
<file path=[Content_Types].xml><?xml version="1.0" encoding="utf-8"?>
<Types xmlns="http://schemas.openxmlformats.org/package/2006/content-types">
  <Override PartName="/ppt/slides/slide47.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426.xml" ContentType="application/vnd.openxmlformats-officedocument.presentationml.slide+xml"/>
  <Override PartName="/ppt/slides/slide473.xml" ContentType="application/vnd.openxmlformats-officedocument.presentationml.slide+xml"/>
  <Override PartName="/ppt/slides/slide120.xml" ContentType="application/vnd.openxmlformats-officedocument.presentationml.slide+xml"/>
  <Override PartName="/ppt/slides/slide218.xml" ContentType="application/vnd.openxmlformats-officedocument.presentationml.slide+xml"/>
  <Override PartName="/ppt/slides/slide265.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388.xml" ContentType="application/vnd.openxmlformats-officedocument.presentationml.slide+xml"/>
  <Override PartName="/ppt/slides/slide404.xml" ContentType="application/vnd.openxmlformats-officedocument.presentationml.slide+xml"/>
  <Override PartName="/ppt/slides/slide451.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50.xml" ContentType="application/vnd.openxmlformats-officedocument.presentationml.slide+xml"/>
  <Override PartName="/ppt/slides/slide243.xml" ContentType="application/vnd.openxmlformats-officedocument.presentationml.slide+xml"/>
  <Override PartName="/ppt/slides/slide290.xml" ContentType="application/vnd.openxmlformats-officedocument.presentationml.slide+xml"/>
  <Override PartName="/ppt/slides/slide221.xml" ContentType="application/vnd.openxmlformats-officedocument.presentationml.slide+xml"/>
  <Override PartName="/ppt/slides/slide319.xml" ContentType="application/vnd.openxmlformats-officedocument.presentationml.slide+xml"/>
  <Override PartName="/ppt/slides/slide366.xml" ContentType="application/vnd.openxmlformats-officedocument.presentationml.slide+xml"/>
  <Override PartName="/ppt/slides/slide158.xml" ContentType="application/vnd.openxmlformats-officedocument.presentationml.slide+xml"/>
  <Override PartName="/ppt/slides/slide344.xml" ContentType="application/vnd.openxmlformats-officedocument.presentationml.slide+xml"/>
  <Override PartName="/ppt/slides/slide391.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467.xml" ContentType="application/vnd.openxmlformats-officedocument.presentationml.slide+xml"/>
  <Override PartName="/ppt/notesSlides/notesSlide7.xml" ContentType="application/vnd.openxmlformats-officedocument.presentationml.notesSlide+xml"/>
  <Override PartName="/ppt/slides/slide88.xml" ContentType="application/vnd.openxmlformats-officedocument.presentationml.slide+xml"/>
  <Override PartName="/ppt/slides/slide259.xml" ContentType="application/vnd.openxmlformats-officedocument.presentationml.slide+xml"/>
  <Override PartName="/ppt/slides/slide322.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14.xml" ContentType="application/vnd.openxmlformats-officedocument.presentationml.slide+xml"/>
  <Override PartName="/ppt/slides/slide161.xml" ContentType="application/vnd.openxmlformats-officedocument.presentationml.slide+xml"/>
  <Override PartName="/ppt/slides/slide300.xml" ContentType="application/vnd.openxmlformats-officedocument.presentationml.slide+xml"/>
  <Override PartName="/ppt/slides/slide445.xml" ContentType="application/vnd.openxmlformats-officedocument.presentationml.slide+xml"/>
  <Default Extension="png" ContentType="image/png"/>
  <Override PartName="/ppt/slides/slide237.xml" ContentType="application/vnd.openxmlformats-officedocument.presentationml.slide+xml"/>
  <Override PartName="/ppt/slides/slide284.xml" ContentType="application/vnd.openxmlformats-officedocument.presentationml.slide+xml"/>
  <Override PartName="/ppt/slides/slide423.xml" ContentType="application/vnd.openxmlformats-officedocument.presentationml.slide+xml"/>
  <Override PartName="/ppt/slides/slide470.xml" ContentType="application/vnd.openxmlformats-officedocument.presentationml.slide+xml"/>
  <Override PartName="/ppt/theme/theme2.xml" ContentType="application/vnd.openxmlformats-officedocument.theme+xml"/>
  <Override PartName="/ppt/slides/slide44.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62.xml" ContentType="application/vnd.openxmlformats-officedocument.presentationml.slide+xml"/>
  <Override PartName="/ppt/slides/slide22.xml" ContentType="application/vnd.openxmlformats-officedocument.presentationml.slide+xml"/>
  <Override PartName="/ppt/slides/slide199.xml" ContentType="application/vnd.openxmlformats-officedocument.presentationml.slide+xml"/>
  <Override PartName="/ppt/slides/slide401.xml" ContentType="application/vnd.openxmlformats-officedocument.presentationml.slide+xml"/>
  <Override PartName="/ppt/slides/slide240.xml" ContentType="application/vnd.openxmlformats-officedocument.presentationml.slide+xml"/>
  <Override PartName="/ppt/slides/slide338.xml" ContentType="application/vnd.openxmlformats-officedocument.presentationml.slide+xml"/>
  <Override PartName="/ppt/slides/slide385.xml" ContentType="application/vnd.openxmlformats-officedocument.presentationml.slide+xml"/>
  <Override PartName="/ppt/slides/slide177.xml" ContentType="application/vnd.openxmlformats-officedocument.presentationml.slide+xml"/>
  <Override PartName="/ppt/slides/slide316.xml" ContentType="application/vnd.openxmlformats-officedocument.presentationml.slide+xml"/>
  <Override PartName="/ppt/slides/slide363.xml" ContentType="application/vnd.openxmlformats-officedocument.presentationml.slide+xml"/>
  <Override PartName="/ppt/slides/slide108.xml" ContentType="application/vnd.openxmlformats-officedocument.presentationml.slide+xml"/>
  <Override PartName="/ppt/slides/slide155.xml" ContentType="application/vnd.openxmlformats-officedocument.presentationml.slide+xml"/>
  <Override PartName="/ppt/slides/slide439.xml" ContentType="application/vnd.openxmlformats-officedocument.presentationml.slide+xml"/>
  <Override PartName="/ppt/slides/slide278.xml" ContentType="application/vnd.openxmlformats-officedocument.presentationml.slide+xml"/>
  <Override PartName="/ppt/slides/slide341.xml" ContentType="application/vnd.openxmlformats-officedocument.presentationml.slide+xml"/>
  <Override PartName="/ppt/notesSlides/notesSlide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s/slide417.xml" ContentType="application/vnd.openxmlformats-officedocument.presentationml.slide+xml"/>
  <Override PartName="/ppt/slides/slide464.xml" ContentType="application/vnd.openxmlformats-officedocument.presentationml.slide+xml"/>
  <Override PartName="/ppt/slides/slide111.xml" ContentType="application/vnd.openxmlformats-officedocument.presentationml.slide+xml"/>
  <Override PartName="/ppt/slides/slide209.xml" ContentType="application/vnd.openxmlformats-officedocument.presentationml.slide+xml"/>
  <Override PartName="/ppt/slides/slide256.xml" ContentType="application/vnd.openxmlformats-officedocument.presentationml.slide+xml"/>
  <Override PartName="/ppt/slides/slide442.xml" ContentType="application/vnd.openxmlformats-officedocument.presentationml.slide+xml"/>
  <Override PartName="/ppt/slides/slide16.xml" ContentType="application/vnd.openxmlformats-officedocument.presentationml.slide+xml"/>
  <Override PartName="/ppt/slides/slide63.xml" ContentType="application/vnd.openxmlformats-officedocument.presentationml.slide+xml"/>
  <Override PartName="/ppt/slides/slide234.xml" ContentType="application/vnd.openxmlformats-officedocument.presentationml.slide+xml"/>
  <Override PartName="/ppt/slides/slide281.xml" ContentType="application/vnd.openxmlformats-officedocument.presentationml.slide+xml"/>
  <Override PartName="/ppt/slides/slide379.xml" ContentType="application/vnd.openxmlformats-officedocument.presentationml.slide+xml"/>
  <Override PartName="/ppt/slides/slide41.xml" ContentType="application/vnd.openxmlformats-officedocument.presentationml.slide+xml"/>
  <Override PartName="/ppt/slides/slide357.xml" ContentType="application/vnd.openxmlformats-officedocument.presentationml.slide+xml"/>
  <Override PartName="/ppt/slides/slide420.xml" ContentType="application/vnd.openxmlformats-officedocument.presentationml.slide+xml"/>
  <Override PartName="/ppt/slides/slide149.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335.xml" ContentType="application/vnd.openxmlformats-officedocument.presentationml.slide+xml"/>
  <Override PartName="/ppt/slides/slide382.xml" ContentType="application/vnd.openxmlformats-officedocument.presentationml.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slides/slide324.xml" ContentType="application/vnd.openxmlformats-officedocument.presentationml.slide+xml"/>
  <Override PartName="/ppt/slides/slide371.xml" ContentType="application/vnd.openxmlformats-officedocument.presentationml.slide+xml"/>
  <Override PartName="/ppt/slides/slide458.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s/slide297.xml" ContentType="application/vnd.openxmlformats-officedocument.presentationml.slide+xml"/>
  <Override PartName="/ppt/slides/slide302.xml" ContentType="application/vnd.openxmlformats-officedocument.presentationml.slide+xml"/>
  <Override PartName="/ppt/slides/slide313.xml" ContentType="application/vnd.openxmlformats-officedocument.presentationml.slide+xml"/>
  <Override PartName="/ppt/slides/slide360.xml" ContentType="application/vnd.openxmlformats-officedocument.presentationml.slide+xml"/>
  <Override PartName="/ppt/slides/slide447.xml" ContentType="application/vnd.openxmlformats-officedocument.presentationml.slide+xml"/>
  <Override PartName="/ppt/slideLayouts/slideLayout9.xml" ContentType="application/vnd.openxmlformats-officedocument.presentationml.slideLayout+xml"/>
  <Override PartName="/ppt/slides/slide57.xml" ContentType="application/vnd.openxmlformats-officedocument.presentationml.slide+xml"/>
  <Override PartName="/ppt/slides/slide105.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239.xml" ContentType="application/vnd.openxmlformats-officedocument.presentationml.slide+xml"/>
  <Override PartName="/ppt/slides/slide286.xml" ContentType="application/vnd.openxmlformats-officedocument.presentationml.slide+xml"/>
  <Override PartName="/ppt/slides/slide425.xml" ContentType="application/vnd.openxmlformats-officedocument.presentationml.slide+xml"/>
  <Override PartName="/ppt/slides/slide436.xml" ContentType="application/vnd.openxmlformats-officedocument.presentationml.slide+xml"/>
  <Override PartName="/ppt/slides/slide472.xml" ContentType="application/vnd.openxmlformats-officedocument.presentationml.slide+xml"/>
  <Override PartName="/ppt/notesSlides/notesSlide1.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s/slide264.xml" ContentType="application/vnd.openxmlformats-officedocument.presentationml.slide+xml"/>
  <Override PartName="/ppt/slides/slide275.xml" ContentType="application/vnd.openxmlformats-officedocument.presentationml.slide+xml"/>
  <Override PartName="/ppt/slides/slide414.xml" ContentType="application/vnd.openxmlformats-officedocument.presentationml.slide+xml"/>
  <Override PartName="/ppt/slides/slide461.xml" ContentType="application/vnd.openxmlformats-officedocument.presentationml.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53.xml" ContentType="application/vnd.openxmlformats-officedocument.presentationml.slide+xml"/>
  <Override PartName="/ppt/slides/slide398.xml" ContentType="application/vnd.openxmlformats-officedocument.presentationml.slide+xml"/>
  <Override PartName="/ppt/slides/slide403.xml" ContentType="application/vnd.openxmlformats-officedocument.presentationml.slide+xml"/>
  <Override PartName="/ppt/slides/slide450.xml" ContentType="application/vnd.openxmlformats-officedocument.presentationml.slide+xml"/>
  <Override PartName="/ppt/slides/slide13.xml" ContentType="application/vnd.openxmlformats-officedocument.presentationml.slide+xml"/>
  <Override PartName="/ppt/slides/slide60.xml" ContentType="application/vnd.openxmlformats-officedocument.presentationml.slide+xml"/>
  <Override PartName="/ppt/slides/slide242.xml" ContentType="application/vnd.openxmlformats-officedocument.presentationml.slide+xml"/>
  <Override PartName="/ppt/slides/slide329.xml" ContentType="application/vnd.openxmlformats-officedocument.presentationml.slide+xml"/>
  <Override PartName="/ppt/slides/slide376.xml" ContentType="application/vnd.openxmlformats-officedocument.presentationml.slide+xml"/>
  <Override PartName="/ppt/slides/slide387.xml" ContentType="application/vnd.openxmlformats-officedocument.presentationml.slide+xml"/>
  <Override PartName="/ppt/slideLayouts/slideLayout1.xml" ContentType="application/vnd.openxmlformats-officedocument.presentationml.slideLayout+xml"/>
  <Override PartName="/ppt/slides/slide168.xml" ContentType="application/vnd.openxmlformats-officedocument.presentationml.slide+xml"/>
  <Override PartName="/ppt/slides/slide179.xml" ContentType="application/vnd.openxmlformats-officedocument.presentationml.slide+xml"/>
  <Override PartName="/ppt/slides/slide231.xml" ContentType="application/vnd.openxmlformats-officedocument.presentationml.slide+xml"/>
  <Override PartName="/ppt/slides/slide318.xml" ContentType="application/vnd.openxmlformats-officedocument.presentationml.slide+xml"/>
  <Override PartName="/ppt/slides/slide365.xml" ContentType="application/vnd.openxmlformats-officedocument.presentationml.slide+xml"/>
  <Override PartName="/ppt/slides/slide157.xml" ContentType="application/vnd.openxmlformats-officedocument.presentationml.slide+xml"/>
  <Override PartName="/ppt/slides/slide220.xml" ContentType="application/vnd.openxmlformats-officedocument.presentationml.slide+xml"/>
  <Override PartName="/ppt/slides/slide307.xml" ContentType="application/vnd.openxmlformats-officedocument.presentationml.slide+xml"/>
  <Override PartName="/ppt/slides/slide354.xml" ContentType="application/vnd.openxmlformats-officedocument.presentationml.slide+xml"/>
  <Override PartName="/ppt/slides/slide98.xml" ContentType="application/vnd.openxmlformats-officedocument.presentationml.slide+xml"/>
  <Override PartName="/ppt/slides/slide146.xml" ContentType="application/vnd.openxmlformats-officedocument.presentationml.slide+xml"/>
  <Override PartName="/ppt/slides/slide193.xml" ContentType="application/vnd.openxmlformats-officedocument.presentationml.slide+xml"/>
  <Override PartName="/ppt/slides/slide332.xml" ContentType="application/vnd.openxmlformats-officedocument.presentationml.slide+xml"/>
  <Override PartName="/ppt/slides/slide343.xml" ContentType="application/vnd.openxmlformats-officedocument.presentationml.slide+xml"/>
  <Override PartName="/ppt/slides/slide390.xml" ContentType="application/vnd.openxmlformats-officedocument.presentationml.slide+xml"/>
  <Override PartName="/ppt/slides/slide477.xml" ContentType="application/vnd.openxmlformats-officedocument.presentationml.slide+xml"/>
  <Override PartName="/ppt/notesSlides/notesSlide6.xml" ContentType="application/vnd.openxmlformats-officedocument.presentationml.notesSlide+xml"/>
  <Override PartName="/ppt/slides/slide87.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69.xml" ContentType="application/vnd.openxmlformats-officedocument.presentationml.slide+xml"/>
  <Override PartName="/ppt/slides/slide321.xml" ContentType="application/vnd.openxmlformats-officedocument.presentationml.slide+xml"/>
  <Override PartName="/ppt/slides/slide419.xml" ContentType="application/vnd.openxmlformats-officedocument.presentationml.slide+xml"/>
  <Override PartName="/ppt/slides/slide466.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258.xml" ContentType="application/vnd.openxmlformats-officedocument.presentationml.slide+xml"/>
  <Override PartName="/ppt/slides/slide310.xml" ContentType="application/vnd.openxmlformats-officedocument.presentationml.slide+xml"/>
  <Override PartName="/ppt/slides/slide408.xml" ContentType="application/vnd.openxmlformats-officedocument.presentationml.slide+xml"/>
  <Override PartName="/ppt/slides/slide444.xml" ContentType="application/vnd.openxmlformats-officedocument.presentationml.slide+xml"/>
  <Override PartName="/ppt/slides/slide455.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s/slide247.xml" ContentType="application/vnd.openxmlformats-officedocument.presentationml.slide+xml"/>
  <Override PartName="/ppt/slides/slide283.xml" ContentType="application/vnd.openxmlformats-officedocument.presentationml.slide+xml"/>
  <Override PartName="/ppt/slides/slide294.xml" ContentType="application/vnd.openxmlformats-officedocument.presentationml.slide+xml"/>
  <Override PartName="/ppt/slides/slide433.xml" ContentType="application/vnd.openxmlformats-officedocument.presentationml.slide+xml"/>
  <Override PartName="/ppt/slides/slide480.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slides/slide272.xml" ContentType="application/vnd.openxmlformats-officedocument.presentationml.slide+xml"/>
  <Override PartName="/ppt/slides/slide422.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261.xml" ContentType="application/vnd.openxmlformats-officedocument.presentationml.slide+xml"/>
  <Override PartName="/ppt/slides/slide348.xml" ContentType="application/vnd.openxmlformats-officedocument.presentationml.slide+xml"/>
  <Override PartName="/ppt/slides/slide359.xml" ContentType="application/vnd.openxmlformats-officedocument.presentationml.slide+xml"/>
  <Override PartName="/ppt/slides/slide395.xml" ContentType="application/vnd.openxmlformats-officedocument.presentationml.slide+xml"/>
  <Override PartName="/ppt/slides/slide400.xml" ContentType="application/vnd.openxmlformats-officedocument.presentationml.slide+xml"/>
  <Override PartName="/ppt/slides/slide41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ppt/slides/slide337.xml" ContentType="application/vnd.openxmlformats-officedocument.presentationml.slide+xml"/>
  <Override PartName="/ppt/slides/slide384.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326.xml" ContentType="application/vnd.openxmlformats-officedocument.presentationml.slide+xml"/>
  <Override PartName="/ppt/slides/slide373.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299.xml" ContentType="application/vnd.openxmlformats-officedocument.presentationml.slide+xml"/>
  <Override PartName="/ppt/slides/slide304.xml" ContentType="application/vnd.openxmlformats-officedocument.presentationml.slide+xml"/>
  <Override PartName="/ppt/slides/slide315.xml" ContentType="application/vnd.openxmlformats-officedocument.presentationml.slide+xml"/>
  <Override PartName="/ppt/slides/slide351.xml" ContentType="application/vnd.openxmlformats-officedocument.presentationml.slide+xml"/>
  <Override PartName="/ppt/slides/slide362.xml" ContentType="application/vnd.openxmlformats-officedocument.presentationml.slide+xml"/>
  <Override PartName="/ppt/slides/slide44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slides/slide288.xml" ContentType="application/vnd.openxmlformats-officedocument.presentationml.slide+xml"/>
  <Override PartName="/ppt/slides/slide340.xml" ContentType="application/vnd.openxmlformats-officedocument.presentationml.slide+xml"/>
  <Override PartName="/ppt/slides/slide438.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s/slide277.xml" ContentType="application/vnd.openxmlformats-officedocument.presentationml.slide+xml"/>
  <Override PartName="/ppt/slides/slide416.xml" ContentType="application/vnd.openxmlformats-officedocument.presentationml.slide+xml"/>
  <Override PartName="/ppt/slides/slide427.xml" ContentType="application/vnd.openxmlformats-officedocument.presentationml.slide+xml"/>
  <Override PartName="/ppt/slides/slide463.xml" ContentType="application/vnd.openxmlformats-officedocument.presentationml.slide+xml"/>
  <Override PartName="/ppt/slides/slide474.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slides/slide255.xml" ContentType="application/vnd.openxmlformats-officedocument.presentationml.slide+xml"/>
  <Override PartName="/ppt/slides/slide266.xml" ContentType="application/vnd.openxmlformats-officedocument.presentationml.slide+xml"/>
  <Override PartName="/ppt/slides/slide405.xml" ContentType="application/vnd.openxmlformats-officedocument.presentationml.slide+xml"/>
  <Override PartName="/ppt/slides/slide452.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s/slide244.xml" ContentType="application/vnd.openxmlformats-officedocument.presentationml.slide+xml"/>
  <Override PartName="/ppt/slides/slide291.xml" ContentType="application/vnd.openxmlformats-officedocument.presentationml.slide+xml"/>
  <Override PartName="/ppt/slides/slide378.xml" ContentType="application/vnd.openxmlformats-officedocument.presentationml.slide+xml"/>
  <Override PartName="/ppt/slides/slide389.xml" ContentType="application/vnd.openxmlformats-officedocument.presentationml.slide+xml"/>
  <Override PartName="/ppt/slides/slide441.xml" ContentType="application/vnd.openxmlformats-officedocument.presentationml.slide+xml"/>
  <Override PartName="/ppt/slideLayouts/slideLayout3.xml" ContentType="application/vnd.openxmlformats-officedocument.presentationml.slideLayout+xml"/>
  <Override PartName="/ppt/slides/slide51.xml" ContentType="application/vnd.openxmlformats-officedocument.presentationml.slide+xml"/>
  <Override PartName="/ppt/slides/slide233.xml" ContentType="application/vnd.openxmlformats-officedocument.presentationml.slide+xml"/>
  <Override PartName="/ppt/slides/slide280.xml" ContentType="application/vnd.openxmlformats-officedocument.presentationml.slide+xml"/>
  <Override PartName="/ppt/slides/slide367.xml" ContentType="application/vnd.openxmlformats-officedocument.presentationml.slide+xml"/>
  <Override PartName="/ppt/slides/slide430.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309.xml" ContentType="application/vnd.openxmlformats-officedocument.presentationml.slide+xml"/>
  <Override PartName="/ppt/slides/slide356.xml" ContentType="application/vnd.openxmlformats-officedocument.presentationml.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s/slide345.xml" ContentType="application/vnd.openxmlformats-officedocument.presentationml.slide+xml"/>
  <Override PartName="/ppt/slides/slide392.xml" ContentType="application/vnd.openxmlformats-officedocument.presentationml.slide+xml"/>
  <Override PartName="/ppt/slides/slide479.xml" ContentType="application/vnd.openxmlformats-officedocument.presentationml.slide+xml"/>
  <Default Extension="gif" ContentType="image/gif"/>
  <Override PartName="/ppt/notesSlides/notesSlide8.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323.xml" ContentType="application/vnd.openxmlformats-officedocument.presentationml.slide+xml"/>
  <Override PartName="/ppt/slides/slide334.xml" ContentType="application/vnd.openxmlformats-officedocument.presentationml.slide+xml"/>
  <Override PartName="/ppt/slides/slide370.xml" ContentType="application/vnd.openxmlformats-officedocument.presentationml.slide+xml"/>
  <Override PartName="/ppt/slides/slide381.xml" ContentType="application/vnd.openxmlformats-officedocument.presentationml.slide+xml"/>
  <Override PartName="/ppt/slides/slide468.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slides/slide312.xml" ContentType="application/vnd.openxmlformats-officedocument.presentationml.slide+xml"/>
  <Override PartName="/ppt/slides/slide446.xml" ContentType="application/vnd.openxmlformats-officedocument.presentationml.slide+xml"/>
  <Override PartName="/ppt/slides/slide45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s/slide238.xml" ContentType="application/vnd.openxmlformats-officedocument.presentationml.slide+xml"/>
  <Override PartName="/ppt/slides/slide249.xml" ContentType="application/vnd.openxmlformats-officedocument.presentationml.slide+xml"/>
  <Override PartName="/ppt/slides/slide285.xml" ContentType="application/vnd.openxmlformats-officedocument.presentationml.slide+xml"/>
  <Override PartName="/ppt/slides/slide296.xml" ContentType="application/vnd.openxmlformats-officedocument.presentationml.slide+xml"/>
  <Override PartName="/ppt/slides/slide301.xml" ContentType="application/vnd.openxmlformats-officedocument.presentationml.slide+xml"/>
  <Override PartName="/ppt/slides/slide43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slides/slide227.xml" ContentType="application/vnd.openxmlformats-officedocument.presentationml.slide+xml"/>
  <Override PartName="/ppt/slides/slide274.xml" ContentType="application/vnd.openxmlformats-officedocument.presentationml.slide+xml"/>
  <Override PartName="/ppt/slides/slide424.xml" ContentType="application/vnd.openxmlformats-officedocument.presentationml.slide+xml"/>
  <Override PartName="/ppt/slides/slide471.xml" ContentType="application/vnd.openxmlformats-officedocument.presentationml.slide+xml"/>
  <Override PartName="/ppt/slides/slide34.xml" ContentType="application/vnd.openxmlformats-officedocument.presentationml.slide+xml"/>
  <Override PartName="/ppt/slides/slide81.xml" ContentType="application/vnd.openxmlformats-officedocument.presentationml.slide+xml"/>
  <Override PartName="/ppt/slides/slide216.xml" ContentType="application/vnd.openxmlformats-officedocument.presentationml.slide+xml"/>
  <Override PartName="/ppt/slides/slide263.xml" ContentType="application/vnd.openxmlformats-officedocument.presentationml.slide+xml"/>
  <Override PartName="/ppt/slides/slide397.xml" ContentType="application/vnd.openxmlformats-officedocument.presentationml.slide+xml"/>
  <Override PartName="/ppt/slides/slide402.xml" ContentType="application/vnd.openxmlformats-officedocument.presentationml.slide+xml"/>
  <Override PartName="/ppt/slides/slide413.xml" ContentType="application/vnd.openxmlformats-officedocument.presentationml.slide+xml"/>
  <Override PartName="/ppt/slides/slide46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41.xml" ContentType="application/vnd.openxmlformats-officedocument.presentationml.slide+xml"/>
  <Override PartName="/ppt/slides/slide252.xml" ContentType="application/vnd.openxmlformats-officedocument.presentationml.slide+xml"/>
  <Override PartName="/ppt/slides/slide339.xml" ContentType="application/vnd.openxmlformats-officedocument.presentationml.slide+xml"/>
  <Override PartName="/ppt/slides/slide386.xml" ContentType="application/vnd.openxmlformats-officedocument.presentationml.slide+xml"/>
  <Override PartName="/ppt/slides/slide12.xml" ContentType="application/vnd.openxmlformats-officedocument.presentationml.slide+xml"/>
  <Override PartName="/ppt/slides/slide178.xml" ContentType="application/vnd.openxmlformats-officedocument.presentationml.slide+xml"/>
  <Override PartName="/ppt/slides/slide230.xml" ContentType="application/vnd.openxmlformats-officedocument.presentationml.slide+xml"/>
  <Override PartName="/ppt/slides/slide328.xml" ContentType="application/vnd.openxmlformats-officedocument.presentationml.slide+xml"/>
  <Override PartName="/ppt/slides/slide375.xml" ContentType="application/vnd.openxmlformats-officedocument.presentationml.slide+xml"/>
  <Override PartName="/ppt/slideLayouts/slideLayout11.xml" ContentType="application/vnd.openxmlformats-officedocument.presentationml.slideLayout+xml"/>
  <Override PartName="/ppt/slides/slide167.xml" ContentType="application/vnd.openxmlformats-officedocument.presentationml.slide+xml"/>
  <Override PartName="/ppt/slides/slide306.xml" ContentType="application/vnd.openxmlformats-officedocument.presentationml.slide+xml"/>
  <Override PartName="/ppt/slides/slide317.xml" ContentType="application/vnd.openxmlformats-officedocument.presentationml.slide+xml"/>
  <Override PartName="/ppt/slides/slide353.xml" ContentType="application/vnd.openxmlformats-officedocument.presentationml.slide+xml"/>
  <Override PartName="/ppt/slides/slide364.xml" ContentType="application/vnd.openxmlformats-officedocument.presentationml.slide+xml"/>
  <Override PartName="/ppt/commentAuthors.xml" ContentType="application/vnd.openxmlformats-officedocument.presentationml.commentAuthors+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92.xml" ContentType="application/vnd.openxmlformats-officedocument.presentationml.slide+xml"/>
  <Override PartName="/ppt/slides/slide342.xml" ContentType="application/vnd.openxmlformats-officedocument.presentationml.slide+xml"/>
  <Override PartName="/ppt/slides/slide97.xml" ContentType="application/vnd.openxmlformats-officedocument.presentationml.slide+xml"/>
  <Override PartName="/ppt/slides/slide134.xml" ContentType="application/vnd.openxmlformats-officedocument.presentationml.slide+xml"/>
  <Override PartName="/ppt/slides/slide181.xml" ContentType="application/vnd.openxmlformats-officedocument.presentationml.slide+xml"/>
  <Override PartName="/ppt/slides/slide279.xml" ContentType="application/vnd.openxmlformats-officedocument.presentationml.slide+xml"/>
  <Override PartName="/ppt/slides/slide331.xml" ContentType="application/vnd.openxmlformats-officedocument.presentationml.slide+xml"/>
  <Override PartName="/ppt/slides/slide418.xml" ContentType="application/vnd.openxmlformats-officedocument.presentationml.slide+xml"/>
  <Override PartName="/ppt/slides/slide429.xml" ContentType="application/vnd.openxmlformats-officedocument.presentationml.slide+xml"/>
  <Override PartName="/ppt/slides/slide465.xml" ContentType="application/vnd.openxmlformats-officedocument.presentationml.slide+xml"/>
  <Override PartName="/ppt/slides/slide476.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slides/slide257.xml" ContentType="application/vnd.openxmlformats-officedocument.presentationml.slide+xml"/>
  <Override PartName="/ppt/slides/slide268.xml" ContentType="application/vnd.openxmlformats-officedocument.presentationml.slide+xml"/>
  <Override PartName="/ppt/slides/slide320.xml" ContentType="application/vnd.openxmlformats-officedocument.presentationml.slide+xml"/>
  <Override PartName="/ppt/slides/slide407.xml" ContentType="application/vnd.openxmlformats-officedocument.presentationml.slide+xml"/>
  <Override PartName="/ppt/slides/slide454.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246.xml" ContentType="application/vnd.openxmlformats-officedocument.presentationml.slide+xml"/>
  <Override PartName="/ppt/slides/slide293.xml" ContentType="application/vnd.openxmlformats-officedocument.presentationml.slide+xml"/>
  <Override PartName="/ppt/slides/slide443.xml" ContentType="application/vnd.openxmlformats-officedocument.presentationml.slide+xml"/>
  <Override PartName="/ppt/slideLayouts/slideLayout5.xml" ContentType="application/vnd.openxmlformats-officedocument.presentationml.slideLayout+xml"/>
  <Override PartName="/ppt/slides/slide53.xml" ContentType="application/vnd.openxmlformats-officedocument.presentationml.slide+xml"/>
  <Override PartName="/ppt/slides/slide235.xml" ContentType="application/vnd.openxmlformats-officedocument.presentationml.slide+xml"/>
  <Override PartName="/ppt/slides/slide282.xml" ContentType="application/vnd.openxmlformats-officedocument.presentationml.slide+xml"/>
  <Override PartName="/ppt/slides/slide369.xml" ContentType="application/vnd.openxmlformats-officedocument.presentationml.slide+xml"/>
  <Override PartName="/ppt/slides/slide421.xml" ContentType="application/vnd.openxmlformats-officedocument.presentationml.slide+xml"/>
  <Override PartName="/ppt/slides/slide432.xml" ContentType="application/vnd.openxmlformats-officedocument.presentationml.slide+xml"/>
  <Default Extension="jpeg" ContentType="image/jpeg"/>
  <Override PartName="/ppt/slides/slide31.xml" ContentType="application/vnd.openxmlformats-officedocument.presentationml.slide+xml"/>
  <Override PartName="/ppt/slides/slide42.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60.xml" ContentType="application/vnd.openxmlformats-officedocument.presentationml.slide+xml"/>
  <Override PartName="/ppt/slides/slide271.xml" ContentType="application/vnd.openxmlformats-officedocument.presentationml.slide+xml"/>
  <Override PartName="/ppt/slides/slide358.xml" ContentType="application/vnd.openxmlformats-officedocument.presentationml.slide+xml"/>
  <Override PartName="/ppt/slides/slide410.xml" ContentType="application/vnd.openxmlformats-officedocument.presentationml.slide+xml"/>
  <Override PartName="/ppt/slides/slide20.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347.xml" ContentType="application/vnd.openxmlformats-officedocument.presentationml.slide+xml"/>
  <Override PartName="/ppt/slides/slide394.xml" ContentType="application/vnd.openxmlformats-officedocument.presentationml.slide+xml"/>
  <Override PartName="/ppt/slides/slide139.xml" ContentType="application/vnd.openxmlformats-officedocument.presentationml.slide+xml"/>
  <Override PartName="/ppt/slides/slide186.xml" ContentType="application/vnd.openxmlformats-officedocument.presentationml.slide+xml"/>
  <Override PartName="/ppt/slides/slide325.xml" ContentType="application/vnd.openxmlformats-officedocument.presentationml.slide+xml"/>
  <Override PartName="/ppt/slides/slide336.xml" ContentType="application/vnd.openxmlformats-officedocument.presentationml.slide+xml"/>
  <Override PartName="/ppt/slides/slide372.xml" ContentType="application/vnd.openxmlformats-officedocument.presentationml.slide+xml"/>
  <Override PartName="/ppt/slides/slide383.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314.xml" ContentType="application/vnd.openxmlformats-officedocument.presentationml.slide+xml"/>
  <Override PartName="/ppt/slides/slide361.xml" ContentType="application/vnd.openxmlformats-officedocument.presentationml.slide+xml"/>
  <Override PartName="/ppt/slides/slide448.xml" ContentType="application/vnd.openxmlformats-officedocument.presentationml.slide+xml"/>
  <Override PartName="/ppt/slides/slide459.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106.xml" ContentType="application/vnd.openxmlformats-officedocument.presentationml.slide+xml"/>
  <Override PartName="/ppt/slides/slide153.xml" ContentType="application/vnd.openxmlformats-officedocument.presentationml.slide+xml"/>
  <Override PartName="/ppt/slides/slide287.xml" ContentType="application/vnd.openxmlformats-officedocument.presentationml.slide+xml"/>
  <Override PartName="/ppt/slides/slide298.xml" ContentType="application/vnd.openxmlformats-officedocument.presentationml.slide+xml"/>
  <Override PartName="/ppt/slides/slide303.xml" ContentType="application/vnd.openxmlformats-officedocument.presentationml.slide+xml"/>
  <Override PartName="/ppt/slides/slide350.xml" ContentType="application/vnd.openxmlformats-officedocument.presentationml.slide+xml"/>
  <Override PartName="/ppt/slides/slide437.xml" ContentType="application/vnd.openxmlformats-officedocument.presentationml.slide+xml"/>
  <Override PartName="/ppt/slides/slide58.xml" ContentType="application/vnd.openxmlformats-officedocument.presentationml.slide+xml"/>
  <Override PartName="/ppt/slides/slide229.xml" ContentType="application/vnd.openxmlformats-officedocument.presentationml.slide+xml"/>
  <Override PartName="/ppt/slides/slide276.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31.xml" ContentType="application/vnd.openxmlformats-officedocument.presentationml.slide+xml"/>
  <Override PartName="/ppt/slides/slide399.xml" ContentType="application/vnd.openxmlformats-officedocument.presentationml.slide+xml"/>
  <Override PartName="/ppt/slides/slide415.xml" ContentType="application/vnd.openxmlformats-officedocument.presentationml.slide+xml"/>
  <Override PartName="/ppt/slides/slide462.xml" ContentType="application/vnd.openxmlformats-officedocument.presentationml.slide+xml"/>
  <Override PartName="/ppt/slides/slide207.xml" ContentType="application/vnd.openxmlformats-officedocument.presentationml.slide+xml"/>
  <Override PartName="/ppt/slides/slide254.xml" ContentType="application/vnd.openxmlformats-officedocument.presentationml.slide+xml"/>
  <Override PartName="/ppt/slides/slide440.xml" ContentType="application/vnd.openxmlformats-officedocument.presentationml.slide+xml"/>
  <Override PartName="/ppt/slides/slide14.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slides/slide377.xml" ContentType="application/vnd.openxmlformats-officedocument.presentationml.slide+xml"/>
  <Override PartName="/ppt/notesMasters/notesMaster1.xml" ContentType="application/vnd.openxmlformats-officedocument.presentationml.notesMaster+xml"/>
  <Override PartName="/ppt/slides/slide169.xml" ContentType="application/vnd.openxmlformats-officedocument.presentationml.slide+xml"/>
  <Override PartName="/ppt/slides/slide308.xml" ContentType="application/vnd.openxmlformats-officedocument.presentationml.slide+xml"/>
  <Override PartName="/ppt/slides/slide355.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333.xml" ContentType="application/vnd.openxmlformats-officedocument.presentationml.slide+xml"/>
  <Override PartName="/ppt/slides/slide380.xml" ContentType="application/vnd.openxmlformats-officedocument.presentationml.slide+xml"/>
  <Override PartName="/ppt/slides/slide478.xml" ContentType="application/vnd.openxmlformats-officedocument.presentationml.slide+xml"/>
  <Override PartName="/ppt/slides/slide77.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409.xml" ContentType="application/vnd.openxmlformats-officedocument.presentationml.slide+xml"/>
  <Override PartName="/ppt/slides/slide456.xml" ContentType="application/vnd.openxmlformats-officedocument.presentationml.slide+xml"/>
  <Override PartName="/ppt/slides/slide5.xml" ContentType="application/vnd.openxmlformats-officedocument.presentationml.slide+xml"/>
  <Override PartName="/ppt/slides/slide103.xml" ContentType="application/vnd.openxmlformats-officedocument.presentationml.slide+xml"/>
  <Override PartName="/ppt/slides/slide150.xml" ContentType="application/vnd.openxmlformats-officedocument.presentationml.slide+xml"/>
  <Override PartName="/ppt/slides/slide248.xml" ContentType="application/vnd.openxmlformats-officedocument.presentationml.slide+xml"/>
  <Override PartName="/ppt/slides/slide295.xml" ContentType="application/vnd.openxmlformats-officedocument.presentationml.slide+xml"/>
  <Override PartName="/ppt/slides/slide311.xml" ContentType="application/vnd.openxmlformats-officedocument.presentationml.slide+xml"/>
  <Override PartName="/ppt/slideLayouts/slideLayout7.xml" ContentType="application/vnd.openxmlformats-officedocument.presentationml.slideLayout+xml"/>
  <Override PartName="/ppt/slides/slide55.xml" ContentType="application/vnd.openxmlformats-officedocument.presentationml.slide+xml"/>
  <Override PartName="/ppt/slides/slide434.xml" ContentType="application/vnd.openxmlformats-officedocument.presentationml.slide+xml"/>
  <Override PartName="/ppt/slides/slide33.xml" ContentType="application/vnd.openxmlformats-officedocument.presentationml.slide+xml"/>
  <Override PartName="/ppt/slides/slide80.xml" ContentType="application/vnd.openxmlformats-officedocument.presentationml.slide+xml"/>
  <Override PartName="/ppt/slides/slide226.xml" ContentType="application/vnd.openxmlformats-officedocument.presentationml.slide+xml"/>
  <Override PartName="/ppt/slides/slide273.xml" ContentType="application/vnd.openxmlformats-officedocument.presentationml.slide+xml"/>
  <Override PartName="/ppt/slides/slide412.xml" ContentType="application/vnd.openxmlformats-officedocument.presentationml.slide+xml"/>
  <Override PartName="/ppt/presentation.xml" ContentType="application/vnd.openxmlformats-officedocument.presentationml.presentation.main+xml"/>
  <Override PartName="/ppt/slides/slide204.xml" ContentType="application/vnd.openxmlformats-officedocument.presentationml.slide+xml"/>
  <Override PartName="/ppt/slides/slide251.xml" ContentType="application/vnd.openxmlformats-officedocument.presentationml.slide+xml"/>
  <Override PartName="/ppt/slides/slide349.xml" ContentType="application/vnd.openxmlformats-officedocument.presentationml.slide+xml"/>
  <Override PartName="/ppt/slides/slide396.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327.xml" ContentType="application/vnd.openxmlformats-officedocument.presentationml.slide+xml"/>
  <Override PartName="/ppt/slides/slide374.xml" ContentType="application/vnd.openxmlformats-officedocument.presentationml.slide+xml"/>
  <Override PartName="/ppt/slides/slide119.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Override PartName="/ppt/slides/slide305.xml" ContentType="application/vnd.openxmlformats-officedocument.presentationml.slide+xml"/>
  <Override PartName="/ppt/slides/slide352.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slides/slide289.xml" ContentType="application/vnd.openxmlformats-officedocument.presentationml.slide+xml"/>
  <Override PartName="/ppt/slides/slide330.xml" ContentType="application/vnd.openxmlformats-officedocument.presentationml.slide+xml"/>
  <Override PartName="/ppt/slides/slide428.xml" ContentType="application/vnd.openxmlformats-officedocument.presentationml.slide+xml"/>
  <Override PartName="/ppt/slides/slide475.xml" ContentType="application/vnd.openxmlformats-officedocument.presentationml.slide+xml"/>
  <Override PartName="/ppt/slides/slide122.xml" ContentType="application/vnd.openxmlformats-officedocument.presentationml.slide+xml"/>
  <Override PartName="/ppt/slides/slide267.xml" ContentType="application/vnd.openxmlformats-officedocument.presentationml.slide+xml"/>
  <Override PartName="/ppt/slides/slide27.xml" ContentType="application/vnd.openxmlformats-officedocument.presentationml.slide+xml"/>
  <Override PartName="/ppt/slides/slide74.xml" ContentType="application/vnd.openxmlformats-officedocument.presentationml.slide+xml"/>
  <Override PartName="/ppt/slides/slide406.xml" ContentType="application/vnd.openxmlformats-officedocument.presentationml.slide+xml"/>
  <Override PartName="/ppt/slides/slide453.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52.xml" ContentType="application/vnd.openxmlformats-officedocument.presentationml.slide+xml"/>
  <Override PartName="/ppt/slides/slide100.xml" ContentType="application/vnd.openxmlformats-officedocument.presentationml.slide+xml"/>
  <Override PartName="/ppt/slides/slide245.xml" ContentType="application/vnd.openxmlformats-officedocument.presentationml.slide+xml"/>
  <Override PartName="/ppt/slides/slide292.xml" ContentType="application/vnd.openxmlformats-officedocument.presentationml.slide+xml"/>
  <Override PartName="/ppt/slides/slide431.xml" ContentType="application/vnd.openxmlformats-officedocument.presentationml.slide+xml"/>
  <Override PartName="/ppt/slides/slide223.xml" ContentType="application/vnd.openxmlformats-officedocument.presentationml.slide+xml"/>
  <Override PartName="/ppt/slides/slide270.xml" ContentType="application/vnd.openxmlformats-officedocument.presentationml.slide+xml"/>
  <Override PartName="/ppt/slides/slide368.xml" ContentType="application/vnd.openxmlformats-officedocument.presentationml.slide+xml"/>
  <Override PartName="/ppt/slides/slide30.xml" ContentType="application/vnd.openxmlformats-officedocument.presentationml.slide+xml"/>
  <Override PartName="/ppt/slides/slide346.xml" ContentType="application/vnd.openxmlformats-officedocument.presentationml.slide+xml"/>
  <Override PartName="/ppt/slides/slide393.xml" ContentType="application/vnd.openxmlformats-officedocument.presentationml.slide+xml"/>
  <Override PartName="/ppt/slides/slide138.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469.xml" ContentType="application/vnd.openxmlformats-officedocument.presentationml.slide+xml"/>
  <Override PartName="/ppt/notesSlides/notesSlide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82"/>
  </p:notesMasterIdLst>
  <p:sldIdLst>
    <p:sldId id="497" r:id="rId2"/>
    <p:sldId id="691" r:id="rId3"/>
    <p:sldId id="693" r:id="rId4"/>
    <p:sldId id="694" r:id="rId5"/>
    <p:sldId id="695" r:id="rId6"/>
    <p:sldId id="696" r:id="rId7"/>
    <p:sldId id="697" r:id="rId8"/>
    <p:sldId id="698" r:id="rId9"/>
    <p:sldId id="472" r:id="rId10"/>
    <p:sldId id="667" r:id="rId11"/>
    <p:sldId id="668" r:id="rId12"/>
    <p:sldId id="496" r:id="rId13"/>
    <p:sldId id="605" r:id="rId14"/>
    <p:sldId id="532" r:id="rId15"/>
    <p:sldId id="596" r:id="rId16"/>
    <p:sldId id="578" r:id="rId17"/>
    <p:sldId id="597" r:id="rId18"/>
    <p:sldId id="579" r:id="rId19"/>
    <p:sldId id="851" r:id="rId20"/>
    <p:sldId id="850" r:id="rId21"/>
    <p:sldId id="598" r:id="rId22"/>
    <p:sldId id="326" r:id="rId23"/>
    <p:sldId id="599" r:id="rId24"/>
    <p:sldId id="327" r:id="rId25"/>
    <p:sldId id="328" r:id="rId26"/>
    <p:sldId id="329" r:id="rId27"/>
    <p:sldId id="330" r:id="rId28"/>
    <p:sldId id="315" r:id="rId29"/>
    <p:sldId id="314" r:id="rId30"/>
    <p:sldId id="317" r:id="rId31"/>
    <p:sldId id="600" r:id="rId32"/>
    <p:sldId id="318" r:id="rId33"/>
    <p:sldId id="692" r:id="rId34"/>
    <p:sldId id="319" r:id="rId35"/>
    <p:sldId id="601" r:id="rId36"/>
    <p:sldId id="500" r:id="rId37"/>
    <p:sldId id="321" r:id="rId38"/>
    <p:sldId id="494" r:id="rId39"/>
    <p:sldId id="901" r:id="rId40"/>
    <p:sldId id="902" r:id="rId41"/>
    <p:sldId id="603" r:id="rId42"/>
    <p:sldId id="499" r:id="rId43"/>
    <p:sldId id="604" r:id="rId44"/>
    <p:sldId id="489" r:id="rId45"/>
    <p:sldId id="325" r:id="rId46"/>
    <p:sldId id="501" r:id="rId47"/>
    <p:sldId id="951" r:id="rId48"/>
    <p:sldId id="984" r:id="rId49"/>
    <p:sldId id="955" r:id="rId50"/>
    <p:sldId id="606" r:id="rId51"/>
    <p:sldId id="535" r:id="rId52"/>
    <p:sldId id="536" r:id="rId53"/>
    <p:sldId id="537" r:id="rId54"/>
    <p:sldId id="538" r:id="rId55"/>
    <p:sldId id="883" r:id="rId56"/>
    <p:sldId id="900" r:id="rId57"/>
    <p:sldId id="898" r:id="rId58"/>
    <p:sldId id="842" r:id="rId59"/>
    <p:sldId id="843" r:id="rId60"/>
    <p:sldId id="844" r:id="rId61"/>
    <p:sldId id="845" r:id="rId62"/>
    <p:sldId id="932" r:id="rId63"/>
    <p:sldId id="846" r:id="rId64"/>
    <p:sldId id="1007" r:id="rId65"/>
    <p:sldId id="1008" r:id="rId66"/>
    <p:sldId id="1009" r:id="rId67"/>
    <p:sldId id="1010" r:id="rId68"/>
    <p:sldId id="590" r:id="rId69"/>
    <p:sldId id="490" r:id="rId70"/>
    <p:sldId id="602" r:id="rId71"/>
    <p:sldId id="540" r:id="rId72"/>
    <p:sldId id="491" r:id="rId73"/>
    <p:sldId id="492" r:id="rId74"/>
    <p:sldId id="493" r:id="rId75"/>
    <p:sldId id="495" r:id="rId76"/>
    <p:sldId id="958" r:id="rId77"/>
    <p:sldId id="959" r:id="rId78"/>
    <p:sldId id="960" r:id="rId79"/>
    <p:sldId id="971" r:id="rId80"/>
    <p:sldId id="961" r:id="rId81"/>
    <p:sldId id="962" r:id="rId82"/>
    <p:sldId id="966" r:id="rId83"/>
    <p:sldId id="967" r:id="rId84"/>
    <p:sldId id="963" r:id="rId85"/>
    <p:sldId id="970" r:id="rId86"/>
    <p:sldId id="972" r:id="rId87"/>
    <p:sldId id="973" r:id="rId88"/>
    <p:sldId id="974" r:id="rId89"/>
    <p:sldId id="999" r:id="rId90"/>
    <p:sldId id="1000" r:id="rId91"/>
    <p:sldId id="1001" r:id="rId92"/>
    <p:sldId id="1002" r:id="rId93"/>
    <p:sldId id="1004" r:id="rId94"/>
    <p:sldId id="1005" r:id="rId95"/>
    <p:sldId id="1017" r:id="rId96"/>
    <p:sldId id="1018" r:id="rId97"/>
    <p:sldId id="1019" r:id="rId98"/>
    <p:sldId id="595" r:id="rId99"/>
    <p:sldId id="539" r:id="rId100"/>
    <p:sldId id="580" r:id="rId101"/>
    <p:sldId id="620" r:id="rId102"/>
    <p:sldId id="621" r:id="rId103"/>
    <p:sldId id="796" r:id="rId104"/>
    <p:sldId id="931" r:id="rId105"/>
    <p:sldId id="985" r:id="rId106"/>
    <p:sldId id="849" r:id="rId107"/>
    <p:sldId id="800" r:id="rId108"/>
    <p:sldId id="615" r:id="rId109"/>
    <p:sldId id="506" r:id="rId110"/>
    <p:sldId id="803" r:id="rId111"/>
    <p:sldId id="804" r:id="rId112"/>
    <p:sldId id="791" r:id="rId113"/>
    <p:sldId id="793" r:id="rId114"/>
    <p:sldId id="794" r:id="rId115"/>
    <p:sldId id="795" r:id="rId116"/>
    <p:sldId id="616" r:id="rId117"/>
    <p:sldId id="505" r:id="rId118"/>
    <p:sldId id="513" r:id="rId119"/>
    <p:sldId id="618" r:id="rId120"/>
    <p:sldId id="619" r:id="rId121"/>
    <p:sldId id="617" r:id="rId122"/>
    <p:sldId id="502" r:id="rId123"/>
    <p:sldId id="503" r:id="rId124"/>
    <p:sldId id="699" r:id="rId125"/>
    <p:sldId id="504" r:id="rId126"/>
    <p:sldId id="700" r:id="rId127"/>
    <p:sldId id="679" r:id="rId128"/>
    <p:sldId id="940" r:id="rId129"/>
    <p:sldId id="942" r:id="rId130"/>
    <p:sldId id="941" r:id="rId131"/>
    <p:sldId id="677" r:id="rId132"/>
    <p:sldId id="678" r:id="rId133"/>
    <p:sldId id="680" r:id="rId134"/>
    <p:sldId id="507" r:id="rId135"/>
    <p:sldId id="591" r:id="rId136"/>
    <p:sldId id="509" r:id="rId137"/>
    <p:sldId id="510" r:id="rId138"/>
    <p:sldId id="511" r:id="rId139"/>
    <p:sldId id="512" r:id="rId140"/>
    <p:sldId id="527" r:id="rId141"/>
    <p:sldId id="529" r:id="rId142"/>
    <p:sldId id="1025" r:id="rId143"/>
    <p:sldId id="701" r:id="rId144"/>
    <p:sldId id="853" r:id="rId145"/>
    <p:sldId id="530" r:id="rId146"/>
    <p:sldId id="899" r:id="rId147"/>
    <p:sldId id="702" r:id="rId148"/>
    <p:sldId id="531" r:id="rId149"/>
    <p:sldId id="947" r:id="rId150"/>
    <p:sldId id="948" r:id="rId151"/>
    <p:sldId id="949" r:id="rId152"/>
    <p:sldId id="950" r:id="rId153"/>
    <p:sldId id="644" r:id="rId154"/>
    <p:sldId id="854" r:id="rId155"/>
    <p:sldId id="645" r:id="rId156"/>
    <p:sldId id="855" r:id="rId157"/>
    <p:sldId id="816" r:id="rId158"/>
    <p:sldId id="817" r:id="rId159"/>
    <p:sldId id="545" r:id="rId160"/>
    <p:sldId id="533" r:id="rId161"/>
    <p:sldId id="534" r:id="rId162"/>
    <p:sldId id="542" r:id="rId163"/>
    <p:sldId id="543" r:id="rId164"/>
    <p:sldId id="544" r:id="rId165"/>
    <p:sldId id="546" r:id="rId166"/>
    <p:sldId id="522" r:id="rId167"/>
    <p:sldId id="523" r:id="rId168"/>
    <p:sldId id="809" r:id="rId169"/>
    <p:sldId id="526" r:id="rId170"/>
    <p:sldId id="524" r:id="rId171"/>
    <p:sldId id="525" r:id="rId172"/>
    <p:sldId id="548" r:id="rId173"/>
    <p:sldId id="646" r:id="rId174"/>
    <p:sldId id="647" r:id="rId175"/>
    <p:sldId id="773" r:id="rId176"/>
    <p:sldId id="772" r:id="rId177"/>
    <p:sldId id="789" r:id="rId178"/>
    <p:sldId id="790" r:id="rId179"/>
    <p:sldId id="549" r:id="rId180"/>
    <p:sldId id="550" r:id="rId181"/>
    <p:sldId id="547" r:id="rId182"/>
    <p:sldId id="515" r:id="rId183"/>
    <p:sldId id="516" r:id="rId184"/>
    <p:sldId id="517" r:id="rId185"/>
    <p:sldId id="551" r:id="rId186"/>
    <p:sldId id="554" r:id="rId187"/>
    <p:sldId id="555" r:id="rId188"/>
    <p:sldId id="556" r:id="rId189"/>
    <p:sldId id="557" r:id="rId190"/>
    <p:sldId id="558" r:id="rId191"/>
    <p:sldId id="562" r:id="rId192"/>
    <p:sldId id="563" r:id="rId193"/>
    <p:sldId id="661" r:id="rId194"/>
    <p:sldId id="625" r:id="rId195"/>
    <p:sldId id="559" r:id="rId196"/>
    <p:sldId id="936" r:id="rId197"/>
    <p:sldId id="1026" r:id="rId198"/>
    <p:sldId id="304" r:id="rId199"/>
    <p:sldId id="560" r:id="rId200"/>
    <p:sldId id="903" r:id="rId201"/>
    <p:sldId id="561" r:id="rId202"/>
    <p:sldId id="564" r:id="rId203"/>
    <p:sldId id="826" r:id="rId204"/>
    <p:sldId id="566" r:id="rId205"/>
    <p:sldId id="567" r:id="rId206"/>
    <p:sldId id="832" r:id="rId207"/>
    <p:sldId id="568" r:id="rId208"/>
    <p:sldId id="820" r:id="rId209"/>
    <p:sldId id="821" r:id="rId210"/>
    <p:sldId id="798" r:id="rId211"/>
    <p:sldId id="799" r:id="rId212"/>
    <p:sldId id="666" r:id="rId213"/>
    <p:sldId id="665" r:id="rId214"/>
    <p:sldId id="569" r:id="rId215"/>
    <p:sldId id="944" r:id="rId216"/>
    <p:sldId id="823" r:id="rId217"/>
    <p:sldId id="570" r:id="rId218"/>
    <p:sldId id="864" r:id="rId219"/>
    <p:sldId id="945" r:id="rId220"/>
    <p:sldId id="863" r:id="rId221"/>
    <p:sldId id="806" r:id="rId222"/>
    <p:sldId id="828" r:id="rId223"/>
    <p:sldId id="808" r:id="rId224"/>
    <p:sldId id="807" r:id="rId225"/>
    <p:sldId id="572" r:id="rId226"/>
    <p:sldId id="586" r:id="rId227"/>
    <p:sldId id="827" r:id="rId228"/>
    <p:sldId id="836" r:id="rId229"/>
    <p:sldId id="837" r:id="rId230"/>
    <p:sldId id="573" r:id="rId231"/>
    <p:sldId id="574" r:id="rId232"/>
    <p:sldId id="838" r:id="rId233"/>
    <p:sldId id="839" r:id="rId234"/>
    <p:sldId id="582" r:id="rId235"/>
    <p:sldId id="581" r:id="rId236"/>
    <p:sldId id="859" r:id="rId237"/>
    <p:sldId id="576" r:id="rId238"/>
    <p:sldId id="824" r:id="rId239"/>
    <p:sldId id="577" r:id="rId240"/>
    <p:sldId id="935" r:id="rId241"/>
    <p:sldId id="371" r:id="rId242"/>
    <p:sldId id="575" r:id="rId243"/>
    <p:sldId id="733" r:id="rId244"/>
    <p:sldId id="583" r:id="rId245"/>
    <p:sldId id="584" r:id="rId246"/>
    <p:sldId id="585" r:id="rId247"/>
    <p:sldId id="609" r:id="rId248"/>
    <p:sldId id="610" r:id="rId249"/>
    <p:sldId id="703" r:id="rId250"/>
    <p:sldId id="611" r:id="rId251"/>
    <p:sldId id="612" r:id="rId252"/>
    <p:sldId id="704" r:id="rId253"/>
    <p:sldId id="613" r:id="rId254"/>
    <p:sldId id="705" r:id="rId255"/>
    <p:sldId id="614" r:id="rId256"/>
    <p:sldId id="311" r:id="rId257"/>
    <p:sldId id="934" r:id="rId258"/>
    <p:sldId id="937" r:id="rId259"/>
    <p:sldId id="894" r:id="rId260"/>
    <p:sldId id="312" r:id="rId261"/>
    <p:sldId id="892" r:id="rId262"/>
    <p:sldId id="911" r:id="rId263"/>
    <p:sldId id="912" r:id="rId264"/>
    <p:sldId id="587" r:id="rId265"/>
    <p:sldId id="675" r:id="rId266"/>
    <p:sldId id="588" r:id="rId267"/>
    <p:sldId id="997" r:id="rId268"/>
    <p:sldId id="706" r:id="rId269"/>
    <p:sldId id="589" r:id="rId270"/>
    <p:sldId id="998" r:id="rId271"/>
    <p:sldId id="856" r:id="rId272"/>
    <p:sldId id="857" r:id="rId273"/>
    <p:sldId id="707" r:id="rId274"/>
    <p:sldId id="815" r:id="rId275"/>
    <p:sldId id="979" r:id="rId276"/>
    <p:sldId id="982" r:id="rId277"/>
    <p:sldId id="983" r:id="rId278"/>
    <p:sldId id="975" r:id="rId279"/>
    <p:sldId id="708" r:id="rId280"/>
    <p:sldId id="593" r:id="rId281"/>
    <p:sldId id="709" r:id="rId282"/>
    <p:sldId id="594" r:id="rId283"/>
    <p:sldId id="710" r:id="rId284"/>
    <p:sldId id="607" r:id="rId285"/>
    <p:sldId id="336" r:id="rId286"/>
    <p:sldId id="337" r:id="rId287"/>
    <p:sldId id="748" r:id="rId288"/>
    <p:sldId id="622" r:id="rId289"/>
    <p:sldId id="1015" r:id="rId290"/>
    <p:sldId id="1014" r:id="rId291"/>
    <p:sldId id="1016" r:id="rId292"/>
    <p:sldId id="990" r:id="rId293"/>
    <p:sldId id="991" r:id="rId294"/>
    <p:sldId id="858" r:id="rId295"/>
    <p:sldId id="627" r:id="rId296"/>
    <p:sldId id="628" r:id="rId297"/>
    <p:sldId id="626" r:id="rId298"/>
    <p:sldId id="992" r:id="rId299"/>
    <p:sldId id="629" r:id="rId300"/>
    <p:sldId id="630" r:id="rId301"/>
    <p:sldId id="818" r:id="rId302"/>
    <p:sldId id="631" r:id="rId303"/>
    <p:sldId id="993" r:id="rId304"/>
    <p:sldId id="913" r:id="rId305"/>
    <p:sldId id="632" r:id="rId306"/>
    <p:sldId id="994" r:id="rId307"/>
    <p:sldId id="751" r:id="rId308"/>
    <p:sldId id="352" r:id="rId309"/>
    <p:sldId id="633" r:id="rId310"/>
    <p:sldId id="995" r:id="rId311"/>
    <p:sldId id="996" r:id="rId312"/>
    <p:sldId id="634" r:id="rId313"/>
    <p:sldId id="635" r:id="rId314"/>
    <p:sldId id="368" r:id="rId315"/>
    <p:sldId id="636" r:id="rId316"/>
    <p:sldId id="663" r:id="rId317"/>
    <p:sldId id="664" r:id="rId318"/>
    <p:sldId id="637" r:id="rId319"/>
    <p:sldId id="638" r:id="rId320"/>
    <p:sldId id="712" r:id="rId321"/>
    <p:sldId id="713" r:id="rId322"/>
    <p:sldId id="714" r:id="rId323"/>
    <p:sldId id="904" r:id="rId324"/>
    <p:sldId id="906" r:id="rId325"/>
    <p:sldId id="910" r:id="rId326"/>
    <p:sldId id="379" r:id="rId327"/>
    <p:sldId id="953" r:id="rId328"/>
    <p:sldId id="643" r:id="rId329"/>
    <p:sldId id="642" r:id="rId330"/>
    <p:sldId id="847" r:id="rId331"/>
    <p:sldId id="848" r:id="rId332"/>
    <p:sldId id="640" r:id="rId333"/>
    <p:sldId id="641" r:id="rId334"/>
    <p:sldId id="648" r:id="rId335"/>
    <p:sldId id="649" r:id="rId336"/>
    <p:sldId id="650" r:id="rId337"/>
    <p:sldId id="651" r:id="rId338"/>
    <p:sldId id="652" r:id="rId339"/>
    <p:sldId id="653" r:id="rId340"/>
    <p:sldId id="386" r:id="rId341"/>
    <p:sldId id="654" r:id="rId342"/>
    <p:sldId id="655" r:id="rId343"/>
    <p:sldId id="656" r:id="rId344"/>
    <p:sldId id="397" r:id="rId345"/>
    <p:sldId id="657" r:id="rId346"/>
    <p:sldId id="658" r:id="rId347"/>
    <p:sldId id="659" r:id="rId348"/>
    <p:sldId id="399" r:id="rId349"/>
    <p:sldId id="660" r:id="rId350"/>
    <p:sldId id="829" r:id="rId351"/>
    <p:sldId id="830" r:id="rId352"/>
    <p:sldId id="669" r:id="rId353"/>
    <p:sldId id="670" r:id="rId354"/>
    <p:sldId id="831" r:id="rId355"/>
    <p:sldId id="683" r:id="rId356"/>
    <p:sldId id="684" r:id="rId357"/>
    <p:sldId id="682" r:id="rId358"/>
    <p:sldId id="860" r:id="rId359"/>
    <p:sldId id="671" r:id="rId360"/>
    <p:sldId id="672" r:id="rId361"/>
    <p:sldId id="673" r:id="rId362"/>
    <p:sldId id="674" r:id="rId363"/>
    <p:sldId id="801" r:id="rId364"/>
    <p:sldId id="802" r:id="rId365"/>
    <p:sldId id="914" r:id="rId366"/>
    <p:sldId id="852" r:id="rId367"/>
    <p:sldId id="895" r:id="rId368"/>
    <p:sldId id="896" r:id="rId369"/>
    <p:sldId id="978" r:id="rId370"/>
    <p:sldId id="741" r:id="rId371"/>
    <p:sldId id="742" r:id="rId372"/>
    <p:sldId id="743" r:id="rId373"/>
    <p:sldId id="744" r:id="rId374"/>
    <p:sldId id="746" r:id="rId375"/>
    <p:sldId id="745" r:id="rId376"/>
    <p:sldId id="747" r:id="rId377"/>
    <p:sldId id="835" r:id="rId378"/>
    <p:sldId id="686" r:id="rId379"/>
    <p:sldId id="685" r:id="rId380"/>
    <p:sldId id="957" r:id="rId381"/>
    <p:sldId id="719" r:id="rId382"/>
    <p:sldId id="720" r:id="rId383"/>
    <p:sldId id="715" r:id="rId384"/>
    <p:sldId id="716" r:id="rId385"/>
    <p:sldId id="717" r:id="rId386"/>
    <p:sldId id="872" r:id="rId387"/>
    <p:sldId id="721" r:id="rId388"/>
    <p:sldId id="722" r:id="rId389"/>
    <p:sldId id="718" r:id="rId390"/>
    <p:sldId id="723" r:id="rId391"/>
    <p:sldId id="724" r:id="rId392"/>
    <p:sldId id="749" r:id="rId393"/>
    <p:sldId id="915" r:id="rId394"/>
    <p:sldId id="750" r:id="rId395"/>
    <p:sldId id="810" r:id="rId396"/>
    <p:sldId id="811" r:id="rId397"/>
    <p:sldId id="812" r:id="rId398"/>
    <p:sldId id="725" r:id="rId399"/>
    <p:sldId id="726" r:id="rId400"/>
    <p:sldId id="727" r:id="rId401"/>
    <p:sldId id="728" r:id="rId402"/>
    <p:sldId id="781" r:id="rId403"/>
    <p:sldId id="730" r:id="rId404"/>
    <p:sldId id="775" r:id="rId405"/>
    <p:sldId id="734" r:id="rId406"/>
    <p:sldId id="735" r:id="rId407"/>
    <p:sldId id="738" r:id="rId408"/>
    <p:sldId id="774" r:id="rId409"/>
    <p:sldId id="737" r:id="rId410"/>
    <p:sldId id="740" r:id="rId411"/>
    <p:sldId id="968" r:id="rId412"/>
    <p:sldId id="969" r:id="rId413"/>
    <p:sldId id="986" r:id="rId414"/>
    <p:sldId id="1022" r:id="rId415"/>
    <p:sldId id="427" r:id="rId416"/>
    <p:sldId id="688" r:id="rId417"/>
    <p:sldId id="689" r:id="rId418"/>
    <p:sldId id="731" r:id="rId419"/>
    <p:sldId id="732" r:id="rId420"/>
    <p:sldId id="758" r:id="rId421"/>
    <p:sldId id="759" r:id="rId422"/>
    <p:sldId id="916" r:id="rId423"/>
    <p:sldId id="917" r:id="rId424"/>
    <p:sldId id="840" r:id="rId425"/>
    <p:sldId id="841" r:id="rId426"/>
    <p:sldId id="939" r:id="rId427"/>
    <p:sldId id="766" r:id="rId428"/>
    <p:sldId id="767" r:id="rId429"/>
    <p:sldId id="776" r:id="rId430"/>
    <p:sldId id="752" r:id="rId431"/>
    <p:sldId id="753" r:id="rId432"/>
    <p:sldId id="764" r:id="rId433"/>
    <p:sldId id="765" r:id="rId434"/>
    <p:sldId id="874" r:id="rId435"/>
    <p:sldId id="946" r:id="rId436"/>
    <p:sldId id="777" r:id="rId437"/>
    <p:sldId id="762" r:id="rId438"/>
    <p:sldId id="763" r:id="rId439"/>
    <p:sldId id="769" r:id="rId440"/>
    <p:sldId id="770" r:id="rId441"/>
    <p:sldId id="873" r:id="rId442"/>
    <p:sldId id="875" r:id="rId443"/>
    <p:sldId id="943" r:id="rId444"/>
    <p:sldId id="755" r:id="rId445"/>
    <p:sldId id="754" r:id="rId446"/>
    <p:sldId id="760" r:id="rId447"/>
    <p:sldId id="952" r:id="rId448"/>
    <p:sldId id="768" r:id="rId449"/>
    <p:sldId id="761" r:id="rId450"/>
    <p:sldId id="861" r:id="rId451"/>
    <p:sldId id="862" r:id="rId452"/>
    <p:sldId id="756" r:id="rId453"/>
    <p:sldId id="771" r:id="rId454"/>
    <p:sldId id="876" r:id="rId455"/>
    <p:sldId id="877" r:id="rId456"/>
    <p:sldId id="778" r:id="rId457"/>
    <p:sldId id="779" r:id="rId458"/>
    <p:sldId id="834" r:id="rId459"/>
    <p:sldId id="780" r:id="rId460"/>
    <p:sldId id="833" r:id="rId461"/>
    <p:sldId id="783" r:id="rId462"/>
    <p:sldId id="880" r:id="rId463"/>
    <p:sldId id="881" r:id="rId464"/>
    <p:sldId id="879" r:id="rId465"/>
    <p:sldId id="866" r:id="rId466"/>
    <p:sldId id="878" r:id="rId467"/>
    <p:sldId id="867" r:id="rId468"/>
    <p:sldId id="868" r:id="rId469"/>
    <p:sldId id="870" r:id="rId470"/>
    <p:sldId id="871" r:id="rId471"/>
    <p:sldId id="869" r:id="rId472"/>
    <p:sldId id="1020" r:id="rId473"/>
    <p:sldId id="885" r:id="rId474"/>
    <p:sldId id="976" r:id="rId475"/>
    <p:sldId id="933" r:id="rId476"/>
    <p:sldId id="954" r:id="rId477"/>
    <p:sldId id="788" r:id="rId478"/>
    <p:sldId id="988" r:id="rId479"/>
    <p:sldId id="1024" r:id="rId480"/>
    <p:sldId id="1023" r:id="rId4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6C86"/>
    <a:srgbClr val="7EEEE3"/>
    <a:srgbClr val="C41A1A"/>
    <a:srgbClr val="FE1212"/>
    <a:srgbClr val="C74C49"/>
    <a:srgbClr val="D9DD21"/>
    <a:srgbClr val="E01E1E"/>
    <a:srgbClr val="2658E6"/>
    <a:srgbClr val="E1FBF9"/>
    <a:srgbClr val="D2E8C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37" autoAdjust="0"/>
  </p:normalViewPr>
  <p:slideViewPr>
    <p:cSldViewPr>
      <p:cViewPr>
        <p:scale>
          <a:sx n="75" d="100"/>
          <a:sy n="75" d="100"/>
        </p:scale>
        <p:origin x="-1026" y="-258"/>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475" Type="http://schemas.openxmlformats.org/officeDocument/2006/relationships/slide" Target="slides/slide474.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86" Type="http://schemas.openxmlformats.org/officeDocument/2006/relationships/theme" Target="theme/theme1.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477" Type="http://schemas.openxmlformats.org/officeDocument/2006/relationships/slide" Target="slides/slide476.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25" Type="http://schemas.openxmlformats.org/officeDocument/2006/relationships/slide" Target="slides/slide424.xml"/><Relationship Id="rId446" Type="http://schemas.openxmlformats.org/officeDocument/2006/relationships/slide" Target="slides/slide445.xml"/><Relationship Id="rId467" Type="http://schemas.openxmlformats.org/officeDocument/2006/relationships/slide" Target="slides/slide466.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348" Type="http://schemas.openxmlformats.org/officeDocument/2006/relationships/slide" Target="slides/slide347.xml"/><Relationship Id="rId369" Type="http://schemas.openxmlformats.org/officeDocument/2006/relationships/slide" Target="slides/slide368.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380" Type="http://schemas.openxmlformats.org/officeDocument/2006/relationships/slide" Target="slides/slide379.xml"/><Relationship Id="rId415" Type="http://schemas.openxmlformats.org/officeDocument/2006/relationships/slide" Target="slides/slide414.xml"/><Relationship Id="rId436" Type="http://schemas.openxmlformats.org/officeDocument/2006/relationships/slide" Target="slides/slide435.xml"/><Relationship Id="rId457" Type="http://schemas.openxmlformats.org/officeDocument/2006/relationships/slide" Target="slides/slide456.xml"/><Relationship Id="rId240" Type="http://schemas.openxmlformats.org/officeDocument/2006/relationships/slide" Target="slides/slide239.xml"/><Relationship Id="rId261" Type="http://schemas.openxmlformats.org/officeDocument/2006/relationships/slide" Target="slides/slide260.xml"/><Relationship Id="rId478" Type="http://schemas.openxmlformats.org/officeDocument/2006/relationships/slide" Target="slides/slide47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359" Type="http://schemas.openxmlformats.org/officeDocument/2006/relationships/slide" Target="slides/slide358.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70" Type="http://schemas.openxmlformats.org/officeDocument/2006/relationships/slide" Target="slides/slide369.xml"/><Relationship Id="rId391" Type="http://schemas.openxmlformats.org/officeDocument/2006/relationships/slide" Target="slides/slide390.xml"/><Relationship Id="rId405" Type="http://schemas.openxmlformats.org/officeDocument/2006/relationships/slide" Target="slides/slide404.xml"/><Relationship Id="rId426" Type="http://schemas.openxmlformats.org/officeDocument/2006/relationships/slide" Target="slides/slide425.xml"/><Relationship Id="rId447" Type="http://schemas.openxmlformats.org/officeDocument/2006/relationships/slide" Target="slides/slide446.xml"/><Relationship Id="rId230" Type="http://schemas.openxmlformats.org/officeDocument/2006/relationships/slide" Target="slides/slide229.xml"/><Relationship Id="rId251" Type="http://schemas.openxmlformats.org/officeDocument/2006/relationships/slide" Target="slides/slide250.xml"/><Relationship Id="rId468" Type="http://schemas.openxmlformats.org/officeDocument/2006/relationships/slide" Target="slides/slide467.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381" Type="http://schemas.openxmlformats.org/officeDocument/2006/relationships/slide" Target="slides/slide380.xml"/><Relationship Id="rId416" Type="http://schemas.openxmlformats.org/officeDocument/2006/relationships/slide" Target="slides/slide415.xml"/><Relationship Id="rId220" Type="http://schemas.openxmlformats.org/officeDocument/2006/relationships/slide" Target="slides/slide219.xml"/><Relationship Id="rId241" Type="http://schemas.openxmlformats.org/officeDocument/2006/relationships/slide" Target="slides/slide240.xml"/><Relationship Id="rId437" Type="http://schemas.openxmlformats.org/officeDocument/2006/relationships/slide" Target="slides/slide436.xml"/><Relationship Id="rId458" Type="http://schemas.openxmlformats.org/officeDocument/2006/relationships/slide" Target="slides/slide457.xml"/><Relationship Id="rId479" Type="http://schemas.openxmlformats.org/officeDocument/2006/relationships/slide" Target="slides/slide4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slide" Target="slides/slide349.xml"/><Relationship Id="rId371" Type="http://schemas.openxmlformats.org/officeDocument/2006/relationships/slide" Target="slides/slide370.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27" Type="http://schemas.openxmlformats.org/officeDocument/2006/relationships/slide" Target="slides/slide426.xml"/><Relationship Id="rId448" Type="http://schemas.openxmlformats.org/officeDocument/2006/relationships/slide" Target="slides/slide447.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80" Type="http://schemas.openxmlformats.org/officeDocument/2006/relationships/slide" Target="slides/slide479.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slide" Target="slides/slide360.xml"/><Relationship Id="rId196" Type="http://schemas.openxmlformats.org/officeDocument/2006/relationships/slide" Target="slides/slide195.xml"/><Relationship Id="rId200" Type="http://schemas.openxmlformats.org/officeDocument/2006/relationships/slide" Target="slides/slide199.xml"/><Relationship Id="rId382" Type="http://schemas.openxmlformats.org/officeDocument/2006/relationships/slide" Target="slides/slide381.xml"/><Relationship Id="rId417" Type="http://schemas.openxmlformats.org/officeDocument/2006/relationships/slide" Target="slides/slide416.xml"/><Relationship Id="rId438" Type="http://schemas.openxmlformats.org/officeDocument/2006/relationships/slide" Target="slides/slide437.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470" Type="http://schemas.openxmlformats.org/officeDocument/2006/relationships/slide" Target="slides/slide469.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393" Type="http://schemas.openxmlformats.org/officeDocument/2006/relationships/slide" Target="slides/slide392.xml"/><Relationship Id="rId407" Type="http://schemas.openxmlformats.org/officeDocument/2006/relationships/slide" Target="slides/slide406.xml"/><Relationship Id="rId428" Type="http://schemas.openxmlformats.org/officeDocument/2006/relationships/slide" Target="slides/slide427.xml"/><Relationship Id="rId449" Type="http://schemas.openxmlformats.org/officeDocument/2006/relationships/slide" Target="slides/slide448.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1" Type="http://schemas.openxmlformats.org/officeDocument/2006/relationships/slide" Target="slides/slide48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slide" Target="slides/slide382.xml"/><Relationship Id="rId418" Type="http://schemas.openxmlformats.org/officeDocument/2006/relationships/slide" Target="slides/slide417.xml"/><Relationship Id="rId439" Type="http://schemas.openxmlformats.org/officeDocument/2006/relationships/slide" Target="slides/slide438.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450" Type="http://schemas.openxmlformats.org/officeDocument/2006/relationships/slide" Target="slides/slide449.xml"/><Relationship Id="rId471" Type="http://schemas.openxmlformats.org/officeDocument/2006/relationships/slide" Target="slides/slide47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394" Type="http://schemas.openxmlformats.org/officeDocument/2006/relationships/slide" Target="slides/slide393.xml"/><Relationship Id="rId408" Type="http://schemas.openxmlformats.org/officeDocument/2006/relationships/slide" Target="slides/slide407.xml"/><Relationship Id="rId429" Type="http://schemas.openxmlformats.org/officeDocument/2006/relationships/slide" Target="slides/slide428.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440" Type="http://schemas.openxmlformats.org/officeDocument/2006/relationships/slide" Target="slides/slide439.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461" Type="http://schemas.openxmlformats.org/officeDocument/2006/relationships/slide" Target="slides/slide460.xml"/><Relationship Id="rId482" Type="http://schemas.openxmlformats.org/officeDocument/2006/relationships/notesMaster" Target="notesMasters/notesMaster1.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451" Type="http://schemas.openxmlformats.org/officeDocument/2006/relationships/slide" Target="slides/slide450.xml"/><Relationship Id="rId472" Type="http://schemas.openxmlformats.org/officeDocument/2006/relationships/slide" Target="slides/slide471.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slide" Target="slides/slide440.xml"/><Relationship Id="rId462" Type="http://schemas.openxmlformats.org/officeDocument/2006/relationships/slide" Target="slides/slide461.xml"/><Relationship Id="rId483" Type="http://schemas.openxmlformats.org/officeDocument/2006/relationships/commentAuthors" Target="commentAuthors.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473" Type="http://schemas.openxmlformats.org/officeDocument/2006/relationships/slide" Target="slides/slide472.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slide" Target="slides/slide462.xml"/><Relationship Id="rId484" Type="http://schemas.openxmlformats.org/officeDocument/2006/relationships/presProps" Target="pres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474" Type="http://schemas.openxmlformats.org/officeDocument/2006/relationships/slide" Target="slides/slide473.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85" Type="http://schemas.openxmlformats.org/officeDocument/2006/relationships/viewProps" Target="viewProps.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slide" Target="slides/slide475.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487" Type="http://schemas.openxmlformats.org/officeDocument/2006/relationships/tableStyles" Target="tableStyles.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22-03-2019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78</a:t>
            </a:fld>
            <a:endParaRPr lang="en-IN"/>
          </a:p>
        </p:txBody>
      </p:sp>
    </p:spTree>
    <p:extLst>
      <p:ext uri="{BB962C8B-B14F-4D97-AF65-F5344CB8AC3E}">
        <p14:creationId xmlns="" xmlns:p14="http://schemas.microsoft.com/office/powerpoint/2010/main" val="80747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152</a:t>
            </a:fld>
            <a:endParaRPr lang="en-IN"/>
          </a:p>
        </p:txBody>
      </p:sp>
    </p:spTree>
    <p:extLst>
      <p:ext uri="{BB962C8B-B14F-4D97-AF65-F5344CB8AC3E}">
        <p14:creationId xmlns=""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284</a:t>
            </a:fld>
            <a:endParaRPr lang="en-IN"/>
          </a:p>
        </p:txBody>
      </p:sp>
    </p:spTree>
    <p:extLst>
      <p:ext uri="{BB962C8B-B14F-4D97-AF65-F5344CB8AC3E}">
        <p14:creationId xmlns="" xmlns:p14="http://schemas.microsoft.com/office/powerpoint/2010/main" val="17292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296</a:t>
            </a:fld>
            <a:endParaRPr lang="en-IN"/>
          </a:p>
        </p:txBody>
      </p:sp>
    </p:spTree>
    <p:extLst>
      <p:ext uri="{BB962C8B-B14F-4D97-AF65-F5344CB8AC3E}">
        <p14:creationId xmlns="" xmlns:p14="http://schemas.microsoft.com/office/powerpoint/2010/main" val="176151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297</a:t>
            </a:fld>
            <a:endParaRPr lang="en-IN"/>
          </a:p>
        </p:txBody>
      </p:sp>
    </p:spTree>
    <p:extLst>
      <p:ext uri="{BB962C8B-B14F-4D97-AF65-F5344CB8AC3E}">
        <p14:creationId xmlns="" xmlns:p14="http://schemas.microsoft.com/office/powerpoint/2010/main" val="3027147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298</a:t>
            </a:fld>
            <a:endParaRPr lang="en-IN"/>
          </a:p>
        </p:txBody>
      </p:sp>
    </p:spTree>
    <p:extLst>
      <p:ext uri="{BB962C8B-B14F-4D97-AF65-F5344CB8AC3E}">
        <p14:creationId xmlns="" xmlns:p14="http://schemas.microsoft.com/office/powerpoint/2010/main" val="3152126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360</a:t>
            </a:fld>
            <a:endParaRPr lang="en-IN"/>
          </a:p>
        </p:txBody>
      </p:sp>
    </p:spTree>
    <p:extLst>
      <p:ext uri="{BB962C8B-B14F-4D97-AF65-F5344CB8AC3E}">
        <p14:creationId xmlns="" xmlns:p14="http://schemas.microsoft.com/office/powerpoint/2010/main" val="2888655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381</a:t>
            </a:fld>
            <a:endParaRPr lang="en-IN"/>
          </a:p>
        </p:txBody>
      </p:sp>
    </p:spTree>
    <p:extLst>
      <p:ext uri="{BB962C8B-B14F-4D97-AF65-F5344CB8AC3E}">
        <p14:creationId xmlns="" xmlns:p14="http://schemas.microsoft.com/office/powerpoint/2010/main" val="1199953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464</a:t>
            </a:fld>
            <a:endParaRPr lang="en-IN"/>
          </a:p>
        </p:txBody>
      </p:sp>
    </p:spTree>
    <p:extLst>
      <p:ext uri="{BB962C8B-B14F-4D97-AF65-F5344CB8AC3E}">
        <p14:creationId xmlns=""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621536" y="6355080"/>
            <a:ext cx="1625600" cy="365760"/>
          </a:xfrm>
        </p:spPr>
        <p:txBody>
          <a:bodyPr/>
          <a:lstStyle/>
          <a:p>
            <a:fld id="{F3BABF9D-069A-4E92-B44E-A92F526D40F2}" type="slidenum">
              <a:rPr lang="en-US" smtClean="0"/>
              <a:pPr/>
              <a:t>‹#›</a:t>
            </a:fld>
            <a:endParaRPr lang="en-US" dirty="0"/>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3" name="Table 12"/>
          <p:cNvGraphicFramePr>
            <a:graphicFrameLocks noGrp="1"/>
          </p:cNvGraphicFramePr>
          <p:nvPr userDrawn="1">
            <p:extLst>
              <p:ext uri="{D42A27DB-BD31-4B8C-83A1-F6EECF244321}">
                <p14:modId xmlns="" xmlns:p14="http://schemas.microsoft.com/office/powerpoint/2010/main" val="575716325"/>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gridCol w="1143000"/>
                <a:gridCol w="1022683"/>
                <a:gridCol w="1263317"/>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3/22/2019</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3/22/2019</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Straight Connector 7"/>
          <p:cNvSpPr>
            <a:spLocks noChangeShapeType="1"/>
          </p:cNvSpPr>
          <p:nvPr userDrawn="1"/>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graphicFrame>
        <p:nvGraphicFramePr>
          <p:cNvPr id="9" name="Table 8"/>
          <p:cNvGraphicFramePr>
            <a:graphicFrameLocks noGrp="1"/>
          </p:cNvGraphicFramePr>
          <p:nvPr userDrawn="1">
            <p:extLst>
              <p:ext uri="{D42A27DB-BD31-4B8C-83A1-F6EECF244321}">
                <p14:modId xmlns="" xmlns:p14="http://schemas.microsoft.com/office/powerpoint/2010/main" val="575716325"/>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gridCol w="1143000"/>
                <a:gridCol w="1022683"/>
                <a:gridCol w="1263317"/>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3/22/2019</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3/22/2019</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gridCol w="1143000"/>
                <a:gridCol w="1022683"/>
                <a:gridCol w="1263317"/>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9" Type="http://schemas.openxmlformats.org/officeDocument/2006/relationships/image" Target="../media/image6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1.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slide" Target="slide21.xml"/><Relationship Id="rId11" Type="http://schemas.openxmlformats.org/officeDocument/2006/relationships/slide" Target="slide35.xml"/><Relationship Id="rId5" Type="http://schemas.openxmlformats.org/officeDocument/2006/relationships/slide" Target="slide17.xml"/><Relationship Id="rId10" Type="http://schemas.openxmlformats.org/officeDocument/2006/relationships/slide" Target="slide33.xml"/><Relationship Id="rId4" Type="http://schemas.openxmlformats.org/officeDocument/2006/relationships/slide" Target="slide15.xml"/><Relationship Id="rId9" Type="http://schemas.openxmlformats.org/officeDocument/2006/relationships/slide" Target="slide3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 Id="rId5" Type="http://schemas.openxmlformats.org/officeDocument/2006/relationships/image" Target="../media/image71.png"/><Relationship Id="rId4" Type="http://schemas.openxmlformats.org/officeDocument/2006/relationships/image" Target="../media/image70.png"/></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jpe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21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7.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 Id="rId9" Type="http://schemas.openxmlformats.org/officeDocument/2006/relationships/image" Target="../media/image84.png"/></Relationships>
</file>

<file path=ppt/slides/_rels/slide21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77.png"/><Relationship Id="rId1" Type="http://schemas.openxmlformats.org/officeDocument/2006/relationships/slideLayout" Target="../slideLayouts/slideLayout7.xml"/><Relationship Id="rId4" Type="http://schemas.openxmlformats.org/officeDocument/2006/relationships/image" Target="../media/image86.png"/></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image" Target="../media/image94.jpe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image" Target="../media/image94.jpe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7.xml"/><Relationship Id="rId4" Type="http://schemas.openxmlformats.org/officeDocument/2006/relationships/image" Target="../media/image112.png"/></Relationships>
</file>

<file path=ppt/slides/_rels/slide291.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7.png"/></Relationships>
</file>

<file path=ppt/slides/_rels/slide297.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19.png"/></Relationships>
</file>

<file path=ppt/slides/_rels/slide29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21.png"/></Relationships>
</file>

<file path=ppt/slides/_rels/slide299.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116.xml"/><Relationship Id="rId3" Type="http://schemas.openxmlformats.org/officeDocument/2006/relationships/slide" Target="slide50.xml"/><Relationship Id="rId7" Type="http://schemas.openxmlformats.org/officeDocument/2006/relationships/slide" Target="slide108.xml"/><Relationship Id="rId12" Type="http://schemas.openxmlformats.org/officeDocument/2006/relationships/slide" Target="slide126.xml"/><Relationship Id="rId2" Type="http://schemas.openxmlformats.org/officeDocument/2006/relationships/slide" Target="slide43.xml"/><Relationship Id="rId1" Type="http://schemas.openxmlformats.org/officeDocument/2006/relationships/slideLayout" Target="../slideLayouts/slideLayout7.xml"/><Relationship Id="rId6" Type="http://schemas.openxmlformats.org/officeDocument/2006/relationships/slide" Target="slide101.xml"/><Relationship Id="rId11" Type="http://schemas.openxmlformats.org/officeDocument/2006/relationships/slide" Target="slide124.xml"/><Relationship Id="rId5" Type="http://schemas.openxmlformats.org/officeDocument/2006/relationships/slide" Target="slide98.xml"/><Relationship Id="rId10" Type="http://schemas.openxmlformats.org/officeDocument/2006/relationships/slide" Target="slide121.xml"/><Relationship Id="rId4" Type="http://schemas.openxmlformats.org/officeDocument/2006/relationships/slide" Target="slide68.xml"/><Relationship Id="rId9" Type="http://schemas.openxmlformats.org/officeDocument/2006/relationships/slide" Target="slide1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7.xml"/><Relationship Id="rId5" Type="http://schemas.openxmlformats.org/officeDocument/2006/relationships/image" Target="../media/image131.png"/><Relationship Id="rId4" Type="http://schemas.openxmlformats.org/officeDocument/2006/relationships/image" Target="../media/image130.png"/></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7.xml"/><Relationship Id="rId4" Type="http://schemas.openxmlformats.org/officeDocument/2006/relationships/image" Target="../media/image136.png"/></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3" Type="http://schemas.openxmlformats.org/officeDocument/2006/relationships/image" Target="../media/image139.gif"/><Relationship Id="rId2" Type="http://schemas.openxmlformats.org/officeDocument/2006/relationships/image" Target="../media/image138.gif"/><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65.xml"/><Relationship Id="rId13" Type="http://schemas.openxmlformats.org/officeDocument/2006/relationships/slide" Target="slide198.xml"/><Relationship Id="rId3" Type="http://schemas.openxmlformats.org/officeDocument/2006/relationships/slide" Target="slide134.xml"/><Relationship Id="rId7" Type="http://schemas.openxmlformats.org/officeDocument/2006/relationships/slide" Target="slide159.xml"/><Relationship Id="rId12" Type="http://schemas.openxmlformats.org/officeDocument/2006/relationships/slide" Target="slide194.xml"/><Relationship Id="rId2" Type="http://schemas.openxmlformats.org/officeDocument/2006/relationships/slide" Target="slide131.xml"/><Relationship Id="rId1" Type="http://schemas.openxmlformats.org/officeDocument/2006/relationships/slideLayout" Target="../slideLayouts/slideLayout7.xml"/><Relationship Id="rId6" Type="http://schemas.openxmlformats.org/officeDocument/2006/relationships/slide" Target="slide153.xml"/><Relationship Id="rId11" Type="http://schemas.openxmlformats.org/officeDocument/2006/relationships/slide" Target="slide191.xml"/><Relationship Id="rId5" Type="http://schemas.openxmlformats.org/officeDocument/2006/relationships/slide" Target="slide147.xml"/><Relationship Id="rId10" Type="http://schemas.openxmlformats.org/officeDocument/2006/relationships/slide" Target="slide185.xml"/><Relationship Id="rId4" Type="http://schemas.openxmlformats.org/officeDocument/2006/relationships/slide" Target="slide143.xml"/><Relationship Id="rId9" Type="http://schemas.openxmlformats.org/officeDocument/2006/relationships/slide" Target="slide181.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2" Type="http://schemas.openxmlformats.org/officeDocument/2006/relationships/image" Target="../media/image143.png"/><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6.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7.xml"/></Relationships>
</file>

<file path=ppt/slides/_rels/slide477.xml.rels><?xml version="1.0" encoding="UTF-8" standalone="yes"?>
<Relationships xmlns="http://schemas.openxmlformats.org/package/2006/relationships"><Relationship Id="rId2" Type="http://schemas.openxmlformats.org/officeDocument/2006/relationships/image" Target="../media/image146.jpeg"/><Relationship Id="rId1" Type="http://schemas.openxmlformats.org/officeDocument/2006/relationships/slideLayout" Target="../slideLayouts/slideLayout7.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241.xml"/><Relationship Id="rId13" Type="http://schemas.openxmlformats.org/officeDocument/2006/relationships/slide" Target="slide254.xml"/><Relationship Id="rId3" Type="http://schemas.openxmlformats.org/officeDocument/2006/relationships/slide" Target="slide212.xml"/><Relationship Id="rId7" Type="http://schemas.openxmlformats.org/officeDocument/2006/relationships/slide" Target="slide237.xml"/><Relationship Id="rId12" Type="http://schemas.openxmlformats.org/officeDocument/2006/relationships/slide" Target="slide252.xml"/><Relationship Id="rId2" Type="http://schemas.openxmlformats.org/officeDocument/2006/relationships/slide" Target="slide201.xml"/><Relationship Id="rId1" Type="http://schemas.openxmlformats.org/officeDocument/2006/relationships/slideLayout" Target="../slideLayouts/slideLayout7.xml"/><Relationship Id="rId6" Type="http://schemas.openxmlformats.org/officeDocument/2006/relationships/slide" Target="slide234.xml"/><Relationship Id="rId11" Type="http://schemas.openxmlformats.org/officeDocument/2006/relationships/slide" Target="slide249.xml"/><Relationship Id="rId5" Type="http://schemas.openxmlformats.org/officeDocument/2006/relationships/slide" Target="slide230.xml"/><Relationship Id="rId10" Type="http://schemas.openxmlformats.org/officeDocument/2006/relationships/slide" Target="slide247.xml"/><Relationship Id="rId4" Type="http://schemas.openxmlformats.org/officeDocument/2006/relationships/slide" Target="slide214.xml"/><Relationship Id="rId9" Type="http://schemas.openxmlformats.org/officeDocument/2006/relationships/slide" Target="slide24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8" Type="http://schemas.openxmlformats.org/officeDocument/2006/relationships/slide" Target="slide318.xml"/><Relationship Id="rId13" Type="http://schemas.openxmlformats.org/officeDocument/2006/relationships/slide" Target="slide334.xml"/><Relationship Id="rId3" Type="http://schemas.openxmlformats.org/officeDocument/2006/relationships/slide" Target="slide285.xml"/><Relationship Id="rId7" Type="http://schemas.openxmlformats.org/officeDocument/2006/relationships/slide" Target="slide316.xml"/><Relationship Id="rId12" Type="http://schemas.openxmlformats.org/officeDocument/2006/relationships/slide" Target="slide332.xml"/><Relationship Id="rId2" Type="http://schemas.openxmlformats.org/officeDocument/2006/relationships/slide" Target="slide256.xml"/><Relationship Id="rId1" Type="http://schemas.openxmlformats.org/officeDocument/2006/relationships/slideLayout" Target="../slideLayouts/slideLayout7.xml"/><Relationship Id="rId6" Type="http://schemas.openxmlformats.org/officeDocument/2006/relationships/slide" Target="slide314.xml"/><Relationship Id="rId11" Type="http://schemas.openxmlformats.org/officeDocument/2006/relationships/slide" Target="slide328.xml"/><Relationship Id="rId5" Type="http://schemas.openxmlformats.org/officeDocument/2006/relationships/slide" Target="slide308.xml"/><Relationship Id="rId10" Type="http://schemas.openxmlformats.org/officeDocument/2006/relationships/slide" Target="slide326.xml"/><Relationship Id="rId4" Type="http://schemas.openxmlformats.org/officeDocument/2006/relationships/slide" Target="slide295.xml"/><Relationship Id="rId9" Type="http://schemas.openxmlformats.org/officeDocument/2006/relationships/slide" Target="slide320.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347.xml"/><Relationship Id="rId3" Type="http://schemas.openxmlformats.org/officeDocument/2006/relationships/slide" Target="slide337.xml"/><Relationship Id="rId7" Type="http://schemas.openxmlformats.org/officeDocument/2006/relationships/slide" Target="slide345.xml"/><Relationship Id="rId12" Type="http://schemas.openxmlformats.org/officeDocument/2006/relationships/slide" Target="slide381.xml"/><Relationship Id="rId2" Type="http://schemas.openxmlformats.org/officeDocument/2006/relationships/slide" Target="slide335.xml"/><Relationship Id="rId1" Type="http://schemas.openxmlformats.org/officeDocument/2006/relationships/slideLayout" Target="../slideLayouts/slideLayout7.xml"/><Relationship Id="rId6" Type="http://schemas.openxmlformats.org/officeDocument/2006/relationships/slide" Target="slide343.xml"/><Relationship Id="rId11" Type="http://schemas.openxmlformats.org/officeDocument/2006/relationships/slide" Target="slide362.xml"/><Relationship Id="rId5" Type="http://schemas.openxmlformats.org/officeDocument/2006/relationships/slide" Target="slide341.xml"/><Relationship Id="rId10" Type="http://schemas.openxmlformats.org/officeDocument/2006/relationships/slide" Target="slide360.xml"/><Relationship Id="rId4" Type="http://schemas.openxmlformats.org/officeDocument/2006/relationships/slide" Target="slide339.xml"/><Relationship Id="rId9" Type="http://schemas.openxmlformats.org/officeDocument/2006/relationships/slide" Target="slide35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676399" y="152400"/>
            <a:ext cx="2348630" cy="762000"/>
          </a:xfrm>
          <a:prstGeom prst="rect">
            <a:avLst/>
          </a:prstGeom>
        </p:spPr>
      </p:pic>
      <p:sp>
        <p:nvSpPr>
          <p:cNvPr id="5" name="Rectangle 4"/>
          <p:cNvSpPr/>
          <p:nvPr/>
        </p:nvSpPr>
        <p:spPr>
          <a:xfrm>
            <a:off x="4384834" y="1"/>
            <a:ext cx="6283166" cy="1323439"/>
          </a:xfrm>
          <a:prstGeom prst="rect">
            <a:avLst/>
          </a:prstGeom>
        </p:spPr>
        <p:txBody>
          <a:bodyPr wrap="square">
            <a:spAutoFit/>
          </a:bodyPr>
          <a:lstStyle/>
          <a:p>
            <a:r>
              <a:rPr lang="en-IN" sz="40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MySQL</a:t>
            </a:r>
          </a:p>
        </p:txBody>
      </p:sp>
      <p:sp>
        <p:nvSpPr>
          <p:cNvPr id="9" name="Subtitle 3"/>
          <p:cNvSpPr txBox="1">
            <a:spLocks/>
          </p:cNvSpPr>
          <p:nvPr/>
        </p:nvSpPr>
        <p:spPr>
          <a:xfrm>
            <a:off x="2743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4800" dirty="0">
                <a:solidFill>
                  <a:srgbClr val="17A889"/>
                </a:solidFill>
                <a:latin typeface="Arial" pitchFamily="34" charset="0"/>
                <a:cs typeface="Arial" pitchFamily="34" charset="0"/>
              </a:rPr>
              <a:t>infoway</a:t>
            </a:r>
          </a:p>
        </p:txBody>
      </p:sp>
      <p:pic>
        <p:nvPicPr>
          <p:cNvPr id="6" name="Picture 2" descr="Related image"/>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575752" y="1000496"/>
            <a:ext cx="4596448" cy="35814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Rectangle 1"/>
          <p:cNvSpPr/>
          <p:nvPr/>
        </p:nvSpPr>
        <p:spPr>
          <a:xfrm>
            <a:off x="1524000" y="1828801"/>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pyramid</a:t>
            </a:r>
            <a:endParaRPr lang="en-IN" sz="2400" dirty="0">
              <a:solidFill>
                <a:srgbClr val="C00000"/>
              </a:solidFill>
            </a:endParaRPr>
          </a:p>
        </p:txBody>
      </p:sp>
      <p:sp>
        <p:nvSpPr>
          <p:cNvPr id="3" name="Rectangle 2"/>
          <p:cNvSpPr/>
          <p:nvPr/>
        </p:nvSpPr>
        <p:spPr>
          <a:xfrm>
            <a:off x="5530856"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5105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4630817" y="1490626"/>
            <a:ext cx="5791200" cy="646331"/>
          </a:xfrm>
          <a:prstGeom prst="rect">
            <a:avLst/>
          </a:prstGeom>
        </p:spPr>
        <p:txBody>
          <a:bodyPr wrap="square">
            <a:spAutoFit/>
          </a:bodyPr>
          <a:lstStyle/>
          <a:p>
            <a:r>
              <a:rPr lang="en-IN" dirty="0"/>
              <a:t>the quality of having experience, knowledge, and good judgement; the quality of being wise.</a:t>
            </a:r>
          </a:p>
        </p:txBody>
      </p:sp>
      <p:sp>
        <p:nvSpPr>
          <p:cNvPr id="11" name="Rectangle 10"/>
          <p:cNvSpPr/>
          <p:nvPr/>
        </p:nvSpPr>
        <p:spPr>
          <a:xfrm>
            <a:off x="1676399" y="5663103"/>
            <a:ext cx="4572000" cy="646331"/>
          </a:xfrm>
          <a:prstGeom prst="rect">
            <a:avLst/>
          </a:prstGeom>
        </p:spPr>
        <p:txBody>
          <a:bodyPr>
            <a:spAutoFit/>
          </a:bodyPr>
          <a:lstStyle/>
          <a:p>
            <a:r>
              <a:rPr lang="en-US" dirty="0">
                <a:solidFill>
                  <a:srgbClr val="FF0000"/>
                </a:solidFill>
              </a:rPr>
              <a:t>https://hackr.io/blog/dbms-normalization#First_Normal_Form_1NF</a:t>
            </a:r>
          </a:p>
        </p:txBody>
      </p:sp>
    </p:spTree>
    <p:extLst>
      <p:ext uri="{BB962C8B-B14F-4D97-AF65-F5344CB8AC3E}">
        <p14:creationId xmlns=""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295768247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Comments in MySQL</a:t>
            </a:r>
          </a:p>
        </p:txBody>
      </p:sp>
      <p:sp>
        <p:nvSpPr>
          <p:cNvPr id="4" name="Rectangle 3"/>
          <p:cNvSpPr/>
          <p:nvPr/>
        </p:nvSpPr>
        <p:spPr>
          <a:xfrm>
            <a:off x="1676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 xmlns:p14="http://schemas.microsoft.com/office/powerpoint/2010/main" val="5620301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27678587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1524000" y="968024"/>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–h192.168.100.14 –P3307 –usaleel –psaleel user01</a:t>
            </a:r>
          </a:p>
        </p:txBody>
      </p:sp>
      <p:sp>
        <p:nvSpPr>
          <p:cNvPr id="2" name="Rectangle 1"/>
          <p:cNvSpPr/>
          <p:nvPr/>
        </p:nvSpPr>
        <p:spPr>
          <a:xfrm>
            <a:off x="1717676" y="153888"/>
            <a:ext cx="5121915" cy="400110"/>
          </a:xfrm>
          <a:prstGeom prst="rect">
            <a:avLst/>
          </a:prstGeom>
          <a:solidFill>
            <a:srgbClr val="EDE701"/>
          </a:solidFill>
        </p:spPr>
        <p:txBody>
          <a:bodyPr wrap="none">
            <a:spAutoFit/>
          </a:bodyPr>
          <a:lstStyle/>
          <a:p>
            <a:r>
              <a:rPr lang="en-IN" sz="2000" dirty="0">
                <a:latin typeface="Consolas" panose="020B0609020204030204" pitchFamily="49" charset="0"/>
                <a:ea typeface="Calibri" panose="020F0502020204030204" pitchFamily="34" charset="0"/>
              </a:rPr>
              <a:t>Default port for MySQL Server: </a:t>
            </a:r>
            <a:r>
              <a:rPr lang="en-IN" sz="2000" b="1" dirty="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654464" y="2819400"/>
            <a:ext cx="8861136" cy="2840182"/>
          </a:xfrm>
          <a:prstGeom prst="rect">
            <a:avLst/>
          </a:prstGeom>
        </p:spPr>
      </p:pic>
    </p:spTree>
    <p:extLst>
      <p:ext uri="{BB962C8B-B14F-4D97-AF65-F5344CB8AC3E}">
        <p14:creationId xmlns="" xmlns:p14="http://schemas.microsoft.com/office/powerpoint/2010/main" val="273350796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a:t>STORAGE ENGINES</a:t>
            </a:r>
            <a:endParaRPr lang="en-US" i="1" dirty="0"/>
          </a:p>
        </p:txBody>
      </p:sp>
      <p:sp>
        <p:nvSpPr>
          <p:cNvPr id="3" name="Rectangle 2"/>
          <p:cNvSpPr/>
          <p:nvPr/>
        </p:nvSpPr>
        <p:spPr>
          <a:xfrm>
            <a:off x="1689100" y="1330404"/>
            <a:ext cx="8826500" cy="1107996"/>
          </a:xfrm>
          <a:prstGeom prst="rect">
            <a:avLst/>
          </a:prstGeom>
        </p:spPr>
        <p:txBody>
          <a:bodyPr wrap="square">
            <a:spAutoFit/>
          </a:bodyPr>
          <a:lstStyle/>
          <a:p>
            <a:pPr algn="just"/>
            <a:r>
              <a:rPr lang="en-IN" sz="22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200" b="1" dirty="0">
                <a:solidFill>
                  <a:srgbClr val="000000"/>
                </a:solidFill>
                <a:latin typeface="Segoe UI Light" panose="020B0502040204020203" pitchFamily="34" charset="0"/>
                <a:cs typeface="Segoe UI Light" panose="020B0502040204020203" pitchFamily="34" charset="0"/>
              </a:rPr>
              <a:t>transactional </a:t>
            </a:r>
            <a:r>
              <a:rPr lang="en-IN" sz="2200" dirty="0">
                <a:solidFill>
                  <a:srgbClr val="000000"/>
                </a:solidFill>
                <a:latin typeface="Segoe UI Light" panose="020B0502040204020203" pitchFamily="34" charset="0"/>
                <a:cs typeface="Segoe UI Light" panose="020B0502040204020203" pitchFamily="34" charset="0"/>
              </a:rPr>
              <a:t>and</a:t>
            </a:r>
            <a:r>
              <a:rPr lang="en-IN" sz="2200" b="1" dirty="0">
                <a:solidFill>
                  <a:srgbClr val="000000"/>
                </a:solidFill>
                <a:latin typeface="Segoe UI Light" panose="020B0502040204020203" pitchFamily="34" charset="0"/>
                <a:cs typeface="Segoe UI Light" panose="020B0502040204020203" pitchFamily="34" charset="0"/>
              </a:rPr>
              <a:t> non-transactional.</a:t>
            </a:r>
            <a:endParaRPr lang="en-IN" sz="2200" b="1" dirty="0">
              <a:latin typeface="Segoe UI Light" panose="020B0502040204020203" pitchFamily="34" charset="0"/>
              <a:cs typeface="Segoe UI Light" panose="020B0502040204020203" pitchFamily="34" charset="0"/>
            </a:endParaRPr>
          </a:p>
        </p:txBody>
      </p:sp>
      <p:sp>
        <p:nvSpPr>
          <p:cNvPr id="4" name="Rectangle 3"/>
          <p:cNvSpPr/>
          <p:nvPr/>
        </p:nvSpPr>
        <p:spPr>
          <a:xfrm>
            <a:off x="1639208" y="76200"/>
            <a:ext cx="8952593" cy="1107996"/>
          </a:xfrm>
          <a:prstGeom prst="rect">
            <a:avLst/>
          </a:prstGeom>
        </p:spPr>
        <p:txBody>
          <a:bodyPr wrap="square">
            <a:spAutoFit/>
          </a:bodyPr>
          <a:lstStyle/>
          <a:p>
            <a:r>
              <a:rPr lang="en-IN" sz="2200" dirty="0">
                <a:solidFill>
                  <a:schemeClr val="bg2">
                    <a:lumMod val="50000"/>
                  </a:schemeClr>
                </a:solidFill>
                <a:latin typeface="Segoe UI Light" panose="020B0502040204020203" pitchFamily="34" charset="0"/>
                <a:cs typeface="Segoe UI Light" panose="020B0502040204020203" pitchFamily="34" charset="0"/>
              </a:rPr>
              <a:t>Before MySQL version 5.5, MyISAM is the default storage engine when you create a table without specifying the storage engine explicitly. From version 5.5, MySQL uses </a:t>
            </a:r>
            <a:r>
              <a:rPr lang="en-IN" sz="2200" b="1" i="1" dirty="0">
                <a:solidFill>
                  <a:schemeClr val="bg2">
                    <a:lumMod val="50000"/>
                  </a:schemeClr>
                </a:solidFill>
                <a:latin typeface="Segoe UI Light" panose="020B0502040204020203" pitchFamily="34" charset="0"/>
                <a:cs typeface="Segoe UI Light" panose="020B0502040204020203" pitchFamily="34" charset="0"/>
              </a:rPr>
              <a:t>InnoDB as the default storage engine</a:t>
            </a:r>
            <a:r>
              <a:rPr lang="en-IN" sz="2200" dirty="0">
                <a:solidFill>
                  <a:schemeClr val="bg2">
                    <a:lumMod val="50000"/>
                  </a:schemeClr>
                </a:solidFill>
                <a:latin typeface="Segoe UI Light" panose="020B0502040204020203" pitchFamily="34" charset="0"/>
                <a:cs typeface="Segoe UI Light" panose="020B0502040204020203" pitchFamily="34" charset="0"/>
              </a:rPr>
              <a:t>.</a:t>
            </a:r>
          </a:p>
        </p:txBody>
      </p:sp>
      <p:graphicFrame>
        <p:nvGraphicFramePr>
          <p:cNvPr id="6" name="Table 5"/>
          <p:cNvGraphicFramePr>
            <a:graphicFrameLocks noGrp="1"/>
          </p:cNvGraphicFramePr>
          <p:nvPr>
            <p:extLst>
              <p:ext uri="{D42A27DB-BD31-4B8C-83A1-F6EECF244321}">
                <p14:modId xmlns="" xmlns:p14="http://schemas.microsoft.com/office/powerpoint/2010/main" val="3166385620"/>
              </p:ext>
            </p:extLst>
          </p:nvPr>
        </p:nvGraphicFramePr>
        <p:xfrm>
          <a:off x="1981200" y="4394200"/>
          <a:ext cx="8153400" cy="1854200"/>
        </p:xfrm>
        <a:graphic>
          <a:graphicData uri="http://schemas.openxmlformats.org/drawingml/2006/table">
            <a:tbl>
              <a:tblPr firstRow="1" bandRow="1">
                <a:tableStyleId>{D27102A9-8310-4765-A935-A1911B00CA55}</a:tableStyleId>
              </a:tblPr>
              <a:tblGrid>
                <a:gridCol w="4076700"/>
                <a:gridCol w="4076700"/>
              </a:tblGrid>
              <a:tr h="370840">
                <a:tc>
                  <a:txBody>
                    <a:bodyPr/>
                    <a:lstStyle/>
                    <a:p>
                      <a:pPr algn="ctr"/>
                      <a:r>
                        <a:rPr lang="en-IN" sz="1800" dirty="0" smtClean="0"/>
                        <a:t>Storage Engine</a:t>
                      </a:r>
                      <a:endParaRPr lang="en-IN"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t>File on disk</a:t>
                      </a:r>
                    </a:p>
                  </a:txBody>
                  <a:tcPr/>
                </a:tc>
              </a:tr>
              <a:tr h="370840">
                <a:tc>
                  <a:txBody>
                    <a:bodyPr/>
                    <a:lstStyle/>
                    <a:p>
                      <a:pPr algn="l"/>
                      <a:r>
                        <a:rPr lang="en-IN" sz="1800" dirty="0" smtClean="0"/>
                        <a:t>MEMORY </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Data is not stores on the</a:t>
                      </a:r>
                      <a:r>
                        <a:rPr lang="en-IN" sz="1800" baseline="0" dirty="0" smtClean="0"/>
                        <a:t> disk</a:t>
                      </a:r>
                      <a:endParaRPr lang="en-IN" sz="1800" dirty="0" smtClean="0"/>
                    </a:p>
                  </a:txBody>
                  <a:tcPr/>
                </a:tc>
              </a:tr>
              <a:tr h="370840">
                <a:tc>
                  <a:txBody>
                    <a:bodyPr/>
                    <a:lstStyle/>
                    <a:p>
                      <a:pPr algn="l"/>
                      <a:r>
                        <a:rPr lang="en-IN" sz="1800" dirty="0" smtClean="0"/>
                        <a:t>InnoDB</a:t>
                      </a:r>
                      <a:endParaRPr lang="en-IN" sz="1800" dirty="0"/>
                    </a:p>
                  </a:txBody>
                  <a:tcPr/>
                </a:tc>
                <a:tc>
                  <a:txBody>
                    <a:bodyPr/>
                    <a:lstStyle/>
                    <a:p>
                      <a:r>
                        <a:rPr lang="en-IN" sz="1800" dirty="0" smtClean="0"/>
                        <a:t>.idb (data and index)</a:t>
                      </a:r>
                      <a:endParaRPr lang="en-IN" sz="1800" dirty="0"/>
                    </a:p>
                  </a:txBody>
                  <a:tcPr/>
                </a:tc>
              </a:tr>
              <a:tr h="370840">
                <a:tc>
                  <a:txBody>
                    <a:bodyPr/>
                    <a:lstStyle/>
                    <a:p>
                      <a:pPr algn="l"/>
                      <a:r>
                        <a:rPr lang="en-IN" sz="1800" dirty="0" smtClean="0"/>
                        <a:t>MyISAM</a:t>
                      </a:r>
                      <a:endParaRPr lang="en-IN" sz="1800" dirty="0"/>
                    </a:p>
                  </a:txBody>
                  <a:tcPr/>
                </a:tc>
                <a:tc>
                  <a:txBody>
                    <a:bodyPr/>
                    <a:lstStyle/>
                    <a:p>
                      <a:r>
                        <a:rPr lang="en-IN" sz="1800" dirty="0" smtClean="0"/>
                        <a:t>MYD (data), .MYI (index)</a:t>
                      </a:r>
                      <a:endParaRPr lang="en-IN" sz="1800" dirty="0"/>
                    </a:p>
                  </a:txBody>
                  <a:tcPr/>
                </a:tc>
              </a:tr>
              <a:tr h="370840">
                <a:tc>
                  <a:txBody>
                    <a:bodyPr/>
                    <a:lstStyle/>
                    <a:p>
                      <a:pPr algn="l"/>
                      <a:r>
                        <a:rPr lang="en-IN" sz="1800" dirty="0" smtClean="0"/>
                        <a:t>CSV</a:t>
                      </a:r>
                      <a:endParaRPr lang="en-IN" sz="1800" dirty="0"/>
                    </a:p>
                  </a:txBody>
                  <a:tcPr/>
                </a:tc>
                <a:tc>
                  <a:txBody>
                    <a:bodyPr/>
                    <a:lstStyle/>
                    <a:p>
                      <a:r>
                        <a:rPr lang="en-IN" sz="1800" dirty="0" smtClean="0"/>
                        <a:t>.CSV (data), CSM (metadata)</a:t>
                      </a:r>
                      <a:endParaRPr lang="en-IN" sz="1800" dirty="0"/>
                    </a:p>
                  </a:txBody>
                  <a:tcPr/>
                </a:tc>
              </a:tr>
            </a:tbl>
          </a:graphicData>
        </a:graphic>
      </p:graphicFrame>
      <p:sp>
        <p:nvSpPr>
          <p:cNvPr id="5" name="TextBox 4"/>
          <p:cNvSpPr txBox="1"/>
          <p:nvPr/>
        </p:nvSpPr>
        <p:spPr>
          <a:xfrm>
            <a:off x="1524001" y="3200906"/>
            <a:ext cx="8885663" cy="1015663"/>
          </a:xfrm>
          <a:prstGeom prst="rect">
            <a:avLst/>
          </a:prstGeom>
          <a:noFill/>
        </p:spPr>
        <p:txBody>
          <a:bodyPr wrap="square" rtlCol="0">
            <a:spAutoFit/>
          </a:bodyPr>
          <a:lstStyle/>
          <a:p>
            <a:r>
              <a:rPr lang="en-IN" dirty="0"/>
              <a:t>When you create  a table, MySQL creates a disk file that contains the table’s format (that is, its definition) . The format file has a basename that is the same name as the table name and an </a:t>
            </a:r>
            <a:r>
              <a:rPr lang="en-IN" sz="2400" dirty="0">
                <a:solidFill>
                  <a:srgbClr val="FE1212"/>
                </a:solidFill>
              </a:rPr>
              <a:t>.frm</a:t>
            </a:r>
            <a:r>
              <a:rPr lang="en-IN" dirty="0"/>
              <a:t> extension.</a:t>
            </a:r>
          </a:p>
        </p:txBody>
      </p:sp>
    </p:spTree>
    <p:extLst>
      <p:ext uri="{BB962C8B-B14F-4D97-AF65-F5344CB8AC3E}">
        <p14:creationId xmlns="" xmlns:p14="http://schemas.microsoft.com/office/powerpoint/2010/main" val="197419777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914400"/>
          </a:xfrm>
        </p:spPr>
        <p:txBody>
          <a:bodyPr>
            <a:normAutofit/>
          </a:bodyPr>
          <a:lstStyle/>
          <a:p>
            <a:pPr>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676400" y="1391484"/>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InnoDB</a:t>
            </a:r>
            <a:r>
              <a:rPr lang="en-IN" sz="2000" dirty="0">
                <a:solidFill>
                  <a:srgbClr val="006C86"/>
                </a:solidFill>
                <a:latin typeface="Segoe UI Light" panose="020B0502040204020203" pitchFamily="34" charset="0"/>
                <a:cs typeface="Segoe UI Light" panose="020B0502040204020203" pitchFamily="34" charset="0"/>
              </a:rPr>
              <a:t> is the most widely used storage engine with transaction support. It is the only engine which provides foreign key referential integrity constraint. Oracle recommends using InnoDB for tables except for specialized use cases.</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MyISAM</a:t>
            </a:r>
            <a:r>
              <a:rPr lang="en-IN" sz="2000" dirty="0">
                <a:solidFill>
                  <a:srgbClr val="006C86"/>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Memory</a:t>
            </a:r>
            <a:r>
              <a:rPr lang="en-IN" sz="2000" dirty="0">
                <a:solidFill>
                  <a:srgbClr val="006C86"/>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CSV</a:t>
            </a:r>
            <a:r>
              <a:rPr lang="en-IN" sz="2000" dirty="0">
                <a:solidFill>
                  <a:srgbClr val="006C86"/>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p>
        </p:txBody>
      </p:sp>
      <p:sp>
        <p:nvSpPr>
          <p:cNvPr id="3" name="TextBox 2"/>
          <p:cNvSpPr txBox="1"/>
          <p:nvPr/>
        </p:nvSpPr>
        <p:spPr>
          <a:xfrm>
            <a:off x="4419600" y="76200"/>
            <a:ext cx="6172200" cy="707886"/>
          </a:xfrm>
          <a:prstGeom prst="rect">
            <a:avLst/>
          </a:prstGeom>
          <a:noFill/>
        </p:spPr>
        <p:txBody>
          <a:bodyPr wrap="square" rtlCol="0">
            <a:spAutoFit/>
          </a:bodyPr>
          <a:lstStyle/>
          <a:p>
            <a:pPr algn="just"/>
            <a:r>
              <a:rPr lang="en-IN" sz="2000" dirty="0">
                <a:solidFill>
                  <a:srgbClr val="2658E6"/>
                </a:solidFill>
              </a:rPr>
              <a:t> MEMORY tables are visible to another client, but TEMPORARY tables are not visible to another client.</a:t>
            </a:r>
          </a:p>
        </p:txBody>
      </p:sp>
    </p:spTree>
    <p:extLst>
      <p:ext uri="{BB962C8B-B14F-4D97-AF65-F5344CB8AC3E}">
        <p14:creationId xmlns="" xmlns:p14="http://schemas.microsoft.com/office/powerpoint/2010/main" val="268954052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914400"/>
          </a:xfrm>
        </p:spPr>
        <p:txBody>
          <a:bodyPr>
            <a:normAutofit/>
          </a:bodyPr>
          <a:lstStyle/>
          <a:p>
            <a:pPr>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3" name="TextBox 2"/>
          <p:cNvSpPr txBox="1"/>
          <p:nvPr/>
        </p:nvSpPr>
        <p:spPr>
          <a:xfrm>
            <a:off x="4419600" y="76200"/>
            <a:ext cx="6172200" cy="707886"/>
          </a:xfrm>
          <a:prstGeom prst="rect">
            <a:avLst/>
          </a:prstGeom>
          <a:noFill/>
        </p:spPr>
        <p:txBody>
          <a:bodyPr wrap="square" rtlCol="0">
            <a:spAutoFit/>
          </a:bodyPr>
          <a:lstStyle/>
          <a:p>
            <a:pPr algn="just"/>
            <a:r>
              <a:rPr lang="en-IN" sz="2000" dirty="0">
                <a:solidFill>
                  <a:srgbClr val="2658E6"/>
                </a:solidFill>
              </a:rPr>
              <a:t> MEMORY tables are visible to another client, but TEMPORARY tables are not visible to another client.</a:t>
            </a:r>
          </a:p>
        </p:txBody>
      </p:sp>
      <p:sp>
        <p:nvSpPr>
          <p:cNvPr id="4" name="Rectangle 3"/>
          <p:cNvSpPr/>
          <p:nvPr/>
        </p:nvSpPr>
        <p:spPr>
          <a:xfrm>
            <a:off x="1720850" y="1295400"/>
            <a:ext cx="8750300" cy="707886"/>
          </a:xfrm>
          <a:prstGeom prst="rect">
            <a:avLst/>
          </a:prstGeom>
        </p:spPr>
        <p:txBody>
          <a:bodyPr wrap="square">
            <a:spAutoFit/>
          </a:bodyPr>
          <a:lstStyle/>
          <a:p>
            <a:r>
              <a:rPr lang="en-US" sz="2000" dirty="0">
                <a:solidFill>
                  <a:srgbClr val="006C86"/>
                </a:solidFill>
                <a:latin typeface="Segoe UI Light" panose="020B0502040204020203" pitchFamily="34" charset="0"/>
                <a:cs typeface="Segoe UI Light" panose="020B0502040204020203" pitchFamily="34" charset="0"/>
              </a:rPr>
              <a:t>In the case of InnoDB, it is used to store the tables in tablespace whereas, in the case of MyISAM, it stores each MyISAM table in a separate file.</a:t>
            </a:r>
          </a:p>
        </p:txBody>
      </p:sp>
      <p:sp>
        <p:nvSpPr>
          <p:cNvPr id="6" name="Rectangle 5"/>
          <p:cNvSpPr/>
          <p:nvPr/>
        </p:nvSpPr>
        <p:spPr>
          <a:xfrm>
            <a:off x="1720850" y="2133600"/>
            <a:ext cx="8489950" cy="1261884"/>
          </a:xfrm>
          <a:prstGeom prst="rect">
            <a:avLst/>
          </a:prstGeom>
        </p:spPr>
        <p:txBody>
          <a:bodyPr wrap="square">
            <a:spAutoFit/>
          </a:bodyPr>
          <a:lstStyle/>
          <a:p>
            <a:r>
              <a:rPr lang="en-US" dirty="0">
                <a:solidFill>
                  <a:srgbClr val="C00000"/>
                </a:solidFill>
                <a:latin typeface="Liberation Mono"/>
              </a:rPr>
              <a:t>In my.ini do this changes.</a:t>
            </a:r>
            <a:r>
              <a:rPr lang="en-US" dirty="0">
                <a:solidFill>
                  <a:srgbClr val="000000"/>
                </a:solidFill>
                <a:latin typeface="Liberation Mono"/>
              </a:rPr>
              <a:t/>
            </a:r>
            <a:br>
              <a:rPr lang="en-US" dirty="0">
                <a:solidFill>
                  <a:srgbClr val="000000"/>
                </a:solidFill>
                <a:latin typeface="Liberation Mono"/>
              </a:rPr>
            </a:br>
            <a:endParaRPr lang="en-US" dirty="0">
              <a:solidFill>
                <a:srgbClr val="000000"/>
              </a:solidFill>
              <a:latin typeface="Liberation Mono"/>
            </a:endParaRPr>
          </a:p>
          <a:p>
            <a:r>
              <a:rPr lang="en-US" dirty="0">
                <a:solidFill>
                  <a:srgbClr val="000000"/>
                </a:solidFill>
                <a:latin typeface="Liberation Mono"/>
              </a:rPr>
              <a:t>[</a:t>
            </a:r>
            <a:r>
              <a:rPr lang="en-US" sz="2000" dirty="0">
                <a:solidFill>
                  <a:srgbClr val="0077AA"/>
                </a:solidFill>
                <a:latin typeface="Leelawadee UI Semilight" panose="020B0402040204020203" pitchFamily="34" charset="-34"/>
                <a:cs typeface="Leelawadee UI Semilight" panose="020B0402040204020203" pitchFamily="34" charset="-34"/>
              </a:rPr>
              <a:t>mysqld</a:t>
            </a:r>
            <a:r>
              <a:rPr lang="en-US" dirty="0">
                <a:solidFill>
                  <a:srgbClr val="000000"/>
                </a:solidFill>
                <a:latin typeface="Liberation Mono"/>
              </a:rPr>
              <a:t>] </a:t>
            </a:r>
            <a:endParaRPr lang="en-US" sz="2000" dirty="0">
              <a:solidFill>
                <a:srgbClr val="0077AA"/>
              </a:solidFill>
              <a:latin typeface="Leelawadee UI Semilight" panose="020B0402040204020203" pitchFamily="34" charset="-34"/>
              <a:cs typeface="Leelawadee UI Semilight" panose="020B0402040204020203" pitchFamily="34" charset="-34"/>
            </a:endParaRPr>
          </a:p>
          <a:p>
            <a:r>
              <a:rPr lang="en-US" sz="2000" dirty="0">
                <a:solidFill>
                  <a:srgbClr val="0077AA"/>
                </a:solidFill>
                <a:latin typeface="Leelawadee UI Semilight" panose="020B0402040204020203" pitchFamily="34" charset="-34"/>
                <a:cs typeface="Leelawadee UI Semilight" panose="020B0402040204020203" pitchFamily="34" charset="-34"/>
              </a:rPr>
              <a:t>innodb_file_per_table = 1</a:t>
            </a:r>
          </a:p>
        </p:txBody>
      </p:sp>
      <p:sp>
        <p:nvSpPr>
          <p:cNvPr id="5" name="Rectangle 4"/>
          <p:cNvSpPr/>
          <p:nvPr/>
        </p:nvSpPr>
        <p:spPr>
          <a:xfrm>
            <a:off x="1828800" y="3581401"/>
            <a:ext cx="8534400" cy="2554545"/>
          </a:xfrm>
          <a:prstGeom prst="rect">
            <a:avLst/>
          </a:prstGeom>
        </p:spPr>
        <p:txBody>
          <a:bodyPr wrap="square">
            <a:spAutoFit/>
          </a:bodyPr>
          <a:lstStyle/>
          <a:p>
            <a:r>
              <a:rPr lang="en-US" sz="2000" b="1" dirty="0">
                <a:solidFill>
                  <a:srgbClr val="006C86"/>
                </a:solidFill>
                <a:latin typeface="Segoe UI Light" panose="020B0502040204020203" pitchFamily="34" charset="0"/>
                <a:cs typeface="Segoe UI Light" panose="020B0502040204020203" pitchFamily="34" charset="0"/>
              </a:rPr>
              <a:t>Tablespace</a:t>
            </a:r>
            <a:r>
              <a:rPr lang="en-US" sz="2000" dirty="0">
                <a:solidFill>
                  <a:srgbClr val="006C86"/>
                </a:solidFill>
                <a:latin typeface="Segoe UI Light" panose="020B0502040204020203" pitchFamily="34" charset="0"/>
                <a:cs typeface="Segoe UI Light" panose="020B0502040204020203" pitchFamily="34" charset="0"/>
              </a:rPr>
              <a:t>: A data file that can hold data for one or more InnoDB tables and associated indexes. </a:t>
            </a:r>
          </a:p>
          <a:p>
            <a:pPr marL="457200" indent="-457200">
              <a:buAutoNum type="alphaLcPeriod"/>
            </a:pPr>
            <a:r>
              <a:rPr lang="en-US" sz="2000" b="1" dirty="0">
                <a:solidFill>
                  <a:srgbClr val="006C86"/>
                </a:solidFill>
                <a:latin typeface="Segoe UI Light" panose="020B0502040204020203" pitchFamily="34" charset="0"/>
                <a:cs typeface="Segoe UI Light" panose="020B0502040204020203" pitchFamily="34" charset="0"/>
              </a:rPr>
              <a:t>System tablespace </a:t>
            </a:r>
          </a:p>
          <a:p>
            <a:pPr marL="457200" indent="-457200">
              <a:buAutoNum type="alphaLcPeriod"/>
            </a:pPr>
            <a:r>
              <a:rPr lang="en-US" sz="2000" b="1" dirty="0">
                <a:solidFill>
                  <a:srgbClr val="006C86"/>
                </a:solidFill>
                <a:latin typeface="Segoe UI Light" panose="020B0502040204020203" pitchFamily="34" charset="0"/>
                <a:cs typeface="Segoe UI Light" panose="020B0502040204020203" pitchFamily="34" charset="0"/>
              </a:rPr>
              <a:t>File per tablespace </a:t>
            </a:r>
          </a:p>
          <a:p>
            <a:pPr marL="457200" indent="-457200">
              <a:buAutoNum type="alphaLcPeriod"/>
            </a:pPr>
            <a:r>
              <a:rPr lang="en-US" sz="2000" b="1" dirty="0">
                <a:solidFill>
                  <a:srgbClr val="006C86"/>
                </a:solidFill>
                <a:latin typeface="Segoe UI Light" panose="020B0502040204020203" pitchFamily="34" charset="0"/>
                <a:cs typeface="Segoe UI Light" panose="020B0502040204020203" pitchFamily="34" charset="0"/>
              </a:rPr>
              <a:t>General tablespace</a:t>
            </a:r>
          </a:p>
          <a:p>
            <a:endParaRPr lang="en-US" sz="2000" b="1" dirty="0">
              <a:solidFill>
                <a:srgbClr val="006C86"/>
              </a:solidFill>
              <a:latin typeface="Segoe UI Light" panose="020B0502040204020203" pitchFamily="34" charset="0"/>
              <a:cs typeface="Segoe UI Light" panose="020B0502040204020203" pitchFamily="34" charset="0"/>
            </a:endParaRPr>
          </a:p>
          <a:p>
            <a:r>
              <a:rPr lang="en-US" sz="2000" b="1" dirty="0">
                <a:solidFill>
                  <a:srgbClr val="006C86"/>
                </a:solidFill>
                <a:latin typeface="Segoe UI Light" panose="020B0502040204020203" pitchFamily="34" charset="0"/>
                <a:cs typeface="Segoe UI Light" panose="020B0502040204020203" pitchFamily="34" charset="0"/>
              </a:rPr>
              <a:t>Note:- </a:t>
            </a:r>
            <a:r>
              <a:rPr lang="en-US" sz="2000" dirty="0">
                <a:solidFill>
                  <a:srgbClr val="006C86"/>
                </a:solidFill>
                <a:latin typeface="Segoe UI Light" panose="020B0502040204020203" pitchFamily="34" charset="0"/>
                <a:cs typeface="Segoe UI Light" panose="020B0502040204020203" pitchFamily="34" charset="0"/>
              </a:rPr>
              <a:t>By default, InnoDB contains only one tablespace called the </a:t>
            </a:r>
            <a:r>
              <a:rPr lang="en-US" sz="2000" b="1" dirty="0">
                <a:solidFill>
                  <a:srgbClr val="006C86"/>
                </a:solidFill>
                <a:latin typeface="Segoe UI Light" panose="020B0502040204020203" pitchFamily="34" charset="0"/>
                <a:cs typeface="Segoe UI Light" panose="020B0502040204020203" pitchFamily="34" charset="0"/>
              </a:rPr>
              <a:t>System tablespace</a:t>
            </a:r>
            <a:r>
              <a:rPr lang="en-US" sz="2000" dirty="0">
                <a:solidFill>
                  <a:srgbClr val="006C86"/>
                </a:solidFill>
                <a:latin typeface="Segoe UI Light" panose="020B0502040204020203" pitchFamily="34" charset="0"/>
                <a:cs typeface="Segoe UI Light" panose="020B0502040204020203" pitchFamily="34" charset="0"/>
              </a:rPr>
              <a:t> whose identifier is 0</a:t>
            </a:r>
          </a:p>
        </p:txBody>
      </p:sp>
    </p:spTree>
    <p:extLst>
      <p:ext uri="{BB962C8B-B14F-4D97-AF65-F5344CB8AC3E}">
        <p14:creationId xmlns="" xmlns:p14="http://schemas.microsoft.com/office/powerpoint/2010/main" val="165612335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4876800" cy="914400"/>
          </a:xfrm>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676400" y="1425714"/>
            <a:ext cx="8763000" cy="400110"/>
          </a:xfrm>
          <a:prstGeom prst="rect">
            <a:avLst/>
          </a:prstGeom>
          <a:solidFill>
            <a:schemeClr val="bg1"/>
          </a:solidFill>
        </p:spPr>
        <p:txBody>
          <a:bodyPr wrap="square">
            <a:spAutoFit/>
          </a:bodyPr>
          <a:lstStyle/>
          <a:p>
            <a:r>
              <a:rPr lang="en-US" sz="2000" dirty="0">
                <a:solidFill>
                  <a:srgbClr val="0077AA"/>
                </a:solidFill>
                <a:latin typeface="Leelawadee UI Semilight" panose="020B0402040204020203" pitchFamily="34" charset="-34"/>
                <a:cs typeface="Leelawadee UI Semilight" panose="020B0402040204020203" pitchFamily="34" charset="-34"/>
              </a:rPr>
              <a:t>SHOW </a:t>
            </a:r>
            <a:r>
              <a:rPr lang="en-US" dirty="0">
                <a:solidFill>
                  <a:srgbClr val="A67F59"/>
                </a:solidFill>
                <a:latin typeface="Leelawadee UI Semilight" panose="020B0402040204020203" pitchFamily="34" charset="-34"/>
                <a:cs typeface="Leelawadee UI Semilight" panose="020B0402040204020203" pitchFamily="34" charset="-34"/>
              </a:rPr>
              <a:t>[STORAGE] </a:t>
            </a:r>
            <a:r>
              <a:rPr lang="en-US" sz="2000" dirty="0">
                <a:solidFill>
                  <a:srgbClr val="0077AA"/>
                </a:solidFill>
                <a:latin typeface="Leelawadee UI Semilight" panose="020B0402040204020203" pitchFamily="34" charset="-34"/>
                <a:cs typeface="Leelawadee UI Semilight" panose="020B0402040204020203" pitchFamily="34" charset="-34"/>
              </a:rPr>
              <a:t>ENGINES</a:t>
            </a:r>
            <a:endParaRPr lang="en-IN"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3" name="Rectangle 2"/>
          <p:cNvSpPr/>
          <p:nvPr/>
        </p:nvSpPr>
        <p:spPr>
          <a:xfrm>
            <a:off x="1676400" y="3207603"/>
            <a:ext cx="35814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engines;</a:t>
            </a:r>
          </a:p>
          <a:p>
            <a:pPr marL="342900" indent="-342900">
              <a:lnSpc>
                <a:spcPct val="150000"/>
              </a:lnSpc>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p>
        </p:txBody>
      </p:sp>
      <p:sp>
        <p:nvSpPr>
          <p:cNvPr id="4" name="Rectangle 3"/>
          <p:cNvSpPr/>
          <p:nvPr/>
        </p:nvSpPr>
        <p:spPr>
          <a:xfrm>
            <a:off x="6553200" y="2830708"/>
            <a:ext cx="40386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INFORMATION_SCHEMA.ENGINES</a:t>
            </a:r>
          </a:p>
        </p:txBody>
      </p:sp>
      <p:sp>
        <p:nvSpPr>
          <p:cNvPr id="6" name="Rectangle 5"/>
          <p:cNvSpPr/>
          <p:nvPr/>
        </p:nvSpPr>
        <p:spPr>
          <a:xfrm>
            <a:off x="1714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p>
        </p:txBody>
      </p:sp>
      <p:sp>
        <p:nvSpPr>
          <p:cNvPr id="7" name="Rectangle 6"/>
          <p:cNvSpPr/>
          <p:nvPr/>
        </p:nvSpPr>
        <p:spPr>
          <a:xfrm>
            <a:off x="1675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6400800" y="76201"/>
            <a:ext cx="41910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 xmlns:p14="http://schemas.microsoft.com/office/powerpoint/2010/main" val="270338005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676400" y="1371600"/>
            <a:ext cx="8839200" cy="3962400"/>
          </a:xfrm>
          <a:prstGeom prst="rect">
            <a:avLst/>
          </a:prstGeom>
        </p:spPr>
      </p:pic>
      <p:sp>
        <p:nvSpPr>
          <p:cNvPr id="3" name="Rectangle 2"/>
          <p:cNvSpPr/>
          <p:nvPr/>
        </p:nvSpPr>
        <p:spPr>
          <a:xfrm>
            <a:off x="1752600" y="5562601"/>
            <a:ext cx="6172200" cy="507831"/>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SET DEFAULT_STORAGE_ENGINE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669900"/>
                </a:solidFill>
                <a:latin typeface="Liberation Mono"/>
              </a:rPr>
              <a:t>InnoDB</a:t>
            </a:r>
            <a:r>
              <a:rPr lang="en-IN" dirty="0">
                <a:solidFill>
                  <a:srgbClr val="0077AA"/>
                </a:solidFill>
                <a:latin typeface="Arial" panose="020B0604020202020204" pitchFamily="34" charset="0"/>
                <a:ea typeface="Times New Roman" panose="02020603050405020304" pitchFamily="18" charset="0"/>
              </a:rPr>
              <a:t>;</a:t>
            </a:r>
          </a:p>
        </p:txBody>
      </p:sp>
    </p:spTree>
    <p:extLst>
      <p:ext uri="{BB962C8B-B14F-4D97-AF65-F5344CB8AC3E}">
        <p14:creationId xmlns="" xmlns:p14="http://schemas.microsoft.com/office/powerpoint/2010/main" val="127992435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i="1" dirty="0">
                <a:solidFill>
                  <a:srgbClr val="DC525C"/>
                </a:solidFill>
                <a:latin typeface="Segoe UI Light" panose="020B0502040204020203" pitchFamily="34" charset="0"/>
                <a:cs typeface="Segoe UI Light" panose="020B0502040204020203" pitchFamily="34" charset="0"/>
              </a:rPr>
              <a:t>SHOW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209974275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1676400" y="2819400"/>
            <a:ext cx="8839200" cy="1754326"/>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DATABASES;</a:t>
            </a:r>
          </a:p>
          <a:p>
            <a:pPr>
              <a:lnSpc>
                <a:spcPct val="150000"/>
              </a:lnSpc>
            </a:pPr>
            <a:r>
              <a:rPr lang="en-IN" dirty="0">
                <a:solidFill>
                  <a:srgbClr val="0077AA"/>
                </a:solidFill>
                <a:latin typeface="Liberation Mono"/>
                <a:ea typeface="Times New Roman" panose="02020603050405020304" pitchFamily="18" charset="0"/>
              </a:rPr>
              <a:t>SHOW SCHEMAS;</a:t>
            </a:r>
          </a:p>
          <a:p>
            <a:pPr>
              <a:lnSpc>
                <a:spcPct val="150000"/>
              </a:lnSpc>
            </a:pPr>
            <a:r>
              <a:rPr lang="en-IN" dirty="0">
                <a:solidFill>
                  <a:srgbClr val="0077AA"/>
                </a:solidFill>
                <a:latin typeface="Liberation Mono"/>
                <a:ea typeface="Times New Roman" panose="02020603050405020304" pitchFamily="18" charset="0"/>
              </a:rPr>
              <a:t>SHOW DATABASES </a:t>
            </a:r>
            <a:r>
              <a:rPr lang="en-IN" dirty="0">
                <a:solidFill>
                  <a:srgbClr val="A67F59"/>
                </a:solidFill>
                <a:latin typeface="Liberation Mono"/>
              </a:rPr>
              <a:t>LIKE</a:t>
            </a:r>
            <a:r>
              <a:rPr lang="en-IN" dirty="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a:solidFill>
                  <a:srgbClr val="0077AA"/>
                </a:solidFill>
                <a:latin typeface="Liberation Mono"/>
                <a:ea typeface="Times New Roman" panose="02020603050405020304" pitchFamily="18" charset="0"/>
              </a:rPr>
              <a:t>';</a:t>
            </a:r>
          </a:p>
          <a:p>
            <a:pPr>
              <a:lnSpc>
                <a:spcPct val="150000"/>
              </a:lnSpc>
            </a:pPr>
            <a:r>
              <a:rPr lang="en-IN" dirty="0">
                <a:solidFill>
                  <a:srgbClr val="0077AA"/>
                </a:solidFill>
                <a:latin typeface="Liberation Mono"/>
                <a:ea typeface="Times New Roman" panose="02020603050405020304" pitchFamily="18" charset="0"/>
              </a:rPr>
              <a:t>SHOW SCHEMAS </a:t>
            </a:r>
            <a:r>
              <a:rPr lang="en-IN" dirty="0">
                <a:solidFill>
                  <a:srgbClr val="A67F59"/>
                </a:solidFill>
                <a:latin typeface="Liberation Mono"/>
              </a:rPr>
              <a:t>LIKE</a:t>
            </a:r>
            <a:r>
              <a:rPr lang="en-IN" dirty="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a:solidFill>
                  <a:srgbClr val="0077AA"/>
                </a:solidFill>
                <a:latin typeface="Liberation Mono"/>
                <a:ea typeface="Times New Roman" panose="02020603050405020304" pitchFamily="18" charset="0"/>
              </a:rPr>
              <a:t>';</a:t>
            </a:r>
          </a:p>
        </p:txBody>
      </p:sp>
      <p:sp>
        <p:nvSpPr>
          <p:cNvPr id="4" name="Rectangle 3"/>
          <p:cNvSpPr/>
          <p:nvPr/>
        </p:nvSpPr>
        <p:spPr>
          <a:xfrm>
            <a:off x="3962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1981200" y="141107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DATABASES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SCHEMAS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
        <p:nvSpPr>
          <p:cNvPr id="5" name="TextBox 4"/>
          <p:cNvSpPr txBox="1"/>
          <p:nvPr/>
        </p:nvSpPr>
        <p:spPr>
          <a:xfrm>
            <a:off x="1752600" y="5151060"/>
            <a:ext cx="8686800" cy="707886"/>
          </a:xfrm>
          <a:prstGeom prst="rect">
            <a:avLst/>
          </a:prstGeom>
          <a:noFill/>
        </p:spPr>
        <p:txBody>
          <a:bodyPr wrap="square" rtlCol="0">
            <a:spAutoFit/>
          </a:bodyPr>
          <a:lstStyle/>
          <a:p>
            <a:r>
              <a:rPr lang="en-IN" sz="2000" b="1" i="1" dirty="0">
                <a:solidFill>
                  <a:srgbClr val="C74C49"/>
                </a:solidFill>
                <a:latin typeface="Arial" panose="020B0604020202020204" pitchFamily="34" charset="0"/>
                <a:cs typeface="Arial" panose="020B0604020202020204" pitchFamily="34" charset="0"/>
              </a:rPr>
              <a:t>NULL</a:t>
            </a:r>
            <a:r>
              <a:rPr lang="en-IN" sz="2000" dirty="0">
                <a:latin typeface="Arial" panose="020B0604020202020204" pitchFamily="34" charset="0"/>
                <a:cs typeface="Arial" panose="020B0604020202020204" pitchFamily="34" charset="0"/>
              </a:rPr>
              <a:t> means “no database is selected”. Issue the </a:t>
            </a:r>
            <a:r>
              <a:rPr lang="en-IN" sz="2000" b="1" i="1" dirty="0">
                <a:solidFill>
                  <a:srgbClr val="C74C49"/>
                </a:solidFill>
                <a:latin typeface="Arial" panose="020B0604020202020204" pitchFamily="34" charset="0"/>
                <a:cs typeface="Arial" panose="020B0604020202020204" pitchFamily="34" charset="0"/>
              </a:rPr>
              <a:t>USE dbName</a:t>
            </a:r>
            <a:r>
              <a:rPr lang="en-IN" sz="2000" dirty="0">
                <a:latin typeface="Arial" panose="020B0604020202020204" pitchFamily="34" charset="0"/>
                <a:cs typeface="Arial" panose="020B0604020202020204" pitchFamily="34" charset="0"/>
              </a:rPr>
              <a:t> command to select the database.</a:t>
            </a:r>
          </a:p>
        </p:txBody>
      </p:sp>
    </p:spTree>
    <p:extLst>
      <p:ext uri="{BB962C8B-B14F-4D97-AF65-F5344CB8AC3E}">
        <p14:creationId xmlns="" xmlns:p14="http://schemas.microsoft.com/office/powerpoint/2010/main" val="40349963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752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know, how you have to put your toys away after playing,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assume the 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get / fetch everything very quickly, as it is stored in database.</a:t>
            </a:r>
          </a:p>
        </p:txBody>
      </p:sp>
      <p:sp>
        <p:nvSpPr>
          <p:cNvPr id="6" name="Rectangle 5"/>
          <p:cNvSpPr/>
          <p:nvPr/>
        </p:nvSpPr>
        <p:spPr>
          <a:xfrm>
            <a:off x="1524000" y="1"/>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Explain</a:t>
            </a:r>
            <a:r>
              <a:rPr lang="en-IN" sz="3600" b="1" i="1" dirty="0">
                <a:solidFill>
                  <a:srgbClr val="FFFF00"/>
                </a:solidFill>
              </a:rPr>
              <a:t> </a:t>
            </a:r>
            <a:r>
              <a:rPr lang="en-IN" sz="3600" dirty="0">
                <a:solidFill>
                  <a:srgbClr val="FFFF00"/>
                </a:solidFill>
                <a:latin typeface="Arial" panose="020B0604020202020204" pitchFamily="34" charset="0"/>
                <a:cs typeface="Arial" panose="020B0604020202020204" pitchFamily="34" charset="0"/>
              </a:rPr>
              <a:t>a database in </a:t>
            </a:r>
            <a:r>
              <a:rPr lang="en-IN" sz="3600">
                <a:solidFill>
                  <a:srgbClr val="FFFF00"/>
                </a:solidFill>
                <a:latin typeface="Arial" panose="020B0604020202020204" pitchFamily="34" charset="0"/>
                <a:cs typeface="Arial" panose="020B0604020202020204" pitchFamily="34" charset="0"/>
              </a:rPr>
              <a:t>three sentences.</a:t>
            </a:r>
            <a:r>
              <a:rPr lang="en-US" sz="360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543801" y="3396344"/>
            <a:ext cx="3091543" cy="3091543"/>
          </a:xfrm>
          <a:prstGeom prst="rect">
            <a:avLst/>
          </a:prstGeom>
        </p:spPr>
      </p:pic>
    </p:spTree>
    <p:extLst>
      <p:ext uri="{BB962C8B-B14F-4D97-AF65-F5344CB8AC3E}">
        <p14:creationId xmlns="" xmlns:p14="http://schemas.microsoft.com/office/powerpoint/2010/main" val="185268719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609517" y="42062"/>
            <a:ext cx="5012448" cy="3061848"/>
          </a:xfrm>
          <a:prstGeom prst="rect">
            <a:avLst/>
          </a:prstGeom>
        </p:spPr>
      </p:pic>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i="1" dirty="0">
                <a:solidFill>
                  <a:srgbClr val="DC525C"/>
                </a:solidFill>
                <a:latin typeface="Segoe UI Light" panose="020B0502040204020203" pitchFamily="34" charset="0"/>
                <a:cs typeface="Segoe UI Light" panose="020B0502040204020203" pitchFamily="34" charset="0"/>
              </a:rPr>
              <a:t>USE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676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 xmlns:p14="http://schemas.microsoft.com/office/powerpoint/2010/main" val="386802882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3" name="Rectangle 2"/>
          <p:cNvSpPr/>
          <p:nvPr/>
        </p:nvSpPr>
        <p:spPr>
          <a:xfrm>
            <a:off x="1676400" y="3505200"/>
            <a:ext cx="8839200" cy="923330"/>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cs typeface="Arial" panose="020B0604020202020204" pitchFamily="34" charset="0"/>
              </a:rPr>
              <a:t>USE </a:t>
            </a:r>
            <a:r>
              <a:rPr lang="en-IN" dirty="0">
                <a:solidFill>
                  <a:srgbClr val="669900"/>
                </a:solidFill>
                <a:latin typeface="Arial" panose="020B0604020202020204" pitchFamily="34" charset="0"/>
                <a:cs typeface="Arial" panose="020B0604020202020204" pitchFamily="34" charset="0"/>
              </a:rPr>
              <a:t>db1</a:t>
            </a:r>
          </a:p>
          <a:p>
            <a:pPr>
              <a:lnSpc>
                <a:spcPct val="150000"/>
              </a:lnSpc>
            </a:pPr>
            <a:r>
              <a:rPr lang="en-IN" dirty="0">
                <a:solidFill>
                  <a:srgbClr val="0077AA"/>
                </a:solidFill>
                <a:latin typeface="Arial" panose="020B0604020202020204" pitchFamily="34" charset="0"/>
                <a:cs typeface="Arial" panose="020B0604020202020204" pitchFamily="34" charset="0"/>
              </a:rPr>
              <a:t>\U </a:t>
            </a:r>
            <a:r>
              <a:rPr lang="en-IN" dirty="0">
                <a:solidFill>
                  <a:srgbClr val="669900"/>
                </a:solidFill>
                <a:latin typeface="Arial" panose="020B0604020202020204" pitchFamily="34" charset="0"/>
                <a:cs typeface="Arial" panose="020B0604020202020204" pitchFamily="34" charset="0"/>
              </a:rPr>
              <a:t>db1</a:t>
            </a:r>
          </a:p>
        </p:txBody>
      </p:sp>
      <p:sp>
        <p:nvSpPr>
          <p:cNvPr id="4" name="Rectangle 3"/>
          <p:cNvSpPr/>
          <p:nvPr/>
        </p:nvSpPr>
        <p:spPr>
          <a:xfrm>
            <a:off x="3962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a:solidFill>
                  <a:schemeClr val="bg1">
                    <a:lumMod val="95000"/>
                  </a:schemeClr>
                </a:solidFill>
                <a:latin typeface="Arial" panose="020B0604020202020204" pitchFamily="34" charset="0"/>
                <a:cs typeface="Arial" panose="020B0604020202020204" pitchFamily="34" charset="0"/>
              </a:rPr>
              <a:t>USE, does not require a semicolon.</a:t>
            </a:r>
          </a:p>
          <a:p>
            <a:pPr marL="285750" indent="-285750">
              <a:lnSpc>
                <a:spcPct val="150000"/>
              </a:lnSpc>
              <a:buFont typeface="Arial" panose="020B0604020202020204" pitchFamily="34" charset="0"/>
              <a:buChar char="•"/>
            </a:pPr>
            <a:r>
              <a:rPr lang="en-IN" b="1" dirty="0">
                <a:solidFill>
                  <a:schemeClr val="bg1">
                    <a:lumMod val="95000"/>
                  </a:schemeClr>
                </a:solidFill>
                <a:latin typeface="Arial" panose="020B0604020202020204" pitchFamily="34" charset="0"/>
                <a:cs typeface="Arial" panose="020B0604020202020204" pitchFamily="34" charset="0"/>
              </a:rPr>
              <a:t>USE must be followed by a database name.</a:t>
            </a:r>
          </a:p>
        </p:txBody>
      </p:sp>
      <p:sp>
        <p:nvSpPr>
          <p:cNvPr id="6" name="Rectangle 5"/>
          <p:cNvSpPr/>
          <p:nvPr/>
        </p:nvSpPr>
        <p:spPr>
          <a:xfrm>
            <a:off x="1981201" y="1399402"/>
            <a:ext cx="1685077" cy="369332"/>
          </a:xfrm>
          <a:prstGeom prst="rect">
            <a:avLst/>
          </a:prstGeom>
        </p:spPr>
        <p:txBody>
          <a:bodyPr wrap="none">
            <a:spAutoFit/>
          </a:bodyPr>
          <a:lstStyle/>
          <a:p>
            <a:r>
              <a:rPr lang="en-IN" dirty="0">
                <a:solidFill>
                  <a:srgbClr val="0077AA"/>
                </a:solidFill>
                <a:latin typeface="Liberation Mono"/>
              </a:rPr>
              <a:t>USE</a:t>
            </a:r>
            <a:r>
              <a:rPr lang="en-IN" dirty="0">
                <a:solidFill>
                  <a:srgbClr val="000000"/>
                </a:solidFill>
                <a:latin typeface="Liberation Mono"/>
              </a:rPr>
              <a:t> </a:t>
            </a:r>
            <a:r>
              <a:rPr lang="en-IN" i="1" dirty="0">
                <a:solidFill>
                  <a:srgbClr val="000000"/>
                </a:solidFill>
                <a:latin typeface="Liberation Mono"/>
              </a:rPr>
              <a:t>db_name</a:t>
            </a:r>
            <a:endParaRPr lang="en-IN" dirty="0"/>
          </a:p>
        </p:txBody>
      </p:sp>
    </p:spTree>
    <p:extLst>
      <p:ext uri="{BB962C8B-B14F-4D97-AF65-F5344CB8AC3E}">
        <p14:creationId xmlns="" xmlns:p14="http://schemas.microsoft.com/office/powerpoint/2010/main" val="152473364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i="1" dirty="0">
                <a:solidFill>
                  <a:srgbClr val="DC525C"/>
                </a:solidFill>
                <a:latin typeface="Segoe UI Light" panose="020B0502040204020203" pitchFamily="34" charset="0"/>
                <a:cs typeface="Segoe UI Light" panose="020B0502040204020203" pitchFamily="34" charset="0"/>
              </a:rPr>
              <a:t>CREATE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235990276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1741715"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676401" y="2819400"/>
            <a:ext cx="8839199" cy="923330"/>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DATABASE </a:t>
            </a:r>
            <a:r>
              <a:rPr lang="en-IN" dirty="0">
                <a:solidFill>
                  <a:srgbClr val="669900"/>
                </a:solidFill>
                <a:latin typeface="Liberation Mono"/>
              </a:rPr>
              <a:t>db1</a:t>
            </a:r>
            <a:r>
              <a:rPr lang="en-IN" dirty="0">
                <a:solidFill>
                  <a:srgbClr val="0070C0"/>
                </a:solidFill>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DATABASE </a:t>
            </a:r>
            <a:r>
              <a:rPr lang="en-IN" dirty="0">
                <a:solidFill>
                  <a:srgbClr val="A67F59"/>
                </a:solidFill>
                <a:latin typeface="Liberation Mono"/>
              </a:rPr>
              <a:t>IF NOT EXISTS </a:t>
            </a:r>
            <a:r>
              <a:rPr lang="en-IN" dirty="0">
                <a:solidFill>
                  <a:srgbClr val="669900"/>
                </a:solidFill>
                <a:latin typeface="Liberation Mono"/>
              </a:rPr>
              <a:t>db1</a:t>
            </a:r>
            <a:r>
              <a:rPr lang="en-IN" dirty="0">
                <a:solidFill>
                  <a:srgbClr val="0070C0"/>
                </a:solidFill>
                <a:latin typeface="Liberation Mono"/>
                <a:ea typeface="Arial Unicode MS"/>
                <a:cs typeface="Arial" panose="020B0604020202020204" pitchFamily="34" charset="0"/>
              </a:rPr>
              <a:t>;</a:t>
            </a:r>
          </a:p>
        </p:txBody>
      </p:sp>
      <p:sp>
        <p:nvSpPr>
          <p:cNvPr id="7" name="Rectangle 6"/>
          <p:cNvSpPr/>
          <p:nvPr/>
        </p:nvSpPr>
        <p:spPr>
          <a:xfrm>
            <a:off x="1676400" y="703184"/>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p>
        </p:txBody>
      </p:sp>
      <p:sp>
        <p:nvSpPr>
          <p:cNvPr id="8" name="Rectangle 7"/>
          <p:cNvSpPr/>
          <p:nvPr/>
        </p:nvSpPr>
        <p:spPr>
          <a:xfrm>
            <a:off x="3962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 xmlns:p14="http://schemas.microsoft.com/office/powerpoint/2010/main" val="250504884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i="1" dirty="0">
                <a:solidFill>
                  <a:srgbClr val="DC525C"/>
                </a:solidFill>
                <a:latin typeface="Segoe UI Light" panose="020B0502040204020203" pitchFamily="34" charset="0"/>
                <a:cs typeface="Segoe UI Light" panose="020B0502040204020203" pitchFamily="34" charset="0"/>
              </a:rPr>
              <a:t>DROP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819400" y="3276600"/>
            <a:ext cx="6553200" cy="707886"/>
          </a:xfrm>
          <a:prstGeom prst="rect">
            <a:avLst/>
          </a:prstGeom>
          <a:solidFill>
            <a:srgbClr val="C74C49"/>
          </a:solidFill>
        </p:spPr>
        <p:txBody>
          <a:bodyPr wrap="square">
            <a:spAutoFit/>
          </a:bodyPr>
          <a:lstStyle/>
          <a:p>
            <a:r>
              <a:rPr lang="en-IN" sz="2000" dirty="0">
                <a:solidFill>
                  <a:schemeClr val="bg1">
                    <a:lumMod val="95000"/>
                  </a:schemeClr>
                </a:solidFill>
              </a:rPr>
              <a:t>If the default database is dropped, the default database is unset (the DATABASE() function returns NULL).</a:t>
            </a:r>
          </a:p>
        </p:txBody>
      </p:sp>
    </p:spTree>
    <p:extLst>
      <p:ext uri="{BB962C8B-B14F-4D97-AF65-F5344CB8AC3E}">
        <p14:creationId xmlns="" xmlns:p14="http://schemas.microsoft.com/office/powerpoint/2010/main" val="197510678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DROP DATABASE</a:t>
            </a:r>
          </a:p>
        </p:txBody>
      </p:sp>
      <p:sp>
        <p:nvSpPr>
          <p:cNvPr id="5" name="Rectangle 4"/>
          <p:cNvSpPr/>
          <p:nvPr/>
        </p:nvSpPr>
        <p:spPr>
          <a:xfrm>
            <a:off x="1741715"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676401" y="2819400"/>
            <a:ext cx="8839199" cy="923330"/>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a:t>
            </a:r>
            <a:r>
              <a:rPr lang="en-IN" dirty="0">
                <a:solidFill>
                  <a:srgbClr val="669900"/>
                </a:solidFill>
                <a:latin typeface="Liberation Mono"/>
              </a:rPr>
              <a:t>db1</a:t>
            </a:r>
            <a:r>
              <a:rPr lang="en-IN" dirty="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a:t>
            </a:r>
            <a:r>
              <a:rPr lang="en-IN" dirty="0">
                <a:solidFill>
                  <a:srgbClr val="A67F59"/>
                </a:solidFill>
                <a:latin typeface="Liberation Mono"/>
              </a:rPr>
              <a:t>IF</a:t>
            </a:r>
            <a:r>
              <a:rPr lang="en-IN" dirty="0">
                <a:solidFill>
                  <a:srgbClr val="0070C0"/>
                </a:solidFill>
                <a:latin typeface="Arial" panose="020B0604020202020204" pitchFamily="34" charset="0"/>
                <a:ea typeface="Arial Unicode MS"/>
                <a:cs typeface="Arial" panose="020B0604020202020204" pitchFamily="34" charset="0"/>
              </a:rPr>
              <a:t> </a:t>
            </a:r>
            <a:r>
              <a:rPr lang="en-IN" dirty="0">
                <a:solidFill>
                  <a:srgbClr val="A67F59"/>
                </a:solidFill>
                <a:latin typeface="Liberation Mono"/>
              </a:rPr>
              <a:t>EXISTS</a:t>
            </a:r>
            <a:r>
              <a:rPr lang="en-IN" dirty="0">
                <a:solidFill>
                  <a:srgbClr val="0070C0"/>
                </a:solidFill>
                <a:latin typeface="Arial" panose="020B0604020202020204" pitchFamily="34" charset="0"/>
                <a:ea typeface="Arial Unicode MS"/>
                <a:cs typeface="Arial" panose="020B0604020202020204" pitchFamily="34" charset="0"/>
              </a:rPr>
              <a:t> </a:t>
            </a:r>
            <a:r>
              <a:rPr lang="en-IN" dirty="0">
                <a:solidFill>
                  <a:srgbClr val="669900"/>
                </a:solidFill>
                <a:latin typeface="Liberation Mono"/>
              </a:rPr>
              <a:t>db1</a:t>
            </a:r>
            <a:r>
              <a:rPr lang="en-IN" dirty="0">
                <a:solidFill>
                  <a:srgbClr val="0070C0"/>
                </a:solidFill>
                <a:latin typeface="Arial" panose="020B0604020202020204" pitchFamily="34" charset="0"/>
                <a:ea typeface="Arial Unicode MS"/>
                <a:cs typeface="Arial" panose="020B0604020202020204" pitchFamily="34" charset="0"/>
              </a:rPr>
              <a:t>;</a:t>
            </a:r>
          </a:p>
        </p:txBody>
      </p:sp>
      <p:sp>
        <p:nvSpPr>
          <p:cNvPr id="7" name="Rectangle 6"/>
          <p:cNvSpPr/>
          <p:nvPr/>
        </p:nvSpPr>
        <p:spPr>
          <a:xfrm>
            <a:off x="1676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3962400" y="22976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DROP SCHEMA is a synonym for DROP DATABASE.</a:t>
            </a:r>
          </a:p>
        </p:txBody>
      </p:sp>
    </p:spTree>
    <p:extLst>
      <p:ext uri="{BB962C8B-B14F-4D97-AF65-F5344CB8AC3E}">
        <p14:creationId xmlns="" xmlns:p14="http://schemas.microsoft.com/office/powerpoint/2010/main" val="190382406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Functions</a:t>
            </a:r>
          </a:p>
          <a:p>
            <a:pPr lvl="0" algn="ctr">
              <a:spcBef>
                <a:spcPct val="0"/>
              </a:spcBef>
              <a:defRPr/>
            </a:pPr>
            <a:r>
              <a:rPr lang="en-IN" sz="2800" dirty="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310000975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676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 For 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LAST_INSERT_ID()</a:t>
            </a:r>
            <a:r>
              <a:rPr lang="en-IN" dirty="0">
                <a:latin typeface="Arial" panose="020B0604020202020204" pitchFamily="34" charset="0"/>
                <a:cs typeface="Arial" panose="020B0604020202020204" pitchFamily="34" charset="0"/>
              </a:rPr>
              <a:t> - Value of the AUTOINCREMENT column for the last INSERT</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ROW_COUNT()</a:t>
            </a:r>
            <a:r>
              <a:rPr lang="en-IN" dirty="0">
                <a:latin typeface="Arial" panose="020B0604020202020204" pitchFamily="34" charset="0"/>
                <a:cs typeface="Arial" panose="020B0604020202020204" pitchFamily="34" charset="0"/>
              </a:rPr>
              <a:t> - The number of rows updated</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DATABASE()</a:t>
            </a:r>
            <a:r>
              <a:rPr lang="en-IN" dirty="0">
                <a:latin typeface="Arial" panose="020B0604020202020204" pitchFamily="34" charset="0"/>
                <a:cs typeface="Arial" panose="020B0604020202020204" pitchFamily="34" charset="0"/>
              </a:rPr>
              <a:t> - Return the default (current) database name</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SCHEMA()</a:t>
            </a:r>
            <a:r>
              <a:rPr lang="en-IN" dirty="0">
                <a:latin typeface="Arial" panose="020B0604020202020204" pitchFamily="34" charset="0"/>
                <a:cs typeface="Arial" panose="020B0604020202020204" pitchFamily="34" charset="0"/>
              </a:rPr>
              <a:t> - Synonym for DATABASE()</a:t>
            </a:r>
          </a:p>
        </p:txBody>
      </p:sp>
      <p:sp>
        <p:nvSpPr>
          <p:cNvPr id="3" name="Rectangle 2"/>
          <p:cNvSpPr/>
          <p:nvPr/>
        </p:nvSpPr>
        <p:spPr>
          <a:xfrm>
            <a:off x="1676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 xmlns:p14="http://schemas.microsoft.com/office/powerpoint/2010/main" val="169650233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676400" y="1447800"/>
            <a:ext cx="8915400" cy="341632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CURRENT_USER(), CURRENT_USER</a:t>
            </a:r>
            <a:r>
              <a:rPr lang="en-IN" dirty="0">
                <a:latin typeface="Arial" panose="020B0604020202020204" pitchFamily="34" charset="0"/>
                <a:cs typeface="Arial" panose="020B0604020202020204" pitchFamily="34" charset="0"/>
              </a:rPr>
              <a:t> - The authenticated user name and host name</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USER()</a:t>
            </a:r>
            <a:r>
              <a:rPr lang="en-IN" dirty="0">
                <a:latin typeface="Arial" panose="020B0604020202020204" pitchFamily="34" charset="0"/>
                <a:cs typeface="Arial" panose="020B0604020202020204" pitchFamily="34" charset="0"/>
              </a:rPr>
              <a:t> - The user name and host name provided by the client</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SESSION_USER()</a:t>
            </a:r>
            <a:r>
              <a:rPr lang="en-IN" dirty="0">
                <a:latin typeface="Arial" panose="020B0604020202020204" pitchFamily="34" charset="0"/>
                <a:cs typeface="Arial" panose="020B0604020202020204" pitchFamily="34" charset="0"/>
              </a:rPr>
              <a:t> - Synonym for USER()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SYSTEM_USER()</a:t>
            </a:r>
            <a:r>
              <a:rPr lang="en-IN" dirty="0">
                <a:latin typeface="Arial" panose="020B0604020202020204" pitchFamily="34" charset="0"/>
                <a:cs typeface="Arial" panose="020B0604020202020204" pitchFamily="34" charset="0"/>
              </a:rPr>
              <a:t> - Synonym for USER()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VERSION()</a:t>
            </a:r>
            <a:r>
              <a:rPr lang="en-IN" dirty="0">
                <a:latin typeface="Arial" panose="020B0604020202020204" pitchFamily="34" charset="0"/>
                <a:cs typeface="Arial" panose="020B0604020202020204" pitchFamily="34" charset="0"/>
              </a:rPr>
              <a:t> - Return a string that indicates the MySQL server version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CONNECTION_ID()</a:t>
            </a:r>
            <a:r>
              <a:rPr lang="en-IN" dirty="0">
                <a:latin typeface="Arial" panose="020B0604020202020204" pitchFamily="34" charset="0"/>
                <a:cs typeface="Arial" panose="020B0604020202020204" pitchFamily="34" charset="0"/>
              </a:rPr>
              <a:t> - Return the connection ID (thread ID) for the connection</a:t>
            </a:r>
          </a:p>
        </p:txBody>
      </p:sp>
      <p:sp>
        <p:nvSpPr>
          <p:cNvPr id="5" name="Rectangle 4"/>
          <p:cNvSpPr/>
          <p:nvPr/>
        </p:nvSpPr>
        <p:spPr>
          <a:xfrm>
            <a:off x="1676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 xmlns:p14="http://schemas.microsoft.com/office/powerpoint/2010/main" val="298077907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323518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1371601"/>
            <a:ext cx="9144000" cy="1015663"/>
          </a:xfrm>
          <a:prstGeom prst="rect">
            <a:avLst/>
          </a:prstGeom>
        </p:spPr>
        <p:txBody>
          <a:bodyPr wrap="square">
            <a:spAutoFit/>
          </a:bodyPr>
          <a:lstStyle/>
          <a:p>
            <a:pPr algn="ctr"/>
            <a:r>
              <a:rPr lang="en-IN" sz="3200" b="1" dirty="0">
                <a:latin typeface="Arial" panose="020B0604020202020204" pitchFamily="34" charset="0"/>
                <a:cs typeface="Arial" panose="020B0604020202020204" pitchFamily="34" charset="0"/>
              </a:rPr>
              <a:t>MySQL</a:t>
            </a:r>
            <a:r>
              <a:rPr lang="en-IN" sz="3200" dirty="0">
                <a:latin typeface="Arial" panose="020B0604020202020204" pitchFamily="34" charset="0"/>
                <a:cs typeface="Arial" panose="020B0604020202020204" pitchFamily="34" charset="0"/>
              </a:rPr>
              <a:t> </a:t>
            </a:r>
            <a:r>
              <a:rPr lang="en-IN" sz="2800" dirty="0">
                <a:latin typeface="Arial" panose="020B0604020202020204" pitchFamily="34" charset="0"/>
                <a:cs typeface="Arial" panose="020B0604020202020204" pitchFamily="34" charset="0"/>
              </a:rPr>
              <a:t>is the most popular </a:t>
            </a:r>
            <a:r>
              <a:rPr lang="en-IN" sz="3200" b="1" dirty="0">
                <a:latin typeface="Arial" panose="020B0604020202020204" pitchFamily="34" charset="0"/>
                <a:cs typeface="Arial" panose="020B0604020202020204" pitchFamily="34" charset="0"/>
              </a:rPr>
              <a:t>Open Source</a:t>
            </a:r>
            <a:r>
              <a:rPr lang="en-IN" sz="2800" b="1" dirty="0">
                <a:latin typeface="Arial" panose="020B0604020202020204" pitchFamily="34" charset="0"/>
                <a:cs typeface="Arial" panose="020B0604020202020204" pitchFamily="34" charset="0"/>
              </a:rPr>
              <a:t> </a:t>
            </a:r>
          </a:p>
          <a:p>
            <a:pPr algn="ctr"/>
            <a:r>
              <a:rPr lang="en-IN" sz="2800" dirty="0">
                <a:latin typeface="Arial" panose="020B0604020202020204" pitchFamily="34" charset="0"/>
                <a:cs typeface="Arial" panose="020B0604020202020204" pitchFamily="34" charset="0"/>
              </a:rPr>
              <a:t>Relational Database Management System.</a:t>
            </a:r>
            <a:endParaRPr lang="en-US" sz="3600" b="1" dirty="0">
              <a:latin typeface="Arial" pitchFamily="34" charset="0"/>
              <a:cs typeface="Arial" pitchFamily="34" charset="0"/>
            </a:endParaRPr>
          </a:p>
        </p:txBody>
      </p:sp>
      <p:sp>
        <p:nvSpPr>
          <p:cNvPr id="4" name="Rectangle 3"/>
          <p:cNvSpPr/>
          <p:nvPr/>
        </p:nvSpPr>
        <p:spPr>
          <a:xfrm>
            <a:off x="1524000" y="1"/>
            <a:ext cx="9144000" cy="769441"/>
          </a:xfrm>
          <a:prstGeom prst="rect">
            <a:avLst/>
          </a:prstGeom>
          <a:solidFill>
            <a:schemeClr val="bg2">
              <a:lumMod val="10000"/>
            </a:schemeClr>
          </a:solidFill>
        </p:spPr>
        <p:txBody>
          <a:bodyPr wrap="square">
            <a:spAutoFit/>
          </a:bodyPr>
          <a:lstStyle/>
          <a:p>
            <a:pPr algn="r"/>
            <a:r>
              <a:rPr lang="en-IN" sz="4400" b="1" dirty="0">
                <a:solidFill>
                  <a:srgbClr val="FFFF00"/>
                </a:solidFill>
                <a:latin typeface="Arial" panose="020B0604020202020204" pitchFamily="34" charset="0"/>
                <a:cs typeface="Arial" panose="020B0604020202020204" pitchFamily="34" charset="0"/>
              </a:rPr>
              <a:t>MySQL</a:t>
            </a:r>
            <a:r>
              <a:rPr lang="en-US" sz="3600" dirty="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1752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company - 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019800" y="3757934"/>
            <a:ext cx="4203204" cy="2185666"/>
          </a:xfrm>
          <a:prstGeom prst="rect">
            <a:avLst/>
          </a:prstGeom>
        </p:spPr>
      </p:pic>
      <p:sp>
        <p:nvSpPr>
          <p:cNvPr id="5" name="TextBox 4"/>
          <p:cNvSpPr txBox="1"/>
          <p:nvPr/>
        </p:nvSpPr>
        <p:spPr>
          <a:xfrm>
            <a:off x="1600200" y="3581401"/>
            <a:ext cx="6629400" cy="1384995"/>
          </a:xfrm>
          <a:prstGeom prst="rect">
            <a:avLst/>
          </a:prstGeom>
          <a:noFill/>
        </p:spPr>
        <p:txBody>
          <a:bodyPr wrap="square" rtlCol="0">
            <a:spAutoFit/>
          </a:bodyPr>
          <a:lstStyle/>
          <a:p>
            <a:pPr algn="just"/>
            <a:r>
              <a:rPr lang="en-IN" sz="2000" dirty="0"/>
              <a:t>When you use MySQL, you’re actually using at least two programmes. One program is the MySQL server, </a:t>
            </a:r>
            <a:r>
              <a:rPr lang="en-IN" sz="2400" i="1" dirty="0">
                <a:solidFill>
                  <a:srgbClr val="FF0000"/>
                </a:solidFill>
              </a:rPr>
              <a:t>mysqld</a:t>
            </a:r>
            <a:r>
              <a:rPr lang="en-IN" sz="2000" i="1" dirty="0"/>
              <a:t> </a:t>
            </a:r>
            <a:r>
              <a:rPr lang="en-IN" sz="2000" dirty="0"/>
              <a:t>and other program is </a:t>
            </a:r>
            <a:r>
              <a:rPr lang="en-IN" sz="2400" i="1" dirty="0">
                <a:solidFill>
                  <a:srgbClr val="FF0000"/>
                </a:solidFill>
              </a:rPr>
              <a:t>client</a:t>
            </a:r>
            <a:r>
              <a:rPr lang="en-IN" sz="2000" dirty="0"/>
              <a:t> program that connects to the database server.</a:t>
            </a:r>
            <a:endParaRPr lang="en-IN" sz="2000" i="1" dirty="0"/>
          </a:p>
        </p:txBody>
      </p:sp>
    </p:spTree>
    <p:extLst>
      <p:ext uri="{BB962C8B-B14F-4D97-AF65-F5344CB8AC3E}">
        <p14:creationId xmlns="" xmlns:p14="http://schemas.microsoft.com/office/powerpoint/2010/main" val="396281944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Source command</a:t>
            </a:r>
          </a:p>
        </p:txBody>
      </p:sp>
      <p:sp>
        <p:nvSpPr>
          <p:cNvPr id="2" name="Rectangle 1"/>
          <p:cNvSpPr/>
          <p:nvPr/>
        </p:nvSpPr>
        <p:spPr>
          <a:xfrm>
            <a:off x="1741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1763487"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'D:\MySQLDEMOBLD7.SQL‘</a:t>
            </a: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//infoserver1/infodomain1/Everyone/DBT/MySQLDEMOBLD7.SQL</a:t>
            </a:r>
          </a:p>
        </p:txBody>
      </p:sp>
      <p:sp>
        <p:nvSpPr>
          <p:cNvPr id="8" name="Rectangle 7"/>
          <p:cNvSpPr/>
          <p:nvPr/>
        </p:nvSpPr>
        <p:spPr>
          <a:xfrm>
            <a:off x="1676400" y="1295400"/>
            <a:ext cx="8839200" cy="707886"/>
          </a:xfrm>
          <a:prstGeom prst="rect">
            <a:avLst/>
          </a:prstGeom>
        </p:spPr>
        <p:txBody>
          <a:bodyPr wrap="square">
            <a:spAutoFit/>
          </a:bodyPr>
          <a:lstStyle/>
          <a:p>
            <a:r>
              <a:rPr lang="en-US" sz="2000" dirty="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 xmlns:p14="http://schemas.microsoft.com/office/powerpoint/2010/main" val="251411929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i="1" dirty="0">
                <a:solidFill>
                  <a:srgbClr val="DC525C"/>
                </a:solidFill>
                <a:latin typeface="Segoe UI Light" panose="020B0502040204020203" pitchFamily="34" charset="0"/>
                <a:cs typeface="Segoe UI Light" panose="020B0502040204020203" pitchFamily="34" charset="0"/>
              </a:rPr>
              <a:t>SHOW </a:t>
            </a:r>
            <a:r>
              <a:rPr lang="en-IN" sz="4800" i="1" dirty="0">
                <a:solidFill>
                  <a:srgbClr val="DC525C"/>
                </a:solidFill>
                <a:latin typeface="Segoe UI Light" panose="020B0502040204020203" pitchFamily="34" charset="0"/>
                <a:cs typeface="Segoe UI Light" panose="020B0502040204020203" pitchFamily="34" charset="0"/>
              </a:rPr>
              <a:t>COLUMNS</a:t>
            </a:r>
            <a:r>
              <a:rPr lang="en-IN" sz="4800" dirty="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278420307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2590800" y="1271650"/>
            <a:ext cx="6325084" cy="3086778"/>
          </a:xfrm>
          <a:prstGeom prst="rect">
            <a:avLst/>
          </a:prstGeom>
        </p:spPr>
      </p:pic>
      <p:pic>
        <p:nvPicPr>
          <p:cNvPr id="5" name="Picture 4"/>
          <p:cNvPicPr>
            <a:picLocks noChangeAspect="1"/>
          </p:cNvPicPr>
          <p:nvPr/>
        </p:nvPicPr>
        <p:blipFill>
          <a:blip r:embed="rId3"/>
          <a:stretch>
            <a:fillRect/>
          </a:stretch>
        </p:blipFill>
        <p:spPr>
          <a:xfrm>
            <a:off x="2590800" y="4477293"/>
            <a:ext cx="6325084" cy="1805057"/>
          </a:xfrm>
          <a:prstGeom prst="rect">
            <a:avLst/>
          </a:prstGeom>
        </p:spPr>
      </p:pic>
    </p:spTree>
    <p:extLst>
      <p:ext uri="{BB962C8B-B14F-4D97-AF65-F5344CB8AC3E}">
        <p14:creationId xmlns="" xmlns:p14="http://schemas.microsoft.com/office/powerpoint/2010/main" val="237888119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1676400" y="2637980"/>
            <a:ext cx="8839200" cy="3000821"/>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
        <p:nvSpPr>
          <p:cNvPr id="4" name="Rectangle 3"/>
          <p:cNvSpPr/>
          <p:nvPr/>
        </p:nvSpPr>
        <p:spPr>
          <a:xfrm>
            <a:off x="1981200" y="1438870"/>
            <a:ext cx="4572000" cy="923330"/>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COLUMNS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FIELDS</a:t>
            </a:r>
            <a:r>
              <a:rPr lang="en-IN" dirty="0">
                <a:solidFill>
                  <a:srgbClr val="000000"/>
                </a:solidFill>
                <a:latin typeface="Liberation Mono"/>
              </a:rPr>
              <a:t>} {</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err="1">
                <a:solidFill>
                  <a:srgbClr val="000000"/>
                </a:solidFill>
                <a:latin typeface="Liberation Mono"/>
              </a:rPr>
              <a:t>tbl_name</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 xmlns:p14="http://schemas.microsoft.com/office/powerpoint/2010/main" val="141328063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SHOW </a:t>
            </a:r>
            <a:r>
              <a:rPr lang="en-IN" sz="4800" dirty="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424836120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1676400" y="2402176"/>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Table Type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1981200" y="141107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TABLES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 xmlns:p14="http://schemas.microsoft.com/office/powerpoint/2010/main" val="196350664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SHOW </a:t>
            </a:r>
            <a:r>
              <a:rPr lang="en-IN" sz="4800" dirty="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232619783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3" name="Rectangle 2"/>
          <p:cNvSpPr/>
          <p:nvPr/>
        </p:nvSpPr>
        <p:spPr>
          <a:xfrm>
            <a:off x="1676400" y="2360474"/>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user01;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1981200" y="1428572"/>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a:t>
            </a:r>
            <a:r>
              <a:rPr lang="en-IN" dirty="0">
                <a:solidFill>
                  <a:srgbClr val="0077AA"/>
                </a:solidFill>
                <a:latin typeface="Liberation Mono"/>
              </a:rPr>
              <a:t>STATUS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 xmlns:p14="http://schemas.microsoft.com/office/powerpoint/2010/main" val="426132835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SHOW VARIABLES</a:t>
            </a:r>
            <a:endParaRPr lang="en-US" dirty="0"/>
          </a:p>
        </p:txBody>
      </p:sp>
      <p:sp>
        <p:nvSpPr>
          <p:cNvPr id="3" name="Rectangle 2"/>
          <p:cNvSpPr/>
          <p:nvPr/>
        </p:nvSpPr>
        <p:spPr>
          <a:xfrm>
            <a:off x="1689100" y="3200400"/>
            <a:ext cx="8826500" cy="400110"/>
          </a:xfrm>
          <a:prstGeom prst="rect">
            <a:avLst/>
          </a:prstGeom>
        </p:spPr>
        <p:txBody>
          <a:bodyPr wrap="square">
            <a:spAutoFit/>
          </a:bodyPr>
          <a:lstStyle/>
          <a:p>
            <a:pPr algn="ctr"/>
            <a:r>
              <a:rPr lang="en-IN" sz="2000" dirty="0">
                <a:latin typeface="Segoe UI Light" panose="020B0502040204020203" pitchFamily="34" charset="0"/>
                <a:cs typeface="Segoe UI Light" panose="020B0502040204020203" pitchFamily="34" charset="0"/>
              </a:rPr>
              <a:t>shows the values of MySQL system variables.</a:t>
            </a:r>
          </a:p>
        </p:txBody>
      </p:sp>
    </p:spTree>
    <p:extLst>
      <p:ext uri="{BB962C8B-B14F-4D97-AF65-F5344CB8AC3E}">
        <p14:creationId xmlns="" xmlns:p14="http://schemas.microsoft.com/office/powerpoint/2010/main" val="172543098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US" b="1" dirty="0">
                <a:latin typeface="Arial" pitchFamily="34" charset="0"/>
                <a:cs typeface="Arial" pitchFamily="34" charset="0"/>
              </a:rPr>
              <a:t>SHOW </a:t>
            </a:r>
            <a:r>
              <a:rPr lang="en-US" b="1" dirty="0" smtClean="0">
                <a:latin typeface="Arial" pitchFamily="34" charset="0"/>
                <a:cs typeface="Arial" pitchFamily="34" charset="0"/>
              </a:rPr>
              <a:t>VARIABLES Syntax</a:t>
            </a:r>
            <a:endParaRPr lang="en-IN" b="1" dirty="0">
              <a:latin typeface="Arial" pitchFamily="34" charset="0"/>
              <a:cs typeface="Arial" pitchFamily="34" charset="0"/>
            </a:endParaRPr>
          </a:p>
        </p:txBody>
      </p:sp>
      <p:sp>
        <p:nvSpPr>
          <p:cNvPr id="6" name="Rectangle 5"/>
          <p:cNvSpPr/>
          <p:nvPr/>
        </p:nvSpPr>
        <p:spPr>
          <a:xfrm>
            <a:off x="1981200" y="1447801"/>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 xmlns:p14="http://schemas.microsoft.com/office/powerpoint/2010/main" val="23631538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9362000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89100" y="4115545"/>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 xmlns:p14="http://schemas.microsoft.com/office/powerpoint/2010/main" val="301535575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Explain</a:t>
            </a:r>
          </a:p>
        </p:txBody>
      </p:sp>
    </p:spTree>
    <p:extLst>
      <p:ext uri="{BB962C8B-B14F-4D97-AF65-F5344CB8AC3E}">
        <p14:creationId xmlns="" xmlns:p14="http://schemas.microsoft.com/office/powerpoint/2010/main" val="138059692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1741715"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1752601"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676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plan.</a:t>
            </a:r>
          </a:p>
        </p:txBody>
      </p:sp>
      <p:sp>
        <p:nvSpPr>
          <p:cNvPr id="9" name="Rectangle 8"/>
          <p:cNvSpPr/>
          <p:nvPr/>
        </p:nvSpPr>
        <p:spPr>
          <a:xfrm>
            <a:off x="1741714" y="5029200"/>
            <a:ext cx="8686800" cy="338554"/>
          </a:xfrm>
          <a:prstGeom prst="rect">
            <a:avLst/>
          </a:prstGeom>
          <a:solidFill>
            <a:schemeClr val="accent4">
              <a:lumMod val="75000"/>
            </a:schemeClr>
          </a:solidFill>
        </p:spPr>
        <p:txBody>
          <a:bodyPr wrap="square">
            <a:spAutoFit/>
          </a:bodyPr>
          <a:lstStyle/>
          <a:p>
            <a:r>
              <a:rPr lang="en-US" sz="1600" dirty="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a:latin typeface="Arial" pitchFamily="34" charset="0"/>
              <a:ea typeface="+mj-ea"/>
              <a:cs typeface="Arial" pitchFamily="34" charset="0"/>
            </a:endParaRPr>
          </a:p>
        </p:txBody>
      </p:sp>
    </p:spTree>
    <p:extLst>
      <p:ext uri="{BB962C8B-B14F-4D97-AF65-F5344CB8AC3E}">
        <p14:creationId xmlns="" xmlns:p14="http://schemas.microsoft.com/office/powerpoint/2010/main" val="15734548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41715" y="1706702"/>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676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plan.</a:t>
            </a:r>
          </a:p>
        </p:txBody>
      </p:sp>
      <p:sp>
        <p:nvSpPr>
          <p:cNvPr id="9" name="Rectangle 8"/>
          <p:cNvSpPr/>
          <p:nvPr/>
        </p:nvSpPr>
        <p:spPr>
          <a:xfrm>
            <a:off x="1752601"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 xmlns:p14="http://schemas.microsoft.com/office/powerpoint/2010/main" val="154514397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 xmlns:p14="http://schemas.microsoft.com/office/powerpoint/2010/main" val="107119112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1524000" y="1295400"/>
            <a:ext cx="9144000" cy="369332"/>
          </a:xfrm>
          <a:prstGeom prst="rect">
            <a:avLst/>
          </a:prstGeom>
        </p:spPr>
        <p:txBody>
          <a:bodyPr wrap="square">
            <a:spAutoFit/>
          </a:bodyPr>
          <a:lstStyle/>
          <a:p>
            <a:pPr algn="ctr"/>
            <a:r>
              <a:rPr lang="en-US" dirty="0">
                <a:latin typeface="Arial" pitchFamily="34" charset="0"/>
                <a:cs typeface="Arial" pitchFamily="34" charset="0"/>
              </a:rPr>
              <a:t>The </a:t>
            </a:r>
            <a:r>
              <a:rPr lang="en-US" b="1" u="sng" dirty="0">
                <a:latin typeface="Arial" pitchFamily="34" charset="0"/>
                <a:cs typeface="Arial" pitchFamily="34" charset="0"/>
              </a:rPr>
              <a:t>SELECT</a:t>
            </a:r>
            <a:r>
              <a:rPr lang="en-US" dirty="0">
                <a:latin typeface="Arial" pitchFamily="34" charset="0"/>
                <a:cs typeface="Arial" pitchFamily="34" charset="0"/>
              </a:rPr>
              <a:t> statement retrieves or extracts data from tables in the database.</a:t>
            </a:r>
          </a:p>
        </p:txBody>
      </p:sp>
      <p:sp>
        <p:nvSpPr>
          <p:cNvPr id="4" name="Rectangle 3"/>
          <p:cNvSpPr/>
          <p:nvPr/>
        </p:nvSpPr>
        <p:spPr>
          <a:xfrm>
            <a:off x="1676400" y="1848684"/>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offset using OFFSET from where SELECT will 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 xmlns:p14="http://schemas.microsoft.com/office/powerpoint/2010/main" val="162792400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2133600" y="1589544"/>
            <a:ext cx="7239000" cy="2308324"/>
          </a:xfrm>
          <a:prstGeom prst="rect">
            <a:avLst/>
          </a:prstGeom>
        </p:spPr>
        <p:txBody>
          <a:bodyPr wrap="square">
            <a:spAutoFit/>
          </a:bodyPr>
          <a:lstStyle/>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 xmlns:p14="http://schemas.microsoft.com/office/powerpoint/2010/main" val="2546089021"/>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2057400" y="1143001"/>
            <a:ext cx="79248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rows in a table that you want to return by a query.</a:t>
            </a:r>
            <a:endParaRPr lang="en-US" sz="2400" b="1"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 xmlns:p14="http://schemas.microsoft.com/office/powerpoint/2010/main" val="2275591112"/>
              </p:ext>
            </p:extLst>
          </p:nvPr>
        </p:nvGraphicFramePr>
        <p:xfrm>
          <a:off x="1905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 xmlns:p14="http://schemas.microsoft.com/office/powerpoint/2010/main" val="416209800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2057400" y="1143001"/>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 xmlns:p14="http://schemas.microsoft.com/office/powerpoint/2010/main" val="2237334504"/>
              </p:ext>
            </p:extLst>
          </p:nvPr>
        </p:nvGraphicFramePr>
        <p:xfrm>
          <a:off x="1905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 xmlns:p14="http://schemas.microsoft.com/office/powerpoint/2010/main" val="178652179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2057400" y="1143002"/>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 xmlns:p14="http://schemas.microsoft.com/office/powerpoint/2010/main" val="4239470636"/>
              </p:ext>
            </p:extLst>
          </p:nvPr>
        </p:nvGraphicFramePr>
        <p:xfrm>
          <a:off x="1676402"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 xmlns:p14="http://schemas.microsoft.com/office/powerpoint/2010/main" val="3576359289"/>
              </p:ext>
            </p:extLst>
          </p:nvPr>
        </p:nvGraphicFramePr>
        <p:xfrm>
          <a:off x="7391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 xmlns:p14="http://schemas.microsoft.com/office/powerpoint/2010/main" val="10886030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914401"/>
            <a:ext cx="8686800" cy="1015663"/>
          </a:xfrm>
          <a:prstGeom prst="rect">
            <a:avLst/>
          </a:prstGeom>
        </p:spPr>
        <p:txBody>
          <a:bodyPr wrap="square">
            <a:spAutoFit/>
          </a:bodyPr>
          <a:lstStyle/>
          <a:p>
            <a:r>
              <a:rPr lang="en-IN" sz="3200" b="1" dirty="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In Database, a relation represents a </a:t>
            </a:r>
            <a:r>
              <a:rPr lang="en-IN" sz="2800" b="1" dirty="0">
                <a:solidFill>
                  <a:srgbClr val="C00000"/>
                </a:solidFill>
                <a:latin typeface="Arial" panose="020B0604020202020204" pitchFamily="34" charset="0"/>
                <a:cs typeface="Arial" panose="020B0604020202020204" pitchFamily="34" charset="0"/>
              </a:rPr>
              <a:t>table</a:t>
            </a:r>
            <a:r>
              <a:rPr lang="en-IN" sz="2800" dirty="0">
                <a:solidFill>
                  <a:srgbClr val="C0000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or an </a:t>
            </a:r>
            <a:r>
              <a:rPr lang="en-IN" sz="2800" b="1" dirty="0">
                <a:solidFill>
                  <a:srgbClr val="C00000"/>
                </a:solidFill>
                <a:latin typeface="Arial" panose="020B0604020202020204" pitchFamily="34" charset="0"/>
                <a:cs typeface="Arial" panose="020B0604020202020204" pitchFamily="34" charset="0"/>
              </a:rPr>
              <a:t>entity</a:t>
            </a:r>
            <a:r>
              <a:rPr lang="en-IN" sz="2800" dirty="0">
                <a:solidFill>
                  <a:srgbClr val="C0000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than contain attributes.</a:t>
            </a:r>
          </a:p>
        </p:txBody>
      </p:sp>
      <p:sp>
        <p:nvSpPr>
          <p:cNvPr id="5" name="Rectangle 4"/>
          <p:cNvSpPr/>
          <p:nvPr/>
        </p:nvSpPr>
        <p:spPr>
          <a:xfrm>
            <a:off x="1752600" y="2133601"/>
            <a:ext cx="8686800" cy="1384995"/>
          </a:xfrm>
          <a:prstGeom prst="rect">
            <a:avLst/>
          </a:prstGeom>
        </p:spPr>
        <p:txBody>
          <a:bodyPr wrap="square">
            <a:spAutoFit/>
          </a:bodyPr>
          <a:lstStyle/>
          <a:p>
            <a:r>
              <a:rPr lang="en-IN" sz="3200" b="1" dirty="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database, 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i.e. what kind of relationship type they hold between them. </a:t>
            </a:r>
          </a:p>
        </p:txBody>
      </p:sp>
      <p:sp>
        <p:nvSpPr>
          <p:cNvPr id="6" name="Rectangle 5"/>
          <p:cNvSpPr/>
          <p:nvPr/>
        </p:nvSpPr>
        <p:spPr>
          <a:xfrm>
            <a:off x="1524000" y="1"/>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Relation and Relationship?</a:t>
            </a:r>
            <a:r>
              <a:rPr lang="en-US" sz="3600" dirty="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3390900" y="3962401"/>
            <a:ext cx="5410200" cy="954107"/>
          </a:xfrm>
          <a:prstGeom prst="rect">
            <a:avLst/>
          </a:prstGeom>
          <a:solidFill>
            <a:srgbClr val="CFFF21"/>
          </a:solidFill>
        </p:spPr>
        <p:txBody>
          <a:bodyPr wrap="square">
            <a:spAutoFit/>
          </a:bodyPr>
          <a:lstStyle/>
          <a:p>
            <a:r>
              <a:rPr lang="en-IN" sz="2800" b="1" dirty="0">
                <a:solidFill>
                  <a:srgbClr val="C00000"/>
                </a:solidFill>
                <a:latin typeface="Arial" panose="020B0604020202020204" pitchFamily="34" charset="0"/>
                <a:cs typeface="Arial" panose="020B0604020202020204" pitchFamily="34" charset="0"/>
              </a:rPr>
              <a:t>Primary/Foreign 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 xmlns:p14="http://schemas.microsoft.com/office/powerpoint/2010/main" val="350809653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828800" y="133468"/>
            <a:ext cx="8458200" cy="622713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40903718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31571" y="1969257"/>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6" name="Rectangle 5"/>
          <p:cNvSpPr/>
          <p:nvPr/>
        </p:nvSpPr>
        <p:spPr>
          <a:xfrm>
            <a:off x="2209800" y="3962401"/>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5" name="Rectangle 14"/>
          <p:cNvSpPr/>
          <p:nvPr/>
        </p:nvSpPr>
        <p:spPr>
          <a:xfrm>
            <a:off x="2209801" y="1265224"/>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2209801" y="3257491"/>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47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3429000" y="4888468"/>
            <a:ext cx="1752600" cy="369332"/>
          </a:xfrm>
          <a:prstGeom prst="rect">
            <a:avLst/>
          </a:prstGeom>
        </p:spPr>
        <p:txBody>
          <a:bodyPr wrap="square">
            <a:spAutoFit/>
          </a:bodyPr>
          <a:lstStyle/>
          <a:p>
            <a:r>
              <a:rPr lang="en-US" b="1" i="1" dirty="0">
                <a:latin typeface="Arial" pitchFamily="34" charset="0"/>
                <a:cs typeface="Arial" pitchFamily="34" charset="0"/>
              </a:rPr>
              <a:t>Selection-List</a:t>
            </a:r>
          </a:p>
        </p:txBody>
      </p:sp>
      <p:sp>
        <p:nvSpPr>
          <p:cNvPr id="20" name="Left Brace 19"/>
          <p:cNvSpPr/>
          <p:nvPr/>
        </p:nvSpPr>
        <p:spPr>
          <a:xfrm rot="16200000">
            <a:off x="3638412"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959588" y="2590800"/>
            <a:ext cx="1752600" cy="369332"/>
          </a:xfrm>
          <a:prstGeom prst="rect">
            <a:avLst/>
          </a:prstGeom>
        </p:spPr>
        <p:txBody>
          <a:bodyPr wrap="square">
            <a:spAutoFit/>
          </a:bodyPr>
          <a:lstStyle/>
          <a:p>
            <a:r>
              <a:rPr lang="en-US" b="1" i="1" dirty="0">
                <a:latin typeface="Arial" pitchFamily="34" charset="0"/>
                <a:cs typeface="Arial" pitchFamily="34" charset="0"/>
              </a:rPr>
              <a:t>Selection-List</a:t>
            </a:r>
          </a:p>
        </p:txBody>
      </p:sp>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 xmlns:p14="http://schemas.microsoft.com/office/powerpoint/2010/main" val="1623424744"/>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5406" y="1142984"/>
            <a:ext cx="9072626" cy="3170099"/>
          </a:xfrm>
          <a:prstGeom prst="rect">
            <a:avLst/>
          </a:prstGeom>
        </p:spPr>
        <p:txBody>
          <a:bodyPr wrap="square">
            <a:spAutoFit/>
          </a:bodyPr>
          <a:lstStyle/>
          <a:p>
            <a:pPr indent="354013">
              <a:buFont typeface="Arial" pitchFamily="34" charset="0"/>
              <a:buChar char="•"/>
            </a:pPr>
            <a:r>
              <a:rPr lang="en-US" sz="2000" dirty="0" smtClean="0">
                <a:solidFill>
                  <a:schemeClr val="accent2">
                    <a:lumMod val="50000"/>
                  </a:schemeClr>
                </a:solidFill>
              </a:rPr>
              <a:t>The asterisk (*) returns data from the columns that you may not use. It produces unnecessary I/O disk and network traffic between the MySQL database server and application.</a:t>
            </a:r>
          </a:p>
          <a:p>
            <a:pPr indent="354013">
              <a:buFont typeface="Arial" pitchFamily="34" charset="0"/>
              <a:buChar char="•"/>
            </a:pPr>
            <a:endParaRPr lang="en-US" sz="2000" dirty="0" smtClean="0">
              <a:solidFill>
                <a:schemeClr val="accent2">
                  <a:lumMod val="50000"/>
                </a:schemeClr>
              </a:solidFill>
            </a:endParaRPr>
          </a:p>
          <a:p>
            <a:pPr indent="354013">
              <a:buFont typeface="Arial" pitchFamily="34" charset="0"/>
              <a:buChar char="•"/>
            </a:pPr>
            <a:r>
              <a:rPr lang="en-US" sz="2000" dirty="0" smtClean="0">
                <a:solidFill>
                  <a:schemeClr val="accent2">
                    <a:lumMod val="50000"/>
                  </a:schemeClr>
                </a:solidFill>
              </a:rPr>
              <a:t>If you explicit specify the columns, the result set is more predictable and easier to manage. Imagine when you use the asterisk(*) and someone changes the table by adding more columns, you will end up with a result set that is different from what you expected.</a:t>
            </a:r>
          </a:p>
          <a:p>
            <a:endParaRPr lang="en-US" sz="2000" dirty="0" smtClean="0">
              <a:solidFill>
                <a:schemeClr val="accent2">
                  <a:lumMod val="50000"/>
                </a:schemeClr>
              </a:solidFill>
            </a:endParaRPr>
          </a:p>
          <a:p>
            <a:pPr indent="354013">
              <a:buFont typeface="Arial" pitchFamily="34" charset="0"/>
              <a:buChar char="•"/>
            </a:pPr>
            <a:r>
              <a:rPr lang="en-US" sz="2000" dirty="0" smtClean="0">
                <a:solidFill>
                  <a:schemeClr val="accent2">
                    <a:lumMod val="50000"/>
                  </a:schemeClr>
                </a:solidFill>
              </a:rPr>
              <a:t>Using asterisk (*) may expose sensitive information to unauthorized users.</a:t>
            </a:r>
            <a:endParaRPr lang="en-US" sz="2000" dirty="0">
              <a:solidFill>
                <a:schemeClr val="accent2">
                  <a:lumMod val="50000"/>
                </a:schemeClr>
              </a:solidFill>
            </a:endParaRPr>
          </a:p>
        </p:txBody>
      </p:sp>
      <p:sp>
        <p:nvSpPr>
          <p:cNvPr id="3" name="Rectangle 2"/>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Problem with *</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1752600" y="3897869"/>
            <a:ext cx="8686800" cy="2031325"/>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p:txBody>
      </p:sp>
      <p:sp>
        <p:nvSpPr>
          <p:cNvPr id="4" name="Rectangle 3"/>
          <p:cNvSpPr/>
          <p:nvPr/>
        </p:nvSpPr>
        <p:spPr>
          <a:xfrm>
            <a:off x="1905000" y="228601"/>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a:latin typeface="Segoe UI Light" panose="020B0502040204020203" pitchFamily="34" charset="0"/>
                <a:cs typeface="Segoe UI Light" panose="020B0502040204020203" pitchFamily="34" charset="0"/>
              </a:rPr>
              <a:t>identifier </a:t>
            </a:r>
            <a:r>
              <a:rPr lang="en-IN" sz="2200" b="1" dirty="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 or </a:t>
            </a:r>
            <a:r>
              <a:rPr lang="en-IN" sz="2200" b="1" i="1" dirty="0">
                <a:latin typeface="Segoe UI Light" panose="020B0502040204020203" pitchFamily="34" charset="0"/>
                <a:cs typeface="Segoe UI Light" panose="020B0502040204020203" pitchFamily="34" charset="0"/>
              </a:rPr>
              <a:t>string quoting </a:t>
            </a:r>
            <a:r>
              <a:rPr lang="en-IN" sz="2200" b="1" dirty="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 characters.</a:t>
            </a:r>
          </a:p>
        </p:txBody>
      </p:sp>
    </p:spTree>
    <p:extLst>
      <p:ext uri="{BB962C8B-B14F-4D97-AF65-F5344CB8AC3E}">
        <p14:creationId xmlns="" xmlns:p14="http://schemas.microsoft.com/office/powerpoint/2010/main" val="20729158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17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658772" y="753070"/>
            <a:ext cx="8869258"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 xmlns:p14="http://schemas.microsoft.com/office/powerpoint/2010/main" val="3722667859"/>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625534"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676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a:latin typeface="Arial" pitchFamily="34" charset="0"/>
                <a:cs typeface="Arial" pitchFamily="34" charset="0"/>
              </a:rPr>
              <a:t> </a:t>
            </a:r>
            <a:r>
              <a:rPr lang="en-US" dirty="0">
                <a:latin typeface="Arial" panose="020B0604020202020204" pitchFamily="34" charset="0"/>
                <a:ea typeface="Times New Roman" panose="02020603050405020304" pitchFamily="18" charset="0"/>
              </a:rPr>
              <a:t>EMPNO</a:t>
            </a:r>
            <a:r>
              <a:rPr lang="en-US" dirty="0">
                <a:solidFill>
                  <a:srgbClr val="DD4A68"/>
                </a:solidFill>
                <a:latin typeface="Arial" panose="020B0604020202020204" pitchFamily="34" charset="0"/>
                <a:ea typeface="Times New Roman" panose="02020603050405020304" pitchFamily="18" charset="0"/>
              </a:rPr>
              <a:t> as EmployeeNumber, </a:t>
            </a:r>
            <a:r>
              <a:rPr lang="en-US" dirty="0">
                <a:latin typeface="Arial" panose="020B0604020202020204" pitchFamily="34" charset="0"/>
                <a:ea typeface="Times New Roman" panose="02020603050405020304" pitchFamily="18" charset="0"/>
              </a:rPr>
              <a:t>ENAME</a:t>
            </a:r>
            <a:r>
              <a:rPr lang="en-US" dirty="0">
                <a:solidFill>
                  <a:srgbClr val="DD4A68"/>
                </a:solidFill>
                <a:latin typeface="Arial" panose="020B0604020202020204" pitchFamily="34" charset="0"/>
                <a:ea typeface="Times New Roman" panose="02020603050405020304" pitchFamily="18" charset="0"/>
              </a:rPr>
              <a:t> EmployeeName </a:t>
            </a:r>
            <a:r>
              <a:rPr lang="en-US" dirty="0">
                <a:solidFill>
                  <a:srgbClr val="0077AA"/>
                </a:solidFill>
                <a:latin typeface="Arial" panose="020B0604020202020204" pitchFamily="34" charset="0"/>
                <a:ea typeface="Times New Roman" panose="02020603050405020304" pitchFamily="18" charset="0"/>
              </a:rPr>
              <a:t>FROM</a:t>
            </a:r>
            <a:r>
              <a:rPr lang="en-US" sz="1600" dirty="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a:latin typeface="Arial" pitchFamily="34" charset="0"/>
                <a:cs typeface="Arial" pitchFamily="34" charset="0"/>
              </a:rPr>
              <a:t> </a:t>
            </a:r>
            <a:r>
              <a:rPr lang="en-US" dirty="0">
                <a:latin typeface="Arial" panose="020B0604020202020204" pitchFamily="34" charset="0"/>
                <a:ea typeface="Times New Roman" panose="02020603050405020304" pitchFamily="18" charset="0"/>
              </a:rPr>
              <a:t>ENAME</a:t>
            </a:r>
            <a:r>
              <a:rPr lang="en-US" dirty="0">
                <a:solidFill>
                  <a:srgbClr val="DD4A68"/>
                </a:solidFill>
                <a:latin typeface="Arial" panose="020B0604020202020204" pitchFamily="34" charset="0"/>
                <a:ea typeface="Times New Roman" panose="02020603050405020304" pitchFamily="18" charset="0"/>
              </a:rPr>
              <a:t> "Employee Name" </a:t>
            </a:r>
            <a:r>
              <a:rPr lang="en-US" dirty="0">
                <a:solidFill>
                  <a:srgbClr val="0077AA"/>
                </a:solidFill>
                <a:latin typeface="Arial" panose="020B0604020202020204" pitchFamily="34" charset="0"/>
                <a:ea typeface="Times New Roman" panose="02020603050405020304" pitchFamily="18" charset="0"/>
              </a:rPr>
              <a:t>FROM</a:t>
            </a:r>
            <a:r>
              <a:rPr lang="en-US" sz="1600" dirty="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a:latin typeface="Arial" pitchFamily="34" charset="0"/>
                <a:cs typeface="Arial" pitchFamily="34" charset="0"/>
              </a:rPr>
              <a:t> </a:t>
            </a:r>
            <a:r>
              <a:rPr lang="en-US" dirty="0">
                <a:latin typeface="Arial" panose="020B0604020202020204" pitchFamily="34" charset="0"/>
                <a:ea typeface="Times New Roman" panose="02020603050405020304" pitchFamily="18" charset="0"/>
              </a:rPr>
              <a:t>ENAME</a:t>
            </a:r>
            <a:r>
              <a:rPr lang="en-US" dirty="0">
                <a:solidFill>
                  <a:srgbClr val="DD4A68"/>
                </a:solidFill>
                <a:latin typeface="Arial" panose="020B0604020202020204" pitchFamily="34" charset="0"/>
                <a:ea typeface="Times New Roman" panose="02020603050405020304" pitchFamily="18" charset="0"/>
              </a:rPr>
              <a:t> 'Employee Name' </a:t>
            </a:r>
            <a:r>
              <a:rPr lang="en-US" dirty="0">
                <a:solidFill>
                  <a:srgbClr val="0077AA"/>
                </a:solidFill>
                <a:latin typeface="Arial" panose="020B0604020202020204" pitchFamily="34" charset="0"/>
                <a:ea typeface="Times New Roman" panose="02020603050405020304" pitchFamily="18" charset="0"/>
              </a:rPr>
              <a:t>FROM</a:t>
            </a:r>
            <a:r>
              <a:rPr lang="en-US" sz="1600" dirty="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a:latin typeface="Arial" pitchFamily="34" charset="0"/>
                <a:cs typeface="Arial" pitchFamily="34" charset="0"/>
              </a:rPr>
              <a:t> * </a:t>
            </a:r>
            <a:r>
              <a:rPr lang="en-US" dirty="0">
                <a:solidFill>
                  <a:srgbClr val="0077AA"/>
                </a:solidFill>
                <a:latin typeface="Arial" panose="020B0604020202020204" pitchFamily="34" charset="0"/>
                <a:ea typeface="Times New Roman" panose="02020603050405020304" pitchFamily="18" charset="0"/>
              </a:rPr>
              <a:t>FROM</a:t>
            </a:r>
            <a:r>
              <a:rPr lang="en-US" sz="1600" dirty="0">
                <a:latin typeface="Arial" pitchFamily="34" charset="0"/>
                <a:cs typeface="Arial" pitchFamily="34" charset="0"/>
              </a:rPr>
              <a:t> EMP E;</a:t>
            </a:r>
            <a:endParaRPr lang="en-IN" sz="1600" dirty="0"/>
          </a:p>
        </p:txBody>
      </p:sp>
      <p:sp>
        <p:nvSpPr>
          <p:cNvPr id="6" name="Rectangle 5"/>
          <p:cNvSpPr/>
          <p:nvPr/>
        </p:nvSpPr>
        <p:spPr>
          <a:xfrm>
            <a:off x="1741714" y="762001"/>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676400" y="4696362"/>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 xmlns:p14="http://schemas.microsoft.com/office/powerpoint/2010/main" val="4118219676"/>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625534"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1741714" y="762001"/>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676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p:txBody>
      </p:sp>
      <p:sp>
        <p:nvSpPr>
          <p:cNvPr id="5" name="Rectangle 4"/>
          <p:cNvSpPr/>
          <p:nvPr/>
        </p:nvSpPr>
        <p:spPr>
          <a:xfrm>
            <a:off x="1741714" y="3124201"/>
            <a:ext cx="8686800" cy="1323439"/>
          </a:xfrm>
          <a:prstGeom prst="rect">
            <a:avLst/>
          </a:prstGeom>
          <a:solidFill>
            <a:schemeClr val="tx1"/>
          </a:solidFill>
        </p:spPr>
        <p:txBody>
          <a:bodyPr wrap="square">
            <a:spAutoFit/>
          </a:bodyPr>
          <a:lstStyle/>
          <a:p>
            <a:pPr latinLnBrk="1"/>
            <a:r>
              <a:rPr lang="en-IN" sz="2000" dirty="0">
                <a:solidFill>
                  <a:srgbClr val="FECF84"/>
                </a:solidFill>
                <a:latin typeface="inherit"/>
              </a:rPr>
              <a:t>SELECT </a:t>
            </a:r>
            <a:r>
              <a:rPr lang="en-IN" sz="2000" dirty="0">
                <a:solidFill>
                  <a:srgbClr val="FFFFFF"/>
                </a:solidFill>
                <a:latin typeface="Liberation Mono"/>
              </a:rPr>
              <a:t>orderNumber</a:t>
            </a:r>
            <a:r>
              <a:rPr lang="en-IN" sz="2000" dirty="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 </a:t>
            </a:r>
            <a:r>
              <a:rPr lang="en-IN" sz="2000" dirty="0">
                <a:solidFill>
                  <a:srgbClr val="B1758C"/>
                </a:solidFill>
                <a:latin typeface="inherit"/>
              </a:rPr>
              <a:t>SUM</a:t>
            </a:r>
            <a:r>
              <a:rPr lang="en-IN" sz="2000" dirty="0">
                <a:solidFill>
                  <a:srgbClr val="FFFFFF"/>
                </a:solidFill>
                <a:latin typeface="Liberation Mono"/>
              </a:rPr>
              <a:t>(price</a:t>
            </a:r>
            <a:r>
              <a:rPr lang="en-IN" sz="2000" dirty="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a:solidFill>
                  <a:srgbClr val="FFFFFF"/>
                </a:solidFill>
                <a:latin typeface="Liberation Mono"/>
              </a:rPr>
              <a:t>quantity)</a:t>
            </a:r>
            <a:r>
              <a:rPr lang="en-IN" sz="2000" dirty="0">
                <a:solidFill>
                  <a:srgbClr val="82ADC9"/>
                </a:solidFill>
                <a:latin typeface="inherit"/>
              </a:rPr>
              <a:t> </a:t>
            </a:r>
            <a:r>
              <a:rPr lang="en-IN" sz="2000" dirty="0">
                <a:solidFill>
                  <a:srgbClr val="FFFFFF"/>
                </a:solidFill>
                <a:latin typeface="Liberation Mono"/>
              </a:rPr>
              <a:t>total</a:t>
            </a:r>
          </a:p>
          <a:p>
            <a:pPr latinLnBrk="1"/>
            <a:r>
              <a:rPr lang="en-IN" sz="2000" dirty="0">
                <a:solidFill>
                  <a:srgbClr val="FECF84"/>
                </a:solidFill>
                <a:latin typeface="inherit"/>
              </a:rPr>
              <a:t>FROM </a:t>
            </a:r>
            <a:r>
              <a:rPr lang="en-IN" sz="2000" dirty="0">
                <a:solidFill>
                  <a:srgbClr val="FFFFFF"/>
                </a:solidFill>
                <a:latin typeface="Liberation Mono"/>
              </a:rPr>
              <a:t>orderdetails</a:t>
            </a:r>
          </a:p>
          <a:p>
            <a:pPr latinLnBrk="1"/>
            <a:r>
              <a:rPr lang="en-IN" sz="2000" dirty="0">
                <a:solidFill>
                  <a:srgbClr val="FECF84"/>
                </a:solidFill>
                <a:latin typeface="inherit"/>
              </a:rPr>
              <a:t>GROUP</a:t>
            </a:r>
            <a:r>
              <a:rPr lang="en-IN" sz="2000" dirty="0">
                <a:solidFill>
                  <a:srgbClr val="82ADC9"/>
                </a:solidFill>
                <a:latin typeface="inherit"/>
              </a:rPr>
              <a:t> </a:t>
            </a:r>
            <a:r>
              <a:rPr lang="en-IN" sz="2000" dirty="0">
                <a:solidFill>
                  <a:srgbClr val="FECF84"/>
                </a:solidFill>
                <a:latin typeface="inherit"/>
              </a:rPr>
              <a:t>BY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a:solidFill>
                  <a:srgbClr val="FECF84"/>
                </a:solidFill>
                <a:latin typeface="inherit"/>
              </a:rPr>
              <a:t>HAVING </a:t>
            </a:r>
            <a:r>
              <a:rPr lang="en-IN" sz="2000" dirty="0">
                <a:solidFill>
                  <a:srgbClr val="FFFFFF"/>
                </a:solidFill>
                <a:latin typeface="Liberation Mono"/>
              </a:rPr>
              <a:t>total</a:t>
            </a:r>
            <a:r>
              <a:rPr lang="en-IN" sz="2000" dirty="0">
                <a:solidFill>
                  <a:srgbClr val="82ADC9"/>
                </a:solidFill>
                <a:latin typeface="inherit"/>
              </a:rPr>
              <a:t> &gt; </a:t>
            </a:r>
            <a:r>
              <a:rPr lang="en-IN" sz="2000" dirty="0">
                <a:solidFill>
                  <a:srgbClr val="FFFFFF"/>
                </a:solidFill>
                <a:latin typeface="Liberation Mono"/>
              </a:rPr>
              <a:t>60000;</a:t>
            </a:r>
          </a:p>
        </p:txBody>
      </p:sp>
    </p:spTree>
    <p:extLst>
      <p:ext uri="{BB962C8B-B14F-4D97-AF65-F5344CB8AC3E}">
        <p14:creationId xmlns="" xmlns:p14="http://schemas.microsoft.com/office/powerpoint/2010/main" val="268117798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EXPRESSIONS</a:t>
            </a:r>
          </a:p>
        </p:txBody>
      </p:sp>
    </p:spTree>
    <p:extLst>
      <p:ext uri="{BB962C8B-B14F-4D97-AF65-F5344CB8AC3E}">
        <p14:creationId xmlns="" xmlns:p14="http://schemas.microsoft.com/office/powerpoint/2010/main" val="86179180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625534"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676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676400" y="1772484"/>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a:solidFill>
                  <a:srgbClr val="92D050"/>
                </a:solidFill>
                <a:latin typeface="Arial" panose="020B0604020202020204" pitchFamily="34" charset="0"/>
                <a:ea typeface="Times New Roman" panose="02020603050405020304" pitchFamily="18" charset="0"/>
              </a:rPr>
              <a:t> 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a:solidFill>
                  <a:srgbClr val="92D050"/>
                </a:solidFill>
                <a:latin typeface="Arial" panose="020B0604020202020204" pitchFamily="34" charset="0"/>
                <a:ea typeface="Times New Roman" panose="02020603050405020304" pitchFamily="18" charset="0"/>
              </a:rPr>
              <a:t> 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 '1'</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 'a1'</a:t>
            </a:r>
            <a:r>
              <a:rPr lang="en-US" dirty="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 '1a'</a:t>
            </a:r>
            <a:r>
              <a:rPr lang="en-US" dirty="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 1</a:t>
            </a:r>
            <a:r>
              <a:rPr lang="en-US" dirty="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'1a' </a:t>
            </a:r>
            <a:r>
              <a:rPr lang="en-US" dirty="0">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 1</a:t>
            </a:r>
            <a:r>
              <a:rPr lang="en-US" dirty="0">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'New Salary'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COMM</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 xmlns:p14="http://schemas.microsoft.com/office/powerpoint/2010/main" val="310381709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 xmlns:p14="http://schemas.microsoft.com/office/powerpoint/2010/main" val="17541973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315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676401"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6324600" y="147637"/>
            <a:ext cx="4043632" cy="2057400"/>
          </a:xfrm>
          <a:prstGeom prst="rect">
            <a:avLst/>
          </a:prstGeom>
        </p:spPr>
      </p:pic>
    </p:spTree>
    <p:extLst>
      <p:ext uri="{BB962C8B-B14F-4D97-AF65-F5344CB8AC3E}">
        <p14:creationId xmlns="" xmlns:p14="http://schemas.microsoft.com/office/powerpoint/2010/main" val="21183438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 Functions and Operator</a:t>
            </a:r>
          </a:p>
        </p:txBody>
      </p:sp>
      <p:graphicFrame>
        <p:nvGraphicFramePr>
          <p:cNvPr id="7" name="Table 6"/>
          <p:cNvGraphicFramePr>
            <a:graphicFrameLocks noGrp="1"/>
          </p:cNvGraphicFramePr>
          <p:nvPr>
            <p:extLst>
              <p:ext uri="{D42A27DB-BD31-4B8C-83A1-F6EECF244321}">
                <p14:modId xmlns="" xmlns:p14="http://schemas.microsoft.com/office/powerpoint/2010/main" val="2862738662"/>
              </p:ext>
            </p:extLst>
          </p:nvPr>
        </p:nvGraphicFramePr>
        <p:xfrm>
          <a:off x="1676400" y="596900"/>
          <a:ext cx="8839200" cy="5794782"/>
        </p:xfrm>
        <a:graphic>
          <a:graphicData uri="http://schemas.openxmlformats.org/drawingml/2006/table">
            <a:tbl>
              <a:tblPr>
                <a:tableStyleId>{616DA210-FB5B-4158-B5E0-FEB733F419BA}</a:tableStyleId>
              </a:tblPr>
              <a:tblGrid>
                <a:gridCol w="2971800"/>
                <a:gridCol w="5867400"/>
              </a:tblGrid>
              <a:tr h="310698">
                <a:tc>
                  <a:txBody>
                    <a:bodyPr/>
                    <a:lstStyle/>
                    <a:p>
                      <a:pPr fontAlgn="base"/>
                      <a:r>
                        <a:rPr lang="en-IN" sz="1700" u="none" strike="noStrike" dirty="0">
                          <a:solidFill>
                            <a:srgbClr val="006C86"/>
                          </a:solidFill>
                          <a:effectLst/>
                        </a:rPr>
                        <a:t>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COALESCE()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NULL-safe equal to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IN</a:t>
                      </a:r>
                      <a:r>
                        <a:rPr lang="en-IN" sz="1700" u="none" strike="noStrike" dirty="0" smtClean="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whether the argument is NULL</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 &lt;&gt;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IN()</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NOT 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 xmlns:p14="http://schemas.microsoft.com/office/powerpoint/2010/main" val="1780249896"/>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BETWEEN ... AND ...</a:t>
            </a:r>
          </a:p>
        </p:txBody>
      </p:sp>
      <p:sp>
        <p:nvSpPr>
          <p:cNvPr id="12" name="Rectangle 11"/>
          <p:cNvSpPr/>
          <p:nvPr/>
        </p:nvSpPr>
        <p:spPr>
          <a:xfrm>
            <a:off x="1625534" y="1581090"/>
            <a:ext cx="4165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BETWEEN ...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1524000" y="131430"/>
            <a:ext cx="5268686" cy="369332"/>
          </a:xfrm>
          <a:prstGeom prst="rect">
            <a:avLst/>
          </a:prstGeom>
        </p:spPr>
        <p:txBody>
          <a:bodyPr wrap="square">
            <a:spAutoFit/>
          </a:bodyPr>
          <a:lstStyle/>
          <a:p>
            <a:r>
              <a:rPr lang="en-IN" dirty="0">
                <a:solidFill>
                  <a:srgbClr val="FDE139"/>
                </a:solidFill>
              </a:rPr>
              <a:t>Check whether a value is within a range of values</a:t>
            </a:r>
          </a:p>
        </p:txBody>
      </p:sp>
      <p:pic>
        <p:nvPicPr>
          <p:cNvPr id="4" name="Picture 3"/>
          <p:cNvPicPr>
            <a:picLocks noChangeAspect="1"/>
          </p:cNvPicPr>
          <p:nvPr/>
        </p:nvPicPr>
        <p:blipFill>
          <a:blip r:embed="rId2"/>
          <a:stretch>
            <a:fillRect/>
          </a:stretch>
        </p:blipFill>
        <p:spPr>
          <a:xfrm>
            <a:off x="1626223" y="2374646"/>
            <a:ext cx="7553315" cy="341607"/>
          </a:xfrm>
          <a:prstGeom prst="rect">
            <a:avLst/>
          </a:prstGeom>
        </p:spPr>
      </p:pic>
      <p:pic>
        <p:nvPicPr>
          <p:cNvPr id="7" name="Picture 6"/>
          <p:cNvPicPr>
            <a:picLocks noChangeAspect="1"/>
          </p:cNvPicPr>
          <p:nvPr/>
        </p:nvPicPr>
        <p:blipFill>
          <a:blip r:embed="rId3"/>
          <a:stretch>
            <a:fillRect/>
          </a:stretch>
        </p:blipFill>
        <p:spPr>
          <a:xfrm>
            <a:off x="1622618" y="2923711"/>
            <a:ext cx="7568497" cy="371972"/>
          </a:xfrm>
          <a:prstGeom prst="rect">
            <a:avLst/>
          </a:prstGeom>
        </p:spPr>
      </p:pic>
      <p:sp>
        <p:nvSpPr>
          <p:cNvPr id="2" name="Rectangle 1"/>
          <p:cNvSpPr/>
          <p:nvPr/>
        </p:nvSpPr>
        <p:spPr>
          <a:xfrm>
            <a:off x="1622618"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begin_expr, and end_expr must have the same data type.</a:t>
            </a:r>
          </a:p>
        </p:txBody>
      </p:sp>
      <p:sp>
        <p:nvSpPr>
          <p:cNvPr id="5" name="Rectangle 4"/>
          <p:cNvSpPr/>
          <p:nvPr/>
        </p:nvSpPr>
        <p:spPr>
          <a:xfrm>
            <a:off x="5780314" y="1501914"/>
            <a:ext cx="4909458" cy="707886"/>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 xmlns:p14="http://schemas.microsoft.com/office/powerpoint/2010/main" val="164184691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IS</a:t>
            </a:r>
          </a:p>
        </p:txBody>
      </p:sp>
      <p:sp>
        <p:nvSpPr>
          <p:cNvPr id="12" name="Rectangle 11"/>
          <p:cNvSpPr/>
          <p:nvPr/>
        </p:nvSpPr>
        <p:spPr>
          <a:xfrm>
            <a:off x="1625534" y="1428690"/>
            <a:ext cx="20320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IS</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1741714" y="762001"/>
            <a:ext cx="8686800" cy="646331"/>
          </a:xfrm>
          <a:prstGeom prst="rect">
            <a:avLst/>
          </a:prstGeom>
        </p:spPr>
        <p:txBody>
          <a:bodyPr wrap="square">
            <a:spAutoFit/>
          </a:bodyPr>
          <a:lstStyle/>
          <a:p>
            <a:r>
              <a:rPr lang="en-IN" dirty="0"/>
              <a:t>Tests a value against a boolean value, where boolean_value can be TRUE, FALSE, or UNKNOWN.</a:t>
            </a:r>
          </a:p>
        </p:txBody>
      </p:sp>
      <p:pic>
        <p:nvPicPr>
          <p:cNvPr id="5" name="Picture 4"/>
          <p:cNvPicPr>
            <a:picLocks noChangeAspect="1"/>
          </p:cNvPicPr>
          <p:nvPr/>
        </p:nvPicPr>
        <p:blipFill>
          <a:blip r:embed="rId3"/>
          <a:stretch>
            <a:fillRect/>
          </a:stretch>
        </p:blipFill>
        <p:spPr>
          <a:xfrm>
            <a:off x="1975077" y="2027574"/>
            <a:ext cx="6108791" cy="507678"/>
          </a:xfrm>
          <a:prstGeom prst="rect">
            <a:avLst/>
          </a:prstGeom>
        </p:spPr>
      </p:pic>
      <p:pic>
        <p:nvPicPr>
          <p:cNvPr id="8" name="Picture 7"/>
          <p:cNvPicPr>
            <a:picLocks noChangeAspect="1"/>
          </p:cNvPicPr>
          <p:nvPr/>
        </p:nvPicPr>
        <p:blipFill>
          <a:blip r:embed="rId4"/>
          <a:stretch>
            <a:fillRect/>
          </a:stretch>
        </p:blipFill>
        <p:spPr>
          <a:xfrm>
            <a:off x="1975077" y="2708831"/>
            <a:ext cx="5875762" cy="357873"/>
          </a:xfrm>
          <a:prstGeom prst="rect">
            <a:avLst/>
          </a:prstGeom>
        </p:spPr>
      </p:pic>
      <p:pic>
        <p:nvPicPr>
          <p:cNvPr id="9" name="Picture 8"/>
          <p:cNvPicPr>
            <a:picLocks noChangeAspect="1"/>
          </p:cNvPicPr>
          <p:nvPr/>
        </p:nvPicPr>
        <p:blipFill>
          <a:blip r:embed="rId5"/>
          <a:stretch>
            <a:fillRect/>
          </a:stretch>
        </p:blipFill>
        <p:spPr>
          <a:xfrm>
            <a:off x="1984602" y="3232150"/>
            <a:ext cx="5867441" cy="416131"/>
          </a:xfrm>
          <a:prstGeom prst="rect">
            <a:avLst/>
          </a:prstGeom>
        </p:spPr>
      </p:pic>
      <p:pic>
        <p:nvPicPr>
          <p:cNvPr id="10" name="Picture 9"/>
          <p:cNvPicPr>
            <a:picLocks noChangeAspect="1"/>
          </p:cNvPicPr>
          <p:nvPr/>
        </p:nvPicPr>
        <p:blipFill>
          <a:blip r:embed="rId6"/>
          <a:stretch>
            <a:fillRect/>
          </a:stretch>
        </p:blipFill>
        <p:spPr>
          <a:xfrm>
            <a:off x="1970314" y="3765890"/>
            <a:ext cx="6117115" cy="424452"/>
          </a:xfrm>
          <a:prstGeom prst="rect">
            <a:avLst/>
          </a:prstGeom>
        </p:spPr>
      </p:pic>
      <p:pic>
        <p:nvPicPr>
          <p:cNvPr id="11" name="Picture 10"/>
          <p:cNvPicPr>
            <a:picLocks noChangeAspect="1"/>
          </p:cNvPicPr>
          <p:nvPr/>
        </p:nvPicPr>
        <p:blipFill>
          <a:blip r:embed="rId7"/>
          <a:stretch>
            <a:fillRect/>
          </a:stretch>
        </p:blipFill>
        <p:spPr>
          <a:xfrm>
            <a:off x="1984601" y="4334392"/>
            <a:ext cx="6541573" cy="416131"/>
          </a:xfrm>
          <a:prstGeom prst="rect">
            <a:avLst/>
          </a:prstGeom>
        </p:spPr>
      </p:pic>
      <p:pic>
        <p:nvPicPr>
          <p:cNvPr id="13" name="Picture 12"/>
          <p:cNvPicPr>
            <a:picLocks noChangeAspect="1"/>
          </p:cNvPicPr>
          <p:nvPr/>
        </p:nvPicPr>
        <p:blipFill>
          <a:blip r:embed="rId8"/>
          <a:stretch>
            <a:fillRect/>
          </a:stretch>
        </p:blipFill>
        <p:spPr>
          <a:xfrm>
            <a:off x="1997301" y="4924388"/>
            <a:ext cx="6524926" cy="399485"/>
          </a:xfrm>
          <a:prstGeom prst="rect">
            <a:avLst/>
          </a:prstGeom>
        </p:spPr>
      </p:pic>
      <p:pic>
        <p:nvPicPr>
          <p:cNvPr id="14" name="Picture 13"/>
          <p:cNvPicPr>
            <a:picLocks noChangeAspect="1"/>
          </p:cNvPicPr>
          <p:nvPr/>
        </p:nvPicPr>
        <p:blipFill>
          <a:blip r:embed="rId9"/>
          <a:stretch>
            <a:fillRect/>
          </a:stretch>
        </p:blipFill>
        <p:spPr>
          <a:xfrm>
            <a:off x="1984602" y="5459593"/>
            <a:ext cx="7165761" cy="407807"/>
          </a:xfrm>
          <a:prstGeom prst="rect">
            <a:avLst/>
          </a:prstGeom>
        </p:spPr>
      </p:pic>
    </p:spTree>
    <p:extLst>
      <p:ext uri="{BB962C8B-B14F-4D97-AF65-F5344CB8AC3E}">
        <p14:creationId xmlns="" xmlns:p14="http://schemas.microsoft.com/office/powerpoint/2010/main" val="208615082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76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whereas for Alias is 256 characters.</a:t>
            </a:r>
          </a:p>
        </p:txBody>
      </p:sp>
    </p:spTree>
    <p:extLst>
      <p:ext uri="{BB962C8B-B14F-4D97-AF65-F5344CB8AC3E}">
        <p14:creationId xmlns="" xmlns:p14="http://schemas.microsoft.com/office/powerpoint/2010/main" val="2069490301"/>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1752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 xmlns:p14="http://schemas.microsoft.com/office/powerpoint/2010/main" val="2583964539"/>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1741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forms.</a:t>
            </a:r>
          </a:p>
        </p:txBody>
      </p:sp>
      <p:graphicFrame>
        <p:nvGraphicFramePr>
          <p:cNvPr id="10" name="Table 9"/>
          <p:cNvGraphicFramePr>
            <a:graphicFrameLocks noGrp="1"/>
          </p:cNvGraphicFramePr>
          <p:nvPr>
            <p:extLst>
              <p:ext uri="{D42A27DB-BD31-4B8C-83A1-F6EECF244321}">
                <p14:modId xmlns="" xmlns:p14="http://schemas.microsoft.com/office/powerpoint/2010/main" val="68900522"/>
              </p:ext>
            </p:extLst>
          </p:nvPr>
        </p:nvGraphicFramePr>
        <p:xfrm>
          <a:off x="1676400" y="1371601"/>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676400" y="4038600"/>
            <a:ext cx="8839200" cy="400110"/>
          </a:xfrm>
          <a:prstGeom prst="rect">
            <a:avLst/>
          </a:prstGeom>
          <a:solidFill>
            <a:srgbClr val="F9DAFE"/>
          </a:solidFill>
        </p:spPr>
        <p:txBody>
          <a:bodyPr wrap="square">
            <a:spAutoFit/>
          </a:bodyPr>
          <a:lstStyle/>
          <a:p>
            <a:r>
              <a:rPr lang="en-US" sz="2000" dirty="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a:latin typeface="Arial" pitchFamily="34" charset="0"/>
              <a:ea typeface="+mj-ea"/>
              <a:cs typeface="Arial" pitchFamily="34" charset="0"/>
            </a:endParaRPr>
          </a:p>
        </p:txBody>
      </p:sp>
    </p:spTree>
    <p:extLst>
      <p:ext uri="{BB962C8B-B14F-4D97-AF65-F5344CB8AC3E}">
        <p14:creationId xmlns="" xmlns:p14="http://schemas.microsoft.com/office/powerpoint/2010/main" val="3731712547"/>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1741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using any of the following forms.</a:t>
            </a:r>
          </a:p>
        </p:txBody>
      </p:sp>
      <p:graphicFrame>
        <p:nvGraphicFramePr>
          <p:cNvPr id="10" name="Table 9"/>
          <p:cNvGraphicFramePr>
            <a:graphicFrameLocks noGrp="1"/>
          </p:cNvGraphicFramePr>
          <p:nvPr>
            <p:extLst>
              <p:ext uri="{D42A27DB-BD31-4B8C-83A1-F6EECF244321}">
                <p14:modId xmlns="" xmlns:p14="http://schemas.microsoft.com/office/powerpoint/2010/main" val="1787059843"/>
              </p:ext>
            </p:extLst>
          </p:nvPr>
        </p:nvGraphicFramePr>
        <p:xfrm>
          <a:off x="1676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676400" y="3200400"/>
            <a:ext cx="8839200" cy="400110"/>
          </a:xfrm>
          <a:prstGeom prst="rect">
            <a:avLst/>
          </a:prstGeom>
          <a:solidFill>
            <a:srgbClr val="F9DAFE"/>
          </a:solidFill>
        </p:spPr>
        <p:txBody>
          <a:bodyPr wrap="square">
            <a:spAutoFit/>
          </a:bodyPr>
          <a:lstStyle/>
          <a:p>
            <a:r>
              <a:rPr lang="en-US" sz="2000" dirty="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a:latin typeface="Arial" pitchFamily="34" charset="0"/>
              <a:ea typeface="+mj-ea"/>
              <a:cs typeface="Arial" pitchFamily="34" charset="0"/>
            </a:endParaRPr>
          </a:p>
        </p:txBody>
      </p:sp>
    </p:spTree>
    <p:extLst>
      <p:ext uri="{BB962C8B-B14F-4D97-AF65-F5344CB8AC3E}">
        <p14:creationId xmlns="" xmlns:p14="http://schemas.microsoft.com/office/powerpoint/2010/main" val="1265439772"/>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518904722"/>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1614648" y="857072"/>
            <a:ext cx="8890067" cy="1200329"/>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a:t>
            </a:r>
            <a:r>
              <a:rPr lang="en-IN" dirty="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1614648" y="2477870"/>
            <a:ext cx="8890067" cy="646331"/>
          </a:xfrm>
          <a:prstGeom prst="rect">
            <a:avLst/>
          </a:prstGeom>
          <a:solidFill>
            <a:srgbClr val="F9DAFE"/>
          </a:solidFill>
        </p:spPr>
        <p:txBody>
          <a:bodyPr wrap="square">
            <a:spAutoFit/>
          </a:bodyPr>
          <a:lstStyle/>
          <a:p>
            <a:r>
              <a:rPr lang="en-IN" dirty="0">
                <a:solidFill>
                  <a:srgbClr val="222222"/>
                </a:solidFill>
                <a:latin typeface="arial" panose="020B0604020202020204" pitchFamily="34" charset="0"/>
              </a:rPr>
              <a:t>Instead of using =, &lt; &gt;, or != to test for equality or inequality with </a:t>
            </a:r>
            <a:r>
              <a:rPr lang="en-IN" i="1" dirty="0">
                <a:solidFill>
                  <a:srgbClr val="222222"/>
                </a:solidFill>
                <a:latin typeface="arial" panose="020B0604020202020204" pitchFamily="34" charset="0"/>
              </a:rPr>
              <a:t>NULL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1524000" y="3429000"/>
            <a:ext cx="9067800" cy="369332"/>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676400" y="4191000"/>
            <a:ext cx="8458201" cy="584200"/>
          </a:xfrm>
          <a:prstGeom prst="rect">
            <a:avLst/>
          </a:prstGeom>
        </p:spPr>
      </p:pic>
      <p:sp>
        <p:nvSpPr>
          <p:cNvPr id="8" name="Rectangle 7"/>
          <p:cNvSpPr/>
          <p:nvPr/>
        </p:nvSpPr>
        <p:spPr>
          <a:xfrm>
            <a:off x="6819900" y="4209257"/>
            <a:ext cx="3352800"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 xmlns:p14="http://schemas.microsoft.com/office/powerpoint/2010/main" val="4093632094"/>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12895514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software 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read, update,</a:t>
            </a:r>
            <a:r>
              <a:rPr lang="en-IN" sz="24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delete</a:t>
            </a:r>
            <a:r>
              <a:rPr lang="en-IN" sz="2400" dirty="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1524000" y="1"/>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 database management system?</a:t>
            </a:r>
            <a:r>
              <a:rPr lang="en-US" sz="3600" dirty="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1828801" y="2971800"/>
            <a:ext cx="926857"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DBMS</a:t>
            </a:r>
          </a:p>
        </p:txBody>
      </p:sp>
      <p:sp>
        <p:nvSpPr>
          <p:cNvPr id="7" name="Rectangle 6"/>
          <p:cNvSpPr/>
          <p:nvPr/>
        </p:nvSpPr>
        <p:spPr>
          <a:xfrm>
            <a:off x="1905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Not Secured</a:t>
            </a: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No Relationship (PK/FK)</a:t>
            </a:r>
          </a:p>
        </p:txBody>
      </p:sp>
    </p:spTree>
    <p:extLst>
      <p:ext uri="{BB962C8B-B14F-4D97-AF65-F5344CB8AC3E}">
        <p14:creationId xmlns="" xmlns:p14="http://schemas.microsoft.com/office/powerpoint/2010/main" val="269735380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625534"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625533" y="1371601"/>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expressions, if the first expression is not NULL, it returns the first expression. Otherwise, it returns the second expression, </a:t>
            </a:r>
            <a:r>
              <a:rPr lang="en-IN" sz="2000" b="1" dirty="0">
                <a:solidFill>
                  <a:srgbClr val="222222"/>
                </a:solidFill>
                <a:latin typeface="arial" panose="020B0604020202020204" pitchFamily="34" charset="0"/>
              </a:rPr>
              <a:t>it returns either numeric or string value.</a:t>
            </a:r>
          </a:p>
        </p:txBody>
      </p:sp>
      <p:sp>
        <p:nvSpPr>
          <p:cNvPr id="3" name="Rectangle 1"/>
          <p:cNvSpPr>
            <a:spLocks noChangeArrowheads="1"/>
          </p:cNvSpPr>
          <p:nvPr/>
        </p:nvSpPr>
        <p:spPr bwMode="auto">
          <a:xfrm>
            <a:off x="1676400"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fontAlgn="t">
              <a:spcBef>
                <a:spcPct val="0"/>
              </a:spcBef>
              <a:spcAft>
                <a:spcPct val="0"/>
              </a:spcAft>
            </a:pPr>
            <a:r>
              <a:rPr lang="en-US" sz="2000" dirty="0">
                <a:solidFill>
                  <a:srgbClr val="0077AA"/>
                </a:solidFill>
                <a:latin typeface="Liberation Mono"/>
              </a:rPr>
              <a:t>IFNULL(expression1, expression2) </a:t>
            </a:r>
          </a:p>
        </p:txBody>
      </p:sp>
      <p:sp>
        <p:nvSpPr>
          <p:cNvPr id="8" name="Rectangle 7"/>
          <p:cNvSpPr/>
          <p:nvPr/>
        </p:nvSpPr>
        <p:spPr>
          <a:xfrm>
            <a:off x="1676400" y="3048001"/>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itchFamily="34" charset="0"/>
                <a:cs typeface="Arial" pitchFamily="34" charset="0"/>
              </a:rPr>
              <a:t> EMP;</a:t>
            </a:r>
          </a:p>
        </p:txBody>
      </p:sp>
    </p:spTree>
    <p:extLst>
      <p:ext uri="{BB962C8B-B14F-4D97-AF65-F5344CB8AC3E}">
        <p14:creationId xmlns="" xmlns:p14="http://schemas.microsoft.com/office/powerpoint/2010/main" val="1733901836"/>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625534"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625533" y="1371601"/>
            <a:ext cx="8890067" cy="646331"/>
          </a:xfrm>
          <a:prstGeom prst="rect">
            <a:avLst/>
          </a:prstGeom>
        </p:spPr>
        <p:txBody>
          <a:bodyPr wrap="square">
            <a:spAutoFit/>
          </a:bodyPr>
          <a:lstStyle/>
          <a:p>
            <a:r>
              <a:rPr lang="en-US" dirty="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or expr1 &lt;&gt; NULL</a:t>
            </a:r>
            <a:r>
              <a:rPr lang="en-US" dirty="0">
                <a:solidFill>
                  <a:srgbClr val="222222"/>
                </a:solidFill>
                <a:latin typeface="arial" panose="020B0604020202020204" pitchFamily="34" charset="0"/>
              </a:rPr>
              <a:t>, then IF() returns expr2, otherwise it returns expr3, </a:t>
            </a:r>
            <a:r>
              <a:rPr lang="en-IN" b="1" dirty="0">
                <a:solidFill>
                  <a:srgbClr val="222222"/>
                </a:solidFill>
                <a:latin typeface="arial" panose="020B0604020202020204" pitchFamily="34" charset="0"/>
              </a:rPr>
              <a:t>it returns either numeric or string value.</a:t>
            </a:r>
          </a:p>
        </p:txBody>
      </p:sp>
      <p:sp>
        <p:nvSpPr>
          <p:cNvPr id="3" name="Rectangle 1"/>
          <p:cNvSpPr>
            <a:spLocks noChangeArrowheads="1"/>
          </p:cNvSpPr>
          <p:nvPr/>
        </p:nvSpPr>
        <p:spPr bwMode="auto">
          <a:xfrm>
            <a:off x="1676400"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676400" y="2819401"/>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sal, </a:t>
            </a:r>
            <a:r>
              <a:rPr lang="en-US" dirty="0">
                <a:solidFill>
                  <a:srgbClr val="DD4A68"/>
                </a:solidFill>
                <a:latin typeface="Arial" panose="020B0604020202020204" pitchFamily="34" charset="0"/>
                <a:ea typeface="Times New Roman" panose="02020603050405020304" pitchFamily="18" charset="0"/>
              </a:rPr>
              <a:t>IF(sal =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a:t>
            </a:r>
            <a:r>
              <a:rPr lang="en-US" dirty="0">
                <a:solidFill>
                  <a:srgbClr val="DD4A68"/>
                </a:solidFill>
                <a:latin typeface="Arial" panose="020B0604020202020204" pitchFamily="34" charset="0"/>
                <a:ea typeface="Times New Roman" panose="02020603050405020304" pitchFamily="18" charset="0"/>
              </a:rPr>
              <a:t>IF(sal =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a:solidFill>
                  <a:srgbClr val="DD4A68"/>
                </a:solidFill>
                <a:latin typeface="Arial" panose="020B0604020202020204" pitchFamily="34" charset="0"/>
                <a:ea typeface="Times New Roman" panose="02020603050405020304" pitchFamily="18" charset="0"/>
              </a:rPr>
              <a:t>IF(comm is NULL &amp;&amp; 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a:solidFill>
                  <a:srgbClr val="DD4A68"/>
                </a:solidFill>
                <a:latin typeface="Arial" panose="020B0604020202020204" pitchFamily="34" charset="0"/>
                <a:ea typeface="Times New Roman" panose="02020603050405020304" pitchFamily="18" charset="0"/>
              </a:rPr>
              <a:t>IF(deptno = 10, 'Sales', IF(deptno =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a:latin typeface="Arial" pitchFamily="34" charset="0"/>
                <a:cs typeface="Arial" pitchFamily="34" charset="0"/>
              </a:rPr>
              <a:t>EMP;</a:t>
            </a:r>
          </a:p>
        </p:txBody>
      </p:sp>
      <p:sp>
        <p:nvSpPr>
          <p:cNvPr id="13" name="Rectangle 12"/>
          <p:cNvSpPr/>
          <p:nvPr/>
        </p:nvSpPr>
        <p:spPr>
          <a:xfrm>
            <a:off x="1676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 xmlns:p14="http://schemas.microsoft.com/office/powerpoint/2010/main" val="327157225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625534"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625533"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676400"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676400" y="2514600"/>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 xmlns:p14="http://schemas.microsoft.com/office/powerpoint/2010/main" val="1415764811"/>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625534"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676401" y="2209801"/>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676400" y="3200401"/>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deptno, </a:t>
            </a:r>
            <a:r>
              <a:rPr lang="en-IN" dirty="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ELSE 'N/A' END  </a:t>
            </a:r>
            <a:r>
              <a:rPr lang="en-IN" dirty="0">
                <a:latin typeface="Arial" panose="020B0604020202020204" pitchFamily="34" charset="0"/>
                <a:ea typeface="Times New Roman" panose="02020603050405020304" pitchFamily="18" charset="0"/>
              </a:rPr>
              <a:t>R1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p>
        </p:txBody>
      </p:sp>
      <p:sp>
        <p:nvSpPr>
          <p:cNvPr id="7" name="Rectangle 6"/>
          <p:cNvSpPr/>
          <p:nvPr/>
        </p:nvSpPr>
        <p:spPr>
          <a:xfrm>
            <a:off x="1625533" y="1371601"/>
            <a:ext cx="8890067" cy="646331"/>
          </a:xfrm>
          <a:prstGeom prst="rect">
            <a:avLst/>
          </a:prstGeom>
        </p:spPr>
        <p:txBody>
          <a:bodyPr wrap="square">
            <a:spAutoFit/>
          </a:bodyPr>
          <a:lstStyle/>
          <a:p>
            <a:r>
              <a:rPr lang="en-IN" dirty="0">
                <a:solidFill>
                  <a:srgbClr val="222222"/>
                </a:solidFill>
                <a:latin typeface="arial" panose="020B0604020202020204" pitchFamily="34" charset="0"/>
              </a:rPr>
              <a:t>Returns 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643605" y="4098717"/>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a:solidFill>
                  <a:srgbClr val="FF0000"/>
                </a:solidFill>
                <a:latin typeface="Arial" panose="020B0604020202020204" pitchFamily="34" charset="0"/>
                <a:cs typeface="Arial" panose="020B0604020202020204" pitchFamily="34" charset="0"/>
              </a:rPr>
              <a:t> deptno, </a:t>
            </a:r>
            <a:r>
              <a:rPr lang="en-IN" dirty="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a:solidFill>
                  <a:srgbClr val="FF0000"/>
                </a:solidFill>
                <a:latin typeface="Arial" panose="020B0604020202020204" pitchFamily="34" charset="0"/>
                <a:ea typeface="Times New Roman" panose="02020603050405020304" pitchFamily="18" charset="0"/>
              </a:rPr>
              <a:t> when 10 then 'Accounts' ELSE 'N/A' END  CASE FROM</a:t>
            </a:r>
            <a:r>
              <a:rPr lang="en-IN" dirty="0">
                <a:solidFill>
                  <a:srgbClr val="FF0000"/>
                </a:solidFill>
                <a:latin typeface="Arial" panose="020B0604020202020204" pitchFamily="34" charset="0"/>
                <a:cs typeface="Arial" panose="020B0604020202020204" pitchFamily="34" charset="0"/>
              </a:rPr>
              <a:t> EMP;  </a:t>
            </a:r>
            <a:r>
              <a:rPr lang="en-IN" dirty="0">
                <a:solidFill>
                  <a:srgbClr val="92D050"/>
                </a:solidFill>
                <a:latin typeface="Arial" panose="020B0604020202020204" pitchFamily="34" charset="0"/>
                <a:cs typeface="Arial" panose="020B0604020202020204" pitchFamily="34" charset="0"/>
              </a:rPr>
              <a:t>// error</a:t>
            </a:r>
          </a:p>
        </p:txBody>
      </p:sp>
    </p:spTree>
    <p:extLst>
      <p:ext uri="{BB962C8B-B14F-4D97-AF65-F5344CB8AC3E}">
        <p14:creationId xmlns="" xmlns:p14="http://schemas.microsoft.com/office/powerpoint/2010/main" val="640994360"/>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625534"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625533" y="1371601"/>
            <a:ext cx="8890067" cy="646331"/>
          </a:xfrm>
          <a:prstGeom prst="rect">
            <a:avLst/>
          </a:prstGeom>
        </p:spPr>
        <p:txBody>
          <a:bodyPr wrap="square">
            <a:spAutoFit/>
          </a:bodyPr>
          <a:lstStyle/>
          <a:p>
            <a:r>
              <a:rPr lang="en-IN" dirty="0">
                <a:solidFill>
                  <a:srgbClr val="222222"/>
                </a:solidFill>
                <a:latin typeface="arial" panose="020B0604020202020204" pitchFamily="34" charset="0"/>
              </a:rPr>
              <a:t>Returns 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676401" y="2209801"/>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625532" y="3124201"/>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deptno, </a:t>
            </a:r>
            <a:r>
              <a:rPr lang="en-IN" dirty="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ELSE </a:t>
            </a:r>
            <a:r>
              <a:rPr lang="en-IN" dirty="0">
                <a:latin typeface="Arial" panose="020B0604020202020204" pitchFamily="34" charset="0"/>
                <a:ea typeface="Times New Roman" panose="02020603050405020304" pitchFamily="18" charset="0"/>
              </a:rPr>
              <a:t>'N/A'</a:t>
            </a:r>
            <a:r>
              <a:rPr lang="en-IN" dirty="0">
                <a:solidFill>
                  <a:srgbClr val="DD4A68"/>
                </a:solidFill>
                <a:latin typeface="Arial" panose="020B0604020202020204" pitchFamily="34" charset="0"/>
                <a:ea typeface="Times New Roman" panose="02020603050405020304" pitchFamily="18" charset="0"/>
              </a:rPr>
              <a:t> END </a:t>
            </a:r>
            <a:r>
              <a:rPr lang="en-IN" dirty="0">
                <a:latin typeface="Arial" panose="020B0604020202020204" pitchFamily="34" charset="0"/>
                <a:ea typeface="Times New Roman" panose="02020603050405020304" pitchFamily="18" charset="0"/>
              </a:rPr>
              <a:t>R1</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p>
        </p:txBody>
      </p:sp>
    </p:spTree>
    <p:extLst>
      <p:ext uri="{BB962C8B-B14F-4D97-AF65-F5344CB8AC3E}">
        <p14:creationId xmlns="" xmlns:p14="http://schemas.microsoft.com/office/powerpoint/2010/main" val="3092956502"/>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4056843844"/>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76400" y="914401"/>
            <a:ext cx="8839200" cy="1138773"/>
          </a:xfrm>
          <a:prstGeom prst="rect">
            <a:avLst/>
          </a:prstGeom>
        </p:spPr>
        <p:txBody>
          <a:bodyPr wrap="square">
            <a:spAutoFit/>
          </a:bodyPr>
          <a:lstStyle/>
          <a:p>
            <a:r>
              <a:rPr lang="en-IN" sz="2000" dirty="0">
                <a:solidFill>
                  <a:srgbClr val="222222"/>
                </a:solidFill>
                <a:latin typeface="arial" panose="020B0604020202020204" pitchFamily="34" charset="0"/>
              </a:rPr>
              <a:t>In MySQL, the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returns a default value for a </a:t>
            </a:r>
            <a:r>
              <a:rPr lang="en-IN" sz="2000" b="1" dirty="0">
                <a:solidFill>
                  <a:srgbClr val="222222"/>
                </a:solidFill>
                <a:latin typeface="arial" panose="020B0604020202020204" pitchFamily="34" charset="0"/>
              </a:rPr>
              <a:t>DATETIME</a:t>
            </a:r>
            <a:r>
              <a:rPr lang="en-IN" sz="2000" dirty="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643743" y="2209800"/>
            <a:ext cx="8795657" cy="1107996"/>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MySQL, 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 </a:t>
            </a:r>
            <a:r>
              <a:rPr lang="en-IN" sz="2400" b="1" dirty="0">
                <a:solidFill>
                  <a:srgbClr val="222222"/>
                </a:solidFill>
                <a:latin typeface="Arial" panose="020B0604020202020204" pitchFamily="34" charset="0"/>
                <a:cs typeface="Arial" panose="020B0604020202020204" pitchFamily="34" charset="0"/>
              </a:rPr>
              <a:t>CURRENT_DATE()</a:t>
            </a:r>
            <a:r>
              <a:rPr lang="en-IN" dirty="0">
                <a:latin typeface="Arial" panose="020B0604020202020204" pitchFamily="34" charset="0"/>
                <a:cs typeface="Arial" panose="020B0604020202020204" pitchFamily="34" charset="0"/>
              </a:rPr>
              <a:t> and </a:t>
            </a:r>
            <a:r>
              <a:rPr lang="en-IN" sz="2400" b="1" dirty="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676400" y="3616404"/>
            <a:ext cx="8762998" cy="1107996"/>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MySQL,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'HH:MM:SS'.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1524000" y="1"/>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 xmlns:p14="http://schemas.microsoft.com/office/powerpoint/2010/main" val="4025255439"/>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752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1752600" y="2133601"/>
            <a:ext cx="8686800" cy="984885"/>
          </a:xfrm>
          <a:prstGeom prst="rect">
            <a:avLst/>
          </a:prstGeom>
        </p:spPr>
        <p:txBody>
          <a:bodyPr wrap="square">
            <a:spAutoFit/>
          </a:bodyPr>
          <a:lstStyle/>
          <a:p>
            <a:r>
              <a:rPr lang="en-IN" b="1" i="1" dirty="0">
                <a:latin typeface="Arial" panose="020B0604020202020204" pitchFamily="34" charset="0"/>
                <a:cs typeface="Arial" panose="020B0604020202020204" pitchFamily="34" charset="0"/>
              </a:rPr>
              <a:t>Result in something like this:</a:t>
            </a:r>
          </a:p>
          <a:p>
            <a:endParaRPr lang="en-IN" sz="400"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NOW()				CURDATE()		CURTIME()</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1524000" y="1"/>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 xmlns:p14="http://schemas.microsoft.com/office/powerpoint/2010/main" val="3515856926"/>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Date()</a:t>
            </a:r>
          </a:p>
        </p:txBody>
      </p:sp>
      <p:sp>
        <p:nvSpPr>
          <p:cNvPr id="5" name="Rectangle 4"/>
          <p:cNvSpPr/>
          <p:nvPr/>
        </p:nvSpPr>
        <p:spPr>
          <a:xfrm>
            <a:off x="1752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752601"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DATE</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a:solidFill>
                  <a:srgbClr val="DD4A68"/>
                </a:solidFill>
                <a:latin typeface="Arial" panose="020B0604020202020204" pitchFamily="34" charset="0"/>
                <a:ea typeface="Times New Roman" panose="02020603050405020304" pitchFamily="18" charset="0"/>
              </a:rPr>
              <a:t> </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76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datetime expression.</a:t>
            </a:r>
          </a:p>
        </p:txBody>
      </p:sp>
      <p:sp>
        <p:nvSpPr>
          <p:cNvPr id="2" name="Rectangle 1"/>
          <p:cNvSpPr/>
          <p:nvPr/>
        </p:nvSpPr>
        <p:spPr>
          <a:xfrm>
            <a:off x="3721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 xmlns:p14="http://schemas.microsoft.com/office/powerpoint/2010/main" val="3213815813"/>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709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operator</a:t>
            </a:r>
          </a:p>
        </p:txBody>
      </p:sp>
      <p:sp>
        <p:nvSpPr>
          <p:cNvPr id="3" name="Rectangle 2"/>
          <p:cNvSpPr/>
          <p:nvPr/>
        </p:nvSpPr>
        <p:spPr>
          <a:xfrm>
            <a:off x="1709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 xmlns:p14="http://schemas.microsoft.com/office/powerpoint/2010/main" val="3570070284"/>
              </p:ext>
            </p:extLst>
          </p:nvPr>
        </p:nvGraphicFramePr>
        <p:xfrm>
          <a:off x="1676400" y="2133601"/>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709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 xmlns:p14="http://schemas.microsoft.com/office/powerpoint/2010/main" val="8537371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database 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020251" y="3697072"/>
            <a:ext cx="6151501" cy="2322728"/>
          </a:xfrm>
          <a:prstGeom prst="rect">
            <a:avLst/>
          </a:prstGeom>
        </p:spPr>
      </p:pic>
    </p:spTree>
    <p:extLst>
      <p:ext uri="{BB962C8B-B14F-4D97-AF65-F5344CB8AC3E}">
        <p14:creationId xmlns="" xmlns:p14="http://schemas.microsoft.com/office/powerpoint/2010/main" val="19823504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ADDDATE()</a:t>
            </a:r>
          </a:p>
        </p:txBody>
      </p:sp>
      <p:sp>
        <p:nvSpPr>
          <p:cNvPr id="5" name="Rectangle 4"/>
          <p:cNvSpPr/>
          <p:nvPr/>
        </p:nvSpPr>
        <p:spPr>
          <a:xfrm>
            <a:off x="1752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709058"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 xmlns:p14="http://schemas.microsoft.com/office/powerpoint/2010/main" val="2479397340"/>
              </p:ext>
            </p:extLst>
          </p:nvPr>
        </p:nvGraphicFramePr>
        <p:xfrm>
          <a:off x="1676400" y="2133601"/>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709058"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ADDDATE</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 xmlns:p14="http://schemas.microsoft.com/office/powerpoint/2010/main" val="2293435412"/>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DATE_ADD()</a:t>
            </a:r>
          </a:p>
        </p:txBody>
      </p:sp>
      <p:sp>
        <p:nvSpPr>
          <p:cNvPr id="5" name="Rectangle 4"/>
          <p:cNvSpPr/>
          <p:nvPr/>
        </p:nvSpPr>
        <p:spPr>
          <a:xfrm>
            <a:off x="1676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 xmlns:p14="http://schemas.microsoft.com/office/powerpoint/2010/main" val="2474381363"/>
              </p:ext>
            </p:extLst>
          </p:nvPr>
        </p:nvGraphicFramePr>
        <p:xfrm>
          <a:off x="1676400" y="1676401"/>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676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DATE_ADD</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 xmlns:p14="http://schemas.microsoft.com/office/powerpoint/2010/main" val="295319191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DATE_SUB()</a:t>
            </a:r>
          </a:p>
        </p:txBody>
      </p:sp>
      <p:sp>
        <p:nvSpPr>
          <p:cNvPr id="5" name="Rectangle 4"/>
          <p:cNvSpPr/>
          <p:nvPr/>
        </p:nvSpPr>
        <p:spPr>
          <a:xfrm>
            <a:off x="1676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 xmlns:p14="http://schemas.microsoft.com/office/powerpoint/2010/main" val="3647211100"/>
              </p:ext>
            </p:extLst>
          </p:nvPr>
        </p:nvGraphicFramePr>
        <p:xfrm>
          <a:off x="1676400" y="2057401"/>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676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DATE_SUB</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a:t>
            </a:r>
          </a:p>
        </p:txBody>
      </p:sp>
      <p:sp>
        <p:nvSpPr>
          <p:cNvPr id="9" name="Rectangle 8"/>
          <p:cNvSpPr/>
          <p:nvPr/>
        </p:nvSpPr>
        <p:spPr>
          <a:xfrm>
            <a:off x="1709058"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SUBDATE().</a:t>
            </a:r>
          </a:p>
        </p:txBody>
      </p:sp>
    </p:spTree>
    <p:extLst>
      <p:ext uri="{BB962C8B-B14F-4D97-AF65-F5344CB8AC3E}">
        <p14:creationId xmlns="" xmlns:p14="http://schemas.microsoft.com/office/powerpoint/2010/main" val="2765853210"/>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ADDTIME()</a:t>
            </a:r>
          </a:p>
        </p:txBody>
      </p:sp>
      <p:sp>
        <p:nvSpPr>
          <p:cNvPr id="5" name="Rectangle 4"/>
          <p:cNvSpPr/>
          <p:nvPr/>
        </p:nvSpPr>
        <p:spPr>
          <a:xfrm>
            <a:off x="1752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752601"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ADDTIME</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 'HH:MM:SS'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ADDTIME</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2:10:5'</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676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 xmlns:p14="http://schemas.microsoft.com/office/powerpoint/2010/main" val="19862592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SUBTIME()</a:t>
            </a:r>
          </a:p>
        </p:txBody>
      </p:sp>
      <p:sp>
        <p:nvSpPr>
          <p:cNvPr id="5" name="Rectangle 4"/>
          <p:cNvSpPr/>
          <p:nvPr/>
        </p:nvSpPr>
        <p:spPr>
          <a:xfrm>
            <a:off x="1752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752601"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SUBTIME</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SUBTIME</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676400" y="703184"/>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 xmlns:p14="http://schemas.microsoft.com/office/powerpoint/2010/main" val="314957646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p>
        </p:txBody>
      </p:sp>
      <p:sp>
        <p:nvSpPr>
          <p:cNvPr id="5" name="Rectangle 4"/>
          <p:cNvSpPr/>
          <p:nvPr/>
        </p:nvSpPr>
        <p:spPr>
          <a:xfrm>
            <a:off x="1752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752601"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a:solidFill>
                  <a:srgbClr val="DD4A68"/>
                </a:solidFill>
                <a:latin typeface="Arial" panose="020B0604020202020204" pitchFamily="34" charset="0"/>
                <a:ea typeface="Times New Roman" panose="02020603050405020304" pitchFamily="18" charset="0"/>
              </a:rPr>
              <a:t> </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FROM</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a:solidFill>
                  <a:srgbClr val="DD4A68"/>
                </a:solidFill>
                <a:latin typeface="Arial" panose="020B0604020202020204" pitchFamily="34" charset="0"/>
                <a:ea typeface="Times New Roman" panose="02020603050405020304" pitchFamily="18" charset="0"/>
              </a:rPr>
              <a:t> </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FROM</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p>
        </p:txBody>
      </p:sp>
      <p:sp>
        <p:nvSpPr>
          <p:cNvPr id="7" name="Rectangle 6"/>
          <p:cNvSpPr/>
          <p:nvPr/>
        </p:nvSpPr>
        <p:spPr>
          <a:xfrm>
            <a:off x="1676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 xmlns:p14="http://schemas.microsoft.com/office/powerpoint/2010/main" val="913078271"/>
              </p:ext>
            </p:extLst>
          </p:nvPr>
        </p:nvGraphicFramePr>
        <p:xfrm>
          <a:off x="1752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 xmlns:p14="http://schemas.microsoft.com/office/powerpoint/2010/main" val="2580197117"/>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p>
        </p:txBody>
      </p:sp>
      <p:sp>
        <p:nvSpPr>
          <p:cNvPr id="5" name="Rectangle 4"/>
          <p:cNvSpPr/>
          <p:nvPr/>
        </p:nvSpPr>
        <p:spPr>
          <a:xfrm>
            <a:off x="1752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752601"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PERIOD_DIFF (EXTRACT (YEAR_MONTH FROM now()), EXTRACT (YEAR_MONTH FROM hiredate)) AS </a:t>
            </a:r>
            <a:r>
              <a:rPr lang="en-IN" dirty="0">
                <a:latin typeface="Arial" panose="020B0604020202020204" pitchFamily="34" charset="0"/>
                <a:cs typeface="Arial" panose="020B0604020202020204" pitchFamily="34" charset="0"/>
              </a:rPr>
              <a:t>R1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p>
        </p:txBody>
      </p:sp>
      <p:sp>
        <p:nvSpPr>
          <p:cNvPr id="7" name="Rectangle 6"/>
          <p:cNvSpPr/>
          <p:nvPr/>
        </p:nvSpPr>
        <p:spPr>
          <a:xfrm>
            <a:off x="1676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p>
        </p:txBody>
      </p:sp>
    </p:spTree>
    <p:extLst>
      <p:ext uri="{BB962C8B-B14F-4D97-AF65-F5344CB8AC3E}">
        <p14:creationId xmlns="" xmlns:p14="http://schemas.microsoft.com/office/powerpoint/2010/main" val="3686502013"/>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TIMESTAMPADD()</a:t>
            </a:r>
          </a:p>
        </p:txBody>
      </p:sp>
      <p:sp>
        <p:nvSpPr>
          <p:cNvPr id="5" name="Rectangle 4"/>
          <p:cNvSpPr/>
          <p:nvPr/>
        </p:nvSpPr>
        <p:spPr>
          <a:xfrm>
            <a:off x="1752601"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752601" y="3657601"/>
            <a:ext cx="8458199" cy="507831"/>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676400" y="703183"/>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TODO</a:t>
            </a:r>
          </a:p>
        </p:txBody>
      </p:sp>
      <p:graphicFrame>
        <p:nvGraphicFramePr>
          <p:cNvPr id="10" name="Table 9"/>
          <p:cNvGraphicFramePr>
            <a:graphicFrameLocks noGrp="1"/>
          </p:cNvGraphicFramePr>
          <p:nvPr>
            <p:extLst>
              <p:ext uri="{D42A27DB-BD31-4B8C-83A1-F6EECF244321}">
                <p14:modId xmlns="" xmlns:p14="http://schemas.microsoft.com/office/powerpoint/2010/main" val="1455513860"/>
              </p:ext>
            </p:extLst>
          </p:nvPr>
        </p:nvGraphicFramePr>
        <p:xfrm>
          <a:off x="1752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924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1524000" y="-17621"/>
            <a:ext cx="1197764" cy="230832"/>
          </a:xfrm>
          <a:prstGeom prst="rect">
            <a:avLst/>
          </a:prstGeom>
        </p:spPr>
        <p:txBody>
          <a:bodyPr wrap="none">
            <a:spAutoFit/>
          </a:bodyPr>
          <a:lstStyle/>
          <a:p>
            <a:r>
              <a:rPr lang="en-IN" sz="900" dirty="0">
                <a:solidFill>
                  <a:schemeClr val="accent4">
                    <a:lumMod val="75000"/>
                  </a:schemeClr>
                </a:solidFill>
                <a:latin typeface="Arial" panose="020B0604020202020204" pitchFamily="34" charset="0"/>
                <a:cs typeface="Arial" panose="020B0604020202020204" pitchFamily="34" charset="0"/>
              </a:rPr>
              <a:t>from Kedar Ghadge</a:t>
            </a:r>
          </a:p>
        </p:txBody>
      </p:sp>
    </p:spTree>
    <p:extLst>
      <p:ext uri="{BB962C8B-B14F-4D97-AF65-F5344CB8AC3E}">
        <p14:creationId xmlns="" xmlns:p14="http://schemas.microsoft.com/office/powerpoint/2010/main" val="73826099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TIMESTAMPDIFF()</a:t>
            </a:r>
          </a:p>
        </p:txBody>
      </p:sp>
      <p:sp>
        <p:nvSpPr>
          <p:cNvPr id="5" name="Rectangle 4"/>
          <p:cNvSpPr/>
          <p:nvPr/>
        </p:nvSpPr>
        <p:spPr>
          <a:xfrm>
            <a:off x="1752601"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676400" y="703183"/>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TODO</a:t>
            </a:r>
          </a:p>
        </p:txBody>
      </p:sp>
      <p:sp>
        <p:nvSpPr>
          <p:cNvPr id="9" name="Rectangle 8"/>
          <p:cNvSpPr/>
          <p:nvPr/>
        </p:nvSpPr>
        <p:spPr>
          <a:xfrm>
            <a:off x="1752601" y="3657601"/>
            <a:ext cx="8458199" cy="507831"/>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p>
        </p:txBody>
      </p:sp>
      <p:graphicFrame>
        <p:nvGraphicFramePr>
          <p:cNvPr id="10" name="Table 9"/>
          <p:cNvGraphicFramePr>
            <a:graphicFrameLocks noGrp="1"/>
          </p:cNvGraphicFramePr>
          <p:nvPr>
            <p:extLst>
              <p:ext uri="{D42A27DB-BD31-4B8C-83A1-F6EECF244321}">
                <p14:modId xmlns="" xmlns:p14="http://schemas.microsoft.com/office/powerpoint/2010/main" val="630002949"/>
              </p:ext>
            </p:extLst>
          </p:nvPr>
        </p:nvGraphicFramePr>
        <p:xfrm>
          <a:off x="1752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8462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1524000" y="-17621"/>
            <a:ext cx="1197764" cy="230832"/>
          </a:xfrm>
          <a:prstGeom prst="rect">
            <a:avLst/>
          </a:prstGeom>
        </p:spPr>
        <p:txBody>
          <a:bodyPr wrap="none">
            <a:spAutoFit/>
          </a:bodyPr>
          <a:lstStyle/>
          <a:p>
            <a:r>
              <a:rPr lang="en-IN" sz="900" dirty="0">
                <a:solidFill>
                  <a:schemeClr val="accent4">
                    <a:lumMod val="75000"/>
                  </a:schemeClr>
                </a:solidFill>
                <a:latin typeface="Arial" panose="020B0604020202020204" pitchFamily="34" charset="0"/>
                <a:cs typeface="Arial" panose="020B0604020202020204" pitchFamily="34" charset="0"/>
              </a:rPr>
              <a:t>from Kedar Ghadge</a:t>
            </a:r>
          </a:p>
        </p:txBody>
      </p:sp>
    </p:spTree>
    <p:extLst>
      <p:ext uri="{BB962C8B-B14F-4D97-AF65-F5344CB8AC3E}">
        <p14:creationId xmlns="" xmlns:p14="http://schemas.microsoft.com/office/powerpoint/2010/main" val="338203817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Date Functions</a:t>
            </a: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 xmlns:p14="http://schemas.microsoft.com/office/powerpoint/2010/main" val="505394513"/>
              </p:ext>
            </p:extLst>
          </p:nvPr>
        </p:nvGraphicFramePr>
        <p:xfrm>
          <a:off x="1676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1524000" y="5486401"/>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a:t> </a:t>
            </a:r>
            <a:r>
              <a:rPr lang="en-IN" sz="1600" dirty="0">
                <a:solidFill>
                  <a:srgbClr val="DD4A68"/>
                </a:solidFill>
                <a:latin typeface="Arial" panose="020B0604020202020204" pitchFamily="34" charset="0"/>
                <a:ea typeface="Times New Roman" panose="02020603050405020304" pitchFamily="18" charset="0"/>
              </a:rPr>
              <a:t>dayofweek (now()), WEEKDAY(now());</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 interval 1 day)), weekday (date_add (now(), interval 1 day));</a:t>
            </a:r>
          </a:p>
        </p:txBody>
      </p:sp>
    </p:spTree>
    <p:extLst>
      <p:ext uri="{BB962C8B-B14F-4D97-AF65-F5344CB8AC3E}">
        <p14:creationId xmlns="" xmlns:p14="http://schemas.microsoft.com/office/powerpoint/2010/main" val="22705963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relational 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model</a:t>
            </a:r>
            <a:r>
              <a:rPr lang="en-IN" sz="2400" b="1" dirty="0">
                <a:latin typeface="Arial" panose="020B0604020202020204" pitchFamily="34" charset="0"/>
                <a:cs typeface="Arial" panose="020B0604020202020204" pitchFamily="34" charset="0"/>
              </a:rPr>
              <a:t>.</a:t>
            </a:r>
          </a:p>
        </p:txBody>
      </p:sp>
      <p:sp>
        <p:nvSpPr>
          <p:cNvPr id="6" name="Rectangle 5"/>
          <p:cNvSpPr/>
          <p:nvPr/>
        </p:nvSpPr>
        <p:spPr>
          <a:xfrm>
            <a:off x="1524000" y="1"/>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relational database management system?</a:t>
            </a:r>
            <a:r>
              <a:rPr lang="en-US" sz="3600" dirty="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sp>
        <p:nvSpPr>
          <p:cNvPr id="2" name="Rectangle 1"/>
          <p:cNvSpPr/>
          <p:nvPr/>
        </p:nvSpPr>
        <p:spPr>
          <a:xfrm>
            <a:off x="1752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supports</a:t>
            </a:r>
          </a:p>
        </p:txBody>
      </p:sp>
      <p:sp>
        <p:nvSpPr>
          <p:cNvPr id="3" name="Rectangle 2"/>
          <p:cNvSpPr/>
          <p:nvPr/>
        </p:nvSpPr>
        <p:spPr>
          <a:xfrm>
            <a:off x="1828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573890" y="2277269"/>
            <a:ext cx="4912627" cy="1272817"/>
          </a:xfrm>
          <a:prstGeom prst="rect">
            <a:avLst/>
          </a:prstGeom>
        </p:spPr>
      </p:pic>
      <p:pic>
        <p:nvPicPr>
          <p:cNvPr id="7" name="Picture 6"/>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5937002" y="3651002"/>
            <a:ext cx="1301999" cy="1301999"/>
          </a:xfrm>
          <a:prstGeom prst="rect">
            <a:avLst/>
          </a:prstGeom>
        </p:spPr>
      </p:pic>
      <p:pic>
        <p:nvPicPr>
          <p:cNvPr id="9" name="Picture 8"/>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7315200" y="4334452"/>
            <a:ext cx="3124200" cy="1990149"/>
          </a:xfrm>
          <a:prstGeom prst="rect">
            <a:avLst/>
          </a:prstGeom>
        </p:spPr>
      </p:pic>
    </p:spTree>
    <p:extLst>
      <p:ext uri="{BB962C8B-B14F-4D97-AF65-F5344CB8AC3E}">
        <p14:creationId xmlns="" xmlns:p14="http://schemas.microsoft.com/office/powerpoint/2010/main" val="15088006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Date Functions</a:t>
            </a: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 xmlns:p14="http://schemas.microsoft.com/office/powerpoint/2010/main" val="872873668"/>
              </p:ext>
            </p:extLst>
          </p:nvPr>
        </p:nvGraphicFramePr>
        <p:xfrm>
          <a:off x="1676400" y="838201"/>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676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WEEKDAY</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HIREDATE</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 xmlns:p14="http://schemas.microsoft.com/office/powerpoint/2010/main" val="2238145823"/>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 xmlns:p14="http://schemas.microsoft.com/office/powerpoint/2010/main" val="1734541318"/>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76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 xmlns:p14="http://schemas.microsoft.com/office/powerpoint/2010/main" val="4250555972"/>
              </p:ext>
            </p:extLst>
          </p:nvPr>
        </p:nvGraphicFramePr>
        <p:xfrm>
          <a:off x="1676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 xmlns:p14="http://schemas.microsoft.com/office/powerpoint/2010/main" val="127956704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782837935"/>
              </p:ext>
            </p:extLst>
          </p:nvPr>
        </p:nvGraphicFramePr>
        <p:xfrm>
          <a:off x="1676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 xmlns:p14="http://schemas.microsoft.com/office/powerpoint/2010/main" val="14301565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4128837081"/>
              </p:ext>
            </p:extLst>
          </p:nvPr>
        </p:nvGraphicFramePr>
        <p:xfrm>
          <a:off x="1676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 xmlns:p14="http://schemas.microsoft.com/office/powerpoint/2010/main" val="2401153533"/>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 xmlns:p14="http://schemas.microsoft.com/office/powerpoint/2010/main" val="3689396500"/>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2830527426"/>
              </p:ext>
            </p:extLst>
          </p:nvPr>
        </p:nvGraphicFramePr>
        <p:xfrm>
          <a:off x="1676400" y="787405"/>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 xmlns:p14="http://schemas.microsoft.com/office/powerpoint/2010/main" val="403529888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1672624829"/>
              </p:ext>
            </p:extLst>
          </p:nvPr>
        </p:nvGraphicFramePr>
        <p:xfrm>
          <a:off x="1676400" y="787405"/>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 xmlns:p14="http://schemas.microsoft.com/office/powerpoint/2010/main" val="981062780"/>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1415173891"/>
              </p:ext>
            </p:extLst>
          </p:nvPr>
        </p:nvGraphicFramePr>
        <p:xfrm>
          <a:off x="1635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 xmlns:p14="http://schemas.microsoft.com/office/powerpoint/2010/main" val="385559229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3219540207"/>
              </p:ext>
            </p:extLst>
          </p:nvPr>
        </p:nvGraphicFramePr>
        <p:xfrm>
          <a:off x="1676400" y="787405"/>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5334001"/>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 xmlns:p14="http://schemas.microsoft.com/office/powerpoint/2010/main" val="23581826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695814"/>
            <a:ext cx="8839200" cy="3323987"/>
          </a:xfrm>
          <a:prstGeom prst="rect">
            <a:avLst/>
          </a:prstGeom>
        </p:spPr>
        <p:txBody>
          <a:bodyPr wrap="square">
            <a:spAutoFit/>
          </a:bodyPr>
          <a:lstStyle/>
          <a:p>
            <a:r>
              <a:rPr lang="en-IN" sz="2400" b="1" dirty="0">
                <a:solidFill>
                  <a:srgbClr val="EDE701"/>
                </a:solidFill>
                <a:latin typeface="Arial" panose="020B0604020202020204" pitchFamily="34" charset="0"/>
                <a:cs typeface="Arial" panose="020B0604020202020204" pitchFamily="34" charset="0"/>
              </a:rPr>
              <a:t>Relational tables have six properties: </a:t>
            </a:r>
          </a:p>
          <a:p>
            <a:pPr marL="285750" indent="-285750">
              <a:lnSpc>
                <a:spcPct val="150000"/>
              </a:lnSpc>
              <a:buFont typeface="Arial" panose="020B0604020202020204" pitchFamily="34" charset="0"/>
              <a:buChar char="•"/>
            </a:pPr>
            <a:r>
              <a:rPr lang="en-IN" sz="2000" dirty="0">
                <a:solidFill>
                  <a:schemeClr val="tx1">
                    <a:lumMod val="50000"/>
                    <a:lumOff val="50000"/>
                  </a:schemeClr>
                </a:solidFill>
              </a:rPr>
              <a:t>Values are atomic.</a:t>
            </a:r>
          </a:p>
          <a:p>
            <a:pPr marL="285750" indent="-285750">
              <a:lnSpc>
                <a:spcPct val="150000"/>
              </a:lnSpc>
              <a:buFont typeface="Arial" panose="020B0604020202020204" pitchFamily="34" charset="0"/>
              <a:buChar char="•"/>
            </a:pPr>
            <a:r>
              <a:rPr lang="en-IN" sz="2000" dirty="0">
                <a:solidFill>
                  <a:schemeClr val="tx1">
                    <a:lumMod val="50000"/>
                    <a:lumOff val="50000"/>
                  </a:schemeClr>
                </a:solidFill>
              </a:rPr>
              <a:t>Column values are of the same kind.</a:t>
            </a:r>
          </a:p>
          <a:p>
            <a:pPr marL="285750" indent="-285750">
              <a:lnSpc>
                <a:spcPct val="150000"/>
              </a:lnSpc>
              <a:buFont typeface="Arial" panose="020B0604020202020204" pitchFamily="34" charset="0"/>
              <a:buChar char="•"/>
            </a:pPr>
            <a:r>
              <a:rPr lang="en-IN" sz="2000" dirty="0">
                <a:solidFill>
                  <a:schemeClr val="tx1">
                    <a:lumMod val="50000"/>
                    <a:lumOff val="50000"/>
                  </a:schemeClr>
                </a:solidFill>
              </a:rPr>
              <a:t>Each row is unique.</a:t>
            </a:r>
          </a:p>
          <a:p>
            <a:pPr marL="285750" indent="-285750">
              <a:lnSpc>
                <a:spcPct val="150000"/>
              </a:lnSpc>
              <a:buFont typeface="Arial" panose="020B0604020202020204" pitchFamily="34" charset="0"/>
              <a:buChar char="•"/>
            </a:pPr>
            <a:r>
              <a:rPr lang="en-IN" sz="2000" dirty="0">
                <a:solidFill>
                  <a:schemeClr val="tx1">
                    <a:lumMod val="50000"/>
                    <a:lumOff val="50000"/>
                  </a:schemeClr>
                </a:solidFill>
              </a:rPr>
              <a:t>The sequence of columns is insignificant – </a:t>
            </a:r>
            <a:r>
              <a:rPr lang="en-IN" dirty="0">
                <a:solidFill>
                  <a:schemeClr val="tx1">
                    <a:lumMod val="50000"/>
                    <a:lumOff val="50000"/>
                  </a:schemeClr>
                </a:solidFill>
              </a:rPr>
              <a:t>(unimportant)</a:t>
            </a:r>
            <a:r>
              <a:rPr lang="en-IN" sz="2000" dirty="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a:solidFill>
                  <a:schemeClr val="tx1">
                    <a:lumMod val="50000"/>
                    <a:lumOff val="50000"/>
                  </a:schemeClr>
                </a:solidFill>
              </a:rPr>
              <a:t>The sequence of rows is 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p>
          <a:p>
            <a:pPr marL="285750" indent="-285750">
              <a:lnSpc>
                <a:spcPct val="150000"/>
              </a:lnSpc>
              <a:buFont typeface="Arial" panose="020B0604020202020204" pitchFamily="34" charset="0"/>
              <a:buChar char="•"/>
            </a:pPr>
            <a:r>
              <a:rPr lang="en-IN" sz="2000" dirty="0">
                <a:solidFill>
                  <a:schemeClr val="tx1">
                    <a:lumMod val="50000"/>
                    <a:lumOff val="50000"/>
                  </a:schemeClr>
                </a:solidFill>
              </a:rPr>
              <a:t>Each column must have a unique name.</a:t>
            </a:r>
          </a:p>
        </p:txBody>
      </p:sp>
      <p:sp>
        <p:nvSpPr>
          <p:cNvPr id="3" name="Rectangle 2"/>
          <p:cNvSpPr/>
          <p:nvPr/>
        </p:nvSpPr>
        <p:spPr>
          <a:xfrm>
            <a:off x="1524000" y="1"/>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properties of relational table</a:t>
            </a:r>
          </a:p>
        </p:txBody>
      </p:sp>
      <p:graphicFrame>
        <p:nvGraphicFramePr>
          <p:cNvPr id="4" name="Table 3"/>
          <p:cNvGraphicFramePr>
            <a:graphicFrameLocks noGrp="1"/>
          </p:cNvGraphicFramePr>
          <p:nvPr>
            <p:extLst>
              <p:ext uri="{D42A27DB-BD31-4B8C-83A1-F6EECF244321}">
                <p14:modId xmlns="" xmlns:p14="http://schemas.microsoft.com/office/powerpoint/2010/main" val="1795709793"/>
              </p:ext>
            </p:extLst>
          </p:nvPr>
        </p:nvGraphicFramePr>
        <p:xfrm>
          <a:off x="1828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 xmlns:p14="http://schemas.microsoft.com/office/powerpoint/2010/main" val="415893437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 xmlns:p14="http://schemas.microsoft.com/office/powerpoint/2010/main" val="3133548715"/>
              </p:ext>
            </p:extLst>
          </p:nvPr>
        </p:nvGraphicFramePr>
        <p:xfrm>
          <a:off x="1676400" y="787405"/>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 xmlns:p14="http://schemas.microsoft.com/office/powerpoint/2010/main" val="1549864259"/>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 xmlns:p14="http://schemas.microsoft.com/office/powerpoint/2010/main" val="285416391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 xmlns:p14="http://schemas.microsoft.com/office/powerpoint/2010/main" val="2127150490"/>
              </p:ext>
            </p:extLst>
          </p:nvPr>
        </p:nvGraphicFramePr>
        <p:xfrm>
          <a:off x="1676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 xmlns:p14="http://schemas.microsoft.com/office/powerpoint/2010/main" val="598073951"/>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 xmlns:p14="http://schemas.microsoft.com/office/powerpoint/2010/main" val="2647348725"/>
              </p:ext>
            </p:extLst>
          </p:nvPr>
        </p:nvGraphicFramePr>
        <p:xfrm>
          <a:off x="1676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1752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 xmlns:p14="http://schemas.microsoft.com/office/powerpoint/2010/main" val="2629874593"/>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514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953000" y="4196938"/>
            <a:ext cx="5715000" cy="2324100"/>
          </a:xfrm>
          <a:prstGeom prst="rect">
            <a:avLst/>
          </a:prstGeom>
        </p:spPr>
      </p:pic>
    </p:spTree>
    <p:extLst>
      <p:ext uri="{BB962C8B-B14F-4D97-AF65-F5344CB8AC3E}">
        <p14:creationId xmlns="" xmlns:p14="http://schemas.microsoft.com/office/powerpoint/2010/main" val="967305241"/>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statement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393876"/>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a:solidFill>
                  <a:srgbClr val="0077AA"/>
                </a:solidFill>
                <a:latin typeface="Liberation Mono"/>
              </a:rPr>
              <a:t> [WHERE where_condition]</a:t>
            </a:r>
          </a:p>
          <a:p>
            <a:pPr>
              <a:lnSpc>
                <a:spcPct val="150000"/>
              </a:lnSpc>
            </a:pPr>
            <a:r>
              <a:rPr lang="en-US" sz="2000" dirty="0">
                <a:solidFill>
                  <a:srgbClr val="0077AA"/>
                </a:solidFill>
                <a:latin typeface="Liberation Mono"/>
              </a:rPr>
              <a:t> [GROUP BY {col_name | expr | position} [ASC | DESC], ... [WITH ROLLUP]]</a:t>
            </a:r>
          </a:p>
          <a:p>
            <a:pPr>
              <a:lnSpc>
                <a:spcPct val="150000"/>
              </a:lnSpc>
            </a:pPr>
            <a:r>
              <a:rPr lang="en-US" sz="2000" dirty="0">
                <a:solidFill>
                  <a:srgbClr val="0077AA"/>
                </a:solidFill>
                <a:latin typeface="Liberation Mono"/>
              </a:rPr>
              <a:t> [HAVING where_condition]</a:t>
            </a:r>
          </a:p>
          <a:p>
            <a:pPr>
              <a:lnSpc>
                <a:spcPct val="150000"/>
              </a:lnSpc>
            </a:pPr>
            <a:r>
              <a:rPr lang="en-US" sz="2000" dirty="0">
                <a:solidFill>
                  <a:srgbClr val="0077AA"/>
                </a:solidFill>
                <a:latin typeface="Liberation Mono"/>
              </a:rPr>
              <a:t> [ORDER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676401" y="663714"/>
            <a:ext cx="2845651" cy="523220"/>
          </a:xfrm>
          <a:prstGeom prst="rect">
            <a:avLst/>
          </a:prstGeom>
        </p:spPr>
        <p:txBody>
          <a:bodyPr wrap="none">
            <a:spAutoFit/>
          </a:bodyPr>
          <a:lstStyle/>
          <a:p>
            <a:r>
              <a:rPr lang="en-US" sz="2800" b="1" i="1" dirty="0">
                <a:latin typeface="Arial" pitchFamily="34" charset="0"/>
                <a:cs typeface="Arial" pitchFamily="34" charset="0"/>
              </a:rPr>
              <a:t>SELECT</a:t>
            </a:r>
            <a:r>
              <a:rPr lang="en-US" b="1" i="1" dirty="0">
                <a:latin typeface="Arial" pitchFamily="34" charset="0"/>
                <a:cs typeface="Arial" pitchFamily="34" charset="0"/>
              </a:rPr>
              <a:t> </a:t>
            </a:r>
            <a:r>
              <a:rPr lang="en-US" sz="2800" b="1" i="1" dirty="0">
                <a:latin typeface="Arial" pitchFamily="34" charset="0"/>
                <a:cs typeface="Arial" pitchFamily="34" charset="0"/>
              </a:rPr>
              <a:t>syntax</a:t>
            </a:r>
          </a:p>
        </p:txBody>
      </p:sp>
      <p:sp>
        <p:nvSpPr>
          <p:cNvPr id="2" name="Rectangle 1"/>
          <p:cNvSpPr/>
          <p:nvPr/>
        </p:nvSpPr>
        <p:spPr>
          <a:xfrm>
            <a:off x="5257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676400" y="495300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 xmlns:p14="http://schemas.microsoft.com/office/powerpoint/2010/main" val="190194541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statement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6401" y="663714"/>
            <a:ext cx="2845651" cy="523220"/>
          </a:xfrm>
          <a:prstGeom prst="rect">
            <a:avLst/>
          </a:prstGeom>
        </p:spPr>
        <p:txBody>
          <a:bodyPr wrap="none">
            <a:spAutoFit/>
          </a:bodyPr>
          <a:lstStyle/>
          <a:p>
            <a:r>
              <a:rPr lang="en-US" sz="2800" b="1" i="1" dirty="0">
                <a:latin typeface="Arial" pitchFamily="34" charset="0"/>
                <a:cs typeface="Arial" pitchFamily="34" charset="0"/>
              </a:rPr>
              <a:t>SELECT</a:t>
            </a:r>
            <a:r>
              <a:rPr lang="en-US" b="1" i="1" dirty="0">
                <a:latin typeface="Arial" pitchFamily="34" charset="0"/>
                <a:cs typeface="Arial" pitchFamily="34" charset="0"/>
              </a:rPr>
              <a:t> </a:t>
            </a:r>
            <a:r>
              <a:rPr lang="en-US" sz="2800" b="1" i="1" dirty="0">
                <a:latin typeface="Arial" pitchFamily="34" charset="0"/>
                <a:cs typeface="Arial" pitchFamily="34" charset="0"/>
              </a:rPr>
              <a:t>syntax</a:t>
            </a:r>
          </a:p>
        </p:txBody>
      </p:sp>
      <p:sp>
        <p:nvSpPr>
          <p:cNvPr id="2" name="Rectangle 1"/>
          <p:cNvSpPr/>
          <p:nvPr/>
        </p:nvSpPr>
        <p:spPr>
          <a:xfrm>
            <a:off x="5257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676400" y="4819472"/>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pic>
        <p:nvPicPr>
          <p:cNvPr id="10" name="Picture 9"/>
          <p:cNvPicPr>
            <a:picLocks noChangeAspect="1"/>
          </p:cNvPicPr>
          <p:nvPr/>
        </p:nvPicPr>
        <p:blipFill>
          <a:blip r:embed="rId2"/>
          <a:stretch>
            <a:fillRect/>
          </a:stretch>
        </p:blipFill>
        <p:spPr>
          <a:xfrm>
            <a:off x="1776652" y="1511536"/>
            <a:ext cx="8644639" cy="3090666"/>
          </a:xfrm>
          <a:prstGeom prst="rect">
            <a:avLst/>
          </a:prstGeom>
        </p:spPr>
      </p:pic>
    </p:spTree>
    <p:extLst>
      <p:ext uri="{BB962C8B-B14F-4D97-AF65-F5344CB8AC3E}">
        <p14:creationId xmlns="" xmlns:p14="http://schemas.microsoft.com/office/powerpoint/2010/main" val="1710746735"/>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statement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66646" y="642918"/>
            <a:ext cx="11858708" cy="5693866"/>
          </a:xfrm>
          <a:prstGeom prst="rect">
            <a:avLst/>
          </a:prstGeom>
        </p:spPr>
        <p:txBody>
          <a:bodyPr wrap="square">
            <a:spAutoFit/>
          </a:bodyPr>
          <a:lstStyle/>
          <a:p>
            <a:r>
              <a:rPr lang="en-US" sz="2400" b="1" dirty="0" smtClean="0"/>
              <a:t>SELECT statement consists of several clauses as explained in the following list:</a:t>
            </a:r>
          </a:p>
          <a:p>
            <a:endParaRPr lang="en-US" sz="2000" dirty="0" smtClean="0"/>
          </a:p>
          <a:p>
            <a:pPr indent="355600">
              <a:buFont typeface="Arial" pitchFamily="34" charset="0"/>
              <a:buChar char="•"/>
            </a:pPr>
            <a:r>
              <a:rPr lang="en-US" sz="2000" b="1" dirty="0" smtClean="0"/>
              <a:t>SELECT</a:t>
            </a:r>
            <a:r>
              <a:rPr lang="en-US" sz="2000" dirty="0" smtClean="0"/>
              <a:t> followed by a list of comma-separated columns or an asterisk (*) to indicate that you want to return all columns.</a:t>
            </a:r>
          </a:p>
          <a:p>
            <a:pPr indent="355600">
              <a:buFont typeface="Arial" pitchFamily="34" charset="0"/>
              <a:buChar char="•"/>
            </a:pPr>
            <a:endParaRPr lang="en-US" sz="2000" dirty="0" smtClean="0"/>
          </a:p>
          <a:p>
            <a:pPr indent="355600">
              <a:buFont typeface="Arial" pitchFamily="34" charset="0"/>
              <a:buChar char="•"/>
            </a:pPr>
            <a:r>
              <a:rPr lang="en-US" sz="2000" b="1" dirty="0" smtClean="0"/>
              <a:t>FROM</a:t>
            </a:r>
            <a:r>
              <a:rPr lang="en-US" sz="2000" dirty="0" smtClean="0"/>
              <a:t> specifies the table or view where you want to query the data.</a:t>
            </a:r>
          </a:p>
          <a:p>
            <a:pPr indent="355600">
              <a:buFont typeface="Arial" pitchFamily="34" charset="0"/>
              <a:buChar char="•"/>
            </a:pPr>
            <a:endParaRPr lang="en-US" sz="2000" dirty="0" smtClean="0"/>
          </a:p>
          <a:p>
            <a:pPr indent="355600">
              <a:buFont typeface="Arial" pitchFamily="34" charset="0"/>
              <a:buChar char="•"/>
            </a:pPr>
            <a:r>
              <a:rPr lang="en-US" sz="2000" b="1" dirty="0" smtClean="0"/>
              <a:t>JOIN</a:t>
            </a:r>
            <a:r>
              <a:rPr lang="en-US" sz="2000" dirty="0" smtClean="0"/>
              <a:t> gets related data from other tables based on specific join conditions.</a:t>
            </a:r>
          </a:p>
          <a:p>
            <a:pPr indent="355600">
              <a:buFont typeface="Arial" pitchFamily="34" charset="0"/>
              <a:buChar char="•"/>
            </a:pPr>
            <a:endParaRPr lang="en-US" sz="2000" dirty="0" smtClean="0"/>
          </a:p>
          <a:p>
            <a:pPr indent="355600">
              <a:buFont typeface="Arial" pitchFamily="34" charset="0"/>
              <a:buChar char="•"/>
            </a:pPr>
            <a:r>
              <a:rPr lang="en-US" sz="2000" b="1" dirty="0" smtClean="0"/>
              <a:t>WHERE</a:t>
            </a:r>
            <a:r>
              <a:rPr lang="en-US" sz="2000" dirty="0" smtClean="0"/>
              <a:t> clause filters row in the result set.</a:t>
            </a:r>
          </a:p>
          <a:p>
            <a:pPr indent="355600">
              <a:buFont typeface="Arial" pitchFamily="34" charset="0"/>
              <a:buChar char="•"/>
            </a:pPr>
            <a:endParaRPr lang="en-US" sz="2000" dirty="0" smtClean="0"/>
          </a:p>
          <a:p>
            <a:pPr indent="355600">
              <a:buFont typeface="Arial" pitchFamily="34" charset="0"/>
              <a:buChar char="•"/>
            </a:pPr>
            <a:r>
              <a:rPr lang="en-US" sz="2000" b="1" dirty="0" smtClean="0"/>
              <a:t>GROUP</a:t>
            </a:r>
            <a:r>
              <a:rPr lang="en-US" sz="2000" dirty="0" smtClean="0"/>
              <a:t> </a:t>
            </a:r>
            <a:r>
              <a:rPr lang="en-US" sz="2000" b="1" dirty="0" smtClean="0"/>
              <a:t>BY</a:t>
            </a:r>
            <a:r>
              <a:rPr lang="en-US" sz="2000" dirty="0" smtClean="0"/>
              <a:t> clause groups a set of rows into groups and applies aggregate functions on each group.</a:t>
            </a:r>
          </a:p>
          <a:p>
            <a:pPr indent="355600">
              <a:buFont typeface="Arial" pitchFamily="34" charset="0"/>
              <a:buChar char="•"/>
            </a:pPr>
            <a:endParaRPr lang="en-US" sz="2000" dirty="0" smtClean="0"/>
          </a:p>
          <a:p>
            <a:pPr indent="355600">
              <a:buFont typeface="Arial" pitchFamily="34" charset="0"/>
              <a:buChar char="•"/>
            </a:pPr>
            <a:r>
              <a:rPr lang="en-US" sz="2000" b="1" dirty="0" smtClean="0"/>
              <a:t>HAVING</a:t>
            </a:r>
            <a:r>
              <a:rPr lang="en-US" sz="2000" dirty="0" smtClean="0"/>
              <a:t> clause filters group based on groups defined by GROUP BY clause.</a:t>
            </a:r>
          </a:p>
          <a:p>
            <a:pPr indent="355600">
              <a:buFont typeface="Arial" pitchFamily="34" charset="0"/>
              <a:buChar char="•"/>
            </a:pPr>
            <a:endParaRPr lang="en-US" sz="2000" dirty="0" smtClean="0"/>
          </a:p>
          <a:p>
            <a:pPr indent="355600">
              <a:buFont typeface="Arial" pitchFamily="34" charset="0"/>
              <a:buChar char="•"/>
            </a:pPr>
            <a:r>
              <a:rPr lang="en-US" sz="2000" b="1" dirty="0" smtClean="0"/>
              <a:t>ORDER</a:t>
            </a:r>
            <a:r>
              <a:rPr lang="en-US" sz="2000" dirty="0" smtClean="0"/>
              <a:t> </a:t>
            </a:r>
            <a:r>
              <a:rPr lang="en-US" sz="2000" b="1" dirty="0" smtClean="0"/>
              <a:t>BY</a:t>
            </a:r>
            <a:r>
              <a:rPr lang="en-US" sz="2000" dirty="0" smtClean="0"/>
              <a:t> clause specifies a list of columns for sorting.</a:t>
            </a:r>
          </a:p>
          <a:p>
            <a:pPr indent="355600">
              <a:buFont typeface="Arial" pitchFamily="34" charset="0"/>
              <a:buChar char="•"/>
            </a:pPr>
            <a:endParaRPr lang="en-US" sz="2000" dirty="0" smtClean="0"/>
          </a:p>
          <a:p>
            <a:pPr indent="355600">
              <a:buFont typeface="Arial" pitchFamily="34" charset="0"/>
              <a:buChar char="•"/>
            </a:pPr>
            <a:r>
              <a:rPr lang="en-US" sz="2000" b="1" dirty="0" smtClean="0"/>
              <a:t>LIMIT</a:t>
            </a:r>
            <a:r>
              <a:rPr lang="en-US" sz="2000" dirty="0" smtClean="0"/>
              <a:t> constrains the number of returned rows.</a:t>
            </a:r>
            <a:endParaRPr lang="en-US" sz="2000" dirty="0"/>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1828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1828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3581401"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1828800" y="4388382"/>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676400" y="5613266"/>
            <a:ext cx="8839200" cy="707886"/>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a:solidFill>
                  <a:srgbClr val="669900"/>
                </a:solidFill>
                <a:latin typeface="Liberation Mono"/>
              </a:rPr>
              <a:t>'a'</a:t>
            </a:r>
            <a:r>
              <a:rPr lang="en-IN" sz="2000" dirty="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BY</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a:solidFill>
                  <a:srgbClr val="669900"/>
                </a:solidFill>
                <a:latin typeface="Liberation Mono"/>
              </a:rPr>
              <a:t>'a'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BY</a:t>
            </a:r>
            <a:r>
              <a:rPr lang="en-IN" sz="2000" dirty="0">
                <a:solidFill>
                  <a:srgbClr val="000000"/>
                </a:solidFill>
                <a:latin typeface="Liberation Mono"/>
              </a:rPr>
              <a:t> </a:t>
            </a:r>
            <a:r>
              <a:rPr lang="en-IN" sz="2000" dirty="0">
                <a:solidFill>
                  <a:srgbClr val="669900"/>
                </a:solidFill>
                <a:latin typeface="Liberation Mono"/>
              </a:rPr>
              <a:t>'a'</a:t>
            </a:r>
            <a:r>
              <a:rPr lang="en-IN" sz="2000" dirty="0">
                <a:solidFill>
                  <a:srgbClr val="999999"/>
                </a:solidFill>
                <a:latin typeface="Liberation Mono"/>
              </a:rPr>
              <a:t>;</a:t>
            </a:r>
            <a:endParaRPr lang="en-IN" sz="2000" dirty="0"/>
          </a:p>
        </p:txBody>
      </p:sp>
      <p:sp>
        <p:nvSpPr>
          <p:cNvPr id="8" name="Rectangle 7"/>
          <p:cNvSpPr/>
          <p:nvPr/>
        </p:nvSpPr>
        <p:spPr>
          <a:xfrm>
            <a:off x="1676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1752600" y="1721400"/>
            <a:ext cx="7997003" cy="440781"/>
          </a:xfrm>
          <a:prstGeom prst="rect">
            <a:avLst/>
          </a:prstGeom>
        </p:spPr>
      </p:pic>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479741"/>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3" name="Rectangle 2"/>
          <p:cNvSpPr/>
          <p:nvPr/>
        </p:nvSpPr>
        <p:spPr>
          <a:xfrm>
            <a:off x="1665515" y="4953001"/>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Update LIMIT, and DELETE LIMIT statement in MySQL.</a:t>
            </a:r>
          </a:p>
        </p:txBody>
      </p:sp>
      <p:sp>
        <p:nvSpPr>
          <p:cNvPr id="6" name="Rectangle 5"/>
          <p:cNvSpPr/>
          <p:nvPr/>
        </p:nvSpPr>
        <p:spPr>
          <a:xfrm>
            <a:off x="1689101" y="680591"/>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
        <p:nvSpPr>
          <p:cNvPr id="2" name="Rectangle 1"/>
          <p:cNvSpPr/>
          <p:nvPr/>
        </p:nvSpPr>
        <p:spPr>
          <a:xfrm>
            <a:off x="1676400" y="2695308"/>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Tree>
    <p:extLst>
      <p:ext uri="{BB962C8B-B14F-4D97-AF65-F5344CB8AC3E}">
        <p14:creationId xmlns="" xmlns:p14="http://schemas.microsoft.com/office/powerpoint/2010/main" val="24279377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76400" y="228600"/>
            <a:ext cx="88392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Index</a:t>
            </a:r>
            <a:endParaRPr lang="en-US" sz="3600" b="1" i="1" dirty="0">
              <a:solidFill>
                <a:schemeClr val="bg1"/>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 xmlns:p14="http://schemas.microsoft.com/office/powerpoint/2010/main" val="1330423438"/>
              </p:ext>
            </p:extLst>
          </p:nvPr>
        </p:nvGraphicFramePr>
        <p:xfrm>
          <a:off x="1676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 xmlns:p14="http://schemas.microsoft.com/office/powerpoint/2010/main" val="2388772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676400" y="457200"/>
            <a:ext cx="8864252" cy="5638800"/>
          </a:xfrm>
          <a:prstGeom prst="rect">
            <a:avLst/>
          </a:prstGeom>
        </p:spPr>
      </p:pic>
    </p:spTree>
    <p:extLst>
      <p:ext uri="{BB962C8B-B14F-4D97-AF65-F5344CB8AC3E}">
        <p14:creationId xmlns="" xmlns:p14="http://schemas.microsoft.com/office/powerpoint/2010/main" val="58799020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349515"/>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676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ORDER BY clause is used to sort the records in your result set.</a:t>
            </a:r>
          </a:p>
        </p:txBody>
      </p:sp>
      <p:sp>
        <p:nvSpPr>
          <p:cNvPr id="6" name="Rectangle 5"/>
          <p:cNvSpPr/>
          <p:nvPr/>
        </p:nvSpPr>
        <p:spPr>
          <a:xfrm>
            <a:off x="1583872" y="2356591"/>
            <a:ext cx="9024257" cy="4016484"/>
          </a:xfrm>
          <a:prstGeom prst="rect">
            <a:avLst/>
          </a:prstGeom>
        </p:spPr>
        <p:txBody>
          <a:bodyPr wrap="square">
            <a:spAutoFit/>
          </a:bodyPr>
          <a:lstStyle/>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US" sz="1700" dirty="0">
                <a:solidFill>
                  <a:srgbClr val="000000"/>
                </a:solidFill>
                <a:latin typeface="Arial" panose="020B0604020202020204" pitchFamily="34" charset="0"/>
                <a:ea typeface="Times New Roman" panose="02020603050405020304" pitchFamily="18" charset="0"/>
              </a:rPr>
              <a:t>EMP</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IN" sz="1700" dirty="0">
                <a:latin typeface="Arial" panose="020B0604020202020204" pitchFamily="34" charset="0"/>
                <a:ea typeface="Times New Roman" panose="02020603050405020304" pitchFamily="18" charset="0"/>
              </a:rPr>
              <a:t>COMM</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US" sz="1700" dirty="0">
                <a:solidFill>
                  <a:srgbClr val="000000"/>
                </a:solidFill>
                <a:latin typeface="Arial" panose="020B0604020202020204" pitchFamily="34" charset="0"/>
                <a:ea typeface="Times New Roman" panose="02020603050405020304" pitchFamily="18" charset="0"/>
              </a:rPr>
              <a:t>EMP</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IN" sz="1700" dirty="0">
                <a:latin typeface="Arial" panose="020B0604020202020204" pitchFamily="34" charset="0"/>
                <a:ea typeface="Times New Roman" panose="02020603050405020304" pitchFamily="18" charset="0"/>
              </a:rPr>
              <a:t>COMM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chemeClr val="accent5">
                    <a:lumMod val="75000"/>
                  </a:schemeClr>
                </a:solidFill>
                <a:latin typeface="Arial" panose="020B0604020202020204" pitchFamily="34" charset="0"/>
                <a:ea typeface="Times New Roman" panose="02020603050405020304" pitchFamily="18" charset="0"/>
              </a:rPr>
              <a:t>IS NULL</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700" dirty="0">
                <a:latin typeface="Arial" panose="020B0604020202020204" pitchFamily="34" charset="0"/>
                <a:cs typeface="Arial" panose="020B0604020202020204" pitchFamily="34" charset="0"/>
              </a:rPr>
              <a:t>ENAME, </a:t>
            </a:r>
            <a:r>
              <a:rPr lang="en-IN" sz="1700" dirty="0">
                <a:solidFill>
                  <a:srgbClr val="DD4A68"/>
                </a:solidFill>
                <a:latin typeface="Arial" panose="020B0604020202020204" pitchFamily="34" charset="0"/>
                <a:ea typeface="Times New Roman" panose="02020603050405020304" pitchFamily="18" charset="0"/>
              </a:rPr>
              <a:t>length</a:t>
            </a:r>
            <a:r>
              <a:rPr lang="en-IN" sz="1700" dirty="0">
                <a:solidFill>
                  <a:schemeClr val="bg1">
                    <a:lumMod val="65000"/>
                  </a:schemeClr>
                </a:solidFill>
                <a:latin typeface="Arial" panose="020B0604020202020204" pitchFamily="34" charset="0"/>
                <a:cs typeface="Arial" panose="020B0604020202020204" pitchFamily="34" charset="0"/>
              </a:rPr>
              <a:t>(</a:t>
            </a:r>
            <a:r>
              <a:rPr lang="en-IN" sz="1700" dirty="0">
                <a:latin typeface="Arial" panose="020B0604020202020204" pitchFamily="34" charset="0"/>
                <a:cs typeface="Arial" panose="020B0604020202020204" pitchFamily="34" charset="0"/>
              </a:rPr>
              <a:t>ENAME</a:t>
            </a:r>
            <a:r>
              <a:rPr lang="en-IN" sz="1700" dirty="0">
                <a:solidFill>
                  <a:schemeClr val="bg1">
                    <a:lumMod val="65000"/>
                  </a:schemeClr>
                </a:solidFill>
                <a:latin typeface="Arial" panose="020B0604020202020204" pitchFamily="34" charset="0"/>
                <a:cs typeface="Arial" panose="020B0604020202020204" pitchFamily="34" charset="0"/>
              </a:rPr>
              <a:t>)</a:t>
            </a:r>
            <a:r>
              <a:rPr lang="en-IN" sz="1700" dirty="0">
                <a:latin typeface="Arial" panose="020B0604020202020204" pitchFamily="34" charset="0"/>
                <a:cs typeface="Arial" panose="020B0604020202020204" pitchFamily="34"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a:solidFill>
                  <a:srgbClr val="000000"/>
                </a:solidFill>
                <a:latin typeface="Arial" panose="020B0604020202020204" pitchFamily="34" charset="0"/>
                <a:ea typeface="Times New Roman" panose="02020603050405020304" pitchFamily="18" charset="0"/>
              </a:rPr>
              <a:t>EMP</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IN" sz="1700" dirty="0">
                <a:solidFill>
                  <a:srgbClr val="DD4A68"/>
                </a:solidFill>
                <a:latin typeface="Arial" panose="020B0604020202020204" pitchFamily="34" charset="0"/>
                <a:ea typeface="Times New Roman" panose="02020603050405020304" pitchFamily="18" charset="0"/>
              </a:rPr>
              <a:t>length</a:t>
            </a:r>
            <a:r>
              <a:rPr lang="en-IN" sz="1700" dirty="0">
                <a:solidFill>
                  <a:schemeClr val="bg1">
                    <a:lumMod val="65000"/>
                  </a:schemeClr>
                </a:solidFill>
                <a:latin typeface="Arial" panose="020B0604020202020204" pitchFamily="34" charset="0"/>
                <a:ea typeface="Times New Roman" panose="02020603050405020304" pitchFamily="18" charset="0"/>
              </a:rPr>
              <a:t>(</a:t>
            </a:r>
            <a:r>
              <a:rPr lang="en-IN" sz="1700" dirty="0">
                <a:latin typeface="Arial" panose="020B0604020202020204" pitchFamily="34" charset="0"/>
                <a:ea typeface="Times New Roman" panose="02020603050405020304" pitchFamily="18" charset="0"/>
              </a:rPr>
              <a:t>ENAME</a:t>
            </a:r>
            <a:r>
              <a:rPr lang="en-IN" sz="1700" dirty="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IN" sz="1700" dirty="0">
                <a:latin typeface="Arial" panose="020B0604020202020204" pitchFamily="34" charset="0"/>
                <a:ea typeface="Times New Roman" panose="02020603050405020304" pitchFamily="18" charset="0"/>
              </a:rPr>
              <a:t>ENAME</a:t>
            </a:r>
            <a:r>
              <a:rPr lang="en-IN" sz="1700" dirty="0">
                <a:solidFill>
                  <a:srgbClr val="DD4A68"/>
                </a:solidFill>
                <a:latin typeface="Arial" panose="020B0604020202020204" pitchFamily="34" charset="0"/>
                <a:ea typeface="Times New Roman" panose="02020603050405020304" pitchFamily="18" charset="0"/>
              </a:rPr>
              <a:t> desc</a:t>
            </a: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US" sz="1700" dirty="0">
                <a:solidFill>
                  <a:srgbClr val="000000"/>
                </a:solidFill>
                <a:latin typeface="Arial" panose="020B0604020202020204" pitchFamily="34" charset="0"/>
                <a:ea typeface="Times New Roman" panose="02020603050405020304" pitchFamily="18" charset="0"/>
              </a:rPr>
              <a:t>EMP</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sz="1700" dirty="0">
                <a:solidFill>
                  <a:srgbClr val="DD4A68"/>
                </a:solidFill>
                <a:latin typeface="Arial" panose="020B0604020202020204" pitchFamily="34" charset="0"/>
                <a:ea typeface="Times New Roman" panose="02020603050405020304" pitchFamily="18" charset="0"/>
              </a:rPr>
              <a:t>IF</a:t>
            </a:r>
            <a:r>
              <a:rPr lang="en-IN" sz="1700" dirty="0">
                <a:solidFill>
                  <a:schemeClr val="bg1">
                    <a:lumMod val="65000"/>
                  </a:schemeClr>
                </a:solidFill>
                <a:latin typeface="Arial" panose="020B0604020202020204" pitchFamily="34" charset="0"/>
                <a:ea typeface="Times New Roman" panose="02020603050405020304" pitchFamily="18" charset="0"/>
              </a:rPr>
              <a:t>(</a:t>
            </a:r>
            <a:r>
              <a:rPr lang="en-IN" sz="1700" dirty="0">
                <a:latin typeface="Arial" panose="020B0604020202020204" pitchFamily="34" charset="0"/>
                <a:ea typeface="Times New Roman" panose="02020603050405020304" pitchFamily="18" charset="0"/>
              </a:rPr>
              <a:t>JOB</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chemeClr val="accent5">
                    <a:lumMod val="75000"/>
                  </a:schemeClr>
                </a:solidFill>
                <a:latin typeface="Arial" panose="020B0604020202020204" pitchFamily="34" charset="0"/>
                <a:ea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92D050"/>
                </a:solidFill>
                <a:latin typeface="Arial" panose="020B0604020202020204" pitchFamily="34" charset="0"/>
                <a:ea typeface="Times New Roman" panose="02020603050405020304" pitchFamily="18" charset="0"/>
              </a:rPr>
              <a:t>‘manager'</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92D050"/>
                </a:solidFill>
                <a:latin typeface="Arial" panose="020B0604020202020204" pitchFamily="34" charset="0"/>
                <a:ea typeface="Times New Roman" panose="02020603050405020304" pitchFamily="18" charset="0"/>
              </a:rPr>
              <a:t>3</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DD4A68"/>
                </a:solidFill>
                <a:latin typeface="Arial" panose="020B0604020202020204" pitchFamily="34" charset="0"/>
                <a:ea typeface="Times New Roman" panose="02020603050405020304" pitchFamily="18" charset="0"/>
              </a:rPr>
              <a:t>IF</a:t>
            </a:r>
            <a:r>
              <a:rPr lang="en-IN" sz="1700" dirty="0">
                <a:solidFill>
                  <a:schemeClr val="bg1">
                    <a:lumMod val="65000"/>
                  </a:schemeClr>
                </a:solidFill>
                <a:latin typeface="Arial" panose="020B0604020202020204" pitchFamily="34" charset="0"/>
                <a:ea typeface="Times New Roman" panose="02020603050405020304" pitchFamily="18" charset="0"/>
              </a:rPr>
              <a:t>(</a:t>
            </a:r>
            <a:r>
              <a:rPr lang="en-IN" sz="1700" dirty="0">
                <a:latin typeface="Arial" panose="020B0604020202020204" pitchFamily="34" charset="0"/>
                <a:ea typeface="Times New Roman" panose="02020603050405020304" pitchFamily="18" charset="0"/>
              </a:rPr>
              <a:t>JOB</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chemeClr val="accent5">
                    <a:lumMod val="75000"/>
                  </a:schemeClr>
                </a:solidFill>
                <a:latin typeface="Arial" panose="020B0604020202020204" pitchFamily="34" charset="0"/>
                <a:ea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92D050"/>
                </a:solidFill>
                <a:latin typeface="Arial" panose="020B0604020202020204" pitchFamily="34" charset="0"/>
                <a:ea typeface="Times New Roman" panose="02020603050405020304" pitchFamily="18" charset="0"/>
              </a:rPr>
              <a:t>'salesman'</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92D050"/>
                </a:solidFill>
                <a:latin typeface="Arial" panose="020B0604020202020204" pitchFamily="34" charset="0"/>
                <a:ea typeface="Times New Roman" panose="02020603050405020304" pitchFamily="18" charset="0"/>
              </a:rPr>
              <a:t>2</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IN" sz="1700" dirty="0">
                <a:latin typeface="Arial" panose="020B0604020202020204" pitchFamily="34" charset="0"/>
                <a:ea typeface="Times New Roman" panose="02020603050405020304" pitchFamily="18" charset="0"/>
              </a:rPr>
              <a:t>null</a:t>
            </a:r>
            <a:r>
              <a:rPr lang="en-IN" sz="1700" dirty="0">
                <a:solidFill>
                  <a:schemeClr val="bg1">
                    <a:lumMod val="65000"/>
                  </a:schemeClr>
                </a:solidFill>
                <a:latin typeface="Arial" panose="020B0604020202020204" pitchFamily="34" charset="0"/>
                <a:ea typeface="Times New Roman" panose="02020603050405020304" pitchFamily="18" charset="0"/>
              </a:rPr>
              <a:t>))</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US" sz="1700" dirty="0">
                <a:solidFill>
                  <a:srgbClr val="000000"/>
                </a:solidFill>
                <a:latin typeface="Arial" panose="020B0604020202020204" pitchFamily="34" charset="0"/>
                <a:ea typeface="Times New Roman" panose="02020603050405020304" pitchFamily="18" charset="0"/>
              </a:rPr>
              <a:t>EMP</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sz="1700" dirty="0">
                <a:solidFill>
                  <a:srgbClr val="DD4A68"/>
                </a:solidFill>
                <a:latin typeface="Arial" panose="020B0604020202020204" pitchFamily="34" charset="0"/>
                <a:ea typeface="Times New Roman" panose="02020603050405020304" pitchFamily="18" charset="0"/>
              </a:rPr>
              <a:t>FIELD</a:t>
            </a:r>
            <a:r>
              <a:rPr lang="en-US" sz="1700" dirty="0">
                <a:solidFill>
                  <a:schemeClr val="bg1">
                    <a:lumMod val="65000"/>
                  </a:schemeClr>
                </a:solidFill>
                <a:latin typeface="Arial" panose="020B0604020202020204" pitchFamily="34" charset="0"/>
                <a:ea typeface="Times New Roman" panose="02020603050405020304" pitchFamily="18" charset="0"/>
              </a:rPr>
              <a:t>(</a:t>
            </a:r>
            <a:r>
              <a:rPr lang="en-US" sz="1700" dirty="0">
                <a:latin typeface="Arial" panose="020B0604020202020204" pitchFamily="34" charset="0"/>
                <a:ea typeface="Times New Roman" panose="02020603050405020304" pitchFamily="18" charset="0"/>
              </a:rPr>
              <a:t>JOB</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'manager'</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'salesman'</a:t>
            </a:r>
            <a:r>
              <a:rPr lang="en-US" sz="1700" dirty="0">
                <a:solidFill>
                  <a:schemeClr val="bg1">
                    <a:lumMod val="65000"/>
                  </a:schemeClr>
                </a:solidFill>
                <a:latin typeface="Arial" panose="020B0604020202020204" pitchFamily="34" charset="0"/>
                <a:ea typeface="Times New Roman" panose="02020603050405020304" pitchFamily="18" charset="0"/>
              </a:rPr>
              <a:t>)</a:t>
            </a:r>
            <a:endParaRPr lang="en-US"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US" sz="1700" dirty="0">
                <a:solidFill>
                  <a:srgbClr val="000000"/>
                </a:solidFill>
                <a:latin typeface="Arial" panose="020B0604020202020204" pitchFamily="34" charset="0"/>
                <a:ea typeface="Times New Roman" panose="02020603050405020304" pitchFamily="18" charset="0"/>
              </a:rPr>
              <a:t>EMP</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IN" sz="1700" dirty="0">
                <a:solidFill>
                  <a:srgbClr val="DD4A68"/>
                </a:solidFill>
                <a:latin typeface="Arial" panose="020B0604020202020204" pitchFamily="34" charset="0"/>
                <a:ea typeface="Times New Roman" panose="02020603050405020304" pitchFamily="18" charset="0"/>
              </a:rPr>
              <a:t>ISNULL</a:t>
            </a:r>
            <a:r>
              <a:rPr lang="en-IN" sz="1700" dirty="0">
                <a:solidFill>
                  <a:schemeClr val="bg1">
                    <a:lumMod val="65000"/>
                  </a:schemeClr>
                </a:solidFill>
                <a:latin typeface="Arial" panose="020B0604020202020204" pitchFamily="34" charset="0"/>
                <a:ea typeface="Times New Roman" panose="02020603050405020304" pitchFamily="18" charset="0"/>
              </a:rPr>
              <a:t>(</a:t>
            </a:r>
            <a:r>
              <a:rPr lang="en-IN" sz="1700" dirty="0">
                <a:latin typeface="Arial" panose="020B0604020202020204" pitchFamily="34" charset="0"/>
                <a:ea typeface="Times New Roman" panose="02020603050405020304" pitchFamily="18" charset="0"/>
              </a:rPr>
              <a:t>COMM</a:t>
            </a:r>
            <a:r>
              <a:rPr lang="en-IN" sz="1700" dirty="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IN" sz="1700" dirty="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ENAME `e`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ENAME `e`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ENAME </a:t>
            </a:r>
            <a:r>
              <a:rPr lang="en-IN" sz="1700" dirty="0">
                <a:latin typeface="Arial" panose="020B0604020202020204" pitchFamily="34" charset="0"/>
                <a:ea typeface="Times New Roman" panose="02020603050405020304" pitchFamily="18" charset="0"/>
              </a:rPr>
              <a:t>'e'</a:t>
            </a:r>
            <a:r>
              <a:rPr lang="en-IN" sz="1700" dirty="0">
                <a:solidFill>
                  <a:srgbClr val="000000"/>
                </a:solidFill>
                <a:latin typeface="Arial" panose="020B0604020202020204" pitchFamily="34" charset="0"/>
                <a:ea typeface="Times New Roman" panose="02020603050405020304" pitchFamily="18" charset="0"/>
              </a:rPr>
              <a:t>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p:txBody>
      </p:sp>
    </p:spTree>
    <p:extLst>
      <p:ext uri="{BB962C8B-B14F-4D97-AF65-F5344CB8AC3E}">
        <p14:creationId xmlns="" xmlns:p14="http://schemas.microsoft.com/office/powerpoint/2010/main" val="2285618820"/>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1676400" y="4079810"/>
            <a:ext cx="8839200" cy="1635191"/>
          </a:xfrm>
          <a:prstGeom prst="rect">
            <a:avLst/>
          </a:prstGeom>
          <a:solidFill>
            <a:schemeClr val="accent4">
              <a:lumMod val="75000"/>
            </a:schemeClr>
          </a:solidFill>
        </p:spPr>
        <p:txBody>
          <a:bodyPr wrap="square">
            <a:spAutoFit/>
          </a:bodyPr>
          <a:lstStyle/>
          <a:p>
            <a:pPr>
              <a:lnSpc>
                <a:spcPct val="107000"/>
              </a:lnSpc>
            </a:pPr>
            <a:r>
              <a:rPr lang="en-IN" b="1" dirty="0">
                <a:latin typeface="Arial" panose="020B0604020202020204" pitchFamily="34" charset="0"/>
                <a:ea typeface="Calibri" panose="020F0502020204030204" pitchFamily="34" charset="0"/>
                <a:cs typeface="Arial" panose="020B0604020202020204" pitchFamily="34" charset="0"/>
              </a:rPr>
              <a:t>Expressions in WHERE clause can use</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Arithmetic</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Comparison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Logical</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676400" y="193610"/>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using…</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calls (PRE-DEFINED / UDF)</a:t>
            </a:r>
          </a:p>
        </p:txBody>
      </p:sp>
      <p:sp>
        <p:nvSpPr>
          <p:cNvPr id="5" name="Rectangle 4"/>
          <p:cNvSpPr/>
          <p:nvPr/>
        </p:nvSpPr>
        <p:spPr>
          <a:xfrm>
            <a:off x="1676400" y="3059026"/>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 xmlns:p14="http://schemas.microsoft.com/office/powerpoint/2010/main" val="229098280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 xmlns:p14="http://schemas.microsoft.com/office/powerpoint/2010/main" val="2061842585"/>
              </p:ext>
            </p:extLst>
          </p:nvPr>
        </p:nvGraphicFramePr>
        <p:xfrm>
          <a:off x="1676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676400" y="1524001"/>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676401" y="5638800"/>
            <a:ext cx="5362575" cy="342900"/>
          </a:xfrm>
          <a:prstGeom prst="rect">
            <a:avLst/>
          </a:prstGeom>
        </p:spPr>
      </p:pic>
      <p:pic>
        <p:nvPicPr>
          <p:cNvPr id="7" name="Picture 6"/>
          <p:cNvPicPr>
            <a:picLocks noChangeAspect="1"/>
          </p:cNvPicPr>
          <p:nvPr/>
        </p:nvPicPr>
        <p:blipFill>
          <a:blip r:embed="rId3"/>
          <a:stretch>
            <a:fillRect/>
          </a:stretch>
        </p:blipFill>
        <p:spPr>
          <a:xfrm>
            <a:off x="1752600" y="6096000"/>
            <a:ext cx="4629150" cy="285750"/>
          </a:xfrm>
          <a:prstGeom prst="rect">
            <a:avLst/>
          </a:prstGeom>
        </p:spPr>
      </p:pic>
    </p:spTree>
    <p:extLst>
      <p:ext uri="{BB962C8B-B14F-4D97-AF65-F5344CB8AC3E}">
        <p14:creationId xmlns="" xmlns:p14="http://schemas.microsoft.com/office/powerpoint/2010/main" val="139947438"/>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 xmlns:p14="http://schemas.microsoft.com/office/powerpoint/2010/main" val="183385212"/>
              </p:ext>
            </p:extLst>
          </p:nvPr>
        </p:nvGraphicFramePr>
        <p:xfrm>
          <a:off x="1676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676400" y="1524001"/>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676400" y="4217076"/>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AND.</a:t>
            </a:r>
            <a:r>
              <a:rPr lang="en-IN" sz="1400"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 xmlns:p14="http://schemas.microsoft.com/office/powerpoint/2010/main" val="4091968451"/>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 xmlns:p14="http://schemas.microsoft.com/office/powerpoint/2010/main" val="1192373735"/>
              </p:ext>
            </p:extLst>
          </p:nvPr>
        </p:nvGraphicFramePr>
        <p:xfrm>
          <a:off x="1676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676400" y="1524001"/>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 xmlns:p14="http://schemas.microsoft.com/office/powerpoint/2010/main" val="887705388"/>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524001"/>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676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 xmlns:p14="http://schemas.microsoft.com/office/powerpoint/2010/main" val="2028519673"/>
              </p:ext>
            </p:extLst>
          </p:nvPr>
        </p:nvGraphicFramePr>
        <p:xfrm>
          <a:off x="1676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 xmlns:p14="http://schemas.microsoft.com/office/powerpoint/2010/main" val="3139534799"/>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524001"/>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676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 xmlns:p14="http://schemas.microsoft.com/office/powerpoint/2010/main" val="2493496343"/>
              </p:ext>
            </p:extLst>
          </p:nvPr>
        </p:nvGraphicFramePr>
        <p:xfrm>
          <a:off x="1676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676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FROM </a:t>
            </a:r>
            <a:r>
              <a:rPr lang="en-IN" dirty="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latin typeface="Arial" panose="020B0604020202020204" pitchFamily="34" charset="0"/>
                <a:ea typeface="Times New Roman" panose="02020603050405020304" pitchFamily="18" charset="0"/>
                <a:cs typeface="Arial" panose="020B0604020202020204" pitchFamily="34" charset="0"/>
              </a:rPr>
              <a:t>PWD</a:t>
            </a:r>
            <a:r>
              <a:rPr lang="en-IN" dirty="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a:latin typeface="Arial" panose="020B0604020202020204" pitchFamily="34" charset="0"/>
                <a:cs typeface="Arial" panose="020B0604020202020204" pitchFamily="34" charset="0"/>
              </a:rPr>
              <a:t> PWD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a:latin typeface="Arial" panose="020B0604020202020204" pitchFamily="34" charset="0"/>
                <a:ea typeface="Times New Roman" panose="02020603050405020304" pitchFamily="18" charset="0"/>
                <a:cs typeface="Arial" panose="020B0604020202020204" pitchFamily="34" charset="0"/>
              </a:rPr>
              <a:t>DEPTNO </a:t>
            </a:r>
            <a:r>
              <a:rPr lang="en-IN" dirty="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FROM </a:t>
            </a:r>
            <a:r>
              <a:rPr lang="en-IN" dirty="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latin typeface="Arial" panose="020B0604020202020204" pitchFamily="34" charset="0"/>
                <a:ea typeface="Times New Roman" panose="02020603050405020304" pitchFamily="18" charset="0"/>
                <a:cs typeface="Arial" panose="020B0604020202020204" pitchFamily="34" charset="0"/>
              </a:rPr>
              <a:t>PWD</a:t>
            </a:r>
            <a:r>
              <a:rPr lang="en-IN" dirty="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a:latin typeface="Arial" panose="020B0604020202020204" pitchFamily="34" charset="0"/>
                <a:cs typeface="Arial" panose="020B0604020202020204" pitchFamily="34" charset="0"/>
              </a:rPr>
              <a:t> PWD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a:latin typeface="Arial" panose="020B0604020202020204" pitchFamily="34" charset="0"/>
                <a:ea typeface="Times New Roman" panose="02020603050405020304" pitchFamily="18" charset="0"/>
                <a:cs typeface="Arial" panose="020B0604020202020204" pitchFamily="34" charset="0"/>
              </a:rPr>
              <a:t>DEPTNO </a:t>
            </a:r>
            <a:r>
              <a:rPr lang="en-IN" dirty="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
        <p:nvSpPr>
          <p:cNvPr id="8" name="Rectangle 7"/>
          <p:cNvSpPr/>
          <p:nvPr/>
        </p:nvSpPr>
        <p:spPr>
          <a:xfrm>
            <a:off x="6324600" y="3821668"/>
            <a:ext cx="39624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Note: Both the statements are same.</a:t>
            </a:r>
          </a:p>
        </p:txBody>
      </p:sp>
    </p:spTree>
    <p:extLst>
      <p:ext uri="{BB962C8B-B14F-4D97-AF65-F5344CB8AC3E}">
        <p14:creationId xmlns="" xmlns:p14="http://schemas.microsoft.com/office/powerpoint/2010/main" val="4189364523"/>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524001"/>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676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 xmlns:p14="http://schemas.microsoft.com/office/powerpoint/2010/main" val="3751917077"/>
              </p:ext>
            </p:extLst>
          </p:nvPr>
        </p:nvGraphicFramePr>
        <p:xfrm>
          <a:off x="1676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676400" y="4953001"/>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IN" dirty="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JOB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'MANAGER'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UNION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IN" dirty="0"/>
              <a:t>EMP</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JOB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 xmlns:p14="http://schemas.microsoft.com/office/powerpoint/2010/main" val="3680069024"/>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2247900" y="3172362"/>
            <a:ext cx="7696200" cy="2246769"/>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2000"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NOT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 xmlns:p14="http://schemas.microsoft.com/office/powerpoint/2010/main" val="3558986064"/>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676400" y="889597"/>
            <a:ext cx="4075200" cy="761978"/>
          </a:xfrm>
          <a:prstGeom prst="rect">
            <a:avLst/>
          </a:prstGeom>
        </p:spPr>
      </p:pic>
      <p:pic>
        <p:nvPicPr>
          <p:cNvPr id="8" name="Picture 7"/>
          <p:cNvPicPr>
            <a:picLocks noChangeAspect="1"/>
          </p:cNvPicPr>
          <p:nvPr/>
        </p:nvPicPr>
        <p:blipFill>
          <a:blip r:embed="rId3"/>
          <a:stretch>
            <a:fillRect/>
          </a:stretch>
        </p:blipFill>
        <p:spPr>
          <a:xfrm>
            <a:off x="6093524" y="841589"/>
            <a:ext cx="4074067" cy="809986"/>
          </a:xfrm>
          <a:prstGeom prst="rect">
            <a:avLst/>
          </a:prstGeom>
        </p:spPr>
      </p:pic>
      <p:pic>
        <p:nvPicPr>
          <p:cNvPr id="9" name="Picture 8"/>
          <p:cNvPicPr>
            <a:picLocks noChangeAspect="1"/>
          </p:cNvPicPr>
          <p:nvPr/>
        </p:nvPicPr>
        <p:blipFill>
          <a:blip r:embed="rId4"/>
          <a:stretch>
            <a:fillRect/>
          </a:stretch>
        </p:blipFill>
        <p:spPr>
          <a:xfrm>
            <a:off x="1676398" y="1991048"/>
            <a:ext cx="4075200" cy="794545"/>
          </a:xfrm>
          <a:prstGeom prst="rect">
            <a:avLst/>
          </a:prstGeom>
        </p:spPr>
      </p:pic>
      <p:pic>
        <p:nvPicPr>
          <p:cNvPr id="10" name="Picture 9"/>
          <p:cNvPicPr>
            <a:picLocks noChangeAspect="1"/>
          </p:cNvPicPr>
          <p:nvPr/>
        </p:nvPicPr>
        <p:blipFill>
          <a:blip r:embed="rId5"/>
          <a:stretch>
            <a:fillRect/>
          </a:stretch>
        </p:blipFill>
        <p:spPr>
          <a:xfrm>
            <a:off x="6093523" y="2001934"/>
            <a:ext cx="4075200" cy="834041"/>
          </a:xfrm>
          <a:prstGeom prst="rect">
            <a:avLst/>
          </a:prstGeom>
        </p:spPr>
      </p:pic>
      <p:cxnSp>
        <p:nvCxnSpPr>
          <p:cNvPr id="12" name="Straight Connector 11"/>
          <p:cNvCxnSpPr/>
          <p:nvPr/>
        </p:nvCxnSpPr>
        <p:spPr>
          <a:xfrm>
            <a:off x="1676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791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7862110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database?</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8763000" y="2209800"/>
            <a:ext cx="1219200" cy="1685178"/>
          </a:xfrm>
          <a:prstGeom prst="rect">
            <a:avLst/>
          </a:prstGeom>
        </p:spPr>
      </p:pic>
      <p:sp>
        <p:nvSpPr>
          <p:cNvPr id="3" name="Rectangle 2"/>
          <p:cNvSpPr/>
          <p:nvPr/>
        </p:nvSpPr>
        <p:spPr>
          <a:xfrm>
            <a:off x="1752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information.</a:t>
            </a:r>
            <a:endParaRPr lang="en-IN" sz="2000" dirty="0">
              <a:solidFill>
                <a:schemeClr val="accent5">
                  <a:lumMod val="50000"/>
                </a:schemeClr>
              </a:solidFill>
            </a:endParaRPr>
          </a:p>
        </p:txBody>
      </p:sp>
    </p:spTree>
    <p:extLst>
      <p:ext uri="{BB962C8B-B14F-4D97-AF65-F5344CB8AC3E}">
        <p14:creationId xmlns="" xmlns:p14="http://schemas.microsoft.com/office/powerpoint/2010/main" val="2393244911"/>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Tree>
    <p:extLst>
      <p:ext uri="{BB962C8B-B14F-4D97-AF65-F5344CB8AC3E}">
        <p14:creationId xmlns="" xmlns:p14="http://schemas.microsoft.com/office/powerpoint/2010/main" val="382902519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676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712027" y="666690"/>
            <a:ext cx="997389" cy="400110"/>
          </a:xfrm>
          <a:prstGeom prst="rect">
            <a:avLst/>
          </a:prstGeom>
        </p:spPr>
        <p:txBody>
          <a:bodyPr wrap="none">
            <a:spAutoFit/>
          </a:bodyPr>
          <a:lstStyle/>
          <a:p>
            <a:r>
              <a:rPr lang="en-US" sz="2000" b="1" i="1" dirty="0">
                <a:solidFill>
                  <a:schemeClr val="bg1">
                    <a:lumMod val="85000"/>
                  </a:schemeClr>
                </a:solidFill>
                <a:latin typeface="Arial" pitchFamily="34" charset="0"/>
                <a:cs typeface="Arial" pitchFamily="34" charset="0"/>
              </a:rPr>
              <a:t>syntax</a:t>
            </a:r>
            <a:endParaRPr lang="en-US" sz="2800" b="1" i="1" dirty="0">
              <a:solidFill>
                <a:schemeClr val="bg1">
                  <a:lumMod val="85000"/>
                </a:schemeClr>
              </a:solidFill>
              <a:latin typeface="Arial" pitchFamily="34" charset="0"/>
              <a:cs typeface="Arial" pitchFamily="34" charset="0"/>
            </a:endParaRPr>
          </a:p>
        </p:txBody>
      </p:sp>
      <p:sp>
        <p:nvSpPr>
          <p:cNvPr id="3" name="Rectangle 2"/>
          <p:cNvSpPr/>
          <p:nvPr/>
        </p:nvSpPr>
        <p:spPr>
          <a:xfrm>
            <a:off x="1676400" y="1419762"/>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 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If we use default escape character '\',  then don’t use ESCAPE keyword.</a:t>
            </a:r>
          </a:p>
        </p:txBody>
      </p:sp>
      <p:sp>
        <p:nvSpPr>
          <p:cNvPr id="9" name="Rectangle 8"/>
          <p:cNvSpPr/>
          <p:nvPr/>
        </p:nvSpPr>
        <p:spPr>
          <a:xfrm>
            <a:off x="1676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a:t>\% 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5334001" y="3581162"/>
            <a:ext cx="5253037" cy="923330"/>
          </a:xfrm>
          <a:prstGeom prst="rect">
            <a:avLst/>
          </a:prstGeom>
          <a:solidFill>
            <a:schemeClr val="bg1"/>
          </a:solidFill>
          <a:ln w="22225">
            <a:solidFill>
              <a:schemeClr val="accent3">
                <a:lumMod val="50000"/>
              </a:schemeClr>
            </a:solidFill>
          </a:ln>
        </p:spPr>
        <p:txBody>
          <a:bodyPr wrap="square">
            <a:spAutoFit/>
          </a:bodyPr>
          <a:lstStyle/>
          <a:p>
            <a:pPr algn="just"/>
            <a:r>
              <a:rPr lang="en-IN"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1651000" y="4652970"/>
            <a:ext cx="4002974" cy="787195"/>
          </a:xfrm>
          <a:prstGeom prst="rect">
            <a:avLst/>
          </a:prstGeom>
        </p:spPr>
      </p:pic>
      <p:pic>
        <p:nvPicPr>
          <p:cNvPr id="8" name="Picture 7"/>
          <p:cNvPicPr>
            <a:picLocks noChangeAspect="1"/>
          </p:cNvPicPr>
          <p:nvPr/>
        </p:nvPicPr>
        <p:blipFill>
          <a:blip r:embed="rId3"/>
          <a:stretch>
            <a:fillRect/>
          </a:stretch>
        </p:blipFill>
        <p:spPr>
          <a:xfrm>
            <a:off x="5732522" y="5304354"/>
            <a:ext cx="4783078" cy="940028"/>
          </a:xfrm>
          <a:prstGeom prst="rect">
            <a:avLst/>
          </a:prstGeom>
        </p:spPr>
      </p:pic>
    </p:spTree>
    <p:extLst>
      <p:ext uri="{BB962C8B-B14F-4D97-AF65-F5344CB8AC3E}">
        <p14:creationId xmlns="" xmlns:p14="http://schemas.microsoft.com/office/powerpoint/2010/main" val="1882570621"/>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b="1" i="1" dirty="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a:solidFill>
                  <a:srgbClr val="DC525C"/>
                </a:solidFill>
                <a:latin typeface="Segoe UI Light" panose="020B0502040204020203" pitchFamily="34" charset="0"/>
                <a:cs typeface="Segoe UI Light" panose="020B0502040204020203" pitchFamily="34" charset="0"/>
              </a:rPr>
              <a:t>expressions</a:t>
            </a:r>
          </a:p>
        </p:txBody>
      </p:sp>
    </p:spTree>
    <p:extLst>
      <p:ext uri="{BB962C8B-B14F-4D97-AF65-F5344CB8AC3E}">
        <p14:creationId xmlns="" xmlns:p14="http://schemas.microsoft.com/office/powerpoint/2010/main" val="980339252"/>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676401" y="663714"/>
            <a:ext cx="2845651" cy="523220"/>
          </a:xfrm>
          <a:prstGeom prst="rect">
            <a:avLst/>
          </a:prstGeom>
        </p:spPr>
        <p:txBody>
          <a:bodyPr wrap="none">
            <a:spAutoFit/>
          </a:bodyPr>
          <a:lstStyle/>
          <a:p>
            <a:r>
              <a:rPr lang="en-US" sz="2800" b="1" i="1" dirty="0">
                <a:latin typeface="Arial" pitchFamily="34" charset="0"/>
                <a:cs typeface="Arial" pitchFamily="34" charset="0"/>
              </a:rPr>
              <a:t>SELECT</a:t>
            </a:r>
            <a:r>
              <a:rPr lang="en-US" b="1" i="1" dirty="0">
                <a:latin typeface="Arial" pitchFamily="34" charset="0"/>
                <a:cs typeface="Arial" pitchFamily="34" charset="0"/>
              </a:rPr>
              <a:t> </a:t>
            </a:r>
            <a:r>
              <a:rPr lang="en-US" sz="2800" b="1" i="1" dirty="0">
                <a:latin typeface="Arial" pitchFamily="34" charset="0"/>
                <a:cs typeface="Arial" pitchFamily="34" charset="0"/>
              </a:rPr>
              <a:t>syntax</a:t>
            </a:r>
          </a:p>
        </p:txBody>
      </p:sp>
      <p:sp>
        <p:nvSpPr>
          <p:cNvPr id="8" name="Rectangle 7"/>
          <p:cNvSpPr/>
          <p:nvPr/>
        </p:nvSpPr>
        <p:spPr>
          <a:xfrm>
            <a:off x="1676400" y="1771472"/>
            <a:ext cx="8763000"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a:latin typeface="Arial" pitchFamily="34" charset="0"/>
                <a:cs typeface="Arial" pitchFamily="34" charset="0"/>
              </a:rPr>
              <a:t>ename, </a:t>
            </a:r>
            <a:r>
              <a:rPr lang="en-IN" sz="2000" dirty="0">
                <a:solidFill>
                  <a:srgbClr val="DD4A68"/>
                </a:solidFill>
                <a:latin typeface="Arial" panose="020B0604020202020204" pitchFamily="34" charset="0"/>
                <a:ea typeface="Times New Roman" panose="02020603050405020304" pitchFamily="18" charset="0"/>
              </a:rPr>
              <a:t>ename = ename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a:latin typeface="Arial" pitchFamily="34" charset="0"/>
                <a:cs typeface="Arial" pitchFamily="34" charset="0"/>
              </a:rPr>
              <a:t>ename, </a:t>
            </a:r>
            <a:r>
              <a:rPr lang="en-IN" sz="2000" dirty="0">
                <a:solidFill>
                  <a:srgbClr val="DD4A68"/>
                </a:solidFill>
                <a:latin typeface="Arial" panose="020B0604020202020204" pitchFamily="34" charset="0"/>
                <a:ea typeface="Times New Roman" panose="02020603050405020304" pitchFamily="18" charset="0"/>
              </a:rPr>
              <a:t>ename = </a:t>
            </a:r>
            <a:r>
              <a:rPr lang="en-IN" sz="2000" dirty="0">
                <a:solidFill>
                  <a:srgbClr val="92D050"/>
                </a:solidFill>
                <a:latin typeface="Arial" panose="020B0604020202020204" pitchFamily="34" charset="0"/>
                <a:ea typeface="Times New Roman" panose="02020603050405020304" pitchFamily="18" charset="0"/>
              </a:rPr>
              <a:t>'smith'</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latin typeface="Arial" panose="020B0604020202020204" pitchFamily="34" charset="0"/>
                <a:cs typeface="Arial" panose="020B0604020202020204" pitchFamily="34" charset="0"/>
              </a:rPr>
              <a:t>EMP;</a:t>
            </a:r>
          </a:p>
        </p:txBody>
      </p:sp>
    </p:spTree>
    <p:extLst>
      <p:ext uri="{BB962C8B-B14F-4D97-AF65-F5344CB8AC3E}">
        <p14:creationId xmlns="" xmlns:p14="http://schemas.microsoft.com/office/powerpoint/2010/main" val="1070194761"/>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3" name="Rectangle 2"/>
          <p:cNvSpPr/>
          <p:nvPr/>
        </p:nvSpPr>
        <p:spPr>
          <a:xfrm>
            <a:off x="1676400" y="228601"/>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676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600200" y="4267201"/>
            <a:ext cx="5029200" cy="2452035"/>
          </a:xfrm>
          <a:prstGeom prst="rect">
            <a:avLst/>
          </a:prstGeom>
        </p:spPr>
      </p:pic>
      <p:sp>
        <p:nvSpPr>
          <p:cNvPr id="8" name="Rectangle 7"/>
          <p:cNvSpPr/>
          <p:nvPr/>
        </p:nvSpPr>
        <p:spPr>
          <a:xfrm>
            <a:off x="1600200" y="1602279"/>
            <a:ext cx="8839200" cy="400110"/>
          </a:xfrm>
          <a:prstGeom prst="rect">
            <a:avLst/>
          </a:prstGeom>
        </p:spPr>
        <p:txBody>
          <a:bodyPr wrap="square">
            <a:spAutoFit/>
          </a:bodyPr>
          <a:lstStyle/>
          <a:p>
            <a:r>
              <a:rPr lang="en-IN" sz="2000" dirty="0">
                <a:solidFill>
                  <a:srgbClr val="FF0000"/>
                </a:solidFill>
                <a:latin typeface="Cambria" panose="02040503050406030204" pitchFamily="18" charset="0"/>
                <a:cs typeface="Segoe UI Semilight" panose="020B0402040204020203" pitchFamily="34" charset="0"/>
              </a:rPr>
              <a:t>DISTINCT (if used outside an aggregation function) that is superfluous.</a:t>
            </a:r>
          </a:p>
        </p:txBody>
      </p:sp>
      <p:pic>
        <p:nvPicPr>
          <p:cNvPr id="9" name="Picture 8"/>
          <p:cNvPicPr>
            <a:picLocks noChangeAspect="1"/>
          </p:cNvPicPr>
          <p:nvPr/>
        </p:nvPicPr>
        <p:blipFill>
          <a:blip r:embed="rId3"/>
          <a:stretch>
            <a:fillRect/>
          </a:stretch>
        </p:blipFill>
        <p:spPr>
          <a:xfrm>
            <a:off x="1632857" y="2040489"/>
            <a:ext cx="8743950" cy="495300"/>
          </a:xfrm>
          <a:prstGeom prst="rect">
            <a:avLst/>
          </a:prstGeom>
        </p:spPr>
      </p:pic>
      <p:pic>
        <p:nvPicPr>
          <p:cNvPr id="10" name="Picture 9"/>
          <p:cNvPicPr>
            <a:picLocks noChangeAspect="1"/>
          </p:cNvPicPr>
          <p:nvPr/>
        </p:nvPicPr>
        <p:blipFill>
          <a:blip r:embed="rId4"/>
          <a:stretch>
            <a:fillRect/>
          </a:stretch>
        </p:blipFill>
        <p:spPr>
          <a:xfrm>
            <a:off x="1661432" y="2544014"/>
            <a:ext cx="8686800" cy="533400"/>
          </a:xfrm>
          <a:prstGeom prst="rect">
            <a:avLst/>
          </a:prstGeom>
        </p:spPr>
      </p:pic>
    </p:spTree>
    <p:extLst>
      <p:ext uri="{BB962C8B-B14F-4D97-AF65-F5344CB8AC3E}">
        <p14:creationId xmlns="" xmlns:p14="http://schemas.microsoft.com/office/powerpoint/2010/main" val="2344757521"/>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 with DISTINCT</a:t>
            </a:r>
          </a:p>
        </p:txBody>
      </p:sp>
      <p:sp>
        <p:nvSpPr>
          <p:cNvPr id="3" name="Rectangle 2"/>
          <p:cNvSpPr/>
          <p:nvPr/>
        </p:nvSpPr>
        <p:spPr>
          <a:xfrm>
            <a:off x="1676400" y="228601"/>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1600200" y="3249265"/>
            <a:ext cx="8839200" cy="400110"/>
          </a:xfrm>
          <a:prstGeom prst="rect">
            <a:avLst/>
          </a:prstGeom>
        </p:spPr>
        <p:txBody>
          <a:bodyPr wrap="square">
            <a:spAutoFit/>
          </a:bodyPr>
          <a:lstStyle/>
          <a:p>
            <a:r>
              <a:rPr lang="en-IN" sz="2000" dirty="0">
                <a:solidFill>
                  <a:srgbClr val="FF0000"/>
                </a:solidFill>
                <a:latin typeface="Cambria" panose="02040503050406030204" pitchFamily="18" charset="0"/>
                <a:cs typeface="Segoe UI Semilight" panose="020B0402040204020203" pitchFamily="34" charset="0"/>
              </a:rPr>
              <a:t>DISTINCT (if used outside an aggregation function) that is superfluous.</a:t>
            </a:r>
          </a:p>
        </p:txBody>
      </p:sp>
      <p:grpSp>
        <p:nvGrpSpPr>
          <p:cNvPr id="6" name="Group 5"/>
          <p:cNvGrpSpPr/>
          <p:nvPr/>
        </p:nvGrpSpPr>
        <p:grpSpPr>
          <a:xfrm>
            <a:off x="1981201" y="4163666"/>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1828800" y="1676401"/>
            <a:ext cx="8610600" cy="646331"/>
          </a:xfrm>
          <a:prstGeom prst="rect">
            <a:avLst/>
          </a:prstGeom>
        </p:spPr>
        <p:txBody>
          <a:bodyPr wrap="square">
            <a:spAutoFit/>
          </a:bodyPr>
          <a:lstStyle/>
          <a:p>
            <a:r>
              <a:rPr lang="en-IN" sz="3000" i="1" dirty="0">
                <a:solidFill>
                  <a:srgbClr val="FFC000"/>
                </a:solidFill>
                <a:latin typeface="Verdana" panose="020B0604030504040204" pitchFamily="34" charset="0"/>
                <a:ea typeface="Verdana" panose="020B0604030504040204" pitchFamily="34" charset="0"/>
              </a:rPr>
              <a:t>G</a:t>
            </a:r>
            <a:r>
              <a:rPr lang="en-IN" sz="3000" i="1" baseline="-25000" dirty="0">
                <a:solidFill>
                  <a:srgbClr val="FFC000"/>
                </a:solidFill>
                <a:latin typeface="Verdana" panose="020B0604030504040204" pitchFamily="34" charset="0"/>
                <a:ea typeface="Verdana" panose="020B0604030504040204" pitchFamily="34" charset="0"/>
              </a:rPr>
              <a:t>1,</a:t>
            </a:r>
            <a:r>
              <a:rPr lang="en-IN" sz="3000" i="1" dirty="0">
                <a:solidFill>
                  <a:srgbClr val="FFC000"/>
                </a:solidFill>
                <a:latin typeface="Verdana" panose="020B0604030504040204" pitchFamily="34" charset="0"/>
                <a:ea typeface="Verdana" panose="020B0604030504040204" pitchFamily="34" charset="0"/>
              </a:rPr>
              <a:t>G</a:t>
            </a:r>
            <a:r>
              <a:rPr lang="en-IN" sz="3000" i="1" baseline="-25000" dirty="0">
                <a:solidFill>
                  <a:srgbClr val="FFC000"/>
                </a:solidFill>
                <a:latin typeface="Verdana" panose="020B0604030504040204" pitchFamily="34" charset="0"/>
                <a:ea typeface="Verdana" panose="020B0604030504040204" pitchFamily="34" charset="0"/>
              </a:rPr>
              <a:t>2,….,</a:t>
            </a:r>
            <a:r>
              <a:rPr lang="en-IN" sz="3000" i="1" dirty="0">
                <a:solidFill>
                  <a:srgbClr val="FFC000"/>
                </a:solidFill>
                <a:latin typeface="Verdana" panose="020B0604030504040204" pitchFamily="34" charset="0"/>
                <a:ea typeface="Verdana" panose="020B0604030504040204" pitchFamily="34" charset="0"/>
              </a:rPr>
              <a:t>G</a:t>
            </a:r>
            <a:r>
              <a:rPr lang="en-IN" sz="3000" i="1" baseline="-25000" dirty="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a:solidFill>
                  <a:srgbClr val="FFC000"/>
                </a:solidFill>
                <a:latin typeface="Verdana" panose="020B0604030504040204" pitchFamily="34" charset="0"/>
                <a:ea typeface="Verdana" panose="020B0604030504040204" pitchFamily="34" charset="0"/>
              </a:rPr>
              <a:t>G</a:t>
            </a:r>
            <a:r>
              <a:rPr lang="en-IN" sz="3000" i="1" dirty="0">
                <a:solidFill>
                  <a:srgbClr val="FFC000"/>
                </a:solidFill>
                <a:latin typeface="Verdana" panose="020B0604030504040204" pitchFamily="34" charset="0"/>
                <a:ea typeface="Verdana" panose="020B0604030504040204" pitchFamily="34" charset="0"/>
              </a:rPr>
              <a:t>F</a:t>
            </a:r>
            <a:r>
              <a:rPr lang="en-IN" sz="3000" i="1" baseline="-25000" dirty="0">
                <a:solidFill>
                  <a:srgbClr val="FFC000"/>
                </a:solidFill>
                <a:latin typeface="Verdana" panose="020B0604030504040204" pitchFamily="34" charset="0"/>
                <a:ea typeface="Verdana" panose="020B0604030504040204" pitchFamily="34" charset="0"/>
              </a:rPr>
              <a:t>1</a:t>
            </a:r>
            <a:r>
              <a:rPr lang="en-IN" sz="3000" i="1" dirty="0">
                <a:solidFill>
                  <a:srgbClr val="FFC000"/>
                </a:solidFill>
                <a:latin typeface="Verdana" panose="020B0604030504040204" pitchFamily="34" charset="0"/>
                <a:ea typeface="Verdana" panose="020B0604030504040204" pitchFamily="34" charset="0"/>
              </a:rPr>
              <a:t>(A</a:t>
            </a:r>
            <a:r>
              <a:rPr lang="en-IN" sz="3000" i="1" baseline="-25000" dirty="0">
                <a:solidFill>
                  <a:srgbClr val="FFC000"/>
                </a:solidFill>
                <a:latin typeface="Verdana" panose="020B0604030504040204" pitchFamily="34" charset="0"/>
                <a:ea typeface="Verdana" panose="020B0604030504040204" pitchFamily="34" charset="0"/>
              </a:rPr>
              <a:t>1</a:t>
            </a:r>
            <a:r>
              <a:rPr lang="en-IN" sz="3000" i="1" dirty="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a:solidFill>
                  <a:srgbClr val="FFC000"/>
                </a:solidFill>
                <a:latin typeface="Verdana" panose="020B0604030504040204" pitchFamily="34" charset="0"/>
                <a:ea typeface="Verdana" panose="020B0604030504040204" pitchFamily="34" charset="0"/>
              </a:rPr>
              <a:t>F</a:t>
            </a:r>
            <a:r>
              <a:rPr lang="en-IN" sz="3000" i="1" baseline="-25000" dirty="0">
                <a:solidFill>
                  <a:srgbClr val="FFC000"/>
                </a:solidFill>
                <a:latin typeface="Verdana" panose="020B0604030504040204" pitchFamily="34" charset="0"/>
                <a:ea typeface="Verdana" panose="020B0604030504040204" pitchFamily="34" charset="0"/>
              </a:rPr>
              <a:t>2</a:t>
            </a:r>
            <a:r>
              <a:rPr lang="en-IN" sz="3000" i="1" dirty="0">
                <a:solidFill>
                  <a:srgbClr val="FFC000"/>
                </a:solidFill>
                <a:latin typeface="Verdana" panose="020B0604030504040204" pitchFamily="34" charset="0"/>
                <a:ea typeface="Verdana" panose="020B0604030504040204" pitchFamily="34" charset="0"/>
              </a:rPr>
              <a:t>(A</a:t>
            </a:r>
            <a:r>
              <a:rPr lang="en-IN" sz="3000" i="1" baseline="-25000" dirty="0">
                <a:solidFill>
                  <a:srgbClr val="FFC000"/>
                </a:solidFill>
                <a:latin typeface="Verdana" panose="020B0604030504040204" pitchFamily="34" charset="0"/>
                <a:ea typeface="Verdana" panose="020B0604030504040204" pitchFamily="34" charset="0"/>
              </a:rPr>
              <a:t>2</a:t>
            </a:r>
            <a:r>
              <a:rPr lang="en-IN" sz="3000" i="1" dirty="0">
                <a:solidFill>
                  <a:srgbClr val="FFC000"/>
                </a:solidFill>
                <a:latin typeface="Verdana" panose="020B0604030504040204" pitchFamily="34" charset="0"/>
                <a:ea typeface="Verdana" panose="020B0604030504040204" pitchFamily="34" charset="0"/>
              </a:rPr>
              <a:t>),</a:t>
            </a:r>
            <a:r>
              <a:rPr lang="en-IN" sz="3000" i="1" baseline="-25000" dirty="0">
                <a:solidFill>
                  <a:srgbClr val="FFC000"/>
                </a:solidFill>
                <a:latin typeface="Verdana" panose="020B0604030504040204" pitchFamily="34" charset="0"/>
                <a:ea typeface="Verdana" panose="020B0604030504040204" pitchFamily="34" charset="0"/>
              </a:rPr>
              <a:t>…..</a:t>
            </a:r>
            <a:r>
              <a:rPr lang="en-IN" sz="3000" i="1" dirty="0">
                <a:solidFill>
                  <a:srgbClr val="FFC000"/>
                </a:solidFill>
                <a:latin typeface="Verdana" panose="020B0604030504040204" pitchFamily="34" charset="0"/>
                <a:ea typeface="Verdana" panose="020B0604030504040204" pitchFamily="34" charset="0"/>
              </a:rPr>
              <a:t>F</a:t>
            </a:r>
            <a:r>
              <a:rPr lang="en-IN" sz="3000" i="1" baseline="-25000" dirty="0">
                <a:solidFill>
                  <a:srgbClr val="FFC000"/>
                </a:solidFill>
                <a:latin typeface="Verdana" panose="020B0604030504040204" pitchFamily="34" charset="0"/>
                <a:ea typeface="Verdana" panose="020B0604030504040204" pitchFamily="34" charset="0"/>
              </a:rPr>
              <a:t>m</a:t>
            </a:r>
            <a:r>
              <a:rPr lang="en-IN" sz="3000" i="1" dirty="0">
                <a:solidFill>
                  <a:srgbClr val="FFC000"/>
                </a:solidFill>
                <a:latin typeface="Verdana" panose="020B0604030504040204" pitchFamily="34" charset="0"/>
                <a:ea typeface="Verdana" panose="020B0604030504040204" pitchFamily="34" charset="0"/>
              </a:rPr>
              <a:t>(A</a:t>
            </a:r>
            <a:r>
              <a:rPr lang="en-IN" sz="3000" i="1" baseline="-25000" dirty="0">
                <a:solidFill>
                  <a:srgbClr val="FFC000"/>
                </a:solidFill>
                <a:latin typeface="Verdana" panose="020B0604030504040204" pitchFamily="34" charset="0"/>
                <a:ea typeface="Verdana" panose="020B0604030504040204" pitchFamily="34" charset="0"/>
              </a:rPr>
              <a:t>m</a:t>
            </a:r>
            <a:r>
              <a:rPr lang="en-IN" sz="3000" i="1" dirty="0">
                <a:solidFill>
                  <a:srgbClr val="FFC000"/>
                </a:solidFill>
                <a:latin typeface="Verdana" panose="020B0604030504040204" pitchFamily="34" charset="0"/>
                <a:ea typeface="Verdana" panose="020B0604030504040204" pitchFamily="34" charset="0"/>
              </a:rPr>
              <a:t>)</a:t>
            </a:r>
            <a:r>
              <a:rPr lang="en-IN" sz="5400" i="1" baseline="30000" dirty="0">
                <a:solidFill>
                  <a:srgbClr val="FFC000"/>
                </a:solidFill>
                <a:latin typeface="Verdana" panose="020B0604030504040204" pitchFamily="34" charset="0"/>
                <a:ea typeface="Verdana" panose="020B0604030504040204" pitchFamily="34" charset="0"/>
              </a:rPr>
              <a:t> </a:t>
            </a:r>
            <a:r>
              <a:rPr lang="en-IN" sz="4800" baseline="30000" dirty="0">
                <a:solidFill>
                  <a:srgbClr val="FFC000"/>
                </a:solidFill>
                <a:latin typeface="Verdana" panose="020B0604030504040204" pitchFamily="34" charset="0"/>
                <a:ea typeface="Verdana" panose="020B0604030504040204" pitchFamily="34" charset="0"/>
              </a:rPr>
              <a:t>(r)</a:t>
            </a:r>
          </a:p>
        </p:txBody>
      </p:sp>
    </p:spTree>
    <p:extLst>
      <p:ext uri="{BB962C8B-B14F-4D97-AF65-F5344CB8AC3E}">
        <p14:creationId xmlns="" xmlns:p14="http://schemas.microsoft.com/office/powerpoint/2010/main" val="3793845099"/>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752600" y="762001"/>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p>
        </p:txBody>
      </p:sp>
      <p:sp>
        <p:nvSpPr>
          <p:cNvPr id="9" name="Rectangle 8"/>
          <p:cNvSpPr/>
          <p:nvPr/>
        </p:nvSpPr>
        <p:spPr>
          <a:xfrm>
            <a:off x="1752600" y="4976693"/>
            <a:ext cx="86868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1752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1752600" y="5478704"/>
            <a:ext cx="8686800" cy="388696"/>
          </a:xfrm>
          <a:prstGeom prst="rect">
            <a:avLst/>
          </a:prstGeom>
        </p:spPr>
        <p:txBody>
          <a:bodyPr wrap="square">
            <a:spAutoFit/>
          </a:bodyPr>
          <a:lstStyle/>
          <a:p>
            <a:pPr>
              <a:lnSpc>
                <a:spcPct val="107000"/>
              </a:lnSpc>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US" dirty="0">
                <a:solidFill>
                  <a:srgbClr val="000000"/>
                </a:solidFill>
                <a:latin typeface="Arial" panose="020B0604020202020204" pitchFamily="34" charset="0"/>
                <a:ea typeface="Times New Roman" panose="02020603050405020304" pitchFamily="18" charset="0"/>
              </a:rPr>
              <a:t>EMP</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a:solidFill>
                  <a:srgbClr val="DD4A68"/>
                </a:solidFill>
                <a:latin typeface="Arial" panose="020B0604020202020204" pitchFamily="34" charset="0"/>
                <a:ea typeface="Times New Roman" panose="02020603050405020304" pitchFamily="18" charset="0"/>
              </a:rPr>
              <a:t>field</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 xmlns:p14="http://schemas.microsoft.com/office/powerpoint/2010/main" val="299712585"/>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a:solidFill>
                  <a:srgbClr val="0077AA"/>
                </a:solidFill>
                <a:latin typeface="Liberation Mono"/>
              </a:rPr>
              <a:t>,...,G</a:t>
            </a:r>
            <a:r>
              <a:rPr lang="en-US" sz="2400" baseline="-25000" dirty="0">
                <a:solidFill>
                  <a:srgbClr val="0077AA"/>
                </a:solidFill>
                <a:latin typeface="Liberation Mono"/>
              </a:rPr>
              <a:t>n,</a:t>
            </a:r>
            <a:r>
              <a:rPr lang="en-US" dirty="0">
                <a:solidFill>
                  <a:srgbClr val="0077AA"/>
                </a:solidFill>
                <a:latin typeface="Liberation Mono"/>
              </a:rPr>
              <a:t>F</a:t>
            </a:r>
            <a:r>
              <a:rPr lang="en-US" sz="2400" baseline="-25000" dirty="0">
                <a:solidFill>
                  <a:srgbClr val="0077AA"/>
                </a:solidFill>
                <a:latin typeface="Liberation Mono"/>
              </a:rPr>
              <a:t>1</a:t>
            </a:r>
            <a:r>
              <a:rPr lang="en-US" dirty="0">
                <a:solidFill>
                  <a:srgbClr val="0077AA"/>
                </a:solidFill>
                <a:latin typeface="Liberation Mono"/>
              </a:rPr>
              <a:t>(A1),F</a:t>
            </a:r>
            <a:r>
              <a:rPr lang="en-US" sz="2400" baseline="-25000" dirty="0">
                <a:solidFill>
                  <a:srgbClr val="0077AA"/>
                </a:solidFill>
                <a:latin typeface="Liberation Mono"/>
              </a:rPr>
              <a:t>2</a:t>
            </a:r>
            <a:r>
              <a:rPr lang="en-US" dirty="0">
                <a:solidFill>
                  <a:srgbClr val="0077AA"/>
                </a:solidFill>
                <a:latin typeface="Liberation Mono"/>
              </a:rPr>
              <a:t>(A2),...F</a:t>
            </a:r>
            <a:r>
              <a:rPr lang="en-US" sz="2400" baseline="-25000" dirty="0">
                <a:solidFill>
                  <a:srgbClr val="0077AA"/>
                </a:solidFill>
                <a:latin typeface="Liberation Mono"/>
              </a:rPr>
              <a:t>m</a:t>
            </a:r>
            <a:r>
              <a:rPr lang="en-US" dirty="0">
                <a:solidFill>
                  <a:srgbClr val="0077AA"/>
                </a:solidFill>
                <a:latin typeface="Liberation Mono"/>
              </a:rPr>
              <a:t>(Am)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676400" y="70318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 xmlns:p14="http://schemas.microsoft.com/office/powerpoint/2010/main" val="4043077599"/>
              </p:ext>
            </p:extLst>
          </p:nvPr>
        </p:nvGraphicFramePr>
        <p:xfrm>
          <a:off x="1676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543794" y="2369404"/>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SUM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SAL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a:solidFill>
                  <a:srgbClr val="000000"/>
                </a:solidFill>
                <a:latin typeface="Arial" panose="020B0604020202020204" pitchFamily="34" charset="0"/>
                <a:ea typeface="Times New Roman" panose="02020603050405020304" pitchFamily="18" charset="0"/>
              </a:rPr>
              <a:t>EMP</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JOB</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COALESCE</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SUM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SAL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a:solidFill>
                  <a:srgbClr val="000000"/>
                </a:solidFill>
                <a:latin typeface="Arial" panose="020B0604020202020204" pitchFamily="34" charset="0"/>
                <a:ea typeface="Times New Roman" panose="02020603050405020304" pitchFamily="18" charset="0"/>
              </a:rPr>
              <a:t>EMP</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JOB</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676400" y="56853"/>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 table.</a:t>
            </a:r>
          </a:p>
        </p:txBody>
      </p:sp>
    </p:spTree>
    <p:extLst>
      <p:ext uri="{BB962C8B-B14F-4D97-AF65-F5344CB8AC3E}">
        <p14:creationId xmlns="" xmlns:p14="http://schemas.microsoft.com/office/powerpoint/2010/main" val="1256834162"/>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76400" y="228601"/>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4343400" y="1683604"/>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3219450" y="3128963"/>
            <a:ext cx="5753100" cy="600075"/>
          </a:xfrm>
          <a:prstGeom prst="rect">
            <a:avLst/>
          </a:prstGeom>
        </p:spPr>
      </p:pic>
      <p:pic>
        <p:nvPicPr>
          <p:cNvPr id="14" name="Picture 13"/>
          <p:cNvPicPr>
            <a:picLocks noChangeAspect="1"/>
          </p:cNvPicPr>
          <p:nvPr/>
        </p:nvPicPr>
        <p:blipFill>
          <a:blip r:embed="rId3"/>
          <a:stretch>
            <a:fillRect/>
          </a:stretch>
        </p:blipFill>
        <p:spPr>
          <a:xfrm>
            <a:off x="1710419" y="3911370"/>
            <a:ext cx="5038725" cy="466725"/>
          </a:xfrm>
          <a:prstGeom prst="rect">
            <a:avLst/>
          </a:prstGeom>
        </p:spPr>
      </p:pic>
      <p:grpSp>
        <p:nvGrpSpPr>
          <p:cNvPr id="23" name="Group 22"/>
          <p:cNvGrpSpPr/>
          <p:nvPr/>
        </p:nvGrpSpPr>
        <p:grpSpPr>
          <a:xfrm>
            <a:off x="6019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6749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924800" y="4503852"/>
            <a:ext cx="1552028" cy="461665"/>
          </a:xfrm>
          <a:prstGeom prst="rect">
            <a:avLst/>
          </a:prstGeom>
          <a:noFill/>
        </p:spPr>
        <p:txBody>
          <a:bodyPr wrap="none" rtlCol="0">
            <a:spAutoFit/>
          </a:bodyPr>
          <a:lstStyle/>
          <a:p>
            <a:r>
              <a:rPr lang="en-IN" sz="2400" dirty="0">
                <a:solidFill>
                  <a:srgbClr val="92D050"/>
                </a:solidFill>
              </a:rPr>
              <a:t>// ERROR</a:t>
            </a:r>
          </a:p>
        </p:txBody>
      </p:sp>
    </p:spTree>
    <p:extLst>
      <p:ext uri="{BB962C8B-B14F-4D97-AF65-F5344CB8AC3E}">
        <p14:creationId xmlns="" xmlns:p14="http://schemas.microsoft.com/office/powerpoint/2010/main" val="1372885297"/>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76400" y="228601"/>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4343400" y="1683604"/>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3219450" y="3128963"/>
            <a:ext cx="5753100" cy="600075"/>
          </a:xfrm>
          <a:prstGeom prst="rect">
            <a:avLst/>
          </a:prstGeom>
        </p:spPr>
      </p:pic>
      <p:pic>
        <p:nvPicPr>
          <p:cNvPr id="12" name="Picture 11"/>
          <p:cNvPicPr>
            <a:picLocks noChangeAspect="1"/>
          </p:cNvPicPr>
          <p:nvPr/>
        </p:nvPicPr>
        <p:blipFill>
          <a:blip r:embed="rId3"/>
          <a:stretch>
            <a:fillRect/>
          </a:stretch>
        </p:blipFill>
        <p:spPr>
          <a:xfrm>
            <a:off x="1676400" y="4043362"/>
            <a:ext cx="5935320" cy="833438"/>
          </a:xfrm>
          <a:prstGeom prst="rect">
            <a:avLst/>
          </a:prstGeom>
        </p:spPr>
      </p:pic>
      <p:pic>
        <p:nvPicPr>
          <p:cNvPr id="13" name="Picture 12"/>
          <p:cNvPicPr>
            <a:picLocks noChangeAspect="1"/>
          </p:cNvPicPr>
          <p:nvPr/>
        </p:nvPicPr>
        <p:blipFill>
          <a:blip r:embed="rId4"/>
          <a:stretch>
            <a:fillRect/>
          </a:stretch>
        </p:blipFill>
        <p:spPr>
          <a:xfrm>
            <a:off x="1676400" y="5359372"/>
            <a:ext cx="5935320" cy="889028"/>
          </a:xfrm>
          <a:prstGeom prst="rect">
            <a:avLst/>
          </a:prstGeom>
        </p:spPr>
      </p:pic>
    </p:spTree>
    <p:extLst>
      <p:ext uri="{BB962C8B-B14F-4D97-AF65-F5344CB8AC3E}">
        <p14:creationId xmlns="" xmlns:p14="http://schemas.microsoft.com/office/powerpoint/2010/main" val="21540417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52600" y="914400"/>
            <a:ext cx="8686800" cy="1569660"/>
          </a:xfrm>
          <a:prstGeom prst="rect">
            <a:avLst/>
          </a:prstGeom>
        </p:spPr>
        <p:txBody>
          <a:bodyPr wrap="square">
            <a:spAutoFit/>
          </a:bodyPr>
          <a:lstStyle/>
          <a:p>
            <a:pPr algn="ctr"/>
            <a:r>
              <a:rPr lang="en-US" sz="2400" dirty="0">
                <a:latin typeface="Arial" pitchFamily="34" charset="0"/>
                <a:cs typeface="Arial" pitchFamily="34" charset="0"/>
              </a:rPr>
              <a:t>A database is a system to </a:t>
            </a:r>
            <a:r>
              <a:rPr lang="en-US" sz="3200" b="1" dirty="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a:solidFill>
                  <a:srgbClr val="0070C0"/>
                </a:solidFill>
                <a:latin typeface="Arial" pitchFamily="34" charset="0"/>
                <a:cs typeface="Arial" pitchFamily="34" charset="0"/>
              </a:rPr>
              <a:t> </a:t>
            </a:r>
            <a:r>
              <a:rPr lang="en-US" sz="3200" b="1" dirty="0">
                <a:solidFill>
                  <a:srgbClr val="C00000"/>
                </a:solidFill>
                <a:latin typeface="Arial" pitchFamily="34" charset="0"/>
                <a:cs typeface="Arial" pitchFamily="34" charset="0"/>
              </a:rPr>
              <a:t>retrieve</a:t>
            </a:r>
            <a:r>
              <a:rPr lang="en-US" sz="2800" b="1" dirty="0">
                <a:solidFill>
                  <a:srgbClr val="C00000"/>
                </a:solidFill>
                <a:latin typeface="Arial" pitchFamily="34" charset="0"/>
                <a:cs typeface="Arial" pitchFamily="34" charset="0"/>
              </a:rPr>
              <a:t> </a:t>
            </a:r>
            <a:r>
              <a:rPr lang="en-US" sz="2400" dirty="0">
                <a:latin typeface="Arial" pitchFamily="34" charset="0"/>
                <a:cs typeface="Arial" pitchFamily="34" charset="0"/>
              </a:rPr>
              <a:t>large amounts of data easily, which is stored in </a:t>
            </a:r>
            <a:r>
              <a:rPr lang="en-US" sz="3200" b="1" dirty="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a:solidFill>
                  <a:srgbClr val="C00000"/>
                </a:solidFill>
                <a:latin typeface="Arial" pitchFamily="34" charset="0"/>
                <a:cs typeface="Arial" pitchFamily="34" charset="0"/>
              </a:rPr>
              <a:t> more data files</a:t>
            </a:r>
            <a:r>
              <a:rPr lang="en-US" sz="3200" b="1" dirty="0">
                <a:solidFill>
                  <a:srgbClr val="0070C0"/>
                </a:solidFill>
                <a:latin typeface="Arial" pitchFamily="34" charset="0"/>
                <a:cs typeface="Arial" pitchFamily="34" charset="0"/>
              </a:rPr>
              <a:t> </a:t>
            </a:r>
            <a:r>
              <a:rPr lang="en-US" sz="2400" dirty="0">
                <a:latin typeface="Arial" pitchFamily="34" charset="0"/>
                <a:cs typeface="Arial" pitchFamily="34" charset="0"/>
              </a:rPr>
              <a:t>by </a:t>
            </a:r>
            <a:r>
              <a:rPr lang="en-US" sz="3200" b="1" dirty="0">
                <a:solidFill>
                  <a:srgbClr val="C00000"/>
                </a:solidFill>
                <a:latin typeface="Arial" pitchFamily="34" charset="0"/>
                <a:cs typeface="Arial" pitchFamily="34" charset="0"/>
              </a:rPr>
              <a:t>one</a:t>
            </a:r>
            <a:r>
              <a:rPr lang="en-US" sz="3200" b="1" dirty="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a:t>
            </a:r>
            <a:r>
              <a:rPr lang="en-US" sz="3200" b="1" dirty="0">
                <a:solidFill>
                  <a:srgbClr val="C00000"/>
                </a:solidFill>
                <a:latin typeface="Arial" pitchFamily="34" charset="0"/>
                <a:cs typeface="Arial" pitchFamily="34" charset="0"/>
              </a:rPr>
              <a:t>more</a:t>
            </a:r>
            <a:r>
              <a:rPr lang="en-US" sz="3200" b="1" dirty="0">
                <a:solidFill>
                  <a:srgbClr val="0070C0"/>
                </a:solidFill>
                <a:latin typeface="Arial" pitchFamily="34" charset="0"/>
                <a:cs typeface="Arial" pitchFamily="34" charset="0"/>
              </a:rPr>
              <a:t> </a:t>
            </a:r>
            <a:r>
              <a:rPr lang="en-US" sz="3200" b="1" dirty="0">
                <a:solidFill>
                  <a:srgbClr val="C00000"/>
                </a:solidFill>
                <a:latin typeface="Arial" pitchFamily="34" charset="0"/>
                <a:cs typeface="Arial" pitchFamily="34" charset="0"/>
              </a:rPr>
              <a:t>users</a:t>
            </a:r>
            <a:r>
              <a:rPr lang="en-US" sz="3200" b="1" dirty="0">
                <a:latin typeface="Arial" pitchFamily="34" charset="0"/>
                <a:cs typeface="Arial" pitchFamily="34" charset="0"/>
              </a:rPr>
              <a:t>.</a:t>
            </a:r>
          </a:p>
        </p:txBody>
      </p:sp>
      <p:sp>
        <p:nvSpPr>
          <p:cNvPr id="4" name="Rectangle 3"/>
          <p:cNvSpPr/>
          <p:nvPr/>
        </p:nvSpPr>
        <p:spPr>
          <a:xfrm>
            <a:off x="1752600" y="2895601"/>
            <a:ext cx="8686800" cy="954107"/>
          </a:xfrm>
          <a:prstGeom prst="rect">
            <a:avLst/>
          </a:prstGeom>
        </p:spPr>
        <p:txBody>
          <a:bodyPr wrap="square">
            <a:spAutoFit/>
          </a:bodyPr>
          <a:lstStyle/>
          <a:p>
            <a:pPr algn="ctr"/>
            <a:r>
              <a:rPr lang="en-US" sz="2400" dirty="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a:latin typeface="Arial" pitchFamily="34" charset="0"/>
                <a:cs typeface="Arial" pitchFamily="34" charset="0"/>
              </a:rPr>
              <a:t>, hence the name </a:t>
            </a:r>
            <a:r>
              <a:rPr lang="en-US" sz="2400" b="1" dirty="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a:latin typeface="Arial" pitchFamily="34" charset="0"/>
                <a:cs typeface="Arial" pitchFamily="34" charset="0"/>
              </a:rPr>
              <a:t>"</a:t>
            </a:r>
            <a:r>
              <a:rPr lang="en-US" sz="2400" dirty="0">
                <a:latin typeface="Arial" pitchFamily="34" charset="0"/>
                <a:cs typeface="Arial" pitchFamily="34" charset="0"/>
              </a:rPr>
              <a:t>.</a:t>
            </a:r>
          </a:p>
        </p:txBody>
      </p:sp>
      <p:sp>
        <p:nvSpPr>
          <p:cNvPr id="5" name="Rectangle 4"/>
          <p:cNvSpPr/>
          <p:nvPr/>
        </p:nvSpPr>
        <p:spPr>
          <a:xfrm>
            <a:off x="1524000" y="1"/>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a:solidFill>
                  <a:srgbClr val="FFFF00"/>
                </a:solidFill>
                <a:latin typeface="Arial" panose="020B0604020202020204" pitchFamily="34" charset="0"/>
                <a:cs typeface="Arial" panose="020B0604020202020204" pitchFamily="34" charset="0"/>
              </a:rPr>
              <a:t>Database</a:t>
            </a:r>
            <a:r>
              <a:rPr lang="en-IN" sz="3600" dirty="0">
                <a:solidFill>
                  <a:srgbClr val="FFFF00"/>
                </a:solidFill>
                <a:latin typeface="Arial" panose="020B0604020202020204" pitchFamily="34" charset="0"/>
                <a:cs typeface="Arial" panose="020B0604020202020204" pitchFamily="34" charset="0"/>
              </a:rPr>
              <a:t>?</a:t>
            </a:r>
            <a:r>
              <a:rPr lang="en-US" sz="3600" dirty="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 xmlns:p14="http://schemas.microsoft.com/office/powerpoint/2010/main" val="3564360472"/>
              </p:ext>
            </p:extLst>
          </p:nvPr>
        </p:nvGraphicFramePr>
        <p:xfrm>
          <a:off x="9296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477001" y="3733800"/>
            <a:ext cx="3816723" cy="2821057"/>
          </a:xfrm>
          <a:prstGeom prst="rect">
            <a:avLst/>
          </a:prstGeom>
        </p:spPr>
      </p:pic>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1219201"/>
            <a:ext cx="8686800" cy="1546577"/>
          </a:xfrm>
          <a:prstGeom prst="rect">
            <a:avLst/>
          </a:prstGeom>
          <a:solidFill>
            <a:schemeClr val="bg1"/>
          </a:solidFill>
        </p:spPr>
        <p:txBody>
          <a:bodyPr wrap="square">
            <a:spAutoFit/>
          </a:bodyPr>
          <a:lstStyle/>
          <a:p>
            <a:pPr>
              <a:lnSpc>
                <a:spcPct val="150000"/>
              </a:lnSpc>
              <a:buFont typeface="Arial" pitchFamily="34" charset="0"/>
              <a:buChar char="•"/>
            </a:pPr>
            <a:r>
              <a:rPr lang="en-US" sz="2100" dirty="0">
                <a:solidFill>
                  <a:srgbClr val="527E67"/>
                </a:solidFill>
                <a:latin typeface="Arial" pitchFamily="34" charset="0"/>
                <a:ea typeface="+mj-ea"/>
                <a:cs typeface="Arial" pitchFamily="34" charset="0"/>
              </a:rPr>
              <a:t>  in the </a:t>
            </a:r>
            <a:r>
              <a:rPr lang="en-US" sz="2100" b="1" dirty="0">
                <a:solidFill>
                  <a:srgbClr val="527E67"/>
                </a:solidFill>
                <a:latin typeface="Arial" pitchFamily="34" charset="0"/>
                <a:ea typeface="+mj-ea"/>
                <a:cs typeface="Arial" pitchFamily="34" charset="0"/>
              </a:rPr>
              <a:t>SELECT-LIST</a:t>
            </a:r>
            <a:r>
              <a:rPr lang="en-US" sz="2100" dirty="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a:solidFill>
                  <a:srgbClr val="527E67"/>
                </a:solidFill>
                <a:latin typeface="Arial" pitchFamily="34" charset="0"/>
                <a:ea typeface="+mj-ea"/>
                <a:cs typeface="Arial" pitchFamily="34" charset="0"/>
              </a:rPr>
              <a:t>  in the </a:t>
            </a:r>
            <a:r>
              <a:rPr lang="en-US" sz="2100" b="1" dirty="0">
                <a:solidFill>
                  <a:srgbClr val="527E67"/>
                </a:solidFill>
                <a:latin typeface="Arial" pitchFamily="34" charset="0"/>
                <a:ea typeface="+mj-ea"/>
                <a:cs typeface="Arial" pitchFamily="34" charset="0"/>
              </a:rPr>
              <a:t>ORDER BY</a:t>
            </a:r>
            <a:r>
              <a:rPr lang="en-US" sz="2100" dirty="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a:solidFill>
                  <a:srgbClr val="527E67"/>
                </a:solidFill>
                <a:latin typeface="Arial" pitchFamily="34" charset="0"/>
                <a:ea typeface="+mj-ea"/>
                <a:cs typeface="Arial" pitchFamily="34" charset="0"/>
              </a:rPr>
              <a:t>  and in the </a:t>
            </a:r>
            <a:r>
              <a:rPr lang="en-US" sz="2100" b="1" dirty="0">
                <a:solidFill>
                  <a:srgbClr val="527E67"/>
                </a:solidFill>
                <a:latin typeface="Arial" pitchFamily="34" charset="0"/>
                <a:ea typeface="+mj-ea"/>
                <a:cs typeface="Arial" pitchFamily="34" charset="0"/>
              </a:rPr>
              <a:t>HAVING</a:t>
            </a:r>
            <a:r>
              <a:rPr lang="en-US" sz="2100" dirty="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152400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1752600" y="4775538"/>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WHERE or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1752600" y="2957875"/>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 xmlns:p14="http://schemas.microsoft.com/office/powerpoint/2010/main" val="411239766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0"/>
            <a:ext cx="9144000" cy="1077218"/>
          </a:xfrm>
          <a:prstGeom prst="rect">
            <a:avLst/>
          </a:prstGeom>
          <a:solidFill>
            <a:schemeClr val="bg2">
              <a:lumMod val="10000"/>
            </a:schemeClr>
          </a:solidFill>
        </p:spPr>
        <p:txBody>
          <a:bodyPr wrap="square">
            <a:spAutoFit/>
          </a:bodyPr>
          <a:lstStyle/>
          <a:p>
            <a:pPr algn="r"/>
            <a:r>
              <a:rPr lang="en-US" sz="3200" b="1" i="1" dirty="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676400" y="1143001"/>
            <a:ext cx="8839200" cy="473975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AVG()</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 </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r>
              <a:rPr lang="en-IN" sz="2000" b="1" dirty="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a:solidFill>
                  <a:srgbClr val="FADF8A"/>
                </a:solidFill>
                <a:latin typeface="Arial" panose="020B0604020202020204" pitchFamily="34" charset="0"/>
                <a:cs typeface="Arial" panose="020B0604020202020204" pitchFamily="34" charset="0"/>
              </a:rPr>
              <a:t>COUNT()</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1524000" y="500037"/>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aggregate functions like (SUM, MIN, MAX, COUNT) are not allowed. </a:t>
            </a:r>
            <a:r>
              <a:rPr lang="en-IN" sz="1600" i="1" dirty="0" err="1">
                <a:solidFill>
                  <a:srgbClr val="FFFF00"/>
                </a:solidFill>
                <a:latin typeface="Arial" panose="020B0604020202020204" pitchFamily="34" charset="0"/>
                <a:cs typeface="Arial" panose="020B0604020202020204" pitchFamily="34" charset="0"/>
              </a:rPr>
              <a:t>Eg</a:t>
            </a:r>
            <a:r>
              <a:rPr lang="en-IN" sz="1600" i="1" dirty="0">
                <a:solidFill>
                  <a:srgbClr val="FFFF00"/>
                </a:solidFill>
                <a:latin typeface="Arial" panose="020B0604020202020204" pitchFamily="34" charset="0"/>
                <a:cs typeface="Arial" panose="020B0604020202020204" pitchFamily="34" charset="0"/>
              </a:rPr>
              <a:t>. SELECT SUM (sal) from EMP;</a:t>
            </a:r>
          </a:p>
        </p:txBody>
      </p:sp>
    </p:spTree>
    <p:extLst>
      <p:ext uri="{BB962C8B-B14F-4D97-AF65-F5344CB8AC3E}">
        <p14:creationId xmlns="" xmlns:p14="http://schemas.microsoft.com/office/powerpoint/2010/main" val="3996652757"/>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0"/>
            <a:ext cx="9144000" cy="1077218"/>
          </a:xfrm>
          <a:prstGeom prst="rect">
            <a:avLst/>
          </a:prstGeom>
          <a:solidFill>
            <a:schemeClr val="bg2">
              <a:lumMod val="10000"/>
            </a:schemeClr>
          </a:solidFill>
        </p:spPr>
        <p:txBody>
          <a:bodyPr wrap="square">
            <a:spAutoFit/>
          </a:bodyPr>
          <a:lstStyle/>
          <a:p>
            <a:pPr algn="r"/>
            <a:r>
              <a:rPr lang="en-US" sz="3200" b="1" i="1" dirty="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709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EMP</a:t>
            </a:r>
            <a:r>
              <a:rPr lang="en-US" dirty="0">
                <a:solidFill>
                  <a:srgbClr val="DD4A68"/>
                </a:solidFill>
                <a:latin typeface="Arial" panose="020B0604020202020204" pitchFamily="34" charset="0"/>
                <a:ea typeface="Times New Roman" panose="02020603050405020304" pitchFamily="18" charset="0"/>
              </a:rPr>
              <a:t>.*</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IF</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COMM </a:t>
            </a:r>
            <a:r>
              <a:rPr lang="en-IN" dirty="0">
                <a:solidFill>
                  <a:schemeClr val="accent5">
                    <a:lumMod val="75000"/>
                  </a:schemeClr>
                </a:solidFill>
                <a:latin typeface="Arial" panose="020B0604020202020204" pitchFamily="34" charset="0"/>
                <a:ea typeface="Times New Roman" panose="02020603050405020304" pitchFamily="18" charset="0"/>
              </a:rPr>
              <a:t>IS NULL</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NULL</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IF</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COMM </a:t>
            </a:r>
            <a:r>
              <a:rPr lang="en-IN" dirty="0">
                <a:solidFill>
                  <a:schemeClr val="accent5">
                    <a:lumMod val="75000"/>
                  </a:schemeClr>
                </a:solidFill>
                <a:latin typeface="Arial" panose="020B0604020202020204" pitchFamily="34" charset="0"/>
                <a:ea typeface="Times New Roman" panose="02020603050405020304" pitchFamily="18" charset="0"/>
              </a:rPr>
              <a:t>IS</a:t>
            </a:r>
            <a:r>
              <a:rPr lang="en-IN" dirty="0">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NOT</a:t>
            </a:r>
            <a:r>
              <a:rPr lang="en-IN" dirty="0">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NULL</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0</a:t>
            </a:r>
            <a:r>
              <a:rPr lang="en-IN" dirty="0">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NULL</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a:t>
            </a:r>
          </a:p>
        </p:txBody>
      </p:sp>
      <p:sp>
        <p:nvSpPr>
          <p:cNvPr id="4" name="Rectangle 3"/>
          <p:cNvSpPr/>
          <p:nvPr/>
        </p:nvSpPr>
        <p:spPr>
          <a:xfrm>
            <a:off x="1524000" y="500037"/>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aggregate functions like (SUM, MIN, MAX, COUNT) are not allowed. Eg. SELECT SUM (sal) from EMP;</a:t>
            </a:r>
          </a:p>
        </p:txBody>
      </p:sp>
      <p:sp>
        <p:nvSpPr>
          <p:cNvPr id="3" name="Rectangle 2"/>
          <p:cNvSpPr/>
          <p:nvPr/>
        </p:nvSpPr>
        <p:spPr>
          <a:xfrm>
            <a:off x="1752600" y="4114800"/>
            <a:ext cx="48768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 xmlns:p14="http://schemas.microsoft.com/office/powerpoint/2010/main" val="4077305590"/>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990601"/>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 xmlns:p14="http://schemas.microsoft.com/office/powerpoint/2010/main" val="1269185237"/>
              </p:ext>
            </p:extLst>
          </p:nvPr>
        </p:nvGraphicFramePr>
        <p:xfrm>
          <a:off x="1676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1600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 table.</a:t>
            </a:r>
          </a:p>
        </p:txBody>
      </p:sp>
      <p:sp>
        <p:nvSpPr>
          <p:cNvPr id="7" name="Rectangle 6"/>
          <p:cNvSpPr/>
          <p:nvPr/>
        </p:nvSpPr>
        <p:spPr>
          <a:xfrm>
            <a:off x="1676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a:solidFill>
                  <a:srgbClr val="0077AA"/>
                </a:solidFill>
                <a:latin typeface="Liberation Mono"/>
              </a:rPr>
              <a:t>,...,G</a:t>
            </a:r>
            <a:r>
              <a:rPr lang="en-US" sz="2400" baseline="-25000" dirty="0">
                <a:solidFill>
                  <a:srgbClr val="0077AA"/>
                </a:solidFill>
                <a:latin typeface="Liberation Mono"/>
              </a:rPr>
              <a:t>n,</a:t>
            </a:r>
            <a:r>
              <a:rPr lang="en-US" dirty="0">
                <a:solidFill>
                  <a:srgbClr val="0077AA"/>
                </a:solidFill>
                <a:latin typeface="Liberation Mono"/>
              </a:rPr>
              <a:t>F</a:t>
            </a:r>
            <a:r>
              <a:rPr lang="en-US" sz="2400" baseline="-25000" dirty="0">
                <a:solidFill>
                  <a:srgbClr val="0077AA"/>
                </a:solidFill>
                <a:latin typeface="Liberation Mono"/>
              </a:rPr>
              <a:t>1</a:t>
            </a:r>
            <a:r>
              <a:rPr lang="en-US" dirty="0">
                <a:solidFill>
                  <a:srgbClr val="0077AA"/>
                </a:solidFill>
                <a:latin typeface="Liberation Mono"/>
              </a:rPr>
              <a:t>(A1),F</a:t>
            </a:r>
            <a:r>
              <a:rPr lang="en-US" sz="2400" baseline="-25000" dirty="0">
                <a:solidFill>
                  <a:srgbClr val="0077AA"/>
                </a:solidFill>
                <a:latin typeface="Liberation Mono"/>
              </a:rPr>
              <a:t>2</a:t>
            </a:r>
            <a:r>
              <a:rPr lang="en-US" dirty="0">
                <a:solidFill>
                  <a:srgbClr val="0077AA"/>
                </a:solidFill>
                <a:latin typeface="Liberation Mono"/>
              </a:rPr>
              <a:t>(A2),...F</a:t>
            </a:r>
            <a:r>
              <a:rPr lang="en-US" sz="2400" baseline="-25000" dirty="0">
                <a:solidFill>
                  <a:srgbClr val="0077AA"/>
                </a:solidFill>
                <a:latin typeface="Liberation Mono"/>
              </a:rPr>
              <a:t>m</a:t>
            </a:r>
            <a:r>
              <a:rPr lang="en-US" dirty="0">
                <a:solidFill>
                  <a:srgbClr val="0077AA"/>
                </a:solidFill>
                <a:latin typeface="Liberation Mono"/>
              </a:rPr>
              <a:t>(Am)  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 xmlns:p14="http://schemas.microsoft.com/office/powerpoint/2010/main" val="3605536760"/>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0"/>
            <a:ext cx="9144000" cy="1077218"/>
          </a:xfrm>
          <a:prstGeom prst="rect">
            <a:avLst/>
          </a:prstGeom>
          <a:solidFill>
            <a:schemeClr val="bg2">
              <a:lumMod val="10000"/>
            </a:schemeClr>
          </a:solidFill>
        </p:spPr>
        <p:txBody>
          <a:bodyPr wrap="square">
            <a:spAutoFit/>
          </a:bodyPr>
          <a:lstStyle/>
          <a:p>
            <a:pPr algn="r"/>
            <a:r>
              <a:rPr lang="en-US" sz="3200" b="1" i="1" dirty="0">
                <a:solidFill>
                  <a:srgbClr val="FF9900"/>
                </a:solidFill>
                <a:latin typeface="Arial" pitchFamily="34" charset="0"/>
                <a:cs typeface="Arial" pitchFamily="34" charset="0"/>
              </a:rPr>
              <a:t>MIN and MAX Aggregate (GROUP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676400" y="1143001"/>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a:solidFill>
                  <a:srgbClr val="FADF8A"/>
                </a:solidFill>
                <a:latin typeface="Arial" panose="020B0604020202020204" pitchFamily="34" charset="0"/>
                <a:cs typeface="Arial" panose="020B0604020202020204" pitchFamily="34" charset="0"/>
              </a:rPr>
              <a:t>MIN()</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1524000" y="500037"/>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aggregate functions like (SUM, MIN, MAX, COUNT) are not allowed. Eg. SELECT SUM (sal) from EMP;</a:t>
            </a:r>
          </a:p>
        </p:txBody>
      </p:sp>
    </p:spTree>
    <p:extLst>
      <p:ext uri="{BB962C8B-B14F-4D97-AF65-F5344CB8AC3E}">
        <p14:creationId xmlns="" xmlns:p14="http://schemas.microsoft.com/office/powerpoint/2010/main" val="293815837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1053565"/>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 xmlns:p14="http://schemas.microsoft.com/office/powerpoint/2010/main" val="2518513343"/>
              </p:ext>
            </p:extLst>
          </p:nvPr>
        </p:nvGraphicFramePr>
        <p:xfrm>
          <a:off x="1676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600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 table.</a:t>
            </a:r>
          </a:p>
        </p:txBody>
      </p:sp>
      <p:sp>
        <p:nvSpPr>
          <p:cNvPr id="9" name="Rectangle 8"/>
          <p:cNvSpPr/>
          <p:nvPr/>
        </p:nvSpPr>
        <p:spPr>
          <a:xfrm>
            <a:off x="1676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a:solidFill>
                  <a:srgbClr val="0077AA"/>
                </a:solidFill>
                <a:latin typeface="Liberation Mono"/>
              </a:rPr>
              <a:t>,...,G</a:t>
            </a:r>
            <a:r>
              <a:rPr lang="en-US" sz="2400" baseline="-25000" dirty="0">
                <a:solidFill>
                  <a:srgbClr val="0077AA"/>
                </a:solidFill>
                <a:latin typeface="Liberation Mono"/>
              </a:rPr>
              <a:t>n,</a:t>
            </a:r>
            <a:r>
              <a:rPr lang="en-US" dirty="0">
                <a:solidFill>
                  <a:srgbClr val="0077AA"/>
                </a:solidFill>
                <a:latin typeface="Liberation Mono"/>
              </a:rPr>
              <a:t>F</a:t>
            </a:r>
            <a:r>
              <a:rPr lang="en-US" sz="2400" baseline="-25000" dirty="0">
                <a:solidFill>
                  <a:srgbClr val="0077AA"/>
                </a:solidFill>
                <a:latin typeface="Liberation Mono"/>
              </a:rPr>
              <a:t>1</a:t>
            </a:r>
            <a:r>
              <a:rPr lang="en-US" dirty="0">
                <a:solidFill>
                  <a:srgbClr val="0077AA"/>
                </a:solidFill>
                <a:latin typeface="Liberation Mono"/>
              </a:rPr>
              <a:t>(A1),F</a:t>
            </a:r>
            <a:r>
              <a:rPr lang="en-US" sz="2400" baseline="-25000" dirty="0">
                <a:solidFill>
                  <a:srgbClr val="0077AA"/>
                </a:solidFill>
                <a:latin typeface="Liberation Mono"/>
              </a:rPr>
              <a:t>2</a:t>
            </a:r>
            <a:r>
              <a:rPr lang="en-US" dirty="0">
                <a:solidFill>
                  <a:srgbClr val="0077AA"/>
                </a:solidFill>
                <a:latin typeface="Liberation Mono"/>
              </a:rPr>
              <a:t>(A2),...F</a:t>
            </a:r>
            <a:r>
              <a:rPr lang="en-US" sz="2400" baseline="-25000" dirty="0">
                <a:solidFill>
                  <a:srgbClr val="0077AA"/>
                </a:solidFill>
                <a:latin typeface="Liberation Mono"/>
              </a:rPr>
              <a:t>m</a:t>
            </a:r>
            <a:r>
              <a:rPr lang="en-US" dirty="0">
                <a:solidFill>
                  <a:srgbClr val="0077AA"/>
                </a:solidFill>
                <a:latin typeface="Liberation Mono"/>
              </a:rPr>
              <a:t>(Am)  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 xmlns:p14="http://schemas.microsoft.com/office/powerpoint/2010/main" val="78347923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1752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a:solidFill>
                  <a:schemeClr val="bg1"/>
                </a:solidFill>
                <a:latin typeface="Arial" pitchFamily="34" charset="0"/>
                <a:ea typeface="+mj-ea"/>
                <a:cs typeface="Arial" pitchFamily="34" charset="0"/>
              </a:rPr>
              <a:t>  in the </a:t>
            </a:r>
            <a:r>
              <a:rPr lang="en-US" sz="2000" b="1" dirty="0">
                <a:solidFill>
                  <a:srgbClr val="00FF99"/>
                </a:solidFill>
                <a:latin typeface="Arial" pitchFamily="34" charset="0"/>
                <a:ea typeface="+mj-ea"/>
                <a:cs typeface="Arial" pitchFamily="34" charset="0"/>
              </a:rPr>
              <a:t>SELECT-LIST</a:t>
            </a:r>
            <a:r>
              <a:rPr lang="en-US" sz="2000" dirty="0">
                <a:solidFill>
                  <a:srgbClr val="00FF99"/>
                </a:solidFill>
                <a:latin typeface="Arial" pitchFamily="34" charset="0"/>
                <a:ea typeface="+mj-ea"/>
                <a:cs typeface="Arial" pitchFamily="34" charset="0"/>
              </a:rPr>
              <a:t> </a:t>
            </a:r>
            <a:r>
              <a:rPr lang="en-US" sz="2000" dirty="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a:solidFill>
                  <a:schemeClr val="bg1"/>
                </a:solidFill>
                <a:latin typeface="Arial" pitchFamily="34" charset="0"/>
                <a:ea typeface="+mj-ea"/>
                <a:cs typeface="Arial" pitchFamily="34" charset="0"/>
              </a:rPr>
              <a:t>  in the </a:t>
            </a:r>
            <a:r>
              <a:rPr lang="en-US" sz="2000" b="1" dirty="0">
                <a:solidFill>
                  <a:srgbClr val="00FF99"/>
                </a:solidFill>
                <a:latin typeface="Arial" pitchFamily="34" charset="0"/>
                <a:ea typeface="+mj-ea"/>
                <a:cs typeface="Arial" pitchFamily="34" charset="0"/>
              </a:rPr>
              <a:t>ORDER BY</a:t>
            </a:r>
            <a:r>
              <a:rPr lang="en-US" sz="2000" dirty="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a:solidFill>
                  <a:schemeClr val="bg1"/>
                </a:solidFill>
                <a:latin typeface="Arial" pitchFamily="34" charset="0"/>
                <a:ea typeface="+mj-ea"/>
                <a:cs typeface="Arial" pitchFamily="34" charset="0"/>
              </a:rPr>
              <a:t>  and in the </a:t>
            </a:r>
            <a:r>
              <a:rPr lang="en-US" sz="2000" b="1" dirty="0">
                <a:solidFill>
                  <a:srgbClr val="00FF99"/>
                </a:solidFill>
                <a:latin typeface="Arial" pitchFamily="34" charset="0"/>
                <a:ea typeface="+mj-ea"/>
                <a:cs typeface="Arial" pitchFamily="34" charset="0"/>
              </a:rPr>
              <a:t>HAVING</a:t>
            </a:r>
            <a:r>
              <a:rPr lang="en-US" sz="2000" dirty="0">
                <a:solidFill>
                  <a:schemeClr val="bg1"/>
                </a:solidFill>
                <a:latin typeface="Arial" pitchFamily="34" charset="0"/>
                <a:ea typeface="+mj-ea"/>
                <a:cs typeface="Arial" pitchFamily="34" charset="0"/>
              </a:rPr>
              <a:t> clause.</a:t>
            </a:r>
          </a:p>
        </p:txBody>
      </p:sp>
      <p:sp>
        <p:nvSpPr>
          <p:cNvPr id="3" name="Rectangle 2"/>
          <p:cNvSpPr/>
          <p:nvPr/>
        </p:nvSpPr>
        <p:spPr>
          <a:xfrm>
            <a:off x="1752600" y="5156538"/>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1752600" y="3173682"/>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 xmlns:p14="http://schemas.microsoft.com/office/powerpoint/2010/main" val="4084998653"/>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755569" y="1219201"/>
            <a:ext cx="8686800" cy="2062103"/>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a:t>
            </a:r>
            <a:r>
              <a:rPr lang="en-US" dirty="0">
                <a:latin typeface="Arial" panose="020B0604020202020204" pitchFamily="34" charset="0"/>
                <a:ea typeface="Times New Roman" panose="02020603050405020304" pitchFamily="18" charset="0"/>
              </a:rPr>
              <a:t>OB</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 </a:t>
            </a:r>
            <a:r>
              <a:rPr lang="en-IN" sz="2000" dirty="0">
                <a:solidFill>
                  <a:srgbClr val="92D050"/>
                </a:solidFill>
                <a:latin typeface="Arial" panose="020B0604020202020204" pitchFamily="34" charset="0"/>
                <a:ea typeface="Times New Roman" panose="02020603050405020304" pitchFamily="18" charset="0"/>
              </a:rPr>
              <a:t>//error</a:t>
            </a:r>
            <a:endParaRPr lang="en-IN" dirty="0">
              <a:solidFill>
                <a:srgbClr val="92D050"/>
              </a:solidFill>
              <a:latin typeface="Arial" panose="020B0604020202020204" pitchFamily="34" charset="0"/>
              <a:ea typeface="Times New Roman" panose="02020603050405020304" pitchFamily="18" charset="0"/>
            </a:endParaRPr>
          </a:p>
          <a:p>
            <a:endParaRPr lang="en-IN" dirty="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a:solidFill>
                <a:srgbClr val="0077AA"/>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ENAM</a:t>
            </a:r>
            <a:r>
              <a:rPr lang="en-IN" dirty="0">
                <a:latin typeface="Arial" panose="020B0604020202020204" pitchFamily="34" charset="0"/>
                <a:ea typeface="Times New Roman" panose="02020603050405020304" pitchFamily="18" charset="0"/>
              </a:rPr>
              <a:t>E,</a:t>
            </a:r>
            <a:r>
              <a:rPr lang="en-IN" dirty="0">
                <a:solidFill>
                  <a:srgbClr val="DD4A68"/>
                </a:solidFill>
                <a:latin typeface="Arial" panose="020B0604020202020204" pitchFamily="34" charset="0"/>
                <a:ea typeface="Times New Roman" panose="02020603050405020304" pitchFamily="18" charset="0"/>
              </a:rPr>
              <a:t> LENGTH</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ENAME</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R1 </a:t>
            </a:r>
            <a:r>
              <a:rPr lang="en-US" dirty="0">
                <a:solidFill>
                  <a:srgbClr val="0077AA"/>
                </a:solidFill>
                <a:latin typeface="Arial" panose="020B0604020202020204" pitchFamily="34" charset="0"/>
                <a:ea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latin typeface="Arial" panose="020B0604020202020204" pitchFamily="34" charset="0"/>
                <a:ea typeface="Times New Roman" panose="02020603050405020304" pitchFamily="18" charset="0"/>
              </a:rPr>
              <a:t>R1;</a:t>
            </a:r>
          </a:p>
        </p:txBody>
      </p:sp>
      <p:sp>
        <p:nvSpPr>
          <p:cNvPr id="10" name="Rectangle 9"/>
          <p:cNvSpPr/>
          <p:nvPr/>
        </p:nvSpPr>
        <p:spPr>
          <a:xfrm>
            <a:off x="1734787" y="717454"/>
            <a:ext cx="1261884"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1600202" y="3915728"/>
            <a:ext cx="6090129"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 xmlns:p14="http://schemas.microsoft.com/office/powerpoint/2010/main" val="2174102441"/>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For UPDATE</a:t>
            </a:r>
          </a:p>
        </p:txBody>
      </p:sp>
    </p:spTree>
    <p:extLst>
      <p:ext uri="{BB962C8B-B14F-4D97-AF65-F5344CB8AC3E}">
        <p14:creationId xmlns="" xmlns:p14="http://schemas.microsoft.com/office/powerpoint/2010/main" val="29711868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755569" y="1230868"/>
            <a:ext cx="86868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 xmlns:p14="http://schemas.microsoft.com/office/powerpoint/2010/main" val="13903269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981200" y="2957689"/>
            <a:ext cx="8153400" cy="3406422"/>
          </a:xfrm>
          <a:prstGeom prst="rect">
            <a:avLst/>
          </a:prstGeom>
        </p:spPr>
      </p:pic>
    </p:spTree>
    <p:extLst>
      <p:ext uri="{BB962C8B-B14F-4D97-AF65-F5344CB8AC3E}">
        <p14:creationId xmlns="" xmlns:p14="http://schemas.microsoft.com/office/powerpoint/2010/main" val="123537432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3" name="Rectangle 2"/>
          <p:cNvSpPr/>
          <p:nvPr/>
        </p:nvSpPr>
        <p:spPr>
          <a:xfrm>
            <a:off x="1676400" y="228601"/>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4419600" y="1371601"/>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1905000" y="3272917"/>
            <a:ext cx="8382000" cy="685994"/>
          </a:xfrm>
          <a:prstGeom prst="rect">
            <a:avLst/>
          </a:prstGeom>
        </p:spPr>
      </p:pic>
    </p:spTree>
    <p:extLst>
      <p:ext uri="{BB962C8B-B14F-4D97-AF65-F5344CB8AC3E}">
        <p14:creationId xmlns="" xmlns:p14="http://schemas.microsoft.com/office/powerpoint/2010/main" val="359248076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[GROUP BY {col_name | expr | position} [ASC | DESC], ... [WITH ROLLUP]]</a:t>
            </a:r>
          </a:p>
          <a:p>
            <a:pPr>
              <a:lnSpc>
                <a:spcPct val="150000"/>
              </a:lnSpc>
            </a:pPr>
            <a:r>
              <a:rPr lang="en-US" sz="2000" dirty="0">
                <a:solidFill>
                  <a:srgbClr val="0077AA"/>
                </a:solidFill>
                <a:latin typeface="Liberation Mono"/>
              </a:rPr>
              <a:t>[HAVING where_condition]</a:t>
            </a:r>
          </a:p>
        </p:txBody>
      </p:sp>
      <p:sp>
        <p:nvSpPr>
          <p:cNvPr id="2" name="Rectangle 1"/>
          <p:cNvSpPr/>
          <p:nvPr/>
        </p:nvSpPr>
        <p:spPr>
          <a:xfrm>
            <a:off x="1676400" y="703184"/>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of rows. </a:t>
            </a:r>
            <a:r>
              <a:rPr lang="en-IN" b="1" dirty="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676400" y="2099847"/>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 xmlns:p14="http://schemas.microsoft.com/office/powerpoint/2010/main" val="1407343680"/>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1633759441"/>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76400" y="838201"/>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SELECT, UPDATE, and DELETE statements, where as HAVING clause can only be used with the 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(SUM , MIN, MAX, AVG and COUNT) cannot be used in the WHERE clause, unless it is in a sub query contained in a HAVING clause, whereas, aggregate functions can be used in HAVING clause.</a:t>
            </a:r>
          </a:p>
        </p:txBody>
      </p:sp>
    </p:spTree>
    <p:extLst>
      <p:ext uri="{BB962C8B-B14F-4D97-AF65-F5344CB8AC3E}">
        <p14:creationId xmlns="" xmlns:p14="http://schemas.microsoft.com/office/powerpoint/2010/main" val="4265660840"/>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limit offset"/>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76399" y="89806"/>
            <a:ext cx="3599692" cy="2424794"/>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p:cNvSpPr txBox="1">
            <a:spLocks/>
          </p:cNvSpPr>
          <p:nvPr/>
        </p:nvSpPr>
        <p:spPr>
          <a:xfrm>
            <a:off x="1676400" y="22860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Row Limiting Clause</a:t>
            </a:r>
          </a:p>
        </p:txBody>
      </p:sp>
      <p:sp>
        <p:nvSpPr>
          <p:cNvPr id="3" name="Rectangle 2"/>
          <p:cNvSpPr/>
          <p:nvPr/>
        </p:nvSpPr>
        <p:spPr>
          <a:xfrm>
            <a:off x="4205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676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The number of rows to skip at the beginning of the result set, and the number of rows to return.</a:t>
            </a:r>
          </a:p>
        </p:txBody>
      </p:sp>
    </p:spTree>
    <p:extLst>
      <p:ext uri="{BB962C8B-B14F-4D97-AF65-F5344CB8AC3E}">
        <p14:creationId xmlns="" xmlns:p14="http://schemas.microsoft.com/office/powerpoint/2010/main" val="114629506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600201"/>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676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676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676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a:latin typeface="Arial" pitchFamily="34" charset="0"/>
                <a:cs typeface="Arial" pitchFamily="34" charset="0"/>
              </a:rPr>
              <a:t>, EMP.*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752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using OFFSET from where SELECT will start returning records. </a:t>
            </a:r>
            <a:r>
              <a:rPr lang="en-IN" sz="2000" b="1" i="1" dirty="0">
                <a:solidFill>
                  <a:srgbClr val="C74C49"/>
                </a:solidFill>
                <a:latin typeface="Arial" panose="020B0604020202020204" pitchFamily="34" charset="0"/>
                <a:cs typeface="Arial" panose="020B0604020202020204" pitchFamily="34" charset="0"/>
              </a:rPr>
              <a:t>By default offset is zero.</a:t>
            </a:r>
          </a:p>
        </p:txBody>
      </p:sp>
      <p:sp>
        <p:nvSpPr>
          <p:cNvPr id="8" name="Rectangle 7"/>
          <p:cNvSpPr/>
          <p:nvPr/>
        </p:nvSpPr>
        <p:spPr>
          <a:xfrm>
            <a:off x="1752600" y="107721"/>
            <a:ext cx="4724400" cy="400110"/>
          </a:xfrm>
          <a:prstGeom prst="rect">
            <a:avLst/>
          </a:prstGeom>
          <a:solidFill>
            <a:srgbClr val="FFFF00"/>
          </a:solidFill>
        </p:spPr>
        <p:txBody>
          <a:bodyPr wrap="square">
            <a:spAutoFit/>
          </a:bodyPr>
          <a:lstStyle/>
          <a:p>
            <a:r>
              <a:rPr lang="en-IN" sz="2000" dirty="0"/>
              <a:t>Limit value are not to be given within ()</a:t>
            </a:r>
          </a:p>
        </p:txBody>
      </p:sp>
    </p:spTree>
    <p:extLst>
      <p:ext uri="{BB962C8B-B14F-4D97-AF65-F5344CB8AC3E}">
        <p14:creationId xmlns="" xmlns:p14="http://schemas.microsoft.com/office/powerpoint/2010/main" val="3118649723"/>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752601"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676400" y="1718766"/>
            <a:ext cx="8839200" cy="553998"/>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676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714500" y="2538682"/>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1790205" y="4954252"/>
            <a:ext cx="2873094" cy="400110"/>
          </a:xfrm>
          <a:prstGeom prst="rect">
            <a:avLst/>
          </a:prstGeom>
        </p:spPr>
        <p:txBody>
          <a:bodyPr wrap="none">
            <a:spAutoFit/>
          </a:bodyPr>
          <a:lstStyle/>
          <a:p>
            <a:r>
              <a:rPr lang="en-US" sz="2000" dirty="0">
                <a:solidFill>
                  <a:srgbClr val="0077AA"/>
                </a:solidFill>
                <a:latin typeface="Arial" panose="020B0604020202020204" pitchFamily="34" charset="0"/>
                <a:ea typeface="Times New Roman" panose="02020603050405020304" pitchFamily="18" charset="0"/>
              </a:rPr>
              <a:t>SELECT</a:t>
            </a:r>
            <a:r>
              <a:rPr lang="en-US" sz="2000" dirty="0">
                <a:solidFill>
                  <a:srgbClr val="000000"/>
                </a:solidFill>
                <a:latin typeface="Arial" panose="020B0604020202020204" pitchFamily="34" charset="0"/>
                <a:ea typeface="Times New Roman" panose="02020603050405020304" pitchFamily="18" charset="0"/>
              </a:rPr>
              <a:t> </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2000" dirty="0">
                <a:solidFill>
                  <a:srgbClr val="000000"/>
                </a:solidFill>
                <a:latin typeface="Arial" panose="020B0604020202020204" pitchFamily="34" charset="0"/>
                <a:ea typeface="Times New Roman" panose="02020603050405020304" pitchFamily="18" charset="0"/>
              </a:rPr>
              <a:t>EMP;</a:t>
            </a:r>
            <a:endParaRPr lang="en-IN" sz="2000" dirty="0"/>
          </a:p>
        </p:txBody>
      </p:sp>
    </p:spTree>
    <p:extLst>
      <p:ext uri="{BB962C8B-B14F-4D97-AF65-F5344CB8AC3E}">
        <p14:creationId xmlns="" xmlns:p14="http://schemas.microsoft.com/office/powerpoint/2010/main" val="1603374250"/>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Tree>
    <p:extLst>
      <p:ext uri="{BB962C8B-B14F-4D97-AF65-F5344CB8AC3E}">
        <p14:creationId xmlns="" xmlns:p14="http://schemas.microsoft.com/office/powerpoint/2010/main" val="3791859850"/>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676400" y="847666"/>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p>
        </p:txBody>
      </p:sp>
    </p:spTree>
    <p:extLst>
      <p:ext uri="{BB962C8B-B14F-4D97-AF65-F5344CB8AC3E}">
        <p14:creationId xmlns="" xmlns:p14="http://schemas.microsoft.com/office/powerpoint/2010/main" val="62842086"/>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676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676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statements (SELECT, …) 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latter is treated as the comparison operator =.</a:t>
            </a:r>
          </a:p>
        </p:txBody>
      </p:sp>
      <p:sp>
        <p:nvSpPr>
          <p:cNvPr id="9" name="Rectangle 8"/>
          <p:cNvSpPr/>
          <p:nvPr/>
        </p:nvSpPr>
        <p:spPr>
          <a:xfrm>
            <a:off x="1641764" y="1524001"/>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10" name="Rectangle 9"/>
          <p:cNvSpPr/>
          <p:nvPr/>
        </p:nvSpPr>
        <p:spPr>
          <a:xfrm>
            <a:off x="1731819" y="3478570"/>
            <a:ext cx="8827324" cy="1754326"/>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669900"/>
                </a:solidFill>
                <a:latin typeface="Liberation Mono"/>
              </a:rPr>
              <a:t>1001</a:t>
            </a:r>
            <a:r>
              <a:rPr lang="en-IN" dirty="0">
                <a:solidFill>
                  <a:srgbClr val="999999"/>
                </a:solidFill>
                <a:latin typeface="Liberation Mono"/>
              </a:rPr>
              <a:t>,</a:t>
            </a:r>
            <a:r>
              <a:rPr lang="en-IN" dirty="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a:solidFill>
                  <a:srgbClr val="669900"/>
                </a:solidFill>
                <a:latin typeface="Liberation Mono"/>
              </a:rPr>
              <a:t>2</a:t>
            </a:r>
            <a:r>
              <a:rPr lang="en-IN" dirty="0">
                <a:solidFill>
                  <a:srgbClr val="999999"/>
                </a:solidFill>
                <a:latin typeface="Liberation Mono"/>
              </a:rPr>
              <a:t>,</a:t>
            </a:r>
            <a:r>
              <a:rPr lang="en-IN" dirty="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a:solidFill>
                  <a:srgbClr val="669900"/>
                </a:solidFill>
                <a:latin typeface="Liberation Mono"/>
              </a:rPr>
              <a:t> 'Saleel'</a:t>
            </a:r>
            <a:r>
              <a:rPr lang="en-IN" dirty="0">
                <a:latin typeface="Liberation Mono"/>
              </a:rPr>
              <a:t>;</a:t>
            </a:r>
          </a:p>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669900"/>
                </a:solidFill>
                <a:latin typeface="Liberation Mono"/>
              </a:rPr>
              <a:t>1001</a:t>
            </a:r>
            <a:r>
              <a:rPr lang="en-IN" dirty="0">
                <a:solidFill>
                  <a:srgbClr val="999999"/>
                </a:solidFill>
                <a:latin typeface="Liberation Mono"/>
              </a:rPr>
              <a:t>,</a:t>
            </a:r>
            <a:r>
              <a:rPr lang="en-IN" dirty="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a:solidFill>
                  <a:srgbClr val="669900"/>
                </a:solidFill>
                <a:latin typeface="Liberation Mono"/>
              </a:rPr>
              <a:t>2</a:t>
            </a:r>
            <a:r>
              <a:rPr lang="en-IN" dirty="0">
                <a:solidFill>
                  <a:srgbClr val="999999"/>
                </a:solidFill>
                <a:latin typeface="Liberation Mono"/>
              </a:rPr>
              <a:t>,</a:t>
            </a:r>
            <a:r>
              <a:rPr lang="en-IN" dirty="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a:solidFill>
                  <a:srgbClr val="669900"/>
                </a:solidFill>
                <a:latin typeface="Liberation Mono"/>
              </a:rPr>
              <a:t> </a:t>
            </a:r>
            <a:r>
              <a:rPr lang="en-IN" dirty="0">
                <a:solidFill>
                  <a:srgbClr val="EE9900"/>
                </a:solidFill>
                <a:latin typeface="Liberation Mono"/>
              </a:rPr>
              <a:t>@v1 </a:t>
            </a:r>
            <a:r>
              <a:rPr lang="en-IN" dirty="0">
                <a:latin typeface="Liberation Mono"/>
              </a:rPr>
              <a:t>+</a:t>
            </a:r>
            <a:r>
              <a:rPr lang="en-IN" dirty="0">
                <a:solidFill>
                  <a:srgbClr val="EE9900"/>
                </a:solidFill>
                <a:latin typeface="Liberation Mono"/>
              </a:rPr>
              <a:t> @v2</a:t>
            </a:r>
            <a:r>
              <a:rPr lang="en-IN" dirty="0">
                <a:latin typeface="Liberation Mono"/>
              </a:rPr>
              <a:t>;</a:t>
            </a:r>
          </a:p>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DD4A68"/>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EE9900"/>
                </a:solidFill>
                <a:latin typeface="Liberation Mono"/>
              </a:rPr>
              <a:t>@v2 </a:t>
            </a:r>
            <a:r>
              <a:rPr lang="en-IN" dirty="0">
                <a:solidFill>
                  <a:srgbClr val="A67F59"/>
                </a:solidFill>
                <a:latin typeface="Liberation Mono"/>
              </a:rPr>
              <a:t>:= </a:t>
            </a:r>
            <a:r>
              <a:rPr lang="en-IN" dirty="0">
                <a:solidFill>
                  <a:srgbClr val="DD4A68"/>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1731820" y="5483266"/>
            <a:ext cx="6780271" cy="875871"/>
          </a:xfrm>
          <a:prstGeom prst="rect">
            <a:avLst/>
          </a:prstGeom>
        </p:spPr>
      </p:pic>
    </p:spTree>
    <p:extLst>
      <p:ext uri="{BB962C8B-B14F-4D97-AF65-F5344CB8AC3E}">
        <p14:creationId xmlns="" xmlns:p14="http://schemas.microsoft.com/office/powerpoint/2010/main" val="21202745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76400" y="933304"/>
            <a:ext cx="8839200" cy="1446550"/>
          </a:xfrm>
          <a:prstGeom prst="rect">
            <a:avLst/>
          </a:prstGeom>
        </p:spPr>
        <p:txBody>
          <a:bodyPr wrap="square">
            <a:spAutoFit/>
          </a:bodyPr>
          <a:lstStyle/>
          <a:p>
            <a:pPr algn="ctr"/>
            <a:r>
              <a:rPr lang="en-US" sz="2400" dirty="0">
                <a:latin typeface="Arial" pitchFamily="34" charset="0"/>
                <a:cs typeface="Arial" pitchFamily="34" charset="0"/>
              </a:rPr>
              <a:t>Data is any </a:t>
            </a:r>
            <a:r>
              <a:rPr lang="en-US" sz="3200" b="1" dirty="0">
                <a:solidFill>
                  <a:srgbClr val="0070C0"/>
                </a:solidFill>
                <a:latin typeface="Arial" pitchFamily="34" charset="0"/>
                <a:cs typeface="Arial" pitchFamily="34" charset="0"/>
              </a:rPr>
              <a:t>facts, number, text, symbol, images, 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a:solidFill>
                  <a:srgbClr val="0070C0"/>
                </a:solidFill>
                <a:latin typeface="Arial" pitchFamily="34" charset="0"/>
                <a:cs typeface="Arial" pitchFamily="34" charset="0"/>
              </a:rPr>
              <a:t> </a:t>
            </a:r>
            <a:r>
              <a:rPr lang="en-US" sz="2400" dirty="0">
                <a:latin typeface="Arial" pitchFamily="34" charset="0"/>
                <a:cs typeface="Arial" pitchFamily="34" charset="0"/>
              </a:rPr>
              <a:t>that can be recorded and that can be processed by a computer.</a:t>
            </a:r>
          </a:p>
        </p:txBody>
      </p:sp>
      <p:sp>
        <p:nvSpPr>
          <p:cNvPr id="4" name="TextBox 3"/>
          <p:cNvSpPr txBox="1"/>
          <p:nvPr/>
        </p:nvSpPr>
        <p:spPr>
          <a:xfrm>
            <a:off x="1676400" y="2691826"/>
            <a:ext cx="8839200" cy="584775"/>
          </a:xfrm>
          <a:prstGeom prst="rect">
            <a:avLst/>
          </a:prstGeom>
          <a:noFill/>
        </p:spPr>
        <p:txBody>
          <a:bodyPr wrap="square" rtlCol="0">
            <a:spAutoFit/>
          </a:bodyPr>
          <a:lstStyle/>
          <a:p>
            <a:pPr algn="ctr"/>
            <a:r>
              <a:rPr lang="en-US" sz="2400" dirty="0">
                <a:latin typeface="Arial" pitchFamily="34" charset="0"/>
                <a:cs typeface="Arial" pitchFamily="34" charset="0"/>
              </a:rPr>
              <a:t>Data can be in the form of </a:t>
            </a:r>
            <a:r>
              <a:rPr lang="en-US" sz="3200" b="1" dirty="0">
                <a:solidFill>
                  <a:srgbClr val="0070C0"/>
                </a:solidFill>
                <a:latin typeface="Arial" pitchFamily="34" charset="0"/>
                <a:cs typeface="Arial" pitchFamily="34" charset="0"/>
              </a:rPr>
              <a:t>Text</a:t>
            </a:r>
            <a:r>
              <a:rPr lang="en-US" sz="2800" dirty="0">
                <a:latin typeface="Arial" pitchFamily="34" charset="0"/>
                <a:cs typeface="Arial" pitchFamily="34" charset="0"/>
              </a:rPr>
              <a:t> or </a:t>
            </a:r>
            <a:r>
              <a:rPr lang="en-US" sz="3200" b="1" dirty="0">
                <a:solidFill>
                  <a:srgbClr val="0070C0"/>
                </a:solidFill>
                <a:latin typeface="Arial" pitchFamily="34" charset="0"/>
                <a:cs typeface="Arial" pitchFamily="34" charset="0"/>
              </a:rPr>
              <a:t>Multimedia</a:t>
            </a:r>
          </a:p>
        </p:txBody>
      </p:sp>
      <p:sp>
        <p:nvSpPr>
          <p:cNvPr id="5" name="Rectangle 4"/>
          <p:cNvSpPr/>
          <p:nvPr/>
        </p:nvSpPr>
        <p:spPr>
          <a:xfrm>
            <a:off x="1524000" y="1"/>
            <a:ext cx="9144000" cy="646331"/>
          </a:xfrm>
          <a:prstGeom prst="rect">
            <a:avLst/>
          </a:prstGeom>
          <a:solidFill>
            <a:schemeClr val="bg2">
              <a:lumMod val="10000"/>
            </a:schemeClr>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a:solidFill>
                  <a:schemeClr val="bg1">
                    <a:lumMod val="95000"/>
                  </a:schemeClr>
                </a:solidFill>
                <a:latin typeface="Arial" panose="020B0604020202020204" pitchFamily="34" charset="0"/>
                <a:cs typeface="Arial" panose="020B0604020202020204" pitchFamily="34" charset="0"/>
              </a:rPr>
              <a:t>Data</a:t>
            </a:r>
            <a:r>
              <a:rPr lang="en-IN" sz="3600" dirty="0">
                <a:solidFill>
                  <a:schemeClr val="bg1">
                    <a:lumMod val="95000"/>
                  </a:schemeClr>
                </a:solidFill>
                <a:latin typeface="Arial" panose="020B0604020202020204" pitchFamily="34" charset="0"/>
                <a:cs typeface="Arial" panose="020B0604020202020204" pitchFamily="34" charset="0"/>
              </a:rPr>
              <a:t>?</a:t>
            </a:r>
            <a:r>
              <a:rPr lang="en-US" sz="3600" dirty="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191000" y="3251200"/>
            <a:ext cx="3352800" cy="3489707"/>
          </a:xfrm>
          <a:prstGeom prst="rect">
            <a:avLst/>
          </a:prstGeom>
        </p:spPr>
      </p:pic>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612076" y="1530578"/>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3" name="Rectangle 2"/>
          <p:cNvSpPr/>
          <p:nvPr/>
        </p:nvSpPr>
        <p:spPr>
          <a:xfrm>
            <a:off x="1612076" y="22008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 </a:t>
            </a:r>
            <a:r>
              <a:rPr lang="en-IN" dirty="0">
                <a:solidFill>
                  <a:srgbClr val="A67F59"/>
                </a:solidFill>
                <a:latin typeface="Liberation Mono"/>
              </a:rPr>
              <a:t>=</a:t>
            </a:r>
            <a:r>
              <a:rPr lang="en-IN" dirty="0">
                <a:solidFill>
                  <a:srgbClr val="669900"/>
                </a:solidFill>
                <a:latin typeface="Liberation Mono"/>
              </a:rPr>
              <a:t> 'ENAME'</a:t>
            </a:r>
            <a:r>
              <a:rPr lang="en-IN" dirty="0">
                <a:latin typeface="Liberation Mono"/>
              </a:rPr>
              <a:t>;	 </a:t>
            </a:r>
            <a:r>
              <a:rPr lang="en-IN" dirty="0">
                <a:solidFill>
                  <a:schemeClr val="accent3">
                    <a:lumMod val="50000"/>
                  </a:schemeClr>
                </a:solidFill>
                <a:latin typeface="Liberation Mono"/>
              </a:rPr>
              <a:t>// WHERE ENAME IS COLUMN NAME.</a:t>
            </a:r>
          </a:p>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1524000" y="734511"/>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pic>
        <p:nvPicPr>
          <p:cNvPr id="4" name="Picture 3"/>
          <p:cNvPicPr>
            <a:picLocks noChangeAspect="1"/>
          </p:cNvPicPr>
          <p:nvPr/>
        </p:nvPicPr>
        <p:blipFill>
          <a:blip r:embed="rId2"/>
          <a:stretch>
            <a:fillRect/>
          </a:stretch>
        </p:blipFill>
        <p:spPr>
          <a:xfrm>
            <a:off x="2438400" y="3276601"/>
            <a:ext cx="1219200" cy="2975429"/>
          </a:xfrm>
          <a:prstGeom prst="rect">
            <a:avLst/>
          </a:prstGeom>
        </p:spPr>
      </p:pic>
    </p:spTree>
    <p:extLst>
      <p:ext uri="{BB962C8B-B14F-4D97-AF65-F5344CB8AC3E}">
        <p14:creationId xmlns="" xmlns:p14="http://schemas.microsoft.com/office/powerpoint/2010/main" val="1123074349"/>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Rownum</a:t>
            </a:r>
          </a:p>
        </p:txBody>
      </p:sp>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762000"/>
            <a:ext cx="8839200" cy="2123658"/>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669900"/>
                </a:solidFill>
                <a:latin typeface="Liberation Mono"/>
              </a:rPr>
              <a:t>0</a:t>
            </a:r>
            <a:r>
              <a:rPr lang="en-IN" dirty="0">
                <a:latin typeface="Liberation Mono"/>
              </a:rPr>
              <a:t>;</a:t>
            </a:r>
          </a:p>
          <a:p>
            <a:endParaRPr lang="en-IN" sz="800" dirty="0">
              <a:latin typeface="Liberation Mono"/>
            </a:endParaRPr>
          </a:p>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a:latin typeface="Liberation Mono"/>
              </a:rPr>
              <a:t>EMP;</a:t>
            </a:r>
          </a:p>
          <a:p>
            <a:endParaRPr lang="en-IN" sz="800" dirty="0">
              <a:latin typeface="Liberation Mono"/>
            </a:endParaRPr>
          </a:p>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a:latin typeface="Liberation Mono"/>
              </a:rPr>
              <a:t>EMP,   </a:t>
            </a:r>
          </a:p>
          <a:p>
            <a:r>
              <a:rPr lang="en-IN" dirty="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 </a:t>
            </a:r>
            <a:r>
              <a:rPr lang="en-IN" dirty="0">
                <a:solidFill>
                  <a:srgbClr val="669900"/>
                </a:solidFill>
                <a:latin typeface="Liberation Mono"/>
              </a:rPr>
              <a:t>0</a:t>
            </a:r>
            <a:r>
              <a:rPr lang="en-IN" dirty="0">
                <a:solidFill>
                  <a:srgbClr val="999999"/>
                </a:solidFill>
                <a:latin typeface="Liberation Mono"/>
              </a:rPr>
              <a:t>) </a:t>
            </a:r>
            <a:r>
              <a:rPr lang="en-IN" dirty="0">
                <a:solidFill>
                  <a:srgbClr val="0077AA"/>
                </a:solidFill>
                <a:latin typeface="Liberation Mono"/>
              </a:rPr>
              <a:t>AS </a:t>
            </a:r>
            <a:r>
              <a:rPr lang="en-IN" dirty="0">
                <a:latin typeface="Liberation Mono"/>
              </a:rPr>
              <a:t>E;</a:t>
            </a:r>
            <a:r>
              <a:rPr lang="en-IN" dirty="0">
                <a:solidFill>
                  <a:srgbClr val="0077AA"/>
                </a:solidFill>
                <a:latin typeface="Liberation Mono"/>
              </a:rPr>
              <a:t> </a:t>
            </a:r>
          </a:p>
          <a:p>
            <a:endParaRPr lang="en-IN" sz="800" dirty="0">
              <a:solidFill>
                <a:srgbClr val="A67F59"/>
              </a:solidFill>
              <a:latin typeface="Liberation Mono"/>
            </a:endParaRPr>
          </a:p>
          <a:p>
            <a:r>
              <a:rPr lang="en-IN" dirty="0">
                <a:solidFill>
                  <a:srgbClr val="A67F59"/>
                </a:solidFill>
                <a:latin typeface="Liberation Mono"/>
              </a:rPr>
              <a:t>mysql&gt;</a:t>
            </a:r>
            <a:r>
              <a:rPr lang="en-IN" dirty="0">
                <a:solidFill>
                  <a:srgbClr val="000000"/>
                </a:solidFill>
                <a:latin typeface="Liberation Mono"/>
              </a:rPr>
              <a:t> </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a:latin typeface="Liberation Mono"/>
                <a:cs typeface="Arial" panose="020B0604020202020204" pitchFamily="34" charset="0"/>
              </a:rPr>
              <a:t>,E.*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IN"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latin typeface="Liberation Mono"/>
                <a:cs typeface="Arial" panose="020B0604020202020204" pitchFamily="34" charset="0"/>
              </a:rPr>
              <a:t>JOB, SAL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IN" dirty="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GROUP BY </a:t>
            </a:r>
            <a:r>
              <a:rPr lang="en-IN" dirty="0">
                <a:latin typeface="Liberation Mono"/>
                <a:ea typeface="Times New Roman" panose="02020603050405020304" pitchFamily="18" charset="0"/>
                <a:cs typeface="Times New Roman" panose="02020603050405020304" pitchFamily="18" charset="0"/>
              </a:rPr>
              <a:t>JOB</a:t>
            </a:r>
            <a:r>
              <a:rPr lang="en-IN"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cs typeface="Times New Roman" panose="02020603050405020304" pitchFamily="18" charset="0"/>
              </a:rPr>
              <a:t>SAL</a:t>
            </a:r>
            <a:r>
              <a:rPr lang="en-IN" dirty="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E , </a:t>
            </a:r>
            <a:r>
              <a:rPr lang="en-IN"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EE;</a:t>
            </a:r>
          </a:p>
        </p:txBody>
      </p:sp>
      <p:grpSp>
        <p:nvGrpSpPr>
          <p:cNvPr id="9" name="Group 8"/>
          <p:cNvGrpSpPr/>
          <p:nvPr/>
        </p:nvGrpSpPr>
        <p:grpSpPr>
          <a:xfrm>
            <a:off x="1654630" y="2971801"/>
            <a:ext cx="8860971" cy="3160931"/>
            <a:chOff x="130629" y="2935069"/>
            <a:chExt cx="8860971" cy="3160931"/>
          </a:xfrm>
        </p:grpSpPr>
        <p:grpSp>
          <p:nvGrpSpPr>
            <p:cNvPr id="8" name="Group 7"/>
            <p:cNvGrpSpPr/>
            <p:nvPr/>
          </p:nvGrpSpPr>
          <p:grpSpPr>
            <a:xfrm>
              <a:off x="130629" y="2935069"/>
              <a:ext cx="8860971" cy="3160931"/>
              <a:chOff x="130629" y="2935069"/>
              <a:chExt cx="8860971" cy="3160931"/>
            </a:xfrm>
          </p:grpSpPr>
          <p:sp>
            <p:nvSpPr>
              <p:cNvPr id="3" name="Rectangle 2"/>
              <p:cNvSpPr/>
              <p:nvPr/>
            </p:nvSpPr>
            <p:spPr>
              <a:xfrm>
                <a:off x="152400" y="2935069"/>
                <a:ext cx="8839200" cy="369332"/>
              </a:xfrm>
              <a:prstGeom prst="rect">
                <a:avLst/>
              </a:prstGeom>
            </p:spPr>
            <p:txBody>
              <a:bodyPr wrap="square">
                <a:spAutoFit/>
              </a:bodyPr>
              <a:lstStyle/>
              <a:p>
                <a:endParaRPr lang="en-IN" dirty="0">
                  <a:latin typeface="Liberation Mono"/>
                  <a:cs typeface="Arial" panose="020B0604020202020204" pitchFamily="34" charset="0"/>
                </a:endParaRPr>
              </a:p>
            </p:txBody>
          </p:sp>
          <p:pic>
            <p:nvPicPr>
              <p:cNvPr id="6" name="Picture 5"/>
              <p:cNvPicPr>
                <a:picLocks noChangeAspect="1"/>
              </p:cNvPicPr>
              <p:nvPr/>
            </p:nvPicPr>
            <p:blipFill>
              <a:blip r:embed="rId2"/>
              <a:stretch>
                <a:fillRect/>
              </a:stretch>
            </p:blipFill>
            <p:spPr>
              <a:xfrm>
                <a:off x="130629" y="3215283"/>
                <a:ext cx="8816105" cy="2880717"/>
              </a:xfrm>
              <a:prstGeom prst="rect">
                <a:avLst/>
              </a:prstGeom>
            </p:spPr>
          </p:pic>
        </p:grpSp>
        <p:sp>
          <p:nvSpPr>
            <p:cNvPr id="7" name="Rectangle 6"/>
            <p:cNvSpPr/>
            <p:nvPr/>
          </p:nvSpPr>
          <p:spPr>
            <a:xfrm>
              <a:off x="391886" y="3185441"/>
              <a:ext cx="685800" cy="28807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2634129302"/>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 xmlns:p14="http://schemas.microsoft.com/office/powerpoint/2010/main" val="387351885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p>
        </p:txBody>
      </p:sp>
    </p:spTree>
    <p:extLst>
      <p:ext uri="{BB962C8B-B14F-4D97-AF65-F5344CB8AC3E}">
        <p14:creationId xmlns="" xmlns:p14="http://schemas.microsoft.com/office/powerpoint/2010/main" val="70136766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stmt_name. The prepared statement is executed with EXECUTE and released with DEALLOCATE PREPARE.</a:t>
            </a:r>
          </a:p>
        </p:txBody>
      </p:sp>
      <p:sp>
        <p:nvSpPr>
          <p:cNvPr id="7" name="Rectangle 6"/>
          <p:cNvSpPr/>
          <p:nvPr/>
        </p:nvSpPr>
        <p:spPr>
          <a:xfrm>
            <a:off x="1676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 xmlns:p14="http://schemas.microsoft.com/office/powerpoint/2010/main" val="19571643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676400" y="1320226"/>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PREPARE stat1 from 'SELECT * from EMP';</a:t>
            </a:r>
          </a:p>
          <a:p>
            <a:r>
              <a:rPr lang="en-IN" sz="1600" dirty="0">
                <a:latin typeface="Arial" panose="020B0604020202020204" pitchFamily="34" charset="0"/>
                <a:cs typeface="Arial" panose="020B0604020202020204" pitchFamily="34" charset="0"/>
              </a:rPr>
              <a:t>     EXECUTE stat1;</a:t>
            </a:r>
          </a:p>
        </p:txBody>
      </p:sp>
      <p:sp>
        <p:nvSpPr>
          <p:cNvPr id="9" name="Rectangle 8"/>
          <p:cNvSpPr/>
          <p:nvPr/>
        </p:nvSpPr>
        <p:spPr>
          <a:xfrm>
            <a:off x="1676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a:latin typeface="Arial" panose="020B0604020202020204" pitchFamily="34" charset="0"/>
                <a:cs typeface="Arial" panose="020B0604020202020204" pitchFamily="34" charset="0"/>
              </a:rPr>
              <a:t>     PREPARE stat1 from @x;</a:t>
            </a:r>
          </a:p>
          <a:p>
            <a:r>
              <a:rPr lang="en-IN" sz="1600" dirty="0">
                <a:latin typeface="Arial" panose="020B0604020202020204" pitchFamily="34" charset="0"/>
                <a:cs typeface="Arial" panose="020B0604020202020204" pitchFamily="34" charset="0"/>
              </a:rPr>
              <a:t>     EXECUTE stat1;</a:t>
            </a:r>
          </a:p>
        </p:txBody>
      </p:sp>
      <p:sp>
        <p:nvSpPr>
          <p:cNvPr id="10" name="Rectangle 9"/>
          <p:cNvSpPr/>
          <p:nvPr/>
        </p:nvSpPr>
        <p:spPr>
          <a:xfrm>
            <a:off x="1676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a:latin typeface="Arial" panose="020B0604020202020204" pitchFamily="34" charset="0"/>
                <a:cs typeface="Arial" panose="020B0604020202020204" pitchFamily="34" charset="0"/>
              </a:rPr>
              <a:t>     PREPARE stat1 from 'SELECT * from EMP where deptno = ?';</a:t>
            </a:r>
          </a:p>
          <a:p>
            <a:r>
              <a:rPr lang="en-IN" sz="1600" dirty="0">
                <a:latin typeface="Arial" panose="020B0604020202020204" pitchFamily="34" charset="0"/>
                <a:cs typeface="Arial" panose="020B0604020202020204" pitchFamily="34" charset="0"/>
              </a:rPr>
              <a:t>     EXECUTE stat1 using @x;</a:t>
            </a:r>
          </a:p>
        </p:txBody>
      </p:sp>
      <p:sp>
        <p:nvSpPr>
          <p:cNvPr id="11" name="Rectangle 10"/>
          <p:cNvSpPr/>
          <p:nvPr/>
        </p:nvSpPr>
        <p:spPr>
          <a:xfrm>
            <a:off x="1520043"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676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a:latin typeface="Arial" panose="020B0604020202020204" pitchFamily="34" charset="0"/>
                <a:cs typeface="Arial" panose="020B0604020202020204" pitchFamily="34" charset="0"/>
              </a:rPr>
              <a:t>     PREPARE stat1 from 'SELECT * from EMP where deptno = ? and sal &gt;= ?';</a:t>
            </a:r>
          </a:p>
          <a:p>
            <a:r>
              <a:rPr lang="en-IN" sz="1600" dirty="0">
                <a:latin typeface="Arial" panose="020B0604020202020204" pitchFamily="34" charset="0"/>
                <a:cs typeface="Arial" panose="020B0604020202020204" pitchFamily="34" charset="0"/>
              </a:rPr>
              <a:t>     EXECUTE stat1 using @x, @y;</a:t>
            </a:r>
          </a:p>
        </p:txBody>
      </p:sp>
      <p:sp>
        <p:nvSpPr>
          <p:cNvPr id="2" name="Rectangle 1"/>
          <p:cNvSpPr/>
          <p:nvPr/>
        </p:nvSpPr>
        <p:spPr>
          <a:xfrm>
            <a:off x="1676401"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PREPARE stat1;</a:t>
            </a:r>
          </a:p>
        </p:txBody>
      </p:sp>
    </p:spTree>
    <p:extLst>
      <p:ext uri="{BB962C8B-B14F-4D97-AF65-F5344CB8AC3E}">
        <p14:creationId xmlns="" xmlns:p14="http://schemas.microsoft.com/office/powerpoint/2010/main" val="45919445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p>
        </p:txBody>
      </p:sp>
    </p:spTree>
    <p:extLst>
      <p:ext uri="{BB962C8B-B14F-4D97-AF65-F5344CB8AC3E}">
        <p14:creationId xmlns="" xmlns:p14="http://schemas.microsoft.com/office/powerpoint/2010/main" val="228040282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1621972" y="3429001"/>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676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p>
          <a:p>
            <a:endParaRPr lang="en-IN" dirty="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5246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 xmlns:p14="http://schemas.microsoft.com/office/powerpoint/2010/main" val="44294674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 var_list</a:t>
            </a:r>
          </a:p>
        </p:txBody>
      </p:sp>
    </p:spTree>
    <p:extLst>
      <p:ext uri="{BB962C8B-B14F-4D97-AF65-F5344CB8AC3E}">
        <p14:creationId xmlns="" xmlns:p14="http://schemas.microsoft.com/office/powerpoint/2010/main" val="388676149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DBMS and RDBMS</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676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p>
        </p:txBody>
      </p:sp>
      <p:sp>
        <p:nvSpPr>
          <p:cNvPr id="5" name="Rectangle 4"/>
          <p:cNvSpPr/>
          <p:nvPr/>
        </p:nvSpPr>
        <p:spPr>
          <a:xfrm>
            <a:off x="1676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statement may retrieve multiple rows, you can use LIMIT 1 to limit the result set to a single row.</a:t>
            </a:r>
          </a:p>
        </p:txBody>
      </p:sp>
    </p:spTree>
    <p:extLst>
      <p:ext uri="{BB962C8B-B14F-4D97-AF65-F5344CB8AC3E}">
        <p14:creationId xmlns="" xmlns:p14="http://schemas.microsoft.com/office/powerpoint/2010/main" val="82527408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676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p>
        </p:txBody>
      </p:sp>
      <p:sp>
        <p:nvSpPr>
          <p:cNvPr id="5" name="Rectangle 4"/>
          <p:cNvSpPr/>
          <p:nvPr/>
        </p:nvSpPr>
        <p:spPr>
          <a:xfrm>
            <a:off x="1676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@x = 0;</a:t>
            </a:r>
          </a:p>
          <a:p>
            <a:r>
              <a:rPr lang="en-IN" sz="1600" dirty="0">
                <a:latin typeface="Arial" panose="020B0604020202020204" pitchFamily="34" charset="0"/>
                <a:cs typeface="Arial" panose="020B0604020202020204" pitchFamily="34" charset="0"/>
              </a:rPr>
              <a:t>      SET @y = null;</a:t>
            </a:r>
          </a:p>
          <a:p>
            <a:r>
              <a:rPr lang="en-IN" sz="1600" dirty="0">
                <a:latin typeface="Arial" panose="020B0604020202020204" pitchFamily="34" charset="0"/>
                <a:cs typeface="Arial" panose="020B0604020202020204" pitchFamily="34" charset="0"/>
              </a:rPr>
              <a:t>      SELECT empno, ename into @x, @y from EMP where empno=7788;</a:t>
            </a:r>
          </a:p>
        </p:txBody>
      </p:sp>
      <p:sp>
        <p:nvSpPr>
          <p:cNvPr id="7" name="Rectangle 6"/>
          <p:cNvSpPr/>
          <p:nvPr/>
        </p:nvSpPr>
        <p:spPr>
          <a:xfrm>
            <a:off x="1676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@x = 0;</a:t>
            </a:r>
          </a:p>
          <a:p>
            <a:r>
              <a:rPr lang="en-IN" sz="1600" dirty="0">
                <a:latin typeface="Arial" panose="020B0604020202020204" pitchFamily="34" charset="0"/>
                <a:cs typeface="Arial" panose="020B0604020202020204" pitchFamily="34" charset="0"/>
              </a:rPr>
              <a:t>      SET @y = null;</a:t>
            </a:r>
          </a:p>
          <a:p>
            <a:r>
              <a:rPr lang="en-IN" sz="1600" dirty="0">
                <a:latin typeface="Arial" panose="020B0604020202020204" pitchFamily="34" charset="0"/>
                <a:cs typeface="Arial" panose="020B0604020202020204" pitchFamily="34" charset="0"/>
              </a:rPr>
              <a:t>      SELECT max(sal), min(sal) into @x, @y from EMP where empno=7788;</a:t>
            </a:r>
          </a:p>
        </p:txBody>
      </p:sp>
    </p:spTree>
    <p:extLst>
      <p:ext uri="{BB962C8B-B14F-4D97-AF65-F5344CB8AC3E}">
        <p14:creationId xmlns="" xmlns:p14="http://schemas.microsoft.com/office/powerpoint/2010/main" val="381388573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 OUTFILE</a:t>
            </a:r>
          </a:p>
        </p:txBody>
      </p:sp>
      <p:sp>
        <p:nvSpPr>
          <p:cNvPr id="3" name="Rectangle 2"/>
          <p:cNvSpPr/>
          <p:nvPr/>
        </p:nvSpPr>
        <p:spPr>
          <a:xfrm>
            <a:off x="1676400" y="1"/>
            <a:ext cx="6134628" cy="1200329"/>
          </a:xfrm>
          <a:prstGeom prst="rect">
            <a:avLst/>
          </a:prstGeom>
        </p:spPr>
        <p:txBody>
          <a:bodyPr wrap="none">
            <a:spAutoFit/>
          </a:bodyPr>
          <a:lstStyle/>
          <a:p>
            <a:pPr>
              <a:lnSpc>
                <a:spcPct val="150000"/>
              </a:lnSpc>
            </a:pPr>
            <a:r>
              <a:rPr lang="en-US" sz="2400" dirty="0">
                <a:solidFill>
                  <a:srgbClr val="D9DD21"/>
                </a:solidFill>
              </a:rPr>
              <a:t>If not working then do changes in </a:t>
            </a:r>
            <a:r>
              <a:rPr lang="en-US" sz="2400" i="1" dirty="0">
                <a:solidFill>
                  <a:srgbClr val="D9DD21"/>
                </a:solidFill>
              </a:rPr>
              <a:t>my.ini</a:t>
            </a:r>
            <a:r>
              <a:rPr lang="en-US" sz="2400" dirty="0">
                <a:solidFill>
                  <a:srgbClr val="D9DD21"/>
                </a:solidFill>
              </a:rPr>
              <a:t> file.</a:t>
            </a:r>
          </a:p>
          <a:p>
            <a:pPr>
              <a:lnSpc>
                <a:spcPct val="150000"/>
              </a:lnSpc>
            </a:pPr>
            <a:r>
              <a:rPr lang="en-US" sz="2400" dirty="0">
                <a:solidFill>
                  <a:srgbClr val="298AE5"/>
                </a:solidFill>
                <a:latin typeface="Gill Sans MT (Body)"/>
                <a:cs typeface="Arial" panose="020B0604020202020204" pitchFamily="34" charset="0"/>
              </a:rPr>
              <a:t>secure_file_priv = ""</a:t>
            </a:r>
          </a:p>
        </p:txBody>
      </p:sp>
    </p:spTree>
    <p:extLst>
      <p:ext uri="{BB962C8B-B14F-4D97-AF65-F5344CB8AC3E}">
        <p14:creationId xmlns="" xmlns:p14="http://schemas.microsoft.com/office/powerpoint/2010/main" val="236073090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p>
        </p:txBody>
      </p:sp>
      <p:sp>
        <p:nvSpPr>
          <p:cNvPr id="9" name="Rectangle 8"/>
          <p:cNvSpPr/>
          <p:nvPr/>
        </p:nvSpPr>
        <p:spPr>
          <a:xfrm>
            <a:off x="1676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p>
        </p:txBody>
      </p:sp>
      <p:sp>
        <p:nvSpPr>
          <p:cNvPr id="7" name="Rectangle 6"/>
          <p:cNvSpPr/>
          <p:nvPr/>
        </p:nvSpPr>
        <p:spPr>
          <a:xfrm>
            <a:off x="1676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SELECT * from 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SELECT * from EMP INTO OUTFILE "d:/Test/o.txt" fields terminated by ',';</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SELECT * from EMP INTO OUTFILE "d:/Test/o.txt" fields terminated by ',' lines terminated by '\n';</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SELECT * from EMP INTO OUTFILE "d:/Test/o.txt" fields terminated by ',' optionally enclosed by '"' lines terminated by '\n';</a:t>
            </a:r>
          </a:p>
        </p:txBody>
      </p:sp>
    </p:spTree>
    <p:extLst>
      <p:ext uri="{BB962C8B-B14F-4D97-AF65-F5344CB8AC3E}">
        <p14:creationId xmlns="" xmlns:p14="http://schemas.microsoft.com/office/powerpoint/2010/main" val="170143060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 DUMPFILE</a:t>
            </a:r>
          </a:p>
        </p:txBody>
      </p:sp>
    </p:spTree>
    <p:extLst>
      <p:ext uri="{BB962C8B-B14F-4D97-AF65-F5344CB8AC3E}">
        <p14:creationId xmlns="" xmlns:p14="http://schemas.microsoft.com/office/powerpoint/2010/main" val="112305591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676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676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SELECT * from EMP where empno = 7788 INTO DUMPFILE "d:/Test/o.txt";</a:t>
            </a:r>
          </a:p>
        </p:txBody>
      </p:sp>
    </p:spTree>
    <p:extLst>
      <p:ext uri="{BB962C8B-B14F-4D97-AF65-F5344CB8AC3E}">
        <p14:creationId xmlns="" xmlns:p14="http://schemas.microsoft.com/office/powerpoint/2010/main" val="329026203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Sub-Queries</a:t>
            </a:r>
          </a:p>
        </p:txBody>
      </p:sp>
      <p:sp>
        <p:nvSpPr>
          <p:cNvPr id="3" name="Rectangle 2"/>
          <p:cNvSpPr/>
          <p:nvPr/>
        </p:nvSpPr>
        <p:spPr>
          <a:xfrm>
            <a:off x="1676400" y="53876"/>
            <a:ext cx="8839200" cy="2154436"/>
          </a:xfrm>
          <a:prstGeom prst="rect">
            <a:avLst/>
          </a:prstGeom>
          <a:solidFill>
            <a:srgbClr val="E8F97F"/>
          </a:solidFill>
        </p:spPr>
        <p:txBody>
          <a:bodyPr wrap="square">
            <a:spAutoFit/>
          </a:bodyPr>
          <a:lstStyle/>
          <a:p>
            <a:r>
              <a:rPr lang="en-IN" sz="1900" dirty="0"/>
              <a:t>- A subquery must be enclosed in parentheses.</a:t>
            </a:r>
          </a:p>
          <a:p>
            <a:endParaRPr lang="en-IN" sz="1000" dirty="0"/>
          </a:p>
          <a:p>
            <a:r>
              <a:rPr lang="en-IN" sz="1900" dirty="0"/>
              <a:t>- Use single-row operators with single-row subqueries, and use multiple-row operators with multiple-row subqueries.</a:t>
            </a:r>
          </a:p>
          <a:p>
            <a:endParaRPr lang="en-IN" sz="1000" dirty="0"/>
          </a:p>
          <a:p>
            <a:r>
              <a:rPr lang="en-IN" sz="1900" dirty="0"/>
              <a:t>- If a subquery (inner query) returns a null value to the outer query, the outer query will not return any rows when using certain comparison operators in a WHERE clause.</a:t>
            </a:r>
          </a:p>
        </p:txBody>
      </p:sp>
      <p:sp>
        <p:nvSpPr>
          <p:cNvPr id="5" name="Rectangle 4"/>
          <p:cNvSpPr/>
          <p:nvPr/>
        </p:nvSpPr>
        <p:spPr>
          <a:xfrm>
            <a:off x="1676400" y="3139955"/>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use 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676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676400" y="4848100"/>
            <a:ext cx="8839200" cy="1880316"/>
          </a:xfrm>
          <a:prstGeom prst="rect">
            <a:avLst/>
          </a:prstGeom>
        </p:spPr>
      </p:pic>
    </p:spTree>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Sub-Queries</a:t>
            </a:r>
          </a:p>
        </p:txBody>
      </p:sp>
      <p:sp>
        <p:nvSpPr>
          <p:cNvPr id="3" name="Rectangle 2"/>
          <p:cNvSpPr/>
          <p:nvPr/>
        </p:nvSpPr>
        <p:spPr>
          <a:xfrm>
            <a:off x="1676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676400" y="4343400"/>
            <a:ext cx="8839200" cy="1880316"/>
          </a:xfrm>
          <a:prstGeom prst="rect">
            <a:avLst/>
          </a:prstGeom>
        </p:spPr>
      </p:pic>
      <p:sp>
        <p:nvSpPr>
          <p:cNvPr id="8" name="Rectangle 7"/>
          <p:cNvSpPr/>
          <p:nvPr/>
        </p:nvSpPr>
        <p:spPr>
          <a:xfrm>
            <a:off x="1676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676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676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 xmlns:p14="http://schemas.microsoft.com/office/powerpoint/2010/main" val="3783013475"/>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00200" y="857072"/>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652207" y="2307926"/>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a:solidFill>
                    <a:schemeClr val="bg1">
                      <a:lumMod val="65000"/>
                    </a:schemeClr>
                  </a:solidFill>
                </a:rPr>
                <a:t>Outer Query</a:t>
              </a: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3533475096"/>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a:solidFill>
                  <a:srgbClr val="FFFF00"/>
                </a:solidFill>
                <a:latin typeface="Arial" pitchFamily="34" charset="0"/>
                <a:cs typeface="Arial" pitchFamily="34" charset="0"/>
              </a:rPr>
              <a:t>Column</a:t>
            </a:r>
            <a:r>
              <a:rPr lang="en-IN" sz="3200" b="1" dirty="0"/>
              <a:t> </a:t>
            </a:r>
            <a:r>
              <a:rPr lang="en-IN" sz="3200" b="1" i="1" dirty="0">
                <a:solidFill>
                  <a:srgbClr val="FFFF00"/>
                </a:solidFill>
                <a:latin typeface="Arial" pitchFamily="34" charset="0"/>
                <a:cs typeface="Arial" pitchFamily="34" charset="0"/>
              </a:rPr>
              <a:t>Subqueries</a:t>
            </a:r>
          </a:p>
        </p:txBody>
      </p:sp>
      <p:sp>
        <p:nvSpPr>
          <p:cNvPr id="5" name="Rectangle 4"/>
          <p:cNvSpPr/>
          <p:nvPr/>
        </p:nvSpPr>
        <p:spPr>
          <a:xfrm>
            <a:off x="1600200" y="857072"/>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multiple 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1600201"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a:solidFill>
                    <a:schemeClr val="bg1">
                      <a:lumMod val="65000"/>
                    </a:schemeClr>
                  </a:solidFill>
                </a:rPr>
                <a:t>Outer Query</a:t>
              </a: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1488976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 xmlns:p14="http://schemas.microsoft.com/office/powerpoint/2010/main" val="1775925884"/>
              </p:ext>
            </p:extLst>
          </p:nvPr>
        </p:nvGraphicFramePr>
        <p:xfrm>
          <a:off x="1676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1524000" y="1"/>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p>
        </p:txBody>
      </p:sp>
      <p:sp>
        <p:nvSpPr>
          <p:cNvPr id="7" name="Rectangle 6"/>
          <p:cNvSpPr/>
          <p:nvPr/>
        </p:nvSpPr>
        <p:spPr>
          <a:xfrm>
            <a:off x="1676400" y="1460958"/>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8" name="Rectangle 7"/>
          <p:cNvSpPr/>
          <p:nvPr/>
        </p:nvSpPr>
        <p:spPr>
          <a:xfrm>
            <a:off x="1698171"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76401" y="915649"/>
            <a:ext cx="997389" cy="400110"/>
          </a:xfrm>
          <a:prstGeom prst="rect">
            <a:avLst/>
          </a:prstGeom>
        </p:spPr>
        <p:txBody>
          <a:bodyPr wrap="none">
            <a:spAutoFit/>
          </a:bodyPr>
          <a:lstStyle/>
          <a:p>
            <a:r>
              <a:rPr lang="en-US" sz="2000" b="1" i="1" dirty="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672442" y="1422738"/>
            <a:ext cx="8843157" cy="1015663"/>
          </a:xfrm>
          <a:prstGeom prst="rect">
            <a:avLst/>
          </a:prstGeom>
          <a:solidFill>
            <a:srgbClr val="F8F8F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INSERT INTO table_name [ (column1 [, column2 ]) ] </a:t>
            </a:r>
          </a:p>
          <a:p>
            <a:pPr eaLnBrk="0" fontAlgn="base" hangingPunct="0">
              <a:spcBef>
                <a:spcPct val="0"/>
              </a:spcBef>
              <a:spcAft>
                <a:spcPct val="0"/>
              </a:spcAft>
            </a:pPr>
            <a:r>
              <a:rPr lang="en-US" sz="2000" dirty="0">
                <a:solidFill>
                  <a:srgbClr val="0077AA"/>
                </a:solidFill>
                <a:latin typeface="Liberation Mono"/>
              </a:rPr>
              <a:t>SELECT [ *|column1 [, column2 ] FROM table1 [, table2 ] </a:t>
            </a:r>
          </a:p>
          <a:p>
            <a:pPr eaLnBrk="0" fontAlgn="base" hangingPunct="0">
              <a:spcBef>
                <a:spcPct val="0"/>
              </a:spcBef>
              <a:spcAft>
                <a:spcPct val="0"/>
              </a:spcAf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672441" y="4038601"/>
            <a:ext cx="7166760" cy="860503"/>
          </a:xfrm>
          <a:prstGeom prst="rect">
            <a:avLst/>
          </a:prstGeom>
        </p:spPr>
      </p:pic>
      <p:pic>
        <p:nvPicPr>
          <p:cNvPr id="3" name="Picture 2"/>
          <p:cNvPicPr>
            <a:picLocks noChangeAspect="1"/>
          </p:cNvPicPr>
          <p:nvPr/>
        </p:nvPicPr>
        <p:blipFill>
          <a:blip r:embed="rId3"/>
          <a:stretch>
            <a:fillRect/>
          </a:stretch>
        </p:blipFill>
        <p:spPr>
          <a:xfrm>
            <a:off x="1672442" y="3033713"/>
            <a:ext cx="6981825" cy="409575"/>
          </a:xfrm>
          <a:prstGeom prst="rect">
            <a:avLst/>
          </a:prstGeom>
        </p:spPr>
      </p:pic>
      <p:sp>
        <p:nvSpPr>
          <p:cNvPr id="7" name="Rectangle 6"/>
          <p:cNvSpPr/>
          <p:nvPr/>
        </p:nvSpPr>
        <p:spPr>
          <a:xfrm>
            <a:off x="5430748" y="2939145"/>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2215578" y="4430487"/>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 xmlns:p14="http://schemas.microsoft.com/office/powerpoint/2010/main" val="3212266341"/>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76401" y="914400"/>
            <a:ext cx="997389" cy="400110"/>
          </a:xfrm>
          <a:prstGeom prst="rect">
            <a:avLst/>
          </a:prstGeom>
        </p:spPr>
        <p:txBody>
          <a:bodyPr wrap="none">
            <a:spAutoFit/>
          </a:bodyPr>
          <a:lstStyle/>
          <a:p>
            <a:r>
              <a:rPr lang="en-US" sz="2000" b="1" i="1" dirty="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672443" y="1441848"/>
            <a:ext cx="8843157" cy="1015663"/>
          </a:xfrm>
          <a:prstGeom prst="rect">
            <a:avLst/>
          </a:prstGeom>
          <a:solidFill>
            <a:srgbClr val="F8F8F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 (SELECT column_name FROM table_name) [ WHERE) ] </a:t>
            </a:r>
          </a:p>
        </p:txBody>
      </p:sp>
    </p:spTree>
    <p:extLst>
      <p:ext uri="{BB962C8B-B14F-4D97-AF65-F5344CB8AC3E}">
        <p14:creationId xmlns="" xmlns:p14="http://schemas.microsoft.com/office/powerpoint/2010/main" val="3616541887"/>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76401" y="873204"/>
            <a:ext cx="997389" cy="400110"/>
          </a:xfrm>
          <a:prstGeom prst="rect">
            <a:avLst/>
          </a:prstGeom>
        </p:spPr>
        <p:txBody>
          <a:bodyPr wrap="none">
            <a:spAutoFit/>
          </a:bodyPr>
          <a:lstStyle/>
          <a:p>
            <a:r>
              <a:rPr lang="en-US" sz="2000" b="1" i="1" dirty="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672442" y="1425714"/>
            <a:ext cx="8843157" cy="707886"/>
          </a:xfrm>
          <a:prstGeom prst="rect">
            <a:avLst/>
          </a:prstGeom>
          <a:solidFill>
            <a:srgbClr val="F8F8F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column_name FROM table_name) [ WHERE) ] </a:t>
            </a:r>
          </a:p>
        </p:txBody>
      </p:sp>
    </p:spTree>
    <p:extLst>
      <p:ext uri="{BB962C8B-B14F-4D97-AF65-F5344CB8AC3E}">
        <p14:creationId xmlns="" xmlns:p14="http://schemas.microsoft.com/office/powerpoint/2010/main" val="3475107062"/>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600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The Subquery as Scalar Operand</a:t>
            </a:r>
            <a:r>
              <a:rPr lang="en-IN" sz="2200" dirty="0">
                <a:solidFill>
                  <a:srgbClr val="C00000"/>
                </a:solidFill>
                <a:latin typeface="Arial" panose="020B0604020202020204" pitchFamily="34" charset="0"/>
                <a:cs typeface="Arial" panose="020B0604020202020204" pitchFamily="34" charset="0"/>
              </a:rPr>
              <a:t> – SELECT clause</a:t>
            </a: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Subqueries </a:t>
            </a:r>
            <a:r>
              <a:rPr lang="en-IN" sz="2200" dirty="0">
                <a:solidFill>
                  <a:srgbClr val="C00000"/>
                </a:solidFill>
                <a:latin typeface="Arial" panose="020B0604020202020204" pitchFamily="34" charset="0"/>
                <a:cs typeface="Arial" panose="020B0604020202020204" pitchFamily="34" charset="0"/>
              </a:rPr>
              <a:t>– Single row subquery </a:t>
            </a:r>
            <a:r>
              <a:rPr lang="en-IN" sz="2200" dirty="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Clause </a:t>
            </a:r>
            <a:r>
              <a:rPr lang="en-IN" sz="2200" dirty="0">
                <a:solidFill>
                  <a:srgbClr val="C00000"/>
                </a:solidFill>
                <a:latin typeface="Arial" panose="020B0604020202020204" pitchFamily="34" charset="0"/>
                <a:cs typeface="Arial" panose="020B0604020202020204" pitchFamily="34" charset="0"/>
              </a:rPr>
              <a:t>– Inline Views / </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ALL, ANY, IN, or SOME </a:t>
            </a:r>
            <a:r>
              <a:rPr lang="en-IN" sz="2200" dirty="0">
                <a:solidFill>
                  <a:srgbClr val="C00000"/>
                </a:solidFill>
                <a:latin typeface="Arial" panose="020B0604020202020204" pitchFamily="34" charset="0"/>
                <a:cs typeface="Arial" panose="020B0604020202020204" pitchFamily="34" charset="0"/>
              </a:rPr>
              <a:t>– Multiple row subquery </a:t>
            </a:r>
            <a:r>
              <a:rPr lang="en-IN" sz="2200" dirty="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Subqueries</a:t>
            </a:r>
          </a:p>
        </p:txBody>
      </p:sp>
    </p:spTree>
    <p:extLst>
      <p:ext uri="{BB962C8B-B14F-4D97-AF65-F5344CB8AC3E}">
        <p14:creationId xmlns="" xmlns:p14="http://schemas.microsoft.com/office/powerpoint/2010/main" val="198604681"/>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4056381407"/>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1600200" y="838200"/>
            <a:ext cx="8991600" cy="2308324"/>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latin typeface="Arial" panose="020B0604020202020204" pitchFamily="34" charset="0"/>
                <a:cs typeface="Arial" panose="020B0604020202020204" pitchFamily="34" charset="0"/>
              </a:rPr>
              <a:t>If the subquery returns 0 rows then the value of scalar subquery expression is </a:t>
            </a:r>
            <a:r>
              <a:rPr lang="en-IN" sz="2000" b="1" dirty="0">
                <a:solidFill>
                  <a:srgbClr val="0089A4"/>
                </a:solidFill>
                <a:latin typeface="Arial" panose="020B0604020202020204" pitchFamily="34" charset="0"/>
                <a:cs typeface="Arial" panose="020B0604020202020204" pitchFamily="34" charset="0"/>
              </a:rPr>
              <a:t>NULL</a:t>
            </a:r>
            <a:r>
              <a:rPr lang="en-IN" sz="2000" dirty="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if the subquery returns more than one row then MySQL returns an </a:t>
            </a:r>
            <a:r>
              <a:rPr lang="en-IN" sz="2000" b="1" dirty="0">
                <a:solidFill>
                  <a:srgbClr val="0089A4"/>
                </a:solidFill>
                <a:latin typeface="Arial" panose="020B0604020202020204" pitchFamily="34" charset="0"/>
                <a:cs typeface="Arial" panose="020B0604020202020204" pitchFamily="34" charset="0"/>
              </a:rPr>
              <a:t>ERROR</a:t>
            </a:r>
            <a:r>
              <a:rPr lang="en-IN" sz="2000" dirty="0">
                <a:latin typeface="Arial" panose="020B0604020202020204" pitchFamily="34" charset="0"/>
                <a:cs typeface="Arial" panose="020B0604020202020204" pitchFamily="34" charset="0"/>
              </a:rPr>
              <a:t>.</a:t>
            </a:r>
          </a:p>
        </p:txBody>
      </p:sp>
      <p:sp>
        <p:nvSpPr>
          <p:cNvPr id="2" name="Rectangle 1"/>
          <p:cNvSpPr/>
          <p:nvPr/>
        </p:nvSpPr>
        <p:spPr>
          <a:xfrm>
            <a:off x="1600200" y="3352800"/>
            <a:ext cx="8991600" cy="2862322"/>
          </a:xfrm>
          <a:prstGeom prst="rect">
            <a:avLst/>
          </a:prstGeom>
        </p:spPr>
        <p:txBody>
          <a:bodyPr wrap="square">
            <a:spAutoFit/>
          </a:bodyPr>
          <a:lstStyle/>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1, 2) ; </a:t>
            </a:r>
            <a:r>
              <a:rPr lang="en-IN" sz="2000" dirty="0">
                <a:solidFill>
                  <a:srgbClr val="92D050"/>
                </a:solidFill>
                <a:latin typeface="Arial" panose="020B0604020202020204" pitchFamily="34" charset="0"/>
                <a:cs typeface="Arial" panose="020B0604020202020204" pitchFamily="34" charset="0"/>
              </a:rPr>
              <a:t>// error</a:t>
            </a: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ename, sal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p>
          <a:p>
            <a:pPr marL="342900" indent="-342900">
              <a:lnSpc>
                <a:spcPct val="150000"/>
              </a:lnSpc>
              <a:buFont typeface="+mj-lt"/>
              <a:buAutoNum type="arabicPeriod"/>
            </a:pP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ENAME,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DNAME </a:t>
            </a:r>
            <a:r>
              <a:rPr lang="en-IN"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ea typeface="Times New Roman" panose="02020603050405020304" pitchFamily="18" charset="0"/>
              </a:rPr>
              <a:t>WHERE</a:t>
            </a:r>
            <a:r>
              <a:rPr lang="en-IN" sz="2000" dirty="0">
                <a:solidFill>
                  <a:srgbClr val="DD4A68"/>
                </a:solidFill>
                <a:latin typeface="Arial" panose="020B0604020202020204" pitchFamily="34" charset="0"/>
                <a:ea typeface="Times New Roman" panose="02020603050405020304" pitchFamily="18" charset="0"/>
              </a:rPr>
              <a:t> </a:t>
            </a:r>
            <a:r>
              <a:rPr lang="en-IN" sz="2000" dirty="0">
                <a:solidFill>
                  <a:srgbClr val="FFC000"/>
                </a:solidFill>
                <a:latin typeface="Arial" panose="020B0604020202020204" pitchFamily="34" charset="0"/>
                <a:ea typeface="Times New Roman" panose="02020603050405020304" pitchFamily="18" charset="0"/>
              </a:rPr>
              <a:t>EMP</a:t>
            </a:r>
            <a:r>
              <a:rPr lang="en-IN" sz="2000" dirty="0">
                <a:solidFill>
                  <a:srgbClr val="DD4A68"/>
                </a:solidFill>
                <a:latin typeface="Arial" panose="020B0604020202020204" pitchFamily="34" charset="0"/>
                <a:ea typeface="Times New Roman" panose="02020603050405020304" pitchFamily="18" charset="0"/>
              </a:rPr>
              <a:t>.</a:t>
            </a:r>
            <a:r>
              <a:rPr lang="en-IN" sz="2000" dirty="0">
                <a:latin typeface="Arial" panose="020B0604020202020204" pitchFamily="34" charset="0"/>
                <a:ea typeface="Times New Roman" panose="02020603050405020304" pitchFamily="18" charset="0"/>
              </a:rPr>
              <a:t>DEPTNO</a:t>
            </a:r>
            <a:r>
              <a:rPr lang="en-IN" sz="2000" dirty="0">
                <a:solidFill>
                  <a:srgbClr val="DD4A68"/>
                </a:solidFill>
                <a:latin typeface="Arial" panose="020B0604020202020204" pitchFamily="34" charset="0"/>
                <a:ea typeface="Times New Roman" panose="02020603050405020304" pitchFamily="18" charset="0"/>
              </a:rPr>
              <a:t> = </a:t>
            </a:r>
            <a:r>
              <a:rPr lang="en-IN" sz="2000" dirty="0">
                <a:solidFill>
                  <a:srgbClr val="FFC000"/>
                </a:solidFill>
                <a:latin typeface="Arial" panose="020B0604020202020204" pitchFamily="34" charset="0"/>
                <a:ea typeface="Times New Roman" panose="02020603050405020304" pitchFamily="18" charset="0"/>
              </a:rPr>
              <a:t>DEPT</a:t>
            </a:r>
            <a:r>
              <a:rPr lang="en-IN" sz="2000" dirty="0">
                <a:solidFill>
                  <a:srgbClr val="DD4A68"/>
                </a:solidFill>
                <a:latin typeface="Arial" panose="020B0604020202020204" pitchFamily="34" charset="0"/>
                <a:ea typeface="Times New Roman" panose="02020603050405020304" pitchFamily="18" charset="0"/>
              </a:rPr>
              <a:t>.</a:t>
            </a:r>
            <a:r>
              <a:rPr lang="en-IN" sz="2000" dirty="0">
                <a:latin typeface="Arial" panose="020B0604020202020204" pitchFamily="34" charset="0"/>
                <a:ea typeface="Times New Roman" panose="02020603050405020304" pitchFamily="18" charset="0"/>
              </a:rPr>
              <a:t>DEPTNO</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R1 </a:t>
            </a:r>
            <a:r>
              <a:rPr lang="en-IN"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a:latin typeface="Arial" panose="020B0604020202020204" pitchFamily="34" charset="0"/>
                <a:cs typeface="Arial" panose="020B0604020202020204" pitchFamily="34" charset="0"/>
              </a:rPr>
              <a:t> ;</a:t>
            </a:r>
          </a:p>
        </p:txBody>
      </p:sp>
    </p:spTree>
    <p:extLst>
      <p:ext uri="{BB962C8B-B14F-4D97-AF65-F5344CB8AC3E}">
        <p14:creationId xmlns="" xmlns:p14="http://schemas.microsoft.com/office/powerpoint/2010/main" val="1555894142"/>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2" name="Rectangle 1"/>
          <p:cNvSpPr/>
          <p:nvPr/>
        </p:nvSpPr>
        <p:spPr>
          <a:xfrm>
            <a:off x="1600200" y="762001"/>
            <a:ext cx="8991600" cy="1323439"/>
          </a:xfrm>
          <a:prstGeom prst="rect">
            <a:avLst/>
          </a:prstGeom>
        </p:spPr>
        <p:txBody>
          <a:bodyPr wrap="square">
            <a:spAutoFit/>
          </a:bodyPr>
          <a:lstStyle/>
          <a:p>
            <a:pPr marL="342900" indent="-342900">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STDPRICE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"STANDARD PRICE",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MINPRICE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AS "MINIMUM PRICE";</a:t>
            </a:r>
          </a:p>
        </p:txBody>
      </p:sp>
      <p:pic>
        <p:nvPicPr>
          <p:cNvPr id="6" name="Picture 5"/>
          <p:cNvPicPr>
            <a:picLocks noChangeAspect="1"/>
          </p:cNvPicPr>
          <p:nvPr/>
        </p:nvPicPr>
        <p:blipFill>
          <a:blip r:embed="rId2"/>
          <a:stretch>
            <a:fillRect/>
          </a:stretch>
        </p:blipFill>
        <p:spPr>
          <a:xfrm>
            <a:off x="1752600" y="2333592"/>
            <a:ext cx="5638800" cy="943008"/>
          </a:xfrm>
          <a:prstGeom prst="rect">
            <a:avLst/>
          </a:prstGeom>
        </p:spPr>
      </p:pic>
      <p:sp>
        <p:nvSpPr>
          <p:cNvPr id="7" name="Rectangle 6"/>
          <p:cNvSpPr/>
          <p:nvPr/>
        </p:nvSpPr>
        <p:spPr>
          <a:xfrm>
            <a:off x="1600200" y="3629562"/>
            <a:ext cx="8991600" cy="1323439"/>
          </a:xfrm>
          <a:prstGeom prst="rect">
            <a:avLst/>
          </a:prstGeom>
        </p:spPr>
        <p:txBody>
          <a:bodyPr wrap="square">
            <a:spAutoFit/>
          </a:bodyPr>
          <a:lstStyle/>
          <a:p>
            <a:pPr marL="342900" indent="-342900">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STDPRICE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MINPRICE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AS "PRICE DIFFERENCE";</a:t>
            </a:r>
          </a:p>
        </p:txBody>
      </p:sp>
      <p:pic>
        <p:nvPicPr>
          <p:cNvPr id="8" name="Picture 7"/>
          <p:cNvPicPr>
            <a:picLocks noChangeAspect="1"/>
          </p:cNvPicPr>
          <p:nvPr/>
        </p:nvPicPr>
        <p:blipFill>
          <a:blip r:embed="rId3"/>
          <a:stretch>
            <a:fillRect/>
          </a:stretch>
        </p:blipFill>
        <p:spPr>
          <a:xfrm>
            <a:off x="1752601" y="5241266"/>
            <a:ext cx="4419601" cy="854735"/>
          </a:xfrm>
          <a:prstGeom prst="rect">
            <a:avLst/>
          </a:prstGeom>
        </p:spPr>
      </p:pic>
    </p:spTree>
    <p:extLst>
      <p:ext uri="{BB962C8B-B14F-4D97-AF65-F5344CB8AC3E}">
        <p14:creationId xmlns="" xmlns:p14="http://schemas.microsoft.com/office/powerpoint/2010/main" val="2128605411"/>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3733816543"/>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1600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with the value on the other side of the comparison operator.</a:t>
            </a:r>
          </a:p>
        </p:txBody>
      </p:sp>
      <p:sp>
        <p:nvSpPr>
          <p:cNvPr id="2" name="Rectangle 1"/>
          <p:cNvSpPr/>
          <p:nvPr/>
        </p:nvSpPr>
        <p:spPr>
          <a:xfrm>
            <a:off x="1600200" y="1981200"/>
            <a:ext cx="8991600" cy="1292662"/>
          </a:xfrm>
          <a:prstGeom prst="rect">
            <a:avLst/>
          </a:prstGeom>
        </p:spPr>
        <p:txBody>
          <a:bodyPr wrap="square">
            <a:spAutoFit/>
          </a:bodyPr>
          <a:lstStyle/>
          <a:p>
            <a:pPr>
              <a:lnSpc>
                <a:spcPct val="150000"/>
              </a:lnSpc>
            </a:pPr>
            <a:r>
              <a:rPr lang="en-IN" sz="1600" dirty="0">
                <a:solidFill>
                  <a:srgbClr val="FF0000"/>
                </a:solidFill>
                <a:latin typeface="Arial" panose="020B0604020202020204" pitchFamily="34" charset="0"/>
                <a:cs typeface="Arial" panose="020B0604020202020204" pitchFamily="34" charset="0"/>
              </a:rPr>
              <a:t>SELECT * FROM EMP where deptno = (SELECT deptno FROM DEPT where deptno in (10, 20));</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DEPTNO</a:t>
            </a:r>
            <a:r>
              <a:rPr lang="en-IN" dirty="0">
                <a:latin typeface="Arial" panose="020B0604020202020204" pitchFamily="34" charset="0"/>
                <a:cs typeface="Arial" panose="020B0604020202020204" pitchFamily="34"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chemeClr val="accent5">
                    <a:lumMod val="75000"/>
                  </a:schemeClr>
                </a:solidFill>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latin typeface="Arial" panose="020B0604020202020204" pitchFamily="34" charset="0"/>
                <a:cs typeface="Arial" panose="020B0604020202020204" pitchFamily="34" charset="0"/>
              </a:rPr>
              <a:t>5 + 5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SAL</a:t>
            </a:r>
            <a:r>
              <a:rPr lang="en-IN" dirty="0">
                <a:latin typeface="Arial" panose="020B0604020202020204" pitchFamily="34" charset="0"/>
                <a:cs typeface="Arial" panose="020B0604020202020204" pitchFamily="34"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chemeClr val="accent5">
                    <a:lumMod val="75000"/>
                  </a:schemeClr>
                </a:solidFill>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latin typeface="Arial" panose="020B0604020202020204" pitchFamily="34" charset="0"/>
                <a:cs typeface="Arial" panose="020B0604020202020204" pitchFamily="34" charset="0"/>
              </a:rPr>
              <a:t>MAX</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SAL</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a:latin typeface="Arial" panose="020B0604020202020204" pitchFamily="34" charset="0"/>
                <a:cs typeface="Arial" panose="020B0604020202020204" pitchFamily="34" charset="0"/>
              </a:rPr>
              <a:t>EMP</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p:txBody>
      </p:sp>
      <p:graphicFrame>
        <p:nvGraphicFramePr>
          <p:cNvPr id="6" name="Table 5"/>
          <p:cNvGraphicFramePr>
            <a:graphicFrameLocks noGrp="1"/>
          </p:cNvGraphicFramePr>
          <p:nvPr>
            <p:extLst>
              <p:ext uri="{D42A27DB-BD31-4B8C-83A1-F6EECF244321}">
                <p14:modId xmlns="" xmlns:p14="http://schemas.microsoft.com/office/powerpoint/2010/main" val="1484762836"/>
              </p:ext>
            </p:extLst>
          </p:nvPr>
        </p:nvGraphicFramePr>
        <p:xfrm>
          <a:off x="1676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 xmlns:p14="http://schemas.microsoft.com/office/powerpoint/2010/main" val="42765679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590800"/>
            <a:ext cx="8839200" cy="914400"/>
          </a:xfrm>
          <a:prstGeom prst="rect">
            <a:avLst/>
          </a:prstGeom>
        </p:spPr>
        <p:txBody>
          <a:bodyPr>
            <a:normAutofit/>
          </a:bodyPr>
          <a:lstStyle/>
          <a:p>
            <a:pPr lvl="0" algn="ctr">
              <a:spcBef>
                <a:spcPct val="0"/>
              </a:spcBef>
              <a:defRPr/>
            </a:pPr>
            <a:endParaRPr lang="en-US" sz="3600" b="1" i="1" dirty="0">
              <a:latin typeface="Arial" pitchFamily="34" charset="0"/>
              <a:cs typeface="Arial" pitchFamily="34" charset="0"/>
            </a:endParaRPr>
          </a:p>
        </p:txBody>
      </p:sp>
      <p:sp>
        <p:nvSpPr>
          <p:cNvPr id="4" name="Rectangle 3"/>
          <p:cNvSpPr/>
          <p:nvPr/>
        </p:nvSpPr>
        <p:spPr>
          <a:xfrm>
            <a:off x="1676400" y="726281"/>
            <a:ext cx="8839200" cy="5509200"/>
          </a:xfrm>
          <a:prstGeom prst="rect">
            <a:avLst/>
          </a:prstGeom>
          <a:solidFill>
            <a:schemeClr val="bg1"/>
          </a:solidFill>
        </p:spPr>
        <p:txBody>
          <a:bodyPr wrap="square">
            <a:spAutoFit/>
          </a:bodyPr>
          <a:lstStyle/>
          <a:p>
            <a:r>
              <a:rPr lang="en-US" sz="2800" b="1" u="sng" dirty="0">
                <a:latin typeface="Arial" pitchFamily="34" charset="0"/>
                <a:cs typeface="Arial" pitchFamily="34" charset="0"/>
              </a:rPr>
              <a:t>Atomicity</a:t>
            </a:r>
            <a:r>
              <a:rPr lang="en-US" sz="2400" dirty="0">
                <a:latin typeface="Arial" pitchFamily="34" charset="0"/>
                <a:cs typeface="Arial" pitchFamily="34" charset="0"/>
              </a:rPr>
              <a:t>. In a transaction involving two or more separate</a:t>
            </a:r>
            <a:r>
              <a:rPr lang="en-US" sz="2400" dirty="0"/>
              <a:t> </a:t>
            </a:r>
            <a:r>
              <a:rPr lang="en-US" sz="2400" dirty="0">
                <a:latin typeface="Arial" pitchFamily="34" charset="0"/>
                <a:cs typeface="Arial" pitchFamily="34" charset="0"/>
              </a:rPr>
              <a:t>pieces of information, either all of the pieces are committed or none are.</a:t>
            </a:r>
          </a:p>
          <a:p>
            <a:endParaRPr lang="en-US" sz="1200" dirty="0">
              <a:latin typeface="Arial" pitchFamily="34" charset="0"/>
              <a:cs typeface="Arial" pitchFamily="34" charset="0"/>
            </a:endParaRPr>
          </a:p>
          <a:p>
            <a:endParaRPr lang="en-US" sz="1200" dirty="0">
              <a:latin typeface="Arial" pitchFamily="34" charset="0"/>
              <a:cs typeface="Arial" pitchFamily="34" charset="0"/>
            </a:endParaRPr>
          </a:p>
          <a:p>
            <a:r>
              <a:rPr lang="en-US" sz="2800" b="1" u="sng" dirty="0">
                <a:latin typeface="Arial" pitchFamily="34" charset="0"/>
                <a:cs typeface="Arial" pitchFamily="34" charset="0"/>
              </a:rPr>
              <a:t>Consistency</a:t>
            </a:r>
            <a:r>
              <a:rPr lang="en-US" sz="2400" dirty="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a:latin typeface="Arial" pitchFamily="34" charset="0"/>
              <a:cs typeface="Arial" pitchFamily="34" charset="0"/>
            </a:endParaRPr>
          </a:p>
          <a:p>
            <a:endParaRPr lang="en-US" sz="1200" dirty="0">
              <a:latin typeface="Arial" pitchFamily="34" charset="0"/>
              <a:cs typeface="Arial" pitchFamily="34" charset="0"/>
            </a:endParaRPr>
          </a:p>
          <a:p>
            <a:r>
              <a:rPr lang="en-US" sz="2800" b="1" u="sng" dirty="0">
                <a:latin typeface="Arial" pitchFamily="34" charset="0"/>
                <a:cs typeface="Arial" pitchFamily="34" charset="0"/>
              </a:rPr>
              <a:t>Isolation</a:t>
            </a:r>
            <a:r>
              <a:rPr lang="en-US" sz="2400" dirty="0">
                <a:latin typeface="Arial" pitchFamily="34" charset="0"/>
                <a:cs typeface="Arial" pitchFamily="34" charset="0"/>
              </a:rPr>
              <a:t>. A transaction in process and not yet committed must remain isolated from any other transaction.</a:t>
            </a:r>
          </a:p>
          <a:p>
            <a:endParaRPr lang="en-US" sz="1200" dirty="0">
              <a:latin typeface="Arial" pitchFamily="34" charset="0"/>
              <a:cs typeface="Arial" pitchFamily="34" charset="0"/>
            </a:endParaRPr>
          </a:p>
          <a:p>
            <a:endParaRPr lang="en-US" sz="1200" dirty="0">
              <a:latin typeface="Arial" pitchFamily="34" charset="0"/>
              <a:cs typeface="Arial" pitchFamily="34" charset="0"/>
            </a:endParaRPr>
          </a:p>
          <a:p>
            <a:r>
              <a:rPr lang="en-US" sz="2800" b="1" u="sng" dirty="0">
                <a:latin typeface="Arial" pitchFamily="34" charset="0"/>
                <a:cs typeface="Arial" pitchFamily="34" charset="0"/>
              </a:rPr>
              <a:t>Durability</a:t>
            </a:r>
            <a:r>
              <a:rPr lang="en-US" sz="2400" dirty="0">
                <a:latin typeface="Arial" pitchFamily="34" charset="0"/>
                <a:cs typeface="Arial" pitchFamily="34" charset="0"/>
              </a:rPr>
              <a:t>. Committed data is saved by the system such that, even in the event of a failure and system restart, the data is available in its correct state.</a:t>
            </a:r>
          </a:p>
        </p:txBody>
      </p:sp>
      <p:sp>
        <p:nvSpPr>
          <p:cNvPr id="5" name="Rectangle 4"/>
          <p:cNvSpPr/>
          <p:nvPr/>
        </p:nvSpPr>
        <p:spPr>
          <a:xfrm>
            <a:off x="1524000" y="1"/>
            <a:ext cx="9144000" cy="646331"/>
          </a:xfrm>
          <a:prstGeom prst="rect">
            <a:avLst/>
          </a:prstGeom>
          <a:solidFill>
            <a:schemeClr val="bg2">
              <a:lumMod val="10000"/>
            </a:schemeClr>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3" name="Rectangle 2"/>
          <p:cNvSpPr/>
          <p:nvPr/>
        </p:nvSpPr>
        <p:spPr>
          <a:xfrm>
            <a:off x="1524000" y="2895601"/>
            <a:ext cx="91440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A.ACTORID, A.NAME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ACTOR</a:t>
            </a:r>
            <a:r>
              <a:rPr lang="en-US" dirty="0">
                <a:solidFill>
                  <a:srgbClr val="FE1212"/>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 ACTOR_MOVIE</a:t>
            </a:r>
            <a:r>
              <a:rPr lang="en-US" dirty="0">
                <a:solidFill>
                  <a:srgbClr val="FE1212"/>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AM</a:t>
            </a:r>
            <a:r>
              <a:rPr lang="en-US" dirty="0">
                <a:solidFill>
                  <a:srgbClr val="FE1212"/>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WHERE</a:t>
            </a:r>
            <a:r>
              <a:rPr lang="en-US" dirty="0">
                <a:latin typeface="Arial" panose="020B0604020202020204" pitchFamily="34" charset="0"/>
                <a:cs typeface="Arial" panose="020B0604020202020204" pitchFamily="34" charset="0"/>
              </a:rPr>
              <a:t> A.ACTORID = AM.ACTORID </a:t>
            </a:r>
            <a:r>
              <a:rPr lang="en-US" dirty="0">
                <a:solidFill>
                  <a:srgbClr val="0077AA"/>
                </a:solidFill>
                <a:latin typeface="Arial" panose="020B0604020202020204" pitchFamily="34" charset="0"/>
                <a:ea typeface="Times New Roman" panose="02020603050405020304" pitchFamily="18" charset="0"/>
              </a:rPr>
              <a:t>GROUP</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cs typeface="Arial" panose="020B0604020202020204" pitchFamily="34" charset="0"/>
              </a:rPr>
              <a:t> AM.ACTORID </a:t>
            </a:r>
            <a:r>
              <a:rPr lang="en-US" dirty="0">
                <a:solidFill>
                  <a:srgbClr val="0077AA"/>
                </a:solidFill>
                <a:latin typeface="Arial" panose="020B0604020202020204" pitchFamily="34" charset="0"/>
                <a:ea typeface="Times New Roman" panose="02020603050405020304" pitchFamily="18" charset="0"/>
              </a:rPr>
              <a:t>HAVING</a:t>
            </a:r>
            <a:r>
              <a:rPr lang="en-US" dirty="0">
                <a:latin typeface="Arial" panose="020B0604020202020204" pitchFamily="34" charset="0"/>
                <a:cs typeface="Arial" panose="020B0604020202020204" pitchFamily="34" charset="0"/>
              </a:rPr>
              <a:t> COUNT(*) = (</a:t>
            </a: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MAX(R1)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COUNT(*) R1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ACTOR_MOVIE </a:t>
            </a:r>
            <a:r>
              <a:rPr lang="en-US" dirty="0">
                <a:solidFill>
                  <a:srgbClr val="0077AA"/>
                </a:solidFill>
                <a:latin typeface="Arial" panose="020B0604020202020204" pitchFamily="34" charset="0"/>
                <a:ea typeface="Times New Roman" panose="02020603050405020304" pitchFamily="18" charset="0"/>
              </a:rPr>
              <a:t>GROUP</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cs typeface="Arial" panose="020B0604020202020204" pitchFamily="34" charset="0"/>
              </a:rPr>
              <a:t> ACTORID) M);</a:t>
            </a:r>
          </a:p>
        </p:txBody>
      </p:sp>
      <p:pic>
        <p:nvPicPr>
          <p:cNvPr id="7" name="Picture 6"/>
          <p:cNvPicPr>
            <a:picLocks noChangeAspect="1"/>
          </p:cNvPicPr>
          <p:nvPr/>
        </p:nvPicPr>
        <p:blipFill>
          <a:blip r:embed="rId2"/>
          <a:stretch>
            <a:fillRect/>
          </a:stretch>
        </p:blipFill>
        <p:spPr>
          <a:xfrm>
            <a:off x="1676401" y="4284070"/>
            <a:ext cx="3785733" cy="1659531"/>
          </a:xfrm>
          <a:prstGeom prst="rect">
            <a:avLst/>
          </a:prstGeom>
        </p:spPr>
      </p:pic>
      <p:grpSp>
        <p:nvGrpSpPr>
          <p:cNvPr id="16" name="Group 15"/>
          <p:cNvGrpSpPr/>
          <p:nvPr/>
        </p:nvGrpSpPr>
        <p:grpSpPr>
          <a:xfrm>
            <a:off x="6934200" y="675937"/>
            <a:ext cx="1676400" cy="990600"/>
            <a:chOff x="3009900" y="835223"/>
            <a:chExt cx="1676400" cy="990600"/>
          </a:xfrm>
        </p:grpSpPr>
        <p:sp>
          <p:nvSpPr>
            <p:cNvPr id="10" name="Oval 9"/>
            <p:cNvSpPr/>
            <p:nvPr/>
          </p:nvSpPr>
          <p:spPr>
            <a:xfrm>
              <a:off x="3009900" y="835223"/>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486462" y="1097730"/>
              <a:ext cx="723275" cy="369332"/>
            </a:xfrm>
            <a:prstGeom prst="rect">
              <a:avLst/>
            </a:prstGeom>
          </p:spPr>
          <p:txBody>
            <a:bodyPr wrap="none">
              <a:spAutoFit/>
            </a:bodyPr>
            <a:lstStyle/>
            <a:p>
              <a:r>
                <a:rPr lang="en-US" dirty="0">
                  <a:solidFill>
                    <a:srgbClr val="FE1212"/>
                  </a:solidFill>
                  <a:latin typeface="Arial" panose="020B0604020202020204" pitchFamily="34" charset="0"/>
                  <a:cs typeface="Arial" panose="020B0604020202020204" pitchFamily="34" charset="0"/>
                </a:rPr>
                <a:t>Actor</a:t>
              </a:r>
              <a:endParaRPr lang="en-US" dirty="0"/>
            </a:p>
          </p:txBody>
        </p:sp>
      </p:grpSp>
      <p:grpSp>
        <p:nvGrpSpPr>
          <p:cNvPr id="15" name="Group 14"/>
          <p:cNvGrpSpPr/>
          <p:nvPr/>
        </p:nvGrpSpPr>
        <p:grpSpPr>
          <a:xfrm>
            <a:off x="8839200" y="675937"/>
            <a:ext cx="1676400" cy="990600"/>
            <a:chOff x="381000" y="835223"/>
            <a:chExt cx="1676400" cy="990600"/>
          </a:xfrm>
        </p:grpSpPr>
        <p:sp>
          <p:nvSpPr>
            <p:cNvPr id="9" name="Oval 8"/>
            <p:cNvSpPr/>
            <p:nvPr/>
          </p:nvSpPr>
          <p:spPr>
            <a:xfrm>
              <a:off x="381000" y="835223"/>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19090" y="1097730"/>
              <a:ext cx="800219" cy="369332"/>
            </a:xfrm>
            <a:prstGeom prst="rect">
              <a:avLst/>
            </a:prstGeom>
          </p:spPr>
          <p:txBody>
            <a:bodyPr wrap="none">
              <a:spAutoFit/>
            </a:bodyPr>
            <a:lstStyle/>
            <a:p>
              <a:r>
                <a:rPr lang="en-US" dirty="0">
                  <a:solidFill>
                    <a:srgbClr val="FE1212"/>
                  </a:solidFill>
                  <a:latin typeface="Arial" panose="020B0604020202020204" pitchFamily="34" charset="0"/>
                  <a:cs typeface="Arial" panose="020B0604020202020204" pitchFamily="34" charset="0"/>
                </a:rPr>
                <a:t>Movie</a:t>
              </a:r>
              <a:endParaRPr lang="en-US" dirty="0"/>
            </a:p>
          </p:txBody>
        </p:sp>
      </p:grpSp>
      <p:grpSp>
        <p:nvGrpSpPr>
          <p:cNvPr id="17" name="Group 16"/>
          <p:cNvGrpSpPr/>
          <p:nvPr/>
        </p:nvGrpSpPr>
        <p:grpSpPr>
          <a:xfrm>
            <a:off x="7791202" y="1716860"/>
            <a:ext cx="1828800" cy="990600"/>
            <a:chOff x="5638800" y="835223"/>
            <a:chExt cx="1828800" cy="990600"/>
          </a:xfrm>
        </p:grpSpPr>
        <p:sp>
          <p:nvSpPr>
            <p:cNvPr id="11" name="Oval 10"/>
            <p:cNvSpPr/>
            <p:nvPr/>
          </p:nvSpPr>
          <p:spPr>
            <a:xfrm>
              <a:off x="5638800" y="835223"/>
              <a:ext cx="18288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867400" y="1097730"/>
              <a:ext cx="1531188" cy="369332"/>
            </a:xfrm>
            <a:prstGeom prst="rect">
              <a:avLst/>
            </a:prstGeom>
          </p:spPr>
          <p:txBody>
            <a:bodyPr wrap="none">
              <a:spAutoFit/>
            </a:bodyPr>
            <a:lstStyle/>
            <a:p>
              <a:r>
                <a:rPr lang="en-US" dirty="0">
                  <a:solidFill>
                    <a:srgbClr val="FE1212"/>
                  </a:solidFill>
                  <a:latin typeface="Arial" panose="020B0604020202020204" pitchFamily="34" charset="0"/>
                  <a:cs typeface="Arial" panose="020B0604020202020204" pitchFamily="34" charset="0"/>
                </a:rPr>
                <a:t>Movie _Actor</a:t>
              </a:r>
              <a:endParaRPr lang="en-US" dirty="0"/>
            </a:p>
          </p:txBody>
        </p:sp>
      </p:grpSp>
      <p:sp>
        <p:nvSpPr>
          <p:cNvPr id="19" name="TextBox 18"/>
          <p:cNvSpPr txBox="1"/>
          <p:nvPr/>
        </p:nvSpPr>
        <p:spPr>
          <a:xfrm>
            <a:off x="1566804" y="732656"/>
            <a:ext cx="4562410" cy="877163"/>
          </a:xfrm>
          <a:prstGeom prst="rect">
            <a:avLst/>
          </a:prstGeom>
          <a:noFill/>
        </p:spPr>
        <p:txBody>
          <a:bodyPr wrap="square" rtlCol="0">
            <a:spAutoFit/>
          </a:bodyPr>
          <a:lstStyle/>
          <a:p>
            <a:r>
              <a:rPr lang="en-US" sz="1700" dirty="0"/>
              <a:t>movie           : (movieid, name, release_date)</a:t>
            </a:r>
          </a:p>
          <a:p>
            <a:r>
              <a:rPr lang="en-US" sz="1700" dirty="0"/>
              <a:t>actor            : (actorid, name)</a:t>
            </a:r>
          </a:p>
          <a:p>
            <a:r>
              <a:rPr lang="en-US" sz="1700" dirty="0"/>
              <a:t>actor_movie : (actorid, movieid)</a:t>
            </a:r>
          </a:p>
        </p:txBody>
      </p:sp>
    </p:spTree>
    <p:extLst>
      <p:ext uri="{BB962C8B-B14F-4D97-AF65-F5344CB8AC3E}">
        <p14:creationId xmlns="" xmlns:p14="http://schemas.microsoft.com/office/powerpoint/2010/main" val="3512762323"/>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Subquery in the FROM Clause</a:t>
            </a:r>
          </a:p>
        </p:txBody>
      </p:sp>
    </p:spTree>
    <p:extLst>
      <p:ext uri="{BB962C8B-B14F-4D97-AF65-F5344CB8AC3E}">
        <p14:creationId xmlns="" xmlns:p14="http://schemas.microsoft.com/office/powerpoint/2010/main" val="381768698"/>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1600200" y="7736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p>
        </p:txBody>
      </p:sp>
      <p:sp>
        <p:nvSpPr>
          <p:cNvPr id="2" name="Rectangle 1"/>
          <p:cNvSpPr/>
          <p:nvPr/>
        </p:nvSpPr>
        <p:spPr>
          <a:xfrm>
            <a:off x="1600200" y="2362201"/>
            <a:ext cx="8991600" cy="2954655"/>
          </a:xfrm>
          <a:prstGeom prst="rect">
            <a:avLst/>
          </a:prstGeom>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SET @x :=0;</a:t>
            </a:r>
          </a:p>
          <a:p>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@x + 1 as 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 R1 = 5;</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R1, mod(@cnt,2) R2, EMP.*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 R2 = 0;</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MIN</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R1</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R1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GROUP BY </a:t>
            </a:r>
            <a:r>
              <a:rPr lang="en-IN" dirty="0">
                <a:latin typeface="Arial" panose="020B0604020202020204" pitchFamily="34" charset="0"/>
                <a:ea typeface="Times New Roman" panose="02020603050405020304" pitchFamily="18" charset="0"/>
              </a:rPr>
              <a:t>JOB</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MAX</a:t>
            </a:r>
            <a:r>
              <a:rPr lang="en-US" dirty="0">
                <a:latin typeface="Arial" panose="020B0604020202020204" pitchFamily="34" charset="0"/>
                <a:cs typeface="Arial" panose="020B0604020202020204"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cs typeface="Arial" panose="020B0604020202020204" pitchFamily="34" charset="0"/>
              </a:rPr>
              <a:t>(*) R1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ACTOR_MOVIE </a:t>
            </a:r>
            <a:r>
              <a:rPr lang="en-US" dirty="0">
                <a:solidFill>
                  <a:srgbClr val="DD4A68"/>
                </a:solidFill>
                <a:latin typeface="Arial" panose="020B0604020202020204" pitchFamily="34" charset="0"/>
                <a:ea typeface="Times New Roman" panose="02020603050405020304" pitchFamily="18" charset="0"/>
              </a:rPr>
              <a:t>GROUP</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BY</a:t>
            </a:r>
            <a:r>
              <a:rPr lang="en-US" dirty="0">
                <a:latin typeface="Arial" panose="020B0604020202020204" pitchFamily="34" charset="0"/>
                <a:cs typeface="Arial" panose="020B0604020202020204" pitchFamily="34" charset="0"/>
              </a:rPr>
              <a:t> ACTORID) M</a:t>
            </a:r>
            <a:endParaRPr lang="en-IN" dirty="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1524001" y="13181"/>
            <a:ext cx="65" cy="430839"/>
          </a:xfrm>
          <a:prstGeom prst="rect">
            <a:avLst/>
          </a:prstGeom>
          <a:solidFill>
            <a:srgbClr val="F4F7F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
        <p:nvSpPr>
          <p:cNvPr id="6" name="Rectangle 5"/>
          <p:cNvSpPr/>
          <p:nvPr/>
        </p:nvSpPr>
        <p:spPr>
          <a:xfrm>
            <a:off x="1600200" y="12192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632856" y="1676401"/>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pic>
        <p:nvPicPr>
          <p:cNvPr id="8" name="Picture 7"/>
          <p:cNvPicPr>
            <a:picLocks noChangeAspect="1"/>
          </p:cNvPicPr>
          <p:nvPr/>
        </p:nvPicPr>
        <p:blipFill>
          <a:blip r:embed="rId2"/>
          <a:stretch>
            <a:fillRect/>
          </a:stretch>
        </p:blipFill>
        <p:spPr>
          <a:xfrm>
            <a:off x="1905000" y="5353110"/>
            <a:ext cx="2003744" cy="895290"/>
          </a:xfrm>
          <a:prstGeom prst="rect">
            <a:avLst/>
          </a:prstGeom>
        </p:spPr>
      </p:pic>
    </p:spTree>
    <p:extLst>
      <p:ext uri="{BB962C8B-B14F-4D97-AF65-F5344CB8AC3E}">
        <p14:creationId xmlns="" xmlns:p14="http://schemas.microsoft.com/office/powerpoint/2010/main" val="4049327036"/>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Subquery with IN,  ALL, ANY, or SOME</a:t>
            </a:r>
          </a:p>
        </p:txBody>
      </p:sp>
      <p:sp>
        <p:nvSpPr>
          <p:cNvPr id="3" name="Rectangle 2"/>
          <p:cNvSpPr/>
          <p:nvPr/>
        </p:nvSpPr>
        <p:spPr>
          <a:xfrm>
            <a:off x="1689100" y="147936"/>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 ANY.</a:t>
            </a:r>
          </a:p>
        </p:txBody>
      </p:sp>
      <p:sp>
        <p:nvSpPr>
          <p:cNvPr id="5" name="Rectangle 4"/>
          <p:cNvSpPr/>
          <p:nvPr/>
        </p:nvSpPr>
        <p:spPr>
          <a:xfrm>
            <a:off x="1676400" y="762001"/>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 xmlns:p14="http://schemas.microsoft.com/office/powerpoint/2010/main" val="633614632"/>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632857"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p>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632856"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return TRUE if the comparison is TRUE for ANY of the values in the column that the subquery returns.</a:t>
            </a:r>
          </a:p>
        </p:txBody>
      </p:sp>
      <p:sp>
        <p:nvSpPr>
          <p:cNvPr id="9" name="Rectangle 8"/>
          <p:cNvSpPr/>
          <p:nvPr/>
        </p:nvSpPr>
        <p:spPr>
          <a:xfrm>
            <a:off x="1656607" y="4433670"/>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7620001"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632855" y="3722470"/>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return TRUE if the comparison is TRUE for ALL of the values in the column that the subquery returns.</a:t>
            </a:r>
          </a:p>
        </p:txBody>
      </p:sp>
      <p:sp>
        <p:nvSpPr>
          <p:cNvPr id="5" name="Rectangle 4"/>
          <p:cNvSpPr/>
          <p:nvPr/>
        </p:nvSpPr>
        <p:spPr>
          <a:xfrm>
            <a:off x="1676400" y="5257800"/>
            <a:ext cx="8862949" cy="400110"/>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cs typeface="Arial" panose="020B0604020202020204" pitchFamily="34" charset="0"/>
              </a:rPr>
              <a:t>* </a:t>
            </a:r>
            <a:r>
              <a:rPr lang="en-IN" sz="2000" dirty="0">
                <a:solidFill>
                  <a:srgbClr val="0077AA"/>
                </a:solidFill>
                <a:latin typeface="Arial" panose="020B0604020202020204" pitchFamily="34" charset="0"/>
                <a:ea typeface="Times New Roman" panose="02020603050405020304" pitchFamily="18" charset="0"/>
              </a:rPr>
              <a:t>FROM</a:t>
            </a:r>
            <a:r>
              <a:rPr lang="en-IN" sz="2000" dirty="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a:latin typeface="Arial" panose="020B0604020202020204" pitchFamily="34" charset="0"/>
                <a:cs typeface="Arial" panose="020B0604020202020204" pitchFamily="34" charset="0"/>
              </a:rPr>
              <a:t> (5+5, 10+10)</a:t>
            </a:r>
          </a:p>
        </p:txBody>
      </p:sp>
      <p:sp>
        <p:nvSpPr>
          <p:cNvPr id="12" name="Rectangle 11"/>
          <p:cNvSpPr/>
          <p:nvPr/>
        </p:nvSpPr>
        <p:spPr>
          <a:xfrm>
            <a:off x="1676401" y="5772090"/>
            <a:ext cx="8839196" cy="400110"/>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cs typeface="Arial" panose="020B0604020202020204" pitchFamily="34" charset="0"/>
              </a:rPr>
              <a:t>* </a:t>
            </a:r>
            <a:r>
              <a:rPr lang="en-IN" sz="2000" dirty="0">
                <a:solidFill>
                  <a:srgbClr val="0077AA"/>
                </a:solidFill>
                <a:latin typeface="Arial" panose="020B0604020202020204" pitchFamily="34" charset="0"/>
                <a:ea typeface="Times New Roman" panose="02020603050405020304" pitchFamily="18" charset="0"/>
              </a:rPr>
              <a:t>FROM</a:t>
            </a:r>
            <a:r>
              <a:rPr lang="en-IN" sz="2000" dirty="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=ANY</a:t>
            </a:r>
            <a:r>
              <a:rPr lang="en-IN" sz="2000" dirty="0">
                <a:latin typeface="Arial" panose="020B0604020202020204" pitchFamily="34" charset="0"/>
                <a:cs typeface="Arial" panose="020B0604020202020204" pitchFamily="34" charset="0"/>
              </a:rPr>
              <a:t> (10, 20) </a:t>
            </a:r>
            <a:r>
              <a:rPr lang="en-IN" sz="2000" dirty="0">
                <a:solidFill>
                  <a:srgbClr val="92D050"/>
                </a:solidFill>
                <a:latin typeface="Arial" panose="020B0604020202020204" pitchFamily="34" charset="0"/>
                <a:cs typeface="Arial" panose="020B0604020202020204" pitchFamily="34" charset="0"/>
              </a:rPr>
              <a:t>//error</a:t>
            </a:r>
          </a:p>
        </p:txBody>
      </p:sp>
      <p:cxnSp>
        <p:nvCxnSpPr>
          <p:cNvPr id="8" name="Elbow Connector 7"/>
          <p:cNvCxnSpPr/>
          <p:nvPr/>
        </p:nvCxnSpPr>
        <p:spPr>
          <a:xfrm rot="10800000" flipV="1">
            <a:off x="8534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765160135"/>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727801"/>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any / some</a:t>
            </a:r>
          </a:p>
        </p:txBody>
      </p:sp>
      <p:pic>
        <p:nvPicPr>
          <p:cNvPr id="1026" name="Picture 2" descr="greater_than_any"/>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29200" y="3124200"/>
            <a:ext cx="4366800" cy="2867532"/>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069281" y="3124199"/>
            <a:ext cx="4436906" cy="28692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779669869"/>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39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all</a:t>
            </a:r>
          </a:p>
        </p:txBody>
      </p:sp>
      <p:sp>
        <p:nvSpPr>
          <p:cNvPr id="10" name="AutoShape 4" descr="sql_greater_than_all"/>
          <p:cNvSpPr>
            <a:spLocks noChangeAspect="1" noChangeArrowheads="1"/>
          </p:cNvSpPr>
          <p:nvPr/>
        </p:nvSpPr>
        <p:spPr bwMode="auto">
          <a:xfrm>
            <a:off x="1831975" y="7938"/>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1984375" y="160338"/>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31108" y="3275801"/>
            <a:ext cx="4438800" cy="2481317"/>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087094" y="3225171"/>
            <a:ext cx="4438800" cy="258257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793184418"/>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all</a:t>
            </a:r>
          </a:p>
        </p:txBody>
      </p:sp>
      <p:grpSp>
        <p:nvGrpSpPr>
          <p:cNvPr id="6" name="Group 5"/>
          <p:cNvGrpSpPr/>
          <p:nvPr/>
        </p:nvGrpSpPr>
        <p:grpSpPr>
          <a:xfrm>
            <a:off x="1596787" y="114300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T2 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T2</a:t>
              </a:r>
              <a:r>
                <a:rPr lang="en-IN" sz="2000" dirty="0">
                  <a:solidFill>
                    <a:schemeClr val="bg1">
                      <a:lumMod val="65000"/>
                    </a:schemeClr>
                  </a:solidFill>
                  <a:latin typeface="Arial" panose="020B0604020202020204" pitchFamily="34" charset="0"/>
                  <a:ea typeface="Times New Roman" panose="02020603050405020304" pitchFamily="18" charset="0"/>
                </a:rPr>
                <a:t>) </a:t>
              </a:r>
              <a:r>
                <a:rPr lang="en-IN" sz="2000" dirty="0">
                  <a:solidFill>
                    <a:srgbClr val="92D050"/>
                  </a:solidFill>
                  <a:latin typeface="Arial" panose="020B0604020202020204" pitchFamily="34" charset="0"/>
                  <a:ea typeface="Times New Roman" panose="02020603050405020304" pitchFamily="18" charset="0"/>
                </a:rPr>
                <a:t>// This statement will return all rows from EMP table.</a:t>
              </a: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a:t>empty table</a:t>
              </a:r>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1816566366"/>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p>
        </p:txBody>
      </p:sp>
      <p:sp>
        <p:nvSpPr>
          <p:cNvPr id="2" name="Rectangle 1"/>
          <p:cNvSpPr/>
          <p:nvPr/>
        </p:nvSpPr>
        <p:spPr>
          <a:xfrm>
            <a:off x="1600200" y="1813680"/>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DEPTNO</a:t>
            </a:r>
            <a:r>
              <a:rPr lang="en-IN" dirty="0">
                <a:latin typeface="Arial" panose="020B0604020202020204" pitchFamily="34"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IN</a:t>
            </a:r>
            <a:r>
              <a:rPr lang="en-IN" b="1"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DEPTNO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DEPTNO </a:t>
            </a:r>
            <a:r>
              <a:rPr lang="en-IN" dirty="0">
                <a:solidFill>
                  <a:schemeClr val="accent5">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DEPTNO </a:t>
            </a:r>
            <a:r>
              <a:rPr lang="en-IN" dirty="0">
                <a:solidFill>
                  <a:schemeClr val="accent5">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20</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SAL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'ADAMS'</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'TURNER'</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SAL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'ADAMS'</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'TURNER'</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&gt;SOME</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SAL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'ADAMS'</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'TURNER'</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 xmlns:p14="http://schemas.microsoft.com/office/powerpoint/2010/main" val="3489079377"/>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Row Subquery</a:t>
            </a:r>
          </a:p>
        </p:txBody>
      </p:sp>
    </p:spTree>
    <p:extLst>
      <p:ext uri="{BB962C8B-B14F-4D97-AF65-F5344CB8AC3E}">
        <p14:creationId xmlns="" xmlns:p14="http://schemas.microsoft.com/office/powerpoint/2010/main" val="31499630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 Relationship Diagram?</a:t>
            </a: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Subqueries return a single value or a column of values. A row subquery is a subquery variant that returns a single row and can thus return more than one column value. You can use = , &gt;, &lt;, &gt;=, &lt;=, &lt;&gt;, !=, &lt;=&gt;</a:t>
            </a:r>
          </a:p>
        </p:txBody>
      </p:sp>
      <p:sp>
        <p:nvSpPr>
          <p:cNvPr id="2" name="Rectangle 1"/>
          <p:cNvSpPr/>
          <p:nvPr/>
        </p:nvSpPr>
        <p:spPr>
          <a:xfrm>
            <a:off x="1600200" y="1981200"/>
            <a:ext cx="8991600" cy="1477328"/>
          </a:xfrm>
          <a:prstGeom prst="rect">
            <a:avLst/>
          </a:prstGeom>
        </p:spPr>
        <p:txBody>
          <a:bodyPr wrap="square">
            <a:spAutoFit/>
          </a:bodyPr>
          <a:lstStyle/>
          <a:p>
            <a:pPr marL="342900" indent="-342900">
              <a:buFont typeface="+mj-lt"/>
              <a:buAutoNum type="arabicPeriod"/>
            </a:pPr>
            <a:r>
              <a:rPr lang="en-IN" dirty="0">
                <a:solidFill>
                  <a:srgbClr val="FF0000"/>
                </a:solidFill>
                <a:latin typeface="Arial" panose="020B0604020202020204" pitchFamily="34" charset="0"/>
                <a:cs typeface="Arial" panose="020B0604020202020204" pitchFamily="34" charset="0"/>
              </a:rPr>
              <a:t>SELECT * from EMP where deptno, 1 = (SELECT deptno, 1 from DEPT where deptno=10);</a:t>
            </a: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(DEPTNO, 1</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chemeClr val="accent5">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DEPTNO, 1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10</a:t>
            </a:r>
            <a:r>
              <a:rPr lang="en-IN" dirty="0">
                <a:latin typeface="Arial" panose="020B0604020202020204" pitchFamily="34" charset="0"/>
                <a:cs typeface="Arial" panose="020B0604020202020204" pitchFamily="34" charset="0"/>
              </a:rPr>
              <a:t>);</a:t>
            </a:r>
          </a:p>
        </p:txBody>
      </p:sp>
    </p:spTree>
    <p:extLst>
      <p:ext uri="{BB962C8B-B14F-4D97-AF65-F5344CB8AC3E}">
        <p14:creationId xmlns="" xmlns:p14="http://schemas.microsoft.com/office/powerpoint/2010/main" val="1813788860"/>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Subquery with EXISTS or NOT EXISTS</a:t>
            </a:r>
          </a:p>
        </p:txBody>
      </p:sp>
    </p:spTree>
    <p:extLst>
      <p:ext uri="{BB962C8B-B14F-4D97-AF65-F5344CB8AC3E}">
        <p14:creationId xmlns="" xmlns:p14="http://schemas.microsoft.com/office/powerpoint/2010/main" val="2524787196"/>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p>
        </p:txBody>
      </p:sp>
      <p:sp>
        <p:nvSpPr>
          <p:cNvPr id="2" name="Rectangle 1"/>
          <p:cNvSpPr/>
          <p:nvPr/>
        </p:nvSpPr>
        <p:spPr>
          <a:xfrm>
            <a:off x="1600200" y="2027873"/>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EMP.DEPTNO</a:t>
            </a:r>
            <a:r>
              <a:rPr lang="en-IN" dirty="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DEPT.DEPTNO</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NOT</a:t>
            </a:r>
            <a:r>
              <a:rPr lang="en-IN" b="1"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DEPTNO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EMP.DEPTNO</a:t>
            </a:r>
            <a:r>
              <a:rPr lang="en-IN" dirty="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DEPT.DEPTNO</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a:latin typeface="Arial" panose="020B0604020202020204" pitchFamily="34" charset="0"/>
                <a:cs typeface="Arial" panose="020B0604020202020204" pitchFamily="34" charset="0"/>
              </a:rPr>
              <a:t> </a:t>
            </a:r>
            <a:r>
              <a:rPr lang="en-US"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E.MGR</a:t>
            </a:r>
            <a:r>
              <a:rPr lang="en-US" dirty="0">
                <a:solidFill>
                  <a:srgbClr val="DD4A68"/>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M.EMPNO</a:t>
            </a:r>
            <a:r>
              <a:rPr lang="en-US" dirty="0">
                <a:solidFill>
                  <a:schemeClr val="bg1">
                    <a:lumMod val="65000"/>
                  </a:schemeClr>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a:t>
            </a:r>
          </a:p>
          <a:p>
            <a:pPr marL="342900" indent="-342900">
              <a:buFont typeface="+mj-lt"/>
              <a:buAutoNum type="arabicPeriod"/>
            </a:pPr>
            <a:endParaRPr lang="en-US"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a:latin typeface="Arial" panose="020B0604020202020204" pitchFamily="34" charset="0"/>
                <a:cs typeface="Arial" panose="020B0604020202020204" pitchFamily="34" charset="0"/>
              </a:rPr>
              <a:t> </a:t>
            </a:r>
            <a:r>
              <a:rPr lang="en-US"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E.MGR</a:t>
            </a:r>
            <a:r>
              <a:rPr lang="en-US" dirty="0">
                <a:solidFill>
                  <a:srgbClr val="DD4A68"/>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M.EMPNO</a:t>
            </a:r>
            <a:r>
              <a:rPr lang="en-US" dirty="0">
                <a:solidFill>
                  <a:schemeClr val="bg1">
                    <a:lumMod val="65000"/>
                  </a:schemeClr>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1814467614"/>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Subquery</a:t>
            </a:r>
          </a:p>
        </p:txBody>
      </p:sp>
    </p:spTree>
    <p:extLst>
      <p:ext uri="{BB962C8B-B14F-4D97-AF65-F5344CB8AC3E}">
        <p14:creationId xmlns="" xmlns:p14="http://schemas.microsoft.com/office/powerpoint/2010/main" val="77638793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p>
        </p:txBody>
      </p:sp>
      <p:sp>
        <p:nvSpPr>
          <p:cNvPr id="2" name="Rectangle 1"/>
          <p:cNvSpPr/>
          <p:nvPr/>
        </p:nvSpPr>
        <p:spPr>
          <a:xfrm>
            <a:off x="1600200" y="1841402"/>
            <a:ext cx="8991600" cy="3949799"/>
          </a:xfrm>
          <a:prstGeom prst="rect">
            <a:avLst/>
          </a:prstGeom>
        </p:spPr>
        <p:txBody>
          <a:bodyPr wrap="square">
            <a:spAutoFit/>
          </a:bodyPr>
          <a:lstStyle/>
          <a:p>
            <a:r>
              <a:rPr lang="en-IN" sz="1600" dirty="0">
                <a:latin typeface="Arial" panose="020B0604020202020204" pitchFamily="34" charset="0"/>
                <a:cs typeface="Arial" panose="020B0604020202020204" pitchFamily="34" charset="0"/>
              </a:rPr>
              <a:t>Following query find 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SAL </a:t>
            </a:r>
            <a:r>
              <a:rPr lang="en-IN" sz="1600" dirty="0">
                <a:solidFill>
                  <a:schemeClr val="accent5">
                    <a:lumMod val="75000"/>
                  </a:schemeClr>
                </a:solidFill>
                <a:latin typeface="Arial" panose="020B0604020202020204" pitchFamily="34" charset="0"/>
                <a:cs typeface="Arial" panose="020B0604020202020204" pitchFamily="34" charset="0"/>
              </a:rPr>
              <a:t>&gt;</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a:solidFill>
                  <a:srgbClr val="C74C49"/>
                </a:solidFill>
                <a:latin typeface="Arial" panose="020B0604020202020204" pitchFamily="34" charset="0"/>
                <a:cs typeface="Arial" panose="020B0604020202020204" pitchFamily="34" charset="0"/>
              </a:rPr>
              <a:t>AVG</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SAL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E.DEPTNO</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chemeClr val="accent5">
                    <a:lumMod val="7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EMP.DEPTNO</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ENAME, SAL, JOB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SAL </a:t>
            </a:r>
            <a:r>
              <a:rPr lang="en-IN" sz="1600" dirty="0">
                <a:solidFill>
                  <a:schemeClr val="accent5">
                    <a:lumMod val="75000"/>
                  </a:schemeClr>
                </a:solidFill>
                <a:latin typeface="Arial" panose="020B0604020202020204" pitchFamily="34" charset="0"/>
                <a:cs typeface="Arial" panose="020B0604020202020204" pitchFamily="34" charset="0"/>
              </a:rPr>
              <a:t>&gt;</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a:solidFill>
                  <a:srgbClr val="C74C49"/>
                </a:solidFill>
                <a:latin typeface="Arial" panose="020B0604020202020204" pitchFamily="34" charset="0"/>
                <a:cs typeface="Arial" panose="020B0604020202020204" pitchFamily="34" charset="0"/>
              </a:rPr>
              <a:t>AVG</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SAL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E.JOB</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chemeClr val="accent5">
                    <a:lumMod val="7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EMP.JOB</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JOB, </a:t>
            </a:r>
            <a:r>
              <a:rPr lang="en-IN" sz="1600" dirty="0">
                <a:solidFill>
                  <a:srgbClr val="C74C49"/>
                </a:solidFill>
                <a:latin typeface="Arial" panose="020B0604020202020204" pitchFamily="34" charset="0"/>
                <a:cs typeface="Arial" panose="020B0604020202020204" pitchFamily="34" charset="0"/>
              </a:rPr>
              <a:t>MAX</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SAL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SAL </a:t>
            </a:r>
            <a:r>
              <a:rPr lang="en-IN" sz="1600" dirty="0">
                <a:solidFill>
                  <a:schemeClr val="accent5">
                    <a:lumMod val="75000"/>
                  </a:schemeClr>
                </a:solidFill>
                <a:latin typeface="Arial" panose="020B0604020202020204" pitchFamily="34" charset="0"/>
                <a:cs typeface="Arial" panose="020B0604020202020204" pitchFamily="34" charset="0"/>
              </a:rPr>
              <a:t>&lt;</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a:solidFill>
                  <a:srgbClr val="C74C49"/>
                </a:solidFill>
                <a:latin typeface="Arial" panose="020B0604020202020204" pitchFamily="34" charset="0"/>
                <a:cs typeface="Arial" panose="020B0604020202020204" pitchFamily="34" charset="0"/>
              </a:rPr>
              <a:t>MAX</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SAL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EMP.JOB</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chemeClr val="accent5">
                    <a:lumMod val="7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E.JOB</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a:latin typeface="Arial" panose="020B0604020202020204" pitchFamily="34" charset="0"/>
                <a:cs typeface="Arial" panose="020B0604020202020204" pitchFamily="34" charset="0"/>
              </a:rPr>
              <a:t> E.JOB</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DISTINCTROW DEPTNO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DEPTNO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EMP.DEPTNO</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chemeClr val="accent5">
                    <a:lumMod val="7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DEPT.DEPTNO</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DISTINCTROW DEPTNO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DEPTNO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EMP.DEPTNO</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chemeClr val="accent5">
                    <a:lumMod val="7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DEPT.DEPTNO</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a:t>
            </a:r>
          </a:p>
        </p:txBody>
      </p:sp>
    </p:spTree>
    <p:extLst>
      <p:ext uri="{BB962C8B-B14F-4D97-AF65-F5344CB8AC3E}">
        <p14:creationId xmlns="" xmlns:p14="http://schemas.microsoft.com/office/powerpoint/2010/main" val="163475084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762000"/>
            <a:ext cx="8839200" cy="3352800"/>
          </a:xfrm>
          <a:prstGeom prst="rect">
            <a:avLst/>
          </a:prstGeom>
          <a:solidFill>
            <a:schemeClr val="bg1"/>
          </a:solidFill>
        </p:spPr>
        <p:txBody>
          <a:bodyPr>
            <a:noAutofit/>
          </a:bodyPr>
          <a:lstStyle/>
          <a:p>
            <a:pPr lvl="0" algn="ctr">
              <a:spcBef>
                <a:spcPct val="0"/>
              </a:spcBef>
              <a:defRPr/>
            </a:pPr>
            <a:endParaRPr lang="en-US" sz="2800" dirty="0">
              <a:latin typeface="Arial" pitchFamily="34" charset="0"/>
              <a:cs typeface="Arial" pitchFamily="34" charset="0"/>
            </a:endParaRPr>
          </a:p>
          <a:p>
            <a:pPr lvl="0" algn="ctr">
              <a:spcBef>
                <a:spcPct val="0"/>
              </a:spcBef>
              <a:defRPr/>
            </a:pPr>
            <a:r>
              <a:rPr lang="en-US" sz="3600" b="1" dirty="0">
                <a:latin typeface="Arial" pitchFamily="34" charset="0"/>
                <a:cs typeface="Arial" pitchFamily="34" charset="0"/>
              </a:rPr>
              <a:t>JOINS</a:t>
            </a:r>
            <a:r>
              <a:rPr lang="en-US" sz="2800" dirty="0">
                <a:latin typeface="Arial" pitchFamily="34" charset="0"/>
                <a:cs typeface="Arial" pitchFamily="34" charset="0"/>
              </a:rPr>
              <a:t> are used to </a:t>
            </a:r>
            <a:r>
              <a:rPr lang="en-US" sz="3600" b="1" dirty="0">
                <a:latin typeface="Arial" pitchFamily="34" charset="0"/>
                <a:cs typeface="Arial" pitchFamily="34" charset="0"/>
              </a:rPr>
              <a:t>retrieve data from multiple tables</a:t>
            </a:r>
            <a:r>
              <a:rPr lang="en-US" sz="2800" dirty="0">
                <a:latin typeface="Arial" pitchFamily="34" charset="0"/>
                <a:cs typeface="Arial" pitchFamily="34" charset="0"/>
              </a:rPr>
              <a:t>.</a:t>
            </a:r>
          </a:p>
          <a:p>
            <a:pPr lvl="0" algn="ctr">
              <a:spcBef>
                <a:spcPct val="0"/>
              </a:spcBef>
              <a:defRPr/>
            </a:pPr>
            <a:endParaRPr lang="en-US" sz="2800" dirty="0">
              <a:latin typeface="Arial" pitchFamily="34" charset="0"/>
              <a:cs typeface="Arial" pitchFamily="34" charset="0"/>
            </a:endParaRPr>
          </a:p>
          <a:p>
            <a:pPr lvl="0" algn="ctr">
              <a:spcBef>
                <a:spcPct val="0"/>
              </a:spcBef>
              <a:defRPr/>
            </a:pPr>
            <a:r>
              <a:rPr lang="en-US" sz="3600" b="1" dirty="0">
                <a:latin typeface="Arial" pitchFamily="34" charset="0"/>
                <a:cs typeface="Arial" pitchFamily="34" charset="0"/>
              </a:rPr>
              <a:t>JOIN</a:t>
            </a:r>
            <a:r>
              <a:rPr lang="en-US" sz="2800" dirty="0">
                <a:latin typeface="Arial" pitchFamily="34" charset="0"/>
                <a:cs typeface="Arial" pitchFamily="34" charset="0"/>
              </a:rPr>
              <a:t> is performed whenever </a:t>
            </a:r>
            <a:r>
              <a:rPr lang="en-US" sz="2800" b="1" dirty="0">
                <a:latin typeface="Arial" pitchFamily="34" charset="0"/>
                <a:cs typeface="Arial" pitchFamily="34" charset="0"/>
              </a:rPr>
              <a:t>two or more tables </a:t>
            </a:r>
            <a:r>
              <a:rPr lang="en-US" sz="2800" dirty="0">
                <a:latin typeface="Arial" pitchFamily="34" charset="0"/>
                <a:cs typeface="Arial" pitchFamily="34" charset="0"/>
              </a:rPr>
              <a:t>are joined in a SQL statement.</a:t>
            </a:r>
          </a:p>
        </p:txBody>
      </p:sp>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676400" y="838201"/>
            <a:ext cx="8839200" cy="3477875"/>
          </a:xfrm>
          <a:prstGeom prst="rect">
            <a:avLst/>
          </a:prstGeom>
        </p:spPr>
        <p:txBody>
          <a:bodyPr wrap="square">
            <a:spAutoFit/>
          </a:bodyPr>
          <a:lstStyle/>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Product Join </a:t>
            </a:r>
            <a:r>
              <a:rPr lang="en-US" sz="2000" dirty="0">
                <a:solidFill>
                  <a:srgbClr val="005E74"/>
                </a:solidFill>
              </a:rPr>
              <a:t>– </a:t>
            </a:r>
            <a:r>
              <a:rPr lang="en-US" sz="2000" dirty="0">
                <a:solidFill>
                  <a:srgbClr val="005E74"/>
                </a:solidFill>
                <a:latin typeface="Arial" pitchFamily="34" charset="0"/>
                <a:cs typeface="Arial" pitchFamily="34" charset="0"/>
              </a:rPr>
              <a:t>Cross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rPr>
              <a:t>Equijoin – Inner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Natural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Simple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Self Join</a:t>
            </a:r>
          </a:p>
        </p:txBody>
      </p:sp>
    </p:spTree>
    <p:extLst>
      <p:ext uri="{BB962C8B-B14F-4D97-AF65-F5344CB8AC3E}">
        <p14:creationId xmlns="" xmlns:p14="http://schemas.microsoft.com/office/powerpoint/2010/main" val="1076667074"/>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685801"/>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600200" y="16002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6" name="Picture 25"/>
          <p:cNvPicPr>
            <a:picLocks noChangeAspect="1"/>
          </p:cNvPicPr>
          <p:nvPr/>
        </p:nvPicPr>
        <p:blipFill>
          <a:blip r:embed="rId2"/>
          <a:stretch>
            <a:fillRect/>
          </a:stretch>
        </p:blipFill>
        <p:spPr>
          <a:xfrm>
            <a:off x="1534886" y="2586964"/>
            <a:ext cx="9133114" cy="1980000"/>
          </a:xfrm>
          <a:prstGeom prst="rect">
            <a:avLst/>
          </a:prstGeom>
        </p:spPr>
      </p:pic>
    </p:spTree>
    <p:extLst>
      <p:ext uri="{BB962C8B-B14F-4D97-AF65-F5344CB8AC3E}">
        <p14:creationId xmlns="" xmlns:p14="http://schemas.microsoft.com/office/powerpoint/2010/main" val="2765306214"/>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685801"/>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600200" y="15240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sp>
        <p:nvSpPr>
          <p:cNvPr id="8" name="Rectangle 7"/>
          <p:cNvSpPr/>
          <p:nvPr/>
        </p:nvSpPr>
        <p:spPr>
          <a:xfrm>
            <a:off x="1686296" y="1981200"/>
            <a:ext cx="881940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ea typeface="Times New Roman" panose="02020603050405020304" pitchFamily="18"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ea typeface="Times New Roman" panose="02020603050405020304" pitchFamily="18" charset="0"/>
              </a:rPr>
              <a:t> MENUCARD, SOFTDRINK;</a:t>
            </a:r>
          </a:p>
          <a:p>
            <a:pPr marL="285750" indent="-285750">
              <a:buFont typeface="Arial" panose="020B0604020202020204" pitchFamily="34" charset="0"/>
              <a:buChar char="•"/>
            </a:pPr>
            <a:endParaRPr lang="en-US" sz="800" dirty="0">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M.NAME, S.NAME, M.RATE, S.RATE, M.RATE + S.RATE AS "TOTAL" </a:t>
            </a:r>
            <a:r>
              <a:rPr lang="en-US" dirty="0">
                <a:solidFill>
                  <a:srgbClr val="0077AA"/>
                </a:solidFill>
                <a:latin typeface="Arial" panose="020B0604020202020204" pitchFamily="34" charset="0"/>
                <a:ea typeface="Times New Roman" panose="02020603050405020304" pitchFamily="18" charset="0"/>
              </a:rPr>
              <a:t>FROM</a:t>
            </a:r>
            <a:r>
              <a:rPr lang="en-US" dirty="0"/>
              <a:t> MENUCARD M, SOFTDRINK S;</a:t>
            </a:r>
          </a:p>
        </p:txBody>
      </p:sp>
      <p:pic>
        <p:nvPicPr>
          <p:cNvPr id="13" name="Picture 12"/>
          <p:cNvPicPr>
            <a:picLocks noChangeAspect="1"/>
          </p:cNvPicPr>
          <p:nvPr/>
        </p:nvPicPr>
        <p:blipFill>
          <a:blip r:embed="rId2"/>
          <a:stretch>
            <a:fillRect/>
          </a:stretch>
        </p:blipFill>
        <p:spPr>
          <a:xfrm>
            <a:off x="1559626" y="3071750"/>
            <a:ext cx="4562075" cy="3607801"/>
          </a:xfrm>
          <a:prstGeom prst="rect">
            <a:avLst/>
          </a:prstGeom>
        </p:spPr>
      </p:pic>
      <p:pic>
        <p:nvPicPr>
          <p:cNvPr id="2" name="Picture 1"/>
          <p:cNvPicPr>
            <a:picLocks noChangeAspect="1"/>
          </p:cNvPicPr>
          <p:nvPr/>
        </p:nvPicPr>
        <p:blipFill>
          <a:blip r:embed="rId3"/>
          <a:stretch>
            <a:fillRect/>
          </a:stretch>
        </p:blipFill>
        <p:spPr>
          <a:xfrm>
            <a:off x="6162926" y="3071750"/>
            <a:ext cx="4449271" cy="3607801"/>
          </a:xfrm>
          <a:prstGeom prst="rect">
            <a:avLst/>
          </a:prstGeom>
        </p:spPr>
      </p:pic>
    </p:spTree>
    <p:extLst>
      <p:ext uri="{BB962C8B-B14F-4D97-AF65-F5344CB8AC3E}">
        <p14:creationId xmlns="" xmlns:p14="http://schemas.microsoft.com/office/powerpoint/2010/main" val="8026849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1752600" y="2304001"/>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a:latin typeface="Arial" pitchFamily="34" charset="0"/>
                <a:cs typeface="Arial" pitchFamily="34" charset="0"/>
              </a:rPr>
              <a:t>Use E-R model to get a high-level graphical view to describe the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ENTITIES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dirty="0">
                <a:latin typeface="Arial" pitchFamily="34" charset="0"/>
                <a:cs typeface="Arial" pitchFamily="34" charset="0"/>
              </a:rPr>
              <a:t> </a:t>
            </a:r>
            <a:r>
              <a:rPr lang="en-US" sz="2400" dirty="0">
                <a:latin typeface="Arial" pitchFamily="34" charset="0"/>
                <a:cs typeface="Arial" pitchFamily="34" charset="0"/>
              </a:rPr>
              <a:t>their</a:t>
            </a:r>
            <a:r>
              <a:rPr lang="en-US" sz="3200" dirty="0">
                <a:latin typeface="Arial" pitchFamily="34" charset="0"/>
                <a:cs typeface="Arial" pitchFamily="34" charset="0"/>
              </a:rPr>
              <a:t>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RELATIONSHIP</a:t>
            </a:r>
            <a:r>
              <a:rPr lang="en-US" sz="3200" b="1" dirty="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400800" y="4869090"/>
            <a:ext cx="3396116" cy="575075"/>
          </a:xfrm>
          <a:prstGeom prst="rect">
            <a:avLst/>
          </a:prstGeom>
        </p:spPr>
      </p:pic>
      <p:sp>
        <p:nvSpPr>
          <p:cNvPr id="8" name="Rectangle 7"/>
          <p:cNvSpPr/>
          <p:nvPr/>
        </p:nvSpPr>
        <p:spPr>
          <a:xfrm>
            <a:off x="1686296" y="838201"/>
            <a:ext cx="8819408"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NAME, COUNT(*) "TOTAL EMPLOYEES", RATE * COUNT(*) "TOTAL COST" </a:t>
            </a:r>
            <a:r>
              <a:rPr lang="en-US" dirty="0">
                <a:solidFill>
                  <a:srgbClr val="0077AA"/>
                </a:solidFill>
                <a:latin typeface="Arial" panose="020B0604020202020204" pitchFamily="34" charset="0"/>
                <a:ea typeface="Times New Roman" panose="02020603050405020304" pitchFamily="18" charset="0"/>
              </a:rPr>
              <a:t>FROM</a:t>
            </a:r>
            <a:r>
              <a:rPr lang="en-US" dirty="0"/>
              <a:t> N2EMPLOYEE, SOFTDRINK GROUP BY NAME;</a:t>
            </a:r>
          </a:p>
        </p:txBody>
      </p:sp>
      <p:pic>
        <p:nvPicPr>
          <p:cNvPr id="11" name="Picture 10"/>
          <p:cNvPicPr>
            <a:picLocks noChangeAspect="1"/>
          </p:cNvPicPr>
          <p:nvPr/>
        </p:nvPicPr>
        <p:blipFill>
          <a:blip r:embed="rId3"/>
          <a:stretch>
            <a:fillRect/>
          </a:stretch>
        </p:blipFill>
        <p:spPr>
          <a:xfrm>
            <a:off x="1733684" y="1600200"/>
            <a:ext cx="6867855" cy="1825404"/>
          </a:xfrm>
          <a:prstGeom prst="rect">
            <a:avLst/>
          </a:prstGeom>
        </p:spPr>
      </p:pic>
      <p:sp>
        <p:nvSpPr>
          <p:cNvPr id="2" name="Rectangle 1"/>
          <p:cNvSpPr/>
          <p:nvPr/>
        </p:nvSpPr>
        <p:spPr>
          <a:xfrm>
            <a:off x="1733684" y="3593068"/>
            <a:ext cx="8629516"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NAME, TYPE, COST </a:t>
            </a:r>
            <a:r>
              <a:rPr lang="en-US" dirty="0">
                <a:solidFill>
                  <a:srgbClr val="0077AA"/>
                </a:solidFill>
                <a:latin typeface="Arial" panose="020B0604020202020204" pitchFamily="34" charset="0"/>
                <a:ea typeface="Times New Roman" panose="02020603050405020304" pitchFamily="18" charset="0"/>
              </a:rPr>
              <a:t>FROM</a:t>
            </a:r>
            <a:r>
              <a:rPr lang="en-US" dirty="0"/>
              <a:t> BOOK, AVAILABLEIN;</a:t>
            </a:r>
          </a:p>
        </p:txBody>
      </p:sp>
      <p:pic>
        <p:nvPicPr>
          <p:cNvPr id="5" name="Picture 4"/>
          <p:cNvPicPr>
            <a:picLocks noChangeAspect="1"/>
          </p:cNvPicPr>
          <p:nvPr/>
        </p:nvPicPr>
        <p:blipFill>
          <a:blip r:embed="rId4"/>
          <a:stretch>
            <a:fillRect/>
          </a:stretch>
        </p:blipFill>
        <p:spPr>
          <a:xfrm>
            <a:off x="1748528" y="4030330"/>
            <a:ext cx="3548101" cy="2827671"/>
          </a:xfrm>
          <a:prstGeom prst="rect">
            <a:avLst/>
          </a:prstGeom>
        </p:spPr>
      </p:pic>
    </p:spTree>
    <p:extLst>
      <p:ext uri="{BB962C8B-B14F-4D97-AF65-F5344CB8AC3E}">
        <p14:creationId xmlns="" xmlns:p14="http://schemas.microsoft.com/office/powerpoint/2010/main" val="3557368067"/>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621524"/>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1600200" y="19050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JOIN &lt;table_references&gt;</a:t>
            </a:r>
          </a:p>
        </p:txBody>
      </p:sp>
      <p:sp>
        <p:nvSpPr>
          <p:cNvPr id="10" name="Rectangle 9"/>
          <p:cNvSpPr/>
          <p:nvPr/>
        </p:nvSpPr>
        <p:spPr>
          <a:xfrm>
            <a:off x="1686297" y="2655077"/>
            <a:ext cx="6030305"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 </a:t>
            </a:r>
            <a:r>
              <a:rPr lang="en-US" dirty="0">
                <a:solidFill>
                  <a:srgbClr val="0077AA"/>
                </a:solidFill>
                <a:latin typeface="Arial" panose="020B0604020202020204" pitchFamily="34" charset="0"/>
                <a:ea typeface="Times New Roman" panose="02020603050405020304" pitchFamily="18" charset="0"/>
              </a:rPr>
              <a:t>FROM</a:t>
            </a:r>
            <a:r>
              <a:rPr lang="en-US" dirty="0"/>
              <a:t> BOOK</a:t>
            </a:r>
            <a:r>
              <a:rPr lang="en-IN" dirty="0">
                <a:solidFill>
                  <a:srgbClr val="E0D612"/>
                </a:solidFill>
                <a:latin typeface="Arial" panose="020B0604020202020204" pitchFamily="34" charset="0"/>
                <a:cs typeface="Arial" panose="020B0604020202020204" pitchFamily="34" charset="0"/>
              </a:rPr>
              <a:t> CROSS</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a:t> AVAILABLEIN;</a:t>
            </a:r>
          </a:p>
        </p:txBody>
      </p:sp>
      <p:pic>
        <p:nvPicPr>
          <p:cNvPr id="2" name="Picture 1"/>
          <p:cNvPicPr>
            <a:picLocks noChangeAspect="1"/>
          </p:cNvPicPr>
          <p:nvPr/>
        </p:nvPicPr>
        <p:blipFill>
          <a:blip r:embed="rId2"/>
          <a:stretch>
            <a:fillRect/>
          </a:stretch>
        </p:blipFill>
        <p:spPr>
          <a:xfrm>
            <a:off x="1600200" y="3078523"/>
            <a:ext cx="3649606" cy="3703277"/>
          </a:xfrm>
          <a:prstGeom prst="rect">
            <a:avLst/>
          </a:prstGeom>
        </p:spPr>
      </p:pic>
    </p:spTree>
    <p:extLst>
      <p:ext uri="{BB962C8B-B14F-4D97-AF65-F5344CB8AC3E}">
        <p14:creationId xmlns="" xmlns:p14="http://schemas.microsoft.com/office/powerpoint/2010/main" val="21694768"/>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1600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pic>
        <p:nvPicPr>
          <p:cNvPr id="26" name="Picture 25"/>
          <p:cNvPicPr>
            <a:picLocks noChangeAspect="1"/>
          </p:cNvPicPr>
          <p:nvPr/>
        </p:nvPicPr>
        <p:blipFill>
          <a:blip r:embed="rId2"/>
          <a:stretch>
            <a:fillRect/>
          </a:stretch>
        </p:blipFill>
        <p:spPr>
          <a:xfrm>
            <a:off x="1524000" y="3581400"/>
            <a:ext cx="9144000" cy="1981200"/>
          </a:xfrm>
          <a:prstGeom prst="rect">
            <a:avLst/>
          </a:prstGeom>
        </p:spPr>
      </p:pic>
    </p:spTree>
    <p:extLst>
      <p:ext uri="{BB962C8B-B14F-4D97-AF65-F5344CB8AC3E}">
        <p14:creationId xmlns="" xmlns:p14="http://schemas.microsoft.com/office/powerpoint/2010/main" val="1669231532"/>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1600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3" name="Rectangle 2"/>
          <p:cNvSpPr/>
          <p:nvPr/>
        </p:nvSpPr>
        <p:spPr>
          <a:xfrm>
            <a:off x="1752600" y="2669113"/>
            <a:ext cx="87630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 </a:t>
            </a:r>
            <a:r>
              <a:rPr lang="en-US" dirty="0">
                <a:solidFill>
                  <a:srgbClr val="0077AA"/>
                </a:solidFill>
                <a:latin typeface="Arial" panose="020B0604020202020204" pitchFamily="34" charset="0"/>
                <a:ea typeface="Times New Roman" panose="02020603050405020304" pitchFamily="18" charset="0"/>
              </a:rPr>
              <a:t>FROM</a:t>
            </a:r>
            <a:r>
              <a:rPr lang="en-US" dirty="0"/>
              <a:t> EMPLOYEE E, ADDRESS A </a:t>
            </a:r>
            <a:r>
              <a:rPr lang="en-US" dirty="0">
                <a:solidFill>
                  <a:srgbClr val="E0D612"/>
                </a:solidFill>
                <a:latin typeface="Arial" panose="020B0604020202020204" pitchFamily="34" charset="0"/>
                <a:cs typeface="Arial" panose="020B0604020202020204" pitchFamily="34" charset="0"/>
              </a:rPr>
              <a:t>WHERE</a:t>
            </a:r>
            <a:r>
              <a:rPr lang="en-US" dirty="0"/>
              <a:t> E.ID = A.EMPLOYEEID;</a:t>
            </a:r>
          </a:p>
        </p:txBody>
      </p:sp>
      <p:pic>
        <p:nvPicPr>
          <p:cNvPr id="2" name="Picture 1"/>
          <p:cNvPicPr>
            <a:picLocks noChangeAspect="1"/>
          </p:cNvPicPr>
          <p:nvPr/>
        </p:nvPicPr>
        <p:blipFill>
          <a:blip r:embed="rId2"/>
          <a:stretch>
            <a:fillRect/>
          </a:stretch>
        </p:blipFill>
        <p:spPr>
          <a:xfrm>
            <a:off x="1752600" y="3200400"/>
            <a:ext cx="8686800" cy="3063222"/>
          </a:xfrm>
          <a:prstGeom prst="rect">
            <a:avLst/>
          </a:prstGeom>
        </p:spPr>
      </p:pic>
    </p:spTree>
    <p:extLst>
      <p:ext uri="{BB962C8B-B14F-4D97-AF65-F5344CB8AC3E}">
        <p14:creationId xmlns="" xmlns:p14="http://schemas.microsoft.com/office/powerpoint/2010/main" val="2999391625"/>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304801"/>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a:latin typeface="Calibri" panose="020F0502020204030204" pitchFamily="34" charset="0"/>
                <a:cs typeface="Calibri" panose="020F0502020204030204" pitchFamily="34" charset="0"/>
              </a:rPr>
              <a:t>Display the department name where less the 3 employees </a:t>
            </a:r>
            <a:r>
              <a:rPr lang="en-IN" sz="160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
        <p:nvSpPr>
          <p:cNvPr id="3" name="Oval 2"/>
          <p:cNvSpPr/>
          <p:nvPr/>
        </p:nvSpPr>
        <p:spPr>
          <a:xfrm>
            <a:off x="18288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35814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334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239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8288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5814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0866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8392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5486401" y="1828800"/>
            <a:ext cx="138545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522076063"/>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fontScale="85000" lnSpcReduction="10000"/>
          </a:bodyPr>
          <a:lstStyle/>
          <a:p>
            <a:pPr algn="ctr">
              <a:spcBef>
                <a:spcPct val="0"/>
              </a:spcBef>
              <a:defRPr/>
            </a:pPr>
            <a:r>
              <a:rPr lang="en-US" sz="5400" dirty="0">
                <a:solidFill>
                  <a:srgbClr val="DC525C"/>
                </a:solidFill>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666504" y="228601"/>
            <a:ext cx="8772896" cy="1661993"/>
          </a:xfrm>
          <a:prstGeom prst="rect">
            <a:avLst/>
          </a:prstGeom>
        </p:spPr>
        <p:txBody>
          <a:bodyPr wrap="square">
            <a:spAutoFit/>
          </a:bodyPr>
          <a:lstStyle/>
          <a:p>
            <a:pPr algn="just"/>
            <a:r>
              <a:rPr lang="en-IN" sz="2200" b="1" i="1" dirty="0">
                <a:solidFill>
                  <a:srgbClr val="DBC04D"/>
                </a:solidFill>
              </a:rPr>
              <a:t>ON Contrition</a:t>
            </a:r>
          </a:p>
          <a:p>
            <a:pPr marL="285750" indent="-285750" algn="just">
              <a:buFont typeface="Arial" panose="020B0604020202020204" pitchFamily="34" charset="0"/>
              <a:buChar char="•"/>
            </a:pPr>
            <a:r>
              <a:rPr lang="en-IN" sz="2000" dirty="0"/>
              <a:t>When this join condition gets applied none of the columns of the relation will get eliminated in the result set.</a:t>
            </a:r>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633352" y="3505201"/>
            <a:ext cx="8839200" cy="1661993"/>
          </a:xfrm>
          <a:prstGeom prst="rect">
            <a:avLst/>
          </a:prstGeom>
        </p:spPr>
        <p:txBody>
          <a:bodyPr wrap="square">
            <a:spAutoFit/>
          </a:bodyPr>
          <a:lstStyle/>
          <a:p>
            <a:pPr algn="just"/>
            <a:r>
              <a:rPr lang="en-IN" sz="2000" b="1" i="1" dirty="0">
                <a:solidFill>
                  <a:srgbClr val="DBC04D"/>
                </a:solidFill>
              </a:rPr>
              <a:t>USING Attribute Contrition</a:t>
            </a:r>
            <a:endParaRPr lang="en-IN" sz="2000" dirty="0"/>
          </a:p>
          <a:p>
            <a:pPr marL="342900" indent="-342900" algn="just">
              <a:buFont typeface="Arial" panose="020B0604020202020204" pitchFamily="34" charset="0"/>
              <a:buChar char="•"/>
            </a:pPr>
            <a:r>
              <a:rPr lang="en-IN" sz="2000" dirty="0"/>
              <a:t>When all the common columns are used in the join predicate then the result would be same as Natural join.</a:t>
            </a:r>
          </a:p>
          <a:p>
            <a:pPr marL="342900" indent="-342900" algn="just">
              <a:buFont typeface="Arial" panose="020B0604020202020204" pitchFamily="34" charset="0"/>
              <a:buChar char="•"/>
            </a:pPr>
            <a:r>
              <a:rPr lang="en-IN" sz="2000" dirty="0"/>
              <a:t>In the result set of the join the duplicates of the columns used in the predicate gets eliminated.</a:t>
            </a:r>
          </a:p>
        </p:txBody>
      </p:sp>
    </p:spTree>
    <p:extLst>
      <p:ext uri="{BB962C8B-B14F-4D97-AF65-F5344CB8AC3E}">
        <p14:creationId xmlns="" xmlns:p14="http://schemas.microsoft.com/office/powerpoint/2010/main" val="227315212"/>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a:latin typeface="Arial" panose="020B0604020202020204" pitchFamily="34" charset="0"/>
                <a:cs typeface="Arial" panose="020B0604020202020204" pitchFamily="34" charset="0"/>
              </a:rPr>
              <a:t>The 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statement.</a:t>
            </a:r>
          </a:p>
        </p:txBody>
      </p:sp>
      <p:sp>
        <p:nvSpPr>
          <p:cNvPr id="10" name="Rectangle 9"/>
          <p:cNvSpPr/>
          <p:nvPr/>
        </p:nvSpPr>
        <p:spPr>
          <a:xfrm>
            <a:off x="1600200" y="825838"/>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a:latin typeface="Arial" panose="020B0604020202020204" pitchFamily="34" charset="0"/>
                <a:cs typeface="Arial" panose="020B0604020202020204" pitchFamily="34" charset="0"/>
              </a:rPr>
              <a:t>The ON clause is used to join tables where the column names don’t match in both tables.</a:t>
            </a:r>
          </a:p>
        </p:txBody>
      </p:sp>
      <p:grpSp>
        <p:nvGrpSpPr>
          <p:cNvPr id="23" name="Group 22"/>
          <p:cNvGrpSpPr/>
          <p:nvPr/>
        </p:nvGrpSpPr>
        <p:grpSpPr>
          <a:xfrm>
            <a:off x="2286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a:solidFill>
                    <a:srgbClr val="0083A2"/>
                  </a:solidFill>
                </a:rPr>
                <a:t>JOINING CONDITION</a:t>
              </a: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2802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a:solidFill>
                    <a:srgbClr val="0083A2"/>
                  </a:solidFill>
                </a:rPr>
                <a:t>JOINING CONDITION</a:t>
              </a: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422146112"/>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3"/>
          <a:stretch>
            <a:fillRect/>
          </a:stretch>
        </p:blipFill>
        <p:spPr>
          <a:xfrm>
            <a:off x="1556658" y="5038726"/>
            <a:ext cx="9111343" cy="1819275"/>
          </a:xfrm>
          <a:prstGeom prst="rect">
            <a:avLst/>
          </a:prstGeom>
        </p:spPr>
      </p:pic>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p>
        </p:txBody>
      </p:sp>
      <p:sp>
        <p:nvSpPr>
          <p:cNvPr id="7" name="Rectangle 6"/>
          <p:cNvSpPr/>
          <p:nvPr/>
        </p:nvSpPr>
        <p:spPr>
          <a:xfrm>
            <a:off x="1600200" y="173082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3" name="Rectangle 2"/>
          <p:cNvSpPr/>
          <p:nvPr/>
        </p:nvSpPr>
        <p:spPr>
          <a:xfrm>
            <a:off x="1600200" y="2438401"/>
            <a:ext cx="8991600"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latin typeface="Arial" panose="020B0604020202020204" pitchFamily="34" charset="0"/>
                <a:cs typeface="Arial" panose="020B0604020202020204" pitchFamily="34" charset="0"/>
              </a:rPr>
              <a:t> *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US" dirty="0">
                <a:latin typeface="Arial" panose="020B0604020202020204" pitchFamily="34" charset="0"/>
                <a:cs typeface="Arial" panose="020B0604020202020204" pitchFamily="34" charset="0"/>
              </a:rPr>
              <a:t> EMPLOYEE E </a:t>
            </a:r>
            <a:r>
              <a:rPr lang="en-IN" dirty="0">
                <a:solidFill>
                  <a:srgbClr val="E0D612"/>
                </a:solidFill>
                <a:latin typeface="Arial" panose="020B0604020202020204" pitchFamily="34" charset="0"/>
                <a:cs typeface="Arial" panose="020B0604020202020204" pitchFamily="34" charset="0"/>
              </a:rPr>
              <a:t>INNER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US" dirty="0">
                <a:latin typeface="Arial" panose="020B0604020202020204" pitchFamily="34" charset="0"/>
                <a:cs typeface="Arial" panose="020B0604020202020204" pitchFamily="34" charset="0"/>
              </a:rPr>
              <a:t> QUALIFICATION Q </a:t>
            </a:r>
            <a:r>
              <a:rPr lang="en-IN" dirty="0">
                <a:solidFill>
                  <a:srgbClr val="DD4A68"/>
                </a:solidFill>
                <a:latin typeface="Arial" panose="020B0604020202020204" pitchFamily="34" charset="0"/>
                <a:ea typeface="Times New Roman" panose="02020603050405020304" pitchFamily="18" charset="0"/>
              </a:rPr>
              <a:t>ON</a:t>
            </a:r>
            <a:r>
              <a:rPr lang="en-US" dirty="0">
                <a:latin typeface="Arial" panose="020B0604020202020204" pitchFamily="34" charset="0"/>
                <a:cs typeface="Arial" panose="020B0604020202020204" pitchFamily="34" charset="0"/>
              </a:rPr>
              <a:t> E.ID = Q.EMPLOYEEID;</a:t>
            </a:r>
          </a:p>
        </p:txBody>
      </p:sp>
      <p:pic>
        <p:nvPicPr>
          <p:cNvPr id="6" name="Picture 5"/>
          <p:cNvPicPr>
            <a:picLocks noChangeAspect="1"/>
          </p:cNvPicPr>
          <p:nvPr/>
        </p:nvPicPr>
        <p:blipFill>
          <a:blip r:embed="rId4"/>
          <a:stretch>
            <a:fillRect/>
          </a:stretch>
        </p:blipFill>
        <p:spPr>
          <a:xfrm>
            <a:off x="1524001" y="3142834"/>
            <a:ext cx="9144000" cy="2114967"/>
          </a:xfrm>
          <a:prstGeom prst="rect">
            <a:avLst/>
          </a:prstGeom>
        </p:spPr>
      </p:pic>
    </p:spTree>
    <p:extLst>
      <p:ext uri="{BB962C8B-B14F-4D97-AF65-F5344CB8AC3E}">
        <p14:creationId xmlns="" xmlns:p14="http://schemas.microsoft.com/office/powerpoint/2010/main" val="4159649965"/>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p>
        </p:txBody>
      </p:sp>
      <p:sp>
        <p:nvSpPr>
          <p:cNvPr id="9" name="Rectangle 8"/>
          <p:cNvSpPr/>
          <p:nvPr/>
        </p:nvSpPr>
        <p:spPr>
          <a:xfrm>
            <a:off x="1600200" y="1752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1600200" y="251460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FROM </a:t>
            </a:r>
            <a:r>
              <a:rPr lang="en-US" dirty="0">
                <a:latin typeface="Arial" panose="020B0604020202020204" pitchFamily="34" charset="0"/>
                <a:ea typeface="Times New Roman" panose="02020603050405020304" pitchFamily="18" charset="0"/>
                <a:cs typeface="Arial" panose="020B0604020202020204" pitchFamily="34" charset="0"/>
              </a:rPr>
              <a:t>CUSTOMER</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E0D612"/>
                </a:solidFill>
                <a:latin typeface="Arial" panose="020B0604020202020204" pitchFamily="34" charset="0"/>
                <a:cs typeface="Arial" panose="020B0604020202020204" pitchFamily="34" charset="0"/>
              </a:rPr>
              <a:t>INNER</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E0D612"/>
                </a:solidFill>
                <a:latin typeface="Arial" panose="020B0604020202020204" pitchFamily="34" charset="0"/>
                <a:cs typeface="Arial" panose="020B0604020202020204" pitchFamily="34" charset="0"/>
              </a:rPr>
              <a:t>JOIN</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latin typeface="Arial" panose="020B0604020202020204" pitchFamily="34" charset="0"/>
                <a:ea typeface="Times New Roman" panose="02020603050405020304" pitchFamily="18" charset="0"/>
                <a:cs typeface="Arial" panose="020B0604020202020204" pitchFamily="34" charset="0"/>
              </a:rPr>
              <a:t>ORD</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USING</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latin typeface="Arial" panose="020B0604020202020204" pitchFamily="34" charset="0"/>
                <a:ea typeface="Times New Roman" panose="02020603050405020304" pitchFamily="18" charset="0"/>
                <a:cs typeface="Arial" panose="020B0604020202020204" pitchFamily="34" charset="0"/>
              </a:rPr>
              <a:t>(CUSTID);</a:t>
            </a:r>
          </a:p>
        </p:txBody>
      </p:sp>
      <p:sp>
        <p:nvSpPr>
          <p:cNvPr id="12" name="Rectangle 11"/>
          <p:cNvSpPr/>
          <p:nvPr/>
        </p:nvSpPr>
        <p:spPr>
          <a:xfrm>
            <a:off x="1556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pic>
        <p:nvPicPr>
          <p:cNvPr id="2" name="Picture 1"/>
          <p:cNvPicPr>
            <a:picLocks noChangeAspect="1"/>
          </p:cNvPicPr>
          <p:nvPr/>
        </p:nvPicPr>
        <p:blipFill>
          <a:blip r:embed="rId3"/>
          <a:stretch>
            <a:fillRect/>
          </a:stretch>
        </p:blipFill>
        <p:spPr>
          <a:xfrm>
            <a:off x="1589039" y="3048000"/>
            <a:ext cx="8970104" cy="2133600"/>
          </a:xfrm>
          <a:prstGeom prst="rect">
            <a:avLst/>
          </a:prstGeom>
        </p:spPr>
      </p:pic>
      <p:pic>
        <p:nvPicPr>
          <p:cNvPr id="28" name="Picture 27"/>
          <p:cNvPicPr>
            <a:picLocks noChangeAspect="1"/>
          </p:cNvPicPr>
          <p:nvPr/>
        </p:nvPicPr>
        <p:blipFill>
          <a:blip r:embed="rId4"/>
          <a:stretch>
            <a:fillRect/>
          </a:stretch>
        </p:blipFill>
        <p:spPr>
          <a:xfrm>
            <a:off x="1600200" y="5162550"/>
            <a:ext cx="9000000" cy="1697034"/>
          </a:xfrm>
          <a:prstGeom prst="rect">
            <a:avLst/>
          </a:prstGeom>
        </p:spPr>
      </p:pic>
    </p:spTree>
    <p:extLst>
      <p:ext uri="{BB962C8B-B14F-4D97-AF65-F5344CB8AC3E}">
        <p14:creationId xmlns="" xmlns:p14="http://schemas.microsoft.com/office/powerpoint/2010/main" val="3906557571"/>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1600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NATURAL JOIN </a:t>
            </a:r>
            <a:r>
              <a:rPr lang="en-IN" dirty="0">
                <a:latin typeface="Arial" panose="020B0604020202020204" pitchFamily="34" charset="0"/>
                <a:cs typeface="Arial" panose="020B0604020202020204" pitchFamily="34" charset="0"/>
              </a:rPr>
              <a:t>is such a join that performs the same task as an </a:t>
            </a:r>
            <a:r>
              <a:rPr lang="en-IN" dirty="0">
                <a:solidFill>
                  <a:srgbClr val="C74C49"/>
                </a:solidFill>
                <a:latin typeface="Arial" panose="020B0604020202020204" pitchFamily="34" charset="0"/>
                <a:cs typeface="Arial" panose="020B0604020202020204" pitchFamily="34" charset="0"/>
              </a:rPr>
              <a:t>INNER JOIN</a:t>
            </a:r>
            <a:r>
              <a:rPr lang="en-IN" dirty="0">
                <a:latin typeface="Arial" panose="020B0604020202020204" pitchFamily="34" charset="0"/>
                <a:cs typeface="Arial" panose="020B0604020202020204" pitchFamily="34" charset="0"/>
              </a:rPr>
              <a:t>.</a:t>
            </a:r>
          </a:p>
        </p:txBody>
      </p:sp>
      <p:sp>
        <p:nvSpPr>
          <p:cNvPr id="7" name="Rectangle 6"/>
          <p:cNvSpPr/>
          <p:nvPr/>
        </p:nvSpPr>
        <p:spPr>
          <a:xfrm>
            <a:off x="1600200" y="1406924"/>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JOIN &lt;table_references&gt; NATURAL JOIN &lt;table_references&gt;</a:t>
            </a:r>
          </a:p>
        </p:txBody>
      </p:sp>
      <p:sp>
        <p:nvSpPr>
          <p:cNvPr id="8" name="Rectangle 7"/>
          <p:cNvSpPr/>
          <p:nvPr/>
        </p:nvSpPr>
        <p:spPr>
          <a:xfrm>
            <a:off x="1600200" y="210173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DEPT</a:t>
            </a:r>
          </a:p>
        </p:txBody>
      </p:sp>
      <p:sp>
        <p:nvSpPr>
          <p:cNvPr id="11" name="Rectangle 10"/>
          <p:cNvSpPr/>
          <p:nvPr/>
        </p:nvSpPr>
        <p:spPr>
          <a:xfrm>
            <a:off x="1600200" y="2543696"/>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name and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1524001" y="5830670"/>
            <a:ext cx="5388429" cy="646331"/>
          </a:xfrm>
          <a:prstGeom prst="rect">
            <a:avLst/>
          </a:prstGeom>
          <a:solidFill>
            <a:srgbClr val="FE1212"/>
          </a:solidFill>
        </p:spPr>
        <p:txBody>
          <a:bodyPr wrap="square">
            <a:spAutoFit/>
          </a:bodyPr>
          <a:lstStyle/>
          <a:p>
            <a:r>
              <a:rPr lang="en-IN" dirty="0">
                <a:solidFill>
                  <a:schemeClr val="bg1"/>
                </a:solidFill>
                <a:latin typeface="Arial" panose="020B0604020202020204" pitchFamily="34" charset="0"/>
                <a:cs typeface="Arial" panose="020B0604020202020204" pitchFamily="34" charset="0"/>
              </a:rPr>
              <a:t>If the column-names are not same, then NATURAL JOIN will work as CROSS JOIN.</a:t>
            </a:r>
          </a:p>
        </p:txBody>
      </p:sp>
      <p:sp>
        <p:nvSpPr>
          <p:cNvPr id="14" name="Rectangle 13"/>
          <p:cNvSpPr/>
          <p:nvPr/>
        </p:nvSpPr>
        <p:spPr>
          <a:xfrm>
            <a:off x="1600200" y="5068670"/>
            <a:ext cx="6096001" cy="646331"/>
          </a:xfrm>
          <a:prstGeom prst="rect">
            <a:avLst/>
          </a:prstGeom>
        </p:spPr>
        <p:txBody>
          <a:bodyPr wrap="square">
            <a:spAutoFit/>
          </a:bodyPr>
          <a:lstStyle/>
          <a:p>
            <a:r>
              <a:rPr lang="en-US" dirty="0">
                <a:solidFill>
                  <a:srgbClr val="C74C49"/>
                </a:solidFill>
                <a:latin typeface="Arial" pitchFamily="34" charset="0"/>
                <a:cs typeface="Arial" pitchFamily="34" charset="0"/>
              </a:rPr>
              <a:t>A </a:t>
            </a:r>
            <a:r>
              <a:rPr lang="en-US" b="1" dirty="0">
                <a:solidFill>
                  <a:srgbClr val="C74C49"/>
                </a:solidFill>
                <a:latin typeface="Arial" pitchFamily="34" charset="0"/>
                <a:cs typeface="Arial" pitchFamily="34" charset="0"/>
              </a:rPr>
              <a:t>NATURAL JOIN </a:t>
            </a:r>
            <a:r>
              <a:rPr lang="en-US" dirty="0">
                <a:solidFill>
                  <a:srgbClr val="C74C49"/>
                </a:solidFill>
                <a:latin typeface="Arial" pitchFamily="34" charset="0"/>
                <a:cs typeface="Arial" pitchFamily="34" charset="0"/>
              </a:rPr>
              <a:t>can be used with </a:t>
            </a:r>
            <a:r>
              <a:rPr lang="en-US" b="1" dirty="0">
                <a:solidFill>
                  <a:srgbClr val="C74C49"/>
                </a:solidFill>
                <a:latin typeface="Arial" pitchFamily="34" charset="0"/>
                <a:cs typeface="Arial" pitchFamily="34" charset="0"/>
              </a:rPr>
              <a:t>a LEFT OUTER join, </a:t>
            </a:r>
            <a:r>
              <a:rPr lang="en-US" dirty="0">
                <a:solidFill>
                  <a:srgbClr val="C74C49"/>
                </a:solidFill>
                <a:latin typeface="Arial" pitchFamily="34" charset="0"/>
                <a:cs typeface="Arial" pitchFamily="34" charset="0"/>
              </a:rPr>
              <a:t>or</a:t>
            </a:r>
            <a:r>
              <a:rPr lang="en-US" b="1" dirty="0">
                <a:solidFill>
                  <a:srgbClr val="C74C49"/>
                </a:solidFill>
                <a:latin typeface="Arial" pitchFamily="34" charset="0"/>
                <a:cs typeface="Arial" pitchFamily="34" charset="0"/>
              </a:rPr>
              <a:t> a RIGHT OUTER join</a:t>
            </a:r>
            <a:r>
              <a:rPr lang="en-US" dirty="0">
                <a:solidFill>
                  <a:srgbClr val="C74C49"/>
                </a:solidFill>
                <a:latin typeface="Arial" pitchFamily="34" charset="0"/>
                <a:cs typeface="Arial" pitchFamily="34" charset="0"/>
              </a:rPr>
              <a:t>.</a:t>
            </a:r>
          </a:p>
        </p:txBody>
      </p:sp>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051908" y="5540830"/>
            <a:ext cx="3539893" cy="936170"/>
          </a:xfrm>
          <a:prstGeom prst="rect">
            <a:avLst/>
          </a:prstGeom>
        </p:spPr>
      </p:pic>
      <p:sp>
        <p:nvSpPr>
          <p:cNvPr id="6" name="Rectangle 5"/>
          <p:cNvSpPr/>
          <p:nvPr/>
        </p:nvSpPr>
        <p:spPr>
          <a:xfrm>
            <a:off x="1545772" y="28667"/>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 xmlns:p14="http://schemas.microsoft.com/office/powerpoint/2010/main" val="31382914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76400" y="228600"/>
            <a:ext cx="88392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Index</a:t>
            </a:r>
            <a:endParaRPr lang="en-US" sz="3600" b="1" i="1" dirty="0">
              <a:solidFill>
                <a:schemeClr val="bg1"/>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 xmlns:p14="http://schemas.microsoft.com/office/powerpoint/2010/main" val="3783077260"/>
              </p:ext>
            </p:extLst>
          </p:nvPr>
        </p:nvGraphicFramePr>
        <p:xfrm>
          <a:off x="1676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 xmlns:p14="http://schemas.microsoft.com/office/powerpoint/2010/main" val="3634529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1752600" y="2294948"/>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a:latin typeface="Arial" pitchFamily="34" charset="0"/>
                <a:cs typeface="Arial" pitchFamily="34" charset="0"/>
              </a:rPr>
              <a:t>The basic constructs of  ER Model are</a:t>
            </a:r>
          </a:p>
          <a:p>
            <a:pPr algn="ctr" fontAlgn="base">
              <a:spcBef>
                <a:spcPct val="0"/>
              </a:spcBef>
              <a:spcAft>
                <a:spcPct val="0"/>
              </a:spcAft>
            </a:pPr>
            <a:r>
              <a:rPr lang="en-US" sz="2400" dirty="0">
                <a:latin typeface="Arial" pitchFamily="34" charset="0"/>
                <a:cs typeface="Arial" pitchFamily="34" charset="0"/>
              </a:rPr>
              <a:t> </a:t>
            </a:r>
            <a:r>
              <a:rPr lang="en-US" sz="3200" b="1" dirty="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Attributes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Relationships</a:t>
            </a:r>
            <a:r>
              <a:rPr lang="en-US" sz="3200" dirty="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SIMPLE</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is such a join that performs the same task as an </a:t>
            </a:r>
            <a:r>
              <a:rPr lang="en-IN" dirty="0">
                <a:solidFill>
                  <a:srgbClr val="C74C49"/>
                </a:solidFill>
                <a:latin typeface="Arial" panose="020B0604020202020204" pitchFamily="34" charset="0"/>
                <a:cs typeface="Arial" panose="020B0604020202020204" pitchFamily="34" charset="0"/>
              </a:rPr>
              <a:t>INNER</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a:t>
            </a:r>
          </a:p>
        </p:txBody>
      </p:sp>
      <p:sp>
        <p:nvSpPr>
          <p:cNvPr id="7" name="Rectangle 6"/>
          <p:cNvSpPr/>
          <p:nvPr/>
        </p:nvSpPr>
        <p:spPr>
          <a:xfrm>
            <a:off x="1600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1600200" y="213360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DEPT </a:t>
            </a:r>
            <a:r>
              <a:rPr lang="en-IN" dirty="0">
                <a:solidFill>
                  <a:srgbClr val="DD4A68"/>
                </a:solidFill>
                <a:latin typeface="Arial" panose="020B0604020202020204" pitchFamily="34" charset="0"/>
                <a:ea typeface="Times New Roman" panose="02020603050405020304" pitchFamily="18" charset="0"/>
              </a:rPr>
              <a:t>USING</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DEPTNO</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latin typeface="Arial" panose="020B0604020202020204" pitchFamily="34" charset="0"/>
              <a:cs typeface="Arial" panose="020B0604020202020204" pitchFamily="34" charset="0"/>
            </a:endParaRPr>
          </a:p>
        </p:txBody>
      </p:sp>
      <p:grpSp>
        <p:nvGrpSpPr>
          <p:cNvPr id="2" name="Group 1"/>
          <p:cNvGrpSpPr/>
          <p:nvPr/>
        </p:nvGrpSpPr>
        <p:grpSpPr>
          <a:xfrm>
            <a:off x="1752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a:solidFill>
                    <a:srgbClr val="0083A2"/>
                  </a:solidFill>
                </a:rPr>
                <a:t>JOINING CONDITION</a:t>
              </a:r>
            </a:p>
          </p:txBody>
        </p:sp>
      </p:grpSp>
    </p:spTree>
    <p:extLst>
      <p:ext uri="{BB962C8B-B14F-4D97-AF65-F5344CB8AC3E}">
        <p14:creationId xmlns="" xmlns:p14="http://schemas.microsoft.com/office/powerpoint/2010/main" val="637852599"/>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41" name="Picture 40"/>
          <p:cNvPicPr>
            <a:picLocks noChangeAspect="1"/>
          </p:cNvPicPr>
          <p:nvPr/>
        </p:nvPicPr>
        <p:blipFill>
          <a:blip r:embed="rId2"/>
          <a:stretch>
            <a:fillRect/>
          </a:stretch>
        </p:blipFill>
        <p:spPr>
          <a:xfrm>
            <a:off x="1547502" y="3028516"/>
            <a:ext cx="9096996" cy="1695884"/>
          </a:xfrm>
          <a:prstGeom prst="rect">
            <a:avLst/>
          </a:prstGeom>
        </p:spPr>
      </p:pic>
      <p:sp>
        <p:nvSpPr>
          <p:cNvPr id="42" name="Rectangle 41"/>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(table1), with the matching rows in the right table (table2). The result is NULL in the right side when there is no match.</a:t>
            </a:r>
          </a:p>
        </p:txBody>
      </p:sp>
      <p:sp>
        <p:nvSpPr>
          <p:cNvPr id="43" name="Rectangle 42"/>
          <p:cNvSpPr/>
          <p:nvPr/>
        </p:nvSpPr>
        <p:spPr>
          <a:xfrm>
            <a:off x="1600200" y="176153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Tree>
    <p:extLst>
      <p:ext uri="{BB962C8B-B14F-4D97-AF65-F5344CB8AC3E}">
        <p14:creationId xmlns="" xmlns:p14="http://schemas.microsoft.com/office/powerpoint/2010/main" val="1387879498"/>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600200" y="838201"/>
            <a:ext cx="8991600"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 FROM </a:t>
            </a:r>
            <a:r>
              <a:rPr lang="en-US" dirty="0">
                <a:solidFill>
                  <a:srgbClr val="000000"/>
                </a:solidFill>
                <a:latin typeface="Arial" panose="020B0604020202020204" pitchFamily="34" charset="0"/>
                <a:ea typeface="Times New Roman" panose="02020603050405020304" pitchFamily="18" charset="0"/>
              </a:rPr>
              <a:t>ORDER</a:t>
            </a:r>
            <a:r>
              <a:rPr lang="en-US" dirty="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O</a:t>
            </a:r>
            <a:r>
              <a:rPr lang="en-US" dirty="0">
                <a:solidFill>
                  <a:srgbClr val="0077AA"/>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EMPLOYEE</a:t>
            </a:r>
            <a:r>
              <a:rPr lang="en-US" dirty="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a:t>
            </a:r>
            <a:r>
              <a:rPr lang="en-US" dirty="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ON</a:t>
            </a:r>
            <a:r>
              <a:rPr lang="en-US" dirty="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E.ID</a:t>
            </a:r>
            <a:r>
              <a:rPr lang="en-US" dirty="0">
                <a:solidFill>
                  <a:srgbClr val="0077AA"/>
                </a:solidFill>
                <a:latin typeface="Arial" panose="020B0604020202020204" pitchFamily="34" charset="0"/>
                <a:ea typeface="Times New Roman" panose="02020603050405020304" pitchFamily="18" charset="0"/>
              </a:rPr>
              <a:t> = </a:t>
            </a:r>
            <a:r>
              <a:rPr lang="en-US" dirty="0">
                <a:solidFill>
                  <a:srgbClr val="000000"/>
                </a:solidFill>
                <a:latin typeface="Arial" panose="020B0604020202020204" pitchFamily="34" charset="0"/>
                <a:ea typeface="Times New Roman" panose="02020603050405020304" pitchFamily="18" charset="0"/>
              </a:rPr>
              <a:t>O.EMPLOYEEID</a:t>
            </a:r>
            <a:r>
              <a:rPr lang="en-US" dirty="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
        <p:nvSpPr>
          <p:cNvPr id="7" name="Rectangle 6"/>
          <p:cNvSpPr/>
          <p:nvPr/>
        </p:nvSpPr>
        <p:spPr>
          <a:xfrm>
            <a:off x="1992086" y="3873696"/>
            <a:ext cx="8599715" cy="223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1611085" y="1705732"/>
            <a:ext cx="8969830" cy="3628269"/>
            <a:chOff x="87085" y="3048000"/>
            <a:chExt cx="8969830" cy="3628269"/>
          </a:xfrm>
        </p:grpSpPr>
        <p:pic>
          <p:nvPicPr>
            <p:cNvPr id="3" name="Picture 2"/>
            <p:cNvPicPr>
              <a:picLocks noChangeAspect="1"/>
            </p:cNvPicPr>
            <p:nvPr/>
          </p:nvPicPr>
          <p:blipFill>
            <a:blip r:embed="rId2"/>
            <a:stretch>
              <a:fillRect/>
            </a:stretch>
          </p:blipFill>
          <p:spPr>
            <a:xfrm>
              <a:off x="87085" y="3048000"/>
              <a:ext cx="8969830" cy="3628269"/>
            </a:xfrm>
            <a:prstGeom prst="rect">
              <a:avLst/>
            </a:prstGeom>
            <a:ln>
              <a:noFill/>
            </a:ln>
          </p:spPr>
        </p:pic>
        <p:sp>
          <p:nvSpPr>
            <p:cNvPr id="8" name="Rectangle 7"/>
            <p:cNvSpPr/>
            <p:nvPr/>
          </p:nvSpPr>
          <p:spPr>
            <a:xfrm>
              <a:off x="429985" y="3866495"/>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29985" y="4619463"/>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29985" y="5943600"/>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1515166831"/>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(table1), with the matching rows in the right table (table2). The result is NULL in the right side when there is no match.</a:t>
            </a:r>
          </a:p>
        </p:txBody>
      </p:sp>
      <p:sp>
        <p:nvSpPr>
          <p:cNvPr id="10" name="Rectangle 9"/>
          <p:cNvSpPr/>
          <p:nvPr/>
        </p:nvSpPr>
        <p:spPr>
          <a:xfrm>
            <a:off x="1600200" y="2023646"/>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1600200" y="3014246"/>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DEPT </a:t>
            </a:r>
            <a:r>
              <a:rPr lang="en-IN" dirty="0">
                <a:solidFill>
                  <a:srgbClr val="DD4A68"/>
                </a:solidFill>
                <a:latin typeface="Arial" panose="020B0604020202020204" pitchFamily="34" charset="0"/>
                <a:ea typeface="Times New Roman" panose="02020603050405020304" pitchFamily="18" charset="0"/>
              </a:rPr>
              <a:t>USING</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DEPTNO</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a:t>
            </a:r>
          </a:p>
        </p:txBody>
      </p:sp>
      <p:sp>
        <p:nvSpPr>
          <p:cNvPr id="12" name="Rectangle 11"/>
          <p:cNvSpPr/>
          <p:nvPr/>
        </p:nvSpPr>
        <p:spPr>
          <a:xfrm>
            <a:off x="1600200" y="4812268"/>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DEPT;</a:t>
            </a:r>
          </a:p>
        </p:txBody>
      </p:sp>
      <p:sp>
        <p:nvSpPr>
          <p:cNvPr id="13" name="Rectangle 12"/>
          <p:cNvSpPr/>
          <p:nvPr/>
        </p:nvSpPr>
        <p:spPr>
          <a:xfrm>
            <a:off x="1600200" y="38216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 xmlns:p14="http://schemas.microsoft.com/office/powerpoint/2010/main" val="3416029874"/>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pic>
        <p:nvPicPr>
          <p:cNvPr id="32" name="Picture 31"/>
          <p:cNvPicPr>
            <a:picLocks noChangeAspect="1"/>
          </p:cNvPicPr>
          <p:nvPr/>
        </p:nvPicPr>
        <p:blipFill>
          <a:blip r:embed="rId2"/>
          <a:stretch>
            <a:fillRect/>
          </a:stretch>
        </p:blipFill>
        <p:spPr>
          <a:xfrm>
            <a:off x="1600200" y="2996045"/>
            <a:ext cx="9067800" cy="1714500"/>
          </a:xfrm>
          <a:prstGeom prst="rect">
            <a:avLst/>
          </a:prstGeom>
        </p:spPr>
      </p:pic>
      <p:sp>
        <p:nvSpPr>
          <p:cNvPr id="34" name="Rectangle 33"/>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(table2), with the matching rows in the left table (table1). The result is NULL in the left side when there is no match.</a:t>
            </a:r>
          </a:p>
        </p:txBody>
      </p:sp>
      <p:sp>
        <p:nvSpPr>
          <p:cNvPr id="35" name="Rectangle 34"/>
          <p:cNvSpPr/>
          <p:nvPr/>
        </p:nvSpPr>
        <p:spPr>
          <a:xfrm>
            <a:off x="1600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Tree>
    <p:extLst>
      <p:ext uri="{BB962C8B-B14F-4D97-AF65-F5344CB8AC3E}">
        <p14:creationId xmlns="" xmlns:p14="http://schemas.microsoft.com/office/powerpoint/2010/main" val="978147692"/>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600200" y="889618"/>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t>ORDER </a:t>
            </a:r>
            <a:r>
              <a:rPr lang="en-IN" sz="1600" dirty="0">
                <a:solidFill>
                  <a:srgbClr val="E0D612"/>
                </a:solidFill>
                <a:latin typeface="Arial" panose="020B0604020202020204" pitchFamily="34" charset="0"/>
                <a:cs typeface="Arial" panose="020B0604020202020204" pitchFamily="34" charset="0"/>
              </a:rPr>
              <a:t>RIGHT</a:t>
            </a:r>
            <a:r>
              <a:rPr lang="en-IN" dirty="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a:solidFill>
                  <a:srgbClr val="DD4A68"/>
                </a:solidFill>
                <a:latin typeface="Arial" panose="020B0604020202020204" pitchFamily="34" charset="0"/>
                <a:ea typeface="Times New Roman" panose="02020603050405020304" pitchFamily="18" charset="0"/>
              </a:rPr>
              <a:t> </a:t>
            </a:r>
            <a:r>
              <a:rPr lang="en-US" dirty="0"/>
              <a:t>EMPLOYEE</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ON </a:t>
            </a:r>
            <a:r>
              <a:rPr lang="en-US" dirty="0"/>
              <a:t>ON E.ID = O.EMPLOYEEID</a:t>
            </a:r>
            <a:r>
              <a:rPr lang="en-IN" dirty="0">
                <a:latin typeface="Arial" panose="020B0604020202020204" pitchFamily="34" charset="0"/>
                <a:cs typeface="Arial" panose="020B0604020202020204" pitchFamily="34" charset="0"/>
              </a:rPr>
              <a:t>;</a:t>
            </a:r>
          </a:p>
        </p:txBody>
      </p:sp>
      <p:pic>
        <p:nvPicPr>
          <p:cNvPr id="16" name="Picture 15"/>
          <p:cNvPicPr>
            <a:picLocks noChangeAspect="1"/>
          </p:cNvPicPr>
          <p:nvPr/>
        </p:nvPicPr>
        <p:blipFill>
          <a:blip r:embed="rId2"/>
          <a:stretch>
            <a:fillRect/>
          </a:stretch>
        </p:blipFill>
        <p:spPr>
          <a:xfrm>
            <a:off x="1572491" y="1822977"/>
            <a:ext cx="8991600" cy="2286000"/>
          </a:xfrm>
          <a:prstGeom prst="rect">
            <a:avLst/>
          </a:prstGeom>
        </p:spPr>
      </p:pic>
      <p:sp>
        <p:nvSpPr>
          <p:cNvPr id="17" name="Rectangle 16"/>
          <p:cNvSpPr/>
          <p:nvPr/>
        </p:nvSpPr>
        <p:spPr>
          <a:xfrm>
            <a:off x="1953985" y="2174175"/>
            <a:ext cx="8626930" cy="56435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685010817"/>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00200" y="20574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8" name="Rectangle 7"/>
          <p:cNvSpPr/>
          <p:nvPr/>
        </p:nvSpPr>
        <p:spPr>
          <a:xfrm>
            <a:off x="1600200" y="30596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DEPT </a:t>
            </a:r>
            <a:r>
              <a:rPr lang="en-IN" dirty="0">
                <a:solidFill>
                  <a:srgbClr val="DD4A68"/>
                </a:solidFill>
                <a:latin typeface="Arial" panose="020B0604020202020204" pitchFamily="34" charset="0"/>
                <a:ea typeface="Times New Roman" panose="02020603050405020304" pitchFamily="18" charset="0"/>
              </a:rPr>
              <a:t>USING</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DEPTNO</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a:t>
            </a:r>
          </a:p>
        </p:txBody>
      </p:sp>
      <p:sp>
        <p:nvSpPr>
          <p:cNvPr id="9" name="Rectangle 8"/>
          <p:cNvSpPr/>
          <p:nvPr/>
        </p:nvSpPr>
        <p:spPr>
          <a:xfrm>
            <a:off x="1600200" y="4812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DEPT;</a:t>
            </a:r>
          </a:p>
        </p:txBody>
      </p:sp>
      <p:sp>
        <p:nvSpPr>
          <p:cNvPr id="10" name="Rectangle 9"/>
          <p:cNvSpPr/>
          <p:nvPr/>
        </p:nvSpPr>
        <p:spPr>
          <a:xfrm>
            <a:off x="1600200" y="38216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sp>
        <p:nvSpPr>
          <p:cNvPr id="11" name="Rectangle 10"/>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(table2), with the matching rows in the left table (table1). The result is NULL in the left side when there is no match.</a:t>
            </a:r>
          </a:p>
        </p:txBody>
      </p:sp>
    </p:spTree>
    <p:extLst>
      <p:ext uri="{BB962C8B-B14F-4D97-AF65-F5344CB8AC3E}">
        <p14:creationId xmlns="" xmlns:p14="http://schemas.microsoft.com/office/powerpoint/2010/main" val="986535929"/>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dirty="0">
                <a:solidFill>
                  <a:srgbClr val="C74C49"/>
                </a:solidFill>
                <a:latin typeface="Arial" panose="020B0604020202020204" pitchFamily="34" charset="0"/>
                <a:cs typeface="Arial" panose="020B0604020202020204" pitchFamily="34" charset="0"/>
              </a:rPr>
              <a:t>SELF</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is a join in which a table is joined with itself (which is also called Unary relationships), especially when the table has a FOREIGN KEY which references its own PRIMARY KEY.</a:t>
            </a:r>
          </a:p>
        </p:txBody>
      </p:sp>
      <p:sp>
        <p:nvSpPr>
          <p:cNvPr id="7" name="Rectangle 6"/>
          <p:cNvSpPr/>
          <p:nvPr/>
        </p:nvSpPr>
        <p:spPr>
          <a:xfrm>
            <a:off x="1600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 xmlns:p14="http://schemas.microsoft.com/office/powerpoint/2010/main" val="413848831"/>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p>
        </p:txBody>
      </p:sp>
      <p:sp>
        <p:nvSpPr>
          <p:cNvPr id="6" name="Rectangle 5"/>
          <p:cNvSpPr/>
          <p:nvPr/>
        </p:nvSpPr>
        <p:spPr>
          <a:xfrm>
            <a:off x="1676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710047" y="1219200"/>
            <a:ext cx="8500753" cy="990600"/>
          </a:xfrm>
          <a:prstGeom prst="rect">
            <a:avLst/>
          </a:prstGeom>
        </p:spPr>
      </p:pic>
      <p:pic>
        <p:nvPicPr>
          <p:cNvPr id="8" name="Picture 7"/>
          <p:cNvPicPr>
            <a:picLocks noChangeAspect="1"/>
          </p:cNvPicPr>
          <p:nvPr/>
        </p:nvPicPr>
        <p:blipFill>
          <a:blip r:embed="rId3"/>
          <a:stretch>
            <a:fillRect/>
          </a:stretch>
        </p:blipFill>
        <p:spPr>
          <a:xfrm>
            <a:off x="2366997" y="3475176"/>
            <a:ext cx="7301153" cy="685799"/>
          </a:xfrm>
          <a:prstGeom prst="rect">
            <a:avLst/>
          </a:prstGeom>
        </p:spPr>
      </p:pic>
      <p:pic>
        <p:nvPicPr>
          <p:cNvPr id="10" name="Picture 9"/>
          <p:cNvPicPr>
            <a:picLocks noChangeAspect="1"/>
          </p:cNvPicPr>
          <p:nvPr/>
        </p:nvPicPr>
        <p:blipFill>
          <a:blip r:embed="rId4"/>
          <a:stretch>
            <a:fillRect/>
          </a:stretch>
        </p:blipFill>
        <p:spPr>
          <a:xfrm>
            <a:off x="2366997" y="4341600"/>
            <a:ext cx="7186851" cy="687600"/>
          </a:xfrm>
          <a:prstGeom prst="rect">
            <a:avLst/>
          </a:prstGeom>
        </p:spPr>
      </p:pic>
      <p:pic>
        <p:nvPicPr>
          <p:cNvPr id="11" name="Picture 10"/>
          <p:cNvPicPr>
            <a:picLocks noChangeAspect="1"/>
          </p:cNvPicPr>
          <p:nvPr/>
        </p:nvPicPr>
        <p:blipFill>
          <a:blip r:embed="rId5"/>
          <a:stretch>
            <a:fillRect/>
          </a:stretch>
        </p:blipFill>
        <p:spPr>
          <a:xfrm>
            <a:off x="2350175" y="5257800"/>
            <a:ext cx="7186851" cy="687600"/>
          </a:xfrm>
          <a:prstGeom prst="rect">
            <a:avLst/>
          </a:prstGeom>
        </p:spPr>
      </p:pic>
    </p:spTree>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sets.</a:t>
            </a:r>
          </a:p>
        </p:txBody>
      </p:sp>
      <p:sp>
        <p:nvSpPr>
          <p:cNvPr id="9" name="Rectangle 8"/>
          <p:cNvSpPr/>
          <p:nvPr/>
        </p:nvSpPr>
        <p:spPr>
          <a:xfrm>
            <a:off x="1600200" y="3705762"/>
            <a:ext cx="8991600" cy="1323439"/>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a:latin typeface="Arial" panose="020B0604020202020204" pitchFamily="34" charset="0"/>
                <a:cs typeface="Arial" panose="020B0604020202020204" pitchFamily="34" charset="0"/>
              </a:rPr>
              <a:t>DEPTNO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a:latin typeface="Arial" panose="020B0604020202020204" pitchFamily="34" charset="0"/>
                <a:cs typeface="Arial" panose="020B0604020202020204" pitchFamily="34" charset="0"/>
              </a:rPr>
              <a:t>EMP </a:t>
            </a:r>
            <a:r>
              <a:rPr lang="en-IN" dirty="0">
                <a:solidFill>
                  <a:srgbClr val="DD4A68"/>
                </a:solidFill>
                <a:latin typeface="Arial" panose="020B0604020202020204" pitchFamily="34" charset="0"/>
                <a:ea typeface="Times New Roman" panose="02020603050405020304" pitchFamily="18" charset="0"/>
              </a:rPr>
              <a:t>LIMIT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a:latin typeface="Arial" panose="020B0604020202020204" pitchFamily="34" charset="0"/>
                <a:cs typeface="Arial" panose="020B0604020202020204" pitchFamily="34" charset="0"/>
              </a:rPr>
              <a:t>DEPTNO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a:latin typeface="Arial" panose="020B0604020202020204" pitchFamily="34" charset="0"/>
                <a:cs typeface="Arial" panose="020B0604020202020204" pitchFamily="34" charset="0"/>
              </a:rPr>
              <a:t>DEPT </a:t>
            </a:r>
            <a:r>
              <a:rPr lang="en-IN" dirty="0">
                <a:solidFill>
                  <a:srgbClr val="DD4A68"/>
                </a:solidFill>
                <a:latin typeface="Arial" panose="020B0604020202020204" pitchFamily="34" charset="0"/>
                <a:ea typeface="Times New Roman" panose="02020603050405020304" pitchFamily="18" charset="0"/>
              </a:rPr>
              <a:t>LIMIT 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'EMP' as 'Table Name', count(*)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'DEPT',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'BONUS', count(*)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BONUS;</a:t>
            </a:r>
          </a:p>
        </p:txBody>
      </p:sp>
      <p:sp>
        <p:nvSpPr>
          <p:cNvPr id="2" name="Rectangle 1"/>
          <p:cNvSpPr/>
          <p:nvPr/>
        </p:nvSpPr>
        <p:spPr>
          <a:xfrm>
            <a:off x="1676400" y="2136100"/>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6324600" y="1985813"/>
            <a:ext cx="4267200" cy="923330"/>
          </a:xfrm>
          <a:prstGeom prst="rect">
            <a:avLst/>
          </a:prstGeom>
          <a:solidFill>
            <a:srgbClr val="E5EAC8"/>
          </a:solidFill>
        </p:spPr>
        <p:txBody>
          <a:bodyPr wrap="square">
            <a:spAutoFit/>
          </a:bodyPr>
          <a:lstStyle/>
          <a:p>
            <a:r>
              <a:rPr lang="en-IN" dirty="0"/>
              <a:t>The default behaviour for UNION is that duplicate rows are removed from the result.</a:t>
            </a:r>
          </a:p>
        </p:txBody>
      </p:sp>
    </p:spTree>
    <p:extLst>
      <p:ext uri="{BB962C8B-B14F-4D97-AF65-F5344CB8AC3E}">
        <p14:creationId xmlns="" xmlns:p14="http://schemas.microsoft.com/office/powerpoint/2010/main" val="40345687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a:t>
            </a:r>
          </a:p>
        </p:txBody>
      </p:sp>
      <p:sp>
        <p:nvSpPr>
          <p:cNvPr id="4" name="Rectangle 3"/>
          <p:cNvSpPr/>
          <p:nvPr/>
        </p:nvSpPr>
        <p:spPr>
          <a:xfrm>
            <a:off x="1828800" y="762001"/>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828800" y="3124200"/>
            <a:ext cx="8534400" cy="3271240"/>
          </a:xfrm>
          <a:prstGeom prst="rect">
            <a:avLst/>
          </a:prstGeom>
        </p:spPr>
      </p:pic>
    </p:spTree>
    <p:extLst>
      <p:ext uri="{BB962C8B-B14F-4D97-AF65-F5344CB8AC3E}">
        <p14:creationId xmlns="" xmlns:p14="http://schemas.microsoft.com/office/powerpoint/2010/main" val="791138314"/>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 xmlns:p14="http://schemas.microsoft.com/office/powerpoint/2010/main" val="3158825195"/>
              </p:ext>
            </p:extLst>
          </p:nvPr>
        </p:nvGraphicFramePr>
        <p:xfrm>
          <a:off x="1643743" y="1660792"/>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bl>
          </a:graphicData>
        </a:graphic>
      </p:graphicFrame>
      <p:graphicFrame>
        <p:nvGraphicFramePr>
          <p:cNvPr id="8" name="Table 7"/>
          <p:cNvGraphicFramePr>
            <a:graphicFrameLocks noGrp="1"/>
          </p:cNvGraphicFramePr>
          <p:nvPr>
            <p:extLst>
              <p:ext uri="{D42A27DB-BD31-4B8C-83A1-F6EECF244321}">
                <p14:modId xmlns="" xmlns:p14="http://schemas.microsoft.com/office/powerpoint/2010/main" val="187390609"/>
              </p:ext>
            </p:extLst>
          </p:nvPr>
        </p:nvGraphicFramePr>
        <p:xfrm>
          <a:off x="4724400" y="1660793"/>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noFill/>
                  </a:tcPr>
                </a:tc>
                <a:tc>
                  <a:txBody>
                    <a:bodyPr/>
                    <a:lstStyle/>
                    <a:p>
                      <a:pPr algn="l">
                        <a:lnSpc>
                          <a:spcPct val="107000"/>
                        </a:lnSpc>
                        <a:spcAft>
                          <a:spcPts val="0"/>
                        </a:spcAft>
                      </a:pPr>
                      <a:r>
                        <a:rPr lang="en-US" sz="1400" dirty="0" smtClean="0">
                          <a:effectLst/>
                        </a:rPr>
                        <a:t>hBase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noFill/>
                  </a:tcPr>
                </a:tc>
              </a:tr>
              <a:tr h="295518">
                <a:tc>
                  <a:txBody>
                    <a:bodyPr/>
                    <a:lstStyle/>
                    <a:p>
                      <a:pPr algn="ctr">
                        <a:lnSpc>
                          <a:spcPct val="107000"/>
                        </a:lnSpc>
                        <a:spcAft>
                          <a:spcPts val="0"/>
                        </a:spcAft>
                      </a:pPr>
                      <a:r>
                        <a:rPr lang="en-US" sz="1400">
                          <a:effectLst/>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9" name="TextBox 8"/>
          <p:cNvSpPr txBox="1"/>
          <p:nvPr/>
        </p:nvSpPr>
        <p:spPr>
          <a:xfrm>
            <a:off x="4191001" y="1676401"/>
            <a:ext cx="500009" cy="1669047"/>
          </a:xfrm>
          <a:prstGeom prst="rect">
            <a:avLst/>
          </a:prstGeom>
          <a:noFill/>
        </p:spPr>
        <p:txBody>
          <a:bodyPr vert="wordArtVert" wrap="none" rtlCol="0" anchor="ctr">
            <a:spAutoFit/>
          </a:bodyPr>
          <a:lstStyle/>
          <a:p>
            <a:r>
              <a:rPr lang="en-US" dirty="0">
                <a:solidFill>
                  <a:srgbClr val="E01E1E"/>
                </a:solidFill>
                <a:latin typeface="Consolas" panose="020B0609020204030204" pitchFamily="49" charset="0"/>
              </a:rPr>
              <a:t>UNION</a:t>
            </a:r>
          </a:p>
        </p:txBody>
      </p:sp>
      <p:sp>
        <p:nvSpPr>
          <p:cNvPr id="2" name="Rectangle 1"/>
          <p:cNvSpPr/>
          <p:nvPr/>
        </p:nvSpPr>
        <p:spPr>
          <a:xfrm>
            <a:off x="1676400" y="83820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OLDBOOK </a:t>
            </a:r>
            <a:r>
              <a:rPr lang="en-US" dirty="0">
                <a:solidFill>
                  <a:srgbClr val="E0D612"/>
                </a:solidFill>
                <a:latin typeface="Arial" panose="020B0604020202020204" pitchFamily="34" charset="0"/>
                <a:cs typeface="Arial" panose="020B0604020202020204" pitchFamily="34" charset="0"/>
              </a:rPr>
              <a:t>UNION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NEWBOOK;</a:t>
            </a:r>
          </a:p>
        </p:txBody>
      </p:sp>
      <p:graphicFrame>
        <p:nvGraphicFramePr>
          <p:cNvPr id="6" name="Table 5"/>
          <p:cNvGraphicFramePr>
            <a:graphicFrameLocks noGrp="1"/>
          </p:cNvGraphicFramePr>
          <p:nvPr>
            <p:extLst>
              <p:ext uri="{D42A27DB-BD31-4B8C-83A1-F6EECF244321}">
                <p14:modId xmlns="" xmlns:p14="http://schemas.microsoft.com/office/powerpoint/2010/main" val="2042048211"/>
              </p:ext>
            </p:extLst>
          </p:nvPr>
        </p:nvGraphicFramePr>
        <p:xfrm>
          <a:off x="7949385" y="1658162"/>
          <a:ext cx="2544445" cy="2149199"/>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
        <p:nvSpPr>
          <p:cNvPr id="7" name="TextBox 6"/>
          <p:cNvSpPr txBox="1"/>
          <p:nvPr/>
        </p:nvSpPr>
        <p:spPr>
          <a:xfrm>
            <a:off x="7391400" y="2362201"/>
            <a:ext cx="425116" cy="584775"/>
          </a:xfrm>
          <a:prstGeom prst="rect">
            <a:avLst/>
          </a:prstGeom>
          <a:noFill/>
        </p:spPr>
        <p:txBody>
          <a:bodyPr wrap="none" rtlCol="0">
            <a:spAutoFit/>
          </a:bodyPr>
          <a:lstStyle/>
          <a:p>
            <a:r>
              <a:rPr lang="en-US" sz="3200" dirty="0">
                <a:solidFill>
                  <a:srgbClr val="FF0000"/>
                </a:solidFill>
              </a:rPr>
              <a:t>=</a:t>
            </a:r>
          </a:p>
        </p:txBody>
      </p:sp>
      <p:pic>
        <p:nvPicPr>
          <p:cNvPr id="3" name="Picture 2"/>
          <p:cNvPicPr>
            <a:picLocks noChangeAspect="1"/>
          </p:cNvPicPr>
          <p:nvPr/>
        </p:nvPicPr>
        <p:blipFill>
          <a:blip r:embed="rId2"/>
          <a:stretch>
            <a:fillRect/>
          </a:stretch>
        </p:blipFill>
        <p:spPr>
          <a:xfrm>
            <a:off x="8305801" y="3962400"/>
            <a:ext cx="1743709" cy="1065600"/>
          </a:xfrm>
          <a:prstGeom prst="rect">
            <a:avLst/>
          </a:prstGeom>
        </p:spPr>
      </p:pic>
    </p:spTree>
    <p:extLst>
      <p:ext uri="{BB962C8B-B14F-4D97-AF65-F5344CB8AC3E}">
        <p14:creationId xmlns="" xmlns:p14="http://schemas.microsoft.com/office/powerpoint/2010/main" val="1993342127"/>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 ALL</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676400" y="83820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OLDBOOK </a:t>
            </a:r>
            <a:r>
              <a:rPr lang="en-US" dirty="0">
                <a:solidFill>
                  <a:srgbClr val="E0D612"/>
                </a:solidFill>
                <a:latin typeface="Arial" panose="020B0604020202020204" pitchFamily="34" charset="0"/>
                <a:cs typeface="Arial" panose="020B0604020202020204" pitchFamily="34" charset="0"/>
              </a:rPr>
              <a:t>UNION ALL</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NEWBOOK;</a:t>
            </a:r>
          </a:p>
        </p:txBody>
      </p:sp>
      <p:graphicFrame>
        <p:nvGraphicFramePr>
          <p:cNvPr id="12" name="Table 11"/>
          <p:cNvGraphicFramePr>
            <a:graphicFrameLocks noGrp="1"/>
          </p:cNvGraphicFramePr>
          <p:nvPr>
            <p:extLst>
              <p:ext uri="{D42A27DB-BD31-4B8C-83A1-F6EECF244321}">
                <p14:modId xmlns="" xmlns:p14="http://schemas.microsoft.com/office/powerpoint/2010/main" val="2924181547"/>
              </p:ext>
            </p:extLst>
          </p:nvPr>
        </p:nvGraphicFramePr>
        <p:xfrm>
          <a:off x="1643743" y="1660792"/>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13" name="Table 12"/>
          <p:cNvGraphicFramePr>
            <a:graphicFrameLocks noGrp="1"/>
          </p:cNvGraphicFramePr>
          <p:nvPr>
            <p:extLst>
              <p:ext uri="{D42A27DB-BD31-4B8C-83A1-F6EECF244321}">
                <p14:modId xmlns="" xmlns:p14="http://schemas.microsoft.com/office/powerpoint/2010/main" val="4017939087"/>
              </p:ext>
            </p:extLst>
          </p:nvPr>
        </p:nvGraphicFramePr>
        <p:xfrm>
          <a:off x="4724400" y="1660793"/>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4" name="TextBox 13"/>
          <p:cNvSpPr txBox="1"/>
          <p:nvPr/>
        </p:nvSpPr>
        <p:spPr>
          <a:xfrm>
            <a:off x="4191001" y="1676400"/>
            <a:ext cx="500009" cy="2930418"/>
          </a:xfrm>
          <a:prstGeom prst="rect">
            <a:avLst/>
          </a:prstGeom>
          <a:noFill/>
        </p:spPr>
        <p:txBody>
          <a:bodyPr vert="wordArtVert" wrap="none" rtlCol="0" anchor="ctr">
            <a:spAutoFit/>
          </a:bodyPr>
          <a:lstStyle/>
          <a:p>
            <a:r>
              <a:rPr lang="en-US" dirty="0">
                <a:solidFill>
                  <a:srgbClr val="E01E1E"/>
                </a:solidFill>
                <a:latin typeface="Consolas" panose="020B0609020204030204" pitchFamily="49" charset="0"/>
              </a:rPr>
              <a:t>UNION ALL</a:t>
            </a:r>
          </a:p>
        </p:txBody>
      </p:sp>
      <p:sp>
        <p:nvSpPr>
          <p:cNvPr id="15" name="TextBox 14"/>
          <p:cNvSpPr txBox="1"/>
          <p:nvPr/>
        </p:nvSpPr>
        <p:spPr>
          <a:xfrm>
            <a:off x="7391400" y="2362201"/>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6" name="Table 15"/>
          <p:cNvGraphicFramePr>
            <a:graphicFrameLocks noGrp="1"/>
          </p:cNvGraphicFramePr>
          <p:nvPr>
            <p:extLst>
              <p:ext uri="{D42A27DB-BD31-4B8C-83A1-F6EECF244321}">
                <p14:modId xmlns="" xmlns:p14="http://schemas.microsoft.com/office/powerpoint/2010/main" val="826163890"/>
              </p:ext>
            </p:extLst>
          </p:nvPr>
        </p:nvGraphicFramePr>
        <p:xfrm>
          <a:off x="7949385" y="1658162"/>
          <a:ext cx="2544445" cy="2660913"/>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pic>
        <p:nvPicPr>
          <p:cNvPr id="2" name="Picture 1"/>
          <p:cNvPicPr>
            <a:picLocks noChangeAspect="1"/>
          </p:cNvPicPr>
          <p:nvPr/>
        </p:nvPicPr>
        <p:blipFill>
          <a:blip r:embed="rId2"/>
          <a:stretch>
            <a:fillRect/>
          </a:stretch>
        </p:blipFill>
        <p:spPr>
          <a:xfrm>
            <a:off x="8229600" y="4495801"/>
            <a:ext cx="1981200" cy="1063977"/>
          </a:xfrm>
          <a:prstGeom prst="rect">
            <a:avLst/>
          </a:prstGeom>
        </p:spPr>
      </p:pic>
    </p:spTree>
    <p:extLst>
      <p:ext uri="{BB962C8B-B14F-4D97-AF65-F5344CB8AC3E}">
        <p14:creationId xmlns="" xmlns:p14="http://schemas.microsoft.com/office/powerpoint/2010/main" val="3299127102"/>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75330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9" name="Rectangle 8"/>
          <p:cNvSpPr/>
          <p:nvPr/>
        </p:nvSpPr>
        <p:spPr>
          <a:xfrm>
            <a:off x="1600200" y="2401670"/>
            <a:ext cx="8991600"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t>OLDBOOK O </a:t>
            </a:r>
            <a:r>
              <a:rPr lang="en-IN" dirty="0">
                <a:solidFill>
                  <a:srgbClr val="0077AA"/>
                </a:solidFill>
                <a:latin typeface="Arial" panose="020B0604020202020204" pitchFamily="34" charset="0"/>
                <a:ea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t>NEWBOOK N </a:t>
            </a:r>
            <a:r>
              <a:rPr lang="en-IN" dirty="0">
                <a:solidFill>
                  <a:srgbClr val="0077AA"/>
                </a:solidFill>
                <a:latin typeface="Arial" panose="020B0604020202020204" pitchFamily="34" charset="0"/>
                <a:ea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US" dirty="0"/>
              <a:t>O.ID = N.ID AND O.NAME = N.NAME</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
        <p:nvSpPr>
          <p:cNvPr id="7" name="Rectangle 6"/>
          <p:cNvSpPr/>
          <p:nvPr/>
        </p:nvSpPr>
        <p:spPr>
          <a:xfrm>
            <a:off x="1600200" y="1524001"/>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INTERSECT</a:t>
            </a:r>
            <a:r>
              <a:rPr lang="en-IN" dirty="0">
                <a:latin typeface="Arial" panose="020B0604020202020204" pitchFamily="34" charset="0"/>
                <a:cs typeface="Arial" panose="020B0604020202020204" pitchFamily="34" charset="0"/>
              </a:rPr>
              <a:t> operator in MySQL, you can easily simulate this type of query using either the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clause or the </a:t>
            </a:r>
            <a:r>
              <a:rPr lang="en-IN" b="1" dirty="0">
                <a:latin typeface="Arial" panose="020B0604020202020204" pitchFamily="34" charset="0"/>
                <a:cs typeface="Arial" panose="020B0604020202020204" pitchFamily="34" charset="0"/>
              </a:rPr>
              <a:t>EXISTS</a:t>
            </a:r>
            <a:r>
              <a:rPr lang="en-IN" dirty="0">
                <a:latin typeface="Arial" panose="020B0604020202020204" pitchFamily="34" charset="0"/>
                <a:cs typeface="Arial" panose="020B0604020202020204" pitchFamily="34" charset="0"/>
              </a:rPr>
              <a:t> clause.</a:t>
            </a:r>
          </a:p>
        </p:txBody>
      </p:sp>
      <p:graphicFrame>
        <p:nvGraphicFramePr>
          <p:cNvPr id="8" name="Table 7"/>
          <p:cNvGraphicFramePr>
            <a:graphicFrameLocks noGrp="1"/>
          </p:cNvGraphicFramePr>
          <p:nvPr>
            <p:extLst>
              <p:ext uri="{D42A27DB-BD31-4B8C-83A1-F6EECF244321}">
                <p14:modId xmlns="" xmlns:p14="http://schemas.microsoft.com/office/powerpoint/2010/main" val="692391823"/>
              </p:ext>
            </p:extLst>
          </p:nvPr>
        </p:nvGraphicFramePr>
        <p:xfrm>
          <a:off x="1578429" y="3507831"/>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10" name="Table 9"/>
          <p:cNvGraphicFramePr>
            <a:graphicFrameLocks noGrp="1"/>
          </p:cNvGraphicFramePr>
          <p:nvPr>
            <p:extLst>
              <p:ext uri="{D42A27DB-BD31-4B8C-83A1-F6EECF244321}">
                <p14:modId xmlns="" xmlns:p14="http://schemas.microsoft.com/office/powerpoint/2010/main" val="2705822313"/>
              </p:ext>
            </p:extLst>
          </p:nvPr>
        </p:nvGraphicFramePr>
        <p:xfrm>
          <a:off x="4659086" y="3507832"/>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1" name="TextBox 10"/>
          <p:cNvSpPr txBox="1"/>
          <p:nvPr/>
        </p:nvSpPr>
        <p:spPr>
          <a:xfrm>
            <a:off x="4125687" y="3276600"/>
            <a:ext cx="500009" cy="2930418"/>
          </a:xfrm>
          <a:prstGeom prst="rect">
            <a:avLst/>
          </a:prstGeom>
          <a:noFill/>
        </p:spPr>
        <p:txBody>
          <a:bodyPr vert="wordArtVert" wrap="none" rtlCol="0" anchor="ctr">
            <a:spAutoFit/>
          </a:bodyPr>
          <a:lstStyle/>
          <a:p>
            <a:r>
              <a:rPr lang="en-US" dirty="0">
                <a:solidFill>
                  <a:srgbClr val="E01E1E"/>
                </a:solidFill>
                <a:latin typeface="Consolas" panose="020B0609020204030204" pitchFamily="49" charset="0"/>
              </a:rPr>
              <a:t>INTERSECT</a:t>
            </a:r>
          </a:p>
        </p:txBody>
      </p:sp>
      <p:sp>
        <p:nvSpPr>
          <p:cNvPr id="12" name="TextBox 11"/>
          <p:cNvSpPr txBox="1"/>
          <p:nvPr/>
        </p:nvSpPr>
        <p:spPr>
          <a:xfrm>
            <a:off x="7326086" y="3962401"/>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3" name="Table 12"/>
          <p:cNvGraphicFramePr>
            <a:graphicFrameLocks noGrp="1"/>
          </p:cNvGraphicFramePr>
          <p:nvPr>
            <p:extLst>
              <p:ext uri="{D42A27DB-BD31-4B8C-83A1-F6EECF244321}">
                <p14:modId xmlns="" xmlns:p14="http://schemas.microsoft.com/office/powerpoint/2010/main" val="2676984121"/>
              </p:ext>
            </p:extLst>
          </p:nvPr>
        </p:nvGraphicFramePr>
        <p:xfrm>
          <a:off x="7884071" y="3505200"/>
          <a:ext cx="2544445" cy="869914"/>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bl>
          </a:graphicData>
        </a:graphic>
      </p:graphicFrame>
    </p:spTree>
    <p:extLst>
      <p:ext uri="{BB962C8B-B14F-4D97-AF65-F5344CB8AC3E}">
        <p14:creationId xmlns="" xmlns:p14="http://schemas.microsoft.com/office/powerpoint/2010/main" val="3389791968"/>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6858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p>
        </p:txBody>
      </p:sp>
      <p:sp>
        <p:nvSpPr>
          <p:cNvPr id="7" name="Rectangle 6"/>
          <p:cNvSpPr/>
          <p:nvPr/>
        </p:nvSpPr>
        <p:spPr>
          <a:xfrm>
            <a:off x="1600200" y="1334870"/>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MINUS</a:t>
            </a:r>
            <a:r>
              <a:rPr lang="en-IN" dirty="0">
                <a:latin typeface="Arial" panose="020B0604020202020204" pitchFamily="34" charset="0"/>
                <a:cs typeface="Arial" panose="020B0604020202020204" pitchFamily="34" charset="0"/>
              </a:rPr>
              <a:t> operator in MySQL, you can easily simulate this type of query using either the </a:t>
            </a:r>
            <a:r>
              <a:rPr lang="en-IN" b="1" dirty="0">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clause or the </a:t>
            </a:r>
            <a:r>
              <a:rPr lang="en-IN" b="1" dirty="0">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EXISTS</a:t>
            </a:r>
            <a:r>
              <a:rPr lang="en-IN" dirty="0">
                <a:latin typeface="Arial" panose="020B0604020202020204" pitchFamily="34" charset="0"/>
                <a:cs typeface="Arial" panose="020B0604020202020204" pitchFamily="34" charset="0"/>
              </a:rPr>
              <a:t> clause.</a:t>
            </a:r>
          </a:p>
        </p:txBody>
      </p:sp>
      <p:graphicFrame>
        <p:nvGraphicFramePr>
          <p:cNvPr id="6" name="Table 5"/>
          <p:cNvGraphicFramePr>
            <a:graphicFrameLocks noGrp="1"/>
          </p:cNvGraphicFramePr>
          <p:nvPr>
            <p:extLst>
              <p:ext uri="{D42A27DB-BD31-4B8C-83A1-F6EECF244321}">
                <p14:modId xmlns="" xmlns:p14="http://schemas.microsoft.com/office/powerpoint/2010/main" val="3231188856"/>
              </p:ext>
            </p:extLst>
          </p:nvPr>
        </p:nvGraphicFramePr>
        <p:xfrm>
          <a:off x="1578429" y="3584031"/>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8" name="Table 7"/>
          <p:cNvGraphicFramePr>
            <a:graphicFrameLocks noGrp="1"/>
          </p:cNvGraphicFramePr>
          <p:nvPr>
            <p:extLst>
              <p:ext uri="{D42A27DB-BD31-4B8C-83A1-F6EECF244321}">
                <p14:modId xmlns="" xmlns:p14="http://schemas.microsoft.com/office/powerpoint/2010/main" val="2499422659"/>
              </p:ext>
            </p:extLst>
          </p:nvPr>
        </p:nvGraphicFramePr>
        <p:xfrm>
          <a:off x="4659086" y="3584032"/>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0" name="TextBox 9"/>
          <p:cNvSpPr txBox="1"/>
          <p:nvPr/>
        </p:nvSpPr>
        <p:spPr>
          <a:xfrm>
            <a:off x="4125687" y="3599640"/>
            <a:ext cx="500009" cy="1669047"/>
          </a:xfrm>
          <a:prstGeom prst="rect">
            <a:avLst/>
          </a:prstGeom>
          <a:noFill/>
        </p:spPr>
        <p:txBody>
          <a:bodyPr vert="wordArtVert" wrap="none" rtlCol="0" anchor="ctr">
            <a:spAutoFit/>
          </a:bodyPr>
          <a:lstStyle/>
          <a:p>
            <a:r>
              <a:rPr lang="en-US" dirty="0">
                <a:solidFill>
                  <a:srgbClr val="E01E1E"/>
                </a:solidFill>
                <a:latin typeface="Consolas" panose="020B0609020204030204" pitchFamily="49" charset="0"/>
              </a:rPr>
              <a:t>MINUS</a:t>
            </a:r>
          </a:p>
        </p:txBody>
      </p:sp>
      <p:sp>
        <p:nvSpPr>
          <p:cNvPr id="11" name="TextBox 10"/>
          <p:cNvSpPr txBox="1"/>
          <p:nvPr/>
        </p:nvSpPr>
        <p:spPr>
          <a:xfrm>
            <a:off x="7326086" y="4285440"/>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2" name="Table 11"/>
          <p:cNvGraphicFramePr>
            <a:graphicFrameLocks noGrp="1"/>
          </p:cNvGraphicFramePr>
          <p:nvPr>
            <p:extLst>
              <p:ext uri="{D42A27DB-BD31-4B8C-83A1-F6EECF244321}">
                <p14:modId xmlns="" xmlns:p14="http://schemas.microsoft.com/office/powerpoint/2010/main" val="4021304199"/>
              </p:ext>
            </p:extLst>
          </p:nvPr>
        </p:nvGraphicFramePr>
        <p:xfrm>
          <a:off x="7884071" y="3581401"/>
          <a:ext cx="2544445" cy="1637485"/>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r>
            </a:tbl>
          </a:graphicData>
        </a:graphic>
      </p:graphicFrame>
      <p:sp>
        <p:nvSpPr>
          <p:cNvPr id="13" name="Rectangle 12"/>
          <p:cNvSpPr/>
          <p:nvPr/>
        </p:nvSpPr>
        <p:spPr>
          <a:xfrm>
            <a:off x="1600200" y="2057401"/>
            <a:ext cx="8991600" cy="132343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a:latin typeface="Arial" panose="020B0604020202020204" pitchFamily="34" charset="0"/>
                <a:cs typeface="Arial" panose="020B0604020202020204" pitchFamily="34" charset="0"/>
              </a:rPr>
              <a:t>OLDBOOK O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a:latin typeface="Arial" panose="020B0604020202020204" pitchFamily="34" charset="0"/>
                <a:cs typeface="Arial" panose="020B0604020202020204" pitchFamily="34" charset="0"/>
              </a:rPr>
              <a:t>NEWBOOK N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latin typeface="Arial" panose="020B0604020202020204" pitchFamily="34" charset="0"/>
                <a:cs typeface="Arial" panose="020B0604020202020204" pitchFamily="34" charset="0"/>
              </a:rPr>
              <a:t>O.ID = N.ID </a:t>
            </a:r>
            <a:r>
              <a:rPr lang="en-US" dirty="0">
                <a:solidFill>
                  <a:schemeClr val="accent5">
                    <a:lumMod val="50000"/>
                  </a:schemeClr>
                </a:solidFill>
                <a:latin typeface="Arial" panose="020B0604020202020204" pitchFamily="34" charset="0"/>
                <a:cs typeface="Arial" panose="020B0604020202020204" pitchFamily="34" charset="0"/>
              </a:rPr>
              <a:t>AND</a:t>
            </a:r>
            <a:r>
              <a:rPr lang="en-US" dirty="0">
                <a:latin typeface="Arial" panose="020B0604020202020204" pitchFamily="34" charset="0"/>
                <a:cs typeface="Arial" panose="020B0604020202020204" pitchFamily="34" charset="0"/>
              </a:rPr>
              <a:t> O.NAME = N.NAME</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a:latin typeface="Arial" panose="020B0604020202020204" pitchFamily="34" charset="0"/>
                <a:cs typeface="Arial" panose="020B0604020202020204" pitchFamily="34" charset="0"/>
              </a:rPr>
              <a:t>NEWBOOK N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a:latin typeface="Arial" panose="020B0604020202020204" pitchFamily="34" charset="0"/>
                <a:cs typeface="Arial" panose="020B0604020202020204" pitchFamily="34" charset="0"/>
              </a:rPr>
              <a:t>OLDBOOK O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latin typeface="Arial" panose="020B0604020202020204" pitchFamily="34" charset="0"/>
                <a:cs typeface="Arial" panose="020B0604020202020204" pitchFamily="34" charset="0"/>
              </a:rPr>
              <a:t>O.ID = N.ID </a:t>
            </a:r>
            <a:r>
              <a:rPr lang="en-US" dirty="0">
                <a:solidFill>
                  <a:schemeClr val="accent5">
                    <a:lumMod val="50000"/>
                  </a:schemeClr>
                </a:solidFill>
                <a:latin typeface="Arial" panose="020B0604020202020204" pitchFamily="34" charset="0"/>
                <a:cs typeface="Arial" panose="020B0604020202020204" pitchFamily="34" charset="0"/>
              </a:rPr>
              <a:t>AND</a:t>
            </a:r>
            <a:r>
              <a:rPr lang="en-US" dirty="0">
                <a:latin typeface="Arial" panose="020B0604020202020204" pitchFamily="34" charset="0"/>
                <a:cs typeface="Arial" panose="020B0604020202020204" pitchFamily="34" charset="0"/>
              </a:rPr>
              <a:t> O.NAME = N.NAME</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
        <p:nvSpPr>
          <p:cNvPr id="14" name="TextBox 13"/>
          <p:cNvSpPr txBox="1"/>
          <p:nvPr/>
        </p:nvSpPr>
        <p:spPr>
          <a:xfrm>
            <a:off x="7315200" y="5657040"/>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5" name="Table 14"/>
          <p:cNvGraphicFramePr>
            <a:graphicFrameLocks noGrp="1"/>
          </p:cNvGraphicFramePr>
          <p:nvPr>
            <p:extLst>
              <p:ext uri="{D42A27DB-BD31-4B8C-83A1-F6EECF244321}">
                <p14:modId xmlns="" xmlns:p14="http://schemas.microsoft.com/office/powerpoint/2010/main" val="525430499"/>
              </p:ext>
            </p:extLst>
          </p:nvPr>
        </p:nvGraphicFramePr>
        <p:xfrm>
          <a:off x="7873185" y="5334001"/>
          <a:ext cx="2544445" cy="1125771"/>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Tree>
    <p:extLst>
      <p:ext uri="{BB962C8B-B14F-4D97-AF65-F5344CB8AC3E}">
        <p14:creationId xmlns="" xmlns:p14="http://schemas.microsoft.com/office/powerpoint/2010/main" val="3881707447"/>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LIKE STATEMENT</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676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1600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a:latin typeface="Arial" panose="020B0604020202020204" pitchFamily="34" charset="0"/>
                <a:cs typeface="Arial" panose="020B0604020202020204" pitchFamily="34" charset="0"/>
              </a:rPr>
              <a:t> EMP;</a:t>
            </a:r>
          </a:p>
        </p:txBody>
      </p:sp>
      <p:sp>
        <p:nvSpPr>
          <p:cNvPr id="6" name="Rectangle 5"/>
          <p:cNvSpPr/>
          <p:nvPr/>
        </p:nvSpPr>
        <p:spPr>
          <a:xfrm>
            <a:off x="1600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VIEWS.</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cannot execute CREATE TABLE or CREATE TABLE ... LIKE while a LOCK TABLES statement is in effect.</a:t>
            </a:r>
          </a:p>
        </p:txBody>
      </p:sp>
      <p:sp>
        <p:nvSpPr>
          <p:cNvPr id="9" name="Rectangle 8"/>
          <p:cNvSpPr/>
          <p:nvPr/>
        </p:nvSpPr>
        <p:spPr>
          <a:xfrm>
            <a:off x="1632858" y="3909536"/>
            <a:ext cx="4903907" cy="369332"/>
          </a:xfrm>
          <a:prstGeom prst="rect">
            <a:avLst/>
          </a:prstGeom>
        </p:spPr>
        <p:txBody>
          <a:bodyPr wrap="none">
            <a:spAutoFit/>
          </a:bodyPr>
          <a:lstStyle/>
          <a:p>
            <a:r>
              <a:rPr lang="en-US" dirty="0"/>
              <a:t>LIKE works only for base tables, not for views.</a:t>
            </a:r>
          </a:p>
        </p:txBody>
      </p:sp>
    </p:spTree>
    <p:extLst>
      <p:ext uri="{BB962C8B-B14F-4D97-AF65-F5344CB8AC3E}">
        <p14:creationId xmlns="" xmlns:p14="http://schemas.microsoft.com/office/powerpoint/2010/main" val="189218807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LIKE STATEMENT</a:t>
            </a:r>
          </a:p>
        </p:txBody>
      </p:sp>
      <p:sp>
        <p:nvSpPr>
          <p:cNvPr id="3" name="TextBox 2"/>
          <p:cNvSpPr txBox="1"/>
          <p:nvPr/>
        </p:nvSpPr>
        <p:spPr>
          <a:xfrm>
            <a:off x="4419600" y="76200"/>
            <a:ext cx="6172200" cy="707886"/>
          </a:xfrm>
          <a:prstGeom prst="rect">
            <a:avLst/>
          </a:prstGeom>
          <a:noFill/>
        </p:spPr>
        <p:txBody>
          <a:bodyPr wrap="square" rtlCol="0">
            <a:spAutoFit/>
          </a:bodyPr>
          <a:lstStyle/>
          <a:p>
            <a:pPr algn="just"/>
            <a:r>
              <a:rPr lang="en-IN" sz="2000" dirty="0">
                <a:solidFill>
                  <a:srgbClr val="2658E6"/>
                </a:solidFill>
              </a:rPr>
              <a:t> MEMORY tables are visible to another client, but TEMPORARY tables are not visible to another client.</a:t>
            </a:r>
          </a:p>
        </p:txBody>
      </p:sp>
    </p:spTree>
    <p:extLst>
      <p:ext uri="{BB962C8B-B14F-4D97-AF65-F5344CB8AC3E}">
        <p14:creationId xmlns="" xmlns:p14="http://schemas.microsoft.com/office/powerpoint/2010/main" val="414866582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a:t>
            </a:r>
          </a:p>
        </p:txBody>
      </p:sp>
      <p:sp>
        <p:nvSpPr>
          <p:cNvPr id="7" name="Rectangle 6"/>
          <p:cNvSpPr/>
          <p:nvPr/>
        </p:nvSpPr>
        <p:spPr>
          <a:xfrm>
            <a:off x="1676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1600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a:latin typeface="Arial" panose="020B0604020202020204" pitchFamily="34" charset="0"/>
                <a:cs typeface="Arial" panose="020B0604020202020204" pitchFamily="34" charset="0"/>
              </a:rPr>
              <a:t> EMP;</a:t>
            </a:r>
          </a:p>
        </p:txBody>
      </p:sp>
      <p:sp>
        <p:nvSpPr>
          <p:cNvPr id="6" name="Rectangle 5"/>
          <p:cNvSpPr/>
          <p:nvPr/>
        </p:nvSpPr>
        <p:spPr>
          <a:xfrm>
            <a:off x="1600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VIEWS.</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cannot execute CREATE TABLE or CREATE TABLE ... LIKE while a LOCK TABLES statement is in effect.</a:t>
            </a:r>
          </a:p>
        </p:txBody>
      </p:sp>
      <p:sp>
        <p:nvSpPr>
          <p:cNvPr id="9" name="Rectangle 8"/>
          <p:cNvSpPr/>
          <p:nvPr/>
        </p:nvSpPr>
        <p:spPr>
          <a:xfrm>
            <a:off x="1600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1600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TEMPORARY table with the same name as the original can be useful when you want to try some statements that modify the contents of the table, without changing the original table.</a:t>
            </a:r>
          </a:p>
        </p:txBody>
      </p:sp>
    </p:spTree>
    <p:extLst>
      <p:ext uri="{BB962C8B-B14F-4D97-AF65-F5344CB8AC3E}">
        <p14:creationId xmlns="" xmlns:p14="http://schemas.microsoft.com/office/powerpoint/2010/main" val="312094773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SELECT STATEMENT</a:t>
            </a:r>
          </a:p>
        </p:txBody>
      </p:sp>
    </p:spTree>
    <p:extLst>
      <p:ext uri="{BB962C8B-B14F-4D97-AF65-F5344CB8AC3E}">
        <p14:creationId xmlns="" xmlns:p14="http://schemas.microsoft.com/office/powerpoint/2010/main" val="51201827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676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1600200" y="3048001"/>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E </a:t>
            </a:r>
            <a:r>
              <a:rPr lang="en-IN" dirty="0">
                <a:latin typeface="Arial" panose="020B0604020202020204" pitchFamily="34" charset="0"/>
                <a:ea typeface="Times New Roman" panose="02020603050405020304" pitchFamily="18" charset="0"/>
              </a:rPr>
              <a:t>AS</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E </a:t>
            </a:r>
            <a:r>
              <a:rPr lang="en-IN" dirty="0">
                <a:latin typeface="Arial" panose="020B0604020202020204" pitchFamily="34" charset="0"/>
                <a:ea typeface="Times New Roman" panose="02020603050405020304" pitchFamily="18" charset="0"/>
              </a:rPr>
              <a:t>AS</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1+1, ENAME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E </a:t>
            </a:r>
            <a:r>
              <a:rPr lang="en-IN" dirty="0">
                <a:latin typeface="Arial" panose="020B0604020202020204" pitchFamily="34" charset="0"/>
                <a:ea typeface="Times New Roman" panose="02020603050405020304" pitchFamily="18" charset="0"/>
              </a:rPr>
              <a:t>AS</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1+1 R1, ENAME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E </a:t>
            </a:r>
            <a:r>
              <a:rPr lang="en-IN" dirty="0">
                <a:latin typeface="Arial" panose="020B0604020202020204" pitchFamily="34" charset="0"/>
                <a:ea typeface="Times New Roman" panose="02020603050405020304" pitchFamily="18" charset="0"/>
              </a:rPr>
              <a:t>AS</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1=2</a:t>
            </a:r>
            <a:r>
              <a:rPr lang="en-IN" dirty="0">
                <a:latin typeface="Arial" panose="020B0604020202020204" pitchFamily="34" charset="0"/>
                <a:cs typeface="Arial" panose="020B0604020202020204" pitchFamily="34" charset="0"/>
              </a:rPr>
              <a:t>;</a:t>
            </a:r>
          </a:p>
        </p:txBody>
      </p:sp>
      <p:sp>
        <p:nvSpPr>
          <p:cNvPr id="9" name="Rectangle 8"/>
          <p:cNvSpPr/>
          <p:nvPr/>
        </p:nvSpPr>
        <p:spPr>
          <a:xfrm>
            <a:off x="1600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 FOR UPDATE.</a:t>
            </a:r>
          </a:p>
          <a:p>
            <a:r>
              <a:rPr lang="en-IN" dirty="0">
                <a:latin typeface="Arial" panose="020B0604020202020204" pitchFamily="34" charset="0"/>
                <a:cs typeface="Arial" panose="020B0604020202020204" pitchFamily="34" charset="0"/>
              </a:rPr>
              <a:t>If you attempt to do so, the statement fails.</a:t>
            </a:r>
          </a:p>
        </p:txBody>
      </p:sp>
      <p:sp>
        <p:nvSpPr>
          <p:cNvPr id="10" name="Rectangle 9"/>
          <p:cNvSpPr/>
          <p:nvPr/>
        </p:nvSpPr>
        <p:spPr>
          <a:xfrm>
            <a:off x="1714500" y="5715001"/>
            <a:ext cx="8763000" cy="353943"/>
          </a:xfrm>
          <a:prstGeom prst="rect">
            <a:avLst/>
          </a:prstGeom>
          <a:solidFill>
            <a:schemeClr val="accent2">
              <a:lumMod val="75000"/>
            </a:schemeClr>
          </a:solidFill>
        </p:spPr>
        <p:txBody>
          <a:bodyPr wrap="square">
            <a:spAutoFit/>
          </a:bodyPr>
          <a:lstStyle/>
          <a:p>
            <a:r>
              <a:rPr lang="en-IN" sz="1700" dirty="0">
                <a:latin typeface="Arial" panose="020B0604020202020204" pitchFamily="34" charset="0"/>
                <a:cs typeface="Arial" panose="020B0604020202020204" pitchFamily="34" charset="0"/>
              </a:rPr>
              <a:t>By default, this statement does not copy all column attributes such as AUTO_INCREMET</a:t>
            </a:r>
          </a:p>
        </p:txBody>
      </p:sp>
    </p:spTree>
    <p:extLst>
      <p:ext uri="{BB962C8B-B14F-4D97-AF65-F5344CB8AC3E}">
        <p14:creationId xmlns="" xmlns:p14="http://schemas.microsoft.com/office/powerpoint/2010/main" val="44865604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1752600" y="2133601"/>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a:solidFill>
                  <a:srgbClr val="FF0000"/>
                </a:solidFill>
                <a:latin typeface="Arial" pitchFamily="34" charset="0"/>
                <a:ea typeface="MS Mincho" pitchFamily="49" charset="-128"/>
                <a:cs typeface="Arial" pitchFamily="34" charset="0"/>
              </a:rPr>
              <a:t>e.g.</a:t>
            </a:r>
            <a:r>
              <a:rPr lang="en-US" sz="2400" dirty="0">
                <a:latin typeface="Arial" pitchFamily="34" charset="0"/>
                <a:ea typeface="MS Mincho" pitchFamily="49" charset="-128"/>
                <a:cs typeface="Arial" pitchFamily="34" charset="0"/>
              </a:rPr>
              <a:t>, in a school database, </a:t>
            </a:r>
            <a:r>
              <a:rPr lang="en-US" sz="2400" b="1" dirty="0">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lang="en-US" sz="2400" b="1" dirty="0">
                <a:latin typeface="Arial" pitchFamily="34" charset="0"/>
                <a:ea typeface="MS Mincho" pitchFamily="49" charset="-128"/>
                <a:cs typeface="Arial" pitchFamily="34" charset="0"/>
              </a:rPr>
              <a:t> courses </a:t>
            </a:r>
            <a:r>
              <a:rPr lang="en-US" sz="2400" dirty="0">
                <a:latin typeface="Arial" pitchFamily="34" charset="0"/>
                <a:ea typeface="MS Mincho" pitchFamily="49" charset="-128"/>
                <a:cs typeface="Arial" pitchFamily="34" charset="0"/>
              </a:rPr>
              <a:t>can be considered as </a:t>
            </a:r>
            <a:r>
              <a:rPr lang="en-US" sz="2400" b="1" dirty="0">
                <a:latin typeface="Arial" pitchFamily="34" charset="0"/>
                <a:ea typeface="MS Mincho" pitchFamily="49" charset="-128"/>
                <a:cs typeface="Arial" pitchFamily="34" charset="0"/>
              </a:rPr>
              <a:t>entities</a:t>
            </a:r>
            <a:r>
              <a:rPr lang="en-US" sz="2400" dirty="0">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1752600" y="4825426"/>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r" fontAlgn="base">
              <a:spcBef>
                <a:spcPct val="0"/>
              </a:spcBef>
              <a:spcAft>
                <a:spcPct val="0"/>
              </a:spcAft>
            </a:pPr>
            <a:r>
              <a:rPr lang="en-US" sz="3200" b="1" i="1" dirty="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1752600" y="762001"/>
            <a:ext cx="8686800" cy="954107"/>
          </a:xfrm>
          <a:prstGeom prst="rect">
            <a:avLst/>
          </a:prstGeom>
        </p:spPr>
        <p:txBody>
          <a:bodyPr wrap="square">
            <a:spAutoFit/>
          </a:bodyPr>
          <a:lstStyle/>
          <a:p>
            <a:r>
              <a:rPr lang="en-US" sz="2400" dirty="0">
                <a:latin typeface="Arial" pitchFamily="34" charset="0"/>
                <a:cs typeface="Arial" pitchFamily="34" charset="0"/>
              </a:rPr>
              <a:t>In relation to a database , an entity is a </a:t>
            </a:r>
            <a:r>
              <a:rPr lang="en-US" sz="2800" b="1" dirty="0">
                <a:solidFill>
                  <a:srgbClr val="C00000"/>
                </a:solidFill>
                <a:latin typeface="Arial" pitchFamily="34" charset="0"/>
                <a:cs typeface="Arial" pitchFamily="34" charset="0"/>
              </a:rPr>
              <a:t>person</a:t>
            </a:r>
            <a:r>
              <a:rPr lang="en-US" sz="2800" b="1" dirty="0">
                <a:latin typeface="Arial" pitchFamily="34" charset="0"/>
                <a:cs typeface="Arial" pitchFamily="34" charset="0"/>
              </a:rPr>
              <a:t>, </a:t>
            </a:r>
            <a:r>
              <a:rPr lang="en-US" sz="2800" b="1" dirty="0">
                <a:solidFill>
                  <a:srgbClr val="C00000"/>
                </a:solidFill>
                <a:latin typeface="Arial" pitchFamily="34" charset="0"/>
                <a:cs typeface="Arial" pitchFamily="34" charset="0"/>
              </a:rPr>
              <a:t>place</a:t>
            </a:r>
            <a:r>
              <a:rPr lang="en-US" sz="2800" b="1" dirty="0">
                <a:latin typeface="Arial" pitchFamily="34" charset="0"/>
                <a:cs typeface="Arial" pitchFamily="34" charset="0"/>
              </a:rPr>
              <a:t>, </a:t>
            </a:r>
            <a:r>
              <a:rPr lang="en-US" sz="2400" dirty="0">
                <a:latin typeface="Arial" pitchFamily="34" charset="0"/>
                <a:cs typeface="Arial" pitchFamily="34" charset="0"/>
              </a:rPr>
              <a:t>or</a:t>
            </a:r>
            <a:r>
              <a:rPr lang="en-US" sz="2800" b="1" dirty="0">
                <a:latin typeface="Arial" pitchFamily="34" charset="0"/>
                <a:cs typeface="Arial" pitchFamily="34" charset="0"/>
              </a:rPr>
              <a:t> </a:t>
            </a:r>
            <a:r>
              <a:rPr lang="en-US" sz="2800" b="1" dirty="0">
                <a:solidFill>
                  <a:srgbClr val="C00000"/>
                </a:solidFill>
                <a:latin typeface="Arial" pitchFamily="34" charset="0"/>
                <a:cs typeface="Arial" pitchFamily="34" charset="0"/>
              </a:rPr>
              <a:t>thing</a:t>
            </a:r>
            <a:r>
              <a:rPr lang="en-US" sz="2400" dirty="0">
                <a:solidFill>
                  <a:srgbClr val="C00000"/>
                </a:solidFill>
                <a:latin typeface="Arial" pitchFamily="34" charset="0"/>
                <a:cs typeface="Arial" pitchFamily="34" charset="0"/>
              </a:rPr>
              <a:t> </a:t>
            </a:r>
            <a:r>
              <a:rPr lang="en-US" sz="2400" dirty="0">
                <a:latin typeface="Arial" pitchFamily="34" charset="0"/>
                <a:cs typeface="Arial" pitchFamily="34" charset="0"/>
              </a:rPr>
              <a:t>about which data can be stored.</a:t>
            </a:r>
          </a:p>
        </p:txBody>
      </p:sp>
      <p:sp>
        <p:nvSpPr>
          <p:cNvPr id="7" name="Rectangle 6"/>
          <p:cNvSpPr/>
          <p:nvPr/>
        </p:nvSpPr>
        <p:spPr>
          <a:xfrm>
            <a:off x="1524000" y="1"/>
            <a:ext cx="9144000" cy="646331"/>
          </a:xfrm>
          <a:prstGeom prst="rect">
            <a:avLst/>
          </a:prstGeom>
          <a:solidFill>
            <a:schemeClr val="bg2">
              <a:lumMod val="10000"/>
            </a:schemeClr>
          </a:solidFill>
        </p:spPr>
        <p:txBody>
          <a:bodyPr wrap="square">
            <a:spAutoFit/>
          </a:bodyPr>
          <a:lstStyle/>
          <a:p>
            <a:pPr lvl="0" algn="r"/>
            <a:r>
              <a:rPr lang="en-US" sz="3600" b="1" i="1" dirty="0">
                <a:solidFill>
                  <a:srgbClr val="FFFF00"/>
                </a:solidFill>
                <a:latin typeface="Arial" pitchFamily="34" charset="0"/>
                <a:cs typeface="Arial" pitchFamily="34" charset="0"/>
              </a:rPr>
              <a:t>Entity</a:t>
            </a:r>
          </a:p>
        </p:txBody>
      </p:sp>
      <p:sp>
        <p:nvSpPr>
          <p:cNvPr id="4" name="Rectangle 3"/>
          <p:cNvSpPr/>
          <p:nvPr/>
        </p:nvSpPr>
        <p:spPr>
          <a:xfrm>
            <a:off x="1752601" y="3429001"/>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Commit and Rollback</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38905383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676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1600200" y="4286072"/>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START TRANSACTION READ ONLY;</a:t>
            </a:r>
          </a:p>
          <a:p>
            <a:pPr marL="342900" indent="-34290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INSERT DEPT values (60, 'HRD', 'Pune' );</a:t>
            </a:r>
          </a:p>
          <a:p>
            <a:pPr marL="342900" indent="-34290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COMMIT</a:t>
            </a:r>
          </a:p>
        </p:txBody>
      </p:sp>
      <p:sp>
        <p:nvSpPr>
          <p:cNvPr id="6" name="Rectangle 5"/>
          <p:cNvSpPr/>
          <p:nvPr/>
        </p:nvSpPr>
        <p:spPr>
          <a:xfrm>
            <a:off x="1600200" y="3581401"/>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 xmlns:p14="http://schemas.microsoft.com/office/powerpoint/2010/main" val="220777028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676400" y="1524001"/>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1600200" y="3581401"/>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VALUES</a:t>
            </a:r>
            <a:r>
              <a:rPr lang="en-IN" sz="1600" dirty="0">
                <a:latin typeface="Arial" panose="020B0604020202020204" pitchFamily="34" charset="0"/>
                <a:cs typeface="Arial" panose="020B0604020202020204" pitchFamily="34" charset="0"/>
              </a:rPr>
              <a:t> (60, 'HRD', 'Pune'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1600200" y="2873515"/>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676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    0 - </a:t>
            </a:r>
            <a:r>
              <a:rPr lang="en-US" dirty="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676401"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 xmlns:p14="http://schemas.microsoft.com/office/powerpoint/2010/main" val="55656205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p>
        </p:txBody>
      </p:sp>
      <p:sp>
        <p:nvSpPr>
          <p:cNvPr id="3" name="Rectangle 2"/>
          <p:cNvSpPr/>
          <p:nvPr/>
        </p:nvSpPr>
        <p:spPr>
          <a:xfrm>
            <a:off x="1828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 xmlns:p14="http://schemas.microsoft.com/office/powerpoint/2010/main" val="392195458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lvl="0" algn="r"/>
            <a:r>
              <a:rPr lang="en-US" sz="3200" b="1" i="1" dirty="0">
                <a:solidFill>
                  <a:srgbClr val="FFFF00"/>
                </a:solidFill>
                <a:latin typeface="Arial" pitchFamily="34" charset="0"/>
                <a:cs typeface="Arial" pitchFamily="34" charset="0"/>
              </a:rPr>
              <a:t>Anomalies in 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EMP that has following attributes: ID, FIRSTNAME, ADDRESS, and </a:t>
            </a:r>
            <a:r>
              <a:rPr lang="en-IN" dirty="0">
                <a:latin typeface="Arial" panose="020B0604020202020204" pitchFamily="34" charset="0"/>
                <a:cs typeface="Arial" panose="020B0604020202020204" pitchFamily="34" charset="0"/>
              </a:rPr>
              <a:t>DEPTNO </a:t>
            </a:r>
            <a:r>
              <a:rPr lang="en-IN" dirty="0">
                <a:solidFill>
                  <a:srgbClr val="222426"/>
                </a:solidFill>
                <a:latin typeface="Arial" panose="020B0604020202020204" pitchFamily="34" charset="0"/>
                <a:cs typeface="Arial" panose="020B0604020202020204" pitchFamily="34" charset="0"/>
              </a:rPr>
              <a:t>for storing  department details 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627278650"/>
              </p:ext>
            </p:extLst>
          </p:nvPr>
        </p:nvGraphicFramePr>
        <p:xfrm>
          <a:off x="1710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 xmlns:p14="http://schemas.microsoft.com/office/powerpoint/2010/main" val="62653191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UPDATE, and DELETE </a:t>
            </a:r>
            <a:r>
              <a:rPr lang="en-IN" sz="3200" b="1" i="1" dirty="0">
                <a:solidFill>
                  <a:srgbClr val="FFFF00"/>
                </a:solidFill>
                <a:latin typeface="Arial" pitchFamily="34" charset="0"/>
                <a:cs typeface="Arial" pitchFamily="34" charset="0"/>
              </a:rPr>
              <a:t>ANOMALY</a:t>
            </a:r>
          </a:p>
        </p:txBody>
      </p:sp>
      <p:sp>
        <p:nvSpPr>
          <p:cNvPr id="2" name="Rectangle 1"/>
          <p:cNvSpPr/>
          <p:nvPr/>
        </p:nvSpPr>
        <p:spPr>
          <a:xfrm>
            <a:off x="1676400" y="838201"/>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DEPTNO field doesn’t allow nulls.</a:t>
            </a:r>
          </a:p>
        </p:txBody>
      </p:sp>
      <p:sp>
        <p:nvSpPr>
          <p:cNvPr id="3" name="Rectangle 2"/>
          <p:cNvSpPr/>
          <p:nvPr/>
        </p:nvSpPr>
        <p:spPr>
          <a:xfrm>
            <a:off x="1676400" y="2172832"/>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676400" y="4696362"/>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 xmlns:p14="http://schemas.microsoft.com/office/powerpoint/2010/main" val="224086832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92828" y="3352801"/>
            <a:ext cx="7826226" cy="407679"/>
          </a:xfrm>
          <a:prstGeom prst="rect">
            <a:avLst/>
          </a:prstGeom>
        </p:spPr>
      </p:pic>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VALUES</a:t>
            </a:r>
          </a:p>
        </p:txBody>
      </p:sp>
      <p:sp>
        <p:nvSpPr>
          <p:cNvPr id="7" name="Rectangle 6"/>
          <p:cNvSpPr/>
          <p:nvPr/>
        </p:nvSpPr>
        <p:spPr>
          <a:xfrm>
            <a:off x="1676400" y="1447801"/>
            <a:ext cx="8839200" cy="1015663"/>
          </a:xfrm>
          <a:prstGeom prst="rect">
            <a:avLst/>
          </a:prstGeom>
        </p:spPr>
        <p:txBody>
          <a:bodyPr wrap="square">
            <a:spAutoFit/>
          </a:bodyPr>
          <a:lstStyle/>
          <a:p>
            <a:r>
              <a:rPr lang="en-IN" sz="2000" dirty="0">
                <a:solidFill>
                  <a:srgbClr val="0077AA"/>
                </a:solidFill>
                <a:latin typeface="Liberation Mono"/>
              </a:rPr>
              <a:t>INSERT [IGNORE]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1600200" y="2546942"/>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5341621" y="45948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a:solidFill>
                    <a:srgbClr val="C8A0C3"/>
                  </a:solidFill>
                </a:rPr>
                <a:t>Column List</a:t>
              </a:r>
            </a:p>
          </p:txBody>
        </p:sp>
      </p:grpSp>
      <p:grpSp>
        <p:nvGrpSpPr>
          <p:cNvPr id="2" name="Group 1"/>
          <p:cNvGrpSpPr/>
          <p:nvPr/>
        </p:nvGrpSpPr>
        <p:grpSpPr>
          <a:xfrm>
            <a:off x="7647544" y="36888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a:solidFill>
                    <a:srgbClr val="C8A0C3"/>
                  </a:solidFill>
                </a:rPr>
                <a:t>Column Values</a:t>
              </a:r>
            </a:p>
          </p:txBody>
        </p:sp>
      </p:grpSp>
      <p:grpSp>
        <p:nvGrpSpPr>
          <p:cNvPr id="8" name="Group 7"/>
          <p:cNvGrpSpPr/>
          <p:nvPr/>
        </p:nvGrpSpPr>
        <p:grpSpPr>
          <a:xfrm>
            <a:off x="4953001" y="59235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a:solidFill>
                    <a:srgbClr val="C8A0C3"/>
                  </a:solidFill>
                </a:rPr>
                <a:t>Inserting multiple rows</a:t>
              </a:r>
            </a:p>
          </p:txBody>
        </p:sp>
      </p:grpSp>
      <p:pic>
        <p:nvPicPr>
          <p:cNvPr id="32" name="Picture 31"/>
          <p:cNvPicPr>
            <a:picLocks noChangeAspect="1"/>
          </p:cNvPicPr>
          <p:nvPr/>
        </p:nvPicPr>
        <p:blipFill>
          <a:blip r:embed="rId3"/>
          <a:stretch>
            <a:fillRect/>
          </a:stretch>
        </p:blipFill>
        <p:spPr>
          <a:xfrm>
            <a:off x="1684614" y="4207284"/>
            <a:ext cx="8822772" cy="381000"/>
          </a:xfrm>
          <a:prstGeom prst="rect">
            <a:avLst/>
          </a:prstGeom>
        </p:spPr>
      </p:pic>
      <p:pic>
        <p:nvPicPr>
          <p:cNvPr id="33" name="Picture 32"/>
          <p:cNvPicPr>
            <a:picLocks noChangeAspect="1"/>
          </p:cNvPicPr>
          <p:nvPr/>
        </p:nvPicPr>
        <p:blipFill>
          <a:blip r:embed="rId4"/>
          <a:stretch>
            <a:fillRect/>
          </a:stretch>
        </p:blipFill>
        <p:spPr>
          <a:xfrm>
            <a:off x="1676400" y="5180110"/>
            <a:ext cx="8898972" cy="724264"/>
          </a:xfrm>
          <a:prstGeom prst="rect">
            <a:avLst/>
          </a:prstGeom>
        </p:spPr>
      </p:pic>
    </p:spTree>
    <p:extLst>
      <p:ext uri="{BB962C8B-B14F-4D97-AF65-F5344CB8AC3E}">
        <p14:creationId xmlns="" xmlns:p14="http://schemas.microsoft.com/office/powerpoint/2010/main" val="2779365987"/>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SET</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2281477927"/>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0147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SET forms of the statement insert rows based on explicitly specified values.</a:t>
            </a:r>
          </a:p>
        </p:txBody>
      </p:sp>
      <p:sp>
        <p:nvSpPr>
          <p:cNvPr id="7" name="Rectangle 6"/>
          <p:cNvSpPr/>
          <p:nvPr/>
        </p:nvSpPr>
        <p:spPr>
          <a:xfrm>
            <a:off x="1676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1600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1600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1600201" y="3389531"/>
            <a:ext cx="8991600" cy="400050"/>
          </a:xfrm>
          <a:prstGeom prst="rect">
            <a:avLst/>
          </a:prstGeom>
        </p:spPr>
      </p:pic>
    </p:spTree>
    <p:extLst>
      <p:ext uri="{BB962C8B-B14F-4D97-AF65-F5344CB8AC3E}">
        <p14:creationId xmlns="" xmlns:p14="http://schemas.microsoft.com/office/powerpoint/2010/main" val="3458853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 Type?</a:t>
            </a:r>
          </a:p>
        </p:txBody>
      </p:sp>
    </p:spTree>
    <p:extLst>
      <p:ext uri="{BB962C8B-B14F-4D97-AF65-F5344CB8AC3E}">
        <p14:creationId xmlns="" xmlns:p14="http://schemas.microsoft.com/office/powerpoint/2010/main" val="92080521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ON DUPLICATE KEY</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214590608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676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696192" y="2890898"/>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a:latin typeface="Arial" panose="020B0604020202020204" pitchFamily="34" charset="0"/>
                <a:cs typeface="Arial" panose="020B0604020202020204" pitchFamily="34" charset="0"/>
              </a:rPr>
              <a:t> TEMP (a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a:latin typeface="Arial" panose="020B0604020202020204" pitchFamily="34" charset="0"/>
                <a:cs typeface="Arial" panose="020B0604020202020204" pitchFamily="34" charset="0"/>
              </a:rPr>
              <a:t> (1,2,3), (4,5,6)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a:latin typeface="Arial" panose="020B0604020202020204" pitchFamily="34" charset="0"/>
                <a:cs typeface="Arial" panose="020B0604020202020204" pitchFamily="34" charset="0"/>
              </a:rPr>
              <a:t> (1,2,3), (4,5,6)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a:latin typeface="Arial" panose="020B0604020202020204" pitchFamily="34" charset="0"/>
                <a:cs typeface="Arial" panose="020B0604020202020204" pitchFamily="34" charset="0"/>
              </a:rPr>
              <a:t> (1,2,3), (4,5,6)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 xmlns:p14="http://schemas.microsoft.com/office/powerpoint/2010/main" val="34460414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 xmlns:p14="http://schemas.microsoft.com/office/powerpoint/2010/main" val="89723082"/>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With INSERT ... SELECT, you can quickly insert many rows into a table from one or many tables. </a:t>
            </a:r>
          </a:p>
        </p:txBody>
      </p:sp>
      <p:sp>
        <p:nvSpPr>
          <p:cNvPr id="7" name="Rectangle 6"/>
          <p:cNvSpPr/>
          <p:nvPr/>
        </p:nvSpPr>
        <p:spPr>
          <a:xfrm>
            <a:off x="1676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1600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1 + 1;</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DEPTNO </a:t>
            </a:r>
            <a:r>
              <a:rPr lang="en-US"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 </a:t>
            </a:r>
            <a:r>
              <a:rPr lang="en-US"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MAX(DEPTNO) + 1</a:t>
            </a:r>
            <a:r>
              <a:rPr lang="en-IN" sz="1600" dirty="0">
                <a:latin typeface="Arial" panose="020B0604020202020204" pitchFamily="34" charset="0"/>
                <a:cs typeface="Arial" panose="020B0604020202020204" pitchFamily="34" charset="0"/>
              </a:rPr>
              <a:t>, 'HRD', 'BARODA', 'r57px33px' </a:t>
            </a:r>
            <a:r>
              <a:rPr lang="en-US"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p>
        </p:txBody>
      </p:sp>
    </p:spTree>
    <p:extLst>
      <p:ext uri="{BB962C8B-B14F-4D97-AF65-F5344CB8AC3E}">
        <p14:creationId xmlns="" xmlns:p14="http://schemas.microsoft.com/office/powerpoint/2010/main" val="2444856781"/>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REPLACE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16501712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676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1600200" y="388620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VALUES</a:t>
            </a:r>
            <a:r>
              <a:rPr lang="en-IN" sz="1600" dirty="0">
                <a:latin typeface="Arial" panose="020B0604020202020204" pitchFamily="34" charset="0"/>
                <a:cs typeface="Arial" panose="020B0604020202020204" pitchFamily="34" charset="0"/>
              </a:rPr>
              <a:t> (10,'HRD','BARODA');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VALUES</a:t>
            </a:r>
            <a:r>
              <a:rPr lang="en-IN" sz="1600" dirty="0">
                <a:latin typeface="Arial" panose="020B0604020202020204" pitchFamily="34" charset="0"/>
                <a:cs typeface="Arial" panose="020B0604020202020204" pitchFamily="34" charset="0"/>
              </a:rPr>
              <a:t> (50,'RESEARCH','DALLAS');</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DEPT(DEPTNO, DNAME) </a:t>
            </a:r>
            <a:r>
              <a:rPr lang="en-IN" sz="1600" dirty="0">
                <a:solidFill>
                  <a:srgbClr val="0077AA"/>
                </a:solidFill>
                <a:latin typeface="Arial" panose="020B0604020202020204" pitchFamily="34" charset="0"/>
                <a:ea typeface="Times New Roman" panose="02020603050405020304" pitchFamily="18" charset="0"/>
              </a:rPr>
              <a:t>VALUE</a:t>
            </a:r>
            <a:r>
              <a:rPr lang="en-IN" sz="1600" dirty="0">
                <a:latin typeface="Arial" panose="020B0604020202020204" pitchFamily="34" charset="0"/>
                <a:cs typeface="Arial" panose="020B0604020202020204" pitchFamily="34" charset="0"/>
              </a:rPr>
              <a:t> (60,‘New Data');</a:t>
            </a:r>
          </a:p>
        </p:txBody>
      </p:sp>
      <p:sp>
        <p:nvSpPr>
          <p:cNvPr id="6" name="Rectangle 5"/>
          <p:cNvSpPr/>
          <p:nvPr/>
        </p:nvSpPr>
        <p:spPr>
          <a:xfrm>
            <a:off x="1600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 xmlns:p14="http://schemas.microsoft.com/office/powerpoint/2010/main" val="84024703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REPLACE using SET</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210666634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676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1600200" y="3657601"/>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a:solidFill>
                  <a:srgbClr val="DD4A68"/>
                </a:solidFill>
                <a:latin typeface="Arial" panose="020B0604020202020204" pitchFamily="34" charset="0"/>
                <a:ea typeface="Times New Roman" panose="02020603050405020304" pitchFamily="18" charset="0"/>
              </a:rPr>
              <a:t>SET DNAME='HRD', LOC='BARODA', DEPTNO=10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a:solidFill>
                  <a:srgbClr val="DD4A68"/>
                </a:solidFill>
                <a:latin typeface="Arial" panose="020B0604020202020204" pitchFamily="34" charset="0"/>
                <a:ea typeface="Times New Roman" panose="02020603050405020304" pitchFamily="18" charset="0"/>
              </a:rPr>
              <a:t>SET DNAME='HRD', LOC='BARODA', DEPTNO=50</a:t>
            </a:r>
            <a:r>
              <a:rPr lang="en-IN" sz="1600" dirty="0">
                <a:latin typeface="Arial" panose="020B0604020202020204" pitchFamily="34" charset="0"/>
                <a:cs typeface="Arial" panose="020B0604020202020204" pitchFamily="34" charset="0"/>
              </a:rPr>
              <a:t>;</a:t>
            </a:r>
          </a:p>
        </p:txBody>
      </p:sp>
      <p:sp>
        <p:nvSpPr>
          <p:cNvPr id="6" name="Rectangle 5"/>
          <p:cNvSpPr/>
          <p:nvPr/>
        </p:nvSpPr>
        <p:spPr>
          <a:xfrm>
            <a:off x="1600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 xmlns:p14="http://schemas.microsoft.com/office/powerpoint/2010/main" val="370179022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REPLACE using SELECT</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315248624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676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1600200" y="3657601"/>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REPLACEDEPT;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DEPTNO, DNAME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DEPT;</a:t>
            </a:r>
          </a:p>
        </p:txBody>
      </p:sp>
      <p:sp>
        <p:nvSpPr>
          <p:cNvPr id="6" name="Rectangle 5"/>
          <p:cNvSpPr/>
          <p:nvPr/>
        </p:nvSpPr>
        <p:spPr>
          <a:xfrm>
            <a:off x="1600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 xmlns:p14="http://schemas.microsoft.com/office/powerpoint/2010/main" val="358839176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1752600" y="700447"/>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a:latin typeface="Arial" pitchFamily="34" charset="0"/>
                <a:ea typeface="MS Mincho" pitchFamily="49" charset="-128"/>
                <a:cs typeface="Arial" pitchFamily="34" charset="0"/>
              </a:rPr>
              <a:t>attributes </a:t>
            </a:r>
            <a:r>
              <a:rPr lang="en-US" sz="2400" dirty="0">
                <a:latin typeface="Arial" pitchFamily="34" charset="0"/>
                <a:ea typeface="MS Mincho" pitchFamily="49" charset="-128"/>
                <a:cs typeface="Arial" pitchFamily="34" charset="0"/>
              </a:rPr>
              <a:t>is called an </a:t>
            </a:r>
            <a:r>
              <a:rPr lang="en-US" sz="2800" b="1" dirty="0">
                <a:latin typeface="Arial" pitchFamily="34" charset="0"/>
                <a:ea typeface="MS Mincho" pitchFamily="49" charset="-128"/>
                <a:cs typeface="Arial" pitchFamily="34" charset="0"/>
              </a:rPr>
              <a:t>entity type. </a:t>
            </a:r>
          </a:p>
          <a:p>
            <a:endParaRPr lang="en-US" sz="2400" dirty="0">
              <a:latin typeface="Arial" pitchFamily="34" charset="0"/>
              <a:ea typeface="MS Mincho" pitchFamily="49" charset="-128"/>
              <a:cs typeface="Arial" pitchFamily="34" charset="0"/>
            </a:endParaRPr>
          </a:p>
          <a:p>
            <a:r>
              <a:rPr lang="en-US" sz="2400" dirty="0">
                <a:latin typeface="Arial" pitchFamily="34" charset="0"/>
                <a:ea typeface="MS Mincho" pitchFamily="49" charset="-128"/>
                <a:cs typeface="Arial" pitchFamily="34" charset="0"/>
              </a:rPr>
              <a:t>Each entity type in the database is described by a </a:t>
            </a:r>
            <a:r>
              <a:rPr lang="en-US" sz="2800" b="1" dirty="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a:latin typeface="Arial" pitchFamily="34" charset="0"/>
                <a:ea typeface="MS Mincho" pitchFamily="49" charset="-128"/>
                <a:cs typeface="Arial" pitchFamily="34" charset="0"/>
              </a:rPr>
              <a:t> </a:t>
            </a:r>
            <a:r>
              <a:rPr lang="en-US" sz="2800" b="1" dirty="0">
                <a:latin typeface="Arial" pitchFamily="34" charset="0"/>
                <a:ea typeface="MS Mincho" pitchFamily="49" charset="-128"/>
                <a:cs typeface="Arial" pitchFamily="34" charset="0"/>
              </a:rPr>
              <a:t>a list of attributes</a:t>
            </a:r>
            <a:r>
              <a:rPr lang="en-US" sz="2400" b="1" dirty="0">
                <a:latin typeface="Arial" pitchFamily="34" charset="0"/>
                <a:ea typeface="MS Mincho" pitchFamily="49" charset="-128"/>
                <a:cs typeface="Arial" pitchFamily="34" charset="0"/>
              </a:rPr>
              <a:t>.</a:t>
            </a:r>
            <a:r>
              <a:rPr lang="en-US" sz="2400" dirty="0">
                <a:latin typeface="Arial" pitchFamily="34" charset="0"/>
                <a:ea typeface="MS Mincho" pitchFamily="49" charset="-128"/>
                <a:cs typeface="Arial" pitchFamily="34" charset="0"/>
              </a:rPr>
              <a:t> </a:t>
            </a:r>
          </a:p>
          <a:p>
            <a:endParaRPr lang="en-US" sz="2400" dirty="0">
              <a:latin typeface="Arial" pitchFamily="34" charset="0"/>
              <a:ea typeface="MS Mincho" pitchFamily="49" charset="-128"/>
              <a:cs typeface="Arial" pitchFamily="34" charset="0"/>
            </a:endParaRPr>
          </a:p>
          <a:p>
            <a:r>
              <a:rPr lang="en-US" sz="2400" b="1" i="1" dirty="0">
                <a:solidFill>
                  <a:srgbClr val="FF0000"/>
                </a:solidFill>
                <a:latin typeface="Arial" pitchFamily="34" charset="0"/>
                <a:ea typeface="MS Mincho" pitchFamily="49" charset="-128"/>
                <a:cs typeface="Arial" pitchFamily="34" charset="0"/>
              </a:rPr>
              <a:t>e.g.</a:t>
            </a:r>
            <a:r>
              <a:rPr lang="en-US" sz="2400" b="1" dirty="0">
                <a:solidFill>
                  <a:srgbClr val="FF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an entity Person is an entity type that has </a:t>
            </a:r>
            <a:r>
              <a:rPr lang="en-US" sz="2400" i="1" dirty="0">
                <a:latin typeface="Arial" pitchFamily="34" charset="0"/>
                <a:ea typeface="MS Mincho" pitchFamily="49" charset="-128"/>
                <a:cs typeface="Arial" pitchFamily="34" charset="0"/>
              </a:rPr>
              <a:t>Age, Name</a:t>
            </a:r>
            <a:r>
              <a:rPr lang="en-US" sz="2400" dirty="0">
                <a:latin typeface="Arial" pitchFamily="34" charset="0"/>
                <a:ea typeface="MS Mincho" pitchFamily="49" charset="-128"/>
                <a:cs typeface="Arial" pitchFamily="34" charset="0"/>
              </a:rPr>
              <a:t> and </a:t>
            </a:r>
            <a:r>
              <a:rPr lang="en-US" sz="2400" i="1" dirty="0">
                <a:latin typeface="Arial" pitchFamily="34" charset="0"/>
                <a:ea typeface="MS Mincho" pitchFamily="49" charset="-128"/>
                <a:cs typeface="Arial" pitchFamily="34" charset="0"/>
              </a:rPr>
              <a:t>Address</a:t>
            </a:r>
            <a:r>
              <a:rPr lang="en-US" sz="2400" dirty="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1752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b="1" i="1" dirty="0">
                <a:solidFill>
                  <a:srgbClr val="FF0000"/>
                </a:solidFill>
                <a:latin typeface="Arial" pitchFamily="34" charset="0"/>
                <a:ea typeface="MS Mincho" pitchFamily="49" charset="-128"/>
                <a:cs typeface="Arial" pitchFamily="34" charset="0"/>
              </a:rPr>
              <a:t>Eg.</a:t>
            </a:r>
            <a:endParaRPr lang="en-US" sz="1000" dirty="0">
              <a:latin typeface="Arial" pitchFamily="34" charset="0"/>
              <a:cs typeface="Arial" pitchFamily="34" charset="0"/>
            </a:endParaRPr>
          </a:p>
          <a:p>
            <a:pPr eaLnBrk="0" fontAlgn="base" hangingPunct="0">
              <a:spcBef>
                <a:spcPct val="0"/>
              </a:spcBef>
              <a:spcAft>
                <a:spcPct val="0"/>
              </a:spcAft>
            </a:pPr>
            <a:r>
              <a:rPr lang="en-US" sz="2800" b="1" i="1" dirty="0">
                <a:solidFill>
                  <a:srgbClr val="002060"/>
                </a:solidFill>
                <a:latin typeface="Arial" pitchFamily="34" charset="0"/>
                <a:ea typeface="MS Mincho" pitchFamily="49" charset="-128"/>
                <a:cs typeface="Arial" pitchFamily="34" charset="0"/>
              </a:rPr>
              <a:t>Entity TYPE		                   Entity</a:t>
            </a:r>
            <a:r>
              <a:rPr lang="en-US" sz="2400" b="1" i="1" dirty="0">
                <a:solidFill>
                  <a:srgbClr val="002060"/>
                </a:solidFill>
                <a:latin typeface="Arial" pitchFamily="34" charset="0"/>
                <a:ea typeface="MS Mincho" pitchFamily="49" charset="-128"/>
                <a:cs typeface="Arial" pitchFamily="34" charset="0"/>
              </a:rPr>
              <a:t>	</a:t>
            </a:r>
            <a:endParaRPr lang="en-US" sz="800" dirty="0">
              <a:latin typeface="Arial" pitchFamily="34" charset="0"/>
              <a:cs typeface="Arial" pitchFamily="34" charset="0"/>
            </a:endParaRPr>
          </a:p>
          <a:p>
            <a:pPr eaLnBrk="0" fontAlgn="base" hangingPunct="0">
              <a:spcBef>
                <a:spcPct val="0"/>
              </a:spcBef>
              <a:spcAft>
                <a:spcPct val="0"/>
              </a:spcAft>
            </a:pPr>
            <a:r>
              <a:rPr lang="en-US" b="1" i="1" dirty="0">
                <a:latin typeface="Arial" pitchFamily="34" charset="0"/>
                <a:ea typeface="MS Mincho" pitchFamily="49" charset="-128"/>
                <a:cs typeface="Arial" pitchFamily="34" charset="0"/>
              </a:rPr>
              <a:t>Person (Age, Name, Address</a:t>
            </a:r>
            <a:r>
              <a:rPr lang="en-US" sz="1200" b="1" i="1" dirty="0">
                <a:latin typeface="Arial" pitchFamily="34" charset="0"/>
                <a:ea typeface="MS Mincho" pitchFamily="49" charset="-128"/>
                <a:cs typeface="Arial" pitchFamily="34" charset="0"/>
              </a:rPr>
              <a:t> ,. . .)		                      </a:t>
            </a:r>
            <a:r>
              <a:rPr lang="en-US" b="1" i="1" dirty="0">
                <a:latin typeface="Arial" pitchFamily="34" charset="0"/>
                <a:ea typeface="MS Mincho" pitchFamily="49" charset="-128"/>
                <a:cs typeface="Arial" pitchFamily="34" charset="0"/>
              </a:rPr>
              <a:t>17 , Sharmin, Paud Road, …</a:t>
            </a: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1828800" y="3429001"/>
            <a:ext cx="8534400" cy="1200329"/>
          </a:xfrm>
          <a:prstGeom prst="rect">
            <a:avLst/>
          </a:prstGeom>
          <a:solidFill>
            <a:srgbClr val="C74C49"/>
          </a:solidFill>
        </p:spPr>
        <p:txBody>
          <a:bodyPr wrap="square">
            <a:spAutoFit/>
          </a:bodyPr>
          <a:lstStyle/>
          <a:p>
            <a:r>
              <a:rPr lang="en-IN" dirty="0">
                <a:solidFill>
                  <a:schemeClr val="bg1"/>
                </a:solidFill>
              </a:rPr>
              <a:t>ORDER BY in UPDATE: if 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values</a:t>
            </a:r>
            <a:endParaRPr lang="en-IN" dirty="0">
              <a:solidFill>
                <a:schemeClr val="bg1"/>
              </a:solidFill>
            </a:endParaRPr>
          </a:p>
        </p:txBody>
      </p:sp>
      <p:sp>
        <p:nvSpPr>
          <p:cNvPr id="3" name="Rectangle 2"/>
          <p:cNvSpPr/>
          <p:nvPr/>
        </p:nvSpPr>
        <p:spPr>
          <a:xfrm>
            <a:off x="1828800" y="4814386"/>
            <a:ext cx="6011454" cy="369332"/>
          </a:xfrm>
          <a:prstGeom prst="rect">
            <a:avLst/>
          </a:prstGeom>
        </p:spPr>
        <p:txBody>
          <a:bodyPr wrap="none">
            <a:spAutoFit/>
          </a:bodyPr>
          <a:lstStyle/>
          <a:p>
            <a:r>
              <a:rPr lang="en-IN" dirty="0">
                <a:solidFill>
                  <a:srgbClr val="0077AA"/>
                </a:solidFill>
                <a:latin typeface="Gill Sans MT (Body)"/>
                <a:ea typeface="Times New Roman" panose="02020603050405020304" pitchFamily="18" charset="0"/>
              </a:rPr>
              <a:t>UPDATE</a:t>
            </a:r>
            <a:r>
              <a:rPr lang="en-IN" dirty="0">
                <a:latin typeface="Gill Sans MT (Body)"/>
              </a:rPr>
              <a:t> TEMP </a:t>
            </a:r>
            <a:r>
              <a:rPr lang="en-IN" dirty="0">
                <a:solidFill>
                  <a:srgbClr val="0077AA"/>
                </a:solidFill>
                <a:latin typeface="Gill Sans MT (Body)"/>
                <a:ea typeface="Times New Roman" panose="02020603050405020304" pitchFamily="18" charset="0"/>
              </a:rPr>
              <a:t>SET</a:t>
            </a:r>
            <a:r>
              <a:rPr lang="en-IN" dirty="0">
                <a:latin typeface="Gill Sans MT (Body)"/>
              </a:rPr>
              <a:t> C1 = C1 + 1 </a:t>
            </a:r>
            <a:r>
              <a:rPr lang="en-IN" dirty="0">
                <a:solidFill>
                  <a:srgbClr val="0077AA"/>
                </a:solidFill>
                <a:latin typeface="Gill Sans MT (Body)"/>
                <a:ea typeface="Times New Roman" panose="02020603050405020304" pitchFamily="18" charset="0"/>
              </a:rPr>
              <a:t>ORDER</a:t>
            </a:r>
            <a:r>
              <a:rPr lang="en-IN" dirty="0">
                <a:latin typeface="Gill Sans MT (Body)"/>
              </a:rPr>
              <a:t> </a:t>
            </a:r>
            <a:r>
              <a:rPr lang="en-IN" dirty="0">
                <a:solidFill>
                  <a:srgbClr val="0077AA"/>
                </a:solidFill>
                <a:latin typeface="Gill Sans MT (Body)"/>
                <a:ea typeface="Times New Roman" panose="02020603050405020304" pitchFamily="18" charset="0"/>
              </a:rPr>
              <a:t>BY</a:t>
            </a:r>
            <a:r>
              <a:rPr lang="en-IN" dirty="0">
                <a:latin typeface="Gill Sans MT (Body)"/>
              </a:rPr>
              <a:t> C1 </a:t>
            </a:r>
            <a:r>
              <a:rPr lang="en-IN" dirty="0">
                <a:solidFill>
                  <a:srgbClr val="0077AA"/>
                </a:solidFill>
                <a:latin typeface="Gill Sans MT (Body)"/>
                <a:ea typeface="Times New Roman" panose="02020603050405020304" pitchFamily="18" charset="0"/>
              </a:rPr>
              <a:t>DESC</a:t>
            </a:r>
            <a:r>
              <a:rPr lang="en-IN" dirty="0">
                <a:latin typeface="Gill Sans MT (Body)"/>
              </a:rPr>
              <a:t>;</a:t>
            </a:r>
          </a:p>
        </p:txBody>
      </p:sp>
    </p:spTree>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676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1600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a:latin typeface="Arial" panose="020B0604020202020204" pitchFamily="34" charset="0"/>
                <a:cs typeface="Arial" panose="020B0604020202020204" pitchFamily="34" charset="0"/>
              </a:rPr>
              <a:t> </a:t>
            </a:r>
            <a:r>
              <a:rPr lang="en-IN" sz="1600" dirty="0"/>
              <a:t>TEMP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a:latin typeface="Arial" panose="020B0604020202020204" pitchFamily="34" charset="0"/>
                <a:cs typeface="Arial" panose="020B0604020202020204" pitchFamily="34" charset="0"/>
              </a:rPr>
              <a:t> </a:t>
            </a:r>
            <a:r>
              <a:rPr lang="en-IN" sz="1600" dirty="0"/>
              <a:t>TEMP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a:latin typeface="Arial" panose="020B0604020202020204" pitchFamily="34" charset="0"/>
                <a:cs typeface="Arial" panose="020B0604020202020204" pitchFamily="34" charset="0"/>
              </a:rPr>
              <a:t> </a:t>
            </a:r>
            <a:r>
              <a:rPr lang="en-IN" sz="1600" dirty="0"/>
              <a:t>TEMP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WHERE deptno &lt;50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a:latin typeface="Arial" panose="020B0604020202020204" pitchFamily="34" charset="0"/>
                <a:cs typeface="Arial" panose="020B0604020202020204" pitchFamily="34" charset="0"/>
              </a:rPr>
              <a:t> </a:t>
            </a:r>
            <a:r>
              <a:rPr lang="en-IN" sz="1600" dirty="0"/>
              <a:t>TEMP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WHERE deptno &lt;50 LIMIT 2</a:t>
            </a:r>
            <a:r>
              <a:rPr lang="en-IN" sz="1600" dirty="0">
                <a:latin typeface="Arial" panose="020B0604020202020204" pitchFamily="34" charset="0"/>
                <a:cs typeface="Arial" panose="020B0604020202020204" pitchFamily="34" charset="0"/>
              </a:rPr>
              <a:t>;</a:t>
            </a:r>
          </a:p>
        </p:txBody>
      </p:sp>
    </p:spTree>
    <p:extLst>
      <p:ext uri="{BB962C8B-B14F-4D97-AF65-F5344CB8AC3E}">
        <p14:creationId xmlns="" xmlns:p14="http://schemas.microsoft.com/office/powerpoint/2010/main" val="2237116413"/>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UPDATE</a:t>
            </a:r>
          </a:p>
        </p:txBody>
      </p:sp>
    </p:spTree>
    <p:extLst>
      <p:ext uri="{BB962C8B-B14F-4D97-AF65-F5344CB8AC3E}">
        <p14:creationId xmlns="" xmlns:p14="http://schemas.microsoft.com/office/powerpoint/2010/main" val="97556663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676400" y="1828801"/>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1600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a:latin typeface="Arial" panose="020B0604020202020204" pitchFamily="34" charset="0"/>
                <a:cs typeface="Arial" panose="020B0604020202020204" pitchFamily="34" charset="0"/>
              </a:rPr>
              <a:t> EMP, DEPT</a:t>
            </a:r>
            <a:r>
              <a:rPr lang="en-IN" sz="1600" dirty="0">
                <a:solidFill>
                  <a:srgbClr val="DD4A68"/>
                </a:solidFill>
                <a:latin typeface="Arial" panose="020B0604020202020204" pitchFamily="34" charset="0"/>
                <a:ea typeface="Times New Roman" panose="02020603050405020304" pitchFamily="18" charset="0"/>
              </a:rPr>
              <a:t> SET EMP.pwd = DEPT.pwd WHERE EMP.deptno = DEPT.deptno</a:t>
            </a:r>
            <a:r>
              <a:rPr lang="en-IN" sz="16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WHERE EMP.deptno = DEPT.deptno</a:t>
            </a:r>
            <a:r>
              <a:rPr lang="en-IN" sz="1600" dirty="0">
                <a:latin typeface="Arial" panose="020B0604020202020204" pitchFamily="34" charset="0"/>
                <a:cs typeface="Arial" panose="020B0604020202020204" pitchFamily="34" charset="0"/>
              </a:rPr>
              <a:t>;</a:t>
            </a:r>
          </a:p>
        </p:txBody>
      </p:sp>
      <p:sp>
        <p:nvSpPr>
          <p:cNvPr id="6" name="Rectangle 5"/>
          <p:cNvSpPr/>
          <p:nvPr/>
        </p:nvSpPr>
        <p:spPr>
          <a:xfrm>
            <a:off x="1600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 xmlns:p14="http://schemas.microsoft.com/office/powerpoint/2010/main" val="154391587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Single-Table </a:t>
            </a:r>
            <a:r>
              <a:rPr lang="en-US" sz="4800" dirty="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optional 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676400" y="2590801"/>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1600200" y="3943290"/>
            <a:ext cx="8991600" cy="400110"/>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LIMIT clauses 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1600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FROM </a:t>
            </a:r>
            <a:r>
              <a:rPr lang="en-IN" sz="1600" dirty="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FROM </a:t>
            </a:r>
            <a:r>
              <a:rPr lang="en-IN" sz="1600" dirty="0"/>
              <a:t>TEMP </a:t>
            </a:r>
            <a:r>
              <a:rPr lang="en-IN" sz="1600" dirty="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FROM </a:t>
            </a:r>
            <a:r>
              <a:rPr lang="en-IN" sz="1600" dirty="0"/>
              <a:t>TEMP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WHERE DEPTNO &lt;50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FROM </a:t>
            </a:r>
            <a:r>
              <a:rPr lang="en-IN" sz="1600" dirty="0"/>
              <a:t>TEMP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WHERE DEPTNO &lt;50 LIMIT 2</a:t>
            </a:r>
            <a:r>
              <a:rPr lang="en-IN" sz="1600" dirty="0">
                <a:latin typeface="Arial" panose="020B0604020202020204" pitchFamily="34" charset="0"/>
                <a:cs typeface="Arial" panose="020B0604020202020204" pitchFamily="34" charset="0"/>
              </a:rPr>
              <a:t>;</a:t>
            </a:r>
          </a:p>
        </p:txBody>
      </p:sp>
    </p:spTree>
    <p:extLst>
      <p:ext uri="{BB962C8B-B14F-4D97-AF65-F5344CB8AC3E}">
        <p14:creationId xmlns="" xmlns:p14="http://schemas.microsoft.com/office/powerpoint/2010/main" val="2638679953"/>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DELETE</a:t>
            </a:r>
          </a:p>
        </p:txBody>
      </p:sp>
    </p:spTree>
    <p:extLst>
      <p:ext uri="{BB962C8B-B14F-4D97-AF65-F5344CB8AC3E}">
        <p14:creationId xmlns="" xmlns:p14="http://schemas.microsoft.com/office/powerpoint/2010/main" val="287609219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679369" y="1591510"/>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1600200" y="3200401"/>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FROM </a:t>
            </a:r>
            <a:r>
              <a:rPr lang="en-US" sz="1600" dirty="0">
                <a:latin typeface="Arial" panose="020B0604020202020204" pitchFamily="34" charset="0"/>
                <a:cs typeface="Arial" panose="020B0604020202020204" pitchFamily="34" charset="0"/>
              </a:rPr>
              <a:t>A, B </a:t>
            </a:r>
            <a:r>
              <a:rPr lang="en-US" sz="1600" dirty="0">
                <a:solidFill>
                  <a:srgbClr val="DD4A68"/>
                </a:solidFill>
                <a:latin typeface="Arial" panose="020B0604020202020204" pitchFamily="34" charset="0"/>
                <a:ea typeface="Times New Roman" panose="02020603050405020304" pitchFamily="18" charset="0"/>
              </a:rPr>
              <a:t>USING</a:t>
            </a:r>
            <a:r>
              <a:rPr lang="en-US" sz="1600" dirty="0">
                <a:latin typeface="Arial" panose="020B0604020202020204" pitchFamily="34" charset="0"/>
                <a:cs typeface="Arial" panose="020B0604020202020204" pitchFamily="34" charset="0"/>
              </a:rPr>
              <a:t> A </a:t>
            </a:r>
            <a:r>
              <a:rPr lang="en-US" sz="1600" dirty="0">
                <a:solidFill>
                  <a:srgbClr val="DD4A68"/>
                </a:solidFill>
                <a:latin typeface="Arial" panose="020B0604020202020204" pitchFamily="34" charset="0"/>
                <a:ea typeface="Times New Roman" panose="02020603050405020304" pitchFamily="18" charset="0"/>
              </a:rPr>
              <a:t>INNER JOIN </a:t>
            </a:r>
            <a:r>
              <a:rPr lang="en-US" sz="1600" dirty="0">
                <a:latin typeface="Arial" panose="020B0604020202020204" pitchFamily="34" charset="0"/>
                <a:cs typeface="Arial" panose="020B0604020202020204" pitchFamily="34" charset="0"/>
              </a:rPr>
              <a:t>B </a:t>
            </a:r>
            <a:r>
              <a:rPr lang="en-US" sz="1600" dirty="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FROM </a:t>
            </a:r>
            <a:r>
              <a:rPr lang="en-US" sz="1600" dirty="0">
                <a:latin typeface="Arial" panose="020B0604020202020204" pitchFamily="34" charset="0"/>
                <a:cs typeface="Arial" panose="020B0604020202020204" pitchFamily="34" charset="0"/>
              </a:rPr>
              <a:t>A, B </a:t>
            </a:r>
            <a:r>
              <a:rPr lang="en-US" sz="1600" dirty="0">
                <a:solidFill>
                  <a:srgbClr val="DD4A68"/>
                </a:solidFill>
                <a:latin typeface="Arial" panose="020B0604020202020204" pitchFamily="34" charset="0"/>
                <a:ea typeface="Times New Roman" panose="02020603050405020304" pitchFamily="18" charset="0"/>
              </a:rPr>
              <a:t>USING</a:t>
            </a:r>
            <a:r>
              <a:rPr lang="en-US" sz="1600" dirty="0">
                <a:latin typeface="Arial" panose="020B0604020202020204" pitchFamily="34" charset="0"/>
                <a:cs typeface="Arial" panose="020B0604020202020204" pitchFamily="34" charset="0"/>
              </a:rPr>
              <a:t> A </a:t>
            </a:r>
            <a:r>
              <a:rPr lang="en-US" sz="1600" dirty="0">
                <a:solidFill>
                  <a:srgbClr val="DD4A68"/>
                </a:solidFill>
                <a:latin typeface="Arial" panose="020B0604020202020204" pitchFamily="34" charset="0"/>
                <a:ea typeface="Times New Roman" panose="02020603050405020304" pitchFamily="18" charset="0"/>
              </a:rPr>
              <a:t>INNER JOIN </a:t>
            </a:r>
            <a:r>
              <a:rPr lang="en-US" sz="1600" dirty="0">
                <a:latin typeface="Arial" panose="020B0604020202020204" pitchFamily="34" charset="0"/>
                <a:cs typeface="Arial" panose="020B0604020202020204" pitchFamily="34" charset="0"/>
              </a:rPr>
              <a:t>B </a:t>
            </a:r>
            <a:r>
              <a:rPr lang="en-US" sz="1600" dirty="0">
                <a:solidFill>
                  <a:srgbClr val="DD4A68"/>
                </a:solidFill>
                <a:latin typeface="Arial" panose="020B0604020202020204" pitchFamily="34" charset="0"/>
                <a:ea typeface="Times New Roman" panose="02020603050405020304" pitchFamily="18" charset="0"/>
              </a:rPr>
              <a:t>ON c2=c4 WHERE c2&lt;=2</a:t>
            </a:r>
            <a:r>
              <a:rPr lang="en-US" sz="1600" dirty="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1600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358445707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 xmlns:p14="http://schemas.microsoft.com/office/powerpoint/2010/main" val="1986445771"/>
              </p:ext>
            </p:extLst>
          </p:nvPr>
        </p:nvGraphicFramePr>
        <p:xfrm>
          <a:off x="1635825" y="3505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18818" y="358914"/>
            <a:ext cx="6172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 xmlns:p14="http://schemas.microsoft.com/office/powerpoint/2010/main" val="3576346967"/>
              </p:ext>
            </p:extLst>
          </p:nvPr>
        </p:nvGraphicFramePr>
        <p:xfrm>
          <a:off x="1647550" y="55118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676400" y="50292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3310181" y="4382870"/>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18819" y="1524000"/>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
        <p:nvSpPr>
          <p:cNvPr id="11" name="Rectangle 10"/>
          <p:cNvSpPr/>
          <p:nvPr/>
        </p:nvSpPr>
        <p:spPr>
          <a:xfrm>
            <a:off x="6858000" y="18871"/>
            <a:ext cx="5334000" cy="1200329"/>
          </a:xfrm>
          <a:prstGeom prst="rect">
            <a:avLst/>
          </a:prstGeom>
        </p:spPr>
        <p:txBody>
          <a:bodyPr wrap="square">
            <a:spAutoFit/>
          </a:bodyPr>
          <a:lstStyle/>
          <a:p>
            <a:r>
              <a:rPr lang="en-US" b="1" dirty="0">
                <a:solidFill>
                  <a:srgbClr val="C74C49"/>
                </a:solidFill>
                <a:latin typeface="arial" panose="020B0604020202020204" pitchFamily="34" charset="0"/>
              </a:rPr>
              <a:t>Natural Numbers</a:t>
            </a:r>
            <a:r>
              <a:rPr lang="en-US" dirty="0">
                <a:solidFill>
                  <a:srgbClr val="C74C49"/>
                </a:solidFill>
                <a:latin typeface="arial" panose="020B0604020202020204" pitchFamily="34" charset="0"/>
              </a:rPr>
              <a:t> are 1,2,3,4,5,... [...] and Whole </a:t>
            </a:r>
            <a:r>
              <a:rPr lang="en-US" b="1" dirty="0">
                <a:solidFill>
                  <a:srgbClr val="C74C49"/>
                </a:solidFill>
                <a:latin typeface="arial" panose="020B0604020202020204" pitchFamily="34" charset="0"/>
              </a:rPr>
              <a:t>numbers are 0</a:t>
            </a:r>
            <a:r>
              <a:rPr lang="en-US" dirty="0">
                <a:solidFill>
                  <a:srgbClr val="C74C49"/>
                </a:solidFill>
                <a:latin typeface="arial" panose="020B0604020202020204" pitchFamily="34" charset="0"/>
              </a:rPr>
              <a:t>,1,2,3,... ... In mathematics, a </a:t>
            </a:r>
            <a:r>
              <a:rPr lang="en-US" b="1" dirty="0">
                <a:solidFill>
                  <a:srgbClr val="C74C49"/>
                </a:solidFill>
                <a:latin typeface="arial" panose="020B0604020202020204" pitchFamily="34" charset="0"/>
              </a:rPr>
              <a:t>natural number</a:t>
            </a:r>
            <a:r>
              <a:rPr lang="en-US" dirty="0">
                <a:solidFill>
                  <a:srgbClr val="C74C49"/>
                </a:solidFill>
                <a:latin typeface="arial" panose="020B0604020202020204" pitchFamily="34" charset="0"/>
              </a:rPr>
              <a:t> is either a positive integer (1, 2, 3, 4, ...) or a non-negative integer (</a:t>
            </a:r>
            <a:r>
              <a:rPr lang="en-US" b="1" dirty="0">
                <a:solidFill>
                  <a:srgbClr val="C74C49"/>
                </a:solidFill>
                <a:latin typeface="arial" panose="020B0604020202020204" pitchFamily="34" charset="0"/>
              </a:rPr>
              <a:t>0</a:t>
            </a:r>
            <a:r>
              <a:rPr lang="en-US" dirty="0">
                <a:solidFill>
                  <a:srgbClr val="C74C49"/>
                </a:solidFill>
                <a:latin typeface="arial" panose="020B0604020202020204" pitchFamily="34" charset="0"/>
              </a:rPr>
              <a:t>, 1, 2, 3, 4, ...).</a:t>
            </a:r>
            <a:endParaRPr lang="en-US" dirty="0">
              <a:solidFill>
                <a:srgbClr val="C74C49"/>
              </a:solidFill>
            </a:endParaRPr>
          </a:p>
        </p:txBody>
      </p:sp>
    </p:spTree>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STRING</a:t>
            </a:r>
          </a:p>
        </p:txBody>
      </p:sp>
      <p:sp>
        <p:nvSpPr>
          <p:cNvPr id="5" name="Rectangle 4"/>
          <p:cNvSpPr/>
          <p:nvPr/>
        </p:nvSpPr>
        <p:spPr>
          <a:xfrm>
            <a:off x="1600200" y="64907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 xmlns:p14="http://schemas.microsoft.com/office/powerpoint/2010/main" val="4233509387"/>
              </p:ext>
            </p:extLst>
          </p:nvPr>
        </p:nvGraphicFramePr>
        <p:xfrm>
          <a:off x="1676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1600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1600200" y="5681166"/>
            <a:ext cx="8991600" cy="923330"/>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 xmlns:p14="http://schemas.microsoft.com/office/powerpoint/2010/main" val="25990202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7086600" y="2895600"/>
            <a:ext cx="3381364" cy="3290658"/>
            <a:chOff x="5564023" y="2715357"/>
            <a:chExt cx="3758576" cy="3811560"/>
          </a:xfrm>
        </p:grpSpPr>
        <p:pic>
          <p:nvPicPr>
            <p:cNvPr id="3" name="Picture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846725" cy="427796"/>
            </a:xfrm>
            <a:prstGeom prst="rect">
              <a:avLst/>
            </a:prstGeom>
            <a:noFill/>
          </p:spPr>
          <p:txBody>
            <a:bodyPr wrap="none" rtlCol="0">
              <a:spAutoFit/>
            </a:bodyPr>
            <a:lstStyle/>
            <a:p>
              <a:r>
                <a:rPr lang="en-IN" dirty="0"/>
                <a:t>Entity</a:t>
              </a:r>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160327" cy="427796"/>
            </a:xfrm>
            <a:prstGeom prst="rect">
              <a:avLst/>
            </a:prstGeom>
            <a:noFill/>
          </p:spPr>
          <p:txBody>
            <a:bodyPr wrap="none" rtlCol="0">
              <a:spAutoFit/>
            </a:bodyPr>
            <a:lstStyle/>
            <a:p>
              <a:r>
                <a:rPr lang="en-IN" dirty="0"/>
                <a:t>Attribute</a:t>
              </a:r>
            </a:p>
          </p:txBody>
        </p:sp>
      </p:grpSp>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Attribute?</a:t>
            </a:r>
          </a:p>
        </p:txBody>
      </p:sp>
      <p:sp>
        <p:nvSpPr>
          <p:cNvPr id="4" name="Rectangle 3"/>
          <p:cNvSpPr/>
          <p:nvPr/>
        </p:nvSpPr>
        <p:spPr>
          <a:xfrm>
            <a:off x="1600200" y="228601"/>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For 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1600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 xmlns:p14="http://schemas.microsoft.com/office/powerpoint/2010/main" val="2234012022"/>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ENUM</a:t>
            </a:r>
          </a:p>
        </p:txBody>
      </p:sp>
      <p:sp>
        <p:nvSpPr>
          <p:cNvPr id="2" name="Rectangle 1"/>
          <p:cNvSpPr/>
          <p:nvPr/>
        </p:nvSpPr>
        <p:spPr>
          <a:xfrm>
            <a:off x="1752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dirty="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NULL</a:t>
            </a:r>
          </a:p>
        </p:txBody>
      </p:sp>
      <p:sp>
        <p:nvSpPr>
          <p:cNvPr id="5" name="Rectangle 4"/>
          <p:cNvSpPr/>
          <p:nvPr/>
        </p:nvSpPr>
        <p:spPr>
          <a:xfrm>
            <a:off x="1752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a:latin typeface="Arial" panose="020B0604020202020204" pitchFamily="34" charset="0"/>
                <a:cs typeface="Arial" panose="020B0604020202020204" pitchFamily="34" charset="0"/>
              </a:rPr>
              <a:t> INTO TEMP (COL1) VALUES (1);</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a:latin typeface="Arial" panose="020B0604020202020204" pitchFamily="34" charset="0"/>
                <a:cs typeface="Arial" panose="020B0604020202020204" pitchFamily="34" charset="0"/>
              </a:rPr>
              <a:t> TEMP (COL1 INT, COL2 ENUM('A','B','C') NOT NULL);</a:t>
            </a:r>
          </a:p>
          <a:p>
            <a:r>
              <a:rPr lang="en-IN" dirty="0">
                <a:latin typeface="Arial" panose="020B0604020202020204" pitchFamily="34" charset="0"/>
                <a:cs typeface="Arial" panose="020B0604020202020204" pitchFamily="34" charset="0"/>
              </a:rPr>
              <a:t>INSERT INTO TEMP (COL1) VALUES (1);</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a:latin typeface="Arial" panose="020B0604020202020204" pitchFamily="34" charset="0"/>
                <a:cs typeface="Arial" panose="020B0604020202020204" pitchFamily="34" charset="0"/>
              </a:rPr>
              <a:t> INTO TEMP (COL1) VALUES (1,'THIS IS THE TEST');</a:t>
            </a:r>
          </a:p>
        </p:txBody>
      </p:sp>
      <p:sp>
        <p:nvSpPr>
          <p:cNvPr id="6" name="Rectangle 5"/>
          <p:cNvSpPr/>
          <p:nvPr/>
        </p:nvSpPr>
        <p:spPr>
          <a:xfrm>
            <a:off x="1752600" y="4847272"/>
            <a:ext cx="8686800" cy="1477328"/>
          </a:xfrm>
          <a:prstGeom prst="rect">
            <a:avLst/>
          </a:prstGeom>
          <a:solidFill>
            <a:schemeClr val="accent4">
              <a:lumMod val="75000"/>
            </a:schemeClr>
          </a:solidFill>
        </p:spPr>
        <p:txBody>
          <a:bodyPr wrap="square">
            <a:spAutoFit/>
          </a:bodyPr>
          <a:lstStyle/>
          <a:p>
            <a:r>
              <a:rPr lang="en-IN" dirty="0"/>
              <a:t>You also cannot use user variable as an enumeration value. This pair of statements do not work:</a:t>
            </a:r>
          </a:p>
          <a:p>
            <a:endParaRPr lang="en-IN" dirty="0"/>
          </a:p>
          <a:p>
            <a:r>
              <a:rPr lang="en-IN" dirty="0"/>
              <a:t>SET @mysize = 'medium';</a:t>
            </a:r>
          </a:p>
          <a:p>
            <a:r>
              <a:rPr lang="en-IN" dirty="0"/>
              <a:t>CREATE TABLE sizes ( size ENUM('small', @mysize, 'large'));</a:t>
            </a:r>
          </a:p>
        </p:txBody>
      </p:sp>
      <p:sp>
        <p:nvSpPr>
          <p:cNvPr id="3" name="Rectangle 2"/>
          <p:cNvSpPr/>
          <p:nvPr/>
        </p:nvSpPr>
        <p:spPr>
          <a:xfrm>
            <a:off x="1524000" y="16327"/>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 xmlns:p14="http://schemas.microsoft.com/office/powerpoint/2010/main" val="2867959643"/>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SET</a:t>
            </a:r>
          </a:p>
        </p:txBody>
      </p:sp>
      <p:sp>
        <p:nvSpPr>
          <p:cNvPr id="6" name="Rectangle 5"/>
          <p:cNvSpPr/>
          <p:nvPr/>
        </p:nvSpPr>
        <p:spPr>
          <a:xfrm>
            <a:off x="1752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SET column values that consist of multiple set members are specified with members separated by commas (,).</a:t>
            </a:r>
          </a:p>
        </p:txBody>
      </p:sp>
      <p:sp>
        <p:nvSpPr>
          <p:cNvPr id="5" name="Rectangle 4"/>
          <p:cNvSpPr/>
          <p:nvPr/>
        </p:nvSpPr>
        <p:spPr>
          <a:xfrm>
            <a:off x="152400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1752600" y="2828836"/>
            <a:ext cx="8686800" cy="923330"/>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a:t>(col) VALUES ('</a:t>
            </a:r>
            <a:r>
              <a:rPr lang="en-IN" dirty="0" err="1"/>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 xmlns:p14="http://schemas.microsoft.com/office/powerpoint/2010/main" val="211888496"/>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NUMERIC</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 xmlns:p14="http://schemas.microsoft.com/office/powerpoint/2010/main" val="2469521112"/>
              </p:ext>
            </p:extLst>
          </p:nvPr>
        </p:nvGraphicFramePr>
        <p:xfrm>
          <a:off x="1676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676400" y="5786736"/>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For: float(M,D), double(M,D) or decimal(M,D), M must be &gt;= D</a:t>
            </a:r>
          </a:p>
        </p:txBody>
      </p:sp>
      <p:sp>
        <p:nvSpPr>
          <p:cNvPr id="6" name="TextBox 5"/>
          <p:cNvSpPr txBox="1"/>
          <p:nvPr/>
        </p:nvSpPr>
        <p:spPr>
          <a:xfrm>
            <a:off x="1591242" y="107721"/>
            <a:ext cx="4504759" cy="400110"/>
          </a:xfrm>
          <a:prstGeom prst="rect">
            <a:avLst/>
          </a:prstGeom>
          <a:noFill/>
        </p:spPr>
        <p:txBody>
          <a:bodyPr wrap="none" rtlCol="0">
            <a:spAutoFit/>
          </a:bodyPr>
          <a:lstStyle/>
          <a:p>
            <a:r>
              <a:rPr lang="en-IN" sz="2000" dirty="0">
                <a:solidFill>
                  <a:srgbClr val="D9DD21"/>
                </a:solidFill>
              </a:rPr>
              <a:t>UNSIGNED prohibits negative values.</a:t>
            </a:r>
          </a:p>
        </p:txBody>
      </p:sp>
    </p:spTree>
    <p:extLst>
      <p:ext uri="{BB962C8B-B14F-4D97-AF65-F5344CB8AC3E}">
        <p14:creationId xmlns="" xmlns:p14="http://schemas.microsoft.com/office/powerpoint/2010/main" val="2057850781"/>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DATE and TIME</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 xmlns:p14="http://schemas.microsoft.com/office/powerpoint/2010/main" val="2039092478"/>
              </p:ext>
            </p:extLst>
          </p:nvPr>
        </p:nvGraphicFramePr>
        <p:xfrm>
          <a:off x="1676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 xmlns:p14="http://schemas.microsoft.com/office/powerpoint/2010/main" val="493550903"/>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Boolean</a:t>
            </a:r>
          </a:p>
        </p:txBody>
      </p:sp>
      <p:sp>
        <p:nvSpPr>
          <p:cNvPr id="5" name="Rectangle 4"/>
          <p:cNvSpPr/>
          <p:nvPr/>
        </p:nvSpPr>
        <p:spPr>
          <a:xfrm>
            <a:off x="1600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3" name="Rectangle 2"/>
          <p:cNvSpPr/>
          <p:nvPr/>
        </p:nvSpPr>
        <p:spPr>
          <a:xfrm>
            <a:off x="1600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a:latin typeface="Arial" panose="020B0604020202020204" pitchFamily="34" charset="0"/>
                <a:cs typeface="Arial" panose="020B0604020202020204" pitchFamily="34" charset="0"/>
              </a:rPr>
              <a:t> TEMP;</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TEMP;</a:t>
            </a:r>
          </a:p>
        </p:txBody>
      </p:sp>
    </p:spTree>
    <p:extLst>
      <p:ext uri="{BB962C8B-B14F-4D97-AF65-F5344CB8AC3E}">
        <p14:creationId xmlns="" xmlns:p14="http://schemas.microsoft.com/office/powerpoint/2010/main" val="2538579340"/>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 xmlns:p14="http://schemas.microsoft.com/office/powerpoint/2010/main" val="2217411492"/>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1828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a:latin typeface="Arial" pitchFamily="34" charset="0"/>
                <a:cs typeface="Arial" pitchFamily="34" charset="0"/>
              </a:rPr>
              <a:t>Data is separated </a:t>
            </a:r>
            <a:r>
              <a:rPr lang="en-US">
                <a:latin typeface="Arial" pitchFamily="34" charset="0"/>
                <a:cs typeface="Arial" pitchFamily="34" charset="0"/>
              </a:rPr>
              <a:t>by comm</a:t>
            </a:r>
            <a:endParaRPr lang="en-US" dirty="0">
              <a:latin typeface="Arial" pitchFamily="34" charset="0"/>
              <a:cs typeface="Arial" pitchFamily="34" charset="0"/>
            </a:endParaRPr>
          </a:p>
          <a:p>
            <a:pPr marL="347663" indent="-347663">
              <a:lnSpc>
                <a:spcPct val="200000"/>
              </a:lnSpc>
              <a:buFont typeface="Wingdings" pitchFamily="2" charset="2"/>
              <a:buChar char="§"/>
            </a:pPr>
            <a:r>
              <a:rPr lang="en-US" dirty="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a:latin typeface="Arial" pitchFamily="34" charset="0"/>
                <a:cs typeface="Arial" pitchFamily="34" charset="0"/>
              </a:rPr>
              <a:t>Square brackets hold arrays</a:t>
            </a:r>
          </a:p>
        </p:txBody>
      </p:sp>
      <p:sp>
        <p:nvSpPr>
          <p:cNvPr id="9" name="Rectangle 8"/>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JSON (JavaScript Object Notation) documents.</a:t>
            </a:r>
          </a:p>
        </p:txBody>
      </p:sp>
    </p:spTree>
    <p:extLst>
      <p:ext uri="{BB962C8B-B14F-4D97-AF65-F5344CB8AC3E}">
        <p14:creationId xmlns="" xmlns:p14="http://schemas.microsoft.com/office/powerpoint/2010/main" val="846369966"/>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2667000" y="1143000"/>
            <a:ext cx="6248400" cy="1260642"/>
          </a:xfrm>
          <a:prstGeom prst="rect">
            <a:avLst/>
          </a:prstGeom>
          <a:noFill/>
        </p:spPr>
      </p:pic>
      <p:sp>
        <p:nvSpPr>
          <p:cNvPr id="3" name="Rectangle 2"/>
          <p:cNvSpPr/>
          <p:nvPr/>
        </p:nvSpPr>
        <p:spPr>
          <a:xfrm>
            <a:off x="1828800" y="228600"/>
            <a:ext cx="8534400"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8800" y="3210580"/>
            <a:ext cx="8534400"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2667000" y="4145509"/>
            <a:ext cx="6248400" cy="1348175"/>
          </a:xfrm>
          <a:prstGeom prst="rect">
            <a:avLst/>
          </a:prstGeom>
          <a:noFill/>
        </p:spPr>
      </p:pic>
    </p:spTree>
    <p:extLst>
      <p:ext uri="{BB962C8B-B14F-4D97-AF65-F5344CB8AC3E}">
        <p14:creationId xmlns="" xmlns:p14="http://schemas.microsoft.com/office/powerpoint/2010/main" val="3341761783"/>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JSON</a:t>
            </a:r>
          </a:p>
        </p:txBody>
      </p:sp>
      <p:sp>
        <p:nvSpPr>
          <p:cNvPr id="2" name="Rectangle 1"/>
          <p:cNvSpPr/>
          <p:nvPr/>
        </p:nvSpPr>
        <p:spPr>
          <a:xfrm>
            <a:off x="1699604" y="238877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JSON_EXTRACT('[10, 20, [30, 40], [50, 60, 70]]', '$[0]');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JSON_EXTRACT('[10, 20, [30, 40], [50, 60, 70]]', '$[3][0]');</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699604" y="4369970"/>
            <a:ext cx="8815996" cy="2308324"/>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('{"id" : "1001", "ename" : "saleel"}');</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 ('[ {"id" : "1001" ,"ename" : "saleel"}, {"id" : "1002", "ename" : "sharmin", "mob" : "12345"} ]', '$[0].id');</a:t>
            </a:r>
          </a:p>
          <a:p>
            <a:endPar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JSON_EXTRACT('{"id" : "1001", "ename" : "saleel"}', '$.ename');</a:t>
            </a:r>
          </a:p>
        </p:txBody>
      </p:sp>
      <p:sp>
        <p:nvSpPr>
          <p:cNvPr id="5" name="Rectangle 4"/>
          <p:cNvSpPr/>
          <p:nvPr/>
        </p:nvSpPr>
        <p:spPr>
          <a:xfrm>
            <a:off x="1699604" y="609601"/>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699604" y="1905000"/>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 xmlns:p14="http://schemas.microsoft.com/office/powerpoint/2010/main" val="1256803995"/>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676400" y="1600200"/>
            <a:ext cx="8839200" cy="400110"/>
          </a:xfrm>
          <a:prstGeom prst="rect">
            <a:avLst/>
          </a:prstGeom>
        </p:spPr>
        <p:txBody>
          <a:bodyPr wrap="square">
            <a:spAutoFit/>
          </a:bodyPr>
          <a:lstStyle/>
          <a:p>
            <a:r>
              <a:rPr lang="en-IN" sz="2000" dirty="0">
                <a:solidFill>
                  <a:srgbClr val="0077AA"/>
                </a:solidFill>
                <a:latin typeface="Liberation Mono"/>
              </a:rPr>
              <a:t>CREATE table E (data json);</a:t>
            </a:r>
            <a:endParaRPr lang="en-US" sz="2000" dirty="0">
              <a:solidFill>
                <a:srgbClr val="0077AA"/>
              </a:solidFill>
              <a:latin typeface="Liberation Mono"/>
            </a:endParaRPr>
          </a:p>
        </p:txBody>
      </p:sp>
      <p:sp>
        <p:nvSpPr>
          <p:cNvPr id="7" name="Rectangle 6"/>
          <p:cNvSpPr/>
          <p:nvPr/>
        </p:nvSpPr>
        <p:spPr>
          <a:xfrm>
            <a:off x="1600200" y="2134612"/>
            <a:ext cx="8991600" cy="3970318"/>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{"empno" : "1001", "ename" : "saleel", "phone" : [123, 456]}</a:t>
            </a:r>
            <a:r>
              <a:rPr lang="en-US"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{"empno" : "1002", "ename" : "sharmin" ,"phone" : [9922, 8811], "address" : "Paud Road"}</a:t>
            </a:r>
            <a:r>
              <a:rPr lang="en-US"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{"empno" : "1003", "ename" : "vrushali", "phone" : [7788, 9977], "address" : {"city" : "Pune", "state" : "MH"}}</a:t>
            </a:r>
            <a:r>
              <a:rPr lang="en-US"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 [</a:t>
            </a:r>
            <a:r>
              <a:rPr lang="en-US" dirty="0">
                <a:solidFill>
                  <a:srgbClr val="DD4A68"/>
                </a:solidFill>
                <a:latin typeface="Arial" panose="020B0604020202020204" pitchFamily="34" charset="0"/>
                <a:ea typeface="Times New Roman" panose="02020603050405020304" pitchFamily="18" charset="0"/>
              </a:rPr>
              <a:t>{"empno" : "1004", "ename" : "ram" ,"phone" : [6672, 8811], "address" : "Paud Road"}, {"empno" : "1005", "ename" : "sham" ,"phone" : [6672, 8843], "address" : "Paud Road"} </a:t>
            </a:r>
            <a:r>
              <a:rPr lang="en-US" dirty="0">
                <a:latin typeface="Arial" panose="020B0604020202020204" pitchFamily="34" charset="0"/>
                <a:cs typeface="Arial" panose="020B0604020202020204" pitchFamily="34" charset="0"/>
              </a:rPr>
              <a:t>]');</a:t>
            </a:r>
          </a:p>
        </p:txBody>
      </p:sp>
    </p:spTree>
    <p:extLst>
      <p:ext uri="{BB962C8B-B14F-4D97-AF65-F5344CB8AC3E}">
        <p14:creationId xmlns="" xmlns:p14="http://schemas.microsoft.com/office/powerpoint/2010/main" val="37008701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76400" y="953870"/>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columns</a:t>
            </a:r>
            <a:endParaRPr lang="en-IN" sz="3600" dirty="0"/>
          </a:p>
        </p:txBody>
      </p:sp>
      <p:sp>
        <p:nvSpPr>
          <p:cNvPr id="4" name="Rectangle 3"/>
          <p:cNvSpPr/>
          <p:nvPr/>
        </p:nvSpPr>
        <p:spPr>
          <a:xfrm>
            <a:off x="152400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676400" y="167640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a:solidFill>
                  <a:srgbClr val="C00000"/>
                </a:solidFill>
                <a:latin typeface="Arial" panose="020B0604020202020204" pitchFamily="34" charset="0"/>
                <a:cs typeface="Arial" panose="020B0604020202020204" pitchFamily="34" charset="0"/>
              </a:rPr>
              <a:t>COLUMNS</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222426"/>
                </a:solidFill>
                <a:latin typeface="Arial" panose="020B0604020202020204" pitchFamily="34" charset="0"/>
                <a:cs typeface="Arial" panose="020B0604020202020204" pitchFamily="34" charset="0"/>
              </a:rPr>
              <a:t>are known </a:t>
            </a:r>
            <a:r>
              <a:rPr lang="en-IN" sz="2000">
                <a:solidFill>
                  <a:srgbClr val="222426"/>
                </a:solidFill>
                <a:latin typeface="Arial" panose="020B0604020202020204" pitchFamily="34" charset="0"/>
                <a:cs typeface="Arial" panose="020B0604020202020204" pitchFamily="34" charset="0"/>
              </a:rPr>
              <a:t>as </a:t>
            </a:r>
            <a:r>
              <a:rPr lang="en-IN" sz="2000" b="1">
                <a:solidFill>
                  <a:srgbClr val="C00000"/>
                </a:solidFill>
                <a:latin typeface="Arial" panose="020B0604020202020204" pitchFamily="34" charset="0"/>
                <a:cs typeface="Arial" panose="020B0604020202020204" pitchFamily="34" charset="0"/>
              </a:rPr>
              <a:t>ATTRIBUTES / FIELDS</a:t>
            </a:r>
            <a:r>
              <a:rPr lang="en-IN" sz="2000">
                <a:solidFill>
                  <a:srgbClr val="C00000"/>
                </a:solidFill>
                <a:latin typeface="Arial" panose="020B0604020202020204" pitchFamily="34" charset="0"/>
                <a:cs typeface="Arial" panose="020B0604020202020204" pitchFamily="34" charset="0"/>
              </a:rPr>
              <a:t> </a:t>
            </a:r>
            <a:r>
              <a:rPr lang="en-IN" sz="2000" dirty="0">
                <a:solidFill>
                  <a:srgbClr val="222426"/>
                </a:solidFill>
                <a:latin typeface="Arial" panose="020B0604020202020204" pitchFamily="34" charset="0"/>
                <a:cs typeface="Arial" panose="020B0604020202020204" pitchFamily="34" charset="0"/>
              </a:rPr>
              <a:t>whereas the </a:t>
            </a:r>
            <a:r>
              <a:rPr lang="en-IN" sz="2000" b="1" dirty="0">
                <a:solidFill>
                  <a:srgbClr val="C00000"/>
                </a:solidFill>
                <a:latin typeface="Arial" panose="020B0604020202020204" pitchFamily="34" charset="0"/>
                <a:cs typeface="Arial" panose="020B0604020202020204" pitchFamily="34" charset="0"/>
              </a:rPr>
              <a:t>ROWS</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222426"/>
                </a:solidFill>
                <a:latin typeface="Arial" panose="020B0604020202020204" pitchFamily="34" charset="0"/>
                <a:cs typeface="Arial" panose="020B0604020202020204" pitchFamily="34" charset="0"/>
              </a:rPr>
              <a:t>are known as </a:t>
            </a:r>
            <a:r>
              <a:rPr lang="en-IN" sz="2000" b="1" dirty="0">
                <a:solidFill>
                  <a:srgbClr val="C00000"/>
                </a:solidFill>
                <a:latin typeface="Arial" panose="020B0604020202020204" pitchFamily="34" charset="0"/>
                <a:cs typeface="Arial" panose="020B0604020202020204" pitchFamily="34" charset="0"/>
              </a:rPr>
              <a:t>RECORDS / TUPLE</a:t>
            </a:r>
            <a:r>
              <a:rPr lang="en-IN" sz="2000" dirty="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 xmlns:p14="http://schemas.microsoft.com/office/powerpoint/2010/main" val="385775350"/>
              </p:ext>
            </p:extLst>
          </p:nvPr>
        </p:nvGraphicFramePr>
        <p:xfrm>
          <a:off x="2209802"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5234466" y="3004066"/>
            <a:ext cx="1394934" cy="400110"/>
          </a:xfrm>
          <a:prstGeom prst="rect">
            <a:avLst/>
          </a:prstGeom>
          <a:noFill/>
        </p:spPr>
        <p:txBody>
          <a:bodyPr wrap="none" rtlCol="0">
            <a:spAutoFit/>
          </a:bodyPr>
          <a:lstStyle/>
          <a:p>
            <a:r>
              <a:rPr lang="en-IN" sz="2000" b="1" dirty="0">
                <a:latin typeface="Arial" panose="020B0604020202020204" pitchFamily="34" charset="0"/>
                <a:cs typeface="Arial" panose="020B0604020202020204" pitchFamily="34" charset="0"/>
              </a:rPr>
              <a:t>Attributes</a:t>
            </a:r>
          </a:p>
        </p:txBody>
      </p:sp>
      <p:cxnSp>
        <p:nvCxnSpPr>
          <p:cNvPr id="44" name="Straight Arrow Connector 43"/>
          <p:cNvCxnSpPr/>
          <p:nvPr/>
        </p:nvCxnSpPr>
        <p:spPr>
          <a:xfrm flipV="1">
            <a:off x="5878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2503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820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5421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7249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8693500" y="3667649"/>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9829801" y="4782066"/>
            <a:ext cx="869149" cy="400110"/>
          </a:xfrm>
          <a:prstGeom prst="rect">
            <a:avLst/>
          </a:prstGeom>
          <a:noFill/>
        </p:spPr>
        <p:txBody>
          <a:bodyPr wrap="square" rtlCol="0">
            <a:spAutoFit/>
          </a:bodyPr>
          <a:lstStyle/>
          <a:p>
            <a:r>
              <a:rPr lang="en-IN" sz="2000" b="1" dirty="0">
                <a:latin typeface="Arial" panose="020B0604020202020204" pitchFamily="34" charset="0"/>
                <a:cs typeface="Arial" panose="020B0604020202020204" pitchFamily="34" charset="0"/>
              </a:rPr>
              <a:t>Rows</a:t>
            </a:r>
          </a:p>
        </p:txBody>
      </p:sp>
      <p:cxnSp>
        <p:nvCxnSpPr>
          <p:cNvPr id="63" name="Straight Arrow Connector 62"/>
          <p:cNvCxnSpPr/>
          <p:nvPr/>
        </p:nvCxnSpPr>
        <p:spPr>
          <a:xfrm>
            <a:off x="9636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9098750"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9098750"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9098750"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9098750"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56658" y="2819400"/>
            <a:ext cx="2005677"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In Relation: EMP</a:t>
            </a:r>
          </a:p>
        </p:txBody>
      </p:sp>
      <p:sp>
        <p:nvSpPr>
          <p:cNvPr id="89" name="Left Brace 88"/>
          <p:cNvSpPr/>
          <p:nvPr/>
        </p:nvSpPr>
        <p:spPr>
          <a:xfrm>
            <a:off x="1611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1611088" y="3423167"/>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1600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3200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9572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2498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439560148"/>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676400" y="1600200"/>
            <a:ext cx="8839200" cy="400110"/>
          </a:xfrm>
          <a:prstGeom prst="rect">
            <a:avLst/>
          </a:prstGeom>
        </p:spPr>
        <p:txBody>
          <a:bodyPr wrap="square">
            <a:spAutoFit/>
          </a:bodyPr>
          <a:lstStyle/>
          <a:p>
            <a:r>
              <a:rPr lang="en-IN" sz="2000" dirty="0">
                <a:solidFill>
                  <a:srgbClr val="0077AA"/>
                </a:solidFill>
                <a:latin typeface="Liberation Mono"/>
              </a:rPr>
              <a:t>CREATE table E (data json);</a:t>
            </a:r>
            <a:endParaRPr lang="en-US" sz="2000" dirty="0">
              <a:solidFill>
                <a:srgbClr val="0077AA"/>
              </a:solidFill>
              <a:latin typeface="Liberation Mono"/>
            </a:endParaRPr>
          </a:p>
        </p:txBody>
      </p:sp>
      <p:sp>
        <p:nvSpPr>
          <p:cNvPr id="7" name="Rectangle 6"/>
          <p:cNvSpPr/>
          <p:nvPr/>
        </p:nvSpPr>
        <p:spPr>
          <a:xfrm>
            <a:off x="1600200" y="1986678"/>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(data,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(data, '$.empno')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(data, '$.phone[1]')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(data, "$.address.city")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(data, "$.empno", "$.ename"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p>
        </p:txBody>
      </p:sp>
      <p:pic>
        <p:nvPicPr>
          <p:cNvPr id="2" name="Picture 1"/>
          <p:cNvPicPr>
            <a:picLocks noChangeAspect="1"/>
          </p:cNvPicPr>
          <p:nvPr/>
        </p:nvPicPr>
        <p:blipFill>
          <a:blip r:embed="rId3"/>
          <a:stretch>
            <a:fillRect/>
          </a:stretch>
        </p:blipFill>
        <p:spPr>
          <a:xfrm>
            <a:off x="1676400" y="4572000"/>
            <a:ext cx="7795260" cy="1868044"/>
          </a:xfrm>
          <a:prstGeom prst="rect">
            <a:avLst/>
          </a:prstGeom>
        </p:spPr>
      </p:pic>
    </p:spTree>
    <p:extLst>
      <p:ext uri="{BB962C8B-B14F-4D97-AF65-F5344CB8AC3E}">
        <p14:creationId xmlns="" xmlns:p14="http://schemas.microsoft.com/office/powerpoint/2010/main" val="1721346437"/>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4" name="Rectangle 3"/>
          <p:cNvSpPr/>
          <p:nvPr/>
        </p:nvSpPr>
        <p:spPr>
          <a:xfrm>
            <a:off x="1828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676400" y="76201"/>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 xmlns:p14="http://schemas.microsoft.com/office/powerpoint/2010/main" val="1389362953"/>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6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 xmlns:p14="http://schemas.microsoft.com/office/powerpoint/2010/main" val="2350439288"/>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2600" y="869753"/>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You 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 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and is dropped automatically when the session is closed. </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hidden (inaccessible)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reappears, it is possible, only when then original </a:t>
            </a:r>
            <a:r>
              <a:rPr lang="en-IN" i="1" dirty="0">
                <a:latin typeface="Segoe UI Light" panose="020B0502040204020203" pitchFamily="34" charset="0"/>
                <a:cs typeface="Segoe UI Light" panose="020B0502040204020203" pitchFamily="34" charset="0"/>
              </a:rPr>
              <a:t>tbl_name</a:t>
            </a:r>
            <a:r>
              <a:rPr lang="en-IN" dirty="0">
                <a:latin typeface="Segoe UI Light" panose="020B0502040204020203" pitchFamily="34" charset="0"/>
                <a:cs typeface="Segoe UI Light" panose="020B0502040204020203" pitchFamily="34" charset="0"/>
              </a:rPr>
              <a:t> and temporary </a:t>
            </a:r>
            <a:r>
              <a:rPr lang="en-IN" i="1" dirty="0">
                <a:latin typeface="Segoe UI Light" panose="020B0502040204020203" pitchFamily="34" charset="0"/>
                <a:cs typeface="Segoe UI Light" panose="020B0502040204020203" pitchFamily="34" charset="0"/>
              </a:rPr>
              <a:t>tbl_name</a:t>
            </a:r>
            <a:r>
              <a:rPr lang="en-IN" dirty="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1097574674"/>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There 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positive values. </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When you insert a value of NULL or 0 into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the column is set to the next sequence value.</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1600200" y="4800601"/>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a:solidFill>
                  <a:srgbClr val="E0D612"/>
                </a:solidFill>
                <a:latin typeface="Liberation Mono"/>
                <a:cs typeface="Arial" panose="020B0604020202020204" pitchFamily="34" charset="0"/>
              </a:rPr>
              <a:t>IDENTITY</a:t>
            </a:r>
            <a:endParaRPr lang="en-IN" sz="1700"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endParaRPr lang="en-IN" sz="1700"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87286" y="115670"/>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a:latin typeface="Arial" panose="020B0604020202020204" pitchFamily="34" charset="0"/>
                <a:cs typeface="Arial" panose="020B0604020202020204" pitchFamily="34" charset="0"/>
              </a:rPr>
              <a:t>is 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5029200" y="4754156"/>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 xmlns:p14="http://schemas.microsoft.com/office/powerpoint/2010/main" val="3735833355"/>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52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p>
        </p:txBody>
      </p:sp>
      <p:sp>
        <p:nvSpPr>
          <p:cNvPr id="6" name="Rectangle 5"/>
          <p:cNvSpPr/>
          <p:nvPr/>
        </p:nvSpPr>
        <p:spPr>
          <a:xfrm>
            <a:off x="1652649" y="3154618"/>
            <a:ext cx="8839200" cy="1015663"/>
          </a:xfrm>
          <a:prstGeom prst="rect">
            <a:avLst/>
          </a:prstGeom>
          <a:noFill/>
        </p:spPr>
        <p:txBody>
          <a:bodyPr wrap="square">
            <a:spAutoFit/>
          </a:bodyPr>
          <a:lstStyle/>
          <a:p>
            <a:r>
              <a:rPr lang="en-IN" sz="2000" dirty="0">
                <a:solidFill>
                  <a:srgbClr val="0077AA"/>
                </a:solidFill>
                <a:latin typeface="Gill Sans MT (Body)"/>
              </a:rPr>
              <a:t>SET</a:t>
            </a:r>
            <a:r>
              <a:rPr lang="en-IN" sz="2000" dirty="0">
                <a:solidFill>
                  <a:srgbClr val="0089A4"/>
                </a:solidFill>
              </a:rPr>
              <a:t> </a:t>
            </a:r>
            <a:r>
              <a:rPr lang="en-IN" sz="2000" i="1" dirty="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a:solidFill>
                  <a:srgbClr val="92D050"/>
                </a:solidFill>
              </a:rPr>
              <a:t>5</a:t>
            </a:r>
            <a:endParaRPr lang="en-IN" sz="2000" dirty="0">
              <a:solidFill>
                <a:srgbClr val="0089A4"/>
              </a:solidFill>
            </a:endParaRPr>
          </a:p>
          <a:p>
            <a:endParaRPr lang="en-IN" sz="2000" dirty="0">
              <a:solidFill>
                <a:srgbClr val="0089A4"/>
              </a:solidFill>
            </a:endParaRPr>
          </a:p>
          <a:p>
            <a:r>
              <a:rPr lang="en-IN" sz="2000" dirty="0">
                <a:solidFill>
                  <a:srgbClr val="0077AA"/>
                </a:solidFill>
                <a:latin typeface="Gill Sans MT (Body)"/>
              </a:rPr>
              <a:t>SET</a:t>
            </a:r>
            <a:r>
              <a:rPr lang="en-IN" sz="2000" dirty="0">
                <a:solidFill>
                  <a:srgbClr val="0089A4"/>
                </a:solidFill>
              </a:rPr>
              <a:t> </a:t>
            </a:r>
            <a:r>
              <a:rPr lang="en-IN" sz="2000" i="1" dirty="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a:solidFill>
                  <a:srgbClr val="92D050"/>
                </a:solidFill>
              </a:rPr>
              <a:t>10</a:t>
            </a:r>
            <a:endParaRPr lang="en-IN" sz="2000" dirty="0">
              <a:solidFill>
                <a:srgbClr val="0089A4"/>
              </a:solidFill>
            </a:endParaRPr>
          </a:p>
        </p:txBody>
      </p:sp>
      <p:sp>
        <p:nvSpPr>
          <p:cNvPr id="2" name="Rectangle 1"/>
          <p:cNvSpPr/>
          <p:nvPr/>
        </p:nvSpPr>
        <p:spPr>
          <a:xfrm>
            <a:off x="1676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TEMP </a:t>
            </a:r>
            <a:r>
              <a:rPr lang="en-IN" dirty="0">
                <a:solidFill>
                  <a:srgbClr val="E0D612"/>
                </a:solidFill>
                <a:latin typeface="Liberation Mono"/>
                <a:cs typeface="Arial" panose="020B0604020202020204" pitchFamily="34" charset="0"/>
              </a:rPr>
              <a:t>AUTO_INCREMENT</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2D050"/>
                </a:solidFill>
                <a:latin typeface="Liberation Mono"/>
                <a:cs typeface="Arial" panose="020B0604020202020204" pitchFamily="34" charset="0"/>
              </a:rPr>
              <a:t>0</a:t>
            </a:r>
            <a:r>
              <a:rPr lang="en-IN" dirty="0">
                <a:latin typeface="Liberation Mono"/>
                <a:cs typeface="Arial" panose="020B0604020202020204" pitchFamily="34" charset="0"/>
              </a:rPr>
              <a:t>;</a:t>
            </a:r>
          </a:p>
        </p:txBody>
      </p:sp>
    </p:spTree>
    <p:extLst>
      <p:ext uri="{BB962C8B-B14F-4D97-AF65-F5344CB8AC3E}">
        <p14:creationId xmlns="" xmlns:p14="http://schemas.microsoft.com/office/powerpoint/2010/main" val="275640641"/>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676400" y="762001"/>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676400" y="2429471"/>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'NO_AUTO_VALUE_ON_ZERO';</a:t>
            </a:r>
          </a:p>
        </p:txBody>
      </p:sp>
    </p:spTree>
    <p:extLst>
      <p:ext uri="{BB962C8B-B14F-4D97-AF65-F5344CB8AC3E}">
        <p14:creationId xmlns="" xmlns:p14="http://schemas.microsoft.com/office/powerpoint/2010/main" val="1052058271"/>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676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659467" y="1803738"/>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634066"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676400" y="4876801"/>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a:solidFill>
                  <a:srgbClr val="999999"/>
                </a:solidFill>
                <a:latin typeface="Liberation Mono"/>
              </a:rPr>
              <a:t>(</a:t>
            </a:r>
          </a:p>
          <a:p>
            <a:r>
              <a:rPr lang="en-IN" dirty="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p>
          <a:p>
            <a:r>
              <a:rPr lang="en-IN" dirty="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p>
          <a:p>
            <a:r>
              <a:rPr lang="en-IN" dirty="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86278" y="4386660"/>
            <a:ext cx="8819443" cy="400110"/>
          </a:xfrm>
          <a:prstGeom prst="rect">
            <a:avLst/>
          </a:prstGeom>
        </p:spPr>
        <p:txBody>
          <a:bodyPr wrap="square">
            <a:spAutoFit/>
          </a:bodyPr>
          <a:lstStyle/>
          <a:p>
            <a:r>
              <a:rPr lang="en-IN" sz="2000" dirty="0">
                <a:solidFill>
                  <a:srgbClr val="669900"/>
                </a:solidFill>
                <a:latin typeface="Liberation Mono"/>
              </a:rPr>
              <a:t>Note: The</a:t>
            </a:r>
            <a:r>
              <a:rPr lang="en-IN" sz="2000" dirty="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 xmlns:p14="http://schemas.microsoft.com/office/powerpoint/2010/main" val="560504821"/>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676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659467" y="1905001"/>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1752600" y="2887289"/>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90256" y="3885411"/>
            <a:ext cx="8828313" cy="1477328"/>
          </a:xfrm>
          <a:prstGeom prst="rect">
            <a:avLst/>
          </a:prstGeom>
        </p:spPr>
        <p:txBody>
          <a:bodyPr wrap="square">
            <a:spAutoFit/>
          </a:bodyPr>
          <a:lstStyle/>
          <a:p>
            <a:r>
              <a:rPr lang="en-IN" b="1" dirty="0"/>
              <a:t>CREATE 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a:p>
          <a:p>
            <a:r>
              <a:rPr lang="en-IN" b="1" dirty="0"/>
              <a:t>CREATE 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 xmlns:p14="http://schemas.microsoft.com/office/powerpoint/2010/main" val="2964029205"/>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zerofill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52649" y="880409"/>
            <a:ext cx="8839200" cy="1015663"/>
          </a:xfrm>
          <a:prstGeom prst="rect">
            <a:avLst/>
          </a:prstGeom>
          <a:solidFill>
            <a:schemeClr val="accent4">
              <a:lumMod val="40000"/>
              <a:lumOff val="60000"/>
            </a:schemeClr>
          </a:solidFill>
        </p:spPr>
        <p:txBody>
          <a:bodyPr wrap="square">
            <a:spAutoFit/>
          </a:bodyPr>
          <a:lstStyle/>
          <a:p>
            <a:pPr algn="just"/>
            <a:r>
              <a:rPr lang="en-IN" sz="2000" dirty="0"/>
              <a:t>When you select a column with type ZEROFILL it pads the displayed value of the field with zeros up to the display width specified in the column definition. Values longer than the display width are not truncated.</a:t>
            </a:r>
            <a:endParaRPr lang="en-IN" sz="2000" dirty="0">
              <a:latin typeface="Calibri" panose="020F0502020204030204" pitchFamily="34" charset="0"/>
              <a:cs typeface="Calibri" panose="020F0502020204030204" pitchFamily="34" charset="0"/>
            </a:endParaRPr>
          </a:p>
        </p:txBody>
      </p:sp>
      <p:sp>
        <p:nvSpPr>
          <p:cNvPr id="3" name="Rectangle 2"/>
          <p:cNvSpPr/>
          <p:nvPr/>
        </p:nvSpPr>
        <p:spPr>
          <a:xfrm>
            <a:off x="1652649" y="3581400"/>
            <a:ext cx="8839200" cy="1754326"/>
          </a:xfrm>
          <a:prstGeom prst="rect">
            <a:avLst/>
          </a:prstGeom>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(x </a:t>
            </a:r>
            <a:r>
              <a:rPr lang="en-IN" dirty="0">
                <a:solidFill>
                  <a:srgbClr val="834689"/>
                </a:solidFill>
                <a:latin typeface="Liberation Mono"/>
              </a:rPr>
              <a:t>INT(8) </a:t>
            </a:r>
            <a:r>
              <a:rPr lang="en-IN" dirty="0">
                <a:solidFill>
                  <a:srgbClr val="DD4A68"/>
                </a:solidFill>
                <a:latin typeface="Liberation Mono"/>
              </a:rPr>
              <a:t>ZEROFILL</a:t>
            </a:r>
            <a:r>
              <a:rPr lang="en-IN" dirty="0">
                <a:latin typeface="Liberation Mono"/>
              </a:rPr>
              <a:t> NOT NULL, y </a:t>
            </a:r>
            <a:r>
              <a:rPr lang="en-IN" dirty="0">
                <a:solidFill>
                  <a:srgbClr val="834689"/>
                </a:solidFill>
                <a:latin typeface="Liberation Mono"/>
              </a:rPr>
              <a:t>INT(8)</a:t>
            </a:r>
            <a:r>
              <a:rPr lang="en-IN" dirty="0">
                <a:latin typeface="Liberation Mono"/>
              </a:rPr>
              <a:t> NOT NULL);</a:t>
            </a:r>
          </a:p>
          <a:p>
            <a:endParaRPr lang="en-IN" dirty="0">
              <a:solidFill>
                <a:srgbClr val="0077AA"/>
              </a:solidFill>
              <a:latin typeface="Liberation Mono"/>
            </a:endParaRPr>
          </a:p>
          <a:p>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(x, y) </a:t>
            </a:r>
            <a:r>
              <a:rPr lang="en-IN" dirty="0">
                <a:solidFill>
                  <a:srgbClr val="0077AA"/>
                </a:solidFill>
                <a:latin typeface="Liberation Mono"/>
              </a:rPr>
              <a:t>VALUES</a:t>
            </a:r>
            <a:r>
              <a:rPr lang="en-IN" dirty="0">
                <a:latin typeface="Liberation Mono"/>
              </a:rPr>
              <a:t> (1, 1), (12, 12), (123, 123), (123456789, 123456789);</a:t>
            </a:r>
          </a:p>
          <a:p>
            <a:endParaRPr lang="en-IN" dirty="0">
              <a:solidFill>
                <a:srgbClr val="0077AA"/>
              </a:solidFill>
              <a:latin typeface="Liberation Mono"/>
            </a:endParaRPr>
          </a:p>
          <a:p>
            <a:r>
              <a:rPr lang="en-IN" dirty="0">
                <a:solidFill>
                  <a:srgbClr val="0077AA"/>
                </a:solidFill>
                <a:latin typeface="Liberation Mono"/>
              </a:rPr>
              <a:t>SELECT</a:t>
            </a:r>
            <a:r>
              <a:rPr lang="en-IN" dirty="0">
                <a:latin typeface="Liberation Mono"/>
              </a:rPr>
              <a:t> x, y </a:t>
            </a:r>
            <a:r>
              <a:rPr lang="en-IN" dirty="0">
                <a:solidFill>
                  <a:srgbClr val="0077AA"/>
                </a:solidFill>
                <a:latin typeface="Liberation Mono"/>
              </a:rPr>
              <a:t>FROM</a:t>
            </a:r>
            <a:r>
              <a:rPr lang="en-IN" dirty="0">
                <a:latin typeface="Liberation Mono"/>
              </a:rPr>
              <a:t> TEMP ;</a:t>
            </a:r>
          </a:p>
        </p:txBody>
      </p:sp>
      <p:sp>
        <p:nvSpPr>
          <p:cNvPr id="8" name="Rectangle 7"/>
          <p:cNvSpPr/>
          <p:nvPr/>
        </p:nvSpPr>
        <p:spPr>
          <a:xfrm>
            <a:off x="1665349" y="2020923"/>
            <a:ext cx="6716651" cy="1015663"/>
          </a:xfrm>
          <a:prstGeom prst="rect">
            <a:avLst/>
          </a:prstGeom>
          <a:solidFill>
            <a:schemeClr val="tx1"/>
          </a:solidFill>
        </p:spPr>
        <p:txBody>
          <a:bodyPr wrap="square">
            <a:spAutoFit/>
          </a:bodyPr>
          <a:lstStyle/>
          <a:p>
            <a:r>
              <a:rPr lang="en-IN" sz="2000" i="1" dirty="0">
                <a:solidFill>
                  <a:srgbClr val="CFFF21"/>
                </a:solidFill>
              </a:rPr>
              <a:t>If you specify ZEROFILL for a numeric column, MySQL automatically adds the UNSIGNED attribute to the column.</a:t>
            </a:r>
          </a:p>
        </p:txBody>
      </p:sp>
    </p:spTree>
    <p:extLst>
      <p:ext uri="{BB962C8B-B14F-4D97-AF65-F5344CB8AC3E}">
        <p14:creationId xmlns="" xmlns:p14="http://schemas.microsoft.com/office/powerpoint/2010/main" val="4687225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1752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a:latin typeface="Arial" pitchFamily="34" charset="0"/>
                <a:cs typeface="Arial" pitchFamily="34" charset="0"/>
              </a:rPr>
              <a:t>In Entity Relationship(ER) Model attributes can be classified into the following types.</a:t>
            </a:r>
            <a:endParaRPr lang="en-US" sz="3200" dirty="0">
              <a:latin typeface="Arial" pitchFamily="34" charset="0"/>
              <a:ea typeface="MS Mincho" pitchFamily="49" charset="-128"/>
              <a:cs typeface="Arial" pitchFamily="34" charset="0"/>
            </a:endParaRPr>
          </a:p>
        </p:txBody>
      </p:sp>
      <p:sp>
        <p:nvSpPr>
          <p:cNvPr id="5" name="Rectangle 4"/>
          <p:cNvSpPr/>
          <p:nvPr/>
        </p:nvSpPr>
        <p:spPr>
          <a:xfrm>
            <a:off x="1752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a:solidFill>
                  <a:schemeClr val="bg2">
                    <a:lumMod val="50000"/>
                  </a:schemeClr>
                </a:solidFill>
                <a:latin typeface="Arial" pitchFamily="34" charset="0"/>
                <a:cs typeface="Arial" pitchFamily="34" charset="0"/>
              </a:rPr>
              <a:t> </a:t>
            </a:r>
            <a:r>
              <a:rPr lang="en-US" sz="2400" dirty="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a:solidFill>
                  <a:schemeClr val="bg2">
                    <a:lumMod val="50000"/>
                  </a:schemeClr>
                </a:solidFill>
                <a:latin typeface="Arial" pitchFamily="34" charset="0"/>
                <a:ea typeface="MS Mincho" pitchFamily="49" charset="-128"/>
                <a:cs typeface="Arial" pitchFamily="34" charset="0"/>
              </a:rPr>
              <a:t> Complex Attribute</a:t>
            </a:r>
          </a:p>
        </p:txBody>
      </p:sp>
      <p:sp>
        <p:nvSpPr>
          <p:cNvPr id="6" name="Rectangle 5"/>
          <p:cNvSpPr/>
          <p:nvPr/>
        </p:nvSpPr>
        <p:spPr>
          <a:xfrm>
            <a:off x="152400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 xmlns:p14="http://schemas.microsoft.com/office/powerpoint/2010/main" val="3510893457"/>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676400" y="1772484"/>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 xmlns:p14="http://schemas.microsoft.com/office/powerpoint/2010/main" val="2581842829"/>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729343"/>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Columns</a:t>
            </a:r>
            <a:r>
              <a:rPr lang="en-IN" dirty="0">
                <a:latin typeface="Arial" panose="020B0604020202020204" pitchFamily="34" charset="0"/>
                <a:cs typeface="Arial" panose="020B0604020202020204" pitchFamily="34" charset="0"/>
              </a:rPr>
              <a:t> :- You can rename a column using a CHANGE old_col_name new_col_name column_definition clause. To do so, specify the old and new column names and the definition that the column currently has.</a:t>
            </a:r>
          </a:p>
          <a:p>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Modify Columns :- </a:t>
            </a:r>
            <a:r>
              <a:rPr lang="en-IN" dirty="0">
                <a:latin typeface="Arial" panose="020B0604020202020204" pitchFamily="34" charset="0"/>
                <a:cs typeface="Arial" panose="020B0604020202020204" pitchFamily="34" charset="0"/>
              </a:rPr>
              <a:t>You can also use MODIFY to change a column's type without renaming it.</a:t>
            </a:r>
          </a:p>
          <a:p>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Dropping 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p>
        </p:txBody>
      </p:sp>
      <p:sp>
        <p:nvSpPr>
          <p:cNvPr id="2" name="Rectangle 1"/>
          <p:cNvSpPr/>
          <p:nvPr/>
        </p:nvSpPr>
        <p:spPr>
          <a:xfrm>
            <a:off x="1567543" y="3907971"/>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1763487"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InnoDB</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INT</a:t>
            </a:r>
            <a:r>
              <a:rPr lang="en-IN" sz="1600" dirty="0">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INT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COL1</a:t>
            </a:r>
            <a:r>
              <a:rPr lang="en-IN" sz="1600" dirty="0">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COL2</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C4</a:t>
            </a:r>
            <a:r>
              <a:rPr lang="en-IN"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C5</a:t>
            </a:r>
            <a:r>
              <a:rPr lang="en-IN" sz="1600" dirty="0">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INT</a:t>
            </a:r>
          </a:p>
        </p:txBody>
      </p:sp>
    </p:spTree>
    <p:extLst>
      <p:ext uri="{BB962C8B-B14F-4D97-AF65-F5344CB8AC3E}">
        <p14:creationId xmlns="" xmlns:p14="http://schemas.microsoft.com/office/powerpoint/2010/main" val="423878017"/>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1600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 xmlns:p14="http://schemas.microsoft.com/office/powerpoint/2010/main" val="3059040269"/>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676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 xmlns:p14="http://schemas.microsoft.com/office/powerpoint/2010/main" val="3240828758"/>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676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676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 xmlns:p14="http://schemas.microsoft.com/office/powerpoint/2010/main" val="81896664"/>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676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676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p>
          <a:p>
            <a:pPr marL="285750" indent="-285750">
              <a:buFont typeface="Arial" panose="020B0604020202020204" pitchFamily="34" charset="0"/>
              <a:buChar char="•"/>
            </a:pPr>
            <a:endParaRPr lang="en-US"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cause an implicit commit, and so cannot be rolled back.</a:t>
            </a:r>
          </a:p>
          <a:p>
            <a:pPr marL="285750" indent="-285750">
              <a:buFont typeface="Arial" panose="020B0604020202020204" pitchFamily="34" charset="0"/>
              <a:buChar char="•"/>
            </a:pPr>
            <a:endParaRPr lang="en-US"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p>
          <a:p>
            <a:pPr marL="285750" indent="-285750">
              <a:buFont typeface="Arial" panose="020B0604020202020204" pitchFamily="34" charset="0"/>
              <a:buChar char="•"/>
            </a:pPr>
            <a:endParaRPr lang="en-IN" sz="1900" dirty="0"/>
          </a:p>
          <a:p>
            <a:pPr marL="285750" indent="-285750">
              <a:buFont typeface="Arial" panose="020B0604020202020204" pitchFamily="34" charset="0"/>
              <a:buChar char="•"/>
            </a:pPr>
            <a:r>
              <a:rPr lang="en-IN" sz="1900" i="1" dirty="0"/>
              <a:t>Truncate</a:t>
            </a:r>
            <a:r>
              <a:rPr lang="en-IN" sz="1900" dirty="0"/>
              <a:t> retain Identity and reset to the seed </a:t>
            </a:r>
            <a:r>
              <a:rPr lang="en-IN" sz="1900" i="1" dirty="0">
                <a:solidFill>
                  <a:srgbClr val="00B050"/>
                </a:solidFill>
              </a:rPr>
              <a:t>(start value) </a:t>
            </a:r>
            <a:r>
              <a:rPr lang="en-IN" sz="1900" dirty="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constraint.</a:t>
            </a:r>
          </a:p>
        </p:txBody>
      </p:sp>
    </p:spTree>
    <p:extLst>
      <p:ext uri="{BB962C8B-B14F-4D97-AF65-F5344CB8AC3E}">
        <p14:creationId xmlns="" xmlns:p14="http://schemas.microsoft.com/office/powerpoint/2010/main" val="604231385"/>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676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676400" y="4267200"/>
            <a:ext cx="88392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RENAME</a:t>
            </a:r>
            <a:r>
              <a:rPr lang="en-IN" sz="1600" dirty="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t> </a:t>
            </a:r>
            <a:r>
              <a:rPr lang="en-IN" sz="1600" dirty="0">
                <a:latin typeface="Arial" panose="020B0604020202020204" pitchFamily="34" charset="0"/>
                <a:ea typeface="Times New Roman" panose="02020603050405020304" pitchFamily="18" charset="0"/>
              </a:rPr>
              <a:t>EMP</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EMPLOYEE</a:t>
            </a:r>
            <a:r>
              <a:rPr lang="en-IN" sz="1600"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 xmlns:p14="http://schemas.microsoft.com/office/powerpoint/2010/main" val="1522131221"/>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1828800" y="3581400"/>
            <a:ext cx="8534400" cy="1631216"/>
          </a:xfrm>
          <a:prstGeom prst="rect">
            <a:avLst/>
          </a:prstGeom>
        </p:spPr>
        <p:txBody>
          <a:bodyPr wrap="square">
            <a:spAutoFit/>
          </a:bodyPr>
          <a:lstStyle/>
          <a:p>
            <a:r>
              <a:rPr lang="en-IN" sz="2000" b="1" dirty="0"/>
              <a:t>PRI</a:t>
            </a:r>
            <a:r>
              <a:rPr lang="en-IN" sz="2000" dirty="0"/>
              <a:t> =&gt; primary key</a:t>
            </a:r>
          </a:p>
          <a:p>
            <a:r>
              <a:rPr lang="en-IN" sz="2000" b="1" dirty="0"/>
              <a:t>UNI</a:t>
            </a:r>
            <a:r>
              <a:rPr lang="en-IN" sz="2000" dirty="0"/>
              <a:t> =&gt; unique key</a:t>
            </a:r>
          </a:p>
          <a:p>
            <a:r>
              <a:rPr lang="en-IN" sz="2000" b="1" dirty="0"/>
              <a:t>MUL</a:t>
            </a:r>
            <a:r>
              <a:rPr lang="en-IN" sz="2000" dirty="0"/>
              <a:t>=&gt; is basically an index that is neither a </a:t>
            </a:r>
            <a:r>
              <a:rPr lang="en-IN" sz="2000" b="1" dirty="0">
                <a:solidFill>
                  <a:srgbClr val="0089A4"/>
                </a:solidFill>
              </a:rPr>
              <a:t>primary</a:t>
            </a:r>
            <a:r>
              <a:rPr lang="en-IN" sz="2000" dirty="0">
                <a:solidFill>
                  <a:srgbClr val="0089A4"/>
                </a:solidFill>
              </a:rPr>
              <a:t> </a:t>
            </a:r>
            <a:r>
              <a:rPr lang="en-IN" sz="2000" b="1" dirty="0">
                <a:solidFill>
                  <a:srgbClr val="0089A4"/>
                </a:solidFill>
              </a:rPr>
              <a:t>key</a:t>
            </a:r>
            <a:r>
              <a:rPr lang="en-IN" sz="2000" dirty="0">
                <a:solidFill>
                  <a:srgbClr val="0089A4"/>
                </a:solidFill>
              </a:rPr>
              <a:t> </a:t>
            </a:r>
            <a:r>
              <a:rPr lang="en-IN" sz="2000" dirty="0"/>
              <a:t>nor a </a:t>
            </a:r>
            <a:r>
              <a:rPr lang="en-IN" sz="2000" b="1" dirty="0">
                <a:solidFill>
                  <a:srgbClr val="0089A4"/>
                </a:solidFill>
              </a:rPr>
              <a:t>unique</a:t>
            </a:r>
            <a:r>
              <a:rPr lang="en-IN" sz="2000" dirty="0"/>
              <a:t> </a:t>
            </a:r>
            <a:r>
              <a:rPr lang="en-IN" sz="2000" b="1" dirty="0">
                <a:solidFill>
                  <a:srgbClr val="0089A4"/>
                </a:solidFill>
              </a:rPr>
              <a:t>key</a:t>
            </a:r>
            <a:r>
              <a:rPr lang="en-IN" sz="2000" dirty="0"/>
              <a:t>. The name comes from "multiple" because multiple occurrences of the same value are allowed.</a:t>
            </a:r>
          </a:p>
        </p:txBody>
      </p:sp>
      <p:sp>
        <p:nvSpPr>
          <p:cNvPr id="4" name="Rectangle 3"/>
          <p:cNvSpPr/>
          <p:nvPr/>
        </p:nvSpPr>
        <p:spPr>
          <a:xfrm>
            <a:off x="1676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4267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 xmlns:p14="http://schemas.microsoft.com/office/powerpoint/2010/main" val="3975298614"/>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1600200" y="838201"/>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26513792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1752600" y="1475125"/>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buFontTx/>
              <a:buChar char="•"/>
            </a:pPr>
            <a:r>
              <a:rPr lang="en-US" sz="2000" b="1" dirty="0">
                <a:solidFill>
                  <a:schemeClr val="bg2">
                    <a:lumMod val="50000"/>
                  </a:schemeClr>
                </a:solidFill>
                <a:latin typeface="Arial" pitchFamily="34" charset="0"/>
                <a:ea typeface="MS Mincho" pitchFamily="49" charset="-128"/>
                <a:cs typeface="Arial" pitchFamily="34" charset="0"/>
              </a:rPr>
              <a:t> Simple / Atomic Attribute       --VS--        Composite Attribute</a:t>
            </a:r>
            <a:endParaRPr lang="en-US" sz="1100" dirty="0">
              <a:solidFill>
                <a:schemeClr val="bg2">
                  <a:lumMod val="50000"/>
                </a:schemeClr>
              </a:solidFill>
              <a:latin typeface="Arial" pitchFamily="34" charset="0"/>
              <a:cs typeface="Arial" pitchFamily="34" charset="0"/>
            </a:endParaRPr>
          </a:p>
          <a:p>
            <a:pPr eaLnBrk="0" fontAlgn="base" hangingPunct="0">
              <a:spcBef>
                <a:spcPct val="0"/>
              </a:spcBef>
              <a:spcAft>
                <a:spcPct val="0"/>
              </a:spcAft>
            </a:pPr>
            <a:r>
              <a:rPr lang="en-US" sz="2000" b="1" dirty="0">
                <a:solidFill>
                  <a:schemeClr val="bg2">
                    <a:lumMod val="50000"/>
                  </a:schemeClr>
                </a:solidFill>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(Can’t be divided further)                            (Can be divided further)</a:t>
            </a:r>
          </a:p>
          <a:p>
            <a:pPr eaLnBrk="0" fontAlgn="base" hangingPunct="0">
              <a:spcBef>
                <a:spcPct val="0"/>
              </a:spcBef>
              <a:spcAft>
                <a:spcPct val="0"/>
              </a:spcAft>
            </a:pPr>
            <a:endParaRPr lang="en-US" sz="1100" dirty="0">
              <a:solidFill>
                <a:schemeClr val="bg2">
                  <a:lumMod val="50000"/>
                </a:schemeClr>
              </a:solidFill>
              <a:latin typeface="Arial" pitchFamily="34" charset="0"/>
              <a:cs typeface="Arial" pitchFamily="34" charset="0"/>
            </a:endParaRPr>
          </a:p>
          <a:p>
            <a:pPr eaLnBrk="0" fontAlgn="base" hangingPunct="0">
              <a:spcBef>
                <a:spcPct val="0"/>
              </a:spcBef>
              <a:spcAft>
                <a:spcPct val="0"/>
              </a:spcAft>
              <a:buFontTx/>
              <a:buChar char="•"/>
            </a:pPr>
            <a:r>
              <a:rPr lang="en-US" sz="2000" b="1" dirty="0">
                <a:solidFill>
                  <a:schemeClr val="bg2">
                    <a:lumMod val="50000"/>
                  </a:schemeClr>
                </a:solidFill>
                <a:latin typeface="Arial" pitchFamily="34" charset="0"/>
                <a:ea typeface="MS Mincho" pitchFamily="49" charset="-128"/>
                <a:cs typeface="Arial" pitchFamily="34" charset="0"/>
              </a:rPr>
              <a:t> Single Value Attribute             --VS--        Multi Valued Attribute </a:t>
            </a:r>
            <a:endParaRPr lang="en-US" sz="1100" dirty="0">
              <a:solidFill>
                <a:schemeClr val="bg2">
                  <a:lumMod val="50000"/>
                </a:schemeClr>
              </a:solidFill>
              <a:latin typeface="Arial" pitchFamily="34" charset="0"/>
              <a:cs typeface="Arial" pitchFamily="34" charset="0"/>
            </a:endParaRPr>
          </a:p>
          <a:p>
            <a:pPr eaLnBrk="0" fontAlgn="base" hangingPunct="0">
              <a:spcBef>
                <a:spcPct val="0"/>
              </a:spcBef>
              <a:spcAft>
                <a:spcPct val="0"/>
              </a:spcAft>
            </a:pPr>
            <a:r>
              <a:rPr lang="en-US" sz="2000" dirty="0">
                <a:solidFill>
                  <a:schemeClr val="bg2">
                    <a:lumMod val="50000"/>
                  </a:schemeClr>
                </a:solidFill>
                <a:latin typeface="Arial" pitchFamily="34" charset="0"/>
                <a:ea typeface="MS Mincho" pitchFamily="49" charset="-128"/>
                <a:cs typeface="Arial" pitchFamily="34" charset="0"/>
              </a:rPr>
              <a:t>  (Only One value) 		                  (Multiple values)</a:t>
            </a:r>
          </a:p>
          <a:p>
            <a:pPr eaLnBrk="0" fontAlgn="base" hangingPunct="0">
              <a:spcBef>
                <a:spcPct val="0"/>
              </a:spcBef>
              <a:spcAft>
                <a:spcPct val="0"/>
              </a:spcAft>
            </a:pPr>
            <a:r>
              <a:rPr lang="en-US" sz="2000" dirty="0">
                <a:solidFill>
                  <a:schemeClr val="bg2">
                    <a:lumMod val="50000"/>
                  </a:schemeClr>
                </a:solidFill>
                <a:latin typeface="Arial" pitchFamily="34" charset="0"/>
                <a:ea typeface="MS Mincho" pitchFamily="49" charset="-128"/>
                <a:cs typeface="Arial" pitchFamily="34" charset="0"/>
              </a:rPr>
              <a:t>	</a:t>
            </a:r>
            <a:endParaRPr lang="en-US" sz="1100" dirty="0">
              <a:solidFill>
                <a:schemeClr val="bg2">
                  <a:lumMod val="50000"/>
                </a:schemeClr>
              </a:solidFill>
              <a:latin typeface="Arial" pitchFamily="34" charset="0"/>
              <a:cs typeface="Arial" pitchFamily="34" charset="0"/>
            </a:endParaRPr>
          </a:p>
          <a:p>
            <a:pPr eaLnBrk="0" fontAlgn="base" hangingPunct="0">
              <a:spcBef>
                <a:spcPct val="0"/>
              </a:spcBef>
              <a:spcAft>
                <a:spcPct val="0"/>
              </a:spcAft>
              <a:buFontTx/>
              <a:buChar char="•"/>
            </a:pPr>
            <a:r>
              <a:rPr lang="en-US" sz="2000" b="1" dirty="0">
                <a:solidFill>
                  <a:schemeClr val="bg2">
                    <a:lumMod val="50000"/>
                  </a:schemeClr>
                </a:solidFill>
                <a:latin typeface="Arial" pitchFamily="34" charset="0"/>
                <a:ea typeface="MS Mincho" pitchFamily="49" charset="-128"/>
                <a:cs typeface="Arial" pitchFamily="34" charset="0"/>
              </a:rPr>
              <a:t> Stored Attribute                       --VS--        Derived Attribute</a:t>
            </a:r>
            <a:endParaRPr lang="en-US" sz="1100" dirty="0">
              <a:solidFill>
                <a:schemeClr val="bg2">
                  <a:lumMod val="50000"/>
                </a:schemeClr>
              </a:solidFill>
              <a:latin typeface="Arial" pitchFamily="34" charset="0"/>
              <a:cs typeface="Arial" pitchFamily="34" charset="0"/>
            </a:endParaRPr>
          </a:p>
          <a:p>
            <a:pPr lvl="0" eaLnBrk="0" fontAlgn="base" hangingPunct="0">
              <a:spcBef>
                <a:spcPct val="0"/>
              </a:spcBef>
              <a:spcAft>
                <a:spcPct val="0"/>
              </a:spcAft>
            </a:pPr>
            <a:r>
              <a:rPr lang="en-US" sz="2000" dirty="0">
                <a:solidFill>
                  <a:schemeClr val="bg2">
                    <a:lumMod val="50000"/>
                  </a:schemeClr>
                </a:solidFill>
                <a:latin typeface="Arial" pitchFamily="34" charset="0"/>
                <a:ea typeface="MS Mincho" pitchFamily="49" charset="-128"/>
                <a:cs typeface="Arial" pitchFamily="34" charset="0"/>
              </a:rPr>
              <a:t>  (Only One value)			     (Virtual)</a:t>
            </a:r>
          </a:p>
          <a:p>
            <a:pPr eaLnBrk="0" fontAlgn="base" hangingPunct="0">
              <a:spcBef>
                <a:spcPct val="0"/>
              </a:spcBef>
              <a:spcAft>
                <a:spcPct val="0"/>
              </a:spcAft>
            </a:pPr>
            <a:endParaRPr lang="en-US" sz="1100" dirty="0">
              <a:solidFill>
                <a:schemeClr val="bg2">
                  <a:lumMod val="50000"/>
                </a:schemeClr>
              </a:solidFill>
              <a:latin typeface="Arial" pitchFamily="34" charset="0"/>
              <a:cs typeface="Arial" pitchFamily="34" charset="0"/>
            </a:endParaRPr>
          </a:p>
          <a:p>
            <a:pPr eaLnBrk="0" fontAlgn="base" hangingPunct="0">
              <a:spcBef>
                <a:spcPct val="0"/>
              </a:spcBef>
              <a:spcAft>
                <a:spcPct val="0"/>
              </a:spcAft>
              <a:buFontTx/>
              <a:buChar char="•"/>
            </a:pPr>
            <a:r>
              <a:rPr lang="en-US" sz="2000" b="1" dirty="0">
                <a:solidFill>
                  <a:schemeClr val="bg2">
                    <a:lumMod val="50000"/>
                  </a:schemeClr>
                </a:solidFill>
                <a:latin typeface="Arial" pitchFamily="34" charset="0"/>
                <a:ea typeface="MS Mincho" pitchFamily="49" charset="-128"/>
                <a:cs typeface="Arial" pitchFamily="34" charset="0"/>
              </a:rPr>
              <a:t> Complex Attribute </a:t>
            </a:r>
          </a:p>
          <a:p>
            <a:pPr eaLnBrk="0" fontAlgn="base" hangingPunct="0">
              <a:spcBef>
                <a:spcPct val="0"/>
              </a:spcBef>
              <a:spcAft>
                <a:spcPct val="0"/>
              </a:spcAft>
            </a:pPr>
            <a:r>
              <a:rPr lang="en-US" sz="2000" b="1" dirty="0">
                <a:solidFill>
                  <a:schemeClr val="bg2">
                    <a:lumMod val="50000"/>
                  </a:schemeClr>
                </a:solidFill>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(Composite &amp; Multivalued)</a:t>
            </a:r>
            <a:endParaRPr lang="en-US" sz="2800" dirty="0">
              <a:solidFill>
                <a:schemeClr val="bg2">
                  <a:lumMod val="50000"/>
                </a:schemeClr>
              </a:solidFill>
              <a:latin typeface="Arial" pitchFamily="34" charset="0"/>
              <a:cs typeface="Arial" pitchFamily="34" charset="0"/>
            </a:endParaRPr>
          </a:p>
        </p:txBody>
      </p:sp>
      <p:sp>
        <p:nvSpPr>
          <p:cNvPr id="5" name="Rectangle 4"/>
          <p:cNvSpPr/>
          <p:nvPr/>
        </p:nvSpPr>
        <p:spPr>
          <a:xfrm>
            <a:off x="152400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676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676400" y="1676400"/>
            <a:ext cx="8839200" cy="3416320"/>
          </a:xfrm>
          <a:prstGeom prst="rect">
            <a:avLst/>
          </a:prstGeom>
        </p:spPr>
        <p:txBody>
          <a:bodyPr wrap="square">
            <a:spAutoFit/>
          </a:bodyPr>
          <a:lstStyle/>
          <a:p>
            <a:pPr algn="just"/>
            <a:r>
              <a:rPr lang="en-IN" b="1" i="1" dirty="0">
                <a:solidFill>
                  <a:schemeClr val="bg2">
                    <a:lumMod val="50000"/>
                  </a:schemeClr>
                </a:solidFill>
                <a:latin typeface="Arial" pitchFamily="34" charset="0"/>
                <a:cs typeface="Arial" pitchFamily="34" charset="0"/>
              </a:rPr>
              <a:t>Candidate 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 xmlns:p14="http://schemas.microsoft.com/office/powerpoint/2010/main" val="31079038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76400" y="152400"/>
            <a:ext cx="8839200" cy="2123658"/>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662546" y="4572001"/>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a:solidFill>
                  <a:srgbClr val="FFFF00"/>
                </a:solidFill>
              </a:rPr>
              <a:t>key.</a:t>
            </a:r>
          </a:p>
        </p:txBody>
      </p:sp>
    </p:spTree>
    <p:extLst>
      <p:ext uri="{BB962C8B-B14F-4D97-AF65-F5344CB8AC3E}">
        <p14:creationId xmlns="" xmlns:p14="http://schemas.microsoft.com/office/powerpoint/2010/main" val="1888485486"/>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676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676400" y="757466"/>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676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information_schema.table_constraints;</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6477000" y="4104928"/>
            <a:ext cx="4038600" cy="707886"/>
          </a:xfrm>
          <a:prstGeom prst="rect">
            <a:avLst/>
          </a:prstGeom>
        </p:spPr>
        <p:txBody>
          <a:bodyPr wrap="square">
            <a:spAutoFit/>
          </a:bodyPr>
          <a:lstStyle/>
          <a:p>
            <a:r>
              <a:rPr lang="en-IN" sz="2000" dirty="0">
                <a:solidFill>
                  <a:srgbClr val="006C86"/>
                </a:solidFill>
              </a:rPr>
              <a:t>Primary key in a relation is always associated with an INDEX object</a:t>
            </a:r>
          </a:p>
        </p:txBody>
      </p:sp>
    </p:spTree>
    <p:extLst>
      <p:ext uri="{BB962C8B-B14F-4D97-AF65-F5344CB8AC3E}">
        <p14:creationId xmlns="" xmlns:p14="http://schemas.microsoft.com/office/powerpoint/2010/main" val="2907623610"/>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column.</a:t>
            </a:r>
          </a:p>
        </p:txBody>
      </p:sp>
      <p:sp>
        <p:nvSpPr>
          <p:cNvPr id="2" name="Rectangle 1"/>
          <p:cNvSpPr/>
          <p:nvPr/>
        </p:nvSpPr>
        <p:spPr>
          <a:xfrm>
            <a:off x="1600200" y="1258670"/>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7" name="Rectangle 6"/>
          <p:cNvSpPr/>
          <p:nvPr/>
        </p:nvSpPr>
        <p:spPr>
          <a:xfrm>
            <a:off x="1600200" y="22098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1600200" y="2905704"/>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USERS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PRIMARY KEY</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cxnSp>
        <p:nvCxnSpPr>
          <p:cNvPr id="10" name="Straight Connector 9"/>
          <p:cNvCxnSpPr/>
          <p:nvPr/>
        </p:nvCxnSpPr>
        <p:spPr>
          <a:xfrm>
            <a:off x="152400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52400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676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676400" y="5096471"/>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USERS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PRIMARY KEY</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 USERNAME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Tree>
    <p:extLst>
      <p:ext uri="{BB962C8B-B14F-4D97-AF65-F5344CB8AC3E}">
        <p14:creationId xmlns="" xmlns:p14="http://schemas.microsoft.com/office/powerpoint/2010/main" val="302928758"/>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1600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752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information_schema.table_constraints;</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 xmlns:p14="http://schemas.microsoft.com/office/powerpoint/2010/main" val="2911960780"/>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drop Primary Key.</a:t>
            </a:r>
          </a:p>
        </p:txBody>
      </p:sp>
      <p:sp>
        <p:nvSpPr>
          <p:cNvPr id="2" name="Rectangle 1"/>
          <p:cNvSpPr/>
          <p:nvPr/>
        </p:nvSpPr>
        <p:spPr>
          <a:xfrm>
            <a:off x="1600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a:latin typeface="Arial" panose="020B0604020202020204" pitchFamily="34" charset="0"/>
                <a:cs typeface="Arial" panose="020B0604020202020204" pitchFamily="34" charset="0"/>
              </a:rPr>
              <a:t>;</a:t>
            </a:r>
          </a:p>
        </p:txBody>
      </p:sp>
      <p:sp>
        <p:nvSpPr>
          <p:cNvPr id="7" name="Rectangle 6"/>
          <p:cNvSpPr/>
          <p:nvPr/>
        </p:nvSpPr>
        <p:spPr>
          <a:xfrm>
            <a:off x="1752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information_schema.table_constraints;</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 xmlns:p14="http://schemas.microsoft.com/office/powerpoint/2010/main" val="2186942385"/>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641143" y="304801"/>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641142" y="3748951"/>
            <a:ext cx="8458200" cy="1477328"/>
          </a:xfrm>
          <a:prstGeom prst="rect">
            <a:avLst/>
          </a:prstGeom>
        </p:spPr>
        <p:txBody>
          <a:bodyPr wrap="square">
            <a:spAutoFit/>
          </a:bodyPr>
          <a:lstStyle/>
          <a:p>
            <a:r>
              <a:rPr lang="en-IN" dirty="0">
                <a:solidFill>
                  <a:schemeClr val="accent2">
                    <a:lumMod val="50000"/>
                  </a:schemeClr>
                </a:solidFill>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solidFill>
                  <a:schemeClr val="accent2">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TEMP</a:t>
            </a:r>
            <a:r>
              <a:rPr lang="en-IN" dirty="0">
                <a:solidFill>
                  <a:schemeClr val="accent2">
                    <a:lumMod val="50000"/>
                  </a:schemeClr>
                </a:solidFill>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p>
          <a:p>
            <a:r>
              <a:rPr lang="en-IN" dirty="0">
                <a:solidFill>
                  <a:schemeClr val="accent2">
                    <a:lumMod val="50000"/>
                  </a:schemeClr>
                </a:solidFill>
                <a:latin typeface="Liberation Mono"/>
                <a:cs typeface="Arial" panose="020B0604020202020204" pitchFamily="34" charset="0"/>
              </a:rPr>
              <a:t>   COL1 INT, </a:t>
            </a:r>
          </a:p>
          <a:p>
            <a:r>
              <a:rPr lang="en-IN" dirty="0">
                <a:solidFill>
                  <a:schemeClr val="accent2">
                    <a:lumMod val="50000"/>
                  </a:schemeClr>
                </a:solidFill>
                <a:latin typeface="Liberation Mono"/>
                <a:cs typeface="Arial" panose="020B0604020202020204" pitchFamily="34" charset="0"/>
              </a:rPr>
              <a:t>   COL2 INT, </a:t>
            </a:r>
          </a:p>
          <a:p>
            <a:r>
              <a:rPr lang="en-IN" dirty="0">
                <a:solidFill>
                  <a:schemeClr val="accent2">
                    <a:lumMod val="50000"/>
                  </a:schemeClr>
                </a:solidFill>
                <a:latin typeface="Liberation Mono"/>
                <a:cs typeface="Arial" panose="020B0604020202020204" pitchFamily="34" charset="0"/>
              </a:rPr>
              <a:t>   COL3 INT, </a:t>
            </a:r>
          </a:p>
          <a:p>
            <a:r>
              <a:rPr lang="en-IN" dirty="0">
                <a:solidFill>
                  <a:schemeClr val="accent2">
                    <a:lumMod val="50000"/>
                  </a:schemeClr>
                </a:solidFill>
                <a:latin typeface="Liberation Mono"/>
                <a:cs typeface="Arial" panose="020B0604020202020204" pitchFamily="34" charset="0"/>
              </a:rPr>
              <a:t>   </a:t>
            </a:r>
            <a:r>
              <a:rPr lang="en-IN" dirty="0">
                <a:solidFill>
                  <a:srgbClr val="DD4A68"/>
                </a:solidFill>
                <a:latin typeface="Liberation Mono"/>
                <a:ea typeface="Times New Roman" panose="02020603050405020304" pitchFamily="18" charset="0"/>
              </a:rPr>
              <a:t>CONSTRAINT PK_COL1_COL2 PRIMARY KEY </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COL1, COL2</a:t>
            </a:r>
            <a:r>
              <a:rPr lang="en-IN" dirty="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 xmlns:p14="http://schemas.microsoft.com/office/powerpoint/2010/main" val="3374743441"/>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p>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1232763047"/>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752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information_schema.table_constraints;</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 xmlns:p14="http://schemas.microsoft.com/office/powerpoint/2010/main" val="3662638649"/>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unique key is user_id column.</a:t>
            </a:r>
          </a:p>
        </p:txBody>
      </p:sp>
      <p:sp>
        <p:nvSpPr>
          <p:cNvPr id="2" name="Rectangle 1"/>
          <p:cNvSpPr/>
          <p:nvPr/>
        </p:nvSpPr>
        <p:spPr>
          <a:xfrm>
            <a:off x="1600200" y="1258670"/>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7" name="Rectangle 6"/>
          <p:cNvSpPr/>
          <p:nvPr/>
        </p:nvSpPr>
        <p:spPr>
          <a:xfrm>
            <a:off x="1600200" y="22098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UNIQUE KEY at the end of the CREATE TABLE  statement as follows.</a:t>
            </a:r>
          </a:p>
        </p:txBody>
      </p:sp>
      <p:sp>
        <p:nvSpPr>
          <p:cNvPr id="8" name="Rectangle 7"/>
          <p:cNvSpPr/>
          <p:nvPr/>
        </p:nvSpPr>
        <p:spPr>
          <a:xfrm>
            <a:off x="1600200" y="2905704"/>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a:t>
            </a:r>
          </a:p>
        </p:txBody>
      </p:sp>
      <p:cxnSp>
        <p:nvCxnSpPr>
          <p:cNvPr id="10" name="Straight Connector 9"/>
          <p:cNvCxnSpPr/>
          <p:nvPr/>
        </p:nvCxnSpPr>
        <p:spPr>
          <a:xfrm>
            <a:off x="152400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52400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676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unique key consists of multiple columns, you must specify them at the end of the CREATE TABLE  statement. You put a coma-separated list of unique key columns inside parentheses followed the UNIQUE KEY  keywords.</a:t>
            </a:r>
          </a:p>
        </p:txBody>
      </p:sp>
      <p:sp>
        <p:nvSpPr>
          <p:cNvPr id="13" name="Rectangle 12"/>
          <p:cNvSpPr/>
          <p:nvPr/>
        </p:nvSpPr>
        <p:spPr>
          <a:xfrm>
            <a:off x="1676400" y="5096471"/>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UNIQUE KEY</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 username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a:t>
            </a:r>
          </a:p>
        </p:txBody>
      </p:sp>
    </p:spTree>
    <p:extLst>
      <p:ext uri="{BB962C8B-B14F-4D97-AF65-F5344CB8AC3E}">
        <p14:creationId xmlns="" xmlns:p14="http://schemas.microsoft.com/office/powerpoint/2010/main" val="988411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Attribute</a:t>
            </a:r>
          </a:p>
        </p:txBody>
      </p:sp>
    </p:spTree>
    <p:extLst>
      <p:ext uri="{BB962C8B-B14F-4D97-AF65-F5344CB8AC3E}">
        <p14:creationId xmlns="" xmlns:p14="http://schemas.microsoft.com/office/powerpoint/2010/main" val="1923500635"/>
      </p:ext>
    </p:extLst>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Unique Key on existing column.</a:t>
            </a:r>
          </a:p>
        </p:txBody>
      </p:sp>
      <p:sp>
        <p:nvSpPr>
          <p:cNvPr id="2" name="Rectangle 1"/>
          <p:cNvSpPr/>
          <p:nvPr/>
        </p:nvSpPr>
        <p:spPr>
          <a:xfrm>
            <a:off x="1600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7" name="Rectangle 6"/>
          <p:cNvSpPr/>
          <p:nvPr/>
        </p:nvSpPr>
        <p:spPr>
          <a:xfrm>
            <a:off x="1752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information_schema.table_constraints;</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 xmlns:p14="http://schemas.microsoft.com/office/powerpoint/2010/main" val="1599286813"/>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drop Unique Key.</a:t>
            </a:r>
          </a:p>
        </p:txBody>
      </p:sp>
      <p:sp>
        <p:nvSpPr>
          <p:cNvPr id="2" name="Rectangle 1"/>
          <p:cNvSpPr/>
          <p:nvPr/>
        </p:nvSpPr>
        <p:spPr>
          <a:xfrm>
            <a:off x="1600200" y="1258670"/>
            <a:ext cx="8991600" cy="877163"/>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a:latin typeface="Arial" panose="020B0604020202020204" pitchFamily="34" charset="0"/>
                <a:cs typeface="Arial" panose="020B0604020202020204" pitchFamily="34" charset="0"/>
              </a:rPr>
              <a:t>;      </a:t>
            </a:r>
            <a:r>
              <a:rPr lang="en-IN" dirty="0">
                <a:solidFill>
                  <a:srgbClr val="92D050"/>
                </a:solidFill>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1752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information_schema.table_constraints;</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 xmlns:p14="http://schemas.microsoft.com/office/powerpoint/2010/main" val="1014215150"/>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p>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45694" y="76201"/>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A foreign key can have a different name from its primary key.</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DataType of primary key and foreign key column must be same.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It 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not.</a:t>
            </a:r>
          </a:p>
        </p:txBody>
      </p:sp>
      <p:sp>
        <p:nvSpPr>
          <p:cNvPr id="4" name="Rectangle 3"/>
          <p:cNvSpPr/>
          <p:nvPr/>
        </p:nvSpPr>
        <p:spPr>
          <a:xfrm>
            <a:off x="1645694"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p:txBody>
      </p:sp>
      <p:sp>
        <p:nvSpPr>
          <p:cNvPr id="5" name="Rectangle 4"/>
          <p:cNvSpPr/>
          <p:nvPr/>
        </p:nvSpPr>
        <p:spPr>
          <a:xfrm>
            <a:off x="1718954" y="3949313"/>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another/same table.</a:t>
            </a:r>
          </a:p>
        </p:txBody>
      </p:sp>
    </p:spTree>
    <p:extLst>
      <p:ext uri="{BB962C8B-B14F-4D97-AF65-F5344CB8AC3E}">
        <p14:creationId xmlns="" xmlns:p14="http://schemas.microsoft.com/office/powerpoint/2010/main" val="1469596093"/>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676400" y="740926"/>
            <a:ext cx="8839200" cy="3754874"/>
          </a:xfrm>
          <a:prstGeom prst="rect">
            <a:avLst/>
          </a:prstGeom>
          <a:solidFill>
            <a:srgbClr val="476D59"/>
          </a:solidFill>
        </p:spPr>
        <p:txBody>
          <a:bodyPr wrap="square">
            <a:spAutoFit/>
          </a:bodyPr>
          <a:lstStyle/>
          <a:p>
            <a:r>
              <a:rPr lang="en-IN" sz="2000" dirty="0">
                <a:solidFill>
                  <a:schemeClr val="bg1"/>
                </a:solidFill>
              </a:rPr>
              <a:t>A referential 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INSERT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UPDATE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UPDATE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DELETE attempt to remove a record from a parent table that has a matching value in a child table's foreign key columns.</a:t>
            </a:r>
          </a:p>
        </p:txBody>
      </p:sp>
    </p:spTree>
    <p:extLst>
      <p:ext uri="{BB962C8B-B14F-4D97-AF65-F5344CB8AC3E}">
        <p14:creationId xmlns="" xmlns:p14="http://schemas.microsoft.com/office/powerpoint/2010/main" val="834576772"/>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1600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1828800" y="2014956"/>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8382000" y="2010007"/>
            <a:ext cx="1962150" cy="2085976"/>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p:cNvSpPr/>
          <p:nvPr/>
        </p:nvSpPr>
        <p:spPr>
          <a:xfrm>
            <a:off x="5029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 xmlns:p14="http://schemas.microsoft.com/office/powerpoint/2010/main" val="1257721072"/>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1600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1600200" y="2055675"/>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6" name="Rectangle 5"/>
          <p:cNvSpPr/>
          <p:nvPr/>
        </p:nvSpPr>
        <p:spPr>
          <a:xfrm>
            <a:off x="1752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information_schema.table_constraints;</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 xmlns:p14="http://schemas.microsoft.com/office/powerpoint/2010/main" val="4282516866"/>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1600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1752600" y="1828801"/>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p>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p>
          <a:p>
            <a:r>
              <a:rPr lang="en-IN" i="1" dirty="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1734787" y="3066872"/>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sub clauses of the FOREIGN KEY clause.</a:t>
            </a:r>
          </a:p>
        </p:txBody>
      </p:sp>
      <p:sp>
        <p:nvSpPr>
          <p:cNvPr id="2" name="Rectangle 1"/>
          <p:cNvSpPr/>
          <p:nvPr/>
        </p:nvSpPr>
        <p:spPr>
          <a:xfrm>
            <a:off x="6172200" y="1516560"/>
            <a:ext cx="4114800" cy="769441"/>
          </a:xfrm>
          <a:prstGeom prst="rect">
            <a:avLst/>
          </a:prstGeom>
          <a:solidFill>
            <a:srgbClr val="0F5D3A"/>
          </a:solidFill>
        </p:spPr>
        <p:txBody>
          <a:bodyPr wrap="square">
            <a:spAutoFit/>
          </a:bodyPr>
          <a:lstStyle/>
          <a:p>
            <a:r>
              <a:rPr lang="en-IN" sz="2200" dirty="0">
                <a:solidFill>
                  <a:srgbClr val="FFC000"/>
                </a:solidFill>
              </a:rPr>
              <a:t>Cascaded FOREIGN KEY actions do not activate triggers.</a:t>
            </a:r>
          </a:p>
        </p:txBody>
      </p:sp>
    </p:spTree>
    <p:extLst>
      <p:ext uri="{BB962C8B-B14F-4D97-AF65-F5344CB8AC3E}">
        <p14:creationId xmlns="" xmlns:p14="http://schemas.microsoft.com/office/powerpoint/2010/main" val="148594766"/>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752600" y="4495800"/>
            <a:ext cx="8610600" cy="369332"/>
          </a:xfrm>
          <a:prstGeom prst="rect">
            <a:avLst/>
          </a:prstGeom>
          <a:solidFill>
            <a:srgbClr val="476D59"/>
          </a:solidFill>
        </p:spPr>
        <p:txBody>
          <a:bodyPr wrap="square">
            <a:spAutoFit/>
          </a:bodyPr>
          <a:lstStyle/>
          <a:p>
            <a:r>
              <a:rPr lang="en-IN" b="1" dirty="0">
                <a:solidFill>
                  <a:schemeClr val="bg1"/>
                </a:solidFill>
                <a:latin typeface="Arial" panose="020B0604020202020204" pitchFamily="34" charset="0"/>
                <a:cs typeface="Arial" panose="020B0604020202020204" pitchFamily="34" charset="0"/>
              </a:rPr>
              <a:t>ALTER table E drop foreign key e_ibfk_1;</a:t>
            </a:r>
          </a:p>
        </p:txBody>
      </p:sp>
      <p:sp>
        <p:nvSpPr>
          <p:cNvPr id="7" name="Rectangle 6"/>
          <p:cNvSpPr/>
          <p:nvPr/>
        </p:nvSpPr>
        <p:spPr>
          <a:xfrm>
            <a:off x="1600200" y="2971801"/>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ON 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ON 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1600200" y="685801"/>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632858" y="5257801"/>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 xmlns:p14="http://schemas.microsoft.com/office/powerpoint/2010/main" val="1900297931"/>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p>
          <a:p>
            <a:pPr algn="ctr"/>
            <a:r>
              <a:rPr lang="en-IN" sz="4800" dirty="0">
                <a:solidFill>
                  <a:srgbClr val="DC525C"/>
                </a:solidFill>
                <a:latin typeface="Segoe UI Light" panose="020B0502040204020203" pitchFamily="34" charset="0"/>
                <a:cs typeface="Segoe UI Light" panose="020B0502040204020203" pitchFamily="34" charset="0"/>
              </a:rPr>
              <a:t>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4085141194"/>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40293558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76400" y="228600"/>
            <a:ext cx="88392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Index</a:t>
            </a:r>
            <a:endParaRPr lang="en-US" sz="3600" b="1" i="1" dirty="0">
              <a:solidFill>
                <a:schemeClr val="bg1"/>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 xmlns:p14="http://schemas.microsoft.com/office/powerpoint/2010/main" val="920953336"/>
              </p:ext>
            </p:extLst>
          </p:nvPr>
        </p:nvGraphicFramePr>
        <p:xfrm>
          <a:off x="1676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 xmlns:p14="http://schemas.microsoft.com/office/powerpoint/2010/main" val="4143922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 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1828801" y="762001"/>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1828800" y="4338936"/>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1828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a:solidFill>
                  <a:srgbClr val="5F9378"/>
                </a:solidFill>
              </a:rPr>
              <a:t>Entity</a:t>
            </a:r>
          </a:p>
          <a:p>
            <a:pPr>
              <a:lnSpc>
                <a:spcPct val="150000"/>
              </a:lnSpc>
            </a:pPr>
            <a:r>
              <a:rPr lang="en-IN" b="1" i="1" dirty="0"/>
              <a:t>Name</a:t>
            </a:r>
            <a:r>
              <a:rPr lang="en-IN" b="1" dirty="0"/>
              <a:t> attribute</a:t>
            </a:r>
            <a:r>
              <a:rPr lang="en-IN" dirty="0"/>
              <a:t>: FirstName, MiddleName, and LastName</a:t>
            </a:r>
          </a:p>
          <a:p>
            <a:pPr>
              <a:lnSpc>
                <a:spcPct val="150000"/>
              </a:lnSpc>
            </a:pPr>
            <a:r>
              <a:rPr lang="en-IN" b="1" i="1" dirty="0"/>
              <a:t>PhoneNumber</a:t>
            </a:r>
            <a:r>
              <a:rPr lang="en-IN" b="1" dirty="0"/>
              <a:t> attribute</a:t>
            </a:r>
            <a:r>
              <a:rPr lang="en-IN" dirty="0"/>
              <a:t>: CountryCode, CityCode, and PhoneNumber</a:t>
            </a:r>
          </a:p>
        </p:txBody>
      </p:sp>
      <p:sp>
        <p:nvSpPr>
          <p:cNvPr id="7" name="Rectangle 6"/>
          <p:cNvSpPr/>
          <p:nvPr/>
        </p:nvSpPr>
        <p:spPr>
          <a:xfrm>
            <a:off x="1828800" y="4834116"/>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a:solidFill>
                  <a:srgbClr val="5F9378"/>
                </a:solidFill>
              </a:rPr>
              <a:t>Entity</a:t>
            </a:r>
          </a:p>
          <a:p>
            <a:pPr>
              <a:lnSpc>
                <a:spcPct val="150000"/>
              </a:lnSpc>
            </a:pPr>
            <a:r>
              <a:rPr lang="en-IN" b="1" i="1" dirty="0"/>
              <a:t>Hobbies</a:t>
            </a:r>
            <a:r>
              <a:rPr lang="en-IN" b="1" dirty="0"/>
              <a:t> attribute</a:t>
            </a:r>
            <a:r>
              <a:rPr lang="en-IN" dirty="0"/>
              <a:t>: reading, hiking, hockey, skiing, photography.</a:t>
            </a:r>
          </a:p>
          <a:p>
            <a:pPr>
              <a:lnSpc>
                <a:spcPct val="150000"/>
              </a:lnSpc>
            </a:pPr>
            <a:r>
              <a:rPr lang="en-IN" b="1" i="1" dirty="0"/>
              <a:t>SpokenLanguages</a:t>
            </a:r>
            <a:r>
              <a:rPr lang="en-IN" b="1" dirty="0"/>
              <a:t> attribute</a:t>
            </a:r>
            <a:r>
              <a:rPr lang="en-IN" dirty="0"/>
              <a:t>: Hindi, Marathi, Gujarati, English.</a:t>
            </a:r>
          </a:p>
        </p:txBody>
      </p:sp>
      <p:pic>
        <p:nvPicPr>
          <p:cNvPr id="9" name="Picture 8"/>
          <p:cNvPicPr>
            <a:picLocks noChangeAspect="1"/>
          </p:cNvPicPr>
          <p:nvPr/>
        </p:nvPicPr>
        <p:blipFill>
          <a:blip r:embed="rId2"/>
          <a:stretch>
            <a:fillRect/>
          </a:stretch>
        </p:blipFill>
        <p:spPr>
          <a:xfrm>
            <a:off x="1900917" y="2570650"/>
            <a:ext cx="1543050" cy="419100"/>
          </a:xfrm>
          <a:prstGeom prst="rect">
            <a:avLst/>
          </a:prstGeom>
        </p:spPr>
      </p:pic>
      <p:pic>
        <p:nvPicPr>
          <p:cNvPr id="10" name="Picture 9"/>
          <p:cNvPicPr>
            <a:picLocks noChangeAspect="1"/>
          </p:cNvPicPr>
          <p:nvPr/>
        </p:nvPicPr>
        <p:blipFill>
          <a:blip r:embed="rId3"/>
          <a:stretch>
            <a:fillRect/>
          </a:stretch>
        </p:blipFill>
        <p:spPr>
          <a:xfrm>
            <a:off x="1879147" y="3165889"/>
            <a:ext cx="5819775" cy="371475"/>
          </a:xfrm>
          <a:prstGeom prst="rect">
            <a:avLst/>
          </a:prstGeom>
        </p:spPr>
      </p:pic>
      <p:pic>
        <p:nvPicPr>
          <p:cNvPr id="11" name="Picture 10"/>
          <p:cNvPicPr>
            <a:picLocks noChangeAspect="1"/>
          </p:cNvPicPr>
          <p:nvPr/>
        </p:nvPicPr>
        <p:blipFill>
          <a:blip r:embed="rId4"/>
          <a:stretch>
            <a:fillRect/>
          </a:stretch>
        </p:blipFill>
        <p:spPr>
          <a:xfrm>
            <a:off x="1850572" y="3735274"/>
            <a:ext cx="7896225" cy="371475"/>
          </a:xfrm>
          <a:prstGeom prst="rect">
            <a:avLst/>
          </a:prstGeom>
        </p:spPr>
      </p:pic>
      <p:cxnSp>
        <p:nvCxnSpPr>
          <p:cNvPr id="13" name="Straight Arrow Connector 12"/>
          <p:cNvCxnSpPr/>
          <p:nvPr/>
        </p:nvCxnSpPr>
        <p:spPr>
          <a:xfrm>
            <a:off x="2514600" y="2895601"/>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14600" y="3481024"/>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514601"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508188"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57956405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685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 xmlns:p14="http://schemas.microsoft.com/office/powerpoint/2010/main" val="2406561690"/>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VIEW contains no data itself. The tables upon which a VIEW is based are called base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VIEW, and columns dropped from the table will result in an error when selecting from the 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VIEW column names. </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TRIGGER with a VIEW.</a:t>
            </a:r>
          </a:p>
        </p:txBody>
      </p:sp>
      <p:sp>
        <p:nvSpPr>
          <p:cNvPr id="6" name="Rectangle 5"/>
          <p:cNvSpPr/>
          <p:nvPr/>
        </p:nvSpPr>
        <p:spPr>
          <a:xfrm>
            <a:off x="1600201" y="5388115"/>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 xmlns:p14="http://schemas.microsoft.com/office/powerpoint/2010/main" val="3685254420"/>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1335882"/>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 xmlns:p14="http://schemas.microsoft.com/office/powerpoint/2010/main" val="2662115593"/>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676400" y="1600201"/>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1600200" y="3787677"/>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a:latin typeface="Arial" panose="020B0604020202020204" pitchFamily="34" charset="0"/>
                <a:cs typeface="Arial" panose="020B0604020202020204" pitchFamily="34" charset="0"/>
              </a:rPr>
              <a:t>;</a:t>
            </a:r>
          </a:p>
        </p:txBody>
      </p:sp>
      <p:sp>
        <p:nvSpPr>
          <p:cNvPr id="8" name="Rectangle 7"/>
          <p:cNvSpPr/>
          <p:nvPr/>
        </p:nvSpPr>
        <p:spPr>
          <a:xfrm>
            <a:off x="1600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1905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 xmlns:p14="http://schemas.microsoft.com/office/powerpoint/2010/main" val="412755605"/>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676400" y="1425714"/>
            <a:ext cx="8763000" cy="369332"/>
          </a:xfrm>
          <a:prstGeom prst="rect">
            <a:avLst/>
          </a:prstGeom>
          <a:solidFill>
            <a:schemeClr val="bg1"/>
          </a:solidFill>
        </p:spPr>
        <p:txBody>
          <a:bodyPr wrap="square">
            <a:spAutoFit/>
          </a:bodyPr>
          <a:lstStyle/>
          <a:p>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676400" y="1869990"/>
            <a:ext cx="8839200" cy="461665"/>
          </a:xfrm>
          <a:prstGeom prst="rect">
            <a:avLst/>
          </a:prstGeom>
        </p:spPr>
        <p:txBody>
          <a:bodyPr wrap="square">
            <a:spAutoFit/>
          </a:bodyPr>
          <a:lstStyle/>
          <a:p>
            <a:pPr>
              <a:lnSpc>
                <a:spcPct val="150000"/>
              </a:lnSpc>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676400" y="2706470"/>
            <a:ext cx="8763000" cy="646331"/>
          </a:xfrm>
          <a:prstGeom prst="rect">
            <a:avLst/>
          </a:prstGeom>
          <a:solidFill>
            <a:schemeClr val="bg1"/>
          </a:solidFill>
        </p:spPr>
        <p:txBody>
          <a:bodyPr wrap="square">
            <a:spAutoFit/>
          </a:bodyPr>
          <a:lstStyle/>
          <a:p>
            <a:r>
              <a:rPr lang="en-IN" dirty="0">
                <a:solidFill>
                  <a:srgbClr val="0077AA"/>
                </a:solidFill>
                <a:latin typeface="Liberation Mono"/>
              </a:rPr>
              <a:t>SHOW [FULL] TABLES [{FROM | IN} db_name]</a:t>
            </a:r>
          </a:p>
          <a:p>
            <a:r>
              <a:rPr lang="en-IN" dirty="0">
                <a:solidFill>
                  <a:srgbClr val="0077AA"/>
                </a:solidFill>
                <a:latin typeface="Liberation Mono"/>
              </a:rPr>
              <a:t>      [LIKE 'pattern' | WHERE expr]</a:t>
            </a:r>
          </a:p>
        </p:txBody>
      </p:sp>
      <p:sp>
        <p:nvSpPr>
          <p:cNvPr id="8" name="Rectangle 7"/>
          <p:cNvSpPr/>
          <p:nvPr/>
        </p:nvSpPr>
        <p:spPr>
          <a:xfrm>
            <a:off x="1676400" y="3622590"/>
            <a:ext cx="8839200" cy="461665"/>
          </a:xfrm>
          <a:prstGeom prst="rect">
            <a:avLst/>
          </a:prstGeom>
        </p:spPr>
        <p:txBody>
          <a:bodyPr wrap="square">
            <a:spAutoFit/>
          </a:bodyPr>
          <a:lstStyle/>
          <a:p>
            <a:pPr>
              <a:lnSpc>
                <a:spcPct val="150000"/>
              </a:lnSpc>
            </a:pPr>
            <a:r>
              <a:rPr lang="en-IN" sz="1600" dirty="0">
                <a:latin typeface="Arial" panose="020B0604020202020204" pitchFamily="34" charset="0"/>
                <a:ea typeface="Arial Unicode MS"/>
                <a:cs typeface="Arial" panose="020B0604020202020204" pitchFamily="34" charset="0"/>
              </a:rPr>
              <a:t>show 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 xmlns:p14="http://schemas.microsoft.com/office/powerpoint/2010/main" val="1869408089"/>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676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676400" y="3239870"/>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1600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1795462853"/>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685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676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 xmlns:p14="http://schemas.microsoft.com/office/powerpoint/2010/main" val="1338227008"/>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1600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600200" y="2527281"/>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1600200" y="4419600"/>
            <a:ext cx="8991600" cy="400110"/>
          </a:xfrm>
          <a:prstGeom prst="rect">
            <a:avLst/>
          </a:prstGeom>
          <a:solidFill>
            <a:srgbClr val="FFFF00"/>
          </a:solidFill>
        </p:spPr>
        <p:txBody>
          <a:bodyPr wrap="square">
            <a:spAutoFit/>
          </a:bodyPr>
          <a:lstStyle/>
          <a:p>
            <a:r>
              <a:rPr lang="en-IN" sz="2000" dirty="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1743543644"/>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676400" y="1600201"/>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676400" y="2433936"/>
            <a:ext cx="88392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ON </a:t>
            </a:r>
            <a:r>
              <a:rPr lang="en-IN" sz="1600" dirty="0">
                <a:latin typeface="Arial" panose="020B0604020202020204" pitchFamily="34" charset="0"/>
                <a:ea typeface="Times New Roman" panose="02020603050405020304" pitchFamily="18" charset="0"/>
              </a:rPr>
              <a:t>EMP</a:t>
            </a:r>
            <a:r>
              <a:rPr lang="en-IN" sz="1600" dirty="0">
                <a:latin typeface="Arial" panose="020B0604020202020204" pitchFamily="34" charset="0"/>
                <a:ea typeface="Arial Unicode MS"/>
                <a:cs typeface="Arial" panose="020B0604020202020204" pitchFamily="34" charset="0"/>
              </a:rPr>
              <a:t> </a:t>
            </a:r>
            <a:r>
              <a:rPr lang="en-IN" sz="1600" dirty="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ON </a:t>
            </a:r>
            <a:r>
              <a:rPr lang="en-IN" sz="1600" dirty="0">
                <a:latin typeface="Arial" panose="020B0604020202020204" pitchFamily="34" charset="0"/>
                <a:ea typeface="Times New Roman" panose="02020603050405020304" pitchFamily="18" charset="0"/>
              </a:rPr>
              <a:t>EMP</a:t>
            </a:r>
            <a:r>
              <a:rPr lang="en-IN" sz="1600" dirty="0">
                <a:latin typeface="Arial" panose="020B0604020202020204" pitchFamily="34" charset="0"/>
                <a:ea typeface="Arial Unicode MS"/>
                <a:cs typeface="Arial" panose="020B0604020202020204" pitchFamily="34" charset="0"/>
              </a:rPr>
              <a:t> </a:t>
            </a:r>
            <a:r>
              <a:rPr lang="en-IN" sz="1600" dirty="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 xmlns:p14="http://schemas.microsoft.com/office/powerpoint/2010/main" val="1773200555"/>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676400" y="1425715"/>
            <a:ext cx="8763000" cy="1200329"/>
          </a:xfrm>
          <a:prstGeom prst="rect">
            <a:avLst/>
          </a:prstGeom>
          <a:solidFill>
            <a:schemeClr val="bg1"/>
          </a:solidFill>
        </p:spPr>
        <p:txBody>
          <a:bodyPr wrap="square">
            <a:spAutoFit/>
          </a:bodyPr>
          <a:lstStyle/>
          <a:p>
            <a:r>
              <a:rPr lang="en-US" dirty="0">
                <a:solidFill>
                  <a:srgbClr val="0077AA"/>
                </a:solidFill>
                <a:latin typeface="Liberation Mono"/>
              </a:rPr>
              <a:t>SHOW {INDEX | INDEXES | KEYS}</a:t>
            </a:r>
          </a:p>
          <a:p>
            <a:r>
              <a:rPr lang="en-US" dirty="0">
                <a:solidFill>
                  <a:srgbClr val="0077AA"/>
                </a:solidFill>
                <a:latin typeface="Liberation Mono"/>
              </a:rPr>
              <a:t>    {FROM | IN} tbl_name</a:t>
            </a:r>
          </a:p>
          <a:p>
            <a:r>
              <a:rPr lang="en-US" dirty="0">
                <a:solidFill>
                  <a:srgbClr val="0077AA"/>
                </a:solidFill>
                <a:latin typeface="Liberation Mono"/>
              </a:rPr>
              <a:t>    [{FROM | IN} db_name]</a:t>
            </a:r>
          </a:p>
          <a:p>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676400" y="2860590"/>
            <a:ext cx="88392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ea typeface="Arial Unicode MS"/>
                <a:cs typeface="Arial" panose="020B0604020202020204" pitchFamily="34" charset="0"/>
              </a:rPr>
              <a:t> table_name,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INFORMATION_SCHEMA.STATISTICS;</a:t>
            </a:r>
          </a:p>
        </p:txBody>
      </p:sp>
      <p:sp>
        <p:nvSpPr>
          <p:cNvPr id="6" name="Rectangle 5"/>
          <p:cNvSpPr/>
          <p:nvPr/>
        </p:nvSpPr>
        <p:spPr>
          <a:xfrm>
            <a:off x="1676400" y="3851190"/>
            <a:ext cx="8839200" cy="461665"/>
          </a:xfrm>
          <a:prstGeom prst="rect">
            <a:avLst/>
          </a:prstGeom>
        </p:spPr>
        <p:txBody>
          <a:bodyPr wrap="square">
            <a:spAutoFit/>
          </a:bodyPr>
          <a:lstStyle/>
          <a:p>
            <a:pPr>
              <a:lnSpc>
                <a:spcPct val="150000"/>
              </a:lnSpc>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 xmlns:p14="http://schemas.microsoft.com/office/powerpoint/2010/main" val="26788068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Prime, Non-Prime Attribute?</a:t>
            </a:r>
          </a:p>
        </p:txBody>
      </p:sp>
    </p:spTree>
    <p:extLst>
      <p:ext uri="{BB962C8B-B14F-4D97-AF65-F5344CB8AC3E}">
        <p14:creationId xmlns="" xmlns:p14="http://schemas.microsoft.com/office/powerpoint/2010/main" val="747704266"/>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76400" y="1425714"/>
            <a:ext cx="8763000" cy="369332"/>
          </a:xfrm>
          <a:prstGeom prst="rect">
            <a:avLst/>
          </a:prstGeom>
          <a:solidFill>
            <a:schemeClr val="bg1"/>
          </a:solidFill>
        </p:spPr>
        <p:txBody>
          <a:bodyPr wrap="square">
            <a:spAutoFit/>
          </a:bodyPr>
          <a:lstStyle/>
          <a:p>
            <a:r>
              <a:rPr lang="en-IN" dirty="0">
                <a:solidFill>
                  <a:srgbClr val="0077AA"/>
                </a:solidFill>
                <a:latin typeface="Liberation Mono"/>
              </a:rPr>
              <a:t>DROP INDEX index_name ON tbl_name</a:t>
            </a:r>
          </a:p>
        </p:txBody>
      </p:sp>
      <p:sp>
        <p:nvSpPr>
          <p:cNvPr id="6" name="Rectangle 5"/>
          <p:cNvSpPr/>
          <p:nvPr/>
        </p:nvSpPr>
        <p:spPr>
          <a:xfrm>
            <a:off x="1676400" y="1981201"/>
            <a:ext cx="8839200" cy="461665"/>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DROP</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ON</a:t>
            </a:r>
            <a:r>
              <a:rPr lang="en-IN" sz="1600" dirty="0">
                <a:latin typeface="Arial" panose="020B0604020202020204" pitchFamily="34" charset="0"/>
                <a:ea typeface="Times New Roman" panose="02020603050405020304" pitchFamily="18" charset="0"/>
              </a:rPr>
              <a:t> EMPLOYEE</a:t>
            </a:r>
            <a:r>
              <a:rPr lang="en-IN" sz="1600" dirty="0">
                <a:latin typeface="Arial" panose="020B0604020202020204" pitchFamily="34" charset="0"/>
                <a:ea typeface="Arial Unicode MS"/>
                <a:cs typeface="Arial" panose="020B0604020202020204" pitchFamily="34" charset="0"/>
              </a:rPr>
              <a:t>;</a:t>
            </a:r>
          </a:p>
        </p:txBody>
      </p:sp>
    </p:spTree>
    <p:extLst>
      <p:ext uri="{BB962C8B-B14F-4D97-AF65-F5344CB8AC3E}">
        <p14:creationId xmlns="" xmlns:p14="http://schemas.microsoft.com/office/powerpoint/2010/main" val="2248663808"/>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685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 xmlns:p14="http://schemas.microsoft.com/office/powerpoint/2010/main" val="2789843155"/>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lock / unlock</a:t>
            </a:r>
          </a:p>
        </p:txBody>
      </p:sp>
      <p:sp>
        <p:nvSpPr>
          <p:cNvPr id="3" name="Rectangle 2"/>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1371601"/>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632857" y="2133601"/>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632857" y="4419600"/>
            <a:ext cx="6063343" cy="1477328"/>
          </a:xfrm>
          <a:prstGeom prst="rect">
            <a:avLst/>
          </a:prstGeom>
        </p:spPr>
        <p:txBody>
          <a:bodyPr wrap="square">
            <a:spAutoFit/>
          </a:bodyPr>
          <a:lstStyle/>
          <a:p>
            <a:r>
              <a:rPr lang="en-IN" dirty="0">
                <a:solidFill>
                  <a:srgbClr val="E0D612"/>
                </a:solidFill>
                <a:latin typeface="Arial" panose="020B0604020202020204" pitchFamily="34" charset="0"/>
                <a:cs typeface="Arial" panose="020B0604020202020204" pitchFamily="34" charset="0"/>
              </a:rPr>
              <a:t>LOCK</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a:solidFill>
                  <a:srgbClr val="C74C49"/>
                </a:solidFill>
                <a:latin typeface="Arial" panose="020B0604020202020204" pitchFamily="34" charset="0"/>
                <a:cs typeface="Arial" panose="020B0604020202020204" pitchFamily="34" charset="0"/>
              </a:rPr>
              <a:t>READ</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LOCK</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a:solidFill>
                  <a:srgbClr val="C74C49"/>
                </a:solidFill>
                <a:latin typeface="Arial" panose="020B0604020202020204" pitchFamily="34" charset="0"/>
                <a:cs typeface="Arial" panose="020B0604020202020204" pitchFamily="34" charset="0"/>
              </a:rPr>
              <a:t>WRITE</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p>
        </p:txBody>
      </p:sp>
    </p:spTree>
    <p:extLst>
      <p:ext uri="{BB962C8B-B14F-4D97-AF65-F5344CB8AC3E}">
        <p14:creationId xmlns="" xmlns:p14="http://schemas.microsoft.com/office/powerpoint/2010/main" val="2903269922"/>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685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cluster</a:t>
            </a:r>
          </a:p>
        </p:txBody>
      </p:sp>
      <p:sp>
        <p:nvSpPr>
          <p:cNvPr id="3" name="Rectangle 2"/>
          <p:cNvSpPr/>
          <p:nvPr/>
        </p:nvSpPr>
        <p:spPr>
          <a:xfrm>
            <a:off x="1828800" y="3276601"/>
            <a:ext cx="8534400" cy="646331"/>
          </a:xfrm>
          <a:prstGeom prst="rect">
            <a:avLst/>
          </a:prstGeom>
        </p:spPr>
        <p:txBody>
          <a:bodyPr wrap="square">
            <a:spAutoFit/>
          </a:bodyPr>
          <a:lstStyle/>
          <a:p>
            <a:r>
              <a:rPr lang="en-US" dirty="0"/>
              <a:t>A cluster comprises multiple interconnected computers or servers that appear as if they are one server to end users and applications.</a:t>
            </a:r>
          </a:p>
        </p:txBody>
      </p:sp>
    </p:spTree>
    <p:extLst>
      <p:ext uri="{BB962C8B-B14F-4D97-AF65-F5344CB8AC3E}">
        <p14:creationId xmlns="" xmlns:p14="http://schemas.microsoft.com/office/powerpoint/2010/main" val="1566008335"/>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685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Snapshots</a:t>
            </a:r>
          </a:p>
        </p:txBody>
      </p:sp>
      <p:sp>
        <p:nvSpPr>
          <p:cNvPr id="3" name="Rectangle 2"/>
          <p:cNvSpPr/>
          <p:nvPr/>
        </p:nvSpPr>
        <p:spPr>
          <a:xfrm>
            <a:off x="1676400" y="3276600"/>
            <a:ext cx="8839200" cy="1477328"/>
          </a:xfrm>
          <a:prstGeom prst="rect">
            <a:avLst/>
          </a:prstGeom>
        </p:spPr>
        <p:txBody>
          <a:bodyPr wrap="square">
            <a:spAutoFit/>
          </a:bodyPr>
          <a:lstStyle/>
          <a:p>
            <a:r>
              <a:rPr lang="en-US" dirty="0"/>
              <a:t>To create a raw data snapshot of MyISAM tables, you can use standard copy tools such as cp or copy, a remote copy tool such as scp or rsync, an archiving tool such as zip or tar, or a file system snapshot tool such as dump, providing that your MySQL data files exist on a single file system. If you are replicating only certain databases, copy only those files that relate to those tables.</a:t>
            </a:r>
          </a:p>
        </p:txBody>
      </p:sp>
      <p:sp>
        <p:nvSpPr>
          <p:cNvPr id="6" name="Rectangle 5"/>
          <p:cNvSpPr/>
          <p:nvPr/>
        </p:nvSpPr>
        <p:spPr>
          <a:xfrm>
            <a:off x="1632858" y="53877"/>
            <a:ext cx="8915400" cy="2031325"/>
          </a:xfrm>
          <a:prstGeom prst="rect">
            <a:avLst/>
          </a:prstGeom>
        </p:spPr>
        <p:txBody>
          <a:bodyPr wrap="square">
            <a:spAutoFit/>
          </a:bodyPr>
          <a:lstStyle/>
          <a:p>
            <a:pPr marL="342900" indent="-342900">
              <a:buFont typeface="Arial" panose="020B0604020202020204" pitchFamily="34" charset="0"/>
              <a:buChar char="•"/>
            </a:pPr>
            <a:r>
              <a:rPr lang="en-US" dirty="0">
                <a:solidFill>
                  <a:srgbClr val="C41A1A"/>
                </a:solidFill>
              </a:rPr>
              <a:t>mysqldump -uroot -p db1 &gt;&gt; d:\bk.sql</a:t>
            </a:r>
          </a:p>
          <a:p>
            <a:pPr marL="342900" indent="-342900">
              <a:buFont typeface="Arial" panose="020B0604020202020204" pitchFamily="34" charset="0"/>
              <a:buChar char="•"/>
            </a:pPr>
            <a:endParaRPr lang="en-US" dirty="0">
              <a:solidFill>
                <a:srgbClr val="C41A1A"/>
              </a:solidFill>
            </a:endParaRPr>
          </a:p>
          <a:p>
            <a:pPr marL="342900" indent="-342900">
              <a:buFont typeface="Arial" panose="020B0604020202020204" pitchFamily="34" charset="0"/>
              <a:buChar char="•"/>
            </a:pPr>
            <a:r>
              <a:rPr lang="en-US" dirty="0">
                <a:solidFill>
                  <a:srgbClr val="C41A1A"/>
                </a:solidFill>
              </a:rPr>
              <a:t>mysqldump -u[username] -p[password] --all-databases &gt; D:\localhost.sql</a:t>
            </a:r>
          </a:p>
          <a:p>
            <a:pPr marL="342900" indent="-342900">
              <a:buFont typeface="Arial" panose="020B0604020202020204" pitchFamily="34" charset="0"/>
              <a:buChar char="•"/>
            </a:pPr>
            <a:endParaRPr lang="en-US" dirty="0">
              <a:solidFill>
                <a:srgbClr val="C41A1A"/>
              </a:solidFill>
            </a:endParaRPr>
          </a:p>
          <a:p>
            <a:pPr marL="342900" indent="-342900">
              <a:buFont typeface="Arial" panose="020B0604020202020204" pitchFamily="34" charset="0"/>
              <a:buChar char="•"/>
            </a:pPr>
            <a:r>
              <a:rPr lang="en-US" dirty="0">
                <a:solidFill>
                  <a:srgbClr val="C41A1A"/>
                </a:solidFill>
              </a:rPr>
              <a:t>mysqldump -P 3306 -h [ip_address] -u [uname] -p[pass] db_name &gt; db_backup.sql</a:t>
            </a:r>
          </a:p>
          <a:p>
            <a:pPr marL="342900" indent="-342900">
              <a:buFont typeface="Arial" panose="020B0604020202020204" pitchFamily="34" charset="0"/>
              <a:buChar char="•"/>
            </a:pPr>
            <a:endParaRPr lang="en-US" dirty="0">
              <a:solidFill>
                <a:srgbClr val="C41A1A"/>
              </a:solidFill>
            </a:endParaRPr>
          </a:p>
          <a:p>
            <a:pPr marL="342900" indent="-342900">
              <a:buFont typeface="Arial" panose="020B0604020202020204" pitchFamily="34" charset="0"/>
              <a:buChar char="•"/>
            </a:pPr>
            <a:r>
              <a:rPr lang="en-US" dirty="0">
                <a:solidFill>
                  <a:srgbClr val="C41A1A"/>
                </a:solidFill>
              </a:rPr>
              <a:t>mysql -P 3306 –h192.168.100.74  -uroot -proot &lt; D:\ backup_fileName.sql saleel</a:t>
            </a:r>
          </a:p>
        </p:txBody>
      </p:sp>
    </p:spTree>
    <p:extLst>
      <p:ext uri="{BB962C8B-B14F-4D97-AF65-F5344CB8AC3E}">
        <p14:creationId xmlns="" xmlns:p14="http://schemas.microsoft.com/office/powerpoint/2010/main" val="2165911081"/>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DATA DICTIONARY</a:t>
            </a:r>
          </a:p>
        </p:txBody>
      </p:sp>
    </p:spTree>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them, 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3792487683"/>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 xmlns:p14="http://schemas.microsoft.com/office/powerpoint/2010/main" val="1779206805"/>
              </p:ext>
            </p:extLst>
          </p:nvPr>
        </p:nvGraphicFramePr>
        <p:xfrm>
          <a:off x="1676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 xmlns:p14="http://schemas.microsoft.com/office/powerpoint/2010/main" val="3362904671"/>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extLst>
      <p:ext uri="{BB962C8B-B14F-4D97-AF65-F5344CB8AC3E}">
        <p14:creationId xmlns="" xmlns:p14="http://schemas.microsoft.com/office/powerpoint/2010/main" val="2505497767"/>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PL/SQL</a:t>
            </a:r>
          </a:p>
        </p:txBody>
      </p:sp>
      <p:sp>
        <p:nvSpPr>
          <p:cNvPr id="3" name="Rectangle 2"/>
          <p:cNvSpPr/>
          <p:nvPr/>
        </p:nvSpPr>
        <p:spPr>
          <a:xfrm>
            <a:off x="1600200" y="3352801"/>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 xmlns:p14="http://schemas.microsoft.com/office/powerpoint/2010/main" val="9992571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 name="Rectangle 4"/>
          <p:cNvSpPr/>
          <p:nvPr/>
        </p:nvSpPr>
        <p:spPr>
          <a:xfrm>
            <a:off x="1676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p>
          <a:p>
            <a:r>
              <a:rPr lang="en-IN" sz="2400" dirty="0">
                <a:latin typeface="Arial" panose="020B0604020202020204" pitchFamily="34" charset="0"/>
                <a:cs typeface="Arial" panose="020B0604020202020204" pitchFamily="34" charset="0"/>
              </a:rPr>
              <a:t>An 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p>
          <a:p>
            <a:r>
              <a:rPr lang="en-IN" sz="2400" dirty="0">
                <a:latin typeface="Arial" panose="020B0604020202020204" pitchFamily="34" charset="0"/>
                <a:cs typeface="Arial" panose="020B0604020202020204" pitchFamily="34" charset="0"/>
              </a:rPr>
              <a:t>An 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152400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Attributes</a:t>
            </a:r>
          </a:p>
        </p:txBody>
      </p:sp>
    </p:spTree>
    <p:extLst>
      <p:ext uri="{BB962C8B-B14F-4D97-AF65-F5344CB8AC3E}">
        <p14:creationId xmlns="" xmlns:p14="http://schemas.microsoft.com/office/powerpoint/2010/main" val="2483968113"/>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3691138925"/>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1896070"/>
            <a:ext cx="8763000" cy="2308324"/>
          </a:xfrm>
          <a:prstGeom prst="rect">
            <a:avLst/>
          </a:prstGeom>
          <a:solidFill>
            <a:schemeClr val="bg1"/>
          </a:solidFill>
        </p:spPr>
        <p:txBody>
          <a:bodyPr wrap="square">
            <a:spAutoFit/>
          </a:bodyPr>
          <a:lstStyle/>
          <a:p>
            <a:r>
              <a:rPr lang="en-IN" dirty="0">
                <a:solidFill>
                  <a:srgbClr val="0077AA"/>
                </a:solidFill>
                <a:latin typeface="Liberation Mono"/>
              </a:rPr>
              <a:t>CREATE PROCEDURE sp_name ([proc_parameter[,...]])</a:t>
            </a:r>
          </a:p>
          <a:p>
            <a:r>
              <a:rPr lang="en-IN" dirty="0">
                <a:solidFill>
                  <a:srgbClr val="0077AA"/>
                </a:solidFill>
                <a:latin typeface="Liberation Mono"/>
              </a:rPr>
              <a:t>proc_parameter:</a:t>
            </a:r>
          </a:p>
          <a:p>
            <a:r>
              <a:rPr lang="en-IN" dirty="0">
                <a:solidFill>
                  <a:srgbClr val="0077AA"/>
                </a:solidFill>
                <a:latin typeface="Liberation Mono"/>
              </a:rPr>
              <a:t>    [ IN | OUT | INOUT ] param_name type</a:t>
            </a:r>
          </a:p>
          <a:p>
            <a:endParaRPr lang="en-IN" dirty="0">
              <a:solidFill>
                <a:srgbClr val="0077AA"/>
              </a:solidFill>
              <a:latin typeface="Liberation Mono"/>
            </a:endParaRPr>
          </a:p>
          <a:p>
            <a:endParaRPr lang="en-IN" dirty="0">
              <a:solidFill>
                <a:srgbClr val="0077AA"/>
              </a:solidFill>
              <a:latin typeface="Liberation Mono"/>
            </a:endParaRPr>
          </a:p>
          <a:p>
            <a:r>
              <a:rPr lang="en-IN" dirty="0">
                <a:solidFill>
                  <a:srgbClr val="0077AA"/>
                </a:solidFill>
                <a:latin typeface="Liberation Mono"/>
              </a:rPr>
              <a:t>CREATE FUNCTION sp_name ([func_parameter[,...]])</a:t>
            </a:r>
          </a:p>
          <a:p>
            <a:r>
              <a:rPr lang="en-IN" dirty="0">
                <a:solidFill>
                  <a:srgbClr val="0077AA"/>
                </a:solidFill>
                <a:latin typeface="Liberation Mono"/>
              </a:rPr>
              <a:t>    RETURNS type</a:t>
            </a:r>
          </a:p>
          <a:p>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676400" y="4114801"/>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8105967" y="1814622"/>
            <a:ext cx="2036135" cy="400110"/>
          </a:xfrm>
          <a:prstGeom prst="rect">
            <a:avLst/>
          </a:prstGeom>
          <a:solidFill>
            <a:srgbClr val="DC525C"/>
          </a:solidFill>
        </p:spPr>
        <p:txBody>
          <a:bodyPr wrap="none">
            <a:spAutoFit/>
          </a:bodyPr>
          <a:lstStyle/>
          <a:p>
            <a:r>
              <a:rPr lang="en-IN" sz="2000" dirty="0">
                <a:solidFill>
                  <a:srgbClr val="FFC000"/>
                </a:solidFill>
                <a:latin typeface="Arial" panose="020B0604020202020204" pitchFamily="34" charset="0"/>
                <a:cs typeface="Arial" panose="020B0604020202020204" pitchFamily="34" charset="0"/>
              </a:rPr>
              <a:t>desc mysql.proc</a:t>
            </a:r>
          </a:p>
        </p:txBody>
      </p:sp>
      <p:sp>
        <p:nvSpPr>
          <p:cNvPr id="7" name="Rectangle 6"/>
          <p:cNvSpPr/>
          <p:nvPr/>
        </p:nvSpPr>
        <p:spPr>
          <a:xfrm>
            <a:off x="6629400"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 xmlns:p14="http://schemas.microsoft.com/office/powerpoint/2010/main" val="3663519791"/>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76400" y="4038601"/>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a:t>procedure</a:t>
            </a:r>
            <a:r>
              <a:rPr lang="en-IN" sz="2000" dirty="0"/>
              <a:t> or a </a:t>
            </a:r>
            <a:r>
              <a:rPr lang="en-IN" sz="2000" b="1" i="1" dirty="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 </a:t>
            </a:r>
            <a:r>
              <a:rPr lang="en-IN" sz="2000" b="1" i="1" dirty="0"/>
              <a:t>procedure</a:t>
            </a:r>
            <a:r>
              <a:rPr lang="en-IN" sz="2000" dirty="0"/>
              <a:t> or a </a:t>
            </a:r>
            <a:r>
              <a:rPr lang="en-IN" sz="2000" b="1" i="1" dirty="0"/>
              <a:t>function</a:t>
            </a:r>
            <a:r>
              <a:rPr lang="en-IN" sz="2000" dirty="0"/>
              <a:t>.</a:t>
            </a:r>
          </a:p>
        </p:txBody>
      </p:sp>
      <p:sp>
        <p:nvSpPr>
          <p:cNvPr id="5" name="Rectangle 4"/>
          <p:cNvSpPr/>
          <p:nvPr/>
        </p:nvSpPr>
        <p:spPr>
          <a:xfrm>
            <a:off x="1678765" y="247472"/>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definition. When a method is called, the arguments are the data you pass into the method's parameters.  Parameter  is variable in the declaration of function. Argument is the actual value of this variable that gets passed to function.</a:t>
            </a:r>
          </a:p>
        </p:txBody>
      </p:sp>
    </p:spTree>
    <p:extLst>
      <p:ext uri="{BB962C8B-B14F-4D97-AF65-F5344CB8AC3E}">
        <p14:creationId xmlns="" xmlns:p14="http://schemas.microsoft.com/office/powerpoint/2010/main" val="1118865071"/>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2159769" y="1078468"/>
            <a:ext cx="7607009" cy="4255532"/>
            <a:chOff x="177800" y="914400"/>
            <a:chExt cx="6915463" cy="4255532"/>
          </a:xfrm>
        </p:grpSpPr>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683445" cy="369332"/>
            </a:xfrm>
            <a:prstGeom prst="rect">
              <a:avLst/>
            </a:prstGeom>
            <a:solidFill>
              <a:srgbClr val="CFFF21"/>
            </a:solidFill>
          </p:spPr>
          <p:txBody>
            <a:bodyPr wrap="none">
              <a:spAutoFit/>
            </a:bodyPr>
            <a:lstStyle/>
            <a:p>
              <a:r>
                <a:rPr lang="en-IN" b="1" dirty="0"/>
                <a:t>Parameter</a:t>
              </a:r>
              <a:r>
                <a:rPr lang="en-IN" dirty="0"/>
                <a:t>  </a:t>
              </a:r>
              <a:r>
                <a:rPr lang="en-IN" b="1" dirty="0"/>
                <a:t>List</a:t>
              </a:r>
            </a:p>
          </p:txBody>
        </p:sp>
        <p:sp>
          <p:nvSpPr>
            <p:cNvPr id="17" name="Rectangle 16"/>
            <p:cNvSpPr/>
            <p:nvPr/>
          </p:nvSpPr>
          <p:spPr>
            <a:xfrm>
              <a:off x="2670403" y="4800600"/>
              <a:ext cx="1590179" cy="369332"/>
            </a:xfrm>
            <a:prstGeom prst="rect">
              <a:avLst/>
            </a:prstGeom>
            <a:solidFill>
              <a:srgbClr val="CFFF21"/>
            </a:solidFill>
          </p:spPr>
          <p:txBody>
            <a:bodyPr wrap="none">
              <a:spAutoFit/>
            </a:bodyPr>
            <a:lstStyle/>
            <a:p>
              <a:r>
                <a:rPr lang="en-IN" b="1" dirty="0"/>
                <a:t>Argument</a:t>
              </a:r>
              <a:r>
                <a:rPr lang="en-IN" dirty="0"/>
                <a:t> </a:t>
              </a:r>
              <a:r>
                <a:rPr lang="en-IN" b="1" dirty="0"/>
                <a:t>List</a:t>
              </a:r>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908170250"/>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696420847"/>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676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OUT parameter(s) or may not return any at all.</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p>
        </p:txBody>
      </p:sp>
      <p:sp>
        <p:nvSpPr>
          <p:cNvPr id="3" name="Rectangle 2"/>
          <p:cNvSpPr/>
          <p:nvPr/>
        </p:nvSpPr>
        <p:spPr>
          <a:xfrm>
            <a:off x="1676400" y="3872806"/>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 xmlns:p14="http://schemas.microsoft.com/office/powerpoint/2010/main" val="3333021521"/>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1015663"/>
          </a:xfrm>
          <a:prstGeom prst="rect">
            <a:avLst/>
          </a:prstGeom>
          <a:solidFill>
            <a:schemeClr val="bg2">
              <a:lumMod val="10000"/>
            </a:schemeClr>
          </a:solidFill>
        </p:spPr>
        <p:txBody>
          <a:bodyPr wrap="square">
            <a:spAutoFit/>
          </a:bodyPr>
          <a:lstStyle/>
          <a:p>
            <a:pPr algn="r"/>
            <a:r>
              <a:rPr lang="en-IN" sz="3000" b="1" i="1" dirty="0">
                <a:solidFill>
                  <a:srgbClr val="FFFF00"/>
                </a:solidFill>
                <a:latin typeface="Arial" pitchFamily="34" charset="0"/>
                <a:cs typeface="Arial" pitchFamily="34" charset="0"/>
              </a:rPr>
              <a:t>Calling Procedure from Function and contrariwise</a:t>
            </a:r>
          </a:p>
        </p:txBody>
      </p:sp>
      <p:grpSp>
        <p:nvGrpSpPr>
          <p:cNvPr id="12" name="Group 11"/>
          <p:cNvGrpSpPr/>
          <p:nvPr/>
        </p:nvGrpSpPr>
        <p:grpSpPr>
          <a:xfrm>
            <a:off x="1600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F1() 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varchar(100) default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p1(x);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para1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a:solidFill>
                    <a:srgbClr val="FF0000"/>
                  </a:solidFill>
                </a:rPr>
                <a:t> // ERROR 1415 (0A000): Not allowed to </a:t>
              </a:r>
            </a:p>
            <a:p>
              <a:r>
                <a:rPr lang="en-IN" sz="1600" dirty="0">
                  <a:solidFill>
                    <a:srgbClr val="FF0000"/>
                  </a:solidFill>
                </a:rPr>
                <a:t>    return 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a:solidFill>
                      <a:srgbClr val="00B050"/>
                    </a:solidFill>
                    <a:latin typeface="Gill Sans MT (Body)"/>
                  </a:rPr>
                  <a:t>This will work</a:t>
                </a: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a:solidFill>
                    <a:srgbClr val="FF0000"/>
                  </a:solidFill>
                </a:rPr>
                <a:t> // ERROR 1415 (0A000): Not allowed to </a:t>
              </a:r>
            </a:p>
            <a:p>
              <a:r>
                <a:rPr lang="en-IN" sz="1600" dirty="0">
                  <a:solidFill>
                    <a:srgbClr val="FF0000"/>
                  </a:solidFill>
                </a:rPr>
                <a:t>    return 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374860134"/>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1979634020"/>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1438870"/>
            <a:ext cx="8763000" cy="923330"/>
          </a:xfrm>
          <a:prstGeom prst="rect">
            <a:avLst/>
          </a:prstGeom>
          <a:solidFill>
            <a:schemeClr val="bg1"/>
          </a:solidFill>
        </p:spPr>
        <p:txBody>
          <a:bodyPr wrap="square">
            <a:spAutoFit/>
          </a:bodyPr>
          <a:lstStyle/>
          <a:p>
            <a:pPr>
              <a:lnSpc>
                <a:spcPct val="150000"/>
              </a:lnSpc>
            </a:pPr>
            <a:r>
              <a:rPr lang="en-IN" dirty="0">
                <a:solidFill>
                  <a:srgbClr val="0077AA"/>
                </a:solidFill>
                <a:latin typeface="Liberation Mono"/>
              </a:rPr>
              <a:t>source </a:t>
            </a:r>
            <a:r>
              <a:rPr lang="en-IN" i="1" dirty="0">
                <a:solidFill>
                  <a:srgbClr val="000000"/>
                </a:solidFill>
                <a:latin typeface="Liberation Mono"/>
              </a:rPr>
              <a:t>file_name.sql</a:t>
            </a:r>
          </a:p>
          <a:p>
            <a:pPr>
              <a:lnSpc>
                <a:spcPct val="150000"/>
              </a:lnSpc>
            </a:pPr>
            <a:r>
              <a:rPr lang="en-IN" dirty="0">
                <a:solidFill>
                  <a:srgbClr val="0077AA"/>
                </a:solidFill>
                <a:latin typeface="Liberation Mono"/>
              </a:rPr>
              <a:t>\. </a:t>
            </a:r>
            <a:r>
              <a:rPr lang="en-IN" i="1" dirty="0">
                <a:solidFill>
                  <a:srgbClr val="000000"/>
                </a:solidFill>
                <a:latin typeface="Liberation Mono"/>
              </a:rPr>
              <a:t>file_name.sql</a:t>
            </a:r>
          </a:p>
        </p:txBody>
      </p:sp>
      <p:sp>
        <p:nvSpPr>
          <p:cNvPr id="2" name="Rectangle 1"/>
          <p:cNvSpPr/>
          <p:nvPr/>
        </p:nvSpPr>
        <p:spPr>
          <a:xfrm>
            <a:off x="1676400" y="2438401"/>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1600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sp_name and CALL sp_name() 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676400" y="5334001"/>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1600200" y="4549915"/>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a:solidFill>
                  <a:srgbClr val="999999"/>
                </a:solidFill>
                <a:latin typeface="Liberation Mono"/>
              </a:rPr>
              <a:t>[,...]])</a:t>
            </a:r>
          </a:p>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 xmlns:p14="http://schemas.microsoft.com/office/powerpoint/2010/main" val="2039662687"/>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b="1" i="1" dirty="0">
                <a:solidFill>
                  <a:srgbClr val="DC525C"/>
                </a:solidFill>
                <a:latin typeface="Segoe UI Light" panose="020B0502040204020203" pitchFamily="34" charset="0"/>
                <a:cs typeface="Segoe UI Light" panose="020B0502040204020203" pitchFamily="34" charset="0"/>
              </a:rPr>
              <a:t>DELIMITER</a:t>
            </a:r>
            <a:r>
              <a:rPr lang="en-IN" sz="4800" dirty="0">
                <a:solidFill>
                  <a:srgbClr val="DC525C"/>
                </a:solidFill>
                <a:latin typeface="Segoe UI Light" panose="020B0502040204020203" pitchFamily="34" charset="0"/>
                <a:cs typeface="Segoe UI Light" panose="020B0502040204020203" pitchFamily="34" charset="0"/>
              </a:rPr>
              <a:t> </a:t>
            </a:r>
            <a:r>
              <a:rPr lang="en-US" sz="4800" b="1" i="1" dirty="0">
                <a:solidFill>
                  <a:srgbClr val="DC525C"/>
                </a:solidFill>
                <a:latin typeface="Segoe UI Light" panose="020B0502040204020203" pitchFamily="34" charset="0"/>
                <a:cs typeface="Segoe UI Light" panose="020B0502040204020203" pitchFamily="34" charset="0"/>
              </a:rPr>
              <a:t>- Statement</a:t>
            </a:r>
          </a:p>
        </p:txBody>
      </p:sp>
      <p:sp>
        <p:nvSpPr>
          <p:cNvPr id="3" name="Rectangle 2"/>
          <p:cNvSpPr/>
          <p:nvPr/>
        </p:nvSpPr>
        <p:spPr>
          <a:xfrm>
            <a:off x="1676400" y="152401"/>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 xmlns:p14="http://schemas.microsoft.com/office/powerpoint/2010/main" val="17970255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p>
        </p:txBody>
      </p:sp>
    </p:spTree>
    <p:extLst>
      <p:ext uri="{BB962C8B-B14F-4D97-AF65-F5344CB8AC3E}">
        <p14:creationId xmlns="" xmlns:p14="http://schemas.microsoft.com/office/powerpoint/2010/main" val="4151389687"/>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676400" y="152401"/>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 xmlns:p14="http://schemas.microsoft.com/office/powerpoint/2010/main" val="2198085191"/>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1600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2743200"/>
            <a:ext cx="8763000" cy="923330"/>
          </a:xfrm>
          <a:prstGeom prst="rect">
            <a:avLst/>
          </a:prstGeom>
          <a:solidFill>
            <a:schemeClr val="bg1"/>
          </a:solidFill>
        </p:spPr>
        <p:txBody>
          <a:bodyPr wrap="square">
            <a:spAutoFit/>
          </a:bodyPr>
          <a:lstStyle/>
          <a:p>
            <a:r>
              <a:rPr lang="en-IN" dirty="0">
                <a:solidFill>
                  <a:srgbClr val="0077AA"/>
                </a:solidFill>
                <a:latin typeface="Liberation Mono"/>
              </a:rPr>
              <a:t>[begin_label:] BEGIN</a:t>
            </a:r>
          </a:p>
          <a:p>
            <a:r>
              <a:rPr lang="en-IN" dirty="0">
                <a:solidFill>
                  <a:srgbClr val="0077AA"/>
                </a:solidFill>
                <a:latin typeface="Liberation Mono"/>
              </a:rPr>
              <a:t>    [statement_list]</a:t>
            </a:r>
          </a:p>
          <a:p>
            <a:r>
              <a:rPr lang="en-IN" dirty="0">
                <a:solidFill>
                  <a:srgbClr val="0077AA"/>
                </a:solidFill>
                <a:latin typeface="Liberation Mono"/>
              </a:rPr>
              <a:t>END [end_label]</a:t>
            </a:r>
          </a:p>
        </p:txBody>
      </p:sp>
    </p:spTree>
    <p:extLst>
      <p:ext uri="{BB962C8B-B14F-4D97-AF65-F5344CB8AC3E}">
        <p14:creationId xmlns="" xmlns:p14="http://schemas.microsoft.com/office/powerpoint/2010/main" val="3692780797"/>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DECLARE VARIABLES</a:t>
            </a:r>
          </a:p>
        </p:txBody>
      </p:sp>
      <p:sp>
        <p:nvSpPr>
          <p:cNvPr id="4" name="Rectangle 3"/>
          <p:cNvSpPr/>
          <p:nvPr/>
        </p:nvSpPr>
        <p:spPr>
          <a:xfrm>
            <a:off x="1714500" y="3312856"/>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 xmlns:p14="http://schemas.microsoft.com/office/powerpoint/2010/main" val="1859641761"/>
              </p:ext>
            </p:extLst>
          </p:nvPr>
        </p:nvGraphicFramePr>
        <p:xfrm>
          <a:off x="1676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676400" y="1"/>
            <a:ext cx="2798712" cy="461665"/>
          </a:xfrm>
          <a:prstGeom prst="rect">
            <a:avLst/>
          </a:prstGeom>
        </p:spPr>
        <p:txBody>
          <a:bodyPr wrap="square">
            <a:spAutoFit/>
          </a:bodyPr>
          <a:lstStyle/>
          <a:p>
            <a:r>
              <a:rPr lang="en-IN" sz="2400" dirty="0">
                <a:solidFill>
                  <a:srgbClr val="000000"/>
                </a:solidFill>
                <a:latin typeface="Open Sans"/>
              </a:rPr>
              <a:t>Declaring variables</a:t>
            </a:r>
          </a:p>
        </p:txBody>
      </p:sp>
      <p:sp>
        <p:nvSpPr>
          <p:cNvPr id="7" name="Rectangle 6"/>
          <p:cNvSpPr/>
          <p:nvPr/>
        </p:nvSpPr>
        <p:spPr>
          <a:xfrm>
            <a:off x="1676400" y="1066801"/>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 xmlns:p14="http://schemas.microsoft.com/office/powerpoint/2010/main" val="2713644720"/>
              </p:ext>
            </p:extLst>
          </p:nvPr>
        </p:nvGraphicFramePr>
        <p:xfrm>
          <a:off x="1676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5638800" y="1134071"/>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 xmlns:p14="http://schemas.microsoft.com/office/powerpoint/2010/main" val="346512444"/>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1828800"/>
            <a:ext cx="8763000" cy="400110"/>
          </a:xfrm>
          <a:prstGeom prst="rect">
            <a:avLst/>
          </a:prstGeom>
          <a:solidFill>
            <a:schemeClr val="bg1"/>
          </a:solidFill>
        </p:spPr>
        <p:txBody>
          <a:bodyPr wrap="square">
            <a:spAutoFit/>
          </a:bodyPr>
          <a:lstStyle/>
          <a:p>
            <a:r>
              <a:rPr lang="en-IN" sz="2000" dirty="0">
                <a:solidFill>
                  <a:srgbClr val="0077AA"/>
                </a:solidFill>
                <a:latin typeface="Liberation Mono"/>
              </a:rPr>
              <a:t>DECLARE var_name [, var_name] ... type [DEFAULT value]</a:t>
            </a:r>
          </a:p>
        </p:txBody>
      </p:sp>
      <p:sp>
        <p:nvSpPr>
          <p:cNvPr id="2" name="Rectangle 1"/>
          <p:cNvSpPr/>
          <p:nvPr/>
        </p:nvSpPr>
        <p:spPr>
          <a:xfrm>
            <a:off x="1524000" y="3663077"/>
            <a:ext cx="4572000" cy="2123658"/>
          </a:xfrm>
          <a:prstGeom prst="rect">
            <a:avLst/>
          </a:prstGeom>
          <a:solidFill>
            <a:srgbClr val="FFFF00"/>
          </a:solidFill>
        </p:spPr>
        <p:txBody>
          <a:bodyPr wrap="square">
            <a:spAutoFit/>
          </a:bodyPr>
          <a:lstStyle/>
          <a:p>
            <a:r>
              <a:rPr lang="en-IN" sz="1600" dirty="0">
                <a:latin typeface="Arial" panose="020B0604020202020204" pitchFamily="34" charset="0"/>
                <a:cs typeface="Arial" panose="020B0604020202020204" pitchFamily="34" charset="0"/>
              </a:rPr>
              <a:t>DROP PROCEDURE IF EXISTS MyProcedure;</a:t>
            </a:r>
          </a:p>
          <a:p>
            <a:r>
              <a:rPr lang="en-IN" sz="1600" dirty="0">
                <a:latin typeface="Arial" panose="020B0604020202020204" pitchFamily="34" charset="0"/>
                <a:cs typeface="Arial" panose="020B0604020202020204" pitchFamily="34" charset="0"/>
              </a:rPr>
              <a:t>delimiter $$</a:t>
            </a:r>
          </a:p>
          <a:p>
            <a:r>
              <a:rPr lang="en-IN" sz="1600" dirty="0">
                <a:latin typeface="Arial" panose="020B0604020202020204" pitchFamily="34" charset="0"/>
                <a:cs typeface="Arial" panose="020B0604020202020204" pitchFamily="34" charset="0"/>
              </a:rPr>
              <a:t>CREATE PROCEDURE MyProcedure()</a:t>
            </a:r>
          </a:p>
          <a:p>
            <a:r>
              <a:rPr lang="en-IN" sz="1600" dirty="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begin</a:t>
            </a:r>
          </a:p>
          <a:p>
            <a:r>
              <a:rPr lang="en-IN" sz="1600" dirty="0">
                <a:latin typeface="Arial" panose="020B0604020202020204" pitchFamily="34" charset="0"/>
                <a:cs typeface="Arial" panose="020B0604020202020204" pitchFamily="34" charset="0"/>
              </a:rPr>
              <a:t>        </a:t>
            </a:r>
            <a:r>
              <a:rPr lang="en-IN" sz="1600" b="1" dirty="0">
                <a:latin typeface="Arial" panose="020B0604020202020204" pitchFamily="34" charset="0"/>
                <a:cs typeface="Arial" panose="020B0604020202020204" pitchFamily="34" charset="0"/>
              </a:rPr>
              <a:t>declare x varchar(12) default 'Infoway'; </a:t>
            </a:r>
            <a:r>
              <a:rPr lang="en-IN" sz="1600" dirty="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SELECT x;</a:t>
            </a:r>
          </a:p>
          <a:p>
            <a:r>
              <a:rPr lang="en-IN" sz="1600" dirty="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a:latin typeface="Arial" panose="020B0604020202020204" pitchFamily="34" charset="0"/>
                <a:cs typeface="Arial" panose="020B0604020202020204" pitchFamily="34" charset="0"/>
              </a:rPr>
              <a:t>$$</a:t>
            </a: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1600200" y="2362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User variables in MySQL stored procedures, user variables are referenced with an ampersand (@) prefixed to the user variable 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1600200" y="3124200"/>
            <a:ext cx="8763000" cy="400110"/>
          </a:xfrm>
          <a:prstGeom prst="rect">
            <a:avLst/>
          </a:prstGeom>
          <a:solidFill>
            <a:schemeClr val="bg1"/>
          </a:solidFill>
        </p:spPr>
        <p:txBody>
          <a:bodyPr wrap="square">
            <a:spAutoFit/>
          </a:bodyPr>
          <a:lstStyle/>
          <a:p>
            <a:r>
              <a:rPr lang="en-IN" sz="2000" dirty="0">
                <a:solidFill>
                  <a:srgbClr val="0077AA"/>
                </a:solidFill>
                <a:latin typeface="Liberation Mono"/>
              </a:rPr>
              <a:t>SET @var_name = expr [, @var_name = expr] ...</a:t>
            </a:r>
          </a:p>
        </p:txBody>
      </p:sp>
      <p:sp>
        <p:nvSpPr>
          <p:cNvPr id="8" name="Rectangle 7"/>
          <p:cNvSpPr/>
          <p:nvPr/>
        </p:nvSpPr>
        <p:spPr>
          <a:xfrm>
            <a:off x="6172200" y="3698320"/>
            <a:ext cx="4495800" cy="2062103"/>
          </a:xfrm>
          <a:prstGeom prst="rect">
            <a:avLst/>
          </a:prstGeom>
          <a:solidFill>
            <a:srgbClr val="FFFF00"/>
          </a:solidFill>
        </p:spPr>
        <p:txBody>
          <a:bodyPr wrap="square">
            <a:spAutoFit/>
          </a:bodyPr>
          <a:lstStyle/>
          <a:p>
            <a:r>
              <a:rPr lang="en-IN" sz="1600" dirty="0">
                <a:latin typeface="Arial" panose="020B0604020202020204" pitchFamily="34" charset="0"/>
                <a:cs typeface="Arial" panose="020B0604020202020204" pitchFamily="34" charset="0"/>
              </a:rPr>
              <a:t>DROP PROCEDURE IF EXISTS MyProcedure;</a:t>
            </a:r>
          </a:p>
          <a:p>
            <a:r>
              <a:rPr lang="en-IN" sz="1600" dirty="0">
                <a:latin typeface="Arial" panose="020B0604020202020204" pitchFamily="34" charset="0"/>
                <a:cs typeface="Arial" panose="020B0604020202020204" pitchFamily="34" charset="0"/>
              </a:rPr>
              <a:t>delimiter $$</a:t>
            </a:r>
          </a:p>
          <a:p>
            <a:r>
              <a:rPr lang="en-IN" sz="1600" dirty="0">
                <a:latin typeface="Arial" panose="020B0604020202020204" pitchFamily="34" charset="0"/>
                <a:cs typeface="Arial" panose="020B0604020202020204" pitchFamily="34" charset="0"/>
              </a:rPr>
              <a:t>CREATE PROCEDURE MyProcedure()</a:t>
            </a:r>
          </a:p>
          <a:p>
            <a:r>
              <a:rPr lang="en-IN" sz="1600" dirty="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begin</a:t>
            </a:r>
          </a:p>
          <a:p>
            <a:r>
              <a:rPr lang="en-IN" sz="1600" dirty="0">
                <a:latin typeface="Arial" panose="020B0604020202020204" pitchFamily="34" charset="0"/>
                <a:cs typeface="Arial" panose="020B0604020202020204" pitchFamily="34" charset="0"/>
              </a:rPr>
              <a:t>       </a:t>
            </a:r>
            <a:r>
              <a:rPr lang="en-IN" sz="1600" b="1" dirty="0">
                <a:latin typeface="Arial" panose="020B0604020202020204" pitchFamily="34" charset="0"/>
                <a:cs typeface="Arial" panose="020B0604020202020204" pitchFamily="34" charset="0"/>
              </a:rPr>
              <a:t>set @x = 'Infoway';</a:t>
            </a:r>
          </a:p>
          <a:p>
            <a:r>
              <a:rPr lang="en-IN" sz="1600" dirty="0">
                <a:latin typeface="Arial" panose="020B0604020202020204" pitchFamily="34" charset="0"/>
                <a:cs typeface="Arial" panose="020B0604020202020204" pitchFamily="34" charset="0"/>
              </a:rPr>
              <a:t>        SELECT @x;</a:t>
            </a:r>
          </a:p>
          <a:p>
            <a:r>
              <a:rPr lang="en-IN" sz="1600" dirty="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a:latin typeface="Arial" panose="020B0604020202020204" pitchFamily="34" charset="0"/>
                <a:cs typeface="Arial" panose="020B0604020202020204" pitchFamily="34" charset="0"/>
              </a:rPr>
              <a:t>$$</a:t>
            </a: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152400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614601794"/>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a:t>
            </a:r>
          </a:p>
        </p:txBody>
      </p:sp>
      <p:sp>
        <p:nvSpPr>
          <p:cNvPr id="3" name="Rectangle 2"/>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1828800"/>
            <a:ext cx="8763000" cy="369332"/>
          </a:xfrm>
          <a:prstGeom prst="rect">
            <a:avLst/>
          </a:prstGeom>
          <a:solidFill>
            <a:schemeClr val="bg1"/>
          </a:solidFill>
        </p:spPr>
        <p:txBody>
          <a:bodyPr wrap="square">
            <a:spAutoFit/>
          </a:bodyPr>
          <a:lstStyle/>
          <a:p>
            <a:r>
              <a:rPr lang="en-IN" dirty="0">
                <a:solidFill>
                  <a:srgbClr val="0077AA"/>
                </a:solidFill>
                <a:latin typeface="Liberation Mono"/>
              </a:rPr>
              <a:t>DECLARE var_name [, var_name] ... type [DEFAULT value]</a:t>
            </a:r>
          </a:p>
        </p:txBody>
      </p:sp>
      <p:sp>
        <p:nvSpPr>
          <p:cNvPr id="2" name="Rectangle 1"/>
          <p:cNvSpPr/>
          <p:nvPr/>
        </p:nvSpPr>
        <p:spPr>
          <a:xfrm>
            <a:off x="1676400" y="2547879"/>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152400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904696726"/>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a:t>
            </a:r>
          </a:p>
        </p:txBody>
      </p:sp>
      <p:sp>
        <p:nvSpPr>
          <p:cNvPr id="2" name="Rectangle 1"/>
          <p:cNvSpPr/>
          <p:nvPr/>
        </p:nvSpPr>
        <p:spPr>
          <a:xfrm>
            <a:off x="1676400" y="740689"/>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 b, c;</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 xmlns:p14="http://schemas.microsoft.com/office/powerpoint/2010/main" val="1368750579"/>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76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676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 xmlns:p14="http://schemas.microsoft.com/office/powerpoint/2010/main" val="1208444974"/>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1600200" y="765364"/>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1600200" y="30989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 xmlns:p14="http://schemas.microsoft.com/office/powerpoint/2010/main" val="2600863234"/>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1600200" y="7367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1600200" y="3657601"/>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 xmlns:p14="http://schemas.microsoft.com/office/powerpoint/2010/main" val="3836544262"/>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1600200" y="767478"/>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1600200" y="3124201"/>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 xmlns:p14="http://schemas.microsoft.com/office/powerpoint/2010/main" val="6586952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52600" y="344270"/>
            <a:ext cx="8686800" cy="646331"/>
          </a:xfrm>
          <a:prstGeom prst="rect">
            <a:avLst/>
          </a:prstGeom>
        </p:spPr>
        <p:txBody>
          <a:bodyPr wrap="square">
            <a:spAutoFit/>
          </a:bodyPr>
          <a:lstStyle/>
          <a:p>
            <a:pPr lvl="0" algn="r" fontAlgn="base">
              <a:spcBef>
                <a:spcPct val="0"/>
              </a:spcBef>
              <a:spcAft>
                <a:spcPct val="0"/>
              </a:spcAft>
            </a:pPr>
            <a:r>
              <a:rPr lang="en-US" sz="3600" i="1" dirty="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2286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Multivalued Attribute</a:t>
              </a:r>
              <a:endParaRPr lang="en-US" sz="2800" dirty="0">
                <a:latin typeface="Arial" pitchFamily="34" charset="0"/>
                <a:cs typeface="Arial" pitchFamily="34" charset="0"/>
              </a:endParaRPr>
            </a:p>
          </p:txBody>
        </p:sp>
      </p:grpSp>
      <p:grpSp>
        <p:nvGrpSpPr>
          <p:cNvPr id="5" name="Group 10"/>
          <p:cNvGrpSpPr>
            <a:grpSpLocks/>
          </p:cNvGrpSpPr>
          <p:nvPr/>
        </p:nvGrpSpPr>
        <p:grpSpPr bwMode="auto">
          <a:xfrm>
            <a:off x="2190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Derived Attribute</a:t>
              </a:r>
              <a:endParaRPr lang="en-US" sz="2800" dirty="0">
                <a:latin typeface="Arial" pitchFamily="34" charset="0"/>
                <a:cs typeface="Arial" pitchFamily="34" charset="0"/>
              </a:endParaRPr>
            </a:p>
          </p:txBody>
        </p:sp>
      </p:grpSp>
      <p:grpSp>
        <p:nvGrpSpPr>
          <p:cNvPr id="6" name="Group 13"/>
          <p:cNvGrpSpPr>
            <a:grpSpLocks/>
          </p:cNvGrpSpPr>
          <p:nvPr/>
        </p:nvGrpSpPr>
        <p:grpSpPr bwMode="auto">
          <a:xfrm>
            <a:off x="6019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sz="1600" b="1" i="1" dirty="0">
                  <a:latin typeface="Cambria" pitchFamily="18" charset="0"/>
                  <a:cs typeface="Arial" pitchFamily="34" charset="0"/>
                </a:rPr>
                <a:t>Composite Attribute</a:t>
              </a:r>
              <a:endParaRPr lang="en-US" sz="2400" dirty="0">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2190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u="heavy" dirty="0">
                  <a:uFill>
                    <a:solidFill>
                      <a:srgbClr val="FF0000"/>
                    </a:solidFill>
                  </a:uFill>
                  <a:latin typeface="Cambria" pitchFamily="18" charset="0"/>
                  <a:cs typeface="Arial" pitchFamily="34" charset="0"/>
                </a:rPr>
                <a:t>Key Attribute</a:t>
              </a:r>
              <a:endParaRPr lang="en-US" sz="2800" u="heavy" dirty="0">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2133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Attribute</a:t>
              </a:r>
              <a:endParaRPr lang="en-US" sz="1600" dirty="0">
                <a:latin typeface="Arial" pitchFamily="34" charset="0"/>
                <a:cs typeface="Arial" pitchFamily="34" charset="0"/>
              </a:endParaRPr>
            </a:p>
          </p:txBody>
        </p:sp>
      </p:grpSp>
      <p:grpSp>
        <p:nvGrpSpPr>
          <p:cNvPr id="9" name="Group 25"/>
          <p:cNvGrpSpPr>
            <a:grpSpLocks/>
          </p:cNvGrpSpPr>
          <p:nvPr/>
        </p:nvGrpSpPr>
        <p:grpSpPr bwMode="auto">
          <a:xfrm>
            <a:off x="7772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Weak Entity</a:t>
              </a:r>
              <a:endParaRPr lang="en-US" sz="2800" dirty="0">
                <a:latin typeface="Arial" pitchFamily="34" charset="0"/>
                <a:cs typeface="Arial" pitchFamily="34" charset="0"/>
              </a:endParaRPr>
            </a:p>
          </p:txBody>
        </p:sp>
      </p:grpSp>
      <p:grpSp>
        <p:nvGrpSpPr>
          <p:cNvPr id="10" name="Group 28"/>
          <p:cNvGrpSpPr>
            <a:grpSpLocks/>
          </p:cNvGrpSpPr>
          <p:nvPr/>
        </p:nvGrpSpPr>
        <p:grpSpPr bwMode="auto">
          <a:xfrm>
            <a:off x="5638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Strong Entity</a:t>
              </a:r>
              <a:endParaRPr lang="en-US" sz="2800" dirty="0">
                <a:latin typeface="Arial" pitchFamily="34" charset="0"/>
                <a:cs typeface="Arial" pitchFamily="34" charset="0"/>
              </a:endParaRPr>
            </a:p>
          </p:txBody>
        </p:sp>
      </p:grpSp>
      <p:grpSp>
        <p:nvGrpSpPr>
          <p:cNvPr id="11" name="Group 31"/>
          <p:cNvGrpSpPr>
            <a:grpSpLocks/>
          </p:cNvGrpSpPr>
          <p:nvPr/>
        </p:nvGrpSpPr>
        <p:grpSpPr bwMode="auto">
          <a:xfrm>
            <a:off x="5486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Relationship</a:t>
              </a:r>
              <a:endParaRPr lang="en-US" sz="2800" dirty="0">
                <a:latin typeface="Arial" pitchFamily="34" charset="0"/>
                <a:cs typeface="Arial" pitchFamily="34" charset="0"/>
              </a:endParaRPr>
            </a:p>
          </p:txBody>
        </p:sp>
      </p:grpSp>
      <p:grpSp>
        <p:nvGrpSpPr>
          <p:cNvPr id="12" name="Group 34"/>
          <p:cNvGrpSpPr>
            <a:grpSpLocks/>
          </p:cNvGrpSpPr>
          <p:nvPr/>
        </p:nvGrpSpPr>
        <p:grpSpPr bwMode="auto">
          <a:xfrm>
            <a:off x="7942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Weak Relationship</a:t>
              </a:r>
              <a:endParaRPr lang="en-US" sz="2800" dirty="0">
                <a:latin typeface="Arial" pitchFamily="34" charset="0"/>
                <a:cs typeface="Arial" pitchFamily="34" charset="0"/>
              </a:endParaRPr>
            </a:p>
          </p:txBody>
        </p:sp>
      </p:grpSp>
      <p:grpSp>
        <p:nvGrpSpPr>
          <p:cNvPr id="13" name="Group 48"/>
          <p:cNvGrpSpPr/>
          <p:nvPr/>
        </p:nvGrpSpPr>
        <p:grpSpPr>
          <a:xfrm>
            <a:off x="1905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1600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1600200" y="3200401"/>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1600200" y="5352872"/>
            <a:ext cx="4991100" cy="1200329"/>
          </a:xfrm>
          <a:prstGeom prst="rect">
            <a:avLst/>
          </a:prstGeom>
          <a:noFill/>
        </p:spPr>
        <p:txBody>
          <a:bodyPr wrap="square" rtlCol="0">
            <a:spAutoFit/>
          </a:bodyPr>
          <a:lstStyle/>
          <a:p>
            <a:r>
              <a:rPr lang="en-IN" dirty="0">
                <a:solidFill>
                  <a:schemeClr val="accent5">
                    <a:lumMod val="75000"/>
                  </a:schemeClr>
                </a:solidFill>
              </a:rPr>
              <a:t>mysql&gt; </a:t>
            </a:r>
            <a:r>
              <a:rPr lang="en-IN" dirty="0">
                <a:solidFill>
                  <a:srgbClr val="0077AA"/>
                </a:solidFill>
              </a:rPr>
              <a:t>SET</a:t>
            </a:r>
            <a:r>
              <a:rPr lang="en-IN" dirty="0">
                <a:solidFill>
                  <a:schemeClr val="accent5">
                    <a:lumMod val="75000"/>
                  </a:schemeClr>
                </a:solidFill>
              </a:rPr>
              <a:t> </a:t>
            </a:r>
            <a:r>
              <a:rPr lang="en-IN" i="1" dirty="0">
                <a:solidFill>
                  <a:srgbClr val="EE9900"/>
                </a:solidFill>
              </a:rPr>
              <a:t>@x </a:t>
            </a:r>
            <a:r>
              <a:rPr lang="en-IN" dirty="0">
                <a:solidFill>
                  <a:schemeClr val="accent5">
                    <a:lumMod val="75000"/>
                  </a:schemeClr>
                </a:solidFill>
              </a:rPr>
              <a:t>= </a:t>
            </a:r>
            <a:r>
              <a:rPr lang="en-IN" dirty="0">
                <a:solidFill>
                  <a:srgbClr val="92D050"/>
                </a:solidFill>
              </a:rPr>
              <a:t>10</a:t>
            </a:r>
            <a:endParaRPr lang="en-IN" dirty="0">
              <a:solidFill>
                <a:schemeClr val="accent5">
                  <a:lumMod val="75000"/>
                </a:schemeClr>
              </a:solidFill>
            </a:endParaRPr>
          </a:p>
          <a:p>
            <a:r>
              <a:rPr lang="en-IN" dirty="0">
                <a:solidFill>
                  <a:schemeClr val="accent5">
                    <a:lumMod val="75000"/>
                  </a:schemeClr>
                </a:solidFill>
              </a:rPr>
              <a:t>mysql&gt; </a:t>
            </a:r>
            <a:r>
              <a:rPr lang="en-IN" dirty="0">
                <a:solidFill>
                  <a:srgbClr val="0077AA"/>
                </a:solidFill>
              </a:rPr>
              <a:t>CALL</a:t>
            </a:r>
            <a:r>
              <a:rPr lang="en-IN" dirty="0">
                <a:solidFill>
                  <a:schemeClr val="accent5">
                    <a:lumMod val="75000"/>
                  </a:schemeClr>
                </a:solidFill>
              </a:rPr>
              <a:t> </a:t>
            </a:r>
            <a:r>
              <a:rPr lang="en-IN" dirty="0"/>
              <a:t>procudeureName</a:t>
            </a:r>
            <a:r>
              <a:rPr lang="en-IN" dirty="0">
                <a:solidFill>
                  <a:schemeClr val="bg1">
                    <a:lumMod val="65000"/>
                  </a:schemeClr>
                </a:solidFill>
              </a:rPr>
              <a:t>(</a:t>
            </a:r>
            <a:r>
              <a:rPr lang="en-IN" i="1" dirty="0">
                <a:solidFill>
                  <a:srgbClr val="EE9900"/>
                </a:solidFill>
              </a:rPr>
              <a:t>@x</a:t>
            </a:r>
            <a:r>
              <a:rPr lang="en-IN" dirty="0">
                <a:solidFill>
                  <a:schemeClr val="bg1">
                    <a:lumMod val="65000"/>
                  </a:schemeClr>
                </a:solidFill>
              </a:rPr>
              <a:t>);</a:t>
            </a:r>
          </a:p>
          <a:p>
            <a:r>
              <a:rPr lang="en-IN" dirty="0">
                <a:solidFill>
                  <a:schemeClr val="accent5">
                    <a:lumMod val="75000"/>
                  </a:schemeClr>
                </a:solidFill>
              </a:rPr>
              <a:t>mysql&gt; </a:t>
            </a:r>
            <a:r>
              <a:rPr lang="en-IN" dirty="0">
                <a:solidFill>
                  <a:srgbClr val="0077AA"/>
                </a:solidFill>
              </a:rPr>
              <a:t>SELECT</a:t>
            </a:r>
            <a:r>
              <a:rPr lang="en-IN" dirty="0">
                <a:solidFill>
                  <a:schemeClr val="accent5">
                    <a:lumMod val="75000"/>
                  </a:schemeClr>
                </a:solidFill>
              </a:rPr>
              <a:t> </a:t>
            </a:r>
            <a:r>
              <a:rPr lang="en-IN" i="1" dirty="0">
                <a:solidFill>
                  <a:srgbClr val="EE9900"/>
                </a:solidFill>
              </a:rPr>
              <a:t>@x</a:t>
            </a:r>
            <a:endParaRPr lang="en-IN" dirty="0">
              <a:solidFill>
                <a:schemeClr val="accent5">
                  <a:lumMod val="75000"/>
                </a:schemeClr>
              </a:solidFill>
            </a:endParaRPr>
          </a:p>
          <a:p>
            <a:endParaRPr lang="en-IN" dirty="0">
              <a:solidFill>
                <a:schemeClr val="accent5">
                  <a:lumMod val="75000"/>
                </a:schemeClr>
              </a:solidFill>
            </a:endParaRPr>
          </a:p>
        </p:txBody>
      </p:sp>
    </p:spTree>
    <p:extLst>
      <p:ext uri="{BB962C8B-B14F-4D97-AF65-F5344CB8AC3E}">
        <p14:creationId xmlns="" xmlns:p14="http://schemas.microsoft.com/office/powerpoint/2010/main" val="3030627995"/>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1600200" y="609601"/>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1600200" y="268877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1600200" y="476136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 xmlns:p14="http://schemas.microsoft.com/office/powerpoint/2010/main" val="323481169"/>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1600200" y="711876"/>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1600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a:solidFill>
                  <a:srgbClr val="0077AA"/>
                </a:solidFill>
                <a:latin typeface="Gill Sans MT (Body)"/>
              </a:rPr>
              <a:t>SET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a:solidFill>
                  <a:srgbClr val="0077AA"/>
                </a:solidFill>
                <a:latin typeface="Gill Sans MT (Body)"/>
              </a:rPr>
              <a:t>SET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a:solidFill>
                  <a:srgbClr val="0077AA"/>
                </a:solidFill>
                <a:latin typeface="Gill Sans MT (Body)"/>
              </a:rPr>
              <a:t>CALL</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 xmlns:p14="http://schemas.microsoft.com/office/powerpoint/2010/main" val="3346939616"/>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DELIMITER PROBLEM</a:t>
            </a:r>
          </a:p>
        </p:txBody>
      </p:sp>
      <p:sp>
        <p:nvSpPr>
          <p:cNvPr id="3" name="Rectangle 2"/>
          <p:cNvSpPr/>
          <p:nvPr/>
        </p:nvSpPr>
        <p:spPr>
          <a:xfrm>
            <a:off x="1752600" y="3581401"/>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 xmlns:p14="http://schemas.microsoft.com/office/powerpoint/2010/main" val="20810454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IF and LOOP Label</a:t>
            </a:r>
          </a:p>
        </p:txBody>
      </p:sp>
    </p:spTree>
    <p:extLst>
      <p:ext uri="{BB962C8B-B14F-4D97-AF65-F5344CB8AC3E}">
        <p14:creationId xmlns="" xmlns:p14="http://schemas.microsoft.com/office/powerpoint/2010/main" val="375830310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6400" y="3150276"/>
            <a:ext cx="8839200" cy="2031325"/>
          </a:xfrm>
          <a:prstGeom prst="rect">
            <a:avLst/>
          </a:prstGeom>
          <a:solidFill>
            <a:schemeClr val="bg1"/>
          </a:solidFill>
        </p:spPr>
        <p:txBody>
          <a:bodyPr wrap="square">
            <a:spAutoFit/>
          </a:bodyPr>
          <a:lstStyle/>
          <a:p>
            <a:r>
              <a:rPr lang="en-IN" dirty="0">
                <a:solidFill>
                  <a:srgbClr val="0077AA"/>
                </a:solidFill>
                <a:latin typeface="Liberation Mono"/>
              </a:rPr>
              <a:t>[begin_label:] LOOP</a:t>
            </a:r>
          </a:p>
          <a:p>
            <a:r>
              <a:rPr lang="en-IN" dirty="0">
                <a:solidFill>
                  <a:srgbClr val="0077AA"/>
                </a:solidFill>
                <a:latin typeface="Liberation Mono"/>
              </a:rPr>
              <a:t>         statement_list</a:t>
            </a:r>
          </a:p>
          <a:p>
            <a:r>
              <a:rPr lang="en-IN" dirty="0">
                <a:solidFill>
                  <a:srgbClr val="0077AA"/>
                </a:solidFill>
                <a:latin typeface="Liberation Mono"/>
              </a:rPr>
              <a:t>     END LOOP [end_label]</a:t>
            </a:r>
          </a:p>
          <a:p>
            <a:endParaRPr lang="en-IN" dirty="0">
              <a:solidFill>
                <a:srgbClr val="0077AA"/>
              </a:solidFill>
              <a:latin typeface="Liberation Mono"/>
            </a:endParaRPr>
          </a:p>
          <a:p>
            <a:r>
              <a:rPr lang="en-IN" dirty="0">
                <a:solidFill>
                  <a:srgbClr val="0077AA"/>
                </a:solidFill>
                <a:latin typeface="Liberation Mono"/>
              </a:rPr>
              <a:t>ITERATE label</a:t>
            </a:r>
          </a:p>
          <a:p>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676400" y="232547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p>
          <a:p>
            <a:r>
              <a:rPr lang="en-IN" b="1" dirty="0">
                <a:latin typeface="Arial" panose="020B0604020202020204" pitchFamily="34" charset="0"/>
                <a:cs typeface="Arial" panose="020B0604020202020204" pitchFamily="34" charset="0"/>
              </a:rPr>
              <a:t>LEAVE</a:t>
            </a:r>
            <a:r>
              <a:rPr lang="en-IN" dirty="0">
                <a:latin typeface="Arial" panose="020B0604020202020204" pitchFamily="34" charset="0"/>
                <a:cs typeface="Arial" panose="020B0604020202020204" pitchFamily="34" charset="0"/>
              </a:rPr>
              <a:t> statement is used to exit the flow control construct that has the given label.</a:t>
            </a:r>
          </a:p>
        </p:txBody>
      </p:sp>
      <p:sp>
        <p:nvSpPr>
          <p:cNvPr id="5" name="Rectangle 4"/>
          <p:cNvSpPr/>
          <p:nvPr/>
        </p:nvSpPr>
        <p:spPr>
          <a:xfrm>
            <a:off x="1676400" y="762001"/>
            <a:ext cx="8839200" cy="1200329"/>
          </a:xfrm>
          <a:prstGeom prst="rect">
            <a:avLst/>
          </a:prstGeom>
          <a:solidFill>
            <a:schemeClr val="bg1"/>
          </a:solidFill>
        </p:spPr>
        <p:txBody>
          <a:bodyPr wrap="square">
            <a:spAutoFit/>
          </a:bodyPr>
          <a:lstStyle/>
          <a:p>
            <a:r>
              <a:rPr lang="en-IN" dirty="0">
                <a:solidFill>
                  <a:srgbClr val="0077AA"/>
                </a:solidFill>
                <a:latin typeface="Liberation Mono"/>
              </a:rPr>
              <a:t>IF search_condition THEN statement_list</a:t>
            </a:r>
          </a:p>
          <a:p>
            <a:r>
              <a:rPr lang="en-IN" dirty="0">
                <a:solidFill>
                  <a:srgbClr val="0077AA"/>
                </a:solidFill>
                <a:latin typeface="Liberation Mono"/>
              </a:rPr>
              <a:t>    [ELSEIF search_condition THEN statement_list] ...</a:t>
            </a:r>
          </a:p>
          <a:p>
            <a:r>
              <a:rPr lang="en-IN" dirty="0">
                <a:solidFill>
                  <a:srgbClr val="0077AA"/>
                </a:solidFill>
                <a:latin typeface="Liberation Mono"/>
              </a:rPr>
              <a:t>    [ELSE statement_list]</a:t>
            </a:r>
          </a:p>
          <a:p>
            <a:r>
              <a:rPr lang="en-IN" dirty="0">
                <a:solidFill>
                  <a:srgbClr val="0077AA"/>
                </a:solidFill>
                <a:latin typeface="Liberation Mono"/>
              </a:rPr>
              <a:t>END IF</a:t>
            </a:r>
          </a:p>
        </p:txBody>
      </p:sp>
      <p:cxnSp>
        <p:nvCxnSpPr>
          <p:cNvPr id="6" name="Straight Connector 5"/>
          <p:cNvCxnSpPr/>
          <p:nvPr/>
        </p:nvCxnSpPr>
        <p:spPr>
          <a:xfrm>
            <a:off x="152400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20718381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76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 xmlns:p14="http://schemas.microsoft.com/office/powerpoint/2010/main" val="94745786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CURSOR</a:t>
            </a:r>
          </a:p>
        </p:txBody>
      </p:sp>
      <p:sp>
        <p:nvSpPr>
          <p:cNvPr id="3" name="Rectangle 2"/>
          <p:cNvSpPr/>
          <p:nvPr/>
        </p:nvSpPr>
        <p:spPr>
          <a:xfrm>
            <a:off x="1828800" y="3135087"/>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 xmlns:p14="http://schemas.microsoft.com/office/powerpoint/2010/main" val="384456471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1600200" y="6096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1295400"/>
            <a:ext cx="8991600" cy="369332"/>
          </a:xfrm>
          <a:prstGeom prst="rect">
            <a:avLst/>
          </a:prstGeom>
          <a:solidFill>
            <a:schemeClr val="bg1"/>
          </a:solidFill>
        </p:spPr>
        <p:txBody>
          <a:bodyPr wrap="square">
            <a:spAutoFit/>
          </a:bodyPr>
          <a:lstStyle/>
          <a:p>
            <a:r>
              <a:rPr lang="en-IN" dirty="0">
                <a:solidFill>
                  <a:srgbClr val="0077AA"/>
                </a:solidFill>
                <a:latin typeface="Liberation Mono"/>
              </a:rPr>
              <a:t>DECLARE cursor_name CURSOR FOR select_statement</a:t>
            </a:r>
          </a:p>
        </p:txBody>
      </p:sp>
      <p:sp>
        <p:nvSpPr>
          <p:cNvPr id="9" name="Rectangle 8"/>
          <p:cNvSpPr/>
          <p:nvPr/>
        </p:nvSpPr>
        <p:spPr>
          <a:xfrm>
            <a:off x="1600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1600200" y="2145268"/>
            <a:ext cx="8991600" cy="369332"/>
          </a:xfrm>
          <a:prstGeom prst="rect">
            <a:avLst/>
          </a:prstGeom>
          <a:solidFill>
            <a:schemeClr val="bg1"/>
          </a:solidFill>
        </p:spPr>
        <p:txBody>
          <a:bodyPr wrap="square">
            <a:spAutoFit/>
          </a:bodyPr>
          <a:lstStyle/>
          <a:p>
            <a:r>
              <a:rPr lang="en-IN" dirty="0">
                <a:solidFill>
                  <a:srgbClr val="0077AA"/>
                </a:solidFill>
                <a:latin typeface="Liberation Mono"/>
              </a:rPr>
              <a:t>OPEN cursor_name</a:t>
            </a:r>
          </a:p>
        </p:txBody>
      </p:sp>
      <p:sp>
        <p:nvSpPr>
          <p:cNvPr id="11" name="Rectangle 10"/>
          <p:cNvSpPr/>
          <p:nvPr/>
        </p:nvSpPr>
        <p:spPr>
          <a:xfrm>
            <a:off x="1600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1600200" y="4126468"/>
            <a:ext cx="8991600" cy="369332"/>
          </a:xfrm>
          <a:prstGeom prst="rect">
            <a:avLst/>
          </a:prstGeom>
          <a:solidFill>
            <a:schemeClr val="bg1"/>
          </a:solidFill>
        </p:spPr>
        <p:txBody>
          <a:bodyPr wrap="square">
            <a:spAutoFit/>
          </a:bodyPr>
          <a:lstStyle/>
          <a:p>
            <a:r>
              <a:rPr lang="en-IN" dirty="0">
                <a:solidFill>
                  <a:srgbClr val="0077AA"/>
                </a:solidFill>
                <a:latin typeface="Liberation Mono"/>
              </a:rPr>
              <a:t>FETCH [[NEXT] FROM] cursor_name INTO var_name [, var_name] ...</a:t>
            </a:r>
          </a:p>
        </p:txBody>
      </p:sp>
      <p:sp>
        <p:nvSpPr>
          <p:cNvPr id="13" name="Rectangle 12"/>
          <p:cNvSpPr/>
          <p:nvPr/>
        </p:nvSpPr>
        <p:spPr>
          <a:xfrm>
            <a:off x="1600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1600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1600200" y="5562600"/>
            <a:ext cx="8991600" cy="369332"/>
          </a:xfrm>
          <a:prstGeom prst="rect">
            <a:avLst/>
          </a:prstGeom>
          <a:solidFill>
            <a:schemeClr val="bg1"/>
          </a:solidFill>
        </p:spPr>
        <p:txBody>
          <a:bodyPr wrap="square">
            <a:spAutoFit/>
          </a:bodyPr>
          <a:lstStyle/>
          <a:p>
            <a:r>
              <a:rPr lang="en-IN" dirty="0">
                <a:solidFill>
                  <a:srgbClr val="0077AA"/>
                </a:solidFill>
                <a:latin typeface="Liberation Mono"/>
              </a:rPr>
              <a:t>CLOSE cursor_name</a:t>
            </a:r>
          </a:p>
        </p:txBody>
      </p:sp>
    </p:spTree>
    <p:extLst>
      <p:ext uri="{BB962C8B-B14F-4D97-AF65-F5344CB8AC3E}">
        <p14:creationId xmlns="" xmlns:p14="http://schemas.microsoft.com/office/powerpoint/2010/main" val="357650631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676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 xmlns:p14="http://schemas.microsoft.com/office/powerpoint/2010/main" val="384574700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52600" y="344270"/>
            <a:ext cx="8686800" cy="646331"/>
          </a:xfrm>
          <a:prstGeom prst="rect">
            <a:avLst/>
          </a:prstGeom>
        </p:spPr>
        <p:txBody>
          <a:bodyPr wrap="square">
            <a:spAutoFit/>
          </a:bodyPr>
          <a:lstStyle/>
          <a:p>
            <a:pPr lvl="0" algn="r" fontAlgn="base">
              <a:spcBef>
                <a:spcPct val="0"/>
              </a:spcBef>
              <a:spcAft>
                <a:spcPct val="0"/>
              </a:spcAft>
            </a:pPr>
            <a:r>
              <a:rPr lang="en-US" sz="3600" i="1" dirty="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2323990" y="1168675"/>
            <a:ext cx="7353410" cy="4622526"/>
          </a:xfrm>
          <a:prstGeom prst="rect">
            <a:avLst/>
          </a:prstGeom>
        </p:spPr>
      </p:pic>
    </p:spTree>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EXCEPTION / SIGNAL</a:t>
            </a:r>
          </a:p>
        </p:txBody>
      </p:sp>
    </p:spTree>
    <p:extLst>
      <p:ext uri="{BB962C8B-B14F-4D97-AF65-F5344CB8AC3E}">
        <p14:creationId xmlns="" xmlns:p14="http://schemas.microsoft.com/office/powerpoint/2010/main" val="366396936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Exception / Signal </a:t>
            </a:r>
          </a:p>
        </p:txBody>
      </p:sp>
      <p:sp>
        <p:nvSpPr>
          <p:cNvPr id="8" name="Rectangle 7"/>
          <p:cNvSpPr/>
          <p:nvPr/>
        </p:nvSpPr>
        <p:spPr>
          <a:xfrm>
            <a:off x="1600200" y="767478"/>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 xmlns:p14="http://schemas.microsoft.com/office/powerpoint/2010/main" val="58274693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FUNCTIONS</a:t>
            </a:r>
          </a:p>
        </p:txBody>
      </p:sp>
      <p:sp>
        <p:nvSpPr>
          <p:cNvPr id="3" name="Rectangle 2"/>
          <p:cNvSpPr/>
          <p:nvPr/>
        </p:nvSpPr>
        <p:spPr>
          <a:xfrm>
            <a:off x="1676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p>
          <a:p>
            <a:pPr algn="just"/>
            <a:r>
              <a:rPr lang="en-IN" sz="2000" dirty="0">
                <a:solidFill>
                  <a:srgbClr val="FFFF00"/>
                </a:solidFill>
                <a:latin typeface="Arial" panose="020B0604020202020204" pitchFamily="34" charset="0"/>
                <a:cs typeface="Arial" panose="020B0604020202020204" pitchFamily="34" charset="0"/>
              </a:rPr>
              <a:t>By 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676400" y="3581401"/>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676400" y="5023485"/>
            <a:ext cx="8763000" cy="1477328"/>
          </a:xfrm>
          <a:prstGeom prst="rect">
            <a:avLst/>
          </a:prstGeom>
        </p:spPr>
        <p:txBody>
          <a:bodyPr wrap="square">
            <a:spAutoFit/>
          </a:bodyPr>
          <a:lstStyle/>
          <a:p>
            <a:r>
              <a:rPr lang="en-IN" dirty="0">
                <a:solidFill>
                  <a:srgbClr val="FF0000"/>
                </a:solidFill>
              </a:rPr>
              <a:t>Note:</a:t>
            </a:r>
            <a:r>
              <a:rPr lang="en-IN" dirty="0"/>
              <a:t> ERROR 1415 (0A000): Not allowed to return a result set from a function</a:t>
            </a:r>
          </a:p>
          <a:p>
            <a:endParaRPr lang="en-IN" dirty="0"/>
          </a:p>
          <a:p>
            <a:r>
              <a:rPr lang="en-IN" dirty="0"/>
              <a:t> </a:t>
            </a:r>
            <a:r>
              <a:rPr lang="en-IN" dirty="0">
                <a:solidFill>
                  <a:srgbClr val="FF0000"/>
                </a:solidFill>
              </a:rPr>
              <a:t>SELECT "Hello World";             </a:t>
            </a:r>
            <a:r>
              <a:rPr lang="en-IN" dirty="0">
                <a:solidFill>
                  <a:srgbClr val="92D050"/>
                </a:solidFill>
              </a:rPr>
              <a:t>// will not work in FUNCTION</a:t>
            </a:r>
          </a:p>
          <a:p>
            <a:r>
              <a:rPr lang="en-IN" dirty="0"/>
              <a:t> SELECT "Hello World" into x;   </a:t>
            </a:r>
            <a:r>
              <a:rPr lang="en-IN" dirty="0">
                <a:solidFill>
                  <a:srgbClr val="92D050"/>
                </a:solidFill>
              </a:rPr>
              <a:t>// will work in FUNCTION</a:t>
            </a:r>
          </a:p>
          <a:p>
            <a:endParaRPr lang="en-IN" dirty="0"/>
          </a:p>
        </p:txBody>
      </p:sp>
    </p:spTree>
    <p:extLst>
      <p:ext uri="{BB962C8B-B14F-4D97-AF65-F5344CB8AC3E}">
        <p14:creationId xmlns="" xmlns:p14="http://schemas.microsoft.com/office/powerpoint/2010/main" val="645071376"/>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600200" y="767478"/>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1600200" y="3510678"/>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 xmlns:p14="http://schemas.microsoft.com/office/powerpoint/2010/main" val="479279841"/>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600200" y="767478"/>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 xmlns:p14="http://schemas.microsoft.com/office/powerpoint/2010/main" val="3797255485"/>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00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 xmlns:p14="http://schemas.microsoft.com/office/powerpoint/2010/main" val="3656056819"/>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TRIGGERS</a:t>
            </a:r>
          </a:p>
        </p:txBody>
      </p:sp>
      <p:sp>
        <p:nvSpPr>
          <p:cNvPr id="3" name="Rectangle 2"/>
          <p:cNvSpPr/>
          <p:nvPr/>
        </p:nvSpPr>
        <p:spPr>
          <a:xfrm>
            <a:off x="1676400" y="152401"/>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MySQL databases.</a:t>
            </a:r>
          </a:p>
        </p:txBody>
      </p:sp>
      <p:sp>
        <p:nvSpPr>
          <p:cNvPr id="4" name="Rectangle 3"/>
          <p:cNvSpPr/>
          <p:nvPr/>
        </p:nvSpPr>
        <p:spPr>
          <a:xfrm>
            <a:off x="1600200" y="3697070"/>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 xmlns:p14="http://schemas.microsoft.com/office/powerpoint/2010/main" val="2024117397"/>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600200" y="1828800"/>
            <a:ext cx="8991600" cy="2308324"/>
          </a:xfrm>
          <a:prstGeom prst="rect">
            <a:avLst/>
          </a:prstGeom>
          <a:solidFill>
            <a:schemeClr val="bg1"/>
          </a:solidFill>
        </p:spPr>
        <p:txBody>
          <a:bodyPr wrap="square">
            <a:spAutoFit/>
          </a:bodyPr>
          <a:lstStyle/>
          <a:p>
            <a:r>
              <a:rPr lang="en-IN" dirty="0">
                <a:solidFill>
                  <a:srgbClr val="0077AA"/>
                </a:solidFill>
                <a:latin typeface="Liberation Mono"/>
              </a:rPr>
              <a:t>CREATE TRIGGER trigger_name</a:t>
            </a:r>
          </a:p>
          <a:p>
            <a:r>
              <a:rPr lang="en-IN" dirty="0">
                <a:solidFill>
                  <a:srgbClr val="0077AA"/>
                </a:solidFill>
                <a:latin typeface="Liberation Mono"/>
              </a:rPr>
              <a:t>    trigger_time trigger_event</a:t>
            </a:r>
          </a:p>
          <a:p>
            <a:r>
              <a:rPr lang="en-IN" dirty="0">
                <a:solidFill>
                  <a:srgbClr val="0077AA"/>
                </a:solidFill>
                <a:latin typeface="Liberation Mono"/>
              </a:rPr>
              <a:t>    ON tbl_name FOR EACH ROW</a:t>
            </a:r>
          </a:p>
          <a:p>
            <a:r>
              <a:rPr lang="en-IN" dirty="0">
                <a:solidFill>
                  <a:srgbClr val="0077AA"/>
                </a:solidFill>
                <a:latin typeface="Liberation Mono"/>
              </a:rPr>
              <a:t>    trigger_body</a:t>
            </a:r>
          </a:p>
          <a:p>
            <a:endParaRPr lang="en-IN" dirty="0">
              <a:solidFill>
                <a:srgbClr val="0077AA"/>
              </a:solidFill>
              <a:latin typeface="Liberation Mono"/>
            </a:endParaRPr>
          </a:p>
          <a:p>
            <a:r>
              <a:rPr lang="en-IN" dirty="0">
                <a:solidFill>
                  <a:srgbClr val="0077AA"/>
                </a:solidFill>
                <a:latin typeface="Liberation Mono"/>
              </a:rPr>
              <a:t>trigger_time: { BEFORE | AFTER }</a:t>
            </a:r>
          </a:p>
          <a:p>
            <a:endParaRPr lang="en-IN" dirty="0">
              <a:solidFill>
                <a:srgbClr val="0077AA"/>
              </a:solidFill>
              <a:latin typeface="Liberation Mono"/>
            </a:endParaRPr>
          </a:p>
          <a:p>
            <a:r>
              <a:rPr lang="en-IN" dirty="0">
                <a:solidFill>
                  <a:srgbClr val="0077AA"/>
                </a:solidFill>
                <a:latin typeface="Liberation Mono"/>
              </a:rPr>
              <a:t>trigger_event: { INSERT | UPDATE | DELETE }</a:t>
            </a:r>
          </a:p>
        </p:txBody>
      </p:sp>
      <p:sp>
        <p:nvSpPr>
          <p:cNvPr id="6" name="Rectangle 5"/>
          <p:cNvSpPr/>
          <p:nvPr/>
        </p:nvSpPr>
        <p:spPr>
          <a:xfrm>
            <a:off x="1600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p>
        </p:txBody>
      </p:sp>
      <p:sp>
        <p:nvSpPr>
          <p:cNvPr id="7" name="Rectangle 6"/>
          <p:cNvSpPr/>
          <p:nvPr/>
        </p:nvSpPr>
        <p:spPr>
          <a:xfrm>
            <a:off x="1676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87286" y="5410200"/>
            <a:ext cx="5704114" cy="400110"/>
          </a:xfrm>
          <a:prstGeom prst="rect">
            <a:avLst/>
          </a:prstGeom>
          <a:solidFill>
            <a:srgbClr val="DC525C"/>
          </a:solidFill>
        </p:spPr>
        <p:txBody>
          <a:bodyPr wrap="square">
            <a:spAutoFit/>
          </a:bodyPr>
          <a:lstStyle/>
          <a:p>
            <a:r>
              <a:rPr lang="en-IN" sz="2000" dirty="0">
                <a:solidFill>
                  <a:srgbClr val="FFC000"/>
                </a:solidFill>
                <a:latin typeface="Arial" panose="020B0604020202020204" pitchFamily="34" charset="0"/>
                <a:cs typeface="Arial" panose="020B0604020202020204" pitchFamily="34" charset="0"/>
              </a:rPr>
              <a:t>DESC INFORMATION_SCHEMA.TRIGGERS</a:t>
            </a:r>
          </a:p>
        </p:txBody>
      </p:sp>
    </p:spTree>
    <p:extLst>
      <p:ext uri="{BB962C8B-B14F-4D97-AF65-F5344CB8AC3E}">
        <p14:creationId xmlns="" xmlns:p14="http://schemas.microsoft.com/office/powerpoint/2010/main" val="1888187217"/>
      </p:ext>
    </p:extLst>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44868" y="685801"/>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 xmlns:p14="http://schemas.microsoft.com/office/powerpoint/2010/main" val="3421966015"/>
      </p:ext>
    </p:extLst>
  </p:cSld>
  <p:clrMapOvr>
    <a:masterClrMapping/>
  </p:clrMapOvr>
  <p:timing>
    <p:tnLst>
      <p:par>
        <p:cTn id="1" dur="indefinite" restart="never" nodeType="tmRoot"/>
      </p:par>
    </p:tn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676400" y="2260700"/>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676400" y="838201"/>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676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 trigger_event indicates the kind of operation that activates the trigger.</a:t>
            </a:r>
          </a:p>
        </p:txBody>
      </p:sp>
    </p:spTree>
    <p:extLst>
      <p:ext uri="{BB962C8B-B14F-4D97-AF65-F5344CB8AC3E}">
        <p14:creationId xmlns="" xmlns:p14="http://schemas.microsoft.com/office/powerpoint/2010/main" val="27221191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1752600" y="344270"/>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degree, cardinality, domain, and union in database?</a:t>
            </a:r>
            <a:endParaRPr lang="en-US" sz="36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676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p>
        </p:txBody>
      </p:sp>
    </p:spTree>
    <p:extLst>
      <p:ext uri="{BB962C8B-B14F-4D97-AF65-F5344CB8AC3E}">
        <p14:creationId xmlns="" xmlns:p14="http://schemas.microsoft.com/office/powerpoint/2010/main" val="265997695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2600" y="990601"/>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row or delete the row, regardless of whether the attempt subsequently succeeds.</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 xmlns:p14="http://schemas.microsoft.com/office/powerpoint/2010/main" val="3473350734"/>
      </p:ext>
    </p:extLst>
  </p:cSld>
  <p:clrMapOvr>
    <a:masterClrMapping/>
  </p:clrMapOvr>
  <p:timing>
    <p:tnLst>
      <p:par>
        <p:cTn id="1" dur="indefinite" restart="never" nodeType="tmRoot"/>
      </p:par>
    </p:tnLst>
  </p:timing>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1600200" y="1688069"/>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1600200" y="2630270"/>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a:latin typeface="Arial" panose="020B0604020202020204" pitchFamily="34" charset="0"/>
                <a:cs typeface="Arial" panose="020B0604020202020204" pitchFamily="34" charset="0"/>
              </a:rPr>
              <a:t>OLD </a:t>
            </a:r>
            <a:r>
              <a:rPr lang="en-IN" dirty="0">
                <a:latin typeface="Arial" panose="020B0604020202020204" pitchFamily="34" charset="0"/>
                <a:cs typeface="Arial" panose="020B0604020202020204" pitchFamily="34" charset="0"/>
              </a:rPr>
              <a:t>row. </a:t>
            </a: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a:latin typeface="Arial" panose="020B0604020202020204" pitchFamily="34" charset="0"/>
                <a:cs typeface="Arial" panose="020B0604020202020204" pitchFamily="34" charset="0"/>
              </a:rPr>
              <a:t>NEW </a:t>
            </a:r>
            <a:r>
              <a:rPr lang="en-IN" dirty="0">
                <a:latin typeface="Arial" panose="020B0604020202020204" pitchFamily="34" charset="0"/>
                <a:cs typeface="Arial" panose="020B0604020202020204" pitchFamily="34" charset="0"/>
              </a:rPr>
              <a:t>row. </a:t>
            </a: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1752600" y="4419601"/>
            <a:ext cx="8763000" cy="132343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5105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 xmlns:p14="http://schemas.microsoft.com/office/powerpoint/2010/main" val="3252375101"/>
      </p:ext>
    </p:extLst>
  </p:cSld>
  <p:clrMapOvr>
    <a:masterClrMapping/>
  </p:clrMapOvr>
  <p:timing>
    <p:tnLst>
      <p:par>
        <p:cTn id="1" dur="indefinite" restart="never" nodeType="tmRoot"/>
      </p:par>
    </p:tnLst>
  </p:timing>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1342202093"/>
      </p:ext>
    </p:extLst>
  </p:cSld>
  <p:clrMapOvr>
    <a:masterClrMapping/>
  </p:clrMapOvr>
  <p:timing>
    <p:tnLst>
      <p:par>
        <p:cTn id="1" dur="indefinite" restart="never" nodeType="tmRoot"/>
      </p:par>
    </p:tnLst>
  </p:timing>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676400" y="1881664"/>
            <a:ext cx="8839200" cy="369332"/>
          </a:xfrm>
          <a:prstGeom prst="rect">
            <a:avLst/>
          </a:prstGeom>
          <a:solidFill>
            <a:schemeClr val="bg1"/>
          </a:solidFill>
        </p:spPr>
        <p:txBody>
          <a:bodyPr wrap="square">
            <a:spAutoFit/>
          </a:bodyPr>
          <a:lstStyle/>
          <a:p>
            <a:r>
              <a:rPr lang="en-IN" dirty="0">
                <a:solidFill>
                  <a:srgbClr val="0077AA"/>
                </a:solidFill>
                <a:latin typeface="Liberation Mono"/>
              </a:rPr>
              <a:t>DROP TRIGGER [IF EXISTS] [schema_name.]trigger_name</a:t>
            </a:r>
          </a:p>
        </p:txBody>
      </p:sp>
      <p:sp>
        <p:nvSpPr>
          <p:cNvPr id="6" name="Rectangle 5"/>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676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1752600" y="3886201"/>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 xmlns:p14="http://schemas.microsoft.com/office/powerpoint/2010/main" val="1574821277"/>
      </p:ext>
    </p:extLst>
  </p:cSld>
  <p:clrMapOvr>
    <a:masterClrMapping/>
  </p:clrMapOvr>
  <p:timing>
    <p:tnLst>
      <p:par>
        <p:cTn id="1" dur="indefinite" restart="never" nodeType="tmRoot"/>
      </p:par>
    </p:tnLst>
  </p:timing>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752600" y="78807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1752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 xmlns:p14="http://schemas.microsoft.com/office/powerpoint/2010/main" val="196236573"/>
      </p:ext>
    </p:extLst>
  </p:cSld>
  <p:clrMapOvr>
    <a:masterClrMapping/>
  </p:clrMapOvr>
  <p:timing>
    <p:tnLst>
      <p:par>
        <p:cTn id="1" dur="indefinite" restart="never" nodeType="tmRoot"/>
      </p:par>
    </p:tnLst>
  </p:timing>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52600" y="2677887"/>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1752600" y="4761362"/>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1752600" y="60960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 xmlns:p14="http://schemas.microsoft.com/office/powerpoint/2010/main" val="1471185523"/>
      </p:ext>
    </p:extLst>
  </p:cSld>
  <p:clrMapOvr>
    <a:masterClrMapping/>
  </p:clrMapOvr>
  <p:timing>
    <p:tnLst>
      <p:par>
        <p:cTn id="1" dur="indefinite" restart="never" nodeType="tmRoot"/>
      </p:par>
    </p:tnLst>
  </p:timing>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2600" y="3048001"/>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1752600" y="76200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 xmlns:p14="http://schemas.microsoft.com/office/powerpoint/2010/main" val="1960509063"/>
      </p:ext>
    </p:extLst>
  </p:cSld>
  <p:clrMapOvr>
    <a:masterClrMapping/>
  </p:clrMapOvr>
  <p:timing>
    <p:tnLst>
      <p:par>
        <p:cTn id="1" dur="indefinite" restart="never" nodeType="tmRoot"/>
      </p:par>
    </p:tnLst>
  </p:timing>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52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 xmlns:p14="http://schemas.microsoft.com/office/powerpoint/2010/main" val="317148394"/>
      </p:ext>
    </p:extLst>
  </p:cSld>
  <p:clrMapOvr>
    <a:masterClrMapping/>
  </p:clrMapOvr>
  <p:timing>
    <p:tnLst>
      <p:par>
        <p:cTn id="1" dur="indefinite" restart="never" nodeType="tmRoot"/>
      </p:par>
    </p:tnLst>
  </p:timing>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2600" y="767478"/>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1752600" y="3586878"/>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5257800" y="4800601"/>
            <a:ext cx="5029200" cy="646331"/>
          </a:xfrm>
          <a:prstGeom prst="rect">
            <a:avLst/>
          </a:prstGeom>
        </p:spPr>
        <p:txBody>
          <a:bodyPr wrap="square">
            <a:spAutoFit/>
          </a:bodyPr>
          <a:lstStyle/>
          <a:p>
            <a:r>
              <a:rPr lang="en-US" dirty="0">
                <a:solidFill>
                  <a:srgbClr val="FF0000"/>
                </a:solidFill>
              </a:rPr>
              <a:t>ERROR 1362 (HY000): Updating of NEW row is not allowed in after trigger</a:t>
            </a:r>
          </a:p>
        </p:txBody>
      </p:sp>
      <p:sp>
        <p:nvSpPr>
          <p:cNvPr id="8" name="Rectangle 7"/>
          <p:cNvSpPr/>
          <p:nvPr/>
        </p:nvSpPr>
        <p:spPr>
          <a:xfrm>
            <a:off x="3200400" y="5562601"/>
            <a:ext cx="7239000" cy="646331"/>
          </a:xfrm>
          <a:prstGeom prst="rect">
            <a:avLst/>
          </a:prstGeom>
        </p:spPr>
        <p:txBody>
          <a:bodyPr wrap="square">
            <a:spAutoFit/>
          </a:bodyPr>
          <a:lstStyle/>
          <a:p>
            <a:r>
              <a:rPr lang="en-US" dirty="0">
                <a:solidFill>
                  <a:srgbClr val="0083A2"/>
                </a:solidFill>
              </a:rPr>
              <a:t>mysql&gt; insert into emp (empno,  ename,  sal,  mgr,  deptno) values(1, ‘ abc',   -10000,  7788, 10);</a:t>
            </a:r>
          </a:p>
        </p:txBody>
      </p:sp>
    </p:spTree>
    <p:extLst>
      <p:ext uri="{BB962C8B-B14F-4D97-AF65-F5344CB8AC3E}">
        <p14:creationId xmlns="" xmlns:p14="http://schemas.microsoft.com/office/powerpoint/2010/main" val="1092632628"/>
      </p:ext>
    </p:extLst>
  </p:cSld>
  <p:clrMapOvr>
    <a:masterClrMapping/>
  </p:clrMapOvr>
  <p:timing>
    <p:tnLst>
      <p:par>
        <p:cTn id="1" dur="indefinite" restart="never" nodeType="tmRoot"/>
      </p:par>
    </p:tnLst>
  </p:timing>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52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 xmlns:p14="http://schemas.microsoft.com/office/powerpoint/2010/main" val="10926326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1752600" y="344270"/>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domain constraint in database?</a:t>
            </a:r>
            <a:endParaRPr lang="en-US" sz="36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676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Domain Constraint =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 xmlns:p14="http://schemas.microsoft.com/office/powerpoint/2010/main" val="64120605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52600" y="906483"/>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5638800" y="1981200"/>
            <a:ext cx="4724400" cy="369332"/>
          </a:xfrm>
          <a:prstGeom prst="rect">
            <a:avLst/>
          </a:prstGeom>
        </p:spPr>
        <p:txBody>
          <a:bodyPr wrap="square">
            <a:spAutoFit/>
          </a:bodyPr>
          <a:lstStyle/>
          <a:p>
            <a:r>
              <a:rPr lang="en-US" dirty="0">
                <a:solidFill>
                  <a:schemeClr val="accent4">
                    <a:lumMod val="75000"/>
                  </a:schemeClr>
                </a:solidFill>
              </a:rPr>
              <a:t>mysql&gt; insert into dept values(2, '</a:t>
            </a:r>
            <a:r>
              <a:rPr lang="en-US" dirty="0" err="1">
                <a:solidFill>
                  <a:schemeClr val="accent4">
                    <a:lumMod val="75000"/>
                  </a:schemeClr>
                </a:solidFill>
              </a:rPr>
              <a:t>abc</a:t>
            </a:r>
            <a:r>
              <a:rPr lang="en-US" dirty="0">
                <a:solidFill>
                  <a:schemeClr val="accent4">
                    <a:lumMod val="75000"/>
                  </a:schemeClr>
                </a:solidFill>
              </a:rPr>
              <a:t>', 2, 2);</a:t>
            </a:r>
          </a:p>
        </p:txBody>
      </p:sp>
    </p:spTree>
    <p:extLst>
      <p:ext uri="{BB962C8B-B14F-4D97-AF65-F5344CB8AC3E}">
        <p14:creationId xmlns="" xmlns:p14="http://schemas.microsoft.com/office/powerpoint/2010/main" val="1092632628"/>
      </p:ext>
    </p:extLst>
  </p:cSld>
  <p:clrMapOvr>
    <a:masterClrMapping/>
  </p:clrMapOvr>
  <p:timing>
    <p:tnLst>
      <p:par>
        <p:cTn id="1" dur="indefinite" restart="never" nodeType="tmRoot"/>
      </p:par>
    </p:tnLst>
  </p:timing>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752600" y="774681"/>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1752600" y="4038601"/>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 xmlns:p14="http://schemas.microsoft.com/office/powerpoint/2010/main" val="1626852455"/>
      </p:ext>
    </p:extLst>
  </p:cSld>
  <p:clrMapOvr>
    <a:masterClrMapping/>
  </p:clrMapOvr>
  <p:timing>
    <p:tnLst>
      <p:par>
        <p:cTn id="1" dur="indefinite" restart="never" nodeType="tmRoot"/>
      </p:par>
    </p:tnLst>
  </p:timing>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Important SQL statements</a:t>
            </a:r>
          </a:p>
        </p:txBody>
      </p:sp>
    </p:spTree>
    <p:extLst>
      <p:ext uri="{BB962C8B-B14F-4D97-AF65-F5344CB8AC3E}">
        <p14:creationId xmlns="" xmlns:p14="http://schemas.microsoft.com/office/powerpoint/2010/main" val="1734163277"/>
      </p:ext>
    </p:extLst>
  </p:cSld>
  <p:clrMapOvr>
    <a:masterClrMapping/>
  </p:clrMapOvr>
  <p:timing>
    <p:tnLst>
      <p:par>
        <p:cTn id="1" dur="indefinite" restart="never" nodeType="tmRoot"/>
      </p:par>
    </p:tnLst>
  </p:timing>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statements</a:t>
            </a:r>
          </a:p>
        </p:txBody>
      </p:sp>
      <p:sp>
        <p:nvSpPr>
          <p:cNvPr id="5" name="Rectangle 4"/>
          <p:cNvSpPr/>
          <p:nvPr/>
        </p:nvSpPr>
        <p:spPr>
          <a:xfrm>
            <a:off x="1524000" y="685800"/>
            <a:ext cx="9144000" cy="707886"/>
          </a:xfrm>
          <a:prstGeom prst="rect">
            <a:avLst/>
          </a:prstGeom>
        </p:spPr>
        <p:txBody>
          <a:bodyPr wrap="square">
            <a:spAutoFit/>
          </a:bodyPr>
          <a:lstStyle/>
          <a:p>
            <a:r>
              <a:rPr lang="en-IN" sz="2000" b="1" dirty="0">
                <a:latin typeface="Calibri" panose="020F0502020204030204" pitchFamily="34" charset="0"/>
                <a:cs typeface="Calibri" panose="020F0502020204030204" pitchFamily="34" charset="0"/>
              </a:rPr>
              <a:t>1. Find 2</a:t>
            </a:r>
            <a:r>
              <a:rPr lang="en-IN" sz="2000" b="1" baseline="30000" dirty="0">
                <a:latin typeface="Calibri" panose="020F0502020204030204" pitchFamily="34" charset="0"/>
                <a:cs typeface="Calibri" panose="020F0502020204030204" pitchFamily="34" charset="0"/>
              </a:rPr>
              <a:t>nd</a:t>
            </a:r>
            <a:r>
              <a:rPr lang="en-IN" sz="2000" b="1" dirty="0">
                <a:latin typeface="Calibri" panose="020F0502020204030204" pitchFamily="34" charset="0"/>
                <a:cs typeface="Calibri" panose="020F0502020204030204" pitchFamily="34" charset="0"/>
              </a:rPr>
              <a:t> highest salary</a:t>
            </a:r>
            <a:r>
              <a:rPr lang="en-IN" sz="2000" dirty="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1524000" y="1600200"/>
            <a:ext cx="9144000" cy="707886"/>
          </a:xfrm>
          <a:prstGeom prst="rect">
            <a:avLst/>
          </a:prstGeom>
        </p:spPr>
        <p:txBody>
          <a:bodyPr wrap="square">
            <a:spAutoFit/>
          </a:bodyPr>
          <a:lstStyle/>
          <a:p>
            <a:r>
              <a:rPr lang="en-IN" sz="2000" b="1" dirty="0">
                <a:latin typeface="Calibri" panose="020F0502020204030204" pitchFamily="34" charset="0"/>
                <a:cs typeface="Calibri" panose="020F0502020204030204" pitchFamily="34" charset="0"/>
              </a:rPr>
              <a:t>2. Find 2</a:t>
            </a:r>
            <a:r>
              <a:rPr lang="en-IN" sz="2000" b="1" baseline="30000" dirty="0">
                <a:latin typeface="Calibri" panose="020F0502020204030204" pitchFamily="34" charset="0"/>
                <a:cs typeface="Calibri" panose="020F0502020204030204" pitchFamily="34" charset="0"/>
              </a:rPr>
              <a:t>nd</a:t>
            </a:r>
            <a:r>
              <a:rPr lang="en-IN" sz="2000" b="1" dirty="0">
                <a:latin typeface="Calibri" panose="020F0502020204030204" pitchFamily="34" charset="0"/>
                <a:cs typeface="Calibri" panose="020F0502020204030204" pitchFamily="34" charset="0"/>
              </a:rPr>
              <a:t> lowest salary</a:t>
            </a:r>
            <a:r>
              <a:rPr lang="en-IN" sz="2000" dirty="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1524000" y="2514601"/>
            <a:ext cx="9144000" cy="1015663"/>
          </a:xfrm>
          <a:prstGeom prst="rect">
            <a:avLst/>
          </a:prstGeom>
        </p:spPr>
        <p:txBody>
          <a:bodyPr wrap="square">
            <a:spAutoFit/>
          </a:bodyPr>
          <a:lstStyle/>
          <a:p>
            <a:r>
              <a:rPr lang="en-IN" sz="2000" b="1" dirty="0">
                <a:latin typeface="Calibri" panose="020F0502020204030204" pitchFamily="34" charset="0"/>
                <a:cs typeface="Calibri" panose="020F0502020204030204" pitchFamily="34" charset="0"/>
              </a:rPr>
              <a:t>3. Find 2</a:t>
            </a:r>
            <a:r>
              <a:rPr lang="en-IN" sz="2000" b="1" baseline="30000" dirty="0">
                <a:latin typeface="Calibri" panose="020F0502020204030204" pitchFamily="34" charset="0"/>
                <a:cs typeface="Calibri" panose="020F0502020204030204" pitchFamily="34" charset="0"/>
              </a:rPr>
              <a:t>nd</a:t>
            </a:r>
            <a:r>
              <a:rPr lang="en-IN" sz="2000" b="1" dirty="0">
                <a:latin typeface="Calibri" panose="020F0502020204030204" pitchFamily="34" charset="0"/>
                <a:cs typeface="Calibri" panose="020F0502020204030204" pitchFamily="34" charset="0"/>
              </a:rPr>
              <a:t> highest salary of each department</a:t>
            </a:r>
            <a:r>
              <a:rPr lang="en-IN" sz="2000" dirty="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NOT IN (SELECT MAX(SAL) FROM EMP GROUP BY DEPTNO) GROUP BY DEPTNO;</a:t>
            </a:r>
          </a:p>
        </p:txBody>
      </p:sp>
      <p:sp>
        <p:nvSpPr>
          <p:cNvPr id="8" name="Rectangle 7"/>
          <p:cNvSpPr/>
          <p:nvPr/>
        </p:nvSpPr>
        <p:spPr>
          <a:xfrm>
            <a:off x="1524000" y="3654310"/>
            <a:ext cx="9144000" cy="1015663"/>
          </a:xfrm>
          <a:prstGeom prst="rect">
            <a:avLst/>
          </a:prstGeom>
        </p:spPr>
        <p:txBody>
          <a:bodyPr wrap="square">
            <a:spAutoFit/>
          </a:bodyPr>
          <a:lstStyle/>
          <a:p>
            <a:r>
              <a:rPr lang="en-IN" sz="2000" b="1" dirty="0">
                <a:latin typeface="Calibri" panose="020F0502020204030204" pitchFamily="34" charset="0"/>
                <a:cs typeface="Calibri" panose="020F0502020204030204" pitchFamily="34" charset="0"/>
              </a:rPr>
              <a:t>4. Find 2</a:t>
            </a:r>
            <a:r>
              <a:rPr lang="en-IN" sz="2000" b="1" baseline="30000" dirty="0">
                <a:latin typeface="Calibri" panose="020F0502020204030204" pitchFamily="34" charset="0"/>
                <a:cs typeface="Calibri" panose="020F0502020204030204" pitchFamily="34" charset="0"/>
              </a:rPr>
              <a:t>nd</a:t>
            </a:r>
            <a:r>
              <a:rPr lang="en-IN" sz="2000" b="1" dirty="0">
                <a:latin typeface="Calibri" panose="020F0502020204030204" pitchFamily="34" charset="0"/>
                <a:cs typeface="Calibri" panose="020F0502020204030204" pitchFamily="34" charset="0"/>
              </a:rPr>
              <a:t> lowest salary of each department</a:t>
            </a:r>
            <a:r>
              <a:rPr lang="en-IN" sz="2000" dirty="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NOT IN (SELECT MIN(SAL) FROM EMP GROUP BY DEPTNO) GROUP BY DEPTNO;</a:t>
            </a:r>
          </a:p>
        </p:txBody>
      </p:sp>
      <p:sp>
        <p:nvSpPr>
          <p:cNvPr id="10" name="Rectangle 9"/>
          <p:cNvSpPr/>
          <p:nvPr/>
        </p:nvSpPr>
        <p:spPr>
          <a:xfrm>
            <a:off x="1524000" y="4808195"/>
            <a:ext cx="9144000" cy="1015663"/>
          </a:xfrm>
          <a:prstGeom prst="rect">
            <a:avLst/>
          </a:prstGeom>
        </p:spPr>
        <p:txBody>
          <a:bodyPr wrap="square">
            <a:spAutoFit/>
          </a:bodyPr>
          <a:lstStyle/>
          <a:p>
            <a:r>
              <a:rPr lang="en-IN" sz="2000" b="1" dirty="0">
                <a:latin typeface="Calibri" panose="020F0502020204030204" pitchFamily="34" charset="0"/>
                <a:cs typeface="Calibri" panose="020F0502020204030204" pitchFamily="34" charset="0"/>
              </a:rPr>
              <a:t>5. Serial number jobwise</a:t>
            </a:r>
            <a:r>
              <a:rPr lang="en-IN" sz="2000" dirty="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@CNT := CASE WHEN JOB = @JB THEN @CNT + 1 ELSE 1 END R1, @JB := JOB  FROM EMP, (SELECT @CNT :=0, @JB := '') E ORDER BY JOB;</a:t>
            </a:r>
          </a:p>
        </p:txBody>
      </p:sp>
    </p:spTree>
    <p:extLst>
      <p:ext uri="{BB962C8B-B14F-4D97-AF65-F5344CB8AC3E}">
        <p14:creationId xmlns="" xmlns:p14="http://schemas.microsoft.com/office/powerpoint/2010/main" val="2250237353"/>
      </p:ext>
    </p:extLst>
  </p:cSld>
  <p:clrMapOvr>
    <a:masterClrMapping/>
  </p:clrMapOvr>
  <p:timing>
    <p:tnLst>
      <p:par>
        <p:cTn id="1" dur="indefinite" restart="never" nodeType="tmRoot"/>
      </p:par>
    </p:tnLst>
  </p:timing>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Interview questions</a:t>
            </a:r>
          </a:p>
        </p:txBody>
      </p:sp>
      <p:sp>
        <p:nvSpPr>
          <p:cNvPr id="5" name="Rectangle 4"/>
          <p:cNvSpPr/>
          <p:nvPr/>
        </p:nvSpPr>
        <p:spPr>
          <a:xfrm>
            <a:off x="1676400" y="5334001"/>
            <a:ext cx="9144000" cy="646331"/>
          </a:xfrm>
          <a:prstGeom prst="rect">
            <a:avLst/>
          </a:prstGeom>
        </p:spPr>
        <p:txBody>
          <a:bodyPr wrap="square">
            <a:spAutoFit/>
          </a:bodyPr>
          <a:lstStyle/>
          <a:p>
            <a:r>
              <a:rPr lang="en-IN" dirty="0"/>
              <a:t>select count(*), e.* from e group by empno, ename, job, </a:t>
            </a:r>
            <a:r>
              <a:rPr lang="en-IN" dirty="0" err="1"/>
              <a:t>mgr</a:t>
            </a:r>
            <a:r>
              <a:rPr lang="en-IN" dirty="0"/>
              <a:t>, hiredate, sal, comm, deptno, bonusid, `user name`, pwd;</a:t>
            </a:r>
          </a:p>
        </p:txBody>
      </p:sp>
      <p:sp>
        <p:nvSpPr>
          <p:cNvPr id="2" name="Rectangle 1"/>
          <p:cNvSpPr/>
          <p:nvPr/>
        </p:nvSpPr>
        <p:spPr>
          <a:xfrm>
            <a:off x="1752600" y="914400"/>
            <a:ext cx="8686800" cy="3416320"/>
          </a:xfrm>
          <a:prstGeom prst="rect">
            <a:avLst/>
          </a:prstGeom>
        </p:spPr>
        <p:txBody>
          <a:bodyPr wrap="square">
            <a:spAutoFit/>
          </a:bodyPr>
          <a:lstStyle/>
          <a:p>
            <a:pPr marL="285750" indent="-285750">
              <a:buFont typeface="Arial" panose="020B0604020202020204" pitchFamily="34" charset="0"/>
              <a:buChar char="•"/>
            </a:pPr>
            <a:r>
              <a:rPr lang="en-US" dirty="0">
                <a:solidFill>
                  <a:srgbClr val="444444"/>
                </a:solidFill>
                <a:latin typeface="GothamRounded-Book"/>
              </a:rPr>
              <a:t>What is the difference between CHAR and VARCHAR?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rgbClr val="444444"/>
                </a:solidFill>
                <a:latin typeface="GothamRounded-Book"/>
              </a:rPr>
              <a:t>What is the difference between DELETE, DROP, AND TRUNCATE.</a:t>
            </a:r>
          </a:p>
          <a:p>
            <a:pPr marL="285750" indent="-285750">
              <a:buFont typeface="Arial" panose="020B0604020202020204" pitchFamily="34" charset="0"/>
              <a:buChar char="•"/>
            </a:pPr>
            <a:endParaRPr lang="en-US" dirty="0">
              <a:solidFill>
                <a:srgbClr val="444444"/>
              </a:solidFill>
              <a:latin typeface="GothamRounded-Book"/>
            </a:endParaRPr>
          </a:p>
          <a:p>
            <a:pPr marL="285750" indent="-285750">
              <a:buFont typeface="Arial" panose="020B0604020202020204" pitchFamily="34" charset="0"/>
              <a:buChar char="•"/>
            </a:pPr>
            <a:r>
              <a:rPr lang="en-US" dirty="0"/>
              <a:t>What is the difference between DELETE TABLE and TRUNCATE TABLE commands in MySQL?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are types of joins in MySQL?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is the difference between primary key and unique key?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do you mean my Joins and explain different types of MySQL Joins?</a:t>
            </a:r>
          </a:p>
        </p:txBody>
      </p:sp>
    </p:spTree>
    <p:extLst>
      <p:ext uri="{BB962C8B-B14F-4D97-AF65-F5344CB8AC3E}">
        <p14:creationId xmlns="" xmlns:p14="http://schemas.microsoft.com/office/powerpoint/2010/main" val="4242655406"/>
      </p:ext>
    </p:extLst>
  </p:cSld>
  <p:clrMapOvr>
    <a:masterClrMapping/>
  </p:clrMapOvr>
  <p:timing>
    <p:tnLst>
      <p:par>
        <p:cTn id="1" dur="indefinite" restart="never" nodeType="tmRoot"/>
      </p:par>
    </p:tnLst>
  </p:timing>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statements</a:t>
            </a:r>
          </a:p>
        </p:txBody>
      </p:sp>
      <p:sp>
        <p:nvSpPr>
          <p:cNvPr id="5" name="Rectangle 4"/>
          <p:cNvSpPr/>
          <p:nvPr/>
        </p:nvSpPr>
        <p:spPr>
          <a:xfrm>
            <a:off x="1556658" y="688280"/>
            <a:ext cx="1262743" cy="707886"/>
          </a:xfrm>
          <a:prstGeom prst="rect">
            <a:avLst/>
          </a:prstGeom>
        </p:spPr>
        <p:txBody>
          <a:bodyPr wrap="square">
            <a:spAutoFit/>
          </a:bodyPr>
          <a:lstStyle/>
          <a:p>
            <a:r>
              <a:rPr lang="en-IN" sz="2000" dirty="0">
                <a:solidFill>
                  <a:srgbClr val="5F9378"/>
                </a:solidFill>
                <a:latin typeface="Calibri" panose="020F0502020204030204" pitchFamily="34" charset="0"/>
                <a:cs typeface="Calibri" panose="020F0502020204030204" pitchFamily="34" charset="0"/>
              </a:rPr>
              <a:t>TABLET Table</a:t>
            </a:r>
          </a:p>
        </p:txBody>
      </p:sp>
      <p:graphicFrame>
        <p:nvGraphicFramePr>
          <p:cNvPr id="2" name="Table 1"/>
          <p:cNvGraphicFramePr>
            <a:graphicFrameLocks noGrp="1"/>
          </p:cNvGraphicFramePr>
          <p:nvPr>
            <p:extLst>
              <p:ext uri="{D42A27DB-BD31-4B8C-83A1-F6EECF244321}">
                <p14:modId xmlns="" xmlns:p14="http://schemas.microsoft.com/office/powerpoint/2010/main" val="3161990441"/>
              </p:ext>
            </p:extLst>
          </p:nvPr>
        </p:nvGraphicFramePr>
        <p:xfrm>
          <a:off x="2819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1524001" y="2662796"/>
            <a:ext cx="1110343" cy="707886"/>
          </a:xfrm>
          <a:prstGeom prst="rect">
            <a:avLst/>
          </a:prstGeom>
        </p:spPr>
        <p:txBody>
          <a:bodyPr wrap="square">
            <a:spAutoFit/>
          </a:bodyPr>
          <a:lstStyle/>
          <a:p>
            <a:r>
              <a:rPr lang="en-IN" sz="2000" dirty="0">
                <a:solidFill>
                  <a:srgbClr val="5F9378"/>
                </a:solidFill>
                <a:latin typeface="Calibri" panose="020F0502020204030204" pitchFamily="34" charset="0"/>
                <a:cs typeface="Calibri" panose="020F0502020204030204" pitchFamily="34" charset="0"/>
              </a:rPr>
              <a:t>SYRUP Table</a:t>
            </a:r>
          </a:p>
        </p:txBody>
      </p:sp>
      <p:graphicFrame>
        <p:nvGraphicFramePr>
          <p:cNvPr id="10" name="Table 9"/>
          <p:cNvGraphicFramePr>
            <a:graphicFrameLocks noGrp="1"/>
          </p:cNvGraphicFramePr>
          <p:nvPr>
            <p:extLst>
              <p:ext uri="{D42A27DB-BD31-4B8C-83A1-F6EECF244321}">
                <p14:modId xmlns="" xmlns:p14="http://schemas.microsoft.com/office/powerpoint/2010/main" val="2058678089"/>
              </p:ext>
            </p:extLst>
          </p:nvPr>
        </p:nvGraphicFramePr>
        <p:xfrm>
          <a:off x="2819402"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1524000" y="4724400"/>
            <a:ext cx="1447800" cy="707886"/>
          </a:xfrm>
          <a:prstGeom prst="rect">
            <a:avLst/>
          </a:prstGeom>
        </p:spPr>
        <p:txBody>
          <a:bodyPr wrap="square">
            <a:spAutoFit/>
          </a:bodyPr>
          <a:lstStyle/>
          <a:p>
            <a:r>
              <a:rPr lang="en-IN" sz="2000" dirty="0">
                <a:solidFill>
                  <a:srgbClr val="5F9378"/>
                </a:solidFill>
                <a:latin typeface="Calibri" panose="020F0502020204030204" pitchFamily="34" charset="0"/>
                <a:cs typeface="Calibri" panose="020F0502020204030204" pitchFamily="34" charset="0"/>
              </a:rPr>
              <a:t>INJECTION Table</a:t>
            </a:r>
          </a:p>
        </p:txBody>
      </p:sp>
      <p:graphicFrame>
        <p:nvGraphicFramePr>
          <p:cNvPr id="12" name="Table 11"/>
          <p:cNvGraphicFramePr>
            <a:graphicFrameLocks noGrp="1"/>
          </p:cNvGraphicFramePr>
          <p:nvPr>
            <p:extLst>
              <p:ext uri="{D42A27DB-BD31-4B8C-83A1-F6EECF244321}">
                <p14:modId xmlns="" xmlns:p14="http://schemas.microsoft.com/office/powerpoint/2010/main" val="2545765642"/>
              </p:ext>
            </p:extLst>
          </p:nvPr>
        </p:nvGraphicFramePr>
        <p:xfrm>
          <a:off x="2819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 xmlns:p14="http://schemas.microsoft.com/office/powerpoint/2010/main" val="2508743922"/>
      </p:ext>
    </p:extLst>
  </p:cSld>
  <p:clrMapOvr>
    <a:masterClrMapping/>
  </p:clrMapOvr>
  <p:timing>
    <p:tnLst>
      <p:par>
        <p:cTn id="1" dur="indefinite" restart="never" nodeType="tmRoot"/>
      </p:par>
    </p:tnLst>
  </p:timing>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 xmlns:p14="http://schemas.microsoft.com/office/powerpoint/2010/main" val="3391323119"/>
      </p:ext>
    </p:extLst>
  </p:cSld>
  <p:clrMapOvr>
    <a:masterClrMapping/>
  </p:clrMapOvr>
  <p:timing>
    <p:tnLst>
      <p:par>
        <p:cTn id="1" dur="indefinite" restart="never" nodeType="tmRoot"/>
      </p:par>
    </p:tnLst>
  </p:timing>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772400" y="1905000"/>
            <a:ext cx="2971800" cy="4643438"/>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p:cNvSpPr/>
          <p:nvPr/>
        </p:nvSpPr>
        <p:spPr>
          <a:xfrm>
            <a:off x="1676400" y="156628"/>
            <a:ext cx="8610600" cy="1138773"/>
          </a:xfrm>
          <a:prstGeom prst="rect">
            <a:avLst/>
          </a:prstGeom>
        </p:spPr>
        <p:txBody>
          <a:bodyPr wrap="square">
            <a:spAutoFit/>
          </a:bodyPr>
          <a:lstStyle/>
          <a:p>
            <a:pPr algn="ctr"/>
            <a:r>
              <a:rPr lang="en-IN" sz="3400" dirty="0">
                <a:solidFill>
                  <a:srgbClr val="FE1212"/>
                </a:solidFill>
                <a:latin typeface="Segoe Print" panose="02000600000000000000" pitchFamily="2" charset="0"/>
              </a:rPr>
              <a:t>"Live as if you were to die tomorrow.</a:t>
            </a:r>
          </a:p>
          <a:p>
            <a:pPr algn="ctr"/>
            <a:r>
              <a:rPr lang="en-IN" sz="3400" dirty="0">
                <a:solidFill>
                  <a:srgbClr val="FE1212"/>
                </a:solidFill>
                <a:latin typeface="Segoe Print" panose="02000600000000000000" pitchFamily="2" charset="0"/>
              </a:rPr>
              <a:t>Learn as if you were to live forever"</a:t>
            </a:r>
          </a:p>
        </p:txBody>
      </p:sp>
      <p:sp>
        <p:nvSpPr>
          <p:cNvPr id="2" name="Rectangle 1"/>
          <p:cNvSpPr/>
          <p:nvPr/>
        </p:nvSpPr>
        <p:spPr>
          <a:xfrm>
            <a:off x="0" y="1828800"/>
            <a:ext cx="7467600" cy="1754326"/>
          </a:xfrm>
          <a:prstGeom prst="rect">
            <a:avLst/>
          </a:prstGeom>
        </p:spPr>
        <p:txBody>
          <a:bodyPr wrap="square">
            <a:spAutoFit/>
          </a:bodyPr>
          <a:lstStyle/>
          <a:p>
            <a:pPr algn="ctr"/>
            <a:r>
              <a:rPr lang="en-US" sz="3600" dirty="0">
                <a:solidFill>
                  <a:srgbClr val="006C86"/>
                </a:solidFill>
                <a:latin typeface="Segoe Print" panose="02000600000000000000" pitchFamily="2" charset="0"/>
              </a:rPr>
              <a:t>success comes from experience and experience comes from bad experiences</a:t>
            </a:r>
          </a:p>
        </p:txBody>
      </p:sp>
    </p:spTree>
    <p:extLst>
      <p:ext uri="{BB962C8B-B14F-4D97-AF65-F5344CB8AC3E}">
        <p14:creationId xmlns="" xmlns:p14="http://schemas.microsoft.com/office/powerpoint/2010/main" val="1148130326"/>
      </p:ext>
    </p:extLst>
  </p:cSld>
  <p:clrMapOvr>
    <a:masterClrMapping/>
  </p:clrMapOvr>
  <p:timing>
    <p:tnLst>
      <p:par>
        <p:cTn id="1" dur="indefinite" restart="never" nodeType="tmRoot"/>
      </p:par>
    </p:tnLst>
  </p:timing>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 xmlns:p14="http://schemas.microsoft.com/office/powerpoint/2010/main" val="2115622612"/>
              </p:ext>
            </p:extLst>
          </p:nvPr>
        </p:nvGraphicFramePr>
        <p:xfrm>
          <a:off x="2057401" y="1600200"/>
          <a:ext cx="1981199" cy="2225040"/>
        </p:xfrm>
        <a:graphic>
          <a:graphicData uri="http://schemas.openxmlformats.org/drawingml/2006/table">
            <a:tbl>
              <a:tblPr firstRow="1" bandRow="1">
                <a:tableStyleId>{5940675A-B579-460E-94D1-54222C63F5DA}</a:tableStyleId>
              </a:tblPr>
              <a:tblGrid>
                <a:gridCol w="495300"/>
                <a:gridCol w="670111"/>
                <a:gridCol w="815788"/>
              </a:tblGrid>
              <a:tr h="370840">
                <a:tc>
                  <a:txBody>
                    <a:bodyPr/>
                    <a:lstStyle/>
                    <a:p>
                      <a:r>
                        <a:rPr lang="en-US" dirty="0" smtClean="0"/>
                        <a:t>65</a:t>
                      </a:r>
                      <a:endParaRPr lang="en-US" dirty="0"/>
                    </a:p>
                  </a:txBody>
                  <a:tcPr/>
                </a:tc>
                <a:tc>
                  <a:txBody>
                    <a:bodyPr/>
                    <a:lstStyle/>
                    <a:p>
                      <a:r>
                        <a:rPr lang="en-US" dirty="0" smtClean="0"/>
                        <a:t>a</a:t>
                      </a:r>
                      <a:endParaRPr lang="en-US" dirty="0"/>
                    </a:p>
                  </a:txBody>
                  <a:tcPr/>
                </a:tc>
                <a:tc>
                  <a:txBody>
                    <a:bodyPr/>
                    <a:lstStyle/>
                    <a:p>
                      <a:r>
                        <a:rPr lang="en-US" dirty="0" smtClean="0"/>
                        <a:t>10</a:t>
                      </a:r>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
        <p:nvSpPr>
          <p:cNvPr id="3" name="TextBox 2"/>
          <p:cNvSpPr txBox="1"/>
          <p:nvPr/>
        </p:nvSpPr>
        <p:spPr>
          <a:xfrm>
            <a:off x="3048000" y="533400"/>
            <a:ext cx="5936240" cy="369332"/>
          </a:xfrm>
          <a:prstGeom prst="rect">
            <a:avLst/>
          </a:prstGeom>
          <a:noFill/>
        </p:spPr>
        <p:txBody>
          <a:bodyPr wrap="none" rtlCol="0">
            <a:spAutoFit/>
          </a:bodyPr>
          <a:lstStyle/>
          <a:p>
            <a:r>
              <a:rPr lang="en-US" dirty="0"/>
              <a:t>Input a = 10, find ascii of a variable and store in 65 array</a:t>
            </a:r>
          </a:p>
        </p:txBody>
      </p:sp>
    </p:spTree>
    <p:extLst>
      <p:ext uri="{BB962C8B-B14F-4D97-AF65-F5344CB8AC3E}">
        <p14:creationId xmlns="" xmlns:p14="http://schemas.microsoft.com/office/powerpoint/2010/main" val="2262634000"/>
      </p:ext>
    </p:extLst>
  </p:cSld>
  <p:clrMapOvr>
    <a:masterClrMapping/>
  </p:clrMapOvr>
  <p:timing>
    <p:tnLst>
      <p:par>
        <p:cTn id="1" dur="indefinite" restart="never" nodeType="tmRoot"/>
      </p:par>
    </p:tnLst>
  </p:timing>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28800" y="228601"/>
            <a:ext cx="8534400" cy="3693319"/>
          </a:xfrm>
          <a:prstGeom prst="rect">
            <a:avLst/>
          </a:prstGeom>
        </p:spPr>
        <p:txBody>
          <a:bodyPr wrap="square">
            <a:spAutoFit/>
          </a:bodyPr>
          <a:lstStyle/>
          <a:p>
            <a:r>
              <a:rPr lang="en-US" dirty="0"/>
              <a:t>CREATE TABLE nodes (</a:t>
            </a:r>
          </a:p>
          <a:p>
            <a:r>
              <a:rPr lang="en-US" dirty="0"/>
              <a:t>       parent INT,</a:t>
            </a:r>
          </a:p>
          <a:p>
            <a:r>
              <a:rPr lang="en-US" dirty="0"/>
              <a:t>       child INT</a:t>
            </a:r>
          </a:p>
          <a:p>
            <a:r>
              <a:rPr lang="en-US" dirty="0"/>
              <a:t>);</a:t>
            </a:r>
          </a:p>
          <a:p>
            <a:endParaRPr lang="en-US" dirty="0"/>
          </a:p>
          <a:p>
            <a:r>
              <a:rPr lang="en-US" dirty="0"/>
              <a:t>INSERT INTO nodes VALUES</a:t>
            </a:r>
          </a:p>
          <a:p>
            <a:r>
              <a:rPr lang="en-US" dirty="0"/>
              <a:t>       ( 5,  2), ( 5, 3),</a:t>
            </a:r>
          </a:p>
          <a:p>
            <a:r>
              <a:rPr lang="en-US" dirty="0"/>
              <a:t>       (18, 11), (18, 7),</a:t>
            </a:r>
          </a:p>
          <a:p>
            <a:r>
              <a:rPr lang="en-US" dirty="0"/>
              <a:t>       (17,  9), (17, 8),</a:t>
            </a:r>
          </a:p>
          <a:p>
            <a:r>
              <a:rPr lang="en-US" dirty="0"/>
              <a:t>       (26, 13), (26, 1), (26,12),</a:t>
            </a:r>
          </a:p>
          <a:p>
            <a:r>
              <a:rPr lang="en-US" dirty="0"/>
              <a:t>       (15, 10), (15, 5),       </a:t>
            </a:r>
          </a:p>
          <a:p>
            <a:r>
              <a:rPr lang="en-US" dirty="0"/>
              <a:t>       (38, 15), (38, 17), (38, 6),</a:t>
            </a:r>
          </a:p>
          <a:p>
            <a:r>
              <a:rPr lang="en-US" dirty="0"/>
              <a:t>       (NULL, 38), (NULL, 26), (NULL, 18);</a:t>
            </a:r>
          </a:p>
        </p:txBody>
      </p:sp>
    </p:spTree>
    <p:extLst>
      <p:ext uri="{BB962C8B-B14F-4D97-AF65-F5344CB8AC3E}">
        <p14:creationId xmlns="" xmlns:p14="http://schemas.microsoft.com/office/powerpoint/2010/main" val="7256242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752600" y="344270"/>
            <a:ext cx="8686800" cy="646331"/>
          </a:xfrm>
          <a:prstGeom prst="rect">
            <a:avLst/>
          </a:prstGeom>
        </p:spPr>
        <p:txBody>
          <a:bodyPr wrap="square">
            <a:spAutoFit/>
          </a:bodyPr>
          <a:lstStyle/>
          <a:p>
            <a:pPr lvl="0" algn="r">
              <a:spcBef>
                <a:spcPct val="0"/>
              </a:spcBef>
              <a:defRPr/>
            </a:pPr>
            <a:r>
              <a:rPr lang="en-US" sz="3600" i="1" dirty="0">
                <a:solidFill>
                  <a:srgbClr val="FF9900"/>
                </a:solidFill>
                <a:latin typeface="Arial" pitchFamily="34" charset="0"/>
                <a:cs typeface="Arial" pitchFamily="34" charset="0"/>
              </a:rPr>
              <a:t>types</a:t>
            </a:r>
            <a:r>
              <a:rPr lang="en-US" sz="3600" dirty="0"/>
              <a:t> </a:t>
            </a:r>
            <a:r>
              <a:rPr lang="en-US" sz="3600" i="1" dirty="0">
                <a:solidFill>
                  <a:srgbClr val="FF9900"/>
                </a:solidFill>
                <a:latin typeface="Arial" pitchFamily="34" charset="0"/>
                <a:cs typeface="Arial" pitchFamily="34" charset="0"/>
              </a:rPr>
              <a:t>of</a:t>
            </a:r>
            <a:r>
              <a:rPr lang="en-US" sz="3600" dirty="0"/>
              <a:t> </a:t>
            </a:r>
            <a:r>
              <a:rPr lang="en-US" sz="3600" i="1" dirty="0">
                <a:solidFill>
                  <a:srgbClr val="FF9900"/>
                </a:solidFill>
                <a:latin typeface="Arial" pitchFamily="34" charset="0"/>
                <a:cs typeface="Arial" pitchFamily="34" charset="0"/>
              </a:rPr>
              <a:t>Keys</a:t>
            </a:r>
            <a:r>
              <a:rPr lang="en-IN" sz="3600" i="1" dirty="0">
                <a:solidFill>
                  <a:srgbClr val="FF9900"/>
                </a:solidFill>
                <a:latin typeface="Arial" pitchFamily="34" charset="0"/>
                <a:cs typeface="Arial" pitchFamily="34" charset="0"/>
              </a:rPr>
              <a:t>?</a:t>
            </a:r>
            <a:endParaRPr lang="en-US" sz="36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679576" y="1001487"/>
            <a:ext cx="8912225" cy="5078313"/>
          </a:xfrm>
          <a:prstGeom prst="rect">
            <a:avLst/>
          </a:prstGeom>
        </p:spPr>
        <p:txBody>
          <a:bodyPr wrap="square">
            <a:spAutoFit/>
          </a:bodyPr>
          <a:lstStyle/>
          <a:p>
            <a:r>
              <a:rPr lang="en-US" dirty="0">
                <a:solidFill>
                  <a:srgbClr val="0089A4"/>
                </a:solidFill>
                <a:latin typeface="Gentium Basic"/>
              </a:rPr>
              <a:t>1</a:t>
            </a:r>
            <a:r>
              <a:rPr lang="en-US" b="1" dirty="0">
                <a:solidFill>
                  <a:srgbClr val="0089A4"/>
                </a:solidFill>
                <a:latin typeface="Gentium Basic"/>
              </a:rPr>
              <a:t>. Candidate Key</a:t>
            </a:r>
            <a:r>
              <a:rPr lang="en-US" dirty="0">
                <a:solidFill>
                  <a:srgbClr val="0089A4"/>
                </a:solidFill>
                <a:latin typeface="Gentium Basic"/>
              </a:rPr>
              <a:t>: are individual columns in a table that qualifies for uniqueness of all the rows. Here in Employee table EmployeeID &amp; SSN are Candidate keys.</a:t>
            </a:r>
          </a:p>
          <a:p>
            <a:endParaRPr lang="en-US" dirty="0">
              <a:solidFill>
                <a:srgbClr val="0089A4"/>
              </a:solidFill>
              <a:latin typeface="Gentium Basic"/>
            </a:endParaRPr>
          </a:p>
          <a:p>
            <a:r>
              <a:rPr lang="en-US" dirty="0">
                <a:solidFill>
                  <a:srgbClr val="0089A4"/>
                </a:solidFill>
                <a:latin typeface="Gentium Basic"/>
              </a:rPr>
              <a:t>2. </a:t>
            </a:r>
            <a:r>
              <a:rPr lang="en-US" b="1" dirty="0">
                <a:solidFill>
                  <a:srgbClr val="0089A4"/>
                </a:solidFill>
                <a:latin typeface="Gentium Basic"/>
              </a:rPr>
              <a:t>Primary Key</a:t>
            </a:r>
            <a:r>
              <a:rPr lang="en-US" dirty="0">
                <a:solidFill>
                  <a:srgbClr val="0089A4"/>
                </a:solidFill>
                <a:latin typeface="Gentium Basic"/>
              </a:rPr>
              <a:t>: is the columns you choose to maintain uniqueness in a table. Here in Employee table you can choose either EmployeeID or SSN columns, EmployeeID is preferable choice, as SSN is a secure value.</a:t>
            </a:r>
          </a:p>
          <a:p>
            <a:endParaRPr lang="en-US" dirty="0">
              <a:solidFill>
                <a:srgbClr val="0089A4"/>
              </a:solidFill>
              <a:latin typeface="Gentium Basic"/>
            </a:endParaRPr>
          </a:p>
          <a:p>
            <a:r>
              <a:rPr lang="en-US" dirty="0">
                <a:solidFill>
                  <a:srgbClr val="0089A4"/>
                </a:solidFill>
                <a:latin typeface="Gentium Basic"/>
              </a:rPr>
              <a:t>3. </a:t>
            </a:r>
            <a:r>
              <a:rPr lang="en-US" b="1" dirty="0">
                <a:solidFill>
                  <a:srgbClr val="0089A4"/>
                </a:solidFill>
                <a:latin typeface="Gentium Basic"/>
              </a:rPr>
              <a:t>Alternate Key</a:t>
            </a:r>
            <a:r>
              <a:rPr lang="en-US" dirty="0">
                <a:solidFill>
                  <a:srgbClr val="0089A4"/>
                </a:solidFill>
                <a:latin typeface="Gentium Basic"/>
              </a:rPr>
              <a:t>: Candidate column other the Primary column, like if EmployeeID is PK then SSN would be the Alternate key.</a:t>
            </a:r>
          </a:p>
          <a:p>
            <a:endParaRPr lang="en-US" dirty="0">
              <a:solidFill>
                <a:srgbClr val="0089A4"/>
              </a:solidFill>
              <a:latin typeface="Gentium Basic"/>
            </a:endParaRPr>
          </a:p>
          <a:p>
            <a:r>
              <a:rPr lang="en-US" dirty="0">
                <a:solidFill>
                  <a:srgbClr val="0089A4"/>
                </a:solidFill>
                <a:latin typeface="Gentium Basic"/>
              </a:rPr>
              <a:t>4. </a:t>
            </a:r>
            <a:r>
              <a:rPr lang="en-US" b="1" dirty="0">
                <a:solidFill>
                  <a:srgbClr val="0089A4"/>
                </a:solidFill>
                <a:latin typeface="Gentium Basic"/>
              </a:rPr>
              <a:t>Super Key</a:t>
            </a:r>
            <a:r>
              <a:rPr lang="en-US" dirty="0">
                <a:solidFill>
                  <a:srgbClr val="0089A4"/>
                </a:solidFill>
                <a:latin typeface="Gentium Basic"/>
              </a:rPr>
              <a:t>: If you add any other column/attribute to a Primary Key then it become a super key, like EmployeeID + FullName is a Super Key.</a:t>
            </a:r>
          </a:p>
          <a:p>
            <a:endParaRPr lang="en-US" dirty="0">
              <a:solidFill>
                <a:srgbClr val="0089A4"/>
              </a:solidFill>
              <a:latin typeface="Gentium Basic"/>
            </a:endParaRPr>
          </a:p>
          <a:p>
            <a:r>
              <a:rPr lang="en-US" dirty="0">
                <a:solidFill>
                  <a:srgbClr val="0089A4"/>
                </a:solidFill>
                <a:latin typeface="Gentium Basic"/>
              </a:rPr>
              <a:t>5. </a:t>
            </a:r>
            <a:r>
              <a:rPr lang="en-US" b="1" dirty="0">
                <a:solidFill>
                  <a:srgbClr val="0089A4"/>
                </a:solidFill>
                <a:latin typeface="Gentium Basic"/>
              </a:rPr>
              <a:t>Composite Key</a:t>
            </a:r>
            <a:r>
              <a:rPr lang="en-US" dirty="0">
                <a:solidFill>
                  <a:srgbClr val="0089A4"/>
                </a:solidFill>
                <a:latin typeface="Gentium Basic"/>
              </a:rPr>
              <a:t>: If a table do not have any single column that qualifies for a Candidate key, then you have to select 2 or more columns to make a row unique. Like if there is no EmployeeID or SSN columns, then you can make FullName + DateOfBirth as Composite primary Key. But still there can be a narrow chance of duplicate row.</a:t>
            </a:r>
          </a:p>
        </p:txBody>
      </p:sp>
      <p:sp>
        <p:nvSpPr>
          <p:cNvPr id="7" name="Rectangle 6"/>
          <p:cNvSpPr/>
          <p:nvPr/>
        </p:nvSpPr>
        <p:spPr>
          <a:xfrm>
            <a:off x="1600200" y="133290"/>
            <a:ext cx="6781800" cy="400110"/>
          </a:xfrm>
          <a:prstGeom prst="rect">
            <a:avLst/>
          </a:prstGeom>
        </p:spPr>
        <p:txBody>
          <a:bodyPr wrap="square">
            <a:spAutoFit/>
          </a:bodyPr>
          <a:lstStyle/>
          <a:p>
            <a:r>
              <a:rPr lang="en-US" sz="2000" dirty="0">
                <a:solidFill>
                  <a:schemeClr val="accent4">
                    <a:lumMod val="50000"/>
                  </a:schemeClr>
                </a:solidFill>
                <a:latin typeface="Gentium Basic"/>
              </a:rPr>
              <a:t>Employee (EmployeeID, FullName, SSN, DateOfBirth)</a:t>
            </a:r>
            <a:endParaRPr lang="en-US" dirty="0">
              <a:solidFill>
                <a:schemeClr val="accent4">
                  <a:lumMod val="50000"/>
                </a:schemeClr>
              </a:solidFill>
              <a:latin typeface="Gentium Basic"/>
            </a:endParaRPr>
          </a:p>
        </p:txBody>
      </p:sp>
    </p:spTree>
    <p:extLst>
      <p:ext uri="{BB962C8B-B14F-4D97-AF65-F5344CB8AC3E}">
        <p14:creationId xmlns="" xmlns:p14="http://schemas.microsoft.com/office/powerpoint/2010/main" val="106583735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228600"/>
            <a:ext cx="8763000" cy="6432530"/>
          </a:xfrm>
          <a:prstGeom prst="rect">
            <a:avLst/>
          </a:prstGeom>
        </p:spPr>
        <p:txBody>
          <a:bodyPr wrap="square">
            <a:spAutoFit/>
          </a:bodyPr>
          <a:lstStyle/>
          <a:p>
            <a:r>
              <a:rPr lang="en-US" sz="1600" dirty="0"/>
              <a:t>delimiter $$</a:t>
            </a:r>
          </a:p>
          <a:p>
            <a:r>
              <a:rPr lang="en-US" sz="1600" dirty="0"/>
              <a:t>CREATE PROCEDURE </a:t>
            </a:r>
            <a:r>
              <a:rPr lang="en-US" sz="1600" dirty="0" err="1"/>
              <a:t>find_parts</a:t>
            </a:r>
            <a:r>
              <a:rPr lang="en-US" sz="1600" dirty="0"/>
              <a:t>(seed INT)</a:t>
            </a:r>
          </a:p>
          <a:p>
            <a:r>
              <a:rPr lang="en-US" sz="1600" dirty="0"/>
              <a:t>BEGIN</a:t>
            </a:r>
          </a:p>
          <a:p>
            <a:r>
              <a:rPr lang="en-US" sz="1600" dirty="0"/>
              <a:t>  -- Temporary storage</a:t>
            </a:r>
          </a:p>
          <a:p>
            <a:r>
              <a:rPr lang="en-US" sz="1600" dirty="0"/>
              <a:t>  DROP TABLE IF EXISTS _result;</a:t>
            </a:r>
          </a:p>
          <a:p>
            <a:r>
              <a:rPr lang="en-US" sz="1600" dirty="0"/>
              <a:t>  CREATE TEMPORARY TABLE _result (node INT PRIMARY KEY);</a:t>
            </a:r>
          </a:p>
          <a:p>
            <a:endParaRPr lang="en-US" sz="1600" dirty="0"/>
          </a:p>
          <a:p>
            <a:r>
              <a:rPr lang="en-US" sz="1600" dirty="0"/>
              <a:t>  -- Seeding</a:t>
            </a:r>
          </a:p>
          <a:p>
            <a:r>
              <a:rPr lang="en-US" sz="1600" dirty="0"/>
              <a:t>  INSERT INTO _result VALUES (seed);</a:t>
            </a:r>
          </a:p>
          <a:p>
            <a:endParaRPr lang="en-US" sz="1600" dirty="0"/>
          </a:p>
          <a:p>
            <a:r>
              <a:rPr lang="en-US" sz="1600" dirty="0"/>
              <a:t>  -- Iteration</a:t>
            </a:r>
          </a:p>
          <a:p>
            <a:r>
              <a:rPr lang="en-US" sz="1600" dirty="0"/>
              <a:t>  DROP TABLE IF EXISTS _</a:t>
            </a:r>
            <a:r>
              <a:rPr lang="en-US" sz="1600" dirty="0" err="1"/>
              <a:t>tmp</a:t>
            </a:r>
            <a:r>
              <a:rPr lang="en-US" sz="1600" dirty="0"/>
              <a:t>;</a:t>
            </a:r>
          </a:p>
          <a:p>
            <a:r>
              <a:rPr lang="en-US" sz="1600" dirty="0"/>
              <a:t>  CREATE TEMPORARY TABLE _</a:t>
            </a:r>
            <a:r>
              <a:rPr lang="en-US" sz="1600" dirty="0" err="1"/>
              <a:t>tmp</a:t>
            </a:r>
            <a:r>
              <a:rPr lang="en-US" sz="1600" dirty="0"/>
              <a:t> LIKE _result;</a:t>
            </a:r>
          </a:p>
          <a:p>
            <a:r>
              <a:rPr lang="en-US" sz="1600" dirty="0"/>
              <a:t>  REPEAT</a:t>
            </a:r>
          </a:p>
          <a:p>
            <a:r>
              <a:rPr lang="en-US" sz="1600" dirty="0"/>
              <a:t>    TRUNCATE TABLE _</a:t>
            </a:r>
            <a:r>
              <a:rPr lang="en-US" sz="1600" dirty="0" err="1"/>
              <a:t>tmp</a:t>
            </a:r>
            <a:r>
              <a:rPr lang="en-US" sz="1600" dirty="0"/>
              <a:t>;</a:t>
            </a:r>
          </a:p>
          <a:p>
            <a:r>
              <a:rPr lang="en-US" sz="1600" dirty="0"/>
              <a:t>    INSERT INTO _</a:t>
            </a:r>
            <a:r>
              <a:rPr lang="en-US" sz="1600" dirty="0" err="1"/>
              <a:t>tmp</a:t>
            </a:r>
            <a:r>
              <a:rPr lang="en-US" sz="1600" dirty="0"/>
              <a:t> SELECT child AS node</a:t>
            </a:r>
          </a:p>
          <a:p>
            <a:r>
              <a:rPr lang="en-US" sz="1600" dirty="0"/>
              <a:t>      FROM _result JOIN nodes ON node = parent;</a:t>
            </a:r>
          </a:p>
          <a:p>
            <a:endParaRPr lang="en-US" sz="1600" dirty="0"/>
          </a:p>
          <a:p>
            <a:r>
              <a:rPr lang="en-US" sz="1600" dirty="0"/>
              <a:t>    INSERT IGNORE INTO _result SELECT node FROM _</a:t>
            </a:r>
            <a:r>
              <a:rPr lang="en-US" sz="1600" dirty="0" err="1"/>
              <a:t>tmp</a:t>
            </a:r>
            <a:r>
              <a:rPr lang="en-US" sz="1600" dirty="0"/>
              <a:t>;</a:t>
            </a:r>
          </a:p>
          <a:p>
            <a:r>
              <a:rPr lang="en-US" sz="1600" dirty="0"/>
              <a:t>  UNTIL ROW_COUNT() = 0</a:t>
            </a:r>
          </a:p>
          <a:p>
            <a:r>
              <a:rPr lang="en-US" sz="1600" dirty="0"/>
              <a:t>  END REPEAT;</a:t>
            </a:r>
          </a:p>
          <a:p>
            <a:r>
              <a:rPr lang="en-US" sz="1600" dirty="0"/>
              <a:t>  DROP TABLE _</a:t>
            </a:r>
            <a:r>
              <a:rPr lang="en-US" sz="1600" dirty="0" err="1"/>
              <a:t>tmp</a:t>
            </a:r>
            <a:r>
              <a:rPr lang="en-US" sz="1600" dirty="0"/>
              <a:t>;</a:t>
            </a:r>
          </a:p>
          <a:p>
            <a:r>
              <a:rPr lang="en-US" sz="1600" dirty="0"/>
              <a:t>  SELECT * FROM _result;</a:t>
            </a:r>
          </a:p>
          <a:p>
            <a:r>
              <a:rPr lang="en-US" sz="1600" dirty="0"/>
              <a:t>END $$</a:t>
            </a:r>
          </a:p>
          <a:p>
            <a:r>
              <a:rPr lang="en-US" sz="1600" dirty="0"/>
              <a:t>delimiter ;</a:t>
            </a:r>
          </a:p>
        </p:txBody>
      </p:sp>
    </p:spTree>
    <p:extLst>
      <p:ext uri="{BB962C8B-B14F-4D97-AF65-F5344CB8AC3E}">
        <p14:creationId xmlns="" xmlns:p14="http://schemas.microsoft.com/office/powerpoint/2010/main" val="25063539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4419600" y="304801"/>
            <a:ext cx="6172200" cy="1169551"/>
          </a:xfrm>
          <a:prstGeom prst="rect">
            <a:avLst/>
          </a:prstGeom>
        </p:spPr>
        <p:txBody>
          <a:bodyPr wrap="square">
            <a:spAutoFit/>
          </a:bodyPr>
          <a:lstStyle/>
          <a:p>
            <a:pPr lvl="0" algn="r">
              <a:spcBef>
                <a:spcPct val="0"/>
              </a:spcBef>
              <a:defRPr/>
            </a:pPr>
            <a:r>
              <a:rPr lang="en-IN" sz="3500" b="1" i="1" dirty="0">
                <a:solidFill>
                  <a:srgbClr val="FF9900"/>
                </a:solidFill>
                <a:latin typeface="Arial" pitchFamily="34" charset="0"/>
                <a:cs typeface="Arial" pitchFamily="34" charset="0"/>
              </a:rPr>
              <a:t>A domain constraint and data integrity?</a:t>
            </a:r>
            <a:endParaRPr lang="en-US" sz="35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676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Domain Constraint =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676400" y="2819401"/>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a:t>. </a:t>
            </a:r>
            <a:r>
              <a:rPr lang="en-IN" sz="2000" dirty="0">
                <a:solidFill>
                  <a:srgbClr val="0089A4"/>
                </a:solidFill>
                <a:latin typeface="Gentium Basic"/>
              </a:rPr>
              <a:t>Data integrity is normally enforced in a database by a series of integrity constraints or rules. </a:t>
            </a:r>
          </a:p>
        </p:txBody>
      </p:sp>
      <p:sp>
        <p:nvSpPr>
          <p:cNvPr id="6" name="Rectangle 5"/>
          <p:cNvSpPr/>
          <p:nvPr/>
        </p:nvSpPr>
        <p:spPr>
          <a:xfrm>
            <a:off x="1790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a:solidFill>
                  <a:srgbClr val="006C86"/>
                </a:solidFill>
              </a:rPr>
              <a:t>Referential</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a:solidFill>
                  <a:srgbClr val="006C86"/>
                </a:solidFill>
              </a:rPr>
              <a:t>Domain</a:t>
            </a:r>
            <a:r>
              <a:rPr lang="en-IN" sz="2000" i="1" dirty="0">
                <a:solidFill>
                  <a:srgbClr val="006C86"/>
                </a:solidFill>
              </a:rPr>
              <a:t> </a:t>
            </a:r>
            <a:r>
              <a:rPr lang="en-IN" sz="2000" b="1" i="1" dirty="0">
                <a:solidFill>
                  <a:srgbClr val="006C86"/>
                </a:solidFill>
              </a:rPr>
              <a:t>integrity</a:t>
            </a:r>
            <a:r>
              <a:rPr lang="en-IN" sz="2000" i="1" dirty="0">
                <a:solidFill>
                  <a:srgbClr val="006C86"/>
                </a:solidFill>
              </a:rPr>
              <a:t> </a:t>
            </a:r>
            <a:r>
              <a:rPr lang="en-IN" sz="2000" dirty="0">
                <a:solidFill>
                  <a:srgbClr val="006C86"/>
                </a:solidFill>
              </a:rPr>
              <a:t>A domain is a set of values of the same type.</a:t>
            </a:r>
          </a:p>
        </p:txBody>
      </p:sp>
      <p:sp>
        <p:nvSpPr>
          <p:cNvPr id="7" name="Rectangle 6"/>
          <p:cNvSpPr/>
          <p:nvPr/>
        </p:nvSpPr>
        <p:spPr>
          <a:xfrm>
            <a:off x="1676400" y="4058893"/>
            <a:ext cx="7924800" cy="707886"/>
          </a:xfrm>
          <a:prstGeom prst="rect">
            <a:avLst/>
          </a:prstGeom>
        </p:spPr>
        <p:txBody>
          <a:bodyPr wrap="square">
            <a:spAutoFit/>
          </a:bodyPr>
          <a:lstStyle/>
          <a:p>
            <a:r>
              <a:rPr lang="en-IN" sz="2000" dirty="0">
                <a:solidFill>
                  <a:srgbClr val="0089A4"/>
                </a:solidFill>
                <a:latin typeface="Gentium Basic"/>
              </a:rPr>
              <a:t>Three types of integrity 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1524000" y="7938"/>
            <a:ext cx="5638800" cy="830997"/>
          </a:xfrm>
          <a:prstGeom prst="rect">
            <a:avLst/>
          </a:prstGeom>
        </p:spPr>
        <p:txBody>
          <a:bodyPr wrap="square">
            <a:spAutoFit/>
          </a:bodyPr>
          <a:lstStyle/>
          <a:p>
            <a:r>
              <a:rPr lang="en-IN" sz="2400" dirty="0">
                <a:solidFill>
                  <a:srgbClr val="C74C49"/>
                </a:solidFill>
              </a:rPr>
              <a:t>Data integrity refers to the correctness and completeness of data.</a:t>
            </a:r>
          </a:p>
        </p:txBody>
      </p:sp>
    </p:spTree>
    <p:extLst>
      <p:ext uri="{BB962C8B-B14F-4D97-AF65-F5344CB8AC3E}">
        <p14:creationId xmlns="" xmlns:p14="http://schemas.microsoft.com/office/powerpoint/2010/main" val="64766593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76400" y="228600"/>
            <a:ext cx="88392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Index</a:t>
            </a:r>
            <a:endParaRPr lang="en-US" sz="3600" b="1" i="1" dirty="0">
              <a:solidFill>
                <a:schemeClr val="bg1"/>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 xmlns:p14="http://schemas.microsoft.com/office/powerpoint/2010/main" val="1431654309"/>
              </p:ext>
            </p:extLst>
          </p:nvPr>
        </p:nvGraphicFramePr>
        <p:xfrm>
          <a:off x="1676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 xmlns:p14="http://schemas.microsoft.com/office/powerpoint/2010/main" val="269637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Common relationships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20394684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 - Binary</a:t>
            </a:r>
          </a:p>
        </p:txBody>
      </p:sp>
      <p:sp>
        <p:nvSpPr>
          <p:cNvPr id="3" name="Rectangle 2"/>
          <p:cNvSpPr/>
          <p:nvPr/>
        </p:nvSpPr>
        <p:spPr>
          <a:xfrm>
            <a:off x="1687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relationship.</a:t>
            </a:r>
          </a:p>
        </p:txBody>
      </p:sp>
      <p:pic>
        <p:nvPicPr>
          <p:cNvPr id="1028" name="Picture 4" descr="Binary Relationship"/>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819400" y="3535907"/>
            <a:ext cx="6384132" cy="10668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8"/>
          <p:cNvSpPr/>
          <p:nvPr/>
        </p:nvSpPr>
        <p:spPr>
          <a:xfrm>
            <a:off x="1676400" y="997804"/>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Unary</a:t>
            </a:r>
            <a:r>
              <a:rPr lang="en-IN" sz="2400" dirty="0">
                <a:latin typeface="Arial" panose="020B0604020202020204" pitchFamily="34" charset="0"/>
                <a:cs typeface="Arial" panose="020B0604020202020204" pitchFamily="34" charset="0"/>
              </a:rPr>
              <a:t>, 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 xmlns:p14="http://schemas.microsoft.com/office/powerpoint/2010/main" val="4502700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 - Unary</a:t>
            </a:r>
          </a:p>
        </p:txBody>
      </p:sp>
      <p:sp>
        <p:nvSpPr>
          <p:cNvPr id="3" name="Rectangle 2"/>
          <p:cNvSpPr/>
          <p:nvPr/>
        </p:nvSpPr>
        <p:spPr>
          <a:xfrm>
            <a:off x="1687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648200" y="3039308"/>
            <a:ext cx="2439208" cy="2116134"/>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Rectangle 9"/>
          <p:cNvSpPr/>
          <p:nvPr/>
        </p:nvSpPr>
        <p:spPr>
          <a:xfrm>
            <a:off x="1676400" y="997804"/>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Unary</a:t>
            </a:r>
            <a:r>
              <a:rPr lang="en-IN" sz="2400" dirty="0">
                <a:latin typeface="Arial" panose="020B0604020202020204" pitchFamily="34" charset="0"/>
                <a:cs typeface="Arial" panose="020B0604020202020204" pitchFamily="34" charset="0"/>
              </a:rPr>
              <a:t>, 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 xmlns:p14="http://schemas.microsoft.com/office/powerpoint/2010/main" val="36746302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 - Ternary</a:t>
            </a:r>
          </a:p>
        </p:txBody>
      </p:sp>
      <p:sp>
        <p:nvSpPr>
          <p:cNvPr id="3" name="Rectangle 2"/>
          <p:cNvSpPr/>
          <p:nvPr/>
        </p:nvSpPr>
        <p:spPr>
          <a:xfrm>
            <a:off x="1687286" y="2133600"/>
            <a:ext cx="8599714" cy="40011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276600" y="3074313"/>
            <a:ext cx="5669006" cy="25146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8"/>
          <p:cNvSpPr/>
          <p:nvPr/>
        </p:nvSpPr>
        <p:spPr>
          <a:xfrm>
            <a:off x="1676400" y="997804"/>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Unary</a:t>
            </a:r>
            <a:r>
              <a:rPr lang="en-IN" sz="2400" dirty="0">
                <a:latin typeface="Arial" panose="020B0604020202020204" pitchFamily="34" charset="0"/>
                <a:cs typeface="Arial" panose="020B0604020202020204" pitchFamily="34" charset="0"/>
              </a:rPr>
              <a:t>, 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 xmlns:p14="http://schemas.microsoft.com/office/powerpoint/2010/main" val="38307244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699612" y="2438967"/>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a:latin typeface="Arial" pitchFamily="34" charset="0"/>
                <a:cs typeface="Arial" pitchFamily="34" charset="0"/>
              </a:rPr>
              <a:t>one-to-one (1:1)</a:t>
            </a:r>
          </a:p>
          <a:p>
            <a:pPr marL="514350" indent="-514350">
              <a:buFont typeface="+mj-lt"/>
              <a:buAutoNum type="arabicPeriod"/>
            </a:pPr>
            <a:endParaRPr lang="en-US" sz="2800" dirty="0">
              <a:latin typeface="Arial" pitchFamily="34" charset="0"/>
              <a:cs typeface="Arial" pitchFamily="34" charset="0"/>
            </a:endParaRPr>
          </a:p>
          <a:p>
            <a:pPr marL="514350" indent="-514350">
              <a:buFont typeface="+mj-lt"/>
              <a:buAutoNum type="arabicPeriod"/>
            </a:pPr>
            <a:r>
              <a:rPr lang="en-US" sz="2800" dirty="0">
                <a:latin typeface="Arial" pitchFamily="34" charset="0"/>
                <a:cs typeface="Arial" pitchFamily="34" charset="0"/>
              </a:rPr>
              <a:t>one-to-many (1:M)</a:t>
            </a:r>
          </a:p>
          <a:p>
            <a:pPr marL="514350" indent="-514350">
              <a:buFont typeface="+mj-lt"/>
              <a:buAutoNum type="arabicPeriod"/>
            </a:pPr>
            <a:endParaRPr lang="en-US" sz="2800" dirty="0">
              <a:latin typeface="Arial" pitchFamily="34" charset="0"/>
              <a:cs typeface="Arial" pitchFamily="34" charset="0"/>
            </a:endParaRPr>
          </a:p>
          <a:p>
            <a:pPr marL="514350" indent="-514350">
              <a:buFont typeface="+mj-lt"/>
              <a:buAutoNum type="arabicPeriod"/>
            </a:pPr>
            <a:r>
              <a:rPr lang="en-US" sz="2800" dirty="0">
                <a:latin typeface="Arial" pitchFamily="34" charset="0"/>
                <a:cs typeface="Arial" pitchFamily="34" charset="0"/>
              </a:rPr>
              <a:t>many-to-many (M:N)</a:t>
            </a: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5791201" y="2166090"/>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6004913" y="4620422"/>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5929313" y="2995047"/>
            <a:ext cx="2828925" cy="1333500"/>
          </a:xfrm>
          <a:prstGeom prst="rect">
            <a:avLst/>
          </a:prstGeom>
        </p:spPr>
      </p:pic>
      <p:sp>
        <p:nvSpPr>
          <p:cNvPr id="4" name="Rectangle 3"/>
          <p:cNvSpPr/>
          <p:nvPr/>
        </p:nvSpPr>
        <p:spPr>
          <a:xfrm>
            <a:off x="1596492" y="1174532"/>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 xmlns:p14="http://schemas.microsoft.com/office/powerpoint/2010/main" val="28983762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48531" y="1143001"/>
            <a:ext cx="8796026" cy="501505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5945016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828800" y="152400"/>
            <a:ext cx="8458200" cy="608730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0443874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699331" y="841061"/>
            <a:ext cx="8816269" cy="5516327"/>
          </a:xfrm>
          <a:prstGeom prst="rect">
            <a:avLst/>
          </a:prstGeom>
        </p:spPr>
      </p:pic>
    </p:spTree>
    <p:extLst>
      <p:ext uri="{BB962C8B-B14F-4D97-AF65-F5344CB8AC3E}">
        <p14:creationId xmlns="" xmlns:p14="http://schemas.microsoft.com/office/powerpoint/2010/main" val="16712886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96493" y="997804"/>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24001" y="2171700"/>
            <a:ext cx="9144000" cy="1333501"/>
          </a:xfrm>
          <a:prstGeom prst="rect">
            <a:avLst/>
          </a:prstGeom>
          <a:noFill/>
          <a:extLst>
            <a:ext uri="{909E8E84-426E-40DD-AFC4-6F175D3DCCD1}">
              <a14:hiddenFill xmlns=""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048000" y="3777343"/>
            <a:ext cx="1751114" cy="2286000"/>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942114" y="3777343"/>
            <a:ext cx="1614870" cy="2198914"/>
          </a:xfrm>
          <a:prstGeom prst="rect">
            <a:avLst/>
          </a:prstGeom>
          <a:noFill/>
          <a:extLst>
            <a:ext uri="{909E8E84-426E-40DD-AFC4-6F175D3DCCD1}">
              <a14:hiddenFill xmlns="" xmlns:a14="http://schemas.microsoft.com/office/drawing/2010/main">
                <a:solidFill>
                  <a:srgbClr val="FFFFFF"/>
                </a:solidFill>
              </a14:hiddenFill>
            </a:ext>
          </a:extLst>
        </p:spPr>
      </p:pic>
      <p:cxnSp>
        <p:nvCxnSpPr>
          <p:cNvPr id="6" name="Straight Arrow Connector 5"/>
          <p:cNvCxnSpPr/>
          <p:nvPr/>
        </p:nvCxnSpPr>
        <p:spPr>
          <a:xfrm>
            <a:off x="4821693"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652840" y="3799922"/>
            <a:ext cx="1292225" cy="1574149"/>
          </a:xfrm>
          <a:prstGeom prst="rect">
            <a:avLst/>
          </a:prstGeom>
        </p:spPr>
        <p:txBody>
          <a:bodyPr wrap="square">
            <a:spAutoFit/>
          </a:bodyPr>
          <a:lstStyle/>
          <a:p>
            <a:pPr>
              <a:lnSpc>
                <a:spcPct val="107000"/>
              </a:lnSpc>
            </a:pPr>
            <a:r>
              <a:rPr lang="en-IN" b="1" u="heavy" dirty="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Name</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7981432" y="3772908"/>
            <a:ext cx="2534168" cy="1870512"/>
          </a:xfrm>
          <a:prstGeom prst="rect">
            <a:avLst/>
          </a:prstGeom>
        </p:spPr>
        <p:txBody>
          <a:bodyPr wrap="square">
            <a:spAutoFit/>
          </a:bodyPr>
          <a:lstStyle/>
          <a:p>
            <a:pPr>
              <a:lnSpc>
                <a:spcPct val="107000"/>
              </a:lnSpc>
            </a:pPr>
            <a:r>
              <a:rPr lang="en-IN" b="1" u="heavy" dirty="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personID (not null, unique, and foreign key)</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30469094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3048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96493" y="997804"/>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524000" y="2171700"/>
            <a:ext cx="9144000" cy="1333501"/>
          </a:xfrm>
          <a:prstGeom prst="rect">
            <a:avLst/>
          </a:prstGeom>
          <a:noFill/>
          <a:extLst>
            <a:ext uri="{909E8E84-426E-40DD-AFC4-6F175D3DCCD1}">
              <a14:hiddenFill xmlns="" xmlns:a14="http://schemas.microsoft.com/office/drawing/2010/main">
                <a:solidFill>
                  <a:srgbClr val="FFFFFF"/>
                </a:solidFill>
              </a14:hiddenFill>
            </a:ext>
          </a:extLst>
        </p:spPr>
      </p:pic>
      <p:sp>
        <p:nvSpPr>
          <p:cNvPr id="20" name="Rectangle 19"/>
          <p:cNvSpPr/>
          <p:nvPr/>
        </p:nvSpPr>
        <p:spPr>
          <a:xfrm>
            <a:off x="8382000" y="3810000"/>
            <a:ext cx="2286000" cy="1870512"/>
          </a:xfrm>
          <a:prstGeom prst="rect">
            <a:avLst/>
          </a:prstGeom>
        </p:spPr>
        <p:txBody>
          <a:bodyPr wrap="square">
            <a:spAutoFit/>
          </a:bodyPr>
          <a:lstStyle/>
          <a:p>
            <a:pPr>
              <a:lnSpc>
                <a:spcPct val="107000"/>
              </a:lnSpc>
            </a:pPr>
            <a:r>
              <a:rPr lang="en-IN" b="1" u="heavy" dirty="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pPr>
            <a:r>
              <a:rPr lang="en-IN" b="1" dirty="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Name</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Qty</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652840" y="3799922"/>
            <a:ext cx="1292225" cy="1574149"/>
          </a:xfrm>
          <a:prstGeom prst="rect">
            <a:avLst/>
          </a:prstGeom>
        </p:spPr>
        <p:txBody>
          <a:bodyPr wrap="square">
            <a:spAutoFit/>
          </a:bodyPr>
          <a:lstStyle/>
          <a:p>
            <a:pPr>
              <a:lnSpc>
                <a:spcPct val="107000"/>
              </a:lnSpc>
            </a:pPr>
            <a:r>
              <a:rPr lang="en-IN" b="1" u="heavy" dirty="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Name</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1727666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76400" y="228600"/>
            <a:ext cx="88392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Index</a:t>
            </a:r>
            <a:endParaRPr lang="en-US" sz="3600" b="1" i="1" dirty="0">
              <a:solidFill>
                <a:schemeClr val="bg1"/>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 xmlns:p14="http://schemas.microsoft.com/office/powerpoint/2010/main" val="1576141433"/>
              </p:ext>
            </p:extLst>
          </p:nvPr>
        </p:nvGraphicFramePr>
        <p:xfrm>
          <a:off x="1676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 xmlns:p14="http://schemas.microsoft.com/office/powerpoint/2010/main" val="28496614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96493" y="997804"/>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department may have many employees, but each employee can </a:t>
            </a:r>
            <a:r>
              <a:rPr lang="en-IN" sz="2400">
                <a:latin typeface="Arial" panose="020B0604020202020204" pitchFamily="34" charset="0"/>
                <a:cs typeface="Arial" panose="020B0604020202020204" pitchFamily="34" charset="0"/>
              </a:rPr>
              <a:t>work only in </a:t>
            </a:r>
            <a:r>
              <a:rPr lang="en-IN" sz="2400" dirty="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24000" y="2171700"/>
            <a:ext cx="9144000" cy="133350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6448976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96493" y="997804"/>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24001" y="2339039"/>
            <a:ext cx="9143999" cy="1346836"/>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 name="Group 5"/>
          <p:cNvGrpSpPr/>
          <p:nvPr/>
        </p:nvGrpSpPr>
        <p:grpSpPr>
          <a:xfrm>
            <a:off x="2135187"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 xmlns:p14="http://schemas.microsoft.com/office/powerpoint/2010/main" val="32755372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540508" y="1263892"/>
            <a:ext cx="7110984" cy="2352097"/>
          </a:xfrm>
          <a:prstGeom prst="rect">
            <a:avLst/>
          </a:prstGeom>
        </p:spPr>
      </p:pic>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many to many Relationships</a:t>
            </a:r>
          </a:p>
        </p:txBody>
      </p:sp>
    </p:spTree>
    <p:extLst>
      <p:ext uri="{BB962C8B-B14F-4D97-AF65-F5344CB8AC3E}">
        <p14:creationId xmlns="" xmlns:p14="http://schemas.microsoft.com/office/powerpoint/2010/main" val="10336951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676400" y="838201"/>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may 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is involved in the relationship, e.g., each student must be guided by a professor (there are no students who are not guided by any professor. This 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are involved in the relationship, e.g., not every professor guides a student (there are professors who don’t). A 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24000" y="4191000"/>
            <a:ext cx="9144000" cy="176212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07726411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fontScale="77500" lnSpcReduction="20000"/>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The three levels of database architecture</a:t>
            </a:r>
          </a:p>
        </p:txBody>
      </p:sp>
    </p:spTree>
    <p:extLst>
      <p:ext uri="{BB962C8B-B14F-4D97-AF65-F5344CB8AC3E}">
        <p14:creationId xmlns="" xmlns:p14="http://schemas.microsoft.com/office/powerpoint/2010/main" val="13833695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679575" y="990601"/>
            <a:ext cx="8836025" cy="246221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r>
              <a:rPr lang="en-US" sz="2000" b="1" dirty="0">
                <a:solidFill>
                  <a:srgbClr val="C00000"/>
                </a:solidFill>
                <a:latin typeface="Arial" panose="020B0604020202020204" pitchFamily="34" charset="0"/>
                <a:cs typeface="Arial" panose="020B0604020202020204" pitchFamily="34" charset="0"/>
              </a:rPr>
              <a:t>Physical Level</a:t>
            </a:r>
          </a:p>
          <a:p>
            <a:endParaRPr lang="en-US" sz="2000" b="1" dirty="0">
              <a:solidFill>
                <a:srgbClr val="C00000"/>
              </a:solidFill>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This is the lowest level in the three level architecture. It is also known as the </a:t>
            </a:r>
            <a:r>
              <a:rPr lang="en-US" sz="2000" b="1" i="1" dirty="0">
                <a:latin typeface="Arial" panose="020B0604020202020204" pitchFamily="34" charset="0"/>
                <a:cs typeface="Arial" panose="020B0604020202020204" pitchFamily="34" charset="0"/>
              </a:rPr>
              <a:t>internal level</a:t>
            </a:r>
            <a:r>
              <a:rPr lang="en-US" sz="2000" dirty="0">
                <a:latin typeface="Arial" panose="020B0604020202020204" pitchFamily="34" charset="0"/>
                <a:cs typeface="Arial" panose="020B0604020202020204" pitchFamily="34" charset="0"/>
              </a:rPr>
              <a:t>. The physical level describes how data is actually stored in the database. In the lowest level, this data is stored in the external hard drives in the form of bits and at a little high level, it can be said that the data is stored in files and folders. The physical level also discusses compression and encryption techniques.</a:t>
            </a:r>
            <a:endParaRPr lang="en-US" sz="20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 Level</a:t>
            </a:r>
          </a:p>
        </p:txBody>
      </p:sp>
    </p:spTree>
    <p:extLst>
      <p:ext uri="{BB962C8B-B14F-4D97-AF65-F5344CB8AC3E}">
        <p14:creationId xmlns="" xmlns:p14="http://schemas.microsoft.com/office/powerpoint/2010/main" val="404516006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8" name="Rectangle 7"/>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Level</a:t>
            </a:r>
          </a:p>
        </p:txBody>
      </p:sp>
      <p:sp>
        <p:nvSpPr>
          <p:cNvPr id="6" name="Rectangle 1"/>
          <p:cNvSpPr>
            <a:spLocks noChangeArrowheads="1"/>
          </p:cNvSpPr>
          <p:nvPr/>
        </p:nvSpPr>
        <p:spPr bwMode="auto">
          <a:xfrm>
            <a:off x="1679575" y="990600"/>
            <a:ext cx="8836025" cy="2154436"/>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r>
              <a:rPr lang="en-US" sz="2000" b="1" dirty="0">
                <a:solidFill>
                  <a:srgbClr val="C00000"/>
                </a:solidFill>
                <a:latin typeface="Arial" panose="020B0604020202020204" pitchFamily="34" charset="0"/>
                <a:cs typeface="Arial" panose="020B0604020202020204" pitchFamily="34" charset="0"/>
              </a:rPr>
              <a:t>Conceptual Level</a:t>
            </a:r>
          </a:p>
          <a:p>
            <a:endParaRPr lang="en-US" sz="2000" b="1" dirty="0">
              <a:solidFill>
                <a:srgbClr val="C00000"/>
              </a:solidFill>
              <a:latin typeface="Arial" panose="020B0604020202020204" pitchFamily="34" charset="0"/>
              <a:cs typeface="Arial" panose="020B0604020202020204" pitchFamily="34" charset="0"/>
            </a:endParaRPr>
          </a:p>
          <a:p>
            <a:r>
              <a:rPr lang="en-US" sz="2000" dirty="0"/>
              <a:t>The conceptual level is at a higher level than the physical level. It is also known as the </a:t>
            </a:r>
            <a:r>
              <a:rPr lang="en-US" sz="2000" b="1" i="1" dirty="0"/>
              <a:t>logical level</a:t>
            </a:r>
            <a:r>
              <a:rPr lang="en-US" sz="2000" dirty="0"/>
              <a:t>. It describes how the database appears to the users conceptually and the relationships between various data tables. The conceptual level does not care for how the data in the database is actually stored.</a:t>
            </a:r>
            <a:endParaRPr lang="en-US" sz="2000"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2943881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8" name="Rectangle 7"/>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External Level</a:t>
            </a:r>
          </a:p>
        </p:txBody>
      </p:sp>
      <p:sp>
        <p:nvSpPr>
          <p:cNvPr id="9" name="Rectangle 1"/>
          <p:cNvSpPr>
            <a:spLocks noChangeArrowheads="1"/>
          </p:cNvSpPr>
          <p:nvPr/>
        </p:nvSpPr>
        <p:spPr bwMode="auto">
          <a:xfrm>
            <a:off x="1679575" y="969764"/>
            <a:ext cx="8836025" cy="2154436"/>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r>
              <a:rPr lang="en-US" sz="2000" b="1" dirty="0">
                <a:solidFill>
                  <a:srgbClr val="C00000"/>
                </a:solidFill>
                <a:latin typeface="Arial" panose="020B0604020202020204" pitchFamily="34" charset="0"/>
                <a:cs typeface="Arial" panose="020B0604020202020204" pitchFamily="34" charset="0"/>
              </a:rPr>
              <a:t>External Level</a:t>
            </a:r>
          </a:p>
          <a:p>
            <a:endParaRPr lang="en-US" sz="2000" b="1" dirty="0">
              <a:solidFill>
                <a:srgbClr val="C00000"/>
              </a:solidFill>
              <a:latin typeface="Arial" panose="020B0604020202020204" pitchFamily="34" charset="0"/>
              <a:cs typeface="Arial" panose="020B0604020202020204" pitchFamily="34" charset="0"/>
            </a:endParaRPr>
          </a:p>
          <a:p>
            <a:r>
              <a:rPr lang="en-US" sz="2000" dirty="0"/>
              <a:t>This is the highest level in the three level architecture and closest to the user. It is also known as the </a:t>
            </a:r>
            <a:r>
              <a:rPr lang="en-US" sz="2000" b="1" i="1" dirty="0"/>
              <a:t>view level</a:t>
            </a:r>
            <a:r>
              <a:rPr lang="en-US" sz="2000" dirty="0"/>
              <a:t>. The external level only shows the relevant database content to the users in the form of views and hides the rest of the data. So different users can see the database as a different view as per their individual requirements.</a:t>
            </a:r>
            <a:endParaRPr lang="en-US" sz="2000"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331865612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Data Modeling?</a:t>
            </a:r>
          </a:p>
        </p:txBody>
      </p:sp>
    </p:spTree>
    <p:extLst>
      <p:ext uri="{BB962C8B-B14F-4D97-AF65-F5344CB8AC3E}">
        <p14:creationId xmlns="" xmlns:p14="http://schemas.microsoft.com/office/powerpoint/2010/main" val="12138674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1752600" y="1222177"/>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b="1" dirty="0">
                <a:solidFill>
                  <a:srgbClr val="404040"/>
                </a:solidFill>
                <a:latin typeface="Arial" pitchFamily="34" charset="0"/>
                <a:ea typeface="Arial Unicode MS" pitchFamily="34" charset="-128"/>
                <a:cs typeface="Arial" pitchFamily="34" charset="0"/>
              </a:rPr>
              <a:t>Data modeling</a:t>
            </a:r>
            <a:r>
              <a:rPr lang="en-US" sz="2400" dirty="0">
                <a:solidFill>
                  <a:srgbClr val="404040"/>
                </a:solidFill>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systems in organizations.</a:t>
            </a:r>
            <a:endParaRPr lang="en-US" sz="1600" dirty="0">
              <a:latin typeface="Arial" pitchFamily="34" charset="0"/>
              <a:cs typeface="Arial" pitchFamily="34" charset="0"/>
            </a:endParaRPr>
          </a:p>
        </p:txBody>
      </p:sp>
      <p:sp>
        <p:nvSpPr>
          <p:cNvPr id="11" name="Rectangle 10"/>
          <p:cNvSpPr/>
          <p:nvPr/>
        </p:nvSpPr>
        <p:spPr>
          <a:xfrm>
            <a:off x="1676400" y="2895601"/>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a:latin typeface="Arial" pitchFamily="34" charset="0"/>
                <a:cs typeface="Arial" pitchFamily="34" charset="0"/>
              </a:rPr>
              <a:t> involves a progression from conceptual model to logical model to physical </a:t>
            </a:r>
            <a:r>
              <a:rPr lang="en-US" sz="2400" b="1" dirty="0">
                <a:latin typeface="Arial" pitchFamily="34" charset="0"/>
                <a:cs typeface="Arial" pitchFamily="34" charset="0"/>
              </a:rPr>
              <a:t>object</a:t>
            </a:r>
            <a:r>
              <a:rPr lang="en-US" sz="2400" dirty="0">
                <a:latin typeface="Arial" pitchFamily="34" charset="0"/>
                <a:cs typeface="Arial" pitchFamily="34" charset="0"/>
              </a:rPr>
              <a:t>.</a:t>
            </a:r>
          </a:p>
        </p:txBody>
      </p:sp>
      <p:sp>
        <p:nvSpPr>
          <p:cNvPr id="8" name="Rectangle 7"/>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76400" y="228600"/>
            <a:ext cx="88392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Index</a:t>
            </a:r>
            <a:endParaRPr lang="en-US" sz="3600" b="1" i="1" dirty="0">
              <a:solidFill>
                <a:schemeClr val="bg1"/>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 xmlns:p14="http://schemas.microsoft.com/office/powerpoint/2010/main" val="1001140777"/>
              </p:ext>
            </p:extLst>
          </p:nvPr>
        </p:nvGraphicFramePr>
        <p:xfrm>
          <a:off x="1676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 xmlns:p14="http://schemas.microsoft.com/office/powerpoint/2010/main" val="2840160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Schema?</a:t>
            </a:r>
          </a:p>
        </p:txBody>
      </p:sp>
    </p:spTree>
    <p:extLst>
      <p:ext uri="{BB962C8B-B14F-4D97-AF65-F5344CB8AC3E}">
        <p14:creationId xmlns="" xmlns:p14="http://schemas.microsoft.com/office/powerpoint/2010/main" val="15166168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1752600" y="1079720"/>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lang="en-US" sz="1600" dirty="0">
              <a:latin typeface="Arial" pitchFamily="34" charset="0"/>
              <a:cs typeface="Arial" pitchFamily="34" charset="0"/>
            </a:endParaRPr>
          </a:p>
        </p:txBody>
      </p:sp>
      <p:sp>
        <p:nvSpPr>
          <p:cNvPr id="8" name="Rectangle 7"/>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What is Schema?</a:t>
            </a:r>
          </a:p>
        </p:txBody>
      </p:sp>
    </p:spTree>
    <p:extLst>
      <p:ext uri="{BB962C8B-B14F-4D97-AF65-F5344CB8AC3E}">
        <p14:creationId xmlns="" xmlns:p14="http://schemas.microsoft.com/office/powerpoint/2010/main" val="231827460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676400" y="762507"/>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fontAlgn="base">
              <a:spcBef>
                <a:spcPct val="0"/>
              </a:spcBef>
              <a:spcAft>
                <a:spcPct val="0"/>
              </a:spcAft>
            </a:pPr>
            <a:r>
              <a:rPr lang="en-US" sz="2000" dirty="0">
                <a:solidFill>
                  <a:srgbClr val="C00000"/>
                </a:solidFill>
                <a:latin typeface="Arial" pitchFamily="34" charset="0"/>
                <a:ea typeface="Times New Roman" pitchFamily="18" charset="0"/>
                <a:cs typeface="Arial" pitchFamily="34" charset="0"/>
              </a:rPr>
              <a:t>Features of conceptual data model include:</a:t>
            </a:r>
          </a:p>
          <a:p>
            <a:pPr eaLnBrk="0" fontAlgn="base" hangingPunct="0">
              <a:spcBef>
                <a:spcPct val="0"/>
              </a:spcBef>
              <a:spcAft>
                <a:spcPct val="0"/>
              </a:spcAft>
            </a:pPr>
            <a:endParaRPr lang="en-US" sz="2000" dirty="0">
              <a:solidFill>
                <a:srgbClr val="000000"/>
              </a:solidFill>
              <a:latin typeface="Arial" pitchFamily="34" charset="0"/>
              <a:ea typeface="Times New Roman" pitchFamily="18" charset="0"/>
              <a:cs typeface="Arial" pitchFamily="34" charset="0"/>
            </a:endParaRPr>
          </a:p>
          <a:p>
            <a:pPr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Includes the important entities and the relationships among them.</a:t>
            </a:r>
          </a:p>
          <a:p>
            <a:pPr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No attribute is specified.</a:t>
            </a:r>
          </a:p>
          <a:p>
            <a:pPr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4953000" y="2133600"/>
            <a:ext cx="5633240" cy="4038600"/>
          </a:xfrm>
          <a:prstGeom prst="rect">
            <a:avLst/>
          </a:prstGeom>
          <a:noFill/>
          <a:ln w="9525">
            <a:noFill/>
            <a:miter lim="800000"/>
            <a:headEnd/>
            <a:tailEnd/>
          </a:ln>
        </p:spPr>
      </p:pic>
      <p:sp>
        <p:nvSpPr>
          <p:cNvPr id="8" name="Rectangle 7"/>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2895600" y="2686362"/>
            <a:ext cx="6629400" cy="3485839"/>
          </a:xfrm>
          <a:prstGeom prst="rect">
            <a:avLst/>
          </a:prstGeom>
          <a:noFill/>
          <a:ln w="9525">
            <a:noFill/>
            <a:miter lim="800000"/>
            <a:headEnd/>
            <a:tailEnd/>
          </a:ln>
        </p:spPr>
      </p:pic>
      <p:sp>
        <p:nvSpPr>
          <p:cNvPr id="8" name="Rectangle 7"/>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676400" y="762001"/>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fontAlgn="base">
              <a:spcBef>
                <a:spcPct val="0"/>
              </a:spcBef>
              <a:spcAft>
                <a:spcPct val="0"/>
              </a:spcAft>
            </a:pPr>
            <a:r>
              <a:rPr lang="en-US" sz="2000" dirty="0">
                <a:solidFill>
                  <a:srgbClr val="C00000"/>
                </a:solidFill>
                <a:latin typeface="Arial" pitchFamily="34" charset="0"/>
                <a:ea typeface="Times New Roman" pitchFamily="18" charset="0"/>
                <a:cs typeface="Arial" pitchFamily="34" charset="0"/>
              </a:rPr>
              <a:t>Features of logical data model include:</a:t>
            </a:r>
          </a:p>
          <a:p>
            <a:pPr eaLnBrk="0" fontAlgn="base" hangingPunct="0">
              <a:spcBef>
                <a:spcPct val="0"/>
              </a:spcBef>
              <a:spcAft>
                <a:spcPct val="0"/>
              </a:spcAft>
            </a:pPr>
            <a:endParaRPr lang="en-US" sz="2000" dirty="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Includes all entities and relationships among them.</a:t>
            </a:r>
          </a:p>
          <a:p>
            <a:pPr lvl="0"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All attributes for each entity are specified.</a:t>
            </a:r>
          </a:p>
          <a:p>
            <a:pPr lvl="0"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The primary key for each entity is specified.</a:t>
            </a:r>
          </a:p>
          <a:p>
            <a:pPr lvl="0"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Foreign keys  are specified.</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2971800" y="2590800"/>
            <a:ext cx="6400800" cy="3697458"/>
          </a:xfrm>
          <a:prstGeom prst="rect">
            <a:avLst/>
          </a:prstGeom>
          <a:noFill/>
          <a:ln w="9525">
            <a:noFill/>
            <a:miter lim="800000"/>
            <a:headEnd/>
            <a:tailEnd/>
          </a:ln>
        </p:spPr>
      </p:pic>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676400" y="762001"/>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fontAlgn="base">
              <a:spcBef>
                <a:spcPct val="0"/>
              </a:spcBef>
              <a:spcAft>
                <a:spcPct val="0"/>
              </a:spcAft>
            </a:pPr>
            <a:r>
              <a:rPr lang="en-US" sz="2000" dirty="0">
                <a:solidFill>
                  <a:srgbClr val="C00000"/>
                </a:solidFill>
                <a:latin typeface="Arial" pitchFamily="34" charset="0"/>
                <a:ea typeface="Times New Roman" pitchFamily="18" charset="0"/>
                <a:cs typeface="Arial" pitchFamily="34" charset="0"/>
              </a:rPr>
              <a:t>Features of physical data model include:</a:t>
            </a:r>
          </a:p>
          <a:p>
            <a:pPr eaLnBrk="0" fontAlgn="base" hangingPunct="0">
              <a:spcBef>
                <a:spcPct val="0"/>
              </a:spcBef>
              <a:spcAft>
                <a:spcPct val="0"/>
              </a:spcAft>
            </a:pPr>
            <a:endParaRPr lang="en-US" sz="2000" dirty="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Convert entities into tables.</a:t>
            </a:r>
          </a:p>
          <a:p>
            <a:pPr lvl="0"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Convert relationships into foreign keys.</a:t>
            </a:r>
          </a:p>
          <a:p>
            <a:pPr lvl="0"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Convert attributes into columns.</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 xmlns:p14="http://schemas.microsoft.com/office/powerpoint/2010/main" val="1426992841"/>
              </p:ext>
            </p:extLst>
          </p:nvPr>
        </p:nvGraphicFramePr>
        <p:xfrm>
          <a:off x="1676398" y="990601"/>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Relational Algebra</a:t>
            </a:r>
          </a:p>
        </p:txBody>
      </p:sp>
      <p:sp>
        <p:nvSpPr>
          <p:cNvPr id="3" name="Rectangle 2"/>
          <p:cNvSpPr/>
          <p:nvPr/>
        </p:nvSpPr>
        <p:spPr>
          <a:xfrm>
            <a:off x="3982234" y="3072826"/>
            <a:ext cx="4227532"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(and),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(or),</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(not)</a:t>
            </a:r>
            <a:endParaRPr lang="en-IN" sz="2400" dirty="0">
              <a:solidFill>
                <a:srgbClr val="FF0000"/>
              </a:solidFill>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657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a:solidFill>
                  <a:srgbClr val="006C86"/>
                </a:solidFill>
                <a:latin typeface="Open Sans"/>
              </a:rPr>
              <a:t>Branch { branch-ID, branch-name, branch-city, assets }</a:t>
            </a:r>
          </a:p>
          <a:p>
            <a:pPr>
              <a:buFont typeface="Monotype Sorts" pitchFamily="2" charset="2"/>
              <a:buNone/>
            </a:pPr>
            <a:r>
              <a:rPr lang="en-US" sz="2000" i="1" dirty="0">
                <a:solidFill>
                  <a:srgbClr val="006C86"/>
                </a:solidFill>
                <a:latin typeface="Open Sans"/>
              </a:rPr>
              <a:t>Customer { customer-id, customer-name, customer-street, customer-only }</a:t>
            </a:r>
          </a:p>
          <a:p>
            <a:pPr>
              <a:buFont typeface="Monotype Sorts" pitchFamily="2" charset="2"/>
              <a:buNone/>
            </a:pPr>
            <a:r>
              <a:rPr lang="en-US" sz="2000" i="1" dirty="0">
                <a:solidFill>
                  <a:srgbClr val="006C86"/>
                </a:solidFill>
                <a:latin typeface="Open Sans"/>
              </a:rPr>
              <a:t>Account { account-number, branch-ID, balance }</a:t>
            </a:r>
          </a:p>
          <a:p>
            <a:pPr>
              <a:buFont typeface="Monotype Sorts" pitchFamily="2" charset="2"/>
              <a:buNone/>
            </a:pPr>
            <a:r>
              <a:rPr lang="en-US" sz="2000" i="1" dirty="0">
                <a:solidFill>
                  <a:srgbClr val="006C86"/>
                </a:solidFill>
                <a:latin typeface="Open Sans"/>
              </a:rPr>
              <a:t>Loan { loan-number, branch-ID, amount }</a:t>
            </a:r>
          </a:p>
          <a:p>
            <a:pPr>
              <a:buFont typeface="Monotype Sorts" pitchFamily="2" charset="2"/>
              <a:buNone/>
            </a:pPr>
            <a:r>
              <a:rPr lang="en-US" sz="2000" i="1" dirty="0">
                <a:solidFill>
                  <a:srgbClr val="006C86"/>
                </a:solidFill>
                <a:latin typeface="Open Sans"/>
              </a:rPr>
              <a:t>Depositor { customer-id, account-number }</a:t>
            </a:r>
          </a:p>
          <a:p>
            <a:pPr>
              <a:buFont typeface="Monotype Sorts" pitchFamily="2" charset="2"/>
              <a:buNone/>
            </a:pPr>
            <a:r>
              <a:rPr lang="en-US" sz="2000" i="1" dirty="0">
                <a:solidFill>
                  <a:srgbClr val="006C86"/>
                </a:solidFill>
                <a:latin typeface="Open Sans"/>
              </a:rPr>
              <a:t>Borrower { customer-id, loan-number }</a:t>
            </a:r>
          </a:p>
        </p:txBody>
      </p:sp>
    </p:spTree>
    <p:extLst>
      <p:ext uri="{BB962C8B-B14F-4D97-AF65-F5344CB8AC3E}">
        <p14:creationId xmlns="" xmlns:p14="http://schemas.microsoft.com/office/powerpoint/2010/main" val="390432952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sz="3600" i="1" dirty="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1981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a:solidFill>
                    <a:schemeClr val="bg2">
                      <a:lumMod val="25000"/>
                    </a:schemeClr>
                  </a:solidFill>
                </a:rPr>
                <a:t>Union</a:t>
              </a:r>
            </a:p>
            <a:p>
              <a:pPr marL="342900" indent="-342900">
                <a:lnSpc>
                  <a:spcPct val="250000"/>
                </a:lnSpc>
                <a:buFont typeface="Arial" panose="020B0604020202020204" pitchFamily="34" charset="0"/>
                <a:buChar char="•"/>
              </a:pPr>
              <a:r>
                <a:rPr lang="en-IN" sz="2000" dirty="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a:solidFill>
                    <a:schemeClr val="bg2">
                      <a:lumMod val="25000"/>
                    </a:schemeClr>
                  </a:solidFill>
                </a:rPr>
                <a:t>Rename</a:t>
              </a:r>
            </a:p>
          </p:txBody>
        </p:sp>
        <p:sp>
          <p:nvSpPr>
            <p:cNvPr id="8" name="Rectangle 7"/>
            <p:cNvSpPr/>
            <p:nvPr/>
          </p:nvSpPr>
          <p:spPr>
            <a:xfrm>
              <a:off x="3006322" y="1583215"/>
              <a:ext cx="612514" cy="452854"/>
            </a:xfrm>
            <a:prstGeom prst="rect">
              <a:avLst/>
            </a:prstGeom>
          </p:spPr>
          <p:txBody>
            <a:bodyPr wrap="none">
              <a:spAutoFit/>
            </a:bodyPr>
            <a:lstStyle/>
            <a:p>
              <a:r>
                <a:rPr lang="el-GR" sz="2400" dirty="0">
                  <a:solidFill>
                    <a:srgbClr val="121214"/>
                  </a:solidFill>
                  <a:latin typeface="Verdana" panose="020B0604030504040204" pitchFamily="34" charset="0"/>
                </a:rPr>
                <a:t>(σ)</a:t>
              </a:r>
            </a:p>
          </p:txBody>
        </p:sp>
        <p:sp>
          <p:nvSpPr>
            <p:cNvPr id="9" name="Rectangle 8"/>
            <p:cNvSpPr/>
            <p:nvPr/>
          </p:nvSpPr>
          <p:spPr>
            <a:xfrm>
              <a:off x="3006322" y="2337851"/>
              <a:ext cx="666270" cy="452854"/>
            </a:xfrm>
            <a:prstGeom prst="rect">
              <a:avLst/>
            </a:prstGeom>
          </p:spPr>
          <p:txBody>
            <a:bodyPr wrap="none">
              <a:spAutoFit/>
            </a:bodyPr>
            <a:lstStyle/>
            <a:p>
              <a:r>
                <a:rPr lang="en-IN" sz="2400" dirty="0">
                  <a:solidFill>
                    <a:srgbClr val="121214"/>
                  </a:solidFill>
                  <a:latin typeface="Verdana" panose="020B0604030504040204" pitchFamily="34" charset="0"/>
                </a:rPr>
                <a:t>(∏)</a:t>
              </a:r>
            </a:p>
          </p:txBody>
        </p:sp>
        <p:sp>
          <p:nvSpPr>
            <p:cNvPr id="10" name="Rectangle 9"/>
            <p:cNvSpPr/>
            <p:nvPr/>
          </p:nvSpPr>
          <p:spPr>
            <a:xfrm>
              <a:off x="3005803" y="3097519"/>
              <a:ext cx="627446" cy="452854"/>
            </a:xfrm>
            <a:prstGeom prst="rect">
              <a:avLst/>
            </a:prstGeom>
          </p:spPr>
          <p:txBody>
            <a:bodyPr wrap="none">
              <a:spAutoFit/>
            </a:bodyPr>
            <a:lstStyle/>
            <a:p>
              <a:r>
                <a:rPr lang="en-IN" sz="2400" dirty="0">
                  <a:solidFill>
                    <a:srgbClr val="121214"/>
                  </a:solidFill>
                  <a:latin typeface="Verdana" panose="020B0604030504040204" pitchFamily="34" charset="0"/>
                </a:rPr>
                <a:t>(∪)</a:t>
              </a:r>
            </a:p>
          </p:txBody>
        </p:sp>
        <p:sp>
          <p:nvSpPr>
            <p:cNvPr id="11" name="Rectangle 10"/>
            <p:cNvSpPr/>
            <p:nvPr/>
          </p:nvSpPr>
          <p:spPr>
            <a:xfrm>
              <a:off x="3006321" y="3798072"/>
              <a:ext cx="708233" cy="461665"/>
            </a:xfrm>
            <a:prstGeom prst="rect">
              <a:avLst/>
            </a:prstGeom>
          </p:spPr>
          <p:txBody>
            <a:bodyPr wrap="square">
              <a:spAutoFit/>
            </a:bodyPr>
            <a:lstStyle/>
            <a:p>
              <a:r>
                <a:rPr lang="en-IN" sz="2400" dirty="0">
                  <a:solidFill>
                    <a:srgbClr val="121214"/>
                  </a:solidFill>
                  <a:latin typeface="Verdana" panose="020B0604030504040204" pitchFamily="34" charset="0"/>
                </a:rPr>
                <a:t>(−)</a:t>
              </a:r>
            </a:p>
          </p:txBody>
        </p:sp>
        <p:sp>
          <p:nvSpPr>
            <p:cNvPr id="12" name="Rectangle 11"/>
            <p:cNvSpPr/>
            <p:nvPr/>
          </p:nvSpPr>
          <p:spPr>
            <a:xfrm>
              <a:off x="3005803" y="4596809"/>
              <a:ext cx="628939" cy="452854"/>
            </a:xfrm>
            <a:prstGeom prst="rect">
              <a:avLst/>
            </a:prstGeom>
          </p:spPr>
          <p:txBody>
            <a:bodyPr wrap="none">
              <a:spAutoFit/>
            </a:bodyPr>
            <a:lstStyle/>
            <a:p>
              <a:r>
                <a:rPr lang="el-GR" sz="2400" dirty="0">
                  <a:solidFill>
                    <a:srgbClr val="121214"/>
                  </a:solidFill>
                  <a:latin typeface="Verdana" panose="020B0604030504040204" pitchFamily="34" charset="0"/>
                </a:rPr>
                <a:t>(Χ)</a:t>
              </a:r>
            </a:p>
          </p:txBody>
        </p:sp>
        <p:sp>
          <p:nvSpPr>
            <p:cNvPr id="13" name="Rectangle 12"/>
            <p:cNvSpPr/>
            <p:nvPr/>
          </p:nvSpPr>
          <p:spPr>
            <a:xfrm>
              <a:off x="3005803" y="5297363"/>
              <a:ext cx="611021" cy="452854"/>
            </a:xfrm>
            <a:prstGeom prst="rect">
              <a:avLst/>
            </a:prstGeom>
          </p:spPr>
          <p:txBody>
            <a:bodyPr wrap="none">
              <a:spAutoFit/>
            </a:bodyPr>
            <a:lstStyle/>
            <a:p>
              <a:r>
                <a:rPr lang="el-GR" sz="2400" dirty="0">
                  <a:solidFill>
                    <a:srgbClr val="121214"/>
                  </a:solidFill>
                  <a:latin typeface="Verdana" panose="020B0604030504040204" pitchFamily="34" charset="0"/>
                </a:rPr>
                <a:t>(ρ)</a:t>
              </a:r>
            </a:p>
          </p:txBody>
        </p:sp>
      </p:grpSp>
    </p:spTree>
    <p:extLst>
      <p:ext uri="{BB962C8B-B14F-4D97-AF65-F5344CB8AC3E}">
        <p14:creationId xmlns="" xmlns:p14="http://schemas.microsoft.com/office/powerpoint/2010/main" val="334768754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914400"/>
          </a:xfrm>
        </p:spPr>
        <p:txBody>
          <a:bodyPr>
            <a:normAutofit/>
          </a:bodyPr>
          <a:lstStyle/>
          <a:p>
            <a:pPr>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1970315"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a:solidFill>
                    <a:schemeClr val="bg2">
                      <a:lumMod val="25000"/>
                    </a:schemeClr>
                  </a:solidFill>
                  <a:latin typeface="Verdana" panose="020B0604030504040204" pitchFamily="34" charset="0"/>
                  <a:ea typeface="Verdana" panose="020B0604030504040204" pitchFamily="34" charset="0"/>
                </a:rPr>
                <a:t>Select</a:t>
              </a: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p>
          </p:txBody>
        </p:sp>
        <p:sp>
          <p:nvSpPr>
            <p:cNvPr id="3" name="Rectangle 2"/>
            <p:cNvSpPr/>
            <p:nvPr/>
          </p:nvSpPr>
          <p:spPr>
            <a:xfrm>
              <a:off x="2129863" y="1215053"/>
              <a:ext cx="2701381" cy="461665"/>
            </a:xfrm>
            <a:prstGeom prst="rect">
              <a:avLst/>
            </a:prstGeom>
          </p:spPr>
          <p:txBody>
            <a:bodyPr wrap="none">
              <a:spAutoFit/>
            </a:bodyPr>
            <a:lstStyle/>
            <a:p>
              <a:r>
                <a:rPr lang="en-IN" sz="2400" dirty="0">
                  <a:solidFill>
                    <a:srgbClr val="000000"/>
                  </a:solidFill>
                  <a:latin typeface="Verdana" panose="020B0604030504040204" pitchFamily="34" charset="0"/>
                  <a:ea typeface="Verdana" panose="020B0604030504040204" pitchFamily="34" charset="0"/>
                </a:rPr>
                <a:t>Notation − </a:t>
              </a:r>
              <a:r>
                <a:rPr lang="el-GR" sz="2400" dirty="0">
                  <a:solidFill>
                    <a:srgbClr val="000000"/>
                  </a:solidFill>
                  <a:latin typeface="Verdana" panose="020B0604030504040204" pitchFamily="34" charset="0"/>
                  <a:ea typeface="Verdana" panose="020B0604030504040204" pitchFamily="34" charset="0"/>
                </a:rPr>
                <a:t>σ</a:t>
              </a:r>
              <a:r>
                <a:rPr lang="en-IN" sz="2400" i="1" baseline="-25000" dirty="0">
                  <a:solidFill>
                    <a:srgbClr val="000000"/>
                  </a:solidFill>
                  <a:latin typeface="Verdana" panose="020B0604030504040204" pitchFamily="34" charset="0"/>
                  <a:ea typeface="Verdana" panose="020B0604030504040204" pitchFamily="34" charset="0"/>
                </a:rPr>
                <a:t>p</a:t>
              </a:r>
              <a:r>
                <a:rPr lang="en-IN" sz="2400" dirty="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1752602" y="2181682"/>
            <a:ext cx="8678581" cy="1856919"/>
          </a:xfrm>
          <a:prstGeom prst="rect">
            <a:avLst/>
          </a:prstGeom>
        </p:spPr>
        <p:txBody>
          <a:bodyPr wrap="square">
            <a:spAutoFit/>
          </a:bodyPr>
          <a:lstStyle/>
          <a:p>
            <a:r>
              <a:rPr lang="el-GR" sz="2800" dirty="0">
                <a:solidFill>
                  <a:srgbClr val="006C86"/>
                </a:solidFill>
                <a:latin typeface="Verdana" panose="020B0604030504040204" pitchFamily="34" charset="0"/>
                <a:ea typeface="Verdana" panose="020B0604030504040204" pitchFamily="34" charset="0"/>
              </a:rPr>
              <a:t>σ</a:t>
            </a:r>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a:solidFill>
                <a:srgbClr val="006C86"/>
              </a:solidFill>
              <a:latin typeface="Verdana" panose="020B0604030504040204" pitchFamily="34" charset="0"/>
              <a:ea typeface="Verdana" panose="020B0604030504040204" pitchFamily="34" charset="0"/>
            </a:endParaRPr>
          </a:p>
          <a:p>
            <a:r>
              <a:rPr lang="en-IN" sz="4000" i="1" baseline="-25000" dirty="0">
                <a:solidFill>
                  <a:srgbClr val="006C86"/>
                </a:solidFill>
                <a:latin typeface="Verdana" panose="020B0604030504040204" pitchFamily="34" charset="0"/>
                <a:ea typeface="Verdana" panose="020B0604030504040204" pitchFamily="34" charset="0"/>
              </a:rPr>
              <a:t>p </a:t>
            </a:r>
            <a:r>
              <a:rPr lang="en-IN" dirty="0">
                <a:solidFill>
                  <a:srgbClr val="006C86"/>
                </a:solidFill>
                <a:latin typeface="Verdana" panose="020B0604030504040204" pitchFamily="34" charset="0"/>
                <a:ea typeface="Verdana" panose="020B0604030504040204" pitchFamily="34" charset="0"/>
              </a:rPr>
              <a:t>would represent the condition for selection</a:t>
            </a:r>
            <a:r>
              <a:rPr lang="en-IN" baseline="-25000" dirty="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 selection of the tuples.</a:t>
            </a:r>
          </a:p>
        </p:txBody>
      </p:sp>
      <p:sp>
        <p:nvSpPr>
          <p:cNvPr id="5" name="Rectangle 4"/>
          <p:cNvSpPr/>
          <p:nvPr/>
        </p:nvSpPr>
        <p:spPr>
          <a:xfrm>
            <a:off x="1981200" y="1595736"/>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a:solidFill>
                  <a:srgbClr val="FFC000"/>
                </a:solidFill>
                <a:latin typeface="Verdana" panose="020B0604030504040204" pitchFamily="34" charset="0"/>
                <a:ea typeface="Verdana" panose="020B0604030504040204" pitchFamily="34" charset="0"/>
              </a:rPr>
              <a:t>condition</a:t>
            </a:r>
            <a:r>
              <a:rPr lang="en-IN" sz="3200" dirty="0">
                <a:solidFill>
                  <a:srgbClr val="FFC000"/>
                </a:solidFill>
                <a:latin typeface="Verdana" panose="020B0604030504040204" pitchFamily="34" charset="0"/>
                <a:ea typeface="Verdana" panose="020B0604030504040204" pitchFamily="34" charset="0"/>
              </a:rPr>
              <a:t>(r)</a:t>
            </a:r>
          </a:p>
        </p:txBody>
      </p:sp>
      <p:sp>
        <p:nvSpPr>
          <p:cNvPr id="16" name="Rectangle 15"/>
          <p:cNvSpPr/>
          <p:nvPr/>
        </p:nvSpPr>
        <p:spPr>
          <a:xfrm>
            <a:off x="1752601" y="4114801"/>
            <a:ext cx="8678582" cy="646331"/>
          </a:xfrm>
          <a:prstGeom prst="rect">
            <a:avLst/>
          </a:prstGeom>
        </p:spPr>
        <p:txBody>
          <a:bodyPr wrap="square">
            <a:spAutoFit/>
          </a:bodyPr>
          <a:lstStyle/>
          <a:p>
            <a:r>
              <a:rPr lang="en-IN" dirty="0">
                <a:solidFill>
                  <a:srgbClr val="333333"/>
                </a:solidFill>
                <a:latin typeface="verdana" panose="020B0604030504040204" pitchFamily="34" charset="0"/>
              </a:rPr>
              <a:t>Select the EMPLOYEE whose employee number is 7, or those whose date of birth is ‘01-Jan-1980’</a:t>
            </a:r>
            <a:endParaRPr lang="en-IN" dirty="0"/>
          </a:p>
        </p:txBody>
      </p:sp>
      <p:sp>
        <p:nvSpPr>
          <p:cNvPr id="17" name="Rectangle 16"/>
          <p:cNvSpPr/>
          <p:nvPr/>
        </p:nvSpPr>
        <p:spPr>
          <a:xfrm>
            <a:off x="1760818" y="4800601"/>
            <a:ext cx="8670365" cy="1384995"/>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l-GR" sz="2800" dirty="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l-GR" sz="2800" dirty="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l-GR" sz="2800" dirty="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 </a:t>
            </a:r>
            <a:r>
              <a:rPr lang="en-US" sz="3200" b="1" baseline="-25000" dirty="0">
                <a:solidFill>
                  <a:srgbClr val="C00000"/>
                </a:solidFill>
                <a:latin typeface="verdana" panose="020B0604030504040204" pitchFamily="34" charset="0"/>
                <a:sym typeface="Symbol" panose="05050102010706020507" pitchFamily="18" charset="2"/>
              </a:rPr>
              <a:t></a:t>
            </a:r>
            <a:r>
              <a:rPr lang="en-IN" sz="2800" b="1" baseline="-250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dob=’01-Jan-1980′</a:t>
            </a:r>
            <a:r>
              <a:rPr lang="en-IN" sz="2800" dirty="0">
                <a:solidFill>
                  <a:srgbClr val="C00000"/>
                </a:solidFill>
                <a:latin typeface="verdana" panose="020B0604030504040204" pitchFamily="34" charset="0"/>
              </a:rPr>
              <a:t>(EMPLOYEE)</a:t>
            </a:r>
          </a:p>
        </p:txBody>
      </p:sp>
      <p:sp>
        <p:nvSpPr>
          <p:cNvPr id="10" name="TextBox 9"/>
          <p:cNvSpPr txBox="1"/>
          <p:nvPr/>
        </p:nvSpPr>
        <p:spPr>
          <a:xfrm>
            <a:off x="2209800" y="6225065"/>
            <a:ext cx="4788490" cy="461665"/>
          </a:xfrm>
          <a:prstGeom prst="rect">
            <a:avLst/>
          </a:prstGeom>
          <a:noFill/>
        </p:spPr>
        <p:txBody>
          <a:bodyPr wrap="none" rtlCol="0">
            <a:spAutoFit/>
          </a:bodyPr>
          <a:lstStyle/>
          <a:p>
            <a:r>
              <a:rPr lang="en-IN" sz="2400" dirty="0">
                <a:solidFill>
                  <a:srgbClr val="00B050"/>
                </a:solidFill>
              </a:rPr>
              <a:t>Returns the result to new relation.</a:t>
            </a:r>
          </a:p>
        </p:txBody>
      </p:sp>
    </p:spTree>
    <p:extLst>
      <p:ext uri="{BB962C8B-B14F-4D97-AF65-F5344CB8AC3E}">
        <p14:creationId xmlns="" xmlns:p14="http://schemas.microsoft.com/office/powerpoint/2010/main" val="14871404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914400"/>
          </a:xfrm>
        </p:spPr>
        <p:txBody>
          <a:bodyPr>
            <a:normAutofit/>
          </a:bodyPr>
          <a:lstStyle/>
          <a:p>
            <a:pPr>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1970315"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a:solidFill>
                    <a:schemeClr val="bg2">
                      <a:lumMod val="25000"/>
                    </a:schemeClr>
                  </a:solidFill>
                  <a:latin typeface="Verdana" panose="020B0604030504040204" pitchFamily="34" charset="0"/>
                  <a:ea typeface="Verdana" panose="020B0604030504040204" pitchFamily="34" charset="0"/>
                </a:rPr>
                <a:t>Select</a:t>
              </a: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p>
          </p:txBody>
        </p:sp>
        <p:sp>
          <p:nvSpPr>
            <p:cNvPr id="3" name="Rectangle 2"/>
            <p:cNvSpPr/>
            <p:nvPr/>
          </p:nvSpPr>
          <p:spPr>
            <a:xfrm>
              <a:off x="2129863" y="1215053"/>
              <a:ext cx="2701381" cy="461665"/>
            </a:xfrm>
            <a:prstGeom prst="rect">
              <a:avLst/>
            </a:prstGeom>
          </p:spPr>
          <p:txBody>
            <a:bodyPr wrap="none">
              <a:spAutoFit/>
            </a:bodyPr>
            <a:lstStyle/>
            <a:p>
              <a:r>
                <a:rPr lang="en-IN" sz="2400" dirty="0">
                  <a:solidFill>
                    <a:srgbClr val="000000"/>
                  </a:solidFill>
                  <a:latin typeface="Verdana" panose="020B0604030504040204" pitchFamily="34" charset="0"/>
                  <a:ea typeface="Verdana" panose="020B0604030504040204" pitchFamily="34" charset="0"/>
                </a:rPr>
                <a:t>Notation − </a:t>
              </a:r>
              <a:r>
                <a:rPr lang="el-GR" sz="2400" dirty="0">
                  <a:solidFill>
                    <a:srgbClr val="000000"/>
                  </a:solidFill>
                  <a:latin typeface="Verdana" panose="020B0604030504040204" pitchFamily="34" charset="0"/>
                  <a:ea typeface="Verdana" panose="020B0604030504040204" pitchFamily="34" charset="0"/>
                </a:rPr>
                <a:t>σ</a:t>
              </a:r>
              <a:r>
                <a:rPr lang="en-IN" sz="2400" i="1" baseline="-25000" dirty="0">
                  <a:solidFill>
                    <a:srgbClr val="000000"/>
                  </a:solidFill>
                  <a:latin typeface="Verdana" panose="020B0604030504040204" pitchFamily="34" charset="0"/>
                  <a:ea typeface="Verdana" panose="020B0604030504040204" pitchFamily="34" charset="0"/>
                </a:rPr>
                <a:t>p</a:t>
              </a:r>
              <a:r>
                <a:rPr lang="en-IN" sz="2400" dirty="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1981200" y="1595736"/>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a:solidFill>
                  <a:srgbClr val="FFC000"/>
                </a:solidFill>
                <a:latin typeface="Verdana" panose="020B0604030504040204" pitchFamily="34" charset="0"/>
                <a:ea typeface="Verdana" panose="020B0604030504040204" pitchFamily="34" charset="0"/>
              </a:rPr>
              <a:t>condition</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1760818" y="3156467"/>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l-GR" sz="2800" dirty="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deptno=10 </a:t>
            </a:r>
            <a:r>
              <a:rPr lang="en-IN" sz="2800" dirty="0">
                <a:solidFill>
                  <a:srgbClr val="C00000"/>
                </a:solidFill>
                <a:latin typeface="verdana" panose="020B0604030504040204" pitchFamily="34" charset="0"/>
              </a:rPr>
              <a:t>[</a:t>
            </a:r>
            <a:r>
              <a:rPr lang="el-GR" sz="2800" dirty="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empno&gt;7</a:t>
            </a:r>
            <a:r>
              <a:rPr lang="en-IN" sz="2800" dirty="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deptno=10</a:t>
            </a:r>
            <a:r>
              <a:rPr lang="en-IN" sz="2800" dirty="0">
                <a:solidFill>
                  <a:srgbClr val="C00000"/>
                </a:solidFill>
                <a:latin typeface="verdana" panose="020B0604030504040204" pitchFamily="34" charset="0"/>
              </a:rPr>
              <a:t>(EMPLOYEE)</a:t>
            </a:r>
          </a:p>
        </p:txBody>
      </p:sp>
      <p:sp>
        <p:nvSpPr>
          <p:cNvPr id="12" name="Rectangle 11"/>
          <p:cNvSpPr/>
          <p:nvPr/>
        </p:nvSpPr>
        <p:spPr>
          <a:xfrm>
            <a:off x="1752601" y="2286001"/>
            <a:ext cx="8678582" cy="646331"/>
          </a:xfrm>
          <a:prstGeom prst="rect">
            <a:avLst/>
          </a:prstGeom>
        </p:spPr>
        <p:txBody>
          <a:bodyPr wrap="square">
            <a:spAutoFit/>
          </a:bodyPr>
          <a:lstStyle/>
          <a:p>
            <a:r>
              <a:rPr lang="en-IN" dirty="0">
                <a:solidFill>
                  <a:srgbClr val="333333"/>
                </a:solidFill>
                <a:latin typeface="verdana" panose="020B0604030504040204" pitchFamily="34" charset="0"/>
              </a:rPr>
              <a:t>Select the EMPLOYEE tuples whose employee number is &gt; 7 and department ID is 10</a:t>
            </a:r>
            <a:endParaRPr lang="en-IN" dirty="0"/>
          </a:p>
        </p:txBody>
      </p:sp>
    </p:spTree>
    <p:extLst>
      <p:ext uri="{BB962C8B-B14F-4D97-AF65-F5344CB8AC3E}">
        <p14:creationId xmlns="" xmlns:p14="http://schemas.microsoft.com/office/powerpoint/2010/main" val="350442989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76400" y="228600"/>
            <a:ext cx="88392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Index</a:t>
            </a:r>
            <a:endParaRPr lang="en-US" sz="3600" b="1" i="1" dirty="0">
              <a:solidFill>
                <a:schemeClr val="bg1"/>
              </a:solidFill>
              <a:latin typeface="Arial" pitchFamily="34" charset="0"/>
              <a:cs typeface="Arial" pitchFamily="34" charset="0"/>
            </a:endParaRPr>
          </a:p>
        </p:txBody>
      </p:sp>
      <p:graphicFrame>
        <p:nvGraphicFramePr>
          <p:cNvPr id="2" name="Table 1"/>
          <p:cNvGraphicFramePr>
            <a:graphicFrameLocks noGrp="1"/>
          </p:cNvGraphicFramePr>
          <p:nvPr/>
        </p:nvGraphicFramePr>
        <p:xfrm>
          <a:off x="1676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 xmlns:p14="http://schemas.microsoft.com/office/powerpoint/2010/main" val="8277881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1981200" y="0"/>
            <a:ext cx="8229600" cy="914400"/>
          </a:xfrm>
        </p:spPr>
        <p:txBody>
          <a:bodyPr>
            <a:normAutofit/>
          </a:bodyPr>
          <a:lstStyle/>
          <a:p>
            <a:pPr>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2012104"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a:solidFill>
                    <a:schemeClr val="bg2">
                      <a:lumMod val="25000"/>
                    </a:schemeClr>
                  </a:solidFill>
                  <a:latin typeface="Verdana" panose="020B0604030504040204" pitchFamily="34" charset="0"/>
                  <a:ea typeface="Verdana" panose="020B0604030504040204" pitchFamily="34" charset="0"/>
                </a:rPr>
                <a:t>Project</a:t>
              </a: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r>
                <a:rPr lang="en-US" sz="2400" dirty="0">
                  <a:solidFill>
                    <a:srgbClr val="000000"/>
                  </a:solidFill>
                  <a:latin typeface="Verdana" panose="020B0604030504040204" pitchFamily="34" charset="0"/>
                  <a:ea typeface="Verdana" panose="020B0604030504040204" pitchFamily="34" charset="0"/>
                </a:rPr>
                <a:t>Notation − ∏</a:t>
              </a:r>
              <a:r>
                <a:rPr lang="en-US" sz="2400" baseline="-30000" dirty="0">
                  <a:solidFill>
                    <a:srgbClr val="000000"/>
                  </a:solidFill>
                  <a:latin typeface="Verdana" panose="020B0604030504040204" pitchFamily="34" charset="0"/>
                  <a:ea typeface="Verdana" panose="020B0604030504040204" pitchFamily="34" charset="0"/>
                </a:rPr>
                <a:t>A1, A2, An</a:t>
              </a:r>
              <a:r>
                <a:rPr lang="en-US" sz="2400" dirty="0">
                  <a:solidFill>
                    <a:srgbClr val="000000"/>
                  </a:solidFill>
                  <a:latin typeface="Verdana" panose="020B0604030504040204" pitchFamily="34" charset="0"/>
                  <a:ea typeface="Verdana" panose="020B0604030504040204" pitchFamily="34" charset="0"/>
                </a:rPr>
                <a:t> (r)</a:t>
              </a:r>
              <a:r>
                <a:rPr lang="en-US" sz="2400" dirty="0">
                  <a:latin typeface="Verdana" panose="020B0604030504040204" pitchFamily="34" charset="0"/>
                  <a:ea typeface="Verdana" panose="020B0604030504040204" pitchFamily="34" charset="0"/>
                </a:rPr>
                <a:t> </a:t>
              </a:r>
            </a:p>
          </p:txBody>
        </p:sp>
      </p:grpSp>
      <p:sp>
        <p:nvSpPr>
          <p:cNvPr id="16" name="Rectangle 15"/>
          <p:cNvSpPr/>
          <p:nvPr/>
        </p:nvSpPr>
        <p:spPr>
          <a:xfrm>
            <a:off x="1981200" y="1600201"/>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1752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 selection of the tuples.</a:t>
            </a:r>
          </a:p>
        </p:txBody>
      </p:sp>
      <p:sp>
        <p:nvSpPr>
          <p:cNvPr id="18" name="Rectangle 17"/>
          <p:cNvSpPr/>
          <p:nvPr/>
        </p:nvSpPr>
        <p:spPr>
          <a:xfrm>
            <a:off x="1752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EMPLOYE or Select Date of Birth (dob) and Employee Number (empno) from the relation EMPLOYE whose date of birth is before 1980</a:t>
            </a:r>
          </a:p>
        </p:txBody>
      </p:sp>
      <p:sp>
        <p:nvSpPr>
          <p:cNvPr id="21" name="Rectangle 20"/>
          <p:cNvSpPr/>
          <p:nvPr/>
        </p:nvSpPr>
        <p:spPr>
          <a:xfrm>
            <a:off x="1752600" y="5065694"/>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baseline="-25000" dirty="0">
                <a:solidFill>
                  <a:srgbClr val="C00000"/>
                </a:solidFill>
                <a:latin typeface="verdana" panose="020B0604030504040204" pitchFamily="34" charset="0"/>
              </a:rPr>
              <a:t>dob, empno</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baseline="-25000" dirty="0">
                <a:solidFill>
                  <a:srgbClr val="C00000"/>
                </a:solidFill>
                <a:latin typeface="verdana" panose="020B0604030504040204" pitchFamily="34" charset="0"/>
              </a:rPr>
              <a:t>dob, empno </a:t>
            </a:r>
            <a:r>
              <a:rPr lang="en-IN" sz="2800" dirty="0">
                <a:solidFill>
                  <a:srgbClr val="C00000"/>
                </a:solidFill>
                <a:latin typeface="verdana" panose="020B0604030504040204" pitchFamily="34" charset="0"/>
              </a:rPr>
              <a:t>[</a:t>
            </a:r>
            <a:r>
              <a:rPr lang="el-GR" sz="2800" dirty="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p>
        </p:txBody>
      </p:sp>
    </p:spTree>
    <p:extLst>
      <p:ext uri="{BB962C8B-B14F-4D97-AF65-F5344CB8AC3E}">
        <p14:creationId xmlns="" xmlns:p14="http://schemas.microsoft.com/office/powerpoint/2010/main" val="366309455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1981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1905001" y="1168570"/>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a:solidFill>
                    <a:schemeClr val="bg2">
                      <a:lumMod val="25000"/>
                    </a:schemeClr>
                  </a:solidFill>
                  <a:latin typeface="Verdana" panose="020B0604030504040204" pitchFamily="34" charset="0"/>
                  <a:ea typeface="Verdana" panose="020B0604030504040204" pitchFamily="34" charset="0"/>
                </a:rPr>
                <a:t>Union</a:t>
              </a: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1981200" y="2337138"/>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a:latin typeface="Verdana" panose="020B0604030504040204" pitchFamily="34" charset="0"/>
                <a:ea typeface="Verdana" panose="020B0604030504040204" pitchFamily="34" charset="0"/>
              </a:rPr>
              <a:t>r</a:t>
            </a:r>
            <a:r>
              <a:rPr lang="en-IN" sz="2000" dirty="0">
                <a:latin typeface="Verdana" panose="020B0604030504040204" pitchFamily="34" charset="0"/>
                <a:ea typeface="Verdana" panose="020B0604030504040204" pitchFamily="34" charset="0"/>
              </a:rPr>
              <a:t>, and </a:t>
            </a:r>
            <a:r>
              <a:rPr lang="en-IN" sz="2000" b="1" i="1" dirty="0">
                <a:latin typeface="Verdana" panose="020B0604030504040204" pitchFamily="34" charset="0"/>
                <a:ea typeface="Verdana" panose="020B0604030504040204" pitchFamily="34" charset="0"/>
              </a:rPr>
              <a:t>s</a:t>
            </a:r>
            <a:r>
              <a:rPr lang="en-IN" sz="2000" dirty="0">
                <a:latin typeface="Verdana" panose="020B0604030504040204" pitchFamily="34" charset="0"/>
                <a:ea typeface="Verdana" panose="020B0604030504040204" pitchFamily="34" charset="0"/>
              </a:rPr>
              <a:t>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1981200" y="1600201"/>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&lt;attribute-list&gt;</a:t>
            </a:r>
            <a:r>
              <a:rPr lang="en-IN" sz="3200" dirty="0">
                <a:solidFill>
                  <a:srgbClr val="FFC000"/>
                </a:solidFill>
                <a:latin typeface="Verdana" panose="020B0604030504040204" pitchFamily="34" charset="0"/>
                <a:ea typeface="Verdana" panose="020B0604030504040204" pitchFamily="34" charset="0"/>
              </a:rPr>
              <a:t>(r) </a:t>
            </a:r>
            <a:r>
              <a:rPr lang="en-IN" sz="3200" dirty="0">
                <a:solidFill>
                  <a:srgbClr val="FF0000"/>
                </a:solidFill>
                <a:latin typeface="Verdana" panose="020B0604030504040204" pitchFamily="34" charset="0"/>
              </a:rPr>
              <a:t>U</a:t>
            </a:r>
            <a:r>
              <a:rPr lang="en-IN" sz="3200" dirty="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&lt;attribute-list&gt;</a:t>
            </a:r>
            <a:r>
              <a:rPr lang="en-IN" sz="3200" dirty="0">
                <a:solidFill>
                  <a:srgbClr val="FFC000"/>
                </a:solidFill>
                <a:latin typeface="Verdana" panose="020B0604030504040204" pitchFamily="34" charset="0"/>
                <a:ea typeface="Verdana" panose="020B0604030504040204" pitchFamily="34" charset="0"/>
              </a:rPr>
              <a:t>(S) </a:t>
            </a:r>
          </a:p>
        </p:txBody>
      </p:sp>
      <p:sp>
        <p:nvSpPr>
          <p:cNvPr id="4" name="Rectangle 3"/>
          <p:cNvSpPr/>
          <p:nvPr/>
        </p:nvSpPr>
        <p:spPr>
          <a:xfrm>
            <a:off x="1714500" y="4267201"/>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a:t>
            </a:r>
          </a:p>
        </p:txBody>
      </p:sp>
      <p:sp>
        <p:nvSpPr>
          <p:cNvPr id="5" name="Rectangle 4"/>
          <p:cNvSpPr/>
          <p:nvPr/>
        </p:nvSpPr>
        <p:spPr>
          <a:xfrm>
            <a:off x="1625598" y="3669775"/>
            <a:ext cx="8877301"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Selects the customer name who have either purchased a book or a computer or both.</a:t>
            </a:r>
          </a:p>
        </p:txBody>
      </p:sp>
    </p:spTree>
    <p:extLst>
      <p:ext uri="{BB962C8B-B14F-4D97-AF65-F5344CB8AC3E}">
        <p14:creationId xmlns="" xmlns:p14="http://schemas.microsoft.com/office/powerpoint/2010/main" val="177600652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1885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a:solidFill>
                    <a:schemeClr val="bg2">
                      <a:lumMod val="25000"/>
                    </a:schemeClr>
                  </a:solidFill>
                  <a:latin typeface="Verdana" panose="020B0604030504040204" pitchFamily="34" charset="0"/>
                  <a:ea typeface="Verdana" panose="020B0604030504040204" pitchFamily="34" charset="0"/>
                </a:rPr>
                <a:t>Intersection</a:t>
              </a: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a:solidFill>
                    <a:srgbClr val="000000"/>
                  </a:solidFill>
                  <a:latin typeface="Verdana" panose="020B0604030504040204" pitchFamily="34" charset="0"/>
                </a:rPr>
                <a:t> 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1981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a:t>INTERSECTION</a:t>
            </a:r>
          </a:p>
        </p:txBody>
      </p:sp>
      <p:sp>
        <p:nvSpPr>
          <p:cNvPr id="15" name="Rectangle 14"/>
          <p:cNvSpPr/>
          <p:nvPr/>
        </p:nvSpPr>
        <p:spPr>
          <a:xfrm>
            <a:off x="1981200" y="2337138"/>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1981200" y="1600201"/>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&lt;attribute-list&gt;</a:t>
            </a:r>
            <a:r>
              <a:rPr lang="en-IN" sz="3200" dirty="0">
                <a:solidFill>
                  <a:srgbClr val="FFC000"/>
                </a:solidFill>
                <a:latin typeface="Verdana" panose="020B0604030504040204" pitchFamily="34" charset="0"/>
                <a:ea typeface="Verdana" panose="020B0604030504040204" pitchFamily="34" charset="0"/>
              </a:rPr>
              <a:t>(r) </a:t>
            </a:r>
            <a:r>
              <a:rPr lang="en-IN" sz="3200" b="1" dirty="0">
                <a:solidFill>
                  <a:srgbClr val="FF0000"/>
                </a:solidFill>
                <a:latin typeface="Verdana" panose="020B0604030504040204" pitchFamily="34" charset="0"/>
              </a:rPr>
              <a:t>∩</a:t>
            </a:r>
            <a:r>
              <a:rPr lang="en-IN" sz="3200" dirty="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&lt;attribute-list&gt;</a:t>
            </a:r>
            <a:r>
              <a:rPr lang="en-IN" sz="3200" dirty="0">
                <a:solidFill>
                  <a:srgbClr val="FFC000"/>
                </a:solidFill>
                <a:latin typeface="Verdana" panose="020B0604030504040204" pitchFamily="34" charset="0"/>
                <a:ea typeface="Verdana" panose="020B0604030504040204" pitchFamily="34" charset="0"/>
              </a:rPr>
              <a:t>(S) </a:t>
            </a:r>
          </a:p>
        </p:txBody>
      </p:sp>
      <p:sp>
        <p:nvSpPr>
          <p:cNvPr id="9" name="Rectangle 8"/>
          <p:cNvSpPr/>
          <p:nvPr/>
        </p:nvSpPr>
        <p:spPr>
          <a:xfrm>
            <a:off x="1714500" y="4267201"/>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a:t>
            </a:r>
          </a:p>
        </p:txBody>
      </p:sp>
      <p:sp>
        <p:nvSpPr>
          <p:cNvPr id="10" name="Rectangle 9"/>
          <p:cNvSpPr/>
          <p:nvPr/>
        </p:nvSpPr>
        <p:spPr>
          <a:xfrm>
            <a:off x="1651002" y="3670301"/>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 xmlns:p14="http://schemas.microsoft.com/office/powerpoint/2010/main" val="384459069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1981200" y="0"/>
            <a:ext cx="8229600" cy="914400"/>
          </a:xfrm>
        </p:spPr>
        <p:txBody>
          <a:bodyPr>
            <a:normAutofit/>
          </a:bodyPr>
          <a:lstStyle/>
          <a:p>
            <a:pPr>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1905001" y="1143001"/>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a:solidFill>
                    <a:schemeClr val="bg2">
                      <a:lumMod val="25000"/>
                    </a:schemeClr>
                  </a:solidFill>
                  <a:latin typeface="Verdana" panose="020B0604030504040204" pitchFamily="34" charset="0"/>
                  <a:ea typeface="Verdana" panose="020B0604030504040204" pitchFamily="34" charset="0"/>
                </a:rPr>
                <a:t>Minus</a:t>
              </a:r>
            </a:p>
          </p:txBody>
        </p:sp>
        <p:sp>
          <p:nvSpPr>
            <p:cNvPr id="10" name="Rectangle 9"/>
            <p:cNvSpPr/>
            <p:nvPr/>
          </p:nvSpPr>
          <p:spPr>
            <a:xfrm>
              <a:off x="1447800" y="1269831"/>
              <a:ext cx="603050" cy="461665"/>
            </a:xfrm>
            <a:prstGeom prst="rect">
              <a:avLst/>
            </a:prstGeom>
          </p:spPr>
          <p:txBody>
            <a:bodyPr wrap="none">
              <a:spAutoFit/>
            </a:bodyPr>
            <a:lstStyle/>
            <a:p>
              <a:r>
                <a:rPr lang="en-IN" sz="2400" dirty="0">
                  <a:solidFill>
                    <a:srgbClr val="121214"/>
                  </a:solidFill>
                  <a:latin typeface="Verdana" panose="020B0604030504040204" pitchFamily="34" charset="0"/>
                </a:rPr>
                <a:t>(-)</a:t>
              </a: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 s</a:t>
              </a:r>
              <a:endParaRPr lang="en-IN" sz="2400" dirty="0"/>
            </a:p>
          </p:txBody>
        </p:sp>
      </p:grpSp>
      <p:sp>
        <p:nvSpPr>
          <p:cNvPr id="12" name="Rectangle 11"/>
          <p:cNvSpPr/>
          <p:nvPr/>
        </p:nvSpPr>
        <p:spPr>
          <a:xfrm>
            <a:off x="1981200" y="2337138"/>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1981200" y="1600201"/>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&lt;attribute-list&gt;</a:t>
            </a:r>
            <a:r>
              <a:rPr lang="en-IN" sz="3200" dirty="0">
                <a:solidFill>
                  <a:srgbClr val="FFC000"/>
                </a:solidFill>
                <a:latin typeface="Verdana" panose="020B0604030504040204" pitchFamily="34" charset="0"/>
                <a:ea typeface="Verdana" panose="020B0604030504040204" pitchFamily="34" charset="0"/>
              </a:rPr>
              <a:t>(r) </a:t>
            </a:r>
            <a:r>
              <a:rPr lang="en-IN" sz="3200" b="1" dirty="0">
                <a:solidFill>
                  <a:srgbClr val="FF0000"/>
                </a:solidFill>
                <a:latin typeface="Verdana" panose="020B0604030504040204" pitchFamily="34" charset="0"/>
                <a:ea typeface="Verdana" panose="020B0604030504040204" pitchFamily="34" charset="0"/>
              </a:rPr>
              <a:t>-</a:t>
            </a:r>
            <a:r>
              <a:rPr lang="en-IN" sz="3200" dirty="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&lt;attribute-list&gt;</a:t>
            </a:r>
            <a:r>
              <a:rPr lang="en-IN" sz="3200" dirty="0">
                <a:solidFill>
                  <a:srgbClr val="FFC000"/>
                </a:solidFill>
                <a:latin typeface="Verdana" panose="020B0604030504040204" pitchFamily="34" charset="0"/>
                <a:ea typeface="Verdana" panose="020B0604030504040204" pitchFamily="34" charset="0"/>
              </a:rPr>
              <a:t>(S) </a:t>
            </a:r>
          </a:p>
        </p:txBody>
      </p:sp>
      <p:sp>
        <p:nvSpPr>
          <p:cNvPr id="9" name="Rectangle 8"/>
          <p:cNvSpPr/>
          <p:nvPr/>
        </p:nvSpPr>
        <p:spPr>
          <a:xfrm>
            <a:off x="1714501" y="4743272"/>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a:t>
            </a:r>
          </a:p>
          <a:p>
            <a:r>
              <a:rPr lang="en-IN" sz="2800" dirty="0">
                <a:solidFill>
                  <a:srgbClr val="C00000"/>
                </a:solidFill>
                <a:latin typeface="verdana" panose="020B0604030504040204" pitchFamily="34" charset="0"/>
              </a:rPr>
              <a:t>(r)=∏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p>
        </p:txBody>
      </p:sp>
      <p:sp>
        <p:nvSpPr>
          <p:cNvPr id="16" name="Rectangle 15"/>
          <p:cNvSpPr/>
          <p:nvPr/>
        </p:nvSpPr>
        <p:spPr>
          <a:xfrm>
            <a:off x="1651002" y="3650903"/>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BOOK but not a 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COMPUTER but not a BOOK.</a:t>
            </a:r>
          </a:p>
        </p:txBody>
      </p:sp>
    </p:spTree>
    <p:extLst>
      <p:ext uri="{BB962C8B-B14F-4D97-AF65-F5344CB8AC3E}">
        <p14:creationId xmlns="" xmlns:p14="http://schemas.microsoft.com/office/powerpoint/2010/main" val="2383985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1981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1981201" y="1143001"/>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1981200" y="1600201"/>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&lt;attribute-list&gt;</a:t>
            </a:r>
            <a:r>
              <a:rPr lang="en-IN" sz="3200" dirty="0">
                <a:solidFill>
                  <a:srgbClr val="FFC000"/>
                </a:solidFill>
                <a:latin typeface="Verdana" panose="020B0604030504040204" pitchFamily="34" charset="0"/>
                <a:ea typeface="Verdana" panose="020B0604030504040204" pitchFamily="34" charset="0"/>
              </a:rPr>
              <a:t>(r) </a:t>
            </a:r>
            <a:r>
              <a:rPr lang="en-IN" sz="3200" dirty="0">
                <a:solidFill>
                  <a:srgbClr val="FF0000"/>
                </a:solidFill>
                <a:latin typeface="Verdana" panose="020B0604030504040204" pitchFamily="34" charset="0"/>
                <a:ea typeface="Verdana" panose="020B0604030504040204" pitchFamily="34" charset="0"/>
              </a:rPr>
              <a:t>X</a:t>
            </a:r>
            <a:r>
              <a:rPr lang="en-IN" sz="3200" dirty="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&lt;attribute-list&gt;</a:t>
            </a:r>
            <a:r>
              <a:rPr lang="en-IN" sz="3200" dirty="0">
                <a:solidFill>
                  <a:srgbClr val="FFC000"/>
                </a:solidFill>
                <a:latin typeface="Verdana" panose="020B0604030504040204" pitchFamily="34" charset="0"/>
                <a:ea typeface="Verdana" panose="020B0604030504040204" pitchFamily="34" charset="0"/>
              </a:rPr>
              <a:t>(S) </a:t>
            </a:r>
          </a:p>
        </p:txBody>
      </p:sp>
    </p:spTree>
    <p:extLst>
      <p:ext uri="{BB962C8B-B14F-4D97-AF65-F5344CB8AC3E}">
        <p14:creationId xmlns="" xmlns:p14="http://schemas.microsoft.com/office/powerpoint/2010/main" val="120862597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1981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1981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a:t>Find all loans of over $1200</a:t>
            </a:r>
            <a:r>
              <a:rPr lang="en-US" sz="2200" dirty="0">
                <a:sym typeface="Symbol" panose="05050102010706020507" pitchFamily="18" charset="2"/>
              </a:rPr>
              <a:t>            </a:t>
            </a:r>
          </a:p>
        </p:txBody>
      </p:sp>
      <p:sp>
        <p:nvSpPr>
          <p:cNvPr id="9" name="Text Box 4"/>
          <p:cNvSpPr txBox="1">
            <a:spLocks noChangeArrowheads="1"/>
          </p:cNvSpPr>
          <p:nvPr/>
        </p:nvSpPr>
        <p:spPr bwMode="auto">
          <a:xfrm>
            <a:off x="1981200" y="3409891"/>
            <a:ext cx="8229600"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$120                     </a:t>
            </a:r>
            <a:endParaRPr kumimoji="0" lang="en-US" sz="2200" i="0" dirty="0">
              <a:latin typeface="Gill Sans MT (Body)"/>
            </a:endParaRPr>
          </a:p>
        </p:txBody>
      </p:sp>
      <p:sp>
        <p:nvSpPr>
          <p:cNvPr id="10" name="Text Box 5"/>
          <p:cNvSpPr txBox="1">
            <a:spLocks noChangeArrowheads="1"/>
          </p:cNvSpPr>
          <p:nvPr/>
        </p:nvSpPr>
        <p:spPr bwMode="auto">
          <a:xfrm>
            <a:off x="1971468" y="1899792"/>
            <a:ext cx="5059397"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US" sz="4000" i="0" dirty="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a:solidFill>
                  <a:srgbClr val="006C86"/>
                </a:solidFill>
              </a:rPr>
              <a:t>)</a:t>
            </a:r>
          </a:p>
        </p:txBody>
      </p:sp>
      <p:sp>
        <p:nvSpPr>
          <p:cNvPr id="11" name="Text Box 6"/>
          <p:cNvSpPr txBox="1">
            <a:spLocks noChangeArrowheads="1"/>
          </p:cNvSpPr>
          <p:nvPr/>
        </p:nvSpPr>
        <p:spPr bwMode="auto">
          <a:xfrm>
            <a:off x="1828800" y="4240531"/>
            <a:ext cx="8223726"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US" sz="4000" i="0" dirty="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a:solidFill>
                  <a:srgbClr val="006C86"/>
                </a:solidFill>
              </a:rPr>
              <a:t>))</a:t>
            </a:r>
            <a:endParaRPr kumimoji="0" lang="en-US" sz="4000" i="0" dirty="0">
              <a:solidFill>
                <a:srgbClr val="006C86"/>
              </a:solidFill>
            </a:endParaRPr>
          </a:p>
        </p:txBody>
      </p:sp>
    </p:spTree>
    <p:extLst>
      <p:ext uri="{BB962C8B-B14F-4D97-AF65-F5344CB8AC3E}">
        <p14:creationId xmlns="" xmlns:p14="http://schemas.microsoft.com/office/powerpoint/2010/main" val="324666086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1981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1981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1981202" y="3945726"/>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1556658" y="2286000"/>
            <a:ext cx="8153399" cy="10772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a:solidFill>
                  <a:srgbClr val="006C86"/>
                </a:solidFill>
              </a:rPr>
              <a:t>)</a:t>
            </a:r>
          </a:p>
        </p:txBody>
      </p:sp>
      <p:sp>
        <p:nvSpPr>
          <p:cNvPr id="15" name="Text Box 6"/>
          <p:cNvSpPr txBox="1">
            <a:spLocks noChangeArrowheads="1"/>
          </p:cNvSpPr>
          <p:nvPr/>
        </p:nvSpPr>
        <p:spPr bwMode="auto">
          <a:xfrm>
            <a:off x="1524000" y="4876800"/>
            <a:ext cx="7627746" cy="10772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a:solidFill>
                  <a:srgbClr val="006C86"/>
                </a:solidFill>
              </a:rPr>
              <a:t>)</a:t>
            </a:r>
          </a:p>
        </p:txBody>
      </p:sp>
    </p:spTree>
    <p:extLst>
      <p:ext uri="{BB962C8B-B14F-4D97-AF65-F5344CB8AC3E}">
        <p14:creationId xmlns="" xmlns:p14="http://schemas.microsoft.com/office/powerpoint/2010/main" val="131614533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Closure of Attributes</a:t>
            </a:r>
          </a:p>
        </p:txBody>
      </p:sp>
    </p:spTree>
    <p:extLst>
      <p:ext uri="{BB962C8B-B14F-4D97-AF65-F5344CB8AC3E}">
        <p14:creationId xmlns="" xmlns:p14="http://schemas.microsoft.com/office/powerpoint/2010/main" val="155435340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1981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1981200" y="1219200"/>
            <a:ext cx="2716834" cy="523220"/>
          </a:xfrm>
          <a:prstGeom prst="rect">
            <a:avLst/>
          </a:prstGeom>
          <a:noFill/>
        </p:spPr>
        <p:txBody>
          <a:bodyPr wrap="none" rtlCol="0">
            <a:spAutoFit/>
          </a:bodyPr>
          <a:lstStyle/>
          <a:p>
            <a:r>
              <a:rPr lang="en-IN" sz="2800" dirty="0"/>
              <a:t>R (A B C D E F)</a:t>
            </a:r>
          </a:p>
        </p:txBody>
      </p:sp>
      <p:cxnSp>
        <p:nvCxnSpPr>
          <p:cNvPr id="4" name="Elbow Connector 3"/>
          <p:cNvCxnSpPr/>
          <p:nvPr/>
        </p:nvCxnSpPr>
        <p:spPr>
          <a:xfrm rot="16200000" flipH="1">
            <a:off x="2095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341223" y="2590800"/>
            <a:ext cx="1127232" cy="400110"/>
          </a:xfrm>
          <a:prstGeom prst="rect">
            <a:avLst/>
          </a:prstGeom>
          <a:noFill/>
        </p:spPr>
        <p:txBody>
          <a:bodyPr wrap="none" rtlCol="0">
            <a:spAutoFit/>
          </a:bodyPr>
          <a:lstStyle/>
          <a:p>
            <a:r>
              <a:rPr lang="en-IN" sz="2000" dirty="0"/>
              <a:t>Relation</a:t>
            </a:r>
          </a:p>
        </p:txBody>
      </p:sp>
      <p:sp>
        <p:nvSpPr>
          <p:cNvPr id="8" name="TextBox 7"/>
          <p:cNvSpPr txBox="1"/>
          <p:nvPr/>
        </p:nvSpPr>
        <p:spPr>
          <a:xfrm>
            <a:off x="4673785" y="2590800"/>
            <a:ext cx="1266693" cy="400110"/>
          </a:xfrm>
          <a:prstGeom prst="rect">
            <a:avLst/>
          </a:prstGeom>
          <a:noFill/>
        </p:spPr>
        <p:txBody>
          <a:bodyPr wrap="none" rtlCol="0">
            <a:spAutoFit/>
          </a:bodyPr>
          <a:lstStyle/>
          <a:p>
            <a:r>
              <a:rPr lang="en-IN" sz="2000" dirty="0"/>
              <a:t>Attributes</a:t>
            </a:r>
          </a:p>
        </p:txBody>
      </p:sp>
      <p:cxnSp>
        <p:nvCxnSpPr>
          <p:cNvPr id="9" name="Elbow Connector 8"/>
          <p:cNvCxnSpPr/>
          <p:nvPr/>
        </p:nvCxnSpPr>
        <p:spPr>
          <a:xfrm rot="16200000" flipH="1">
            <a:off x="3952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29369976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Normalization in DBMS</a:t>
            </a:r>
          </a:p>
        </p:txBody>
      </p:sp>
      <p:sp>
        <p:nvSpPr>
          <p:cNvPr id="4" name="Rectangle 3"/>
          <p:cNvSpPr/>
          <p:nvPr/>
        </p:nvSpPr>
        <p:spPr>
          <a:xfrm>
            <a:off x="1752600" y="3276600"/>
            <a:ext cx="8686800" cy="1785104"/>
          </a:xfrm>
          <a:prstGeom prst="rect">
            <a:avLst/>
          </a:prstGeom>
        </p:spPr>
        <p:txBody>
          <a:bodyPr wrap="square">
            <a:spAutoFit/>
          </a:bodyPr>
          <a:lstStyle/>
          <a:p>
            <a:pPr algn="just"/>
            <a:r>
              <a:rPr lang="en-US" sz="2200" dirty="0">
                <a:solidFill>
                  <a:schemeClr val="accent4">
                    <a:lumMod val="50000"/>
                  </a:schemeClr>
                </a:solidFill>
                <a:latin typeface="Open sans"/>
                <a:cs typeface="Segoe UI Light" panose="020B0502040204020203" pitchFamily="34" charset="0"/>
              </a:rPr>
              <a:t>Database Normalization is a technique that helps in designing the schema of the database in an optimal manner so as to ensure the above points. The core idea of database normalization is to divide the tables into smaller subtables and store pointers to data rather than replicating it.</a:t>
            </a:r>
          </a:p>
        </p:txBody>
      </p:sp>
    </p:spTree>
    <p:extLst>
      <p:ext uri="{BB962C8B-B14F-4D97-AF65-F5344CB8AC3E}">
        <p14:creationId xmlns="" xmlns:p14="http://schemas.microsoft.com/office/powerpoint/2010/main" val="2502954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
        <p:nvSpPr>
          <p:cNvPr id="4" name="Rectangle 3"/>
          <p:cNvSpPr/>
          <p:nvPr/>
        </p:nvSpPr>
        <p:spPr>
          <a:xfrm>
            <a:off x="952464" y="3216662"/>
            <a:ext cx="10287072" cy="156966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400" dirty="0" smtClean="0">
                <a:solidFill>
                  <a:srgbClr val="006C86"/>
                </a:solidFill>
                <a:latin typeface="Arial" pitchFamily="34" charset="0"/>
                <a:cs typeface="Arial" pitchFamily="34" charset="0"/>
              </a:rPr>
              <a:t>The most simple answer is </a:t>
            </a:r>
            <a:r>
              <a:rPr lang="en-US" sz="2400" b="1" dirty="0" smtClean="0">
                <a:solidFill>
                  <a:srgbClr val="006C86"/>
                </a:solidFill>
                <a:latin typeface="Arial" pitchFamily="34" charset="0"/>
                <a:cs typeface="Arial" pitchFamily="34" charset="0"/>
              </a:rPr>
              <a:t>we</a:t>
            </a:r>
            <a:r>
              <a:rPr lang="en-US" sz="2400" dirty="0" smtClean="0">
                <a:solidFill>
                  <a:srgbClr val="006C86"/>
                </a:solidFill>
                <a:latin typeface="Arial" pitchFamily="34" charset="0"/>
                <a:cs typeface="Arial" pitchFamily="34" charset="0"/>
              </a:rPr>
              <a:t> need </a:t>
            </a:r>
            <a:r>
              <a:rPr lang="en-US" sz="2400" b="1" dirty="0" smtClean="0">
                <a:solidFill>
                  <a:srgbClr val="006C86"/>
                </a:solidFill>
                <a:latin typeface="Arial" pitchFamily="34" charset="0"/>
                <a:cs typeface="Arial" pitchFamily="34" charset="0"/>
              </a:rPr>
              <a:t>databases</a:t>
            </a:r>
            <a:r>
              <a:rPr lang="en-US" sz="2400" dirty="0" smtClean="0">
                <a:solidFill>
                  <a:srgbClr val="006C86"/>
                </a:solidFill>
                <a:latin typeface="Arial" pitchFamily="34" charset="0"/>
                <a:cs typeface="Arial" pitchFamily="34" charset="0"/>
              </a:rPr>
              <a:t> b/c they organize data in a manner which allows us to query data, sort data, and manipulate data in various ways. ...</a:t>
            </a:r>
            <a:r>
              <a:rPr lang="en-US" sz="2400" b="1" dirty="0" smtClean="0">
                <a:solidFill>
                  <a:srgbClr val="006C86"/>
                </a:solidFill>
                <a:latin typeface="Arial" pitchFamily="34" charset="0"/>
                <a:cs typeface="Arial" pitchFamily="34" charset="0"/>
              </a:rPr>
              <a:t>We</a:t>
            </a:r>
            <a:r>
              <a:rPr lang="en-US" sz="2400" dirty="0" smtClean="0">
                <a:solidFill>
                  <a:srgbClr val="006C86"/>
                </a:solidFill>
                <a:latin typeface="Arial" pitchFamily="34" charset="0"/>
                <a:cs typeface="Arial" pitchFamily="34" charset="0"/>
              </a:rPr>
              <a:t> need some way to collect, store, retrieve, sort, graph, and manipulate the data of the world. </a:t>
            </a:r>
            <a:r>
              <a:rPr lang="en-US" sz="2400" b="1" dirty="0" smtClean="0">
                <a:solidFill>
                  <a:srgbClr val="006C86"/>
                </a:solidFill>
                <a:latin typeface="Arial" pitchFamily="34" charset="0"/>
                <a:cs typeface="Arial" pitchFamily="34" charset="0"/>
              </a:rPr>
              <a:t>Databases</a:t>
            </a:r>
            <a:r>
              <a:rPr lang="en-US" sz="2400" dirty="0" smtClean="0">
                <a:solidFill>
                  <a:srgbClr val="006C86"/>
                </a:solidFill>
                <a:latin typeface="Arial" pitchFamily="34" charset="0"/>
                <a:cs typeface="Arial" pitchFamily="34" charset="0"/>
              </a:rPr>
              <a:t> allow us to do this.</a:t>
            </a:r>
            <a:endParaRPr lang="en-US" sz="2400" dirty="0">
              <a:solidFill>
                <a:srgbClr val="006C86"/>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Problem</a:t>
            </a:r>
          </a:p>
        </p:txBody>
      </p:sp>
      <p:sp>
        <p:nvSpPr>
          <p:cNvPr id="3" name="Rectangle 2"/>
          <p:cNvSpPr/>
          <p:nvPr/>
        </p:nvSpPr>
        <p:spPr>
          <a:xfrm>
            <a:off x="1676400" y="838201"/>
            <a:ext cx="8839200" cy="1200329"/>
          </a:xfrm>
          <a:prstGeom prst="rect">
            <a:avLst/>
          </a:prstGeom>
        </p:spPr>
        <p:txBody>
          <a:bodyPr wrap="square">
            <a:spAutoFit/>
          </a:bodyPr>
          <a:lstStyle/>
          <a:p>
            <a:pPr algn="just"/>
            <a:r>
              <a:rPr lang="en-US" sz="2400" dirty="0">
                <a:latin typeface="Segoe UI Light" panose="020B0502040204020203" pitchFamily="34" charset="0"/>
                <a:cs typeface="Segoe UI Light" panose="020B0502040204020203" pitchFamily="34" charset="0"/>
              </a:rPr>
              <a:t>To understand normalization in database with example tables, let’s assume that we are supposed to store the details of </a:t>
            </a:r>
            <a:r>
              <a:rPr lang="en-US" sz="2400" b="1" dirty="0">
                <a:latin typeface="Segoe UI Light" panose="020B0502040204020203" pitchFamily="34" charset="0"/>
                <a:cs typeface="Segoe UI Light" panose="020B0502040204020203" pitchFamily="34" charset="0"/>
              </a:rPr>
              <a:t>courses</a:t>
            </a:r>
            <a:r>
              <a:rPr lang="en-US" sz="2400" dirty="0">
                <a:latin typeface="Segoe UI Light" panose="020B0502040204020203" pitchFamily="34" charset="0"/>
                <a:cs typeface="Segoe UI Light" panose="020B0502040204020203" pitchFamily="34" charset="0"/>
              </a:rPr>
              <a:t> and </a:t>
            </a:r>
            <a:r>
              <a:rPr lang="en-US" sz="2400" b="1" dirty="0">
                <a:latin typeface="Segoe UI Light" panose="020B0502040204020203" pitchFamily="34" charset="0"/>
                <a:cs typeface="Segoe UI Light" panose="020B0502040204020203" pitchFamily="34" charset="0"/>
              </a:rPr>
              <a:t>instructors</a:t>
            </a:r>
            <a:r>
              <a:rPr lang="en-US" sz="2400" dirty="0">
                <a:latin typeface="Segoe UI Light" panose="020B0502040204020203" pitchFamily="34" charset="0"/>
                <a:cs typeface="Segoe UI Light" panose="020B0502040204020203" pitchFamily="34" charset="0"/>
              </a:rPr>
              <a:t> in a university.</a:t>
            </a:r>
            <a:endParaRPr lang="en-IN" sz="2400" dirty="0">
              <a:latin typeface="Segoe UI Light" panose="020B0502040204020203" pitchFamily="34" charset="0"/>
              <a:cs typeface="Segoe UI Light" panose="020B0502040204020203" pitchFamily="34" charset="0"/>
            </a:endParaRPr>
          </a:p>
        </p:txBody>
      </p:sp>
      <p:graphicFrame>
        <p:nvGraphicFramePr>
          <p:cNvPr id="5" name="Table 4"/>
          <p:cNvGraphicFramePr>
            <a:graphicFrameLocks noGrp="1"/>
          </p:cNvGraphicFramePr>
          <p:nvPr>
            <p:extLst>
              <p:ext uri="{D42A27DB-BD31-4B8C-83A1-F6EECF244321}">
                <p14:modId xmlns="" xmlns:p14="http://schemas.microsoft.com/office/powerpoint/2010/main" val="2271432737"/>
              </p:ext>
            </p:extLst>
          </p:nvPr>
        </p:nvGraphicFramePr>
        <p:xfrm>
          <a:off x="1524002" y="2255520"/>
          <a:ext cx="9143998" cy="1706880"/>
        </p:xfrm>
        <a:graphic>
          <a:graphicData uri="http://schemas.openxmlformats.org/drawingml/2006/table">
            <a:tbl>
              <a:tblPr/>
              <a:tblGrid>
                <a:gridCol w="1813034"/>
                <a:gridCol w="2128344"/>
                <a:gridCol w="2128344"/>
                <a:gridCol w="3074276"/>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Instructor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Instructor’s </a:t>
                      </a:r>
                      <a:r>
                        <a:rPr lang="en-US" b="1" dirty="0" smtClean="0">
                          <a:solidFill>
                            <a:srgbClr val="222222"/>
                          </a:solidFill>
                          <a:effectLst/>
                        </a:rPr>
                        <a:t>phone number</a:t>
                      </a:r>
                      <a:endParaRPr lang="en-US" b="1" dirty="0">
                        <a:solidFill>
                          <a:srgbClr val="222222"/>
                        </a:solidFill>
                        <a:effectLst/>
                      </a:endParaRP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Lecture Hall 20</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Prof. George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+1 6514821924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Lecture Hall </a:t>
                      </a:r>
                      <a:r>
                        <a:rPr lang="en-US" dirty="0" smtClean="0">
                          <a:solidFill>
                            <a:srgbClr val="222222"/>
                          </a:solidFill>
                          <a:effectLst/>
                        </a:rPr>
                        <a:t>21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Prof. Atkins</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+1 6519272918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dirty="0">
                          <a:solidFill>
                            <a:srgbClr val="222222"/>
                          </a:solidFill>
                          <a:effectLst/>
                        </a:rPr>
                        <a:t>CS Auditorium</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dirty="0">
                          <a:solidFill>
                            <a:srgbClr val="222222"/>
                          </a:solidFill>
                          <a:effectLst/>
                        </a:rPr>
                        <a:t>Prof. George</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dirty="0">
                          <a:solidFill>
                            <a:srgbClr val="222222"/>
                          </a:solidFill>
                          <a:effectLst/>
                        </a:rPr>
                        <a:t>+1 6514821924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r>
            </a:tbl>
          </a:graphicData>
        </a:graphic>
      </p:graphicFrame>
      <p:sp>
        <p:nvSpPr>
          <p:cNvPr id="6" name="Rectangle 1"/>
          <p:cNvSpPr>
            <a:spLocks noChangeArrowheads="1"/>
          </p:cNvSpPr>
          <p:nvPr/>
        </p:nvSpPr>
        <p:spPr bwMode="auto">
          <a:xfrm>
            <a:off x="1676401" y="2420830"/>
            <a:ext cx="184731"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atin typeface="Arial" panose="020B0604020202020204" pitchFamily="34" charset="0"/>
              </a:rPr>
              <a:t/>
            </a:r>
            <a:br>
              <a:rPr lang="en-US">
                <a:latin typeface="Arial" panose="020B0604020202020204" pitchFamily="34" charset="0"/>
              </a:rPr>
            </a:br>
            <a:endParaRPr lang="en-US">
              <a:latin typeface="Arial" panose="020B0604020202020204" pitchFamily="34" charset="0"/>
            </a:endParaRPr>
          </a:p>
        </p:txBody>
      </p:sp>
      <p:sp>
        <p:nvSpPr>
          <p:cNvPr id="9" name="Rectangle 8"/>
          <p:cNvSpPr/>
          <p:nvPr/>
        </p:nvSpPr>
        <p:spPr>
          <a:xfrm>
            <a:off x="1676400" y="4237672"/>
            <a:ext cx="8763000" cy="1938992"/>
          </a:xfrm>
          <a:prstGeom prst="rect">
            <a:avLst/>
          </a:prstGeom>
        </p:spPr>
        <p:txBody>
          <a:bodyPr wrap="square">
            <a:spAutoFit/>
          </a:bodyPr>
          <a:lstStyle/>
          <a:p>
            <a:pPr algn="just"/>
            <a:r>
              <a:rPr lang="en-US" sz="2000" dirty="0">
                <a:solidFill>
                  <a:srgbClr val="333333"/>
                </a:solidFill>
                <a:latin typeface="Open sans"/>
              </a:rPr>
              <a:t>At first, this design seems to be good. However, issues start to develop once we need to modify information. For instance, suppose, </a:t>
            </a:r>
            <a:r>
              <a:rPr lang="en-US" sz="2000" dirty="0">
                <a:solidFill>
                  <a:srgbClr val="C41A1A"/>
                </a:solidFill>
                <a:latin typeface="Open sans"/>
              </a:rPr>
              <a:t>if Prof. George changed his mobile number. In such a situation, we will have to make edits in 2 places</a:t>
            </a:r>
            <a:r>
              <a:rPr lang="en-US" sz="2000" b="1" dirty="0">
                <a:solidFill>
                  <a:srgbClr val="333333"/>
                </a:solidFill>
                <a:latin typeface="Open sans"/>
              </a:rPr>
              <a:t>. </a:t>
            </a:r>
            <a:r>
              <a:rPr lang="en-US" sz="2000" dirty="0">
                <a:solidFill>
                  <a:srgbClr val="333333"/>
                </a:solidFill>
                <a:latin typeface="Open sans"/>
              </a:rPr>
              <a:t>What if someone just edited the mobile number against </a:t>
            </a:r>
            <a:r>
              <a:rPr lang="en-US" sz="2000" b="1" dirty="0">
                <a:solidFill>
                  <a:srgbClr val="0070C0"/>
                </a:solidFill>
                <a:latin typeface="Open sans"/>
              </a:rPr>
              <a:t>CS101</a:t>
            </a:r>
            <a:r>
              <a:rPr lang="en-US" sz="2000" dirty="0">
                <a:solidFill>
                  <a:srgbClr val="333333"/>
                </a:solidFill>
                <a:latin typeface="Open sans"/>
              </a:rPr>
              <a:t>, but forgot to edit it for </a:t>
            </a:r>
            <a:r>
              <a:rPr lang="en-US" sz="2000" b="1" dirty="0">
                <a:solidFill>
                  <a:srgbClr val="0070C0"/>
                </a:solidFill>
                <a:latin typeface="Open sans"/>
              </a:rPr>
              <a:t>CS154</a:t>
            </a:r>
            <a:r>
              <a:rPr lang="en-US" sz="2000" dirty="0">
                <a:solidFill>
                  <a:srgbClr val="333333"/>
                </a:solidFill>
                <a:latin typeface="Open sans"/>
              </a:rPr>
              <a:t>? This will lead to stale/wrong information in the database.</a:t>
            </a:r>
            <a:endParaRPr lang="en-US" sz="2000" dirty="0"/>
          </a:p>
        </p:txBody>
      </p:sp>
    </p:spTree>
    <p:extLst>
      <p:ext uri="{BB962C8B-B14F-4D97-AF65-F5344CB8AC3E}">
        <p14:creationId xmlns="" xmlns:p14="http://schemas.microsoft.com/office/powerpoint/2010/main" val="286733200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860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Solution</a:t>
            </a:r>
          </a:p>
        </p:txBody>
      </p:sp>
      <p:sp>
        <p:nvSpPr>
          <p:cNvPr id="8" name="Rectangle 7"/>
          <p:cNvSpPr/>
          <p:nvPr/>
        </p:nvSpPr>
        <p:spPr>
          <a:xfrm>
            <a:off x="1676400" y="838201"/>
            <a:ext cx="8839200" cy="830997"/>
          </a:xfrm>
          <a:prstGeom prst="rect">
            <a:avLst/>
          </a:prstGeom>
        </p:spPr>
        <p:txBody>
          <a:bodyPr wrap="square">
            <a:spAutoFit/>
          </a:bodyPr>
          <a:lstStyle/>
          <a:p>
            <a:pPr algn="just"/>
            <a:r>
              <a:rPr lang="en-US" sz="2400" dirty="0">
                <a:solidFill>
                  <a:srgbClr val="0070C0"/>
                </a:solidFill>
                <a:latin typeface="Segoe UI Light" panose="020B0502040204020203" pitchFamily="34" charset="0"/>
                <a:cs typeface="Segoe UI Light" panose="020B0502040204020203" pitchFamily="34" charset="0"/>
              </a:rPr>
              <a:t>This problem, however, can be easily tackled by dividing our table into 2 simpler tables.</a:t>
            </a:r>
            <a:endParaRPr lang="en-IN" sz="2400" dirty="0">
              <a:solidFill>
                <a:srgbClr val="0070C0"/>
              </a:solidFill>
              <a:latin typeface="Segoe UI Light" panose="020B0502040204020203" pitchFamily="34" charset="0"/>
              <a:cs typeface="Segoe UI Light" panose="020B0502040204020203" pitchFamily="34" charset="0"/>
            </a:endParaRPr>
          </a:p>
        </p:txBody>
      </p:sp>
      <p:graphicFrame>
        <p:nvGraphicFramePr>
          <p:cNvPr id="11" name="Table 10"/>
          <p:cNvGraphicFramePr>
            <a:graphicFrameLocks noGrp="1"/>
          </p:cNvGraphicFramePr>
          <p:nvPr>
            <p:extLst>
              <p:ext uri="{D42A27DB-BD31-4B8C-83A1-F6EECF244321}">
                <p14:modId xmlns="" xmlns:p14="http://schemas.microsoft.com/office/powerpoint/2010/main" val="2887171470"/>
              </p:ext>
            </p:extLst>
          </p:nvPr>
        </p:nvGraphicFramePr>
        <p:xfrm>
          <a:off x="1536864" y="2308969"/>
          <a:ext cx="9131136" cy="1280160"/>
        </p:xfrm>
        <a:graphic>
          <a:graphicData uri="http://schemas.openxmlformats.org/drawingml/2006/table">
            <a:tbl>
              <a:tblPr/>
              <a:tblGrid>
                <a:gridCol w="3043712"/>
                <a:gridCol w="3043712"/>
                <a:gridCol w="3043712"/>
              </a:tblGrid>
              <a:tr h="0">
                <a:tc>
                  <a:txBody>
                    <a:bodyPr/>
                    <a:lstStyle/>
                    <a:p>
                      <a:pPr algn="l" fontAlgn="ctr"/>
                      <a:r>
                        <a:rPr lang="en-US" b="1" dirty="0" smtClean="0">
                          <a:solidFill>
                            <a:srgbClr val="222222"/>
                          </a:solidFill>
                          <a:effectLst/>
                        </a:rPr>
                        <a:t>Instructor's </a:t>
                      </a:r>
                      <a:r>
                        <a:rPr lang="en-US" b="1" dirty="0">
                          <a:solidFill>
                            <a:srgbClr val="222222"/>
                          </a:solidFill>
                          <a:effectLst/>
                        </a:rPr>
                        <a:t>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number</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Prof. George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+1 6514821924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smtClean="0">
                          <a:solidFill>
                            <a:srgbClr val="222222"/>
                          </a:solidFill>
                          <a:effectLst/>
                        </a:rPr>
                        <a:t>2</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Prof. Atkins</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+1 6519272918</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graphicFrame>
        <p:nvGraphicFramePr>
          <p:cNvPr id="12" name="Table 11"/>
          <p:cNvGraphicFramePr>
            <a:graphicFrameLocks noGrp="1"/>
          </p:cNvGraphicFramePr>
          <p:nvPr>
            <p:extLst>
              <p:ext uri="{D42A27DB-BD31-4B8C-83A1-F6EECF244321}">
                <p14:modId xmlns="" xmlns:p14="http://schemas.microsoft.com/office/powerpoint/2010/main" val="1055756385"/>
              </p:ext>
            </p:extLst>
          </p:nvPr>
        </p:nvGraphicFramePr>
        <p:xfrm>
          <a:off x="1529938" y="4389120"/>
          <a:ext cx="9144000" cy="1706880"/>
        </p:xfrm>
        <a:graphic>
          <a:graphicData uri="http://schemas.openxmlformats.org/drawingml/2006/table">
            <a:tbl>
              <a:tblPr/>
              <a:tblGrid>
                <a:gridCol w="3048000"/>
                <a:gridCol w="3048000"/>
                <a:gridCol w="3048000"/>
              </a:tblGrid>
              <a:tr h="19812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 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Lecture Hall </a:t>
                      </a:r>
                      <a:r>
                        <a:rPr lang="en-US" dirty="0" smtClean="0">
                          <a:solidFill>
                            <a:srgbClr val="222222"/>
                          </a:solidFill>
                          <a:effectLst/>
                        </a:rPr>
                        <a:t>20</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Lecture Hall </a:t>
                      </a:r>
                      <a:r>
                        <a:rPr lang="en-US" dirty="0" smtClean="0">
                          <a:solidFill>
                            <a:srgbClr val="222222"/>
                          </a:solidFill>
                          <a:effectLst/>
                        </a:rPr>
                        <a:t>21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 </a:t>
                      </a:r>
                      <a:r>
                        <a:rPr lang="en-US" dirty="0" smtClean="0">
                          <a:solidFill>
                            <a:srgbClr val="222222"/>
                          </a:solidFill>
                          <a:effectLst/>
                        </a:rPr>
                        <a:t>Auditorium</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13" name="Rectangle 12"/>
          <p:cNvSpPr/>
          <p:nvPr/>
        </p:nvSpPr>
        <p:spPr>
          <a:xfrm>
            <a:off x="1524000" y="1752600"/>
            <a:ext cx="2257862" cy="369332"/>
          </a:xfrm>
          <a:prstGeom prst="rect">
            <a:avLst/>
          </a:prstGeom>
        </p:spPr>
        <p:txBody>
          <a:bodyPr wrap="none">
            <a:spAutoFit/>
          </a:bodyPr>
          <a:lstStyle/>
          <a:p>
            <a:r>
              <a:rPr lang="en-US" b="1" dirty="0">
                <a:solidFill>
                  <a:srgbClr val="006C86"/>
                </a:solidFill>
                <a:latin typeface="Open sans"/>
              </a:rPr>
              <a:t>Table 1 (Instructor)</a:t>
            </a:r>
            <a:endParaRPr lang="en-US" dirty="0">
              <a:solidFill>
                <a:srgbClr val="006C86"/>
              </a:solidFill>
            </a:endParaRPr>
          </a:p>
        </p:txBody>
      </p:sp>
      <p:sp>
        <p:nvSpPr>
          <p:cNvPr id="14" name="Rectangle 13"/>
          <p:cNvSpPr/>
          <p:nvPr/>
        </p:nvSpPr>
        <p:spPr>
          <a:xfrm>
            <a:off x="1524000" y="3872751"/>
            <a:ext cx="1975734" cy="369332"/>
          </a:xfrm>
          <a:prstGeom prst="rect">
            <a:avLst/>
          </a:prstGeom>
        </p:spPr>
        <p:txBody>
          <a:bodyPr wrap="none">
            <a:spAutoFit/>
          </a:bodyPr>
          <a:lstStyle/>
          <a:p>
            <a:r>
              <a:rPr lang="en-US" b="1" dirty="0">
                <a:solidFill>
                  <a:srgbClr val="006C86"/>
                </a:solidFill>
                <a:latin typeface="Open sans"/>
              </a:rPr>
              <a:t>Table 2 (Course)</a:t>
            </a:r>
            <a:endParaRPr lang="en-US" dirty="0">
              <a:solidFill>
                <a:srgbClr val="006C86"/>
              </a:solidFill>
            </a:endParaRPr>
          </a:p>
        </p:txBody>
      </p:sp>
    </p:spTree>
    <p:extLst>
      <p:ext uri="{BB962C8B-B14F-4D97-AF65-F5344CB8AC3E}">
        <p14:creationId xmlns="" xmlns:p14="http://schemas.microsoft.com/office/powerpoint/2010/main" val="174913710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First Normal Form (1NF)</a:t>
            </a:r>
          </a:p>
        </p:txBody>
      </p:sp>
      <p:sp>
        <p:nvSpPr>
          <p:cNvPr id="8" name="Rectangle 7"/>
          <p:cNvSpPr/>
          <p:nvPr/>
        </p:nvSpPr>
        <p:spPr>
          <a:xfrm>
            <a:off x="1676400" y="838201"/>
            <a:ext cx="8839200" cy="830997"/>
          </a:xfrm>
          <a:prstGeom prst="rect">
            <a:avLst/>
          </a:prstGeom>
        </p:spPr>
        <p:txBody>
          <a:bodyPr wrap="square">
            <a:spAutoFit/>
          </a:bodyPr>
          <a:lstStyle/>
          <a:p>
            <a:pPr algn="just"/>
            <a:r>
              <a:rPr lang="en-US" sz="2400" dirty="0">
                <a:solidFill>
                  <a:srgbClr val="0070C0"/>
                </a:solidFill>
                <a:latin typeface="Segoe UI Light" panose="020B0502040204020203" pitchFamily="34" charset="0"/>
                <a:cs typeface="Segoe UI Light" panose="020B0502040204020203" pitchFamily="34" charset="0"/>
              </a:rPr>
              <a:t>The First normal form simply says that each cell of a table should contain exactly one value.</a:t>
            </a:r>
            <a:endParaRPr lang="en-IN" sz="2400" dirty="0">
              <a:solidFill>
                <a:srgbClr val="0070C0"/>
              </a:solidFill>
              <a:latin typeface="Segoe UI Light" panose="020B0502040204020203" pitchFamily="34" charset="0"/>
              <a:cs typeface="Segoe UI Light" panose="020B0502040204020203" pitchFamily="34"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3549854271"/>
              </p:ext>
            </p:extLst>
          </p:nvPr>
        </p:nvGraphicFramePr>
        <p:xfrm>
          <a:off x="1524000" y="1752600"/>
          <a:ext cx="9144000" cy="1334546"/>
        </p:xfrm>
        <a:graphic>
          <a:graphicData uri="http://schemas.openxmlformats.org/drawingml/2006/table">
            <a:tbl>
              <a:tblPr/>
              <a:tblGrid>
                <a:gridCol w="4572000"/>
                <a:gridCol w="4572000"/>
              </a:tblGrid>
              <a:tr h="292847">
                <a:tc>
                  <a:txBody>
                    <a:bodyPr/>
                    <a:lstStyle/>
                    <a:p>
                      <a:pPr algn="l" fontAlgn="ctr"/>
                      <a:r>
                        <a:rPr lang="en-US" b="1" dirty="0">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481106">
                <a:tc>
                  <a:txBody>
                    <a:bodyPr/>
                    <a:lstStyle/>
                    <a:p>
                      <a:pPr algn="l" fontAlgn="t"/>
                      <a:r>
                        <a:rPr lang="en-US" dirty="0">
                          <a:solidFill>
                            <a:srgbClr val="222222"/>
                          </a:solidFill>
                          <a:effectLst/>
                        </a:rPr>
                        <a:t>Prof. </a:t>
                      </a:r>
                      <a:r>
                        <a:rPr lang="en-US" dirty="0" smtClean="0">
                          <a:solidFill>
                            <a:srgbClr val="222222"/>
                          </a:solidFill>
                          <a:effectLst/>
                        </a:rPr>
                        <a:t>George</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(CS101, CS154)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92847">
                <a:tc>
                  <a:txBody>
                    <a:bodyPr/>
                    <a:lstStyle/>
                    <a:p>
                      <a:pPr algn="l" fontAlgn="t"/>
                      <a:r>
                        <a:rPr lang="en-US" dirty="0">
                          <a:solidFill>
                            <a:srgbClr val="222222"/>
                          </a:solidFill>
                          <a:effectLst/>
                        </a:rPr>
                        <a:t>Prof. Atkins</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4" name="Rectangle 3"/>
          <p:cNvSpPr/>
          <p:nvPr/>
        </p:nvSpPr>
        <p:spPr>
          <a:xfrm>
            <a:off x="1676400" y="3276601"/>
            <a:ext cx="8839200" cy="1323439"/>
          </a:xfrm>
          <a:prstGeom prst="rect">
            <a:avLst/>
          </a:prstGeom>
        </p:spPr>
        <p:txBody>
          <a:bodyPr wrap="square">
            <a:spAutoFit/>
          </a:bodyPr>
          <a:lstStyle/>
          <a:p>
            <a:pPr algn="just"/>
            <a:r>
              <a:rPr lang="en-US" sz="2000" dirty="0">
                <a:solidFill>
                  <a:srgbClr val="333333"/>
                </a:solidFill>
                <a:latin typeface="Open sans"/>
              </a:rPr>
              <a:t>Here, the issue is that in the first row, we are storing 2 courses against Prof. George. A better method would be to store the courses separately. This way, if we want to edit some information related to </a:t>
            </a:r>
            <a:r>
              <a:rPr lang="en-US" sz="2000" b="1" dirty="0">
                <a:solidFill>
                  <a:srgbClr val="0070C0"/>
                </a:solidFill>
                <a:latin typeface="Open sans"/>
              </a:rPr>
              <a:t>CS101</a:t>
            </a:r>
            <a:r>
              <a:rPr lang="en-US" sz="2000" dirty="0">
                <a:solidFill>
                  <a:srgbClr val="333333"/>
                </a:solidFill>
                <a:latin typeface="Open sans"/>
              </a:rPr>
              <a:t>, we do not have to touch the data corresponding to </a:t>
            </a:r>
            <a:r>
              <a:rPr lang="en-US" sz="2000" b="1" dirty="0">
                <a:solidFill>
                  <a:srgbClr val="0070C0"/>
                </a:solidFill>
                <a:latin typeface="Open sans"/>
              </a:rPr>
              <a:t>CS154</a:t>
            </a:r>
            <a:r>
              <a:rPr lang="en-US" sz="2000" dirty="0">
                <a:solidFill>
                  <a:srgbClr val="333333"/>
                </a:solidFill>
                <a:latin typeface="Open sans"/>
              </a:rPr>
              <a:t>.</a:t>
            </a:r>
          </a:p>
        </p:txBody>
      </p:sp>
      <p:graphicFrame>
        <p:nvGraphicFramePr>
          <p:cNvPr id="5" name="Table 4"/>
          <p:cNvGraphicFramePr>
            <a:graphicFrameLocks noGrp="1"/>
          </p:cNvGraphicFramePr>
          <p:nvPr>
            <p:extLst>
              <p:ext uri="{D42A27DB-BD31-4B8C-83A1-F6EECF244321}">
                <p14:modId xmlns="" xmlns:p14="http://schemas.microsoft.com/office/powerpoint/2010/main" val="1297513087"/>
              </p:ext>
            </p:extLst>
          </p:nvPr>
        </p:nvGraphicFramePr>
        <p:xfrm>
          <a:off x="1524000" y="4922520"/>
          <a:ext cx="9144000" cy="1706880"/>
        </p:xfrm>
        <a:graphic>
          <a:graphicData uri="http://schemas.openxmlformats.org/drawingml/2006/table">
            <a:tbl>
              <a:tblPr/>
              <a:tblGrid>
                <a:gridCol w="4572000"/>
                <a:gridCol w="4572000"/>
              </a:tblGrid>
              <a:tr h="0">
                <a:tc>
                  <a:txBody>
                    <a:bodyPr/>
                    <a:lstStyle/>
                    <a:p>
                      <a:pPr algn="l" fontAlgn="ctr"/>
                      <a:r>
                        <a:rPr lang="en-US" b="1" dirty="0">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a:solidFill>
                            <a:srgbClr val="222222"/>
                          </a:solidFill>
                          <a:effectLst/>
                        </a:rPr>
                        <a:t>Prof. </a:t>
                      </a:r>
                      <a:r>
                        <a:rPr lang="en-US" dirty="0" smtClean="0">
                          <a:solidFill>
                            <a:srgbClr val="222222"/>
                          </a:solidFill>
                          <a:effectLst/>
                        </a:rPr>
                        <a:t>George</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Prof. </a:t>
                      </a:r>
                      <a:r>
                        <a:rPr lang="en-US" dirty="0" smtClean="0">
                          <a:solidFill>
                            <a:srgbClr val="222222"/>
                          </a:solidFill>
                          <a:effectLst/>
                        </a:rPr>
                        <a:t>George</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Prof. </a:t>
                      </a:r>
                      <a:r>
                        <a:rPr lang="en-US" dirty="0" smtClean="0">
                          <a:solidFill>
                            <a:srgbClr val="222222"/>
                          </a:solidFill>
                          <a:effectLst/>
                        </a:rPr>
                        <a:t>Atkins</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 xmlns:p14="http://schemas.microsoft.com/office/powerpoint/2010/main" val="395710160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Second Normal Form (2NF)</a:t>
            </a:r>
          </a:p>
        </p:txBody>
      </p:sp>
      <p:sp>
        <p:nvSpPr>
          <p:cNvPr id="8" name="Rectangle 7"/>
          <p:cNvSpPr/>
          <p:nvPr/>
        </p:nvSpPr>
        <p:spPr>
          <a:xfrm>
            <a:off x="1600200" y="838200"/>
            <a:ext cx="8991600" cy="1569660"/>
          </a:xfrm>
          <a:prstGeom prst="rect">
            <a:avLst/>
          </a:prstGeom>
        </p:spPr>
        <p:txBody>
          <a:bodyPr wrap="square">
            <a:spAutoFit/>
          </a:bodyPr>
          <a:lstStyle/>
          <a:p>
            <a:r>
              <a:rPr lang="en-US" sz="2400" dirty="0">
                <a:latin typeface="Segoe UI Light" panose="020B0502040204020203" pitchFamily="34" charset="0"/>
                <a:cs typeface="Segoe UI Light" panose="020B0502040204020203" pitchFamily="34" charset="0"/>
              </a:rPr>
              <a:t>For a table to be in second normal form, the following 2 conditions are to be met:</a:t>
            </a:r>
          </a:p>
          <a:p>
            <a:pPr marL="342900" indent="-342900">
              <a:buFont typeface="Arial" panose="020B0604020202020204" pitchFamily="34" charset="0"/>
              <a:buChar char="•"/>
            </a:pPr>
            <a:r>
              <a:rPr lang="en-US" sz="2400" b="1" dirty="0">
                <a:solidFill>
                  <a:srgbClr val="0070C0"/>
                </a:solidFill>
                <a:latin typeface="Segoe UI Light" panose="020B0502040204020203" pitchFamily="34" charset="0"/>
                <a:cs typeface="Segoe UI Light" panose="020B0502040204020203" pitchFamily="34" charset="0"/>
              </a:rPr>
              <a:t>The table should be in the first normal form.</a:t>
            </a:r>
          </a:p>
          <a:p>
            <a:pPr marL="342900" indent="-342900">
              <a:buFont typeface="Arial" panose="020B0604020202020204" pitchFamily="34" charset="0"/>
              <a:buChar char="•"/>
            </a:pPr>
            <a:r>
              <a:rPr lang="en-US" sz="2400" b="1" dirty="0">
                <a:solidFill>
                  <a:srgbClr val="0070C0"/>
                </a:solidFill>
                <a:latin typeface="Segoe UI Light" panose="020B0502040204020203" pitchFamily="34" charset="0"/>
                <a:cs typeface="Segoe UI Light" panose="020B0502040204020203" pitchFamily="34" charset="0"/>
              </a:rPr>
              <a:t>The primary key of the table should compose of exactly 1 column</a:t>
            </a:r>
            <a:r>
              <a:rPr lang="en-US" sz="2400" dirty="0">
                <a:solidFill>
                  <a:srgbClr val="0070C0"/>
                </a:solidFill>
                <a:latin typeface="Segoe UI Light" panose="020B0502040204020203" pitchFamily="34" charset="0"/>
                <a:cs typeface="Segoe UI Light" panose="020B0502040204020203" pitchFamily="34" charset="0"/>
              </a:rPr>
              <a:t>.</a:t>
            </a:r>
          </a:p>
        </p:txBody>
      </p:sp>
      <p:sp>
        <p:nvSpPr>
          <p:cNvPr id="3" name="Rectangle 2"/>
          <p:cNvSpPr/>
          <p:nvPr/>
        </p:nvSpPr>
        <p:spPr>
          <a:xfrm>
            <a:off x="1676400" y="2590801"/>
            <a:ext cx="8839200" cy="1323439"/>
          </a:xfrm>
          <a:prstGeom prst="rect">
            <a:avLst/>
          </a:prstGeom>
        </p:spPr>
        <p:txBody>
          <a:bodyPr wrap="square">
            <a:spAutoFit/>
          </a:bodyPr>
          <a:lstStyle/>
          <a:p>
            <a:pPr algn="just"/>
            <a:r>
              <a:rPr lang="en-US" sz="2000" dirty="0">
                <a:solidFill>
                  <a:srgbClr val="333333"/>
                </a:solidFill>
                <a:latin typeface="Open sans"/>
              </a:rPr>
              <a:t>Let us take another example of storing student enrollment in various courses. Each student may enroll in multiple courses. Similarly, each course may have multiple enrollments.</a:t>
            </a:r>
          </a:p>
          <a:p>
            <a:pPr algn="just"/>
            <a:r>
              <a:rPr lang="en-US" sz="2000" dirty="0"/>
              <a:t>A sample table may look like this (</a:t>
            </a:r>
            <a:r>
              <a:rPr lang="en-US" sz="2000" b="1" dirty="0">
                <a:solidFill>
                  <a:srgbClr val="006C86"/>
                </a:solidFill>
              </a:rPr>
              <a:t>student name and course code</a:t>
            </a:r>
            <a:r>
              <a:rPr lang="en-US" sz="2000" dirty="0"/>
              <a:t>)</a:t>
            </a:r>
            <a:endParaRPr lang="en-US" sz="2000" dirty="0">
              <a:solidFill>
                <a:srgbClr val="333333"/>
              </a:solidFill>
              <a:latin typeface="Open sans"/>
            </a:endParaRPr>
          </a:p>
        </p:txBody>
      </p:sp>
      <p:graphicFrame>
        <p:nvGraphicFramePr>
          <p:cNvPr id="4" name="Table 3"/>
          <p:cNvGraphicFramePr>
            <a:graphicFrameLocks noGrp="1"/>
          </p:cNvGraphicFramePr>
          <p:nvPr>
            <p:extLst>
              <p:ext uri="{D42A27DB-BD31-4B8C-83A1-F6EECF244321}">
                <p14:modId xmlns="" xmlns:p14="http://schemas.microsoft.com/office/powerpoint/2010/main" val="1031253679"/>
              </p:ext>
            </p:extLst>
          </p:nvPr>
        </p:nvGraphicFramePr>
        <p:xfrm>
          <a:off x="1567539" y="4191000"/>
          <a:ext cx="9100460" cy="2133600"/>
        </p:xfrm>
        <a:graphic>
          <a:graphicData uri="http://schemas.openxmlformats.org/drawingml/2006/table">
            <a:tbl>
              <a:tblPr/>
              <a:tblGrid>
                <a:gridCol w="4550230"/>
                <a:gridCol w="4550230"/>
              </a:tblGrid>
              <a:tr h="0">
                <a:tc>
                  <a:txBody>
                    <a:bodyPr/>
                    <a:lstStyle/>
                    <a:p>
                      <a:pPr algn="l" fontAlgn="ctr"/>
                      <a:r>
                        <a:rPr lang="en-US" b="1" dirty="0">
                          <a:solidFill>
                            <a:srgbClr val="222222"/>
                          </a:solidFill>
                          <a:effectLst/>
                        </a:rPr>
                        <a:t>Student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Rahul</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smtClean="0">
                          <a:solidFill>
                            <a:srgbClr val="222222"/>
                          </a:solidFill>
                          <a:effectLst/>
                        </a:rPr>
                        <a:t>Rajat</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smtClean="0">
                          <a:solidFill>
                            <a:srgbClr val="222222"/>
                          </a:solidFill>
                          <a:effectLst/>
                        </a:rPr>
                        <a:t>Rahul</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Raman</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 xmlns:p14="http://schemas.microsoft.com/office/powerpoint/2010/main" val="398372100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8" name="Rectangle 7"/>
          <p:cNvSpPr/>
          <p:nvPr/>
        </p:nvSpPr>
        <p:spPr>
          <a:xfrm>
            <a:off x="1676400" y="838201"/>
            <a:ext cx="8839200" cy="830997"/>
          </a:xfrm>
          <a:prstGeom prst="rect">
            <a:avLst/>
          </a:prstGeom>
        </p:spPr>
        <p:txBody>
          <a:bodyPr wrap="square">
            <a:spAutoFit/>
          </a:bodyPr>
          <a:lstStyle/>
          <a:p>
            <a:pPr algn="just"/>
            <a:r>
              <a:rPr lang="en-US" sz="2400" dirty="0">
                <a:latin typeface="Segoe UI Light" panose="020B0502040204020203" pitchFamily="34" charset="0"/>
                <a:cs typeface="Segoe UI Light" panose="020B0502040204020203" pitchFamily="34" charset="0"/>
              </a:rPr>
              <a:t>The First normal form simply says that each cell of a table should contain exactly one value.</a:t>
            </a:r>
            <a:endParaRPr lang="en-IN" sz="2400" dirty="0">
              <a:latin typeface="Segoe UI Light" panose="020B0502040204020203" pitchFamily="34" charset="0"/>
              <a:cs typeface="Segoe UI Light" panose="020B0502040204020203" pitchFamily="34" charset="0"/>
            </a:endParaRPr>
          </a:p>
        </p:txBody>
      </p:sp>
      <p:sp>
        <p:nvSpPr>
          <p:cNvPr id="10" name="Rectangle 9"/>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Second Normal Form (2NF)</a:t>
            </a:r>
          </a:p>
        </p:txBody>
      </p:sp>
      <p:graphicFrame>
        <p:nvGraphicFramePr>
          <p:cNvPr id="3" name="Table 2"/>
          <p:cNvGraphicFramePr>
            <a:graphicFrameLocks noGrp="1"/>
          </p:cNvGraphicFramePr>
          <p:nvPr>
            <p:extLst>
              <p:ext uri="{D42A27DB-BD31-4B8C-83A1-F6EECF244321}">
                <p14:modId xmlns="" xmlns:p14="http://schemas.microsoft.com/office/powerpoint/2010/main" val="1717612665"/>
              </p:ext>
            </p:extLst>
          </p:nvPr>
        </p:nvGraphicFramePr>
        <p:xfrm>
          <a:off x="1524000" y="2255520"/>
          <a:ext cx="9144000" cy="1706880"/>
        </p:xfrm>
        <a:graphic>
          <a:graphicData uri="http://schemas.openxmlformats.org/drawingml/2006/table">
            <a:tbl>
              <a:tblPr/>
              <a:tblGrid>
                <a:gridCol w="4572000"/>
                <a:gridCol w="4572000"/>
              </a:tblGrid>
              <a:tr h="0">
                <a:tc>
                  <a:txBody>
                    <a:bodyPr/>
                    <a:lstStyle/>
                    <a:p>
                      <a:pPr algn="l" fontAlgn="ctr"/>
                      <a:r>
                        <a:rPr lang="en-US" b="1" dirty="0">
                          <a:solidFill>
                            <a:srgbClr val="222222"/>
                          </a:solidFill>
                          <a:effectLst/>
                        </a:rPr>
                        <a:t>Student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Enrolment number</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a:solidFill>
                            <a:srgbClr val="222222"/>
                          </a:solidFill>
                          <a:effectLst/>
                        </a:rPr>
                        <a:t>Rahul</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Rajat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Raman</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3</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11" name="Rectangle 10"/>
          <p:cNvSpPr/>
          <p:nvPr/>
        </p:nvSpPr>
        <p:spPr>
          <a:xfrm>
            <a:off x="1524000" y="1752600"/>
            <a:ext cx="2039854" cy="369332"/>
          </a:xfrm>
          <a:prstGeom prst="rect">
            <a:avLst/>
          </a:prstGeom>
        </p:spPr>
        <p:txBody>
          <a:bodyPr wrap="none">
            <a:spAutoFit/>
          </a:bodyPr>
          <a:lstStyle/>
          <a:p>
            <a:r>
              <a:rPr lang="en-US" b="1" dirty="0">
                <a:solidFill>
                  <a:srgbClr val="006C86"/>
                </a:solidFill>
                <a:latin typeface="Open sans"/>
              </a:rPr>
              <a:t>Table 1 (Student)</a:t>
            </a:r>
            <a:endParaRPr lang="en-US" dirty="0">
              <a:solidFill>
                <a:srgbClr val="006C86"/>
              </a:solidFill>
            </a:endParaRPr>
          </a:p>
        </p:txBody>
      </p:sp>
      <p:sp>
        <p:nvSpPr>
          <p:cNvPr id="12" name="Rectangle 11"/>
          <p:cNvSpPr/>
          <p:nvPr/>
        </p:nvSpPr>
        <p:spPr>
          <a:xfrm>
            <a:off x="1524000" y="4126468"/>
            <a:ext cx="2103974" cy="369332"/>
          </a:xfrm>
          <a:prstGeom prst="rect">
            <a:avLst/>
          </a:prstGeom>
        </p:spPr>
        <p:txBody>
          <a:bodyPr wrap="none">
            <a:spAutoFit/>
          </a:bodyPr>
          <a:lstStyle/>
          <a:p>
            <a:r>
              <a:rPr lang="en-US" b="1" dirty="0">
                <a:solidFill>
                  <a:srgbClr val="006C86"/>
                </a:solidFill>
                <a:latin typeface="Open sans"/>
              </a:rPr>
              <a:t>Table 2 (Courses)</a:t>
            </a:r>
            <a:endParaRPr lang="en-US" dirty="0">
              <a:solidFill>
                <a:srgbClr val="006C86"/>
              </a:solidFill>
            </a:endParaRPr>
          </a:p>
        </p:txBody>
      </p:sp>
      <p:graphicFrame>
        <p:nvGraphicFramePr>
          <p:cNvPr id="4" name="Table 3"/>
          <p:cNvGraphicFramePr>
            <a:graphicFrameLocks noGrp="1"/>
          </p:cNvGraphicFramePr>
          <p:nvPr>
            <p:extLst>
              <p:ext uri="{D42A27DB-BD31-4B8C-83A1-F6EECF244321}">
                <p14:modId xmlns="" xmlns:p14="http://schemas.microsoft.com/office/powerpoint/2010/main" val="2993486030"/>
              </p:ext>
            </p:extLst>
          </p:nvPr>
        </p:nvGraphicFramePr>
        <p:xfrm>
          <a:off x="1545769" y="4572000"/>
          <a:ext cx="9122230" cy="2133600"/>
        </p:xfrm>
        <a:graphic>
          <a:graphicData uri="http://schemas.openxmlformats.org/drawingml/2006/table">
            <a:tbl>
              <a:tblPr/>
              <a:tblGrid>
                <a:gridCol w="4561115"/>
                <a:gridCol w="4561115"/>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Enrolment number</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3</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 xmlns:p14="http://schemas.microsoft.com/office/powerpoint/2010/main" val="420917954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Third Normal Form (1NF)</a:t>
            </a:r>
          </a:p>
        </p:txBody>
      </p:sp>
      <p:sp>
        <p:nvSpPr>
          <p:cNvPr id="8" name="Rectangle 7"/>
          <p:cNvSpPr/>
          <p:nvPr/>
        </p:nvSpPr>
        <p:spPr>
          <a:xfrm>
            <a:off x="1676400" y="838200"/>
            <a:ext cx="8839200" cy="1938992"/>
          </a:xfrm>
          <a:prstGeom prst="rect">
            <a:avLst/>
          </a:prstGeom>
        </p:spPr>
        <p:txBody>
          <a:bodyPr wrap="square">
            <a:spAutoFit/>
          </a:bodyPr>
          <a:lstStyle/>
          <a:p>
            <a:pPr algn="just"/>
            <a:r>
              <a:rPr lang="en-US" sz="2400" dirty="0">
                <a:latin typeface="Segoe UI Light" panose="020B0502040204020203" pitchFamily="34" charset="0"/>
                <a:cs typeface="Segoe UI Light" panose="020B0502040204020203" pitchFamily="34" charset="0"/>
              </a:rPr>
              <a:t>Column A is said to be functionally dependent on column B if changing the value of A may require a change in the value of B.</a:t>
            </a:r>
          </a:p>
          <a:p>
            <a:pPr algn="just"/>
            <a:r>
              <a:rPr lang="en-US" sz="2400" dirty="0">
                <a:latin typeface="Segoe UI Light" panose="020B0502040204020203" pitchFamily="34" charset="0"/>
                <a:cs typeface="Segoe UI Light" panose="020B0502040204020203" pitchFamily="34" charset="0"/>
              </a:rPr>
              <a:t>Here, the department column is dependent on the professor name column. This is because if in a particular row, we change the name of the professor, we will also have to change the department value.</a:t>
            </a:r>
            <a:endParaRPr lang="en-IN" sz="2400" dirty="0">
              <a:latin typeface="Segoe UI Light" panose="020B0502040204020203" pitchFamily="34" charset="0"/>
              <a:cs typeface="Segoe UI Light" panose="020B0502040204020203" pitchFamily="34" charset="0"/>
            </a:endParaRPr>
          </a:p>
        </p:txBody>
      </p:sp>
      <p:graphicFrame>
        <p:nvGraphicFramePr>
          <p:cNvPr id="5" name="Table 4"/>
          <p:cNvGraphicFramePr>
            <a:graphicFrameLocks noGrp="1"/>
          </p:cNvGraphicFramePr>
          <p:nvPr>
            <p:extLst/>
          </p:nvPr>
        </p:nvGraphicFramePr>
        <p:xfrm>
          <a:off x="1524000" y="3291840"/>
          <a:ext cx="9144000" cy="1706880"/>
        </p:xfrm>
        <a:graphic>
          <a:graphicData uri="http://schemas.openxmlformats.org/drawingml/2006/table">
            <a:tbl>
              <a:tblPr/>
              <a:tblGrid>
                <a:gridCol w="1828800"/>
                <a:gridCol w="2133600"/>
                <a:gridCol w="2133600"/>
                <a:gridCol w="3048000"/>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Department</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a:solidFill>
                            <a:srgbClr val="222222"/>
                          </a:solidFill>
                          <a:effectLst/>
                        </a:rPr>
                        <a:t>MA214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Lecture Hall 18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Prof. </a:t>
                      </a:r>
                      <a:r>
                        <a:rPr lang="en-US" dirty="0" smtClean="0">
                          <a:solidFill>
                            <a:srgbClr val="222222"/>
                          </a:solidFill>
                          <a:effectLst/>
                        </a:rPr>
                        <a:t>Ronald</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Mathematics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ME112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Auditorium building</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Prof. John</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Electronics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smtClean="0">
                          <a:solidFill>
                            <a:srgbClr val="222222"/>
                          </a:solidFill>
                          <a:effectLst/>
                        </a:rPr>
                        <a:t>MA215</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dirty="0">
                          <a:solidFill>
                            <a:srgbClr val="222222"/>
                          </a:solidFill>
                          <a:effectLst/>
                        </a:rPr>
                        <a:t>Lecture Hall </a:t>
                      </a:r>
                      <a:r>
                        <a:rPr lang="en-US" dirty="0" smtClean="0">
                          <a:solidFill>
                            <a:srgbClr val="222222"/>
                          </a:solidFill>
                          <a:effectLst/>
                        </a:rPr>
                        <a:t>19</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dirty="0">
                          <a:solidFill>
                            <a:srgbClr val="222222"/>
                          </a:solidFill>
                          <a:effectLst/>
                        </a:rPr>
                        <a:t>Prof. </a:t>
                      </a:r>
                      <a:r>
                        <a:rPr lang="en-US" dirty="0" smtClean="0">
                          <a:solidFill>
                            <a:srgbClr val="222222"/>
                          </a:solidFill>
                          <a:effectLst/>
                        </a:rPr>
                        <a:t>Ronald</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dirty="0">
                          <a:solidFill>
                            <a:srgbClr val="222222"/>
                          </a:solidFill>
                          <a:effectLst/>
                        </a:rPr>
                        <a:t>Mathematics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r>
            </a:tbl>
          </a:graphicData>
        </a:graphic>
      </p:graphicFrame>
    </p:spTree>
    <p:extLst>
      <p:ext uri="{BB962C8B-B14F-4D97-AF65-F5344CB8AC3E}">
        <p14:creationId xmlns="" xmlns:p14="http://schemas.microsoft.com/office/powerpoint/2010/main" val="48419622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Third Normal Form (1NF)</a:t>
            </a:r>
          </a:p>
        </p:txBody>
      </p:sp>
      <p:sp>
        <p:nvSpPr>
          <p:cNvPr id="4" name="Rectangle 3"/>
          <p:cNvSpPr/>
          <p:nvPr/>
        </p:nvSpPr>
        <p:spPr>
          <a:xfrm>
            <a:off x="1589314" y="873324"/>
            <a:ext cx="9002486" cy="1323439"/>
          </a:xfrm>
          <a:prstGeom prst="rect">
            <a:avLst/>
          </a:prstGeom>
        </p:spPr>
        <p:txBody>
          <a:bodyPr wrap="square">
            <a:spAutoFit/>
          </a:bodyPr>
          <a:lstStyle/>
          <a:p>
            <a:r>
              <a:rPr lang="en-US" sz="2000" dirty="0">
                <a:latin typeface="Open sans"/>
              </a:rPr>
              <a:t>Here, when we changed the name of the professor, we also had to change the department column. This is not desirable since someone who is updating the database may remember to change the name of the professor, but may forget updating the department value. This can cause inconsistency in the database.</a:t>
            </a:r>
          </a:p>
        </p:txBody>
      </p:sp>
      <p:sp>
        <p:nvSpPr>
          <p:cNvPr id="9" name="Rectangle 8"/>
          <p:cNvSpPr/>
          <p:nvPr/>
        </p:nvSpPr>
        <p:spPr>
          <a:xfrm>
            <a:off x="1665514" y="2343090"/>
            <a:ext cx="8850086" cy="400110"/>
          </a:xfrm>
          <a:prstGeom prst="rect">
            <a:avLst/>
          </a:prstGeom>
        </p:spPr>
        <p:txBody>
          <a:bodyPr wrap="square">
            <a:spAutoFit/>
          </a:bodyPr>
          <a:lstStyle/>
          <a:p>
            <a:r>
              <a:rPr lang="en-US" sz="2000" dirty="0">
                <a:solidFill>
                  <a:srgbClr val="C41A1A"/>
                </a:solidFill>
                <a:latin typeface="Helvetica" panose="020B0604020202020204" pitchFamily="34" charset="0"/>
              </a:rPr>
              <a:t>Third normal form avoids this by breaking this into separate tables</a:t>
            </a:r>
            <a:endParaRPr lang="en-US" sz="2000" dirty="0">
              <a:solidFill>
                <a:srgbClr val="C41A1A"/>
              </a:solidFill>
            </a:endParaRPr>
          </a:p>
        </p:txBody>
      </p:sp>
      <p:graphicFrame>
        <p:nvGraphicFramePr>
          <p:cNvPr id="12" name="Table 11"/>
          <p:cNvGraphicFramePr>
            <a:graphicFrameLocks noGrp="1"/>
          </p:cNvGraphicFramePr>
          <p:nvPr>
            <p:extLst/>
          </p:nvPr>
        </p:nvGraphicFramePr>
        <p:xfrm>
          <a:off x="1524000" y="2834640"/>
          <a:ext cx="9144000" cy="1706880"/>
        </p:xfrm>
        <a:graphic>
          <a:graphicData uri="http://schemas.openxmlformats.org/drawingml/2006/table">
            <a:tbl>
              <a:tblPr/>
              <a:tblGrid>
                <a:gridCol w="3048000"/>
                <a:gridCol w="3048000"/>
                <a:gridCol w="3048000"/>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MA214</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Lecture Hall 18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ME112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c>
                  <a:txBody>
                    <a:bodyPr/>
                    <a:lstStyle/>
                    <a:p>
                      <a:pPr algn="l" fontAlgn="t"/>
                      <a:r>
                        <a:rPr lang="en-US" dirty="0">
                          <a:solidFill>
                            <a:srgbClr val="222222"/>
                          </a:solidFill>
                          <a:effectLst/>
                        </a:rPr>
                        <a:t>Auditorium building</a:t>
                      </a:r>
                      <a:r>
                        <a:rPr lang="en-US" dirty="0" smtClean="0">
                          <a:solidFill>
                            <a:srgbClr val="222222"/>
                          </a:solidFill>
                          <a:effectLst/>
                        </a:rPr>
                        <a:t>,</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c>
                  <a:txBody>
                    <a:bodyPr/>
                    <a:lstStyle/>
                    <a:p>
                      <a:pPr algn="l" fontAlgn="t"/>
                      <a:r>
                        <a:rPr lang="en-US" dirty="0">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r>
              <a:tr h="0">
                <a:tc>
                  <a:txBody>
                    <a:bodyPr/>
                    <a:lstStyle/>
                    <a:p>
                      <a:pPr algn="l" fontAlgn="t"/>
                      <a:r>
                        <a:rPr lang="en-US" dirty="0" smtClean="0">
                          <a:solidFill>
                            <a:srgbClr val="222222"/>
                          </a:solidFill>
                          <a:effectLst/>
                        </a:rPr>
                        <a:t>MA215</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Lecture Hall </a:t>
                      </a:r>
                      <a:r>
                        <a:rPr lang="en-US" dirty="0" smtClean="0">
                          <a:solidFill>
                            <a:srgbClr val="222222"/>
                          </a:solidFill>
                          <a:effectLst/>
                        </a:rPr>
                        <a:t>19</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smtClean="0">
                          <a:solidFill>
                            <a:srgbClr val="222222"/>
                          </a:solidFill>
                          <a:effectLst/>
                        </a:rPr>
                        <a:t>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13" name="Rectangle 12"/>
          <p:cNvSpPr/>
          <p:nvPr/>
        </p:nvSpPr>
        <p:spPr>
          <a:xfrm>
            <a:off x="1676400" y="4800600"/>
            <a:ext cx="8839200" cy="400110"/>
          </a:xfrm>
          <a:prstGeom prst="rect">
            <a:avLst/>
          </a:prstGeom>
        </p:spPr>
        <p:txBody>
          <a:bodyPr wrap="square">
            <a:spAutoFit/>
          </a:bodyPr>
          <a:lstStyle/>
          <a:p>
            <a:r>
              <a:rPr lang="en-US" sz="2000" dirty="0">
                <a:solidFill>
                  <a:srgbClr val="C41A1A"/>
                </a:solidFill>
                <a:latin typeface="Helvetica" panose="020B0604020202020204" pitchFamily="34" charset="0"/>
              </a:rPr>
              <a:t>Here, the third column is the ID of the professor who’s taking the course.</a:t>
            </a:r>
          </a:p>
        </p:txBody>
      </p:sp>
      <p:graphicFrame>
        <p:nvGraphicFramePr>
          <p:cNvPr id="14" name="Table 13"/>
          <p:cNvGraphicFramePr>
            <a:graphicFrameLocks noGrp="1"/>
          </p:cNvGraphicFramePr>
          <p:nvPr>
            <p:extLst/>
          </p:nvPr>
        </p:nvGraphicFramePr>
        <p:xfrm>
          <a:off x="1524000" y="5425440"/>
          <a:ext cx="9067800" cy="1280160"/>
        </p:xfrm>
        <a:graphic>
          <a:graphicData uri="http://schemas.openxmlformats.org/drawingml/2006/table">
            <a:tbl>
              <a:tblPr/>
              <a:tblGrid>
                <a:gridCol w="3022600"/>
                <a:gridCol w="3022600"/>
                <a:gridCol w="3022600"/>
              </a:tblGrid>
              <a:tr h="0">
                <a:tc>
                  <a:txBody>
                    <a:bodyPr/>
                    <a:lstStyle/>
                    <a:p>
                      <a:pPr algn="l" fontAlgn="ctr"/>
                      <a:r>
                        <a:rPr lang="en-US" b="1" dirty="0">
                          <a:solidFill>
                            <a:srgbClr val="222222"/>
                          </a:solidFill>
                          <a:effectLst/>
                        </a:rPr>
                        <a:t>Instructor's 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Department</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Prof. Ronald</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Mathematics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Prof. </a:t>
                      </a:r>
                      <a:r>
                        <a:rPr lang="en-US" dirty="0" smtClean="0">
                          <a:solidFill>
                            <a:srgbClr val="222222"/>
                          </a:solidFill>
                          <a:effectLst/>
                        </a:rPr>
                        <a:t>John</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Electronics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 xmlns:p14="http://schemas.microsoft.com/office/powerpoint/2010/main" val="323005129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Third Normal Form (1NF)</a:t>
            </a:r>
          </a:p>
        </p:txBody>
      </p:sp>
      <p:sp>
        <p:nvSpPr>
          <p:cNvPr id="3" name="Rectangle 2"/>
          <p:cNvSpPr/>
          <p:nvPr/>
        </p:nvSpPr>
        <p:spPr>
          <a:xfrm>
            <a:off x="1665514" y="1065074"/>
            <a:ext cx="9002486" cy="1631216"/>
          </a:xfrm>
          <a:prstGeom prst="rect">
            <a:avLst/>
          </a:prstGeom>
        </p:spPr>
        <p:txBody>
          <a:bodyPr wrap="square">
            <a:spAutoFit/>
          </a:bodyPr>
          <a:lstStyle/>
          <a:p>
            <a:r>
              <a:rPr lang="en-US" sz="2000" dirty="0">
                <a:latin typeface="Helvetica" panose="020B0604020202020204" pitchFamily="34" charset="0"/>
              </a:rPr>
              <a:t>Therefore, in the third normal form, the following conditions are required:</a:t>
            </a:r>
          </a:p>
          <a:p>
            <a:endParaRPr lang="en-US" sz="2000" dirty="0">
              <a:latin typeface="Helvetica" panose="020B0604020202020204" pitchFamily="34" charset="0"/>
            </a:endParaRPr>
          </a:p>
          <a:p>
            <a:pPr>
              <a:lnSpc>
                <a:spcPct val="150000"/>
              </a:lnSpc>
              <a:buFont typeface="Arial" panose="020B0604020202020204" pitchFamily="34" charset="0"/>
              <a:buChar char="•"/>
            </a:pPr>
            <a:r>
              <a:rPr lang="en-US" sz="2000" dirty="0">
                <a:latin typeface="Helvetica" panose="020B0604020202020204" pitchFamily="34" charset="0"/>
              </a:rPr>
              <a:t>The table should be in the second normal form.</a:t>
            </a:r>
          </a:p>
          <a:p>
            <a:pPr>
              <a:lnSpc>
                <a:spcPct val="150000"/>
              </a:lnSpc>
              <a:buFont typeface="Arial" panose="020B0604020202020204" pitchFamily="34" charset="0"/>
              <a:buChar char="•"/>
            </a:pPr>
            <a:r>
              <a:rPr lang="en-US" sz="2000" dirty="0">
                <a:latin typeface="Helvetica" panose="020B0604020202020204" pitchFamily="34" charset="0"/>
              </a:rPr>
              <a:t>There should not be any functional dependency.</a:t>
            </a:r>
          </a:p>
        </p:txBody>
      </p:sp>
    </p:spTree>
    <p:extLst>
      <p:ext uri="{BB962C8B-B14F-4D97-AF65-F5344CB8AC3E}">
        <p14:creationId xmlns="" xmlns:p14="http://schemas.microsoft.com/office/powerpoint/2010/main" val="105126545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 </a:t>
            </a:r>
            <a:r>
              <a:rPr lang="en-IN" sz="4800" dirty="0">
                <a:solidFill>
                  <a:srgbClr val="DC525C"/>
                </a:solidFill>
                <a:latin typeface="Segoe UI Light" panose="020B0502040204020203" pitchFamily="34" charset="0"/>
                <a:cs typeface="Segoe UI Light" panose="020B0502040204020203" pitchFamily="34" charset="0"/>
              </a:rPr>
              <a:t>Structured 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76400" y="159604"/>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not treated as a blank or 0.</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a:solidFill>
                  <a:srgbClr val="006C86"/>
                </a:solidFill>
                <a:latin typeface="Segoe UI Light" panose="020B0502040204020203" pitchFamily="34" charset="0"/>
                <a:cs typeface="Segoe UI Light" panose="020B0502040204020203" pitchFamily="34" charset="0"/>
              </a:rPr>
              <a:t>Degree.</a:t>
            </a:r>
          </a:p>
        </p:txBody>
      </p:sp>
    </p:spTree>
    <p:extLst>
      <p:ext uri="{BB962C8B-B14F-4D97-AF65-F5344CB8AC3E}">
        <p14:creationId xmlns="" xmlns:p14="http://schemas.microsoft.com/office/powerpoint/2010/main" val="323412620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676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374351" y="3056906"/>
            <a:ext cx="7443298" cy="2810494"/>
          </a:xfrm>
          <a:prstGeom prst="rect">
            <a:avLst/>
          </a:prstGeom>
        </p:spPr>
      </p:pic>
    </p:spTree>
    <p:extLst>
      <p:ext uri="{BB962C8B-B14F-4D97-AF65-F5344CB8AC3E}">
        <p14:creationId xmlns="" xmlns:p14="http://schemas.microsoft.com/office/powerpoint/2010/main" val="30924858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22095</TotalTime>
  <Words>31821</Words>
  <Application>Microsoft Office PowerPoint</Application>
  <PresentationFormat>Custom</PresentationFormat>
  <Paragraphs>4097</Paragraphs>
  <Slides>480</Slides>
  <Notes>9</Notes>
  <HiddenSlides>83</HiddenSlides>
  <MMClips>0</MMClips>
  <ScaleCrop>false</ScaleCrop>
  <HeadingPairs>
    <vt:vector size="4" baseType="variant">
      <vt:variant>
        <vt:lpstr>Theme</vt:lpstr>
      </vt:variant>
      <vt:variant>
        <vt:i4>1</vt:i4>
      </vt:variant>
      <vt:variant>
        <vt:lpstr>Slide Titles</vt:lpstr>
      </vt:variant>
      <vt:variant>
        <vt:i4>480</vt:i4>
      </vt:variant>
    </vt:vector>
  </HeadingPairs>
  <TitlesOfParts>
    <vt:vector size="481" baseType="lpstr">
      <vt:lpstr>Origin</vt:lpstr>
      <vt:lpstr>Database Technologies - MySQL</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Entity Relationship Diagram (ER Diagram)</vt:lpstr>
      <vt:lpstr>Entity Relationship Diagram (ER Diagram)</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Relational Algebra</vt:lpstr>
      <vt:lpstr>SELECT</vt:lpstr>
      <vt:lpstr>SELECT</vt:lpstr>
      <vt:lpstr>PROJECT</vt:lpstr>
      <vt:lpstr>UNION</vt:lpstr>
      <vt:lpstr>Slide 82</vt:lpstr>
      <vt:lpstr>MINUS</vt:lpstr>
      <vt:lpstr>CARTESIAN PRODUCT</vt:lpstr>
      <vt:lpstr>Examples Queries</vt:lpstr>
      <vt:lpstr>Examples Queries</vt:lpstr>
      <vt:lpstr>Slide 87</vt:lpstr>
      <vt:lpstr>Closure of attributes</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ENGINES</vt:lpstr>
      <vt:lpstr>ENGINES</vt:lpstr>
      <vt:lpstr>SHOW ENGINES Syntax</vt:lpstr>
      <vt:lpstr>ENGINES</vt:lpstr>
      <vt:lpstr>Slide 108</vt:lpstr>
      <vt:lpstr>SHOW DATABASES Syntax</vt:lpstr>
      <vt:lpstr>Slide 110</vt:lpstr>
      <vt:lpstr>USE DATABASES Syntax</vt:lpstr>
      <vt:lpstr>Slide 112</vt:lpstr>
      <vt:lpstr>Slide 113</vt:lpstr>
      <vt:lpstr>Slide 114</vt:lpstr>
      <vt:lpstr>Slide 115</vt:lpstr>
      <vt:lpstr>Slide 116</vt:lpstr>
      <vt:lpstr>Information Functions</vt:lpstr>
      <vt:lpstr>Information Functions</vt:lpstr>
      <vt:lpstr>Slide 119</vt:lpstr>
      <vt:lpstr>Slide 120</vt:lpstr>
      <vt:lpstr>Slide 121</vt:lpstr>
      <vt:lpstr>EMP &amp; DEPT Table structure</vt:lpstr>
      <vt:lpstr>SHOW COLUMNS Syntax</vt:lpstr>
      <vt:lpstr>Slide 124</vt:lpstr>
      <vt:lpstr>SHOW TABLES Syntax</vt:lpstr>
      <vt:lpstr>Slide 126</vt:lpstr>
      <vt:lpstr>SHOW TABLES STATUS Syntax</vt:lpstr>
      <vt:lpstr>Slide 128</vt:lpstr>
      <vt:lpstr>SHOW VARIABLES Syntax</vt:lpstr>
      <vt:lpstr>Slide 130</vt:lpstr>
      <vt:lpstr>Slide 131</vt:lpstr>
      <vt:lpstr>Slide 132</vt:lpstr>
      <vt:lpstr>Slide 133</vt:lpstr>
      <vt:lpstr>Slide 134</vt:lpstr>
      <vt:lpstr>SELECT CLAUSE</vt:lpstr>
      <vt:lpstr>Capabilities of    SELECT Statement</vt:lpstr>
      <vt:lpstr>Capabilities of    SELECT Statement</vt:lpstr>
      <vt:lpstr>Capabilities of    SELECT Statement</vt:lpstr>
      <vt:lpstr>Capabilities of    SELECT Statement</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There are 3 places where aggregate functions can appear in a query</vt:lpstr>
      <vt:lpstr>Slide 221</vt:lpstr>
      <vt:lpstr>Slide 222</vt:lpstr>
      <vt:lpstr>Slide 223</vt:lpstr>
      <vt:lpstr>Slide 224</vt:lpstr>
      <vt:lpstr>Slide 225</vt:lpstr>
      <vt:lpstr>There are 3 places where aggregate functions can appear in a query</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lpstr>Slide 244</vt:lpstr>
      <vt:lpstr>Slide 245</vt:lpstr>
      <vt:lpstr>Slide 246</vt:lpstr>
      <vt:lpstr>Slide 247</vt:lpstr>
      <vt:lpstr>Slide 248</vt:lpstr>
      <vt:lpstr>Slide 249</vt:lpstr>
      <vt:lpstr>Slide 250</vt:lpstr>
      <vt:lpstr>Slide 251</vt:lpstr>
      <vt:lpstr>Slide 252</vt:lpstr>
      <vt:lpstr>Slide 253</vt:lpstr>
      <vt:lpstr>Slide 254</vt:lpstr>
      <vt:lpstr>Slide 255</vt:lpstr>
      <vt:lpstr>Slide 256</vt:lpstr>
      <vt:lpstr>Slide 257</vt:lpstr>
      <vt:lpstr>Slide 258</vt:lpstr>
      <vt:lpstr>Slide 259</vt:lpstr>
      <vt:lpstr>Slide 260</vt:lpstr>
      <vt:lpstr>Slide 261</vt:lpstr>
      <vt:lpstr>Slide 262</vt:lpstr>
      <vt:lpstr>Slide 263</vt:lpstr>
      <vt:lpstr>Slide 264</vt:lpstr>
      <vt:lpstr>Slide 265</vt:lpstr>
      <vt:lpstr>Slide 266</vt:lpstr>
      <vt:lpstr>Slide 267</vt:lpstr>
      <vt:lpstr>Slide 268</vt:lpstr>
      <vt:lpstr>Slide 269</vt:lpstr>
      <vt:lpstr>Slide 270</vt:lpstr>
      <vt:lpstr>Slide 271</vt:lpstr>
      <vt:lpstr>Slide 272</vt:lpstr>
      <vt:lpstr>Slide 273</vt:lpstr>
      <vt:lpstr>Slide 274</vt:lpstr>
      <vt:lpstr>Slide 275</vt:lpstr>
      <vt:lpstr>Slide 276</vt:lpstr>
      <vt:lpstr>Slide 277</vt:lpstr>
      <vt:lpstr>Slide 278</vt:lpstr>
      <vt:lpstr>Slide 279</vt:lpstr>
      <vt:lpstr>Slide 280</vt:lpstr>
      <vt:lpstr>Slide 281</vt:lpstr>
      <vt:lpstr>Slide 282</vt:lpstr>
      <vt:lpstr>Slide 283</vt:lpstr>
      <vt:lpstr>Slide 284</vt:lpstr>
      <vt:lpstr>Slide 285</vt:lpstr>
      <vt:lpstr>Slide 286</vt:lpstr>
      <vt:lpstr>Slide 287</vt:lpstr>
      <vt:lpstr>Slide 288</vt:lpstr>
      <vt:lpstr>Slide 289</vt:lpstr>
      <vt:lpstr>Slide 290</vt:lpstr>
      <vt:lpstr>Slide 291</vt:lpstr>
      <vt:lpstr>Slide 292</vt:lpstr>
      <vt:lpstr>Slide 293</vt:lpstr>
      <vt:lpstr>Slide 294</vt:lpstr>
      <vt:lpstr>Slide 295</vt:lpstr>
      <vt:lpstr>Slide 296</vt:lpstr>
      <vt:lpstr>Slide 297</vt:lpstr>
      <vt:lpstr>Slide 298</vt:lpstr>
      <vt:lpstr>Slide 299</vt:lpstr>
      <vt:lpstr>Slide 300</vt:lpstr>
      <vt:lpstr>Slide 301</vt:lpstr>
      <vt:lpstr>Slide 302</vt:lpstr>
      <vt:lpstr>Slide 303</vt:lpstr>
      <vt:lpstr>Slide 304</vt:lpstr>
      <vt:lpstr>Slide 305</vt:lpstr>
      <vt:lpstr>Slide 306</vt:lpstr>
      <vt:lpstr>Slide 307</vt:lpstr>
      <vt:lpstr>Slide 308</vt:lpstr>
      <vt:lpstr>Slide 309</vt:lpstr>
      <vt:lpstr>Slide 310</vt:lpstr>
      <vt:lpstr>Slide 311</vt:lpstr>
      <vt:lpstr>Slide 312</vt:lpstr>
      <vt:lpstr>Slide 313</vt:lpstr>
      <vt:lpstr>Slide 314</vt:lpstr>
      <vt:lpstr>Slide 315</vt:lpstr>
      <vt:lpstr>Slide 316</vt:lpstr>
      <vt:lpstr>Slide 317</vt:lpstr>
      <vt:lpstr>Slide 318</vt:lpstr>
      <vt:lpstr>Slide 319</vt:lpstr>
      <vt:lpstr>Slide 320</vt:lpstr>
      <vt:lpstr>Slide 321</vt:lpstr>
      <vt:lpstr>Slide 322</vt:lpstr>
      <vt:lpstr>Slide 323</vt:lpstr>
      <vt:lpstr>Slide 324</vt:lpstr>
      <vt:lpstr>Slide 325</vt:lpstr>
      <vt:lpstr>Slide 326</vt:lpstr>
      <vt:lpstr>Slide 327</vt:lpstr>
      <vt:lpstr>Slide 328</vt:lpstr>
      <vt:lpstr>Slide 329</vt:lpstr>
      <vt:lpstr>Slide 330</vt:lpstr>
      <vt:lpstr>Slide 331</vt:lpstr>
      <vt:lpstr>Slide 332</vt:lpstr>
      <vt:lpstr>Slide 333</vt:lpstr>
      <vt:lpstr>Slide 334</vt:lpstr>
      <vt:lpstr>Slide 335</vt:lpstr>
      <vt:lpstr>Slide 336</vt:lpstr>
      <vt:lpstr>Slide 337</vt:lpstr>
      <vt:lpstr>Slide 338</vt:lpstr>
      <vt:lpstr>Slide 339</vt:lpstr>
      <vt:lpstr>Slide 340</vt:lpstr>
      <vt:lpstr>Slide 341</vt:lpstr>
      <vt:lpstr>Slide 342</vt:lpstr>
      <vt:lpstr>Slide 343</vt:lpstr>
      <vt:lpstr>Slide 344</vt:lpstr>
      <vt:lpstr>Slide 345</vt:lpstr>
      <vt:lpstr>Slide 346</vt:lpstr>
      <vt:lpstr>Slide 347</vt:lpstr>
      <vt:lpstr>Slide 348</vt:lpstr>
      <vt:lpstr>Slide 349</vt:lpstr>
      <vt:lpstr>Slide 350</vt:lpstr>
      <vt:lpstr>Slide 351</vt:lpstr>
      <vt:lpstr>Slide 352</vt:lpstr>
      <vt:lpstr>Slide 353</vt:lpstr>
      <vt:lpstr>Slide 354</vt:lpstr>
      <vt:lpstr>Slide 355</vt:lpstr>
      <vt:lpstr>Slide 356</vt:lpstr>
      <vt:lpstr>Slide 357</vt:lpstr>
      <vt:lpstr>Slide 358</vt:lpstr>
      <vt:lpstr>Slide 359</vt:lpstr>
      <vt:lpstr>Slide 360</vt:lpstr>
      <vt:lpstr>Slide 361</vt:lpstr>
      <vt:lpstr>Slide 362</vt:lpstr>
      <vt:lpstr>Slide 363</vt:lpstr>
      <vt:lpstr>Slide 364</vt:lpstr>
      <vt:lpstr>Slide 365</vt:lpstr>
      <vt:lpstr>Slide 366</vt:lpstr>
      <vt:lpstr>Slide 367</vt:lpstr>
      <vt:lpstr>Slide 368</vt:lpstr>
      <vt:lpstr>Slide 369</vt:lpstr>
      <vt:lpstr>Slide 370</vt:lpstr>
      <vt:lpstr>Slide 371</vt:lpstr>
      <vt:lpstr>Slide 372</vt:lpstr>
      <vt:lpstr>Slide 373</vt:lpstr>
      <vt:lpstr>Slide 374</vt:lpstr>
      <vt:lpstr>Slide 375</vt:lpstr>
      <vt:lpstr>Slide 376</vt:lpstr>
      <vt:lpstr>Slide 377</vt:lpstr>
      <vt:lpstr>Slide 378</vt:lpstr>
      <vt:lpstr>Slide 379</vt:lpstr>
      <vt:lpstr>Slide 380</vt:lpstr>
      <vt:lpstr>Slide 381</vt:lpstr>
      <vt:lpstr>Slide 382</vt:lpstr>
      <vt:lpstr>Slide 383</vt:lpstr>
      <vt:lpstr>Slide 384</vt:lpstr>
      <vt:lpstr>Slide 385</vt:lpstr>
      <vt:lpstr>Slide 386</vt:lpstr>
      <vt:lpstr>Slide 387</vt:lpstr>
      <vt:lpstr>Slide 388</vt:lpstr>
      <vt:lpstr>Slide 389</vt:lpstr>
      <vt:lpstr>Slide 390</vt:lpstr>
      <vt:lpstr>Slide 391</vt:lpstr>
      <vt:lpstr>Slide 392</vt:lpstr>
      <vt:lpstr>Slide 393</vt:lpstr>
      <vt:lpstr>Slide 394</vt:lpstr>
      <vt:lpstr>Slide 395</vt:lpstr>
      <vt:lpstr>Slide 396</vt:lpstr>
      <vt:lpstr>Slide 397</vt:lpstr>
      <vt:lpstr>Slide 398</vt:lpstr>
      <vt:lpstr>Slide 399</vt:lpstr>
      <vt:lpstr>Slide 400</vt:lpstr>
      <vt:lpstr>Slide 401</vt:lpstr>
      <vt:lpstr>Slide 402</vt:lpstr>
      <vt:lpstr>Slide 403</vt:lpstr>
      <vt:lpstr>SHOW CREATE VIEW Syntax</vt:lpstr>
      <vt:lpstr>Slide 405</vt:lpstr>
      <vt:lpstr>Slide 406</vt:lpstr>
      <vt:lpstr>Slide 407</vt:lpstr>
      <vt:lpstr>Slide 408</vt:lpstr>
      <vt:lpstr>SHOW INDEX Syntax</vt:lpstr>
      <vt:lpstr>Slide 410</vt:lpstr>
      <vt:lpstr>Slide 411</vt:lpstr>
      <vt:lpstr>Slide 412</vt:lpstr>
      <vt:lpstr>Slide 413</vt:lpstr>
      <vt:lpstr>Slide 414</vt:lpstr>
      <vt:lpstr>Slide 415</vt:lpstr>
      <vt:lpstr>Slide 416</vt:lpstr>
      <vt:lpstr>Slide 417</vt:lpstr>
      <vt:lpstr>Slide 418</vt:lpstr>
      <vt:lpstr>Slide 419</vt:lpstr>
      <vt:lpstr>Slide 420</vt:lpstr>
      <vt:lpstr>Slide 421</vt:lpstr>
      <vt:lpstr>Slide 422</vt:lpstr>
      <vt:lpstr>Slide 423</vt:lpstr>
      <vt:lpstr>Slide 424</vt:lpstr>
      <vt:lpstr>Slide 425</vt:lpstr>
      <vt:lpstr>Slide 426</vt:lpstr>
      <vt:lpstr>Slide 427</vt:lpstr>
      <vt:lpstr>Slide 428</vt:lpstr>
      <vt:lpstr>Slide 429</vt:lpstr>
      <vt:lpstr>Slide 430</vt:lpstr>
      <vt:lpstr>Slide 431</vt:lpstr>
      <vt:lpstr>Slide 432</vt:lpstr>
      <vt:lpstr>Slide 433</vt:lpstr>
      <vt:lpstr>Slide 434</vt:lpstr>
      <vt:lpstr>Slide 435</vt:lpstr>
      <vt:lpstr>Slide 436</vt:lpstr>
      <vt:lpstr>Slide 437</vt:lpstr>
      <vt:lpstr>Slide 438</vt:lpstr>
      <vt:lpstr>Slide 439</vt:lpstr>
      <vt:lpstr>Slide 440</vt:lpstr>
      <vt:lpstr>Slide 441</vt:lpstr>
      <vt:lpstr>Slide 442</vt:lpstr>
      <vt:lpstr>Slide 443</vt:lpstr>
      <vt:lpstr>Slide 444</vt:lpstr>
      <vt:lpstr>Slide 445</vt:lpstr>
      <vt:lpstr>Slide 446</vt:lpstr>
      <vt:lpstr>Slide 447</vt:lpstr>
      <vt:lpstr>Slide 448</vt:lpstr>
      <vt:lpstr>Slide 449</vt:lpstr>
      <vt:lpstr>Slide 450</vt:lpstr>
      <vt:lpstr>Slide 451</vt:lpstr>
      <vt:lpstr>Slide 452</vt:lpstr>
      <vt:lpstr>Slide 453</vt:lpstr>
      <vt:lpstr>Slide 454</vt:lpstr>
      <vt:lpstr>Slide 455</vt:lpstr>
      <vt:lpstr>Slide 456</vt:lpstr>
      <vt:lpstr>Slide 457</vt:lpstr>
      <vt:lpstr>Slide 458</vt:lpstr>
      <vt:lpstr>Slide 459</vt:lpstr>
      <vt:lpstr>Slide 460</vt:lpstr>
      <vt:lpstr>Slide 461</vt:lpstr>
      <vt:lpstr>Slide 462</vt:lpstr>
      <vt:lpstr>Slide 463</vt:lpstr>
      <vt:lpstr>Slide 464</vt:lpstr>
      <vt:lpstr>Slide 465</vt:lpstr>
      <vt:lpstr>Slide 466</vt:lpstr>
      <vt:lpstr>Slide 467</vt:lpstr>
      <vt:lpstr>Slide 468</vt:lpstr>
      <vt:lpstr>Slide 469</vt:lpstr>
      <vt:lpstr>Slide 470</vt:lpstr>
      <vt:lpstr>Slide 471</vt:lpstr>
      <vt:lpstr>Slide 472</vt:lpstr>
      <vt:lpstr>Slide 473</vt:lpstr>
      <vt:lpstr>Slide 474</vt:lpstr>
      <vt:lpstr>Slide 475</vt:lpstr>
      <vt:lpstr>Slide 476</vt:lpstr>
      <vt:lpstr>Slide 477</vt:lpstr>
      <vt:lpstr>Slide 478</vt:lpstr>
      <vt:lpstr>Slide 479</vt:lpstr>
      <vt:lpstr>Slide 480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4291</cp:revision>
  <dcterms:created xsi:type="dcterms:W3CDTF">2015-10-09T06:09:34Z</dcterms:created>
  <dcterms:modified xsi:type="dcterms:W3CDTF">2019-03-22T08:09:47Z</dcterms:modified>
</cp:coreProperties>
</file>