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47"/>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130" r:id="rId26"/>
    <p:sldId id="1131" r:id="rId27"/>
    <p:sldId id="1134" r:id="rId28"/>
    <p:sldId id="1132" r:id="rId29"/>
    <p:sldId id="1133" r:id="rId30"/>
    <p:sldId id="1135" r:id="rId31"/>
    <p:sldId id="1280" r:id="rId32"/>
    <p:sldId id="1281" r:id="rId33"/>
    <p:sldId id="1136" r:id="rId34"/>
    <p:sldId id="1137" r:id="rId35"/>
    <p:sldId id="1138" r:id="rId36"/>
    <p:sldId id="1139" r:id="rId37"/>
    <p:sldId id="1404" r:id="rId38"/>
    <p:sldId id="1405" r:id="rId39"/>
    <p:sldId id="1159" r:id="rId40"/>
    <p:sldId id="1160" r:id="rId41"/>
    <p:sldId id="1344" r:id="rId42"/>
    <p:sldId id="1345" r:id="rId43"/>
    <p:sldId id="1165" r:id="rId44"/>
    <p:sldId id="1166" r:id="rId45"/>
    <p:sldId id="1198" r:id="rId46"/>
    <p:sldId id="1199" r:id="rId47"/>
    <p:sldId id="1140" r:id="rId48"/>
    <p:sldId id="1141" r:id="rId49"/>
    <p:sldId id="1163" r:id="rId50"/>
    <p:sldId id="1164" r:id="rId51"/>
    <p:sldId id="1284" r:id="rId52"/>
    <p:sldId id="1285" r:id="rId53"/>
    <p:sldId id="1334" r:id="rId54"/>
    <p:sldId id="1351" r:id="rId55"/>
    <p:sldId id="1335" r:id="rId56"/>
    <p:sldId id="1282" r:id="rId57"/>
    <p:sldId id="1283" r:id="rId58"/>
    <p:sldId id="1228" r:id="rId59"/>
    <p:sldId id="1229" r:id="rId60"/>
    <p:sldId id="1171" r:id="rId61"/>
    <p:sldId id="1172" r:id="rId62"/>
    <p:sldId id="1167" r:id="rId63"/>
    <p:sldId id="1168" r:id="rId64"/>
    <p:sldId id="1142" r:id="rId65"/>
    <p:sldId id="1143" r:id="rId66"/>
    <p:sldId id="1144" r:id="rId67"/>
    <p:sldId id="1350" r:id="rId68"/>
    <p:sldId id="1407" r:id="rId69"/>
    <p:sldId id="1340" r:id="rId70"/>
    <p:sldId id="1156" r:id="rId71"/>
    <p:sldId id="1145" r:id="rId72"/>
    <p:sldId id="1146" r:id="rId73"/>
    <p:sldId id="1147" r:id="rId74"/>
    <p:sldId id="1148" r:id="rId75"/>
    <p:sldId id="1149" r:id="rId76"/>
    <p:sldId id="1150" r:id="rId77"/>
    <p:sldId id="1151" r:id="rId78"/>
    <p:sldId id="1152" r:id="rId79"/>
    <p:sldId id="1153" r:id="rId80"/>
    <p:sldId id="1226" r:id="rId81"/>
    <p:sldId id="1227" r:id="rId82"/>
    <p:sldId id="1161" r:id="rId83"/>
    <p:sldId id="1162" r:id="rId84"/>
    <p:sldId id="1154" r:id="rId85"/>
    <p:sldId id="1155" r:id="rId86"/>
    <p:sldId id="1191" r:id="rId87"/>
    <p:sldId id="1192" r:id="rId88"/>
    <p:sldId id="1179" r:id="rId89"/>
    <p:sldId id="1180" r:id="rId90"/>
    <p:sldId id="1183" r:id="rId91"/>
    <p:sldId id="1184" r:id="rId92"/>
    <p:sldId id="1413" r:id="rId93"/>
    <p:sldId id="1414" r:id="rId94"/>
    <p:sldId id="1415" r:id="rId95"/>
    <p:sldId id="1416" r:id="rId96"/>
    <p:sldId id="1417" r:id="rId97"/>
    <p:sldId id="1420" r:id="rId98"/>
    <p:sldId id="1421" r:id="rId99"/>
    <p:sldId id="1332" r:id="rId100"/>
    <p:sldId id="1333" r:id="rId101"/>
    <p:sldId id="1193" r:id="rId102"/>
    <p:sldId id="1194" r:id="rId103"/>
    <p:sldId id="1223" r:id="rId104"/>
    <p:sldId id="1224" r:id="rId105"/>
    <p:sldId id="1277" r:id="rId106"/>
    <p:sldId id="1330" r:id="rId107"/>
    <p:sldId id="1328" r:id="rId108"/>
    <p:sldId id="1331" r:id="rId109"/>
    <p:sldId id="1329" r:id="rId110"/>
    <p:sldId id="1410" r:id="rId111"/>
    <p:sldId id="1412" r:id="rId112"/>
    <p:sldId id="1185" r:id="rId113"/>
    <p:sldId id="1186" r:id="rId114"/>
    <p:sldId id="1187" r:id="rId115"/>
    <p:sldId id="1188" r:id="rId116"/>
    <p:sldId id="1189" r:id="rId117"/>
    <p:sldId id="1190" r:id="rId118"/>
    <p:sldId id="1234" r:id="rId119"/>
    <p:sldId id="1235" r:id="rId120"/>
    <p:sldId id="1275" r:id="rId121"/>
    <p:sldId id="1276" r:id="rId122"/>
    <p:sldId id="1336" r:id="rId123"/>
    <p:sldId id="1337" r:id="rId124"/>
    <p:sldId id="1418" r:id="rId125"/>
    <p:sldId id="1419" r:id="rId126"/>
    <p:sldId id="1310" r:id="rId127"/>
    <p:sldId id="1311" r:id="rId128"/>
    <p:sldId id="1273" r:id="rId129"/>
    <p:sldId id="1274" r:id="rId130"/>
    <p:sldId id="1173" r:id="rId131"/>
    <p:sldId id="1174" r:id="rId132"/>
    <p:sldId id="1308" r:id="rId133"/>
    <p:sldId id="1309" r:id="rId134"/>
    <p:sldId id="1200" r:id="rId135"/>
    <p:sldId id="1201" r:id="rId136"/>
    <p:sldId id="1099" r:id="rId137"/>
    <p:sldId id="1256" r:id="rId138"/>
    <p:sldId id="1257" r:id="rId139"/>
    <p:sldId id="1258" r:id="rId140"/>
    <p:sldId id="1259" r:id="rId141"/>
    <p:sldId id="1348" r:id="rId142"/>
    <p:sldId id="1349" r:id="rId143"/>
    <p:sldId id="1326" r:id="rId144"/>
    <p:sldId id="1327" r:id="rId145"/>
    <p:sldId id="1322" r:id="rId146"/>
    <p:sldId id="1323" r:id="rId147"/>
    <p:sldId id="1324" r:id="rId148"/>
    <p:sldId id="1325" r:id="rId149"/>
    <p:sldId id="1260" r:id="rId150"/>
    <p:sldId id="1261" r:id="rId151"/>
    <p:sldId id="1262" r:id="rId152"/>
    <p:sldId id="1263" r:id="rId153"/>
    <p:sldId id="1406" r:id="rId154"/>
    <p:sldId id="1411" r:id="rId155"/>
    <p:sldId id="1264" r:id="rId156"/>
    <p:sldId id="1341" r:id="rId157"/>
    <p:sldId id="1342" r:id="rId158"/>
    <p:sldId id="1265" r:id="rId159"/>
    <p:sldId id="1266" r:id="rId160"/>
    <p:sldId id="1267" r:id="rId161"/>
    <p:sldId id="1268" r:id="rId162"/>
    <p:sldId id="1216" r:id="rId163"/>
    <p:sldId id="1092" r:id="rId164"/>
    <p:sldId id="1251" r:id="rId165"/>
    <p:sldId id="1252" r:id="rId166"/>
    <p:sldId id="1269" r:id="rId167"/>
    <p:sldId id="1270" r:id="rId168"/>
    <p:sldId id="1271" r:id="rId169"/>
    <p:sldId id="1272" r:id="rId170"/>
    <p:sldId id="1219" r:id="rId171"/>
    <p:sldId id="1204" r:id="rId172"/>
    <p:sldId id="1338" r:id="rId173"/>
    <p:sldId id="1339" r:id="rId174"/>
    <p:sldId id="1346" r:id="rId175"/>
    <p:sldId id="1347" r:id="rId176"/>
    <p:sldId id="1408" r:id="rId177"/>
    <p:sldId id="1409" r:id="rId178"/>
    <p:sldId id="1315" r:id="rId179"/>
    <p:sldId id="1316" r:id="rId180"/>
    <p:sldId id="1318" r:id="rId181"/>
    <p:sldId id="1292" r:id="rId182"/>
    <p:sldId id="1301" r:id="rId183"/>
    <p:sldId id="1302" r:id="rId184"/>
    <p:sldId id="1294" r:id="rId185"/>
    <p:sldId id="1293" r:id="rId186"/>
    <p:sldId id="1295" r:id="rId187"/>
    <p:sldId id="1296" r:id="rId188"/>
    <p:sldId id="1297" r:id="rId189"/>
    <p:sldId id="1303" r:id="rId190"/>
    <p:sldId id="1304" r:id="rId191"/>
    <p:sldId id="954" r:id="rId192"/>
    <p:sldId id="1307" r:id="rId193"/>
    <p:sldId id="788" r:id="rId194"/>
    <p:sldId id="1422" r:id="rId195"/>
    <p:sldId id="1423" r:id="rId196"/>
    <p:sldId id="1436" r:id="rId197"/>
    <p:sldId id="1437" r:id="rId198"/>
    <p:sldId id="1424" r:id="rId199"/>
    <p:sldId id="1441" r:id="rId200"/>
    <p:sldId id="1442" r:id="rId201"/>
    <p:sldId id="1443" r:id="rId202"/>
    <p:sldId id="1444" r:id="rId203"/>
    <p:sldId id="1445" r:id="rId204"/>
    <p:sldId id="1446" r:id="rId205"/>
    <p:sldId id="1447" r:id="rId206"/>
    <p:sldId id="1426" r:id="rId207"/>
    <p:sldId id="1438" r:id="rId208"/>
    <p:sldId id="1439" r:id="rId209"/>
    <p:sldId id="1448" r:id="rId210"/>
    <p:sldId id="1449" r:id="rId211"/>
    <p:sldId id="1450" r:id="rId212"/>
    <p:sldId id="1451" r:id="rId213"/>
    <p:sldId id="1452" r:id="rId214"/>
    <p:sldId id="1453" r:id="rId215"/>
    <p:sldId id="1454" r:id="rId216"/>
    <p:sldId id="1440" r:id="rId217"/>
    <p:sldId id="1455" r:id="rId218"/>
    <p:sldId id="1456" r:id="rId219"/>
    <p:sldId id="1457" r:id="rId220"/>
    <p:sldId id="1498" r:id="rId221"/>
    <p:sldId id="1474" r:id="rId222"/>
    <p:sldId id="1475" r:id="rId223"/>
    <p:sldId id="1476" r:id="rId224"/>
    <p:sldId id="1477" r:id="rId225"/>
    <p:sldId id="1478" r:id="rId226"/>
    <p:sldId id="1479" r:id="rId227"/>
    <p:sldId id="1480" r:id="rId228"/>
    <p:sldId id="1481" r:id="rId229"/>
    <p:sldId id="1482" r:id="rId230"/>
    <p:sldId id="1483" r:id="rId231"/>
    <p:sldId id="1484" r:id="rId232"/>
    <p:sldId id="1485" r:id="rId233"/>
    <p:sldId id="1486" r:id="rId234"/>
    <p:sldId id="1487" r:id="rId235"/>
    <p:sldId id="1488" r:id="rId236"/>
    <p:sldId id="1489" r:id="rId237"/>
    <p:sldId id="1490" r:id="rId238"/>
    <p:sldId id="1491" r:id="rId239"/>
    <p:sldId id="1492" r:id="rId240"/>
    <p:sldId id="1493" r:id="rId241"/>
    <p:sldId id="1494" r:id="rId242"/>
    <p:sldId id="1495" r:id="rId243"/>
    <p:sldId id="1496" r:id="rId244"/>
    <p:sldId id="1497" r:id="rId245"/>
    <p:sldId id="1087" r:id="rId2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6816E"/>
    <a:srgbClr val="B5731B"/>
    <a:srgbClr val="B22251"/>
    <a:srgbClr val="047796"/>
    <a:srgbClr val="036883"/>
    <a:srgbClr val="732B54"/>
    <a:srgbClr val="C05893"/>
    <a:srgbClr val="4F0896"/>
    <a:srgbClr val="FF5A36"/>
    <a:srgbClr val="F990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66" d="100"/>
          <a:sy n="66" d="100"/>
        </p:scale>
        <p:origin x="792" y="84"/>
      </p:cViewPr>
      <p:guideLst>
        <p:guide orient="horz" pos="2160"/>
        <p:guide pos="384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notesMaster" Target="notesMasters/notesMaster1.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commentAuthors" Target="commentAuthor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217" Type="http://schemas.openxmlformats.org/officeDocument/2006/relationships/slide" Target="slides/slide216.xml"/><Relationship Id="rId1" Type="http://schemas.openxmlformats.org/officeDocument/2006/relationships/slideMaster" Target="slideMasters/slideMaster1.xml"/><Relationship Id="rId6" Type="http://schemas.openxmlformats.org/officeDocument/2006/relationships/slide" Target="slides/slide5.xml"/><Relationship Id="rId212" Type="http://schemas.openxmlformats.org/officeDocument/2006/relationships/slide" Target="slides/slide211.xml"/><Relationship Id="rId233" Type="http://schemas.openxmlformats.org/officeDocument/2006/relationships/slide" Target="slides/slide232.xml"/><Relationship Id="rId238" Type="http://schemas.openxmlformats.org/officeDocument/2006/relationships/slide" Target="slides/slide237.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slide" Target="slides/slide206.xml"/><Relationship Id="rId223" Type="http://schemas.openxmlformats.org/officeDocument/2006/relationships/slide" Target="slides/slide222.xml"/><Relationship Id="rId228" Type="http://schemas.openxmlformats.org/officeDocument/2006/relationships/slide" Target="slides/slide227.xml"/><Relationship Id="rId244" Type="http://schemas.openxmlformats.org/officeDocument/2006/relationships/slide" Target="slides/slide243.xml"/><Relationship Id="rId249" Type="http://schemas.openxmlformats.org/officeDocument/2006/relationships/presProps" Target="pres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slide" Target="slides/slide217.xml"/><Relationship Id="rId234" Type="http://schemas.openxmlformats.org/officeDocument/2006/relationships/slide" Target="slides/slide233.xml"/><Relationship Id="rId239" Type="http://schemas.openxmlformats.org/officeDocument/2006/relationships/slide" Target="slides/slide238.xml"/><Relationship Id="rId2" Type="http://schemas.openxmlformats.org/officeDocument/2006/relationships/slide" Target="slides/slide1.xml"/><Relationship Id="rId29" Type="http://schemas.openxmlformats.org/officeDocument/2006/relationships/slide" Target="slides/slide28.xml"/><Relationship Id="rId250" Type="http://schemas.openxmlformats.org/officeDocument/2006/relationships/viewProps" Target="viewProps.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229" Type="http://schemas.openxmlformats.org/officeDocument/2006/relationships/slide" Target="slides/slide228.xml"/><Relationship Id="rId19" Type="http://schemas.openxmlformats.org/officeDocument/2006/relationships/slide" Target="slides/slide18.xml"/><Relationship Id="rId224" Type="http://schemas.openxmlformats.org/officeDocument/2006/relationships/slide" Target="slides/slide223.xml"/><Relationship Id="rId240" Type="http://schemas.openxmlformats.org/officeDocument/2006/relationships/slide" Target="slides/slide239.xml"/><Relationship Id="rId245" Type="http://schemas.openxmlformats.org/officeDocument/2006/relationships/slide" Target="slides/slide244.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30" Type="http://schemas.openxmlformats.org/officeDocument/2006/relationships/slide" Target="slides/slide229.xml"/><Relationship Id="rId235" Type="http://schemas.openxmlformats.org/officeDocument/2006/relationships/slide" Target="slides/slide234.xml"/><Relationship Id="rId251" Type="http://schemas.openxmlformats.org/officeDocument/2006/relationships/theme" Target="theme/theme1.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241" Type="http://schemas.openxmlformats.org/officeDocument/2006/relationships/slide" Target="slides/slide240.xml"/><Relationship Id="rId246" Type="http://schemas.openxmlformats.org/officeDocument/2006/relationships/slide" Target="slides/slide245.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tableStyles" Target="tableStyles.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09-06-2022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65</a:t>
            </a:fld>
            <a:endParaRPr lang="en-IN"/>
          </a:p>
        </p:txBody>
      </p:sp>
    </p:spTree>
    <p:extLst>
      <p:ext uri="{BB962C8B-B14F-4D97-AF65-F5344CB8AC3E}">
        <p14:creationId xmlns:p14="http://schemas.microsoft.com/office/powerpoint/2010/main" val="2327789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66</a:t>
            </a:fld>
            <a:endParaRPr lang="en-IN"/>
          </a:p>
        </p:txBody>
      </p:sp>
    </p:spTree>
    <p:extLst>
      <p:ext uri="{BB962C8B-B14F-4D97-AF65-F5344CB8AC3E}">
        <p14:creationId xmlns:p14="http://schemas.microsoft.com/office/powerpoint/2010/main" val="3490589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67</a:t>
            </a:fld>
            <a:endParaRPr lang="en-IN"/>
          </a:p>
        </p:txBody>
      </p:sp>
    </p:spTree>
    <p:extLst>
      <p:ext uri="{BB962C8B-B14F-4D97-AF65-F5344CB8AC3E}">
        <p14:creationId xmlns:p14="http://schemas.microsoft.com/office/powerpoint/2010/main" val="20879309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6/9/2022</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6/9/2022</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6/9/2022</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6/9/2022</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All of us do not have equal talent. But, all of us have an equal opportunity to develop our talents.</a:t>
            </a:r>
            <a:endParaRPr lang="en-IN" sz="3800" dirty="0">
              <a:solidFill>
                <a:srgbClr val="FF5A36"/>
              </a:solidFill>
              <a:latin typeface="Segoe Print" panose="02000600000000000000" pitchFamily="2" charset="0"/>
            </a:endParaRPr>
          </a:p>
          <a:p>
            <a:pPr algn="r"/>
            <a:r>
              <a:rPr lang="en-IN" b="0" i="0" dirty="0">
                <a:solidFill>
                  <a:srgbClr val="111111"/>
                </a:solidFill>
                <a:effectLst/>
                <a:latin typeface="-apple-system"/>
              </a:rPr>
              <a:t>A.P.J. Abdul Kalam</a:t>
            </a:r>
            <a:endParaRPr lang="en-IN" dirty="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pic>
        <p:nvPicPr>
          <p:cNvPr id="2" name="Picture 1">
            <a:extLst>
              <a:ext uri="{FF2B5EF4-FFF2-40B4-BE49-F238E27FC236}">
                <a16:creationId xmlns:a16="http://schemas.microsoft.com/office/drawing/2014/main" id="{9823D899-9B38-44F2-A631-4D9E6BB424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344" y="188640"/>
            <a:ext cx="4123452" cy="1274096"/>
          </a:xfrm>
          <a:prstGeom prst="rect">
            <a:avLst/>
          </a:prstGeom>
        </p:spPr>
      </p:pic>
      <p:sp>
        <p:nvSpPr>
          <p:cNvPr id="3" name="Subtitle 3">
            <a:extLst>
              <a:ext uri="{FF2B5EF4-FFF2-40B4-BE49-F238E27FC236}">
                <a16:creationId xmlns:a16="http://schemas.microsoft.com/office/drawing/2014/main" id="{BBBBBB5C-0526-4F66-9714-E3AF88833F6B}"/>
              </a:ext>
            </a:extLst>
          </p:cNvPr>
          <p:cNvSpPr txBox="1">
            <a:spLocks/>
          </p:cNvSpPr>
          <p:nvPr/>
        </p:nvSpPr>
        <p:spPr>
          <a:xfrm>
            <a:off x="4097863" y="5229200"/>
            <a:ext cx="6857107"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r>
              <a:rPr lang="en-US" sz="6600" dirty="0">
                <a:solidFill>
                  <a:srgbClr val="17A889"/>
                </a:solidFill>
                <a:latin typeface="Arial" pitchFamily="34" charset="0"/>
                <a:cs typeface="Arial" pitchFamily="34" charset="0"/>
              </a:rPr>
              <a:t>iet</a:t>
            </a:r>
          </a:p>
        </p:txBody>
      </p:sp>
      <p:sp>
        <p:nvSpPr>
          <p:cNvPr id="7" name="TextBox 6">
            <a:extLst>
              <a:ext uri="{FF2B5EF4-FFF2-40B4-BE49-F238E27FC236}">
                <a16:creationId xmlns:a16="http://schemas.microsoft.com/office/drawing/2014/main" id="{B2CC9713-CBF5-499C-9722-61B82B5DBEB5}"/>
              </a:ext>
            </a:extLst>
          </p:cNvPr>
          <p:cNvSpPr txBox="1"/>
          <p:nvPr/>
        </p:nvSpPr>
        <p:spPr>
          <a:xfrm>
            <a:off x="191345" y="5753968"/>
            <a:ext cx="7704856" cy="878510"/>
          </a:xfrm>
          <a:prstGeom prst="rect">
            <a:avLst/>
          </a:prstGeom>
          <a:noFill/>
        </p:spPr>
        <p:txBody>
          <a:bodyPr wrap="square">
            <a:spAutoFit/>
          </a:bodyPr>
          <a:lstStyle/>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i="0" dirty="0">
                <a:solidFill>
                  <a:srgbClr val="061621"/>
                </a:solidFill>
                <a:effectLst/>
                <a:latin typeface="Source Code Pro" panose="020B0509030403020204" pitchFamily="49" charset="0"/>
              </a:rPr>
              <a:t>, </a:t>
            </a:r>
            <a:r>
              <a:rPr lang="en-IN" i="0" dirty="0">
                <a:solidFill>
                  <a:srgbClr val="12824D"/>
                </a:solidFill>
                <a:effectLst/>
                <a:latin typeface="Source Code Pro" panose="020B0509030403020204" pitchFamily="49" charset="0"/>
              </a:rPr>
              <a:t>"notepad++"</a:t>
            </a:r>
            <a:r>
              <a:rPr lang="en-IN" b="0" i="0" dirty="0">
                <a:solidFill>
                  <a:srgbClr val="061621"/>
                </a:solidFill>
                <a:effectLst/>
                <a:latin typeface="Source Code Pro" panose="020B0509030403020204" pitchFamily="49" charset="0"/>
              </a:rPr>
              <a:t>)</a:t>
            </a:r>
          </a:p>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null</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var bulk = db.collection.initializeUnorderedBulkOp()</a:t>
            </a:r>
          </a:p>
        </p:txBody>
      </p:sp>
      <p:sp>
        <p:nvSpPr>
          <p:cNvPr id="7" name="TextBox 6">
            <a:extLst>
              <a:ext uri="{FF2B5EF4-FFF2-40B4-BE49-F238E27FC236}">
                <a16:creationId xmlns:a16="http://schemas.microsoft.com/office/drawing/2014/main" id="{E162EF0D-B2FE-4480-891D-1FA1C8C05D89}"/>
              </a:ext>
            </a:extLst>
          </p:cNvPr>
          <p:cNvSpPr txBox="1"/>
          <p:nvPr/>
        </p:nvSpPr>
        <p:spPr>
          <a:xfrm>
            <a:off x="844239" y="3284984"/>
            <a:ext cx="10585176"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 = db.dept.initializeUnorderedBulkOp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50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"purchase"</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 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"hrd</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70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"r&amp;d"</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"chicago"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execute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a:extLst>
              <a:ext uri="{FF2B5EF4-FFF2-40B4-BE49-F238E27FC236}">
                <a16:creationId xmlns:a16="http://schemas.microsoft.com/office/drawing/2014/main" id="{8254C137-B689-442E-8362-3C977E60E658}"/>
              </a:ext>
            </a:extLst>
          </p:cNvPr>
          <p:cNvSpPr/>
          <p:nvPr/>
        </p:nvSpPr>
        <p:spPr>
          <a:xfrm>
            <a:off x="1524000" y="1259468"/>
            <a:ext cx="9144000" cy="646331"/>
          </a:xfrm>
          <a:prstGeom prst="rect">
            <a:avLst/>
          </a:prstGeom>
        </p:spPr>
        <p:txBody>
          <a:bodyPr wrap="square">
            <a:spAutoFit/>
          </a:bodyPr>
          <a:lstStyle/>
          <a:p>
            <a:r>
              <a:rPr lang="en-US" dirty="0"/>
              <a:t>A huge number of documents can also be inserted in an unordered manner by executing </a:t>
            </a:r>
            <a:r>
              <a:rPr lang="en-US" b="1" i="1" dirty="0">
                <a:solidFill>
                  <a:srgbClr val="036883"/>
                </a:solidFill>
              </a:rPr>
              <a:t>initializeUnorderedBulkOp() </a:t>
            </a:r>
            <a:r>
              <a:rPr lang="en-US" dirty="0"/>
              <a:t>methods.</a:t>
            </a:r>
            <a:endParaRPr lang="en-IN" dirty="0"/>
          </a:p>
        </p:txBody>
      </p:sp>
      <p:sp>
        <p:nvSpPr>
          <p:cNvPr id="10" name="Rectangle 9">
            <a:extLst>
              <a:ext uri="{FF2B5EF4-FFF2-40B4-BE49-F238E27FC236}">
                <a16:creationId xmlns:a16="http://schemas.microsoft.com/office/drawing/2014/main" id="{49E7ABD9-9548-46C2-8F2A-9E1DD9B1403A}"/>
              </a:ext>
            </a:extLst>
          </p:cNvPr>
          <p:cNvSpPr/>
          <p:nvPr/>
        </p:nvSpPr>
        <p:spPr>
          <a:xfrm>
            <a:off x="1631504" y="2351584"/>
            <a:ext cx="9010646" cy="369332"/>
          </a:xfrm>
          <a:prstGeom prst="rect">
            <a:avLst/>
          </a:prstGeom>
        </p:spPr>
        <p:txBody>
          <a:bodyPr wrap="squar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61621"/>
                </a:solidFill>
                <a:latin typeface="Source Code Pro" panose="020B0509030403020204" pitchFamily="49" charset="0"/>
                <a:ea typeface="Source Code Pro" panose="020B0509030403020204" pitchFamily="49" charset="0"/>
              </a:rPr>
              <a:t> bulk = </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collectionName</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initializeUnorderedBulkOp()</a:t>
            </a:r>
          </a:p>
        </p:txBody>
      </p:sp>
    </p:spTree>
    <p:extLst>
      <p:ext uri="{BB962C8B-B14F-4D97-AF65-F5344CB8AC3E}">
        <p14:creationId xmlns:p14="http://schemas.microsoft.com/office/powerpoint/2010/main" val="203487336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
        <p:nvSpPr>
          <p:cNvPr id="4" name="TextBox 3">
            <a:extLst>
              <a:ext uri="{FF2B5EF4-FFF2-40B4-BE49-F238E27FC236}">
                <a16:creationId xmlns:a16="http://schemas.microsoft.com/office/drawing/2014/main" id="{E7F75102-E9B2-4A54-85C9-0B1891D1FFCD}"/>
              </a:ext>
            </a:extLst>
          </p:cNvPr>
          <p:cNvSpPr txBox="1"/>
          <p:nvPr/>
        </p:nvSpPr>
        <p:spPr>
          <a:xfrm>
            <a:off x="119336" y="116632"/>
            <a:ext cx="7272808" cy="1354217"/>
          </a:xfrm>
          <a:prstGeom prst="rect">
            <a:avLst/>
          </a:prstGeom>
          <a:noFill/>
        </p:spPr>
        <p:txBody>
          <a:bodyPr wrap="square">
            <a:spAutoFit/>
          </a:bodyPr>
          <a:lstStyle/>
          <a:p>
            <a:r>
              <a:rPr lang="en-IN" sz="2000" b="0" i="1" dirty="0">
                <a:solidFill>
                  <a:srgbClr val="B5731B"/>
                </a:solidFill>
                <a:effectLst/>
                <a:latin typeface="Verdana" panose="020B0604030504040204" pitchFamily="34" charset="0"/>
                <a:ea typeface="Verdana" panose="020B0604030504040204" pitchFamily="34" charset="0"/>
              </a:rPr>
              <a:t>Full Stack JavaScript Developer</a:t>
            </a:r>
          </a:p>
          <a:p>
            <a:pPr marL="285750" indent="-285750" algn="l">
              <a:buFont typeface="Arial" panose="020B0604020202020204" pitchFamily="34" charset="0"/>
              <a:buChar char="•"/>
            </a:pPr>
            <a:endParaRPr lang="en-IN" sz="800" dirty="0">
              <a:solidFill>
                <a:srgbClr val="000000"/>
              </a:solidFill>
              <a:latin typeface="Verdana" panose="020B0604030504040204" pitchFamily="34" charset="0"/>
              <a:ea typeface="Verdana" panose="020B0604030504040204" pitchFamily="34" charset="0"/>
            </a:endParaRP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MEAN stack: MongoDB + Express + AngularJS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MERN stack: MongoDB + Express + React.js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MEVN stack: MongoDB + Express + Vue.js + Node.js</a:t>
            </a:r>
          </a:p>
        </p:txBody>
      </p:sp>
    </p:spTree>
    <p:extLst>
      <p:ext uri="{BB962C8B-B14F-4D97-AF65-F5344CB8AC3E}">
        <p14:creationId xmlns:p14="http://schemas.microsoft.com/office/powerpoint/2010/main" val="79994976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59468"/>
            <a:ext cx="1838965" cy="369332"/>
          </a:xfrm>
          <a:prstGeom prst="rect">
            <a:avLst/>
          </a:prstGeom>
        </p:spPr>
        <p:txBody>
          <a:bodyPr wrap="non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524000" y="1649120"/>
            <a:ext cx="9972599" cy="3554819"/>
          </a:xfrm>
          <a:prstGeom prst="rect">
            <a:avLst/>
          </a:prstGeom>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JavaScript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.title = </a:t>
            </a:r>
            <a:r>
              <a:rPr lang="en-US" dirty="0">
                <a:solidFill>
                  <a:srgbClr val="669900"/>
                </a:solidFill>
                <a:latin typeface="Source Code Pro" panose="020B0509030403020204" pitchFamily="49" charset="0"/>
                <a:ea typeface="Source Code Pro" panose="020B0509030403020204" pitchFamily="49" charset="0"/>
              </a:rPr>
              <a:t>"MongoDB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Tutorial</a:t>
            </a:r>
            <a:r>
              <a:rPr lang="en-US" dirty="0">
                <a:solidFill>
                  <a:srgbClr val="669900"/>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.url = </a:t>
            </a:r>
            <a:r>
              <a:rPr lang="en-US" dirty="0">
                <a:solidFill>
                  <a:srgbClr val="669900"/>
                </a:solidFill>
                <a:latin typeface="Source Code Pro" panose="020B0509030403020204" pitchFamily="49" charset="0"/>
                <a:ea typeface="Source Code Pro" panose="020B0509030403020204" pitchFamily="49" charset="0"/>
              </a:rPr>
              <a:t>"http://mongodb.org"</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.comment = </a:t>
            </a:r>
            <a:r>
              <a:rPr lang="en-US" dirty="0">
                <a:solidFill>
                  <a:srgbClr val="669900"/>
                </a:solidFill>
                <a:latin typeface="Source Code Pro" panose="020B0509030403020204" pitchFamily="49" charset="0"/>
                <a:ea typeface="Source Code Pro" panose="020B0509030403020204" pitchFamily="49" charset="0"/>
              </a:rPr>
              <a:t>"Good tutorial video"</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.tags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669900"/>
                </a:solidFill>
                <a:latin typeface="Source Code Pro" panose="020B0509030403020204" pitchFamily="49" charset="0"/>
                <a:ea typeface="Source Code Pro" panose="020B0509030403020204" pitchFamily="49" charset="0"/>
              </a:rPr>
              <a:t>'tutorial'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rPr>
              <a:t>'</a:t>
            </a:r>
            <a:r>
              <a:rPr lang="en-US" dirty="0" err="1">
                <a:solidFill>
                  <a:srgbClr val="669900"/>
                </a:solidFill>
                <a:latin typeface="Source Code Pro" panose="020B0509030403020204" pitchFamily="49" charset="0"/>
                <a:ea typeface="Source Code Pro" panose="020B0509030403020204" pitchFamily="49" charset="0"/>
              </a:rPr>
              <a:t>noSQL</a:t>
            </a:r>
            <a:r>
              <a:rPr lang="en-US" dirty="0">
                <a:solidFill>
                  <a:srgbClr val="669900"/>
                </a:solidFill>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.saveondate = new Date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object within doc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.meta.browser = </a:t>
            </a:r>
            <a:r>
              <a:rPr lang="en-US" dirty="0">
                <a:solidFill>
                  <a:srgbClr val="669900"/>
                </a:solidFill>
                <a:latin typeface="Source Code Pro" panose="020B0509030403020204" pitchFamily="49" charset="0"/>
                <a:ea typeface="Source Code Pro" panose="020B0509030403020204" pitchFamily="49" charset="0"/>
              </a:rPr>
              <a:t>'Google Chrome'</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.meta.os = </a:t>
            </a:r>
            <a:r>
              <a:rPr lang="en-US" dirty="0">
                <a:solidFill>
                  <a:srgbClr val="669900"/>
                </a:solidFill>
                <a:latin typeface="Source Code Pro" panose="020B0509030403020204" pitchFamily="49" charset="0"/>
                <a:ea typeface="Source Code Pro" panose="020B0509030403020204" pitchFamily="49" charset="0"/>
              </a:rPr>
              <a:t>'Microsoft Windows7'</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.meta.mongodbversion = </a:t>
            </a:r>
            <a:r>
              <a:rPr lang="en-US" dirty="0">
                <a:solidFill>
                  <a:srgbClr val="669900"/>
                </a:solidFill>
                <a:latin typeface="Source Code Pro" panose="020B0509030403020204" pitchFamily="49" charset="0"/>
                <a:ea typeface="Source Code Pro" panose="020B0509030403020204" pitchFamily="49" charset="0"/>
              </a:rPr>
              <a:t>'2.4.0.0'</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p>
          <a:p>
            <a:endParaRPr lang="en-US" sz="700" dirty="0">
              <a:latin typeface="Source Code Pro" panose="020B0509030403020204" pitchFamily="49" charset="0"/>
              <a:ea typeface="Source Code Pro" panose="020B0509030403020204" pitchFamily="49" charset="0"/>
              <a:cs typeface="Calibri" panose="020F0502020204030204" pitchFamily="34"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.book.</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5423B8C7-561C-4B00-BCDC-7D07CF56A5C9}"/>
              </a:ext>
            </a:extLst>
          </p:cNvPr>
          <p:cNvSpPr txBox="1"/>
          <p:nvPr/>
        </p:nvSpPr>
        <p:spPr>
          <a:xfrm>
            <a:off x="1508167" y="5373216"/>
            <a:ext cx="9010645" cy="1246495"/>
          </a:xfrm>
          <a:prstGeom prst="rect">
            <a:avLst/>
          </a:prstGeom>
          <a:noFill/>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entire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-&gt; [object Object].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p:txBody>
      </p:sp>
    </p:spTree>
    <p:extLst>
      <p:ext uri="{BB962C8B-B14F-4D97-AF65-F5344CB8AC3E}">
        <p14:creationId xmlns:p14="http://schemas.microsoft.com/office/powerpoint/2010/main" val="124596000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Loads and runs a JavaScript file into the current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shell environment.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load(file)</a:t>
            </a:r>
          </a:p>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 + z);</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3" name="Rectangle 2"/>
          <p:cNvSpPr/>
          <p:nvPr/>
        </p:nvSpPr>
        <p:spPr>
          <a:xfrm>
            <a:off x="115280" y="1857090"/>
            <a:ext cx="5688632"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i="1" dirty="0">
                <a:solidFill>
                  <a:srgbClr val="036883"/>
                </a:solidFill>
                <a:latin typeface="Consolas" panose="020B0609020204030204" pitchFamily="49" charset="0"/>
              </a:rPr>
              <a:t>if</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rgbClr val="669900"/>
                </a:solidFill>
                <a:latin typeface="Consolas" panose="020B0609020204030204" pitchFamily="49" charset="0"/>
                <a:ea typeface="Source Code Pro" panose="020B0509030403020204" pitchFamily="49" charset="0"/>
              </a:rPr>
              <a:t>'saleel'</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6">
                    <a:lumMod val="50000"/>
                  </a:schemeClr>
                </a:solidFill>
                <a:latin typeface="Consolas" panose="020B0609020204030204" pitchFamily="49" charset="0"/>
              </a:rPr>
              <a:t>doc</a:t>
            </a:r>
            <a:r>
              <a:rPr lang="en-US" dirty="0">
                <a:latin typeface="Consolas" panose="020B0609020204030204" pitchFamily="49" charset="0"/>
              </a:rPr>
              <a:t>.ename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 </a:t>
            </a:r>
            <a:r>
              <a:rPr lang="en-US" i="1" dirty="0">
                <a:solidFill>
                  <a:srgbClr val="036883"/>
                </a:solidFill>
                <a:latin typeface="Consolas" panose="020B0609020204030204" pitchFamily="49" charset="0"/>
              </a:rPr>
              <a:t>else</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quit;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2" name="Rectangle 1">
            <a:extLst>
              <a:ext uri="{FF2B5EF4-FFF2-40B4-BE49-F238E27FC236}">
                <a16:creationId xmlns:a16="http://schemas.microsoft.com/office/drawing/2014/main" id="{6DB5FA5E-0D13-4AC0-8222-222D0DC2F8AA}"/>
              </a:ext>
            </a:extLst>
          </p:cNvPr>
          <p:cNvSpPr/>
          <p:nvPr/>
        </p:nvSpPr>
        <p:spPr>
          <a:xfrm>
            <a:off x="115280" y="5705135"/>
            <a:ext cx="6124736" cy="923330"/>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"user:"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toUpperCase()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9" name="Rectangle 8">
            <a:extLst>
              <a:ext uri="{FF2B5EF4-FFF2-40B4-BE49-F238E27FC236}">
                <a16:creationId xmlns:a16="http://schemas.microsoft.com/office/drawing/2014/main" id="{9C539155-CF82-4D1E-A77A-4D183B450806}"/>
              </a:ext>
            </a:extLst>
          </p:cNvPr>
          <p:cNvSpPr/>
          <p:nvPr/>
        </p:nvSpPr>
        <p:spPr>
          <a:xfrm>
            <a:off x="5951984" y="1857675"/>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x =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i="1" dirty="0">
                <a:solidFill>
                  <a:srgbClr val="036883"/>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0940E359-942C-4475-BA64-AF3DAD93ADA3}"/>
              </a:ext>
            </a:extLst>
          </p:cNvPr>
          <p:cNvSpPr/>
          <p:nvPr/>
        </p:nvSpPr>
        <p:spPr>
          <a:xfrm>
            <a:off x="191344" y="691200"/>
            <a:ext cx="11233248"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.ename.</a:t>
            </a:r>
            <a:r>
              <a:rPr lang="en-US" i="1" dirty="0">
                <a:solidFill>
                  <a:srgbClr val="036883"/>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12</a:t>
            </a:r>
            <a:r>
              <a:rPr lang="en-US" dirty="0">
                <a:latin typeface="Consolas" panose="020B0609020204030204" pitchFamily="49" charset="0"/>
              </a:rPr>
              <a:t>,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4026912"/>
            <a:ext cx="6628792"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i="1" dirty="0">
                <a:solidFill>
                  <a:srgbClr val="036883"/>
                </a:solidFill>
                <a:latin typeface="Consolas" panose="020B0609020204030204" pitchFamily="49" charset="0"/>
              </a:rPr>
              <a:t>     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rgbClr val="B6816E"/>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latin typeface="Consolas" panose="020B0609020204030204" pitchFamily="49" charset="0"/>
              </a:rPr>
              <a:t> &gt;= </a:t>
            </a:r>
            <a:r>
              <a:rPr lang="en-IN" dirty="0">
                <a:solidFill>
                  <a:srgbClr val="994646"/>
                </a:solidFill>
                <a:latin typeface="Consolas" panose="020B0609020204030204" pitchFamily="49" charset="0"/>
              </a:rPr>
              <a:t>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 ": "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11" name="Straight Connector 10">
            <a:extLst>
              <a:ext uri="{FF2B5EF4-FFF2-40B4-BE49-F238E27FC236}">
                <a16:creationId xmlns:a16="http://schemas.microsoft.com/office/drawing/2014/main" id="{6D7B4007-1ECA-4207-8FC0-4237F7D81C98}"/>
              </a:ext>
            </a:extLst>
          </p:cNvPr>
          <p:cNvCxnSpPr>
            <a:cxnSpLocks/>
          </p:cNvCxnSpPr>
          <p:nvPr/>
        </p:nvCxnSpPr>
        <p:spPr>
          <a:xfrm>
            <a:off x="0" y="171419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D2CCDEC-E3E3-42C1-9020-6689BACE281C}"/>
              </a:ext>
            </a:extLst>
          </p:cNvPr>
          <p:cNvCxnSpPr>
            <a:cxnSpLocks/>
          </p:cNvCxnSpPr>
          <p:nvPr/>
        </p:nvCxnSpPr>
        <p:spPr>
          <a:xfrm>
            <a:off x="0" y="388670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2430FD-CCDC-4004-A945-C1598A4F1814}"/>
              </a:ext>
            </a:extLst>
          </p:cNvPr>
          <p:cNvCxnSpPr>
            <a:cxnSpLocks/>
          </p:cNvCxnSpPr>
          <p:nvPr/>
        </p:nvCxnSpPr>
        <p:spPr>
          <a:xfrm>
            <a:off x="0" y="550111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837122-333A-4962-9162-18D95FB67F95}"/>
              </a:ext>
            </a:extLst>
          </p:cNvPr>
          <p:cNvCxnSpPr/>
          <p:nvPr/>
        </p:nvCxnSpPr>
        <p:spPr>
          <a:xfrm>
            <a:off x="5663952" y="1714198"/>
            <a:ext cx="0" cy="2172506"/>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72044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2D7D2E15-FD81-4B5E-9FED-A933873F3592}"/>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emp</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i="1" dirty="0">
                <a:solidFill>
                  <a:srgbClr val="036883"/>
                </a:solidFill>
                <a:latin typeface="Consolas" panose="020B0609020204030204" pitchFamily="49" charset="0"/>
              </a:rPr>
              <a:t>split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1</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'programmer'</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5" name="TextBox 4">
            <a:extLst>
              <a:ext uri="{FF2B5EF4-FFF2-40B4-BE49-F238E27FC236}">
                <a16:creationId xmlns:a16="http://schemas.microsoft.com/office/drawing/2014/main" id="{69677B9D-76DB-437F-BC2B-91C35A6ABA93}"/>
              </a:ext>
            </a:extLst>
          </p:cNvPr>
          <p:cNvSpPr txBox="1"/>
          <p:nvPr/>
        </p:nvSpPr>
        <p:spPr>
          <a:xfrm>
            <a:off x="1524000" y="2492896"/>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900113" indent="-63817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 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3" name="Straight Connector 2">
            <a:extLst>
              <a:ext uri="{FF2B5EF4-FFF2-40B4-BE49-F238E27FC236}">
                <a16:creationId xmlns:a16="http://schemas.microsoft.com/office/drawing/2014/main" id="{5064BBE2-B2F0-4CFB-818A-2CD6E338E3C7}"/>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00E6AEC-0882-4090-9592-F134D022497D}"/>
              </a:ext>
            </a:extLst>
          </p:cNvPr>
          <p:cNvCxnSpPr>
            <a:cxnSpLocks/>
          </p:cNvCxnSpPr>
          <p:nvPr/>
        </p:nvCxnSpPr>
        <p:spPr>
          <a:xfrm>
            <a:off x="0" y="558924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7D3E8DF-2E99-4900-99F2-C484B209171A}"/>
              </a:ext>
            </a:extLst>
          </p:cNvPr>
          <p:cNvSpPr txBox="1"/>
          <p:nvPr/>
        </p:nvSpPr>
        <p:spPr>
          <a:xfrm>
            <a:off x="1524000" y="4100879"/>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fn</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var x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rgbClr val="B22251"/>
                </a:solidFill>
                <a:latin typeface="Consolas" panose="020B0609020204030204" pitchFamily="49" charset="0"/>
              </a:rPr>
              <a:t>return</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limit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&gt; </a:t>
            </a:r>
            <a:r>
              <a:rPr lang="en-IN" dirty="0">
                <a:solidFill>
                  <a:srgbClr val="994646"/>
                </a:solidFill>
                <a:latin typeface="Consolas" panose="020B0609020204030204" pitchFamily="49" charset="0"/>
              </a:rPr>
              <a:t>10</a:t>
            </a:r>
            <a:r>
              <a:rPr lang="en-IN" dirty="0">
                <a:latin typeface="Consolas" panose="020B0609020204030204" pitchFamily="49" charset="0"/>
              </a:rPr>
              <a:t> ? </a:t>
            </a:r>
            <a:r>
              <a:rPr lang="en-IN" dirty="0">
                <a:solidFill>
                  <a:srgbClr val="994646"/>
                </a:solidFill>
                <a:latin typeface="Consolas" panose="020B0609020204030204" pitchFamily="49" charset="0"/>
              </a:rPr>
              <a:t>1</a:t>
            </a:r>
            <a:r>
              <a:rPr lang="en-IN" dirty="0">
                <a:latin typeface="Consolas" panose="020B0609020204030204" pitchFamily="49" charset="0"/>
              </a:rPr>
              <a:t>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D0C6B911-936C-4296-BF45-5ECF71FE80D9}"/>
              </a:ext>
            </a:extLst>
          </p:cNvPr>
          <p:cNvSpPr txBox="1"/>
          <p:nvPr/>
        </p:nvSpPr>
        <p:spPr>
          <a:xfrm>
            <a:off x="1524000" y="5805264"/>
            <a:ext cx="9144000"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cs typeface="Calibri" panose="020F0502020204030204" pitchFamily="34" charset="0"/>
              </a:rPr>
              <a:t>getSiblingDB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"primaryDB"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 =&gt;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.movie.</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p>
        </p:txBody>
      </p:sp>
      <p:cxnSp>
        <p:nvCxnSpPr>
          <p:cNvPr id="10" name="Straight Connector 9">
            <a:extLst>
              <a:ext uri="{FF2B5EF4-FFF2-40B4-BE49-F238E27FC236}">
                <a16:creationId xmlns:a16="http://schemas.microsoft.com/office/drawing/2014/main" id="{5602FB48-DF86-4562-94FB-12448A29110D}"/>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83507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6B788DC8-2E81-47A1-BE5D-0BE42614FCA9}"/>
              </a:ext>
            </a:extLst>
          </p:cNvPr>
          <p:cNvSpPr txBox="1"/>
          <p:nvPr/>
        </p:nvSpPr>
        <p:spPr>
          <a:xfrm>
            <a:off x="1517937" y="691200"/>
            <a:ext cx="9144000"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insertOnlyPune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id, _name, _sal, _comm, _city</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_city == </a:t>
            </a:r>
            <a:r>
              <a:rPr lang="en-IN" dirty="0">
                <a:solidFill>
                  <a:srgbClr val="669900"/>
                </a:solidFill>
                <a:latin typeface="Consolas" panose="020B0609020204030204" pitchFamily="49" charset="0"/>
                <a:ea typeface="Source Code Pro" panose="020B0509030403020204" pitchFamily="49" charset="0"/>
              </a:rPr>
              <a:t>'pune'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.abc.</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_id: id,</a:t>
            </a:r>
          </a:p>
          <a:p>
            <a:r>
              <a:rPr lang="en-IN" dirty="0">
                <a:latin typeface="Consolas" panose="020B0609020204030204" pitchFamily="49" charset="0"/>
              </a:rPr>
              <a:t>	    ename: _name,</a:t>
            </a:r>
          </a:p>
          <a:p>
            <a:r>
              <a:rPr lang="en-IN" dirty="0">
                <a:latin typeface="Consolas" panose="020B0609020204030204" pitchFamily="49" charset="0"/>
              </a:rPr>
              <a:t>	    sal: _sal,</a:t>
            </a:r>
          </a:p>
          <a:p>
            <a:r>
              <a:rPr lang="en-IN" dirty="0">
                <a:latin typeface="Consolas" panose="020B0609020204030204" pitchFamily="49" charset="0"/>
              </a:rPr>
              <a:t>	    comm: _comm,</a:t>
            </a:r>
          </a:p>
          <a:p>
            <a:r>
              <a:rPr lang="en-IN" dirty="0">
                <a:latin typeface="Consolas" panose="020B0609020204030204" pitchFamily="49" charset="0"/>
              </a:rPr>
              <a:t>	    grandSalary: _sal + _comm</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9" name="Straight Connector 8">
            <a:extLst>
              <a:ext uri="{FF2B5EF4-FFF2-40B4-BE49-F238E27FC236}">
                <a16:creationId xmlns:a16="http://schemas.microsoft.com/office/drawing/2014/main" id="{407E238F-D07D-48AD-8745-DD83A0676232}"/>
              </a:ext>
            </a:extLst>
          </p:cNvPr>
          <p:cNvCxnSpPr>
            <a:cxnSpLocks/>
          </p:cNvCxnSpPr>
          <p:nvPr/>
        </p:nvCxnSpPr>
        <p:spPr>
          <a:xfrm>
            <a:off x="0" y="3830521"/>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8710233-4541-46E1-99F4-24436A5E1B57}"/>
              </a:ext>
            </a:extLst>
          </p:cNvPr>
          <p:cNvSpPr txBox="1"/>
          <p:nvPr/>
        </p:nvSpPr>
        <p:spPr>
          <a:xfrm>
            <a:off x="1524000" y="3951054"/>
            <a:ext cx="939653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p>
          <a:p>
            <a:r>
              <a:rPr lang="en-IN" dirty="0">
                <a:latin typeface="Consolas" panose="020B0609020204030204" pitchFamily="49" charset="0"/>
              </a:rPr>
              <a:t>	 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a:t>
            </a:r>
          </a:p>
          <a:p>
            <a:r>
              <a:rPr lang="en-IN" dirty="0">
                <a:latin typeface="Consolas" panose="020B0609020204030204" pitchFamily="49" charset="0"/>
              </a:rPr>
              <a:t>	 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a:t>
            </a:r>
          </a:p>
          <a:p>
            <a:r>
              <a:rPr lang="en-IN" dirty="0">
                <a:latin typeface="Consolas" panose="020B0609020204030204" pitchFamily="49" charset="0"/>
              </a:rPr>
              <a:t>	 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latin typeface="Consolas" panose="020B0609020204030204" pitchFamily="49" charset="0"/>
              </a:rPr>
              <a:t>	 qty: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p>
          <a:p>
            <a:r>
              <a:rPr lang="en-IN" dirty="0">
                <a:latin typeface="Consolas" panose="020B0609020204030204" pitchFamily="49" charset="0"/>
              </a:rPr>
              <a:t>	 total: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 </a:t>
            </a:r>
            <a:r>
              <a:rPr lang="en-IN" dirty="0">
                <a:solidFill>
                  <a:schemeClr val="accent6">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Tree>
    <p:extLst>
      <p:ext uri="{BB962C8B-B14F-4D97-AF65-F5344CB8AC3E}">
        <p14:creationId xmlns:p14="http://schemas.microsoft.com/office/powerpoint/2010/main" val="27992971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37D3F031-7462-4F18-80D5-4E0F75BF6053}"/>
              </a:ext>
            </a:extLst>
          </p:cNvPr>
          <p:cNvSpPr txBox="1"/>
          <p:nvPr/>
        </p:nvSpPr>
        <p:spPr>
          <a:xfrm>
            <a:off x="1524000" y="5661248"/>
            <a:ext cx="8994812"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deleteProduct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pPr marL="261938"/>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7" name="Straight Connector 6">
            <a:extLst>
              <a:ext uri="{FF2B5EF4-FFF2-40B4-BE49-F238E27FC236}">
                <a16:creationId xmlns:a16="http://schemas.microsoft.com/office/drawing/2014/main" id="{E6A18FC7-B1C4-45C7-8100-025BB694D684}"/>
              </a:ext>
            </a:extLst>
          </p:cNvPr>
          <p:cNvCxnSpPr>
            <a:cxnSpLocks/>
          </p:cNvCxnSpPr>
          <p:nvPr/>
        </p:nvCxnSpPr>
        <p:spPr>
          <a:xfrm>
            <a:off x="0" y="544522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D7CD57F-48D4-45CA-93DE-FDDA64E3CC39}"/>
              </a:ext>
            </a:extLst>
          </p:cNvPr>
          <p:cNvCxnSpPr>
            <a:cxnSpLocks/>
          </p:cNvCxnSpPr>
          <p:nvPr/>
        </p:nvCxnSpPr>
        <p:spPr>
          <a:xfrm>
            <a:off x="0" y="292494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D68D43E-6BA0-46E9-96DB-3F111C6EA7DE}"/>
              </a:ext>
            </a:extLst>
          </p:cNvPr>
          <p:cNvSpPr txBox="1"/>
          <p:nvPr/>
        </p:nvSpPr>
        <p:spPr>
          <a:xfrm>
            <a:off x="1519200" y="69120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rPr>
              <a:t>() {</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 {total: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.price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p>
          <a:p>
            <a:pPr marL="623888" indent="-623888"/>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69FC00A8-9C2C-49B7-B4D8-54763302ED5D}"/>
              </a:ext>
            </a:extLst>
          </p:cNvPr>
          <p:cNvSpPr txBox="1"/>
          <p:nvPr/>
        </p:nvSpPr>
        <p:spPr>
          <a:xfrm>
            <a:off x="1519200" y="325885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updateMany</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$set: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"Running Time min" : </a:t>
            </a:r>
          </a:p>
          <a:p>
            <a:r>
              <a:rPr lang="en-IN" dirty="0">
                <a:solidFill>
                  <a:schemeClr val="bg1">
                    <a:lumMod val="50000"/>
                  </a:schemeClr>
                </a:solidFill>
                <a:latin typeface="Consolas" panose="020B0609020204030204" pitchFamily="49" charset="0"/>
                <a:cs typeface="Calibri" panose="020F0502020204030204" pitchFamily="34" charset="0"/>
              </a:rPr>
              <a:t>            (</a:t>
            </a:r>
            <a:r>
              <a:rPr lang="en-IN" dirty="0">
                <a:latin typeface="Consolas" panose="020B0609020204030204" pitchFamily="49" charset="0"/>
              </a:rPr>
              <a:t>Math.floor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700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99</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solidFill>
                  <a:schemeClr val="bg1">
                    <a:lumMod val="50000"/>
                  </a:schemeClr>
                </a:solidFill>
                <a:latin typeface="Consolas" panose="020B0609020204030204" pitchFamily="49" charset="0"/>
                <a:cs typeface="Calibri" panose="020F0502020204030204" pitchFamily="34" charset="0"/>
              </a:rPr>
              <a:t>     }) </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132375843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D5E915E0-5449-473D-B5FD-5525B8495C98}"/>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ea typeface="Source Code Pro" panose="020B0509030403020204" pitchFamily="49" charset="0"/>
              </a:rPr>
              <a:t>function </a:t>
            </a:r>
            <a:r>
              <a:rPr lang="en-IN" dirty="0">
                <a:solidFill>
                  <a:schemeClr val="accent1">
                    <a:lumMod val="50000"/>
                  </a:schemeClr>
                </a:solidFill>
                <a:latin typeface="Consolas" panose="020B0609020204030204" pitchFamily="49" charset="0"/>
              </a:rPr>
              <a:t>findProductByRangeID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_startID, _endID</a:t>
            </a:r>
            <a:r>
              <a:rPr lang="en-IN" dirty="0">
                <a:solidFill>
                  <a:schemeClr val="bg1">
                    <a:lumMod val="50000"/>
                  </a:schemeClr>
                </a:solidFill>
                <a:latin typeface="Consolas" panose="020B0609020204030204" pitchFamily="49" charset="0"/>
                <a:ea typeface="Source Code Pro" panose="020B0509030403020204" pitchFamily="49" charset="0"/>
              </a:rPr>
              <a:t>) {</a:t>
            </a:r>
          </a:p>
          <a:p>
            <a:pPr marL="900113" indent="-276225"/>
            <a:r>
              <a:rPr lang="en-IN" dirty="0">
                <a:solidFill>
                  <a:srgbClr val="B22251"/>
                </a:solidFill>
                <a:latin typeface="Consolas" panose="020B0609020204030204" pitchFamily="49" charset="0"/>
                <a:ea typeface="Source Code Pro" panose="020B0509030403020204" pitchFamily="49" charset="0"/>
              </a:rPr>
              <a:t>return</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cs typeface="Calibri" panose="020F0502020204030204" pitchFamily="34" charset="0"/>
              </a:rPr>
              <a:t>products</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find</a:t>
            </a:r>
            <a:r>
              <a:rPr lang="en-IN" dirty="0">
                <a:solidFill>
                  <a:schemeClr val="bg2">
                    <a:lumMod val="75000"/>
                  </a:schemeClr>
                </a:solidFill>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$and</a:t>
            </a:r>
            <a:r>
              <a:rPr lang="en-IN" dirty="0">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$gte</a:t>
            </a:r>
            <a:r>
              <a:rPr lang="en-IN" dirty="0">
                <a:latin typeface="Consolas" panose="020B0609020204030204" pitchFamily="49" charset="0"/>
                <a:ea typeface="Source Code Pro" panose="020B0509030403020204" pitchFamily="49" charset="0"/>
              </a:rPr>
              <a:t>: _startID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$lte</a:t>
            </a:r>
            <a:r>
              <a:rPr lang="en-IN" dirty="0">
                <a:latin typeface="Consolas" panose="020B0609020204030204" pitchFamily="49" charset="0"/>
                <a:ea typeface="Source Code Pro" panose="020B0509030403020204" pitchFamily="49" charset="0"/>
              </a:rPr>
              <a:t>: _endID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false</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productname:</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2">
                  <a:lumMod val="75000"/>
                </a:schemeClr>
              </a:solidFill>
              <a:latin typeface="Consolas" panose="020B0609020204030204" pitchFamily="49" charset="0"/>
              <a:ea typeface="Source Code Pro" panose="020B0509030403020204" pitchFamily="49" charset="0"/>
            </a:endParaRPr>
          </a:p>
          <a:p>
            <a:pPr marL="266700"/>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1">
                  <a:lumMod val="50000"/>
                </a:schemeClr>
              </a:solidFill>
              <a:latin typeface="Consolas" panose="020B0609020204030204" pitchFamily="49" charset="0"/>
              <a:ea typeface="Source Code Pro" panose="020B0509030403020204" pitchFamily="49" charset="0"/>
            </a:endParaRPr>
          </a:p>
        </p:txBody>
      </p:sp>
      <p:sp>
        <p:nvSpPr>
          <p:cNvPr id="9" name="TextBox 8">
            <a:extLst>
              <a:ext uri="{FF2B5EF4-FFF2-40B4-BE49-F238E27FC236}">
                <a16:creationId xmlns:a16="http://schemas.microsoft.com/office/drawing/2014/main" id="{E7C0E1BA-5005-4AC5-8D6D-12F135B1F7EF}"/>
              </a:ext>
            </a:extLst>
          </p:cNvPr>
          <p:cNvSpPr txBox="1"/>
          <p:nvPr/>
        </p:nvSpPr>
        <p:spPr>
          <a:xfrm>
            <a:off x="1524000" y="2708920"/>
            <a:ext cx="9144000" cy="264687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productValidation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solidFill>
                  <a:srgbClr val="CC3887"/>
                </a:solidFill>
                <a:latin typeface="Consolas" panose="020B0609020204030204" pitchFamily="49" charset="0"/>
                <a:cs typeface="Calibri" panose="020F0502020204030204" pitchFamily="34" charset="0"/>
              </a:rPr>
              <a:t>var</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x</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 </a:t>
            </a:r>
            <a:r>
              <a:rPr lang="en-IN" dirty="0">
                <a:solidFill>
                  <a:srgbClr val="994646"/>
                </a:solidFill>
                <a:latin typeface="Consolas" panose="020B0609020204030204" pitchFamily="49" charset="0"/>
              </a:rPr>
              <a:t>0</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812800" defTabSz="98742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p>
          <a:p>
            <a:pPr marL="812800" defTabSz="987425"/>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i="1" dirty="0">
                <a:solidFill>
                  <a:srgbClr val="036883"/>
                </a:solidFill>
                <a:latin typeface="Consolas" panose="020B0609020204030204" pitchFamily="49" charset="0"/>
              </a:rPr>
              <a:t>else</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"Document not found!"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42088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1034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335360" y="2023389"/>
            <a:ext cx="11521280" cy="3770263"/>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335360" y="992922"/>
            <a:ext cx="11089232"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cxnSp>
        <p:nvCxnSpPr>
          <p:cNvPr id="4" name="Straight Connector 3">
            <a:extLst>
              <a:ext uri="{FF2B5EF4-FFF2-40B4-BE49-F238E27FC236}">
                <a16:creationId xmlns:a16="http://schemas.microsoft.com/office/drawing/2014/main" id="{D23B92E7-B580-4587-B7EC-E7F6F07A419F}"/>
              </a:ext>
            </a:extLst>
          </p:cNvPr>
          <p:cNvCxnSpPr/>
          <p:nvPr/>
        </p:nvCxnSpPr>
        <p:spPr>
          <a:xfrm>
            <a:off x="335360" y="5793652"/>
            <a:ext cx="11377264" cy="8362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67195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629292"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latin typeface="Consolas" panose="020B0609020204030204" pitchFamily="49" charset="0"/>
              </a:rPr>
              <a:t> =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 Math.round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rgbClr val="994646"/>
                </a:solidFill>
                <a:latin typeface="Consolas" panose="020B0609020204030204" pitchFamily="49" charset="0"/>
              </a:rPr>
              <a:t>800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rgbClr val="994646"/>
                </a:solidFill>
                <a:latin typeface="Consolas" panose="020B0609020204030204" pitchFamily="49" charset="0"/>
              </a:rPr>
              <a:t>100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pPr marL="174625"/>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3635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285750" indent="-285750">
              <a:buFont typeface="Arial" panose="020B0604020202020204" pitchFamily="34" charset="0"/>
              <a:buChar char="•"/>
            </a:pPr>
            <a:endParaRPr lang="en-IN" sz="600" dirty="0">
              <a:latin typeface="Consolas" panose="020B0609020204030204" pitchFamily="49" charset="0"/>
            </a:endParaRPr>
          </a:p>
          <a:p>
            <a:pPr marL="285750" indent="-285750">
              <a:buFont typeface="Arial" panose="020B0604020202020204" pitchFamily="34" charset="0"/>
              <a:buChar char="•"/>
            </a:pPr>
            <a:r>
              <a:rPr lang="en-IN" dirty="0">
                <a:latin typeface="Consolas" panose="020B0609020204030204" pitchFamily="49" charset="0"/>
              </a:rPr>
              <a:t>fn();</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70892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FD3F820-11AC-4390-9A5D-6572EF6A3E0B}"/>
              </a:ext>
            </a:extLst>
          </p:cNvPr>
          <p:cNvSpPr txBox="1"/>
          <p:nvPr/>
        </p:nvSpPr>
        <p:spPr>
          <a:xfrm>
            <a:off x="299356" y="2924944"/>
            <a:ext cx="11485276"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auto_increment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title, author, pages, language, rate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a:t>
            </a:r>
            <a:r>
              <a:rPr lang="en-IN" dirty="0">
                <a:solidFill>
                  <a:srgbClr val="00B0F0"/>
                </a:solidFill>
                <a:latin typeface="Consolas" panose="020B0609020204030204" pitchFamily="49" charset="0"/>
              </a:rPr>
              <a:t>let</a:t>
            </a:r>
            <a:r>
              <a:rPr lang="en-IN" dirty="0">
                <a:latin typeface="Consolas" panose="020B0609020204030204" pitchFamily="49" charset="0"/>
              </a:rPr>
              <a:t> a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+ 1;</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_id: a,</a:t>
            </a:r>
          </a:p>
          <a:p>
            <a:r>
              <a:rPr lang="en-IN" dirty="0">
                <a:latin typeface="Consolas" panose="020B0609020204030204" pitchFamily="49" charset="0"/>
              </a:rPr>
              <a:t>	   title: title,</a:t>
            </a:r>
          </a:p>
          <a:p>
            <a:r>
              <a:rPr lang="en-IN" dirty="0">
                <a:latin typeface="Consolas" panose="020B0609020204030204" pitchFamily="49" charset="0"/>
              </a:rPr>
              <a:t>	   author: author,</a:t>
            </a:r>
          </a:p>
          <a:p>
            <a:r>
              <a:rPr lang="en-IN" dirty="0">
                <a:latin typeface="Consolas" panose="020B0609020204030204" pitchFamily="49" charset="0"/>
              </a:rPr>
              <a:t>	   pages: pages,</a:t>
            </a:r>
          </a:p>
          <a:p>
            <a:r>
              <a:rPr lang="en-IN" dirty="0">
                <a:latin typeface="Consolas" panose="020B0609020204030204" pitchFamily="49" charset="0"/>
              </a:rPr>
              <a:t>	   language: language,</a:t>
            </a:r>
          </a:p>
          <a:p>
            <a:r>
              <a:rPr lang="en-IN" dirty="0">
                <a:latin typeface="Consolas" panose="020B0609020204030204" pitchFamily="49" charset="0"/>
              </a:rPr>
              <a:t>	   rate: rate</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75880489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485276" cy="304698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split_rs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rgbClr val="669900"/>
                </a:solidFill>
                <a:latin typeface="Consolas" panose="020B0609020204030204" pitchFamily="49" charset="0"/>
                <a:ea typeface="Source Code Pro" panose="020B0509030403020204" pitchFamily="49" charset="0"/>
              </a:rPr>
              <a:t>/* split Rs.970  into Rs and 970 */</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for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in </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if</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 'rate'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.rate.split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170858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9007594" cy="646331"/>
          </a:xfrm>
          <a:prstGeom prst="rect">
            <a:avLst/>
          </a:prstGeom>
        </p:spPr>
        <p:txBody>
          <a:bodyPr wrap="non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update }, { options })</a:t>
            </a: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479376" y="4039235"/>
            <a:ext cx="11233248" cy="166199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rPr>
              <a:t>'programmer</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'sales'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p:cNvSpPr/>
          <p:nvPr/>
        </p:nvSpPr>
        <p:spPr>
          <a:xfrm>
            <a:off x="1524000" y="2884874"/>
            <a:ext cx="9140949" cy="369332"/>
          </a:xfrm>
          <a:prstGeom prst="rect">
            <a:avLst/>
          </a:prstGeom>
        </p:spPr>
        <p:txBody>
          <a:bodyPr wrap="square">
            <a:spAutoFit/>
          </a:bodyPr>
          <a:lstStyle/>
          <a:p>
            <a:r>
              <a:rPr lang="en-US"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updateOne()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19194197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28800"/>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updateOne</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17" name="Rectangle 16">
            <a:extLst>
              <a:ext uri="{FF2B5EF4-FFF2-40B4-BE49-F238E27FC236}">
                <a16:creationId xmlns:a16="http://schemas.microsoft.com/office/drawing/2014/main" id="{6D7B71ED-369E-4850-9FCD-DC0F923DAED8}"/>
              </a:ext>
            </a:extLst>
          </p:cNvPr>
          <p:cNvSpPr/>
          <p:nvPr/>
        </p:nvSpPr>
        <p:spPr>
          <a:xfrm>
            <a:off x="1556658" y="2150532"/>
            <a:ext cx="9708248" cy="369332"/>
          </a:xfrm>
          <a:prstGeom prst="rect">
            <a:avLst/>
          </a:prstGeom>
        </p:spPr>
        <p:txBody>
          <a:bodyPr wrap="square">
            <a:spAutoFit/>
          </a:bodyPr>
          <a:lstStyle/>
          <a:p>
            <a:pPr marL="342900" indent="-342900">
              <a:buFont typeface="Arial" panose="020B0604020202020204" pitchFamily="34" charset="0"/>
              <a:buChar char="•"/>
            </a:pP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field: value }, {</a:t>
            </a:r>
            <a:r>
              <a:rPr lang="en-US" dirty="0">
                <a:solidFill>
                  <a:srgbClr val="B22251"/>
                </a:solidFill>
                <a:latin typeface="Consolas" panose="020B0609020204030204" pitchFamily="49" charset="0"/>
              </a:rPr>
              <a:t> upsert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true </a:t>
            </a:r>
            <a:r>
              <a:rPr lang="en-US" dirty="0">
                <a:solidFill>
                  <a:srgbClr val="061621"/>
                </a:solidFill>
                <a:latin typeface="Source Code Pro" panose="020B0509030403020204" pitchFamily="49" charset="0"/>
              </a:rPr>
              <a:t>}</a:t>
            </a:r>
          </a:p>
        </p:txBody>
      </p:sp>
      <p:sp>
        <p:nvSpPr>
          <p:cNvPr id="24" name="TextBox 23">
            <a:extLst>
              <a:ext uri="{FF2B5EF4-FFF2-40B4-BE49-F238E27FC236}">
                <a16:creationId xmlns:a16="http://schemas.microsoft.com/office/drawing/2014/main" id="{1AC68FC7-AD14-4231-963E-AEA15DDB58EB}"/>
              </a:ext>
            </a:extLst>
          </p:cNvPr>
          <p:cNvSpPr txBox="1"/>
          <p:nvPr/>
        </p:nvSpPr>
        <p:spPr>
          <a:xfrm>
            <a:off x="407368" y="4154304"/>
            <a:ext cx="11449272" cy="193899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operator replaces the value of a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will add a new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you specify multiple field-value pairs, </a:t>
            </a:r>
            <a:r>
              <a:rPr lang="en-US" dirty="0">
                <a:solidFill>
                  <a:srgbClr val="D83713"/>
                </a:solidFill>
                <a:latin typeface="Palatino Linotype" panose="02040502050505030304" pitchFamily="18" charset="0"/>
              </a:rPr>
              <a:t>$set </a:t>
            </a:r>
            <a:r>
              <a:rPr lang="en-US" dirty="0">
                <a:latin typeface="Palatino Linotype" panose="02040502050505030304" pitchFamily="18" charset="0"/>
              </a:rPr>
              <a:t>will update or create each field.</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 specify a &lt;field&gt; in an embedded document or in an array, use dot notation.</a:t>
            </a:r>
          </a:p>
        </p:txBody>
      </p:sp>
    </p:spTree>
    <p:extLst>
      <p:ext uri="{BB962C8B-B14F-4D97-AF65-F5344CB8AC3E}">
        <p14:creationId xmlns:p14="http://schemas.microsoft.com/office/powerpoint/2010/main" val="391652235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db.collection.updateMany()</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updateMany()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23705882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41035" y="27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59468"/>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updateMany</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5" name="Rectangle 4"/>
          <p:cNvSpPr/>
          <p:nvPr/>
        </p:nvSpPr>
        <p:spPr>
          <a:xfrm>
            <a:off x="1556658" y="2181200"/>
            <a:ext cx="8962155"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upsert : true }</a:t>
            </a:r>
          </a:p>
        </p:txBody>
      </p:sp>
      <p:sp>
        <p:nvSpPr>
          <p:cNvPr id="2" name="Rectangle 1"/>
          <p:cNvSpPr/>
          <p:nvPr/>
        </p:nvSpPr>
        <p:spPr>
          <a:xfrm>
            <a:off x="1660229" y="5398532"/>
            <a:ext cx="9175340" cy="646331"/>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78765106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$inc</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increments a field by a specified value.</a:t>
            </a:r>
          </a:p>
        </p:txBody>
      </p:sp>
    </p:spTree>
    <p:extLst>
      <p:ext uri="{BB962C8B-B14F-4D97-AF65-F5344CB8AC3E}">
        <p14:creationId xmlns:p14="http://schemas.microsoft.com/office/powerpoint/2010/main" val="175958017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$inc</a:t>
            </a:r>
            <a:r>
              <a:rPr lang="en-US" dirty="0"/>
              <a:t> operator increments a field by a specified value.</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&lt;field1&gt;: &lt;amount1&gt;, &lt;field2&gt;: &lt;amount2&gt;, ... } }</a:t>
            </a:r>
          </a:p>
        </p:txBody>
      </p:sp>
      <p:sp>
        <p:nvSpPr>
          <p:cNvPr id="9" name="Rectangle 8"/>
          <p:cNvSpPr/>
          <p:nvPr/>
        </p:nvSpPr>
        <p:spPr>
          <a:xfrm>
            <a:off x="1673188" y="2354760"/>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180246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a:solidFill>
                  <a:srgbClr val="FFFF00"/>
                </a:solidFill>
                <a:latin typeface="Arial" pitchFamily="34" charset="0"/>
                <a:cs typeface="Arial" pitchFamily="34" charset="0"/>
              </a:rPr>
              <a:t>Types of Data</a:t>
            </a:r>
            <a:endParaRPr lang="en-US" sz="3200" b="1" i="1" dirty="0">
              <a:solidFill>
                <a:srgbClr val="FFFF00"/>
              </a:solidFill>
              <a:latin typeface="Arial" pitchFamily="34" charset="0"/>
              <a:cs typeface="Arial" pitchFamily="34" charset="0"/>
            </a:endParaRP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val="19210612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$unset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deletes a particular field.</a:t>
            </a: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$unset</a:t>
            </a:r>
            <a:r>
              <a:rPr lang="en-US" dirty="0">
                <a:solidFill>
                  <a:srgbClr val="FF8C00"/>
                </a:solidFill>
              </a:rPr>
              <a:t> </a:t>
            </a:r>
            <a:r>
              <a:rPr lang="en-US" dirty="0"/>
              <a:t>operator deletes a particular field.</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&lt;field1&gt;: "", ...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19336" y="2461736"/>
            <a:ext cx="11701300"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994646"/>
                </a:solidFill>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1365847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$rename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updates the name of a field.</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$rename</a:t>
            </a:r>
            <a:endParaRPr lang="en-US" dirty="0"/>
          </a:p>
        </p:txBody>
      </p:sp>
    </p:spTree>
    <p:extLst>
      <p:ext uri="{BB962C8B-B14F-4D97-AF65-F5344CB8AC3E}">
        <p14:creationId xmlns:p14="http://schemas.microsoft.com/office/powerpoint/2010/main" val="79503662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$rename </a:t>
            </a:r>
            <a:r>
              <a:rPr lang="en-US" dirty="0"/>
              <a:t>operator updates the name of a field.</a:t>
            </a:r>
            <a:endParaRPr lang="en-IN" dirty="0"/>
          </a:p>
        </p:txBody>
      </p:sp>
      <p:sp>
        <p:nvSpPr>
          <p:cNvPr id="8" name="Rectangle 7"/>
          <p:cNvSpPr/>
          <p:nvPr/>
        </p:nvSpPr>
        <p:spPr>
          <a:xfrm>
            <a:off x="1217712" y="1619508"/>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&lt;oldfield1&gt;: &lt;newName1&gt;, &lt;oldfield2&gt;: &lt;newName2&gt;, ... } }</a:t>
            </a:r>
          </a:p>
        </p:txBody>
      </p:sp>
      <p:sp>
        <p:nvSpPr>
          <p:cNvPr id="9" name="Rectangle 8"/>
          <p:cNvSpPr/>
          <p:nvPr/>
        </p:nvSpPr>
        <p:spPr>
          <a:xfrm>
            <a:off x="299356" y="2731293"/>
            <a:ext cx="11593288"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634719328"/>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8" name="TextBox 7">
            <a:extLst>
              <a:ext uri="{FF2B5EF4-FFF2-40B4-BE49-F238E27FC236}">
                <a16:creationId xmlns:a16="http://schemas.microsoft.com/office/drawing/2014/main" id="{7D720DAB-9BBD-4CC5-AF42-D93D9497B120}"/>
              </a:ext>
            </a:extLst>
          </p:cNvPr>
          <p:cNvSpPr txBox="1"/>
          <p:nvPr/>
        </p:nvSpPr>
        <p:spPr>
          <a:xfrm>
            <a:off x="407368" y="2276872"/>
            <a:ext cx="11449272" cy="249299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appends a specified value to an array  &lt;field&gt;.</a:t>
            </a:r>
            <a:endParaRPr lang="en-IN" dirty="0">
              <a:latin typeface="Palatino Linotype" panose="02040502050505030304" pitchFamily="18" charset="0"/>
            </a:endParaRPr>
          </a:p>
          <a:p>
            <a:pPr marL="285750" indent="-285750">
              <a:buFont typeface="Arial" panose="020B0604020202020204" pitchFamily="34" charset="0"/>
              <a:buChar char="•"/>
            </a:pPr>
            <a:endParaRPr lang="en-IN" sz="6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$each </a:t>
            </a:r>
            <a:r>
              <a:rPr lang="en-US" dirty="0">
                <a:latin typeface="Palatino Linotype" panose="02040502050505030304" pitchFamily="18" charset="0"/>
              </a:rPr>
              <a:t>with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to append multiple values to an array &lt;field&gt;.</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$pop </a:t>
            </a:r>
            <a:r>
              <a:rPr lang="en-US" dirty="0">
                <a:latin typeface="Palatino Linotype" panose="02040502050505030304" pitchFamily="18" charset="0"/>
              </a:rPr>
              <a:t>operator removes the first or last element of an array. Pass value of -1 to remove the first element of an array and 1 to remove the last element in an array.</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operator adds a value to an array unless the value is already present, in which case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does nothing to that array.</a:t>
            </a:r>
          </a:p>
        </p:txBody>
      </p:sp>
      <p:sp>
        <p:nvSpPr>
          <p:cNvPr id="9" name="Rectangle 8">
            <a:extLst>
              <a:ext uri="{FF2B5EF4-FFF2-40B4-BE49-F238E27FC236}">
                <a16:creationId xmlns:a16="http://schemas.microsoft.com/office/drawing/2014/main" id="{78A053DC-6FF0-46BB-9FC4-2DBE7EF22E00}"/>
              </a:ext>
            </a:extLst>
          </p:cNvPr>
          <p:cNvSpPr/>
          <p:nvPr/>
        </p:nvSpPr>
        <p:spPr>
          <a:xfrm>
            <a:off x="1556658" y="769347"/>
            <a:ext cx="9708248" cy="1384995"/>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 value,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 1&gt;,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1264360"/>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2" name="Rectangle 1"/>
          <p:cNvSpPr/>
          <p:nvPr/>
        </p:nvSpPr>
        <p:spPr>
          <a:xfrm>
            <a:off x="330188" y="2852936"/>
            <a:ext cx="11598460" cy="1600438"/>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publisher: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'abc</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publisher'</a:t>
            </a:r>
            <a:r>
              <a:rPr lang="en-IN" dirty="0">
                <a:latin typeface="Source Code Pro" panose="020B0509030403020204" pitchFamily="49" charset="0"/>
                <a:ea typeface="Source Code Pro" panose="020B0509030403020204" pitchFamily="49" charset="0"/>
              </a:rPr>
              <a:t>, founded: </a:t>
            </a:r>
            <a:r>
              <a:rPr lang="en-IN" dirty="0">
                <a:solidFill>
                  <a:srgbClr val="994646"/>
                </a:solidFill>
                <a:latin typeface="Source Code Pro" panose="020B0509030403020204" pitchFamily="49" charset="0"/>
                <a:ea typeface="Source Code Pro" panose="020B0509030403020204" pitchFamily="49" charset="0"/>
              </a:rPr>
              <a:t>1972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sz="4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languages: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dirty="0" err="1">
                <a:solidFill>
                  <a:srgbClr val="669900"/>
                </a:solidFill>
                <a:latin typeface="Source Code Pro" panose="020B0509030403020204" pitchFamily="49" charset="0"/>
                <a:ea typeface="Source Code Pro" panose="020B0509030403020204" pitchFamily="49" charset="0"/>
                <a:cs typeface="Calibri" panose="020F0502020204030204" pitchFamily="34" charset="0"/>
              </a:rPr>
              <a:t>french</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4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email: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p:txBody>
      </p:sp>
      <p:sp>
        <p:nvSpPr>
          <p:cNvPr id="17" name="Rectangle 16">
            <a:extLst>
              <a:ext uri="{FF2B5EF4-FFF2-40B4-BE49-F238E27FC236}">
                <a16:creationId xmlns:a16="http://schemas.microsoft.com/office/drawing/2014/main" id="{6D7B71ED-369E-4850-9FCD-DC0F923DAED8}"/>
              </a:ext>
            </a:extLst>
          </p:cNvPr>
          <p:cNvSpPr/>
          <p:nvPr/>
        </p:nvSpPr>
        <p:spPr>
          <a:xfrm>
            <a:off x="1556658" y="769347"/>
            <a:ext cx="9708248" cy="1384995"/>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 value,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 1&gt;,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9703569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 single document based on the filter and sort criteria.</a:t>
            </a:r>
          </a:p>
        </p:txBody>
      </p:sp>
    </p:spTree>
    <p:extLst>
      <p:ext uri="{BB962C8B-B14F-4D97-AF65-F5344CB8AC3E}">
        <p14:creationId xmlns:p14="http://schemas.microsoft.com/office/powerpoint/2010/main" val="4262821016"/>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611868"/>
            <a:ext cx="939653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findOneAndUpdate</a:t>
            </a:r>
            <a:r>
              <a:rPr lang="en-US" dirty="0">
                <a:solidFill>
                  <a:srgbClr val="061621"/>
                </a:solidFill>
                <a:latin typeface="Source Code Pro" panose="020B0509030403020204" pitchFamily="49" charset="0"/>
                <a:ea typeface="Source Code Pro" panose="020B0509030403020204" pitchFamily="49" charset="0"/>
              </a:rPr>
              <a:t>({ filter }, { update }, { options })</a:t>
            </a:r>
          </a:p>
        </p:txBody>
      </p:sp>
    </p:spTree>
    <p:extLst>
      <p:ext uri="{BB962C8B-B14F-4D97-AF65-F5344CB8AC3E}">
        <p14:creationId xmlns:p14="http://schemas.microsoft.com/office/powerpoint/2010/main" val="3613658472"/>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Replaces a single document within the collection based on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filter.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262821016"/>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524000" y="1611868"/>
            <a:ext cx="89154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replaceOne</a:t>
            </a:r>
            <a:r>
              <a:rPr lang="en-US" dirty="0">
                <a:solidFill>
                  <a:srgbClr val="061621"/>
                </a:solidFill>
                <a:latin typeface="Source Code Pro" panose="020B0509030403020204" pitchFamily="49" charset="0"/>
                <a:ea typeface="Source Code Pro" panose="020B0509030403020204" pitchFamily="49" charset="0"/>
              </a:rPr>
              <a:t>(filter, replacement, options)</a:t>
            </a:r>
          </a:p>
        </p:txBody>
      </p:sp>
      <p:sp>
        <p:nvSpPr>
          <p:cNvPr id="9" name="Rectangle 8"/>
          <p:cNvSpPr/>
          <p:nvPr/>
        </p:nvSpPr>
        <p:spPr>
          <a:xfrm>
            <a:off x="1673188" y="2354760"/>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replaceOne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y: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1375496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a:solidFill>
                  <a:srgbClr val="FFFF00"/>
                </a:solidFill>
                <a:latin typeface="Arial" pitchFamily="34" charset="0"/>
                <a:cs typeface="Arial" pitchFamily="34" charset="0"/>
              </a:rPr>
              <a:t>Types of Data</a:t>
            </a:r>
            <a:endParaRPr lang="en-US" sz="3200" b="1" i="1" dirty="0">
              <a:solidFill>
                <a:srgbClr val="FFFF00"/>
              </a:solidFill>
              <a:latin typeface="Arial" pitchFamily="34" charset="0"/>
              <a:cs typeface="Arial" pitchFamily="34" charset="0"/>
            </a:endParaRP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 &amp; db.collection.deleteMany()</a:t>
            </a:r>
            <a:endParaRPr lang="en-US" dirty="0"/>
          </a:p>
          <a:p>
            <a:endParaRPr lang="en-US" dirty="0"/>
          </a:p>
        </p:txBody>
      </p:sp>
      <p:sp>
        <p:nvSpPr>
          <p:cNvPr id="3" name="Rectangle 2"/>
          <p:cNvSpPr/>
          <p:nvPr/>
        </p:nvSpPr>
        <p:spPr>
          <a:xfrm>
            <a:off x="1943100" y="3779748"/>
            <a:ext cx="8305800"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single document from a collection.</a:t>
            </a:r>
          </a:p>
        </p:txBody>
      </p:sp>
    </p:spTree>
    <p:extLst>
      <p:ext uri="{BB962C8B-B14F-4D97-AF65-F5344CB8AC3E}">
        <p14:creationId xmlns:p14="http://schemas.microsoft.com/office/powerpoint/2010/main" val="3719896549"/>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 db.collection.deleteMany()</a:t>
            </a:r>
          </a:p>
        </p:txBody>
      </p:sp>
      <p:sp>
        <p:nvSpPr>
          <p:cNvPr id="7" name="Rectangle 6"/>
          <p:cNvSpPr/>
          <p:nvPr/>
        </p:nvSpPr>
        <p:spPr>
          <a:xfrm>
            <a:off x="1524000" y="1338065"/>
            <a:ext cx="9144000" cy="1107996"/>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p>
          <a:p>
            <a:endParaRPr lang="en-US" sz="1200" dirty="0"/>
          </a:p>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24000" y="2924944"/>
            <a:ext cx="9144000"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deleteOne</a:t>
            </a:r>
            <a:r>
              <a:rPr lang="en-US" dirty="0">
                <a:solidFill>
                  <a:srgbClr val="061621"/>
                </a:solidFill>
                <a:latin typeface="Source Code Pro" panose="020B0509030403020204" pitchFamily="49" charset="0"/>
                <a:ea typeface="Source Code Pro" panose="020B0509030403020204" pitchFamily="49" charset="0"/>
              </a:rPr>
              <a:t>({ filter })</a:t>
            </a:r>
          </a:p>
          <a:p>
            <a:endParaRPr lang="en-US" sz="800" dirty="0">
              <a:solidFill>
                <a:srgbClr val="061621"/>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deleteMany</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4082296"/>
            <a:ext cx="8766212" cy="193899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696592824"/>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751298" y="2926685"/>
            <a:ext cx="86894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75657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findOneAndDelete</a:t>
            </a:r>
            <a:r>
              <a:rPr lang="en-US" dirty="0">
                <a:solidFill>
                  <a:srgbClr val="061621"/>
                </a:solidFill>
                <a:latin typeface="Source Code Pro" panose="020B0509030403020204" pitchFamily="49" charset="0"/>
                <a:ea typeface="Source Code Pro" panose="020B0509030403020204" pitchFamily="49" charset="0"/>
              </a:rPr>
              <a:t>({ filter }, [ { sort },{ projection }])</a:t>
            </a:r>
          </a:p>
        </p:txBody>
      </p:sp>
      <p:sp>
        <p:nvSpPr>
          <p:cNvPr id="5" name="Rectangle 4"/>
          <p:cNvSpPr/>
          <p:nvPr/>
        </p:nvSpPr>
        <p:spPr>
          <a:xfrm>
            <a:off x="1260004" y="2780928"/>
            <a:ext cx="967199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77191680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4290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1523490" y="4311392"/>
            <a:ext cx="914501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 aggregation, the result of one stage is simply passed to another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8273939" y="478961"/>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sp>
        <p:nvSpPr>
          <p:cNvPr id="5" name="Rectangle 4"/>
          <p:cNvSpPr/>
          <p:nvPr/>
        </p:nvSpPr>
        <p:spPr>
          <a:xfrm>
            <a:off x="263352" y="481938"/>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graphicFrame>
        <p:nvGraphicFramePr>
          <p:cNvPr id="7" name="Table 6">
            <a:extLst>
              <a:ext uri="{FF2B5EF4-FFF2-40B4-BE49-F238E27FC236}">
                <a16:creationId xmlns:a16="http://schemas.microsoft.com/office/drawing/2014/main" id="{93D2B365-AA4F-4C08-8DB3-3C56EC163CDA}"/>
              </a:ext>
            </a:extLst>
          </p:cNvPr>
          <p:cNvGraphicFramePr>
            <a:graphicFrameLocks noGrp="1"/>
          </p:cNvGraphicFramePr>
          <p:nvPr>
            <p:extLst>
              <p:ext uri="{D42A27DB-BD31-4B8C-83A1-F6EECF244321}">
                <p14:modId xmlns:p14="http://schemas.microsoft.com/office/powerpoint/2010/main" val="1265151733"/>
              </p:ext>
            </p:extLst>
          </p:nvPr>
        </p:nvGraphicFramePr>
        <p:xfrm>
          <a:off x="0" y="1218456"/>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8" name="Table 7">
            <a:extLst>
              <a:ext uri="{FF2B5EF4-FFF2-40B4-BE49-F238E27FC236}">
                <a16:creationId xmlns:a16="http://schemas.microsoft.com/office/drawing/2014/main" id="{3E21AF42-E872-4374-9742-0A0905040C42}"/>
              </a:ext>
            </a:extLst>
          </p:cNvPr>
          <p:cNvGraphicFramePr>
            <a:graphicFrameLocks noGrp="1"/>
          </p:cNvGraphicFramePr>
          <p:nvPr>
            <p:extLst>
              <p:ext uri="{D42A27DB-BD31-4B8C-83A1-F6EECF244321}">
                <p14:modId xmlns:p14="http://schemas.microsoft.com/office/powerpoint/2010/main" val="3017922240"/>
              </p:ext>
            </p:extLst>
          </p:nvPr>
        </p:nvGraphicFramePr>
        <p:xfrm>
          <a:off x="-2" y="2226568"/>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20010287"/>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db.collection.aggregate()</a:t>
            </a:r>
          </a:p>
        </p:txBody>
      </p:sp>
      <p:sp>
        <p:nvSpPr>
          <p:cNvPr id="8" name="Rectangle 7"/>
          <p:cNvSpPr/>
          <p:nvPr/>
        </p:nvSpPr>
        <p:spPr>
          <a:xfrm>
            <a:off x="191344" y="3923764"/>
            <a:ext cx="11809312"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collection.aggregate</a:t>
            </a:r>
            <a:r>
              <a:rPr lang="en-US" dirty="0">
                <a:solidFill>
                  <a:srgbClr val="061621"/>
                </a:solidFill>
                <a:latin typeface="Source Code Pro" panose="020B0509030403020204" pitchFamily="49" charset="0"/>
                <a:ea typeface="Source Code Pro" panose="020B0509030403020204" pitchFamily="49" charset="0"/>
              </a:rPr>
              <a:t>( [ { &lt;stage1&gt; }, { &lt;stage2&gt; }, ..., { &lt;stageN&gt; } ] )</a:t>
            </a:r>
          </a:p>
        </p:txBody>
      </p:sp>
      <p:sp>
        <p:nvSpPr>
          <p:cNvPr id="5" name="Rectangle 4"/>
          <p:cNvSpPr/>
          <p:nvPr/>
        </p:nvSpPr>
        <p:spPr>
          <a:xfrm>
            <a:off x="191344" y="4545415"/>
            <a:ext cx="87662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4" name="Rectangle 3">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graphicFrame>
        <p:nvGraphicFramePr>
          <p:cNvPr id="9" name="Table 8">
            <a:extLst>
              <a:ext uri="{FF2B5EF4-FFF2-40B4-BE49-F238E27FC236}">
                <a16:creationId xmlns:a16="http://schemas.microsoft.com/office/drawing/2014/main" id="{0433048C-85F5-40C3-B2F6-BD4B19A3010D}"/>
              </a:ext>
            </a:extLst>
          </p:cNvPr>
          <p:cNvGraphicFramePr>
            <a:graphicFrameLocks noGrp="1"/>
          </p:cNvGraphicFramePr>
          <p:nvPr>
            <p:extLst>
              <p:ext uri="{D42A27DB-BD31-4B8C-83A1-F6EECF244321}">
                <p14:modId xmlns:p14="http://schemas.microsoft.com/office/powerpoint/2010/main" val="789122826"/>
              </p:ext>
            </p:extLst>
          </p:nvPr>
        </p:nvGraphicFramePr>
        <p:xfrm>
          <a:off x="0" y="1506488"/>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11" name="Table 10">
            <a:extLst>
              <a:ext uri="{FF2B5EF4-FFF2-40B4-BE49-F238E27FC236}">
                <a16:creationId xmlns:a16="http://schemas.microsoft.com/office/drawing/2014/main" id="{23842D7B-2C27-4ECD-B17D-C8866BF3116F}"/>
              </a:ext>
            </a:extLst>
          </p:cNvPr>
          <p:cNvGraphicFramePr>
            <a:graphicFrameLocks noGrp="1"/>
          </p:cNvGraphicFramePr>
          <p:nvPr>
            <p:extLst>
              <p:ext uri="{D42A27DB-BD31-4B8C-83A1-F6EECF244321}">
                <p14:modId xmlns:p14="http://schemas.microsoft.com/office/powerpoint/2010/main" val="88033132"/>
              </p:ext>
            </p:extLst>
          </p:nvPr>
        </p:nvGraphicFramePr>
        <p:xfrm>
          <a:off x="-2" y="2486784"/>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30102903"/>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48128" y="2140465"/>
            <a:ext cx="4422811" cy="430887"/>
          </a:xfrm>
          <a:prstGeom prst="rect">
            <a:avLst/>
          </a:prstGeom>
        </p:spPr>
        <p:txBody>
          <a:bodyPr wrap="square">
            <a:spAutoFit/>
          </a:bodyPr>
          <a:lstStyle/>
          <a:p>
            <a:r>
              <a:rPr lang="en-US" sz="2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'$&lt;fieldName&gt;'</a:t>
            </a:r>
          </a:p>
        </p:txBody>
      </p:sp>
      <p:sp>
        <p:nvSpPr>
          <p:cNvPr id="11" name="Rectangle 10"/>
          <p:cNvSpPr/>
          <p:nvPr/>
        </p:nvSpPr>
        <p:spPr>
          <a:xfrm>
            <a:off x="1653309" y="2420888"/>
            <a:ext cx="5214900" cy="738664"/>
          </a:xfrm>
          <a:prstGeom prst="rect">
            <a:avLst/>
          </a:prstGeom>
        </p:spPr>
        <p:txBody>
          <a:bodyPr wrap="square">
            <a:spAutoFit/>
          </a:bodyPr>
          <a:lstStyle/>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$match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'manager'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a:p>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$group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_id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p:txBody>
      </p:sp>
      <p:graphicFrame>
        <p:nvGraphicFramePr>
          <p:cNvPr id="2" name="Table 1"/>
          <p:cNvGraphicFramePr>
            <a:graphicFrameLocks noGrp="1"/>
          </p:cNvGraphicFramePr>
          <p:nvPr>
            <p:extLst>
              <p:ext uri="{D42A27DB-BD31-4B8C-83A1-F6EECF244321}">
                <p14:modId xmlns:p14="http://schemas.microsoft.com/office/powerpoint/2010/main" val="1183780998"/>
              </p:ext>
            </p:extLst>
          </p:nvPr>
        </p:nvGraphicFramePr>
        <p:xfrm>
          <a:off x="1690010" y="3429000"/>
          <a:ext cx="8784026" cy="3169920"/>
        </p:xfrm>
        <a:graphic>
          <a:graphicData uri="http://schemas.openxmlformats.org/drawingml/2006/table">
            <a:tbl>
              <a:tblPr firstRow="1" bandRow="1">
                <a:tableStyleId>{5940675A-B579-460E-94D1-54222C63F5DA}</a:tableStyleId>
              </a:tblPr>
              <a:tblGrid>
                <a:gridCol w="4392013">
                  <a:extLst>
                    <a:ext uri="{9D8B030D-6E8A-4147-A177-3AD203B41FA5}">
                      <a16:colId xmlns:a16="http://schemas.microsoft.com/office/drawing/2014/main" val="20000"/>
                    </a:ext>
                  </a:extLst>
                </a:gridCol>
                <a:gridCol w="4392013">
                  <a:extLst>
                    <a:ext uri="{9D8B030D-6E8A-4147-A177-3AD203B41FA5}">
                      <a16:colId xmlns:a16="http://schemas.microsoft.com/office/drawing/2014/main" val="20001"/>
                    </a:ext>
                  </a:extLst>
                </a:gridCol>
              </a:tblGrid>
              <a:tr h="370840">
                <a:tc gridSpan="2">
                  <a:txBody>
                    <a:bodyPr/>
                    <a:lstStyle/>
                    <a:p>
                      <a:r>
                        <a:rPr kumimoji="0" lang="en-US" sz="2000" b="0" kern="1200" dirty="0">
                          <a:solidFill>
                            <a:srgbClr val="DFE100"/>
                          </a:solidFill>
                          <a:latin typeface="Gill Sans MT (Body)"/>
                          <a:ea typeface="+mn-ea"/>
                          <a:cs typeface="+mn-cs"/>
                        </a:rPr>
                        <a:t>Stage Operators</a:t>
                      </a:r>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$sort  </a:t>
                      </a:r>
                    </a:p>
                  </a:txBody>
                  <a:tcPr/>
                </a:tc>
                <a:extLst>
                  <a:ext uri="{0D108BD9-81ED-4DB2-BD59-A6C34878D82A}">
                    <a16:rowId xmlns:a16="http://schemas.microsoft.com/office/drawing/2014/main" val="10001"/>
                  </a:ext>
                </a:extLst>
              </a:tr>
              <a:tr h="370840">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$project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$limit</a:t>
                      </a: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$addFields</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$skip</a:t>
                      </a:r>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$sample</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$count</a:t>
                      </a:r>
                    </a:p>
                  </a:txBody>
                  <a:tcPr/>
                </a:tc>
                <a:extLst>
                  <a:ext uri="{0D108BD9-81ED-4DB2-BD59-A6C34878D82A}">
                    <a16:rowId xmlns:a16="http://schemas.microsoft.com/office/drawing/2014/main" val="42117847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$group</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$unset</a:t>
                      </a:r>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$out</a:t>
                      </a:r>
                    </a:p>
                  </a:txBody>
                  <a:tcPr/>
                </a:tc>
                <a:extLst>
                  <a:ext uri="{0D108BD9-81ED-4DB2-BD59-A6C34878D82A}">
                    <a16:rowId xmlns:a16="http://schemas.microsoft.com/office/drawing/2014/main" val="1000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$unwind</a:t>
                      </a:r>
                    </a:p>
                  </a:txBody>
                  <a:tcPr/>
                </a:tc>
                <a:tc>
                  <a:txBody>
                    <a:bodyPr/>
                    <a:lstStyle/>
                    <a:p>
                      <a:endParaRPr kumimoji="0" lang="en-US" sz="2000" b="0" kern="1200" dirty="0">
                        <a:solidFill>
                          <a:srgbClr val="036883"/>
                        </a:solidFill>
                        <a:latin typeface="Source Code Pro" panose="020B0509030403020204" pitchFamily="49" charset="0"/>
                        <a:ea typeface="Source Code Pro" panose="020B0509030403020204" pitchFamily="49" charset="0"/>
                        <a:cs typeface="+mn-cs"/>
                      </a:endParaRPr>
                    </a:p>
                  </a:txBody>
                  <a:tcPr/>
                </a:tc>
                <a:extLst>
                  <a:ext uri="{0D108BD9-81ED-4DB2-BD59-A6C34878D82A}">
                    <a16:rowId xmlns:a16="http://schemas.microsoft.com/office/drawing/2014/main" val="3399297053"/>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95600"/>
            <a:ext cx="85725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Filters the documents to pass only the documents that match the specified condition(s) to the next pipeline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7213862"/>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$match</a:t>
            </a:r>
            <a:r>
              <a:rPr lang="en-US" dirty="0">
                <a:solidFill>
                  <a:srgbClr val="061621"/>
                </a:solidFill>
                <a:latin typeface="Source Code Pro" panose="020B0509030403020204" pitchFamily="49" charset="0"/>
                <a:ea typeface="Source Code Pro" panose="020B0509030403020204" pitchFamily="49" charset="0"/>
              </a:rPr>
              <a:t>: { &lt;query&gt; } }</a:t>
            </a:r>
          </a:p>
        </p:txBody>
      </p:sp>
      <p:sp>
        <p:nvSpPr>
          <p:cNvPr id="5" name="Rectangle 4"/>
          <p:cNvSpPr/>
          <p:nvPr/>
        </p:nvSpPr>
        <p:spPr>
          <a:xfrm>
            <a:off x="191344" y="2447597"/>
            <a:ext cx="11809312" cy="240065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null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412945075"/>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Passes along the documents with the requested fields to the next stage in the pipeline</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 The specified fields can be existing fields from the input documents or newly computed fields.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6113679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02627" y="2708919"/>
            <a:ext cx="7882003" cy="406450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t>Passes along the documents with the requested fields to the next stage in the pipeline. The specified fields can be existing fields from the input documents or newly computed fields.</a:t>
            </a:r>
            <a:endParaRPr lang="en-IN" dirty="0"/>
          </a:p>
        </p:txBody>
      </p:sp>
      <p:sp>
        <p:nvSpPr>
          <p:cNvPr id="4" name="Rectangle 3"/>
          <p:cNvSpPr/>
          <p:nvPr/>
        </p:nvSpPr>
        <p:spPr>
          <a:xfrm>
            <a:off x="1524000" y="1812429"/>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$project</a:t>
            </a:r>
            <a:r>
              <a:rPr lang="en-US" dirty="0">
                <a:solidFill>
                  <a:srgbClr val="061621"/>
                </a:solidFill>
                <a:latin typeface="Source Code Pro" panose="020B0509030403020204" pitchFamily="49" charset="0"/>
                <a:ea typeface="Source Code Pro" panose="020B0509030403020204" pitchFamily="49" charset="0"/>
              </a:rPr>
              <a:t>: { &lt;specification(s)&gt; } }</a:t>
            </a:r>
          </a:p>
        </p:txBody>
      </p:sp>
      <p:sp>
        <p:nvSpPr>
          <p:cNvPr id="5" name="Rectangle 4"/>
          <p:cNvSpPr/>
          <p:nvPr/>
        </p:nvSpPr>
        <p:spPr>
          <a:xfrm>
            <a:off x="335360" y="2643423"/>
            <a:ext cx="11521280" cy="249299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'Employee Name'</a:t>
            </a:r>
            <a:r>
              <a:rPr lang="en-US" dirty="0">
                <a:latin typeface="Source Code Pro" panose="020B0509030403020204" pitchFamily="49" charset="0"/>
                <a:ea typeface="Source Code Pro" panose="020B0509030403020204" pitchFamily="49" charset="0"/>
                <a:cs typeface="Calibri" panose="020F0502020204030204" pitchFamily="34" charset="0"/>
              </a:rPr>
              <a:t> :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alias 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xx: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$max</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494516498"/>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
        <p:nvSpPr>
          <p:cNvPr id="4" name="Rectangle 3"/>
          <p:cNvSpPr/>
          <p:nvPr/>
        </p:nvSpPr>
        <p:spPr>
          <a:xfrm>
            <a:off x="1943100" y="3048000"/>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Removes/excludes fields from documents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output.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626494280"/>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 </a:t>
            </a:r>
          </a:p>
        </p:txBody>
      </p:sp>
      <p:sp>
        <p:nvSpPr>
          <p:cNvPr id="7" name="Rectangle 6"/>
          <p:cNvSpPr/>
          <p:nvPr/>
        </p:nvSpPr>
        <p:spPr>
          <a:xfrm>
            <a:off x="1524000" y="762001"/>
            <a:ext cx="9144000" cy="646331"/>
          </a:xfrm>
          <a:prstGeom prst="rect">
            <a:avLst/>
          </a:prstGeom>
        </p:spPr>
        <p:txBody>
          <a:bodyPr wrap="square">
            <a:spAutoFit/>
          </a:bodyPr>
          <a:lstStyle/>
          <a:p>
            <a:r>
              <a:rPr lang="en-US" dirty="0">
                <a:solidFill>
                  <a:srgbClr val="222222"/>
                </a:solidFill>
                <a:latin typeface="arial" panose="020B0604020202020204" pitchFamily="34" charset="0"/>
              </a:rPr>
              <a:t>Removes field(s) from the output. </a:t>
            </a:r>
            <a:r>
              <a:rPr lang="en-US" b="1" dirty="0">
                <a:solidFill>
                  <a:srgbClr val="222222"/>
                </a:solidFill>
                <a:latin typeface="arial" panose="020B0604020202020204" pitchFamily="34" charset="0"/>
              </a:rPr>
              <a:t>Will not delete the field(s) from the saved document.</a:t>
            </a:r>
            <a:endParaRPr lang="en-IN" b="1" dirty="0"/>
          </a:p>
        </p:txBody>
      </p:sp>
      <p:sp>
        <p:nvSpPr>
          <p:cNvPr id="4" name="Rectangle 3"/>
          <p:cNvSpPr/>
          <p:nvPr/>
        </p:nvSpPr>
        <p:spPr>
          <a:xfrm>
            <a:off x="1524000" y="1812429"/>
            <a:ext cx="9144000" cy="1384995"/>
          </a:xfrm>
          <a:prstGeom prst="rect">
            <a:avLst/>
          </a:prstGeom>
        </p:spPr>
        <p:txBody>
          <a:bodyPr wrap="square">
            <a:spAutoFit/>
          </a:bodyPr>
          <a:lstStyle/>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"&lt;field&gt;" }</a:t>
            </a:r>
          </a:p>
          <a:p>
            <a:endParaRPr lang="en-IN" sz="400" i="0" dirty="0">
              <a:solidFill>
                <a:srgbClr val="061621"/>
              </a:solidFill>
              <a:effectLst/>
              <a:latin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"&lt;field1&gt;", "&lt;field2&gt;", </a:t>
            </a:r>
            <a:r>
              <a:rPr lang="en-IN" i="0" dirty="0">
                <a:solidFill>
                  <a:srgbClr val="061621"/>
                </a:solidFill>
                <a:effectLst/>
                <a:latin typeface="Source Code Pro" panose="020B0509030403020204" pitchFamily="49" charset="0"/>
              </a:rPr>
              <a:t>... ] }</a:t>
            </a: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"&lt;field.nestedfield&gt;" </a:t>
            </a:r>
            <a:r>
              <a:rPr lang="en-IN" i="0" dirty="0">
                <a:solidFill>
                  <a:srgbClr val="061621"/>
                </a:solidFill>
                <a:effectLst/>
                <a:latin typeface="Source Code Pro" panose="020B0509030403020204" pitchFamily="49" charset="0"/>
              </a:rPr>
              <a:t>}</a:t>
            </a:r>
            <a:endParaRPr lang="en-IN" i="0" dirty="0">
              <a:solidFill>
                <a:srgbClr val="061621"/>
              </a:solidFill>
              <a:effectLst/>
              <a:latin typeface="Source Code Pro" panose="020B0509030403020204" pitchFamily="49" charset="0"/>
              <a:ea typeface="Source Code Pro" panose="020B0509030403020204" pitchFamily="49" charset="0"/>
            </a:endParaRP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"&lt;field1.nestedfield&gt;", </a:t>
            </a:r>
            <a:r>
              <a:rPr lang="en-IN" i="0" dirty="0">
                <a:solidFill>
                  <a:srgbClr val="061621"/>
                </a:solidFill>
                <a:effectLst/>
                <a:latin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524000" y="354456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"address.building"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728717804"/>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value without parsing. Use for values that the aggregation pipeline may interpret as an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expression.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412793763"/>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$literal</a:t>
            </a:r>
            <a:r>
              <a:rPr lang="en-US" dirty="0">
                <a:solidFill>
                  <a:srgbClr val="061621"/>
                </a:solidFill>
                <a:latin typeface="Source Code Pro" panose="020B0509030403020204" pitchFamily="49" charset="0"/>
                <a:ea typeface="Source Code Pro" panose="020B0509030403020204" pitchFamily="49" charset="0"/>
              </a:rPr>
              <a:t>: &lt;value&gt;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397732" y="2420888"/>
            <a:ext cx="9396536" cy="64633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sz="1800" dirty="0">
                <a:solidFill>
                  <a:schemeClr val="bg1">
                    <a:lumMod val="50000"/>
                  </a:schemeClr>
                </a:solidFill>
                <a:latin typeface="Source Code Pro" panose="020B0509030403020204" pitchFamily="49" charset="0"/>
                <a:ea typeface="Source Code Pro" panose="020B0509030403020204" pitchFamily="49" charset="0"/>
              </a:rPr>
              <a:t>db</a:t>
            </a:r>
            <a:r>
              <a:rPr lang="en-IN" sz="1800" dirty="0">
                <a:solidFill>
                  <a:schemeClr val="tx1"/>
                </a:solidFill>
                <a:latin typeface="Source Code Pro" panose="020B0509030403020204" pitchFamily="49" charset="0"/>
                <a:ea typeface="Source Code Pro" panose="020B0509030403020204" pitchFamily="49" charset="0"/>
              </a:rPr>
              <a:t>.emp.</a:t>
            </a:r>
            <a:r>
              <a:rPr lang="en-IN" sz="1800" dirty="0">
                <a:solidFill>
                  <a:srgbClr val="036883"/>
                </a:solidFill>
                <a:latin typeface="Source Code Pro" panose="020B0509030403020204" pitchFamily="49" charset="0"/>
                <a:ea typeface="Source Code Pro" panose="020B0509030403020204" pitchFamily="49"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$project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_id: </a:t>
            </a:r>
            <a:r>
              <a:rPr lang="en-IN" sz="1800" dirty="0">
                <a:solidFill>
                  <a:srgbClr val="994646"/>
                </a:solidFill>
                <a:latin typeface="Source Code Pro" panose="020B0509030403020204" pitchFamily="49" charset="0"/>
                <a:ea typeface="Source Code Pro" panose="020B0509030403020204" pitchFamily="49" charset="0"/>
                <a:cs typeface="+mn-cs"/>
              </a:rPr>
              <a:t>0</a:t>
            </a:r>
            <a:r>
              <a:rPr lang="en-IN" sz="1800" dirty="0">
                <a:solidFill>
                  <a:schemeClr val="tx1"/>
                </a:solidFill>
                <a:latin typeface="Source Code Pro" panose="020B0509030403020204" pitchFamily="49" charset="0"/>
                <a:ea typeface="Source Code Pro" panose="020B0509030403020204" pitchFamily="49" charset="0"/>
              </a:rPr>
              <a:t>, sal: </a:t>
            </a:r>
            <a:r>
              <a:rPr lang="en-IN" sz="18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tx1"/>
                </a:solidFill>
                <a:latin typeface="Source Code Pro" panose="020B0509030403020204" pitchFamily="49" charset="0"/>
                <a:ea typeface="Source Code Pro" panose="020B0509030403020204" pitchFamily="49" charset="0"/>
              </a:rPr>
              <a:t>, staticValue: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994646"/>
                </a:solidFill>
                <a:latin typeface="Source Code Pro" panose="020B0509030403020204" pitchFamily="49" charset="0"/>
                <a:ea typeface="Source Code Pro" panose="020B0509030403020204" pitchFamily="49" charset="0"/>
                <a:cs typeface="+mn-cs"/>
              </a:rPr>
              <a:t>1001</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staticString: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'Saleel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Bagde'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2980445402"/>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 or $set</a:t>
            </a:r>
            <a:endParaRPr lang="en-US" dirty="0"/>
          </a:p>
        </p:txBody>
      </p:sp>
      <p:sp>
        <p:nvSpPr>
          <p:cNvPr id="4" name="Rectangle 3"/>
          <p:cNvSpPr/>
          <p:nvPr/>
        </p:nvSpPr>
        <p:spPr>
          <a:xfrm>
            <a:off x="1559496" y="2998693"/>
            <a:ext cx="89561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Adds new fields to documents. $addFields or $set outputs documents that contain all existing fields from the input documents and newly added fields.</a:t>
            </a:r>
          </a:p>
        </p:txBody>
      </p:sp>
    </p:spTree>
    <p:extLst>
      <p:ext uri="{BB962C8B-B14F-4D97-AF65-F5344CB8AC3E}">
        <p14:creationId xmlns:p14="http://schemas.microsoft.com/office/powerpoint/2010/main" val="3257852489"/>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or $set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75473"/>
            <a:ext cx="8761264" cy="707886"/>
          </a:xfrm>
          <a:prstGeom prst="rect">
            <a:avLst/>
          </a:prstGeom>
        </p:spPr>
        <p:txBody>
          <a:bodyPr wrap="square">
            <a:spAutoFit/>
          </a:bodyPr>
          <a:lstStyle/>
          <a:p>
            <a:r>
              <a:rPr lang="en-US" dirty="0">
                <a:solidFill>
                  <a:srgbClr val="061621"/>
                </a:solidFill>
                <a:latin typeface="Source Code Pro" panose="020B0509030403020204" pitchFamily="49" charset="0"/>
              </a:rPr>
              <a:t>{</a:t>
            </a:r>
            <a:r>
              <a:rPr lang="en-US" dirty="0">
                <a:solidFill>
                  <a:srgbClr val="049DC8"/>
                </a:solidFill>
                <a:latin typeface="Consolas" panose="020B0609020204030204" pitchFamily="49" charset="0"/>
                <a:cs typeface="Calibri" panose="020F0502020204030204" pitchFamily="34" charset="0"/>
              </a:rPr>
              <a:t> </a:t>
            </a:r>
            <a:r>
              <a:rPr lang="en-US" dirty="0">
                <a:solidFill>
                  <a:srgbClr val="D83713"/>
                </a:solidFill>
                <a:latin typeface="Source Code Pro" panose="020B0509030403020204" pitchFamily="49" charset="0"/>
              </a:rPr>
              <a:t>$addFields</a:t>
            </a:r>
            <a:r>
              <a:rPr lang="en-US" dirty="0">
                <a:solidFill>
                  <a:srgbClr val="061621"/>
                </a:solidFill>
                <a:latin typeface="Source Code Pro" panose="020B0509030403020204" pitchFamily="49" charset="0"/>
              </a:rPr>
              <a:t>: { &lt;newField&gt;: &lt;expression&gt;, ... } }</a:t>
            </a:r>
          </a:p>
          <a:p>
            <a:endParaRPr lang="en-US" sz="400" dirty="0">
              <a:solidFill>
                <a:srgbClr val="061621"/>
              </a:solidFill>
              <a:latin typeface="Source Code Pro" panose="020B0509030403020204" pitchFamily="49" charset="0"/>
            </a:endParaRPr>
          </a:p>
          <a:p>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$set</a:t>
            </a:r>
            <a:r>
              <a:rPr lang="en-IN" b="0" i="0" dirty="0">
                <a:solidFill>
                  <a:srgbClr val="061621"/>
                </a:solidFill>
                <a:effectLst/>
                <a:latin typeface="Source Code Pro" panose="020B0509030403020204" pitchFamily="49" charset="0"/>
              </a:rPr>
              <a:t>: { &lt;newField&gt;: &lt;expression&gt;, ... } }</a:t>
            </a:r>
            <a:endParaRPr lang="en-IN" dirty="0"/>
          </a:p>
        </p:txBody>
      </p:sp>
      <p:sp>
        <p:nvSpPr>
          <p:cNvPr id="5" name="Rectangle 4"/>
          <p:cNvSpPr/>
          <p:nvPr/>
        </p:nvSpPr>
        <p:spPr>
          <a:xfrm>
            <a:off x="1524000" y="3140968"/>
            <a:ext cx="9144000" cy="84638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4E354B84-F9F7-4997-A217-19E2896FB402}"/>
              </a:ext>
            </a:extLst>
          </p:cNvPr>
          <p:cNvSpPr txBox="1"/>
          <p:nvPr/>
        </p:nvSpPr>
        <p:spPr>
          <a:xfrm>
            <a:off x="263352" y="4544963"/>
            <a:ext cx="11593288" cy="923330"/>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 _id: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ename: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salary: '$sal',  commission: '$comm' } },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 "Gross Salary":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['$salary', '$commission'] } } }])</a:t>
            </a:r>
          </a:p>
        </p:txBody>
      </p:sp>
    </p:spTree>
    <p:extLst>
      <p:ext uri="{BB962C8B-B14F-4D97-AF65-F5344CB8AC3E}">
        <p14:creationId xmlns:p14="http://schemas.microsoft.com/office/powerpoint/2010/main" val="955930759"/>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201512" y="2895600"/>
            <a:ext cx="7788975"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Randomly selects the specified number of documents from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its input.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Randomly selects the specified number of documents from its input.</a:t>
            </a:r>
            <a:endParaRPr lang="en-IN" dirty="0"/>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$sample</a:t>
            </a:r>
            <a:r>
              <a:rPr lang="en-US" dirty="0">
                <a:solidFill>
                  <a:srgbClr val="061621"/>
                </a:solidFill>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size</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 N&gt; }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207563382"/>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
        <p:nvSpPr>
          <p:cNvPr id="4" name="TextBox 3">
            <a:extLst>
              <a:ext uri="{FF2B5EF4-FFF2-40B4-BE49-F238E27FC236}">
                <a16:creationId xmlns:a16="http://schemas.microsoft.com/office/drawing/2014/main" id="{9E3168A9-F89C-4F24-9484-0780E23CEE36}"/>
              </a:ext>
            </a:extLst>
          </p:cNvPr>
          <p:cNvSpPr txBox="1"/>
          <p:nvPr/>
        </p:nvSpPr>
        <p:spPr>
          <a:xfrm>
            <a:off x="767408" y="5301208"/>
            <a:ext cx="10513168"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spTree>
    <p:extLst>
      <p:ext uri="{BB962C8B-B14F-4D97-AF65-F5344CB8AC3E}">
        <p14:creationId xmlns:p14="http://schemas.microsoft.com/office/powerpoint/2010/main" val="5005754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821528817"/>
              </p:ext>
            </p:extLst>
          </p:nvPr>
        </p:nvGraphicFramePr>
        <p:xfrm>
          <a:off x="911424" y="1484784"/>
          <a:ext cx="10585176" cy="4277410"/>
        </p:xfrm>
        <a:graphic>
          <a:graphicData uri="http://schemas.openxmlformats.org/drawingml/2006/table">
            <a:tbl>
              <a:tblPr firstRow="1" bandRow="1">
                <a:tableStyleId>{5940675A-B579-460E-94D1-54222C63F5DA}</a:tableStyleId>
              </a:tblPr>
              <a:tblGrid>
                <a:gridCol w="1872208">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459556">
                <a:tc gridSpan="2">
                  <a:txBody>
                    <a:bodyPr/>
                    <a:lstStyle/>
                    <a:p>
                      <a:r>
                        <a:rPr kumimoji="0" lang="en-US" sz="2000" b="0" kern="1200" dirty="0">
                          <a:solidFill>
                            <a:srgbClr val="DFE100"/>
                          </a:solidFill>
                          <a:latin typeface="Gill Sans MT (Body)"/>
                          <a:ea typeface="Source Code Pro" panose="020B0509030403020204" pitchFamily="49" charset="0"/>
                          <a:cs typeface="+mn-cs"/>
                        </a:rPr>
                        <a:t>Arithmetic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24206">
                <a:tc>
                  <a:txBody>
                    <a:bodyPr/>
                    <a:lstStyle/>
                    <a:p>
                      <a:r>
                        <a:rPr lang="en-US" u="none" dirty="0">
                          <a:latin typeface="Source Code Pro" panose="020B0509030403020204" pitchFamily="49" charset="0"/>
                          <a:ea typeface="Source Code Pro" panose="020B0509030403020204" pitchFamily="49" charset="0"/>
                        </a:rPr>
                        <a:t> </a:t>
                      </a:r>
                      <a:r>
                        <a:rPr kumimoji="0" lang="en-US" kern="1200" dirty="0">
                          <a:solidFill>
                            <a:srgbClr val="036883"/>
                          </a:solidFill>
                          <a:latin typeface="Source Code Pro" panose="020B0509030403020204" pitchFamily="49" charset="0"/>
                          <a:ea typeface="Source Code Pro" panose="020B0509030403020204" pitchFamily="49" charset="0"/>
                          <a:cs typeface="+mn-cs"/>
                        </a:rPr>
                        <a:t>$abs</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$abs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$add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$add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10002"/>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$subtract</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$subtract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$multiply</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$multiply</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4"/>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$divide</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$divide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5"/>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$round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IN" b="0" i="0" kern="1200" dirty="0">
                          <a:solidFill>
                            <a:schemeClr val="tx1"/>
                          </a:solidFill>
                          <a:effectLst/>
                          <a:latin typeface="+mn-lt"/>
                          <a:ea typeface="+mn-ea"/>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$round</a:t>
                      </a:r>
                      <a:r>
                        <a:rPr kumimoji="0" lang="en-IN" b="0" i="0" kern="1200" dirty="0">
                          <a:solidFill>
                            <a:schemeClr val="tx1"/>
                          </a:solidFill>
                          <a:effectLst/>
                          <a:latin typeface="+mn-lt"/>
                          <a:ea typeface="+mn-ea"/>
                          <a:cs typeface="+mn-cs"/>
                        </a:rPr>
                        <a:t>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10007"/>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$trunc</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$trunc</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mn-lt"/>
                          <a:ea typeface="+mn-ea"/>
                          <a:cs typeface="+mn-cs"/>
                        </a:rPr>
                        <a:t>{ $round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223086548"/>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$rand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3012002247"/>
                  </a:ext>
                </a:extLst>
              </a:tr>
            </a:tbl>
          </a:graphicData>
        </a:graphic>
      </p:graphicFrame>
      <p:sp>
        <p:nvSpPr>
          <p:cNvPr id="3" name="Rectangle 2"/>
          <p:cNvSpPr/>
          <p:nvPr/>
        </p:nvSpPr>
        <p:spPr>
          <a:xfrm>
            <a:off x="119336" y="5828491"/>
            <a:ext cx="11953328" cy="98488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op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Tree>
    <p:extLst>
      <p:ext uri="{BB962C8B-B14F-4D97-AF65-F5344CB8AC3E}">
        <p14:creationId xmlns:p14="http://schemas.microsoft.com/office/powerpoint/2010/main" val="2681794713"/>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 .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1524000" y="609600"/>
            <a:ext cx="9144000"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858830312"/>
              </p:ext>
            </p:extLst>
          </p:nvPr>
        </p:nvGraphicFramePr>
        <p:xfrm>
          <a:off x="263352" y="1799805"/>
          <a:ext cx="11737304" cy="4093032"/>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t>
                      </a:r>
                      <a:r>
                        <a:rPr lang="en-US" sz="1800" b="0" i="0" kern="1200" dirty="0">
                          <a:solidFill>
                            <a:srgbClr val="D83713"/>
                          </a:solidFill>
                          <a:effectLst/>
                          <a:latin typeface="Source Code Pro" panose="020B0509030403020204" pitchFamily="49" charset="0"/>
                          <a:ea typeface="Source Code Pro" panose="020B0509030403020204" pitchFamily="49" charset="0"/>
                          <a:cs typeface="+mn-cs"/>
                        </a:rPr>
                        <a:t>ifNull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&lt;replacement-expression-if-null&gt;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0"/>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$toUpper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$toLower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511629">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$strLenCP</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string expression</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79699888"/>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$concat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$substr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string</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length</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$size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10005"/>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$arrayElemAt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['$&lt;array&gt;', &lt;</a:t>
                      </a:r>
                      <a:r>
                        <a:rPr kumimoji="0" lang="en-US" b="0" i="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idx</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-1 will get last element from array</a:t>
                      </a:r>
                    </a:p>
                  </a:txBody>
                  <a:tcPr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$toString(), $toInt(), $toDoube(),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114240260"/>
              </p:ext>
            </p:extLst>
          </p:nvPr>
        </p:nvGraphicFramePr>
        <p:xfrm>
          <a:off x="263352" y="1800000"/>
          <a:ext cx="11737304" cy="2558145"/>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$toString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$toInt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43054838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$toDouble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$toBool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Tree>
    <p:extLst>
      <p:ext uri="{BB962C8B-B14F-4D97-AF65-F5344CB8AC3E}">
        <p14:creationId xmlns:p14="http://schemas.microsoft.com/office/powerpoint/2010/main" val="3695383144"/>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$type(), $isNumber(),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5" name="Table 4">
            <a:extLst>
              <a:ext uri="{FF2B5EF4-FFF2-40B4-BE49-F238E27FC236}">
                <a16:creationId xmlns:a16="http://schemas.microsoft.com/office/drawing/2014/main" id="{977DF75C-8FC1-41BF-A71E-09295BAA64A6}"/>
              </a:ext>
            </a:extLst>
          </p:cNvPr>
          <p:cNvGraphicFramePr>
            <a:graphicFrameLocks noGrp="1"/>
          </p:cNvGraphicFramePr>
          <p:nvPr>
            <p:extLst>
              <p:ext uri="{D42A27DB-BD31-4B8C-83A1-F6EECF244321}">
                <p14:modId xmlns:p14="http://schemas.microsoft.com/office/powerpoint/2010/main" val="882099045"/>
              </p:ext>
            </p:extLst>
          </p:nvPr>
        </p:nvGraphicFramePr>
        <p:xfrm>
          <a:off x="263352" y="1800000"/>
          <a:ext cx="11737304" cy="2960916"/>
        </p:xfrm>
        <a:graphic>
          <a:graphicData uri="http://schemas.openxmlformats.org/drawingml/2006/table">
            <a:tbl>
              <a:tblPr firstRow="1" bandRow="1">
                <a:tableStyleId>{5940675A-B579-460E-94D1-54222C63F5DA}</a:tableStyleId>
              </a:tblPr>
              <a:tblGrid>
                <a:gridCol w="4896544">
                  <a:extLst>
                    <a:ext uri="{9D8B030D-6E8A-4147-A177-3AD203B41FA5}">
                      <a16:colId xmlns:a16="http://schemas.microsoft.com/office/drawing/2014/main" val="20000"/>
                    </a:ext>
                  </a:extLst>
                </a:gridCol>
                <a:gridCol w="6840760">
                  <a:extLst>
                    <a:ext uri="{9D8B030D-6E8A-4147-A177-3AD203B41FA5}">
                      <a16:colId xmlns:a16="http://schemas.microsoft.com/office/drawing/2014/main" val="4028404351"/>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$isNumber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number.</a:t>
                      </a:r>
                    </a:p>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any other BSON type, null, or a missing field.</a:t>
                      </a:r>
                    </a:p>
                  </a:txBody>
                  <a:tcPr anchor="ctr"/>
                </a:tc>
                <a:extLst>
                  <a:ext uri="{0D108BD9-81ED-4DB2-BD59-A6C34878D82A}">
                    <a16:rowId xmlns:a16="http://schemas.microsoft.com/office/drawing/2014/main" val="2430548382"/>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
        <p:nvSpPr>
          <p:cNvPr id="8" name="TextBox 7">
            <a:extLst>
              <a:ext uri="{FF2B5EF4-FFF2-40B4-BE49-F238E27FC236}">
                <a16:creationId xmlns:a16="http://schemas.microsoft.com/office/drawing/2014/main" id="{ED430895-5085-487F-9B95-B76F98F786BB}"/>
              </a:ext>
            </a:extLst>
          </p:cNvPr>
          <p:cNvSpPr txBox="1"/>
          <p:nvPr/>
        </p:nvSpPr>
        <p:spPr>
          <a:xfrm>
            <a:off x="263352" y="4941168"/>
            <a:ext cx="11737304" cy="984885"/>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85750" indent="-285750">
              <a:buFont typeface="Arial" panose="020B0604020202020204" pitchFamily="34" charset="0"/>
              <a:buChar char="•"/>
            </a:pPr>
            <a:endParaRPr lang="en-IN"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x:'int'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820053707"/>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91344" y="961558"/>
            <a:ext cx="11809312" cy="4216539"/>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'NA'</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"Gross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lang="en-US" dirty="0">
                <a:latin typeface="Source Code Pro" panose="020B0509030403020204" pitchFamily="49" charset="0"/>
                <a:ea typeface="Source Code Pro" panose="020B0509030403020204" pitchFamily="49" charset="0"/>
                <a:cs typeface="Calibri" panose="020F0502020204030204" pitchFamily="34" charset="0"/>
              </a:rPr>
              <a:t> :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movie_length: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
        <p:nvSpPr>
          <p:cNvPr id="2" name="Rectangle 1"/>
          <p:cNvSpPr/>
          <p:nvPr/>
        </p:nvSpPr>
        <p:spPr>
          <a:xfrm>
            <a:off x="191344" y="5661248"/>
            <a:ext cx="11233248" cy="646331"/>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619244506"/>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398250514"/>
              </p:ext>
            </p:extLst>
          </p:nvPr>
        </p:nvGraphicFramePr>
        <p:xfrm>
          <a:off x="335360" y="1350000"/>
          <a:ext cx="11449272" cy="4380414"/>
        </p:xfrm>
        <a:graphic>
          <a:graphicData uri="http://schemas.openxmlformats.org/drawingml/2006/table">
            <a:tbl>
              <a:tblPr firstRow="1" bandRow="1">
                <a:tableStyleId>{5940675A-B579-460E-94D1-54222C63F5DA}</a:tableStyleId>
              </a:tblPr>
              <a:tblGrid>
                <a:gridCol w="11449272">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$replaceOne</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p>
                    <a:p>
                      <a:endParaRPr kumimoji="0" lang="en-IN" sz="800" b="0" i="0" kern="1200" dirty="0">
                        <a:solidFill>
                          <a:schemeClr val="tx1"/>
                        </a:solidFill>
                        <a:effectLst/>
                        <a:latin typeface="Source Code Pro" panose="020B0509030403020204" pitchFamily="49" charset="0"/>
                        <a:ea typeface="Source Code Pro" panose="020B0509030403020204" pitchFamily="49"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$replaceAll</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endParaRPr kumimoji="0" lang="en-US" b="0" i="0" kern="1200" dirty="0">
                        <a:solidFill>
                          <a:schemeClr val="tx1"/>
                        </a:solidFill>
                        <a:effectLst/>
                        <a:latin typeface="Source Code Pro" panose="020B0509030403020204" pitchFamily="49" charset="0"/>
                        <a:ea typeface="Source Code Pro" panose="020B0509030403020204" pitchFamily="49" charset="0"/>
                        <a:cs typeface="+mn-cs"/>
                      </a:endParaRPr>
                    </a:p>
                  </a:txBody>
                  <a:tcPr anchor="ctr"/>
                </a:tc>
                <a:extLst>
                  <a:ext uri="{0D108BD9-81ED-4DB2-BD59-A6C34878D82A}">
                    <a16:rowId xmlns:a16="http://schemas.microsoft.com/office/drawing/2014/main" val="1515902351"/>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$first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46995607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$last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226154079"/>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$range</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'$&lt;expression&gt;',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non-zero step</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p>
                  </a:txBody>
                  <a:tcPr anchor="ctr"/>
                </a:tc>
                <a:extLst>
                  <a:ext uri="{0D108BD9-81ED-4DB2-BD59-A6C34878D82A}">
                    <a16:rowId xmlns:a16="http://schemas.microsoft.com/office/drawing/2014/main" val="1414670149"/>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$allElementsTrue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8528635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$anyElementTrue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5127004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$cond</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if</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&lt;boolean-expression&gt;,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then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&lt;true-case&gt;,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else</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&lt;false-case&gt;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584803446"/>
                  </a:ext>
                </a:extLst>
              </a:tr>
            </a:tbl>
          </a:graphicData>
        </a:graphic>
      </p:graphicFrame>
      <p:sp>
        <p:nvSpPr>
          <p:cNvPr id="4" name="Rectangle 3">
            <a:extLst>
              <a:ext uri="{FF2B5EF4-FFF2-40B4-BE49-F238E27FC236}">
                <a16:creationId xmlns:a16="http://schemas.microsoft.com/office/drawing/2014/main" id="{9864F312-B4FA-4C8B-BEBB-4AAC1045FB75}"/>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
        <p:nvSpPr>
          <p:cNvPr id="5" name="TextBox 4">
            <a:extLst>
              <a:ext uri="{FF2B5EF4-FFF2-40B4-BE49-F238E27FC236}">
                <a16:creationId xmlns:a16="http://schemas.microsoft.com/office/drawing/2014/main" id="{47F97C83-049D-4820-A6D3-23EFBEC43492}"/>
              </a:ext>
            </a:extLst>
          </p:cNvPr>
          <p:cNvSpPr txBox="1"/>
          <p:nvPr/>
        </p:nvSpPr>
        <p:spPr>
          <a:xfrm>
            <a:off x="332408" y="5942243"/>
            <a:ext cx="11449272"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$replaceAll</a:t>
            </a:r>
            <a:r>
              <a:rPr lang="en-IN" dirty="0">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 "T",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replacement</a:t>
            </a:r>
            <a:r>
              <a:rPr lang="en-IN" dirty="0">
                <a:latin typeface="Source Code Pro" panose="020B0509030403020204" pitchFamily="49" charset="0"/>
                <a:ea typeface="Source Code Pro" panose="020B0509030403020204" pitchFamily="49"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304775245"/>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1344" y="1351215"/>
            <a:ext cx="11809312" cy="495520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$first</a:t>
            </a:r>
            <a:r>
              <a:rPr lang="en-US" dirty="0">
                <a:latin typeface="Source Code Pro" panose="020B0509030403020204" pitchFamily="49" charset="0"/>
                <a:ea typeface="Source Code Pro" panose="020B0509030403020204" pitchFamily="49" charset="0"/>
                <a:cs typeface="Calibri" panose="020F0502020204030204" pitchFamily="34" charset="0"/>
              </a:rPr>
              <a:t>: '$cards'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'$cards'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'address.coord':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'$address.coord'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'$duration',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$allElementsTrue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$anyElementTrue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/Horse/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x:</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a:t>
            </a:r>
            <a:r>
              <a:rPr lang="en-IN" dirty="0">
                <a:latin typeface="Source Code Pro" panose="020B0509030403020204" pitchFamily="49" charset="0"/>
                <a:ea typeface="Source Code Pro" panose="020B0509030403020204" pitchFamily="49" charset="0"/>
                <a:cs typeface="Calibri" panose="020F0502020204030204" pitchFamily="34" charset="0"/>
              </a:rPr>
              <a:t>: { $eq: [ '$duration',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then</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else</a:t>
            </a:r>
            <a:r>
              <a:rPr lang="en-IN" dirty="0">
                <a:latin typeface="Source Code Pro" panose="020B0509030403020204" pitchFamily="49" charset="0"/>
                <a:ea typeface="Source Code Pro" panose="020B0509030403020204" pitchFamily="49" charset="0"/>
                <a:cs typeface="Calibri" panose="020F0502020204030204" pitchFamily="34" charset="0"/>
              </a:rPr>
              <a:t>: 'More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
        <p:nvSpPr>
          <p:cNvPr id="7" name="Rectangle 6">
            <a:extLst>
              <a:ext uri="{FF2B5EF4-FFF2-40B4-BE49-F238E27FC236}">
                <a16:creationId xmlns:a16="http://schemas.microsoft.com/office/drawing/2014/main" id="{CB46C556-C107-4BFD-A4CC-64FB07DD1A32}"/>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Tree>
    <p:extLst>
      <p:ext uri="{BB962C8B-B14F-4D97-AF65-F5344CB8AC3E}">
        <p14:creationId xmlns:p14="http://schemas.microsoft.com/office/powerpoint/2010/main" val="3171414514"/>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847392869"/>
              </p:ext>
            </p:extLst>
          </p:nvPr>
        </p:nvGraphicFramePr>
        <p:xfrm>
          <a:off x="1524000" y="1600200"/>
          <a:ext cx="9144000" cy="3048000"/>
        </p:xfrm>
        <a:graphic>
          <a:graphicData uri="http://schemas.openxmlformats.org/drawingml/2006/table">
            <a:tbl>
              <a:tblPr firstRow="1" bandRow="1">
                <a:tableStyleId>{5940675A-B579-460E-94D1-54222C63F5DA}</a:tableStyleId>
              </a:tblPr>
              <a:tblGrid>
                <a:gridCol w="2051350">
                  <a:extLst>
                    <a:ext uri="{9D8B030D-6E8A-4147-A177-3AD203B41FA5}">
                      <a16:colId xmlns:a16="http://schemas.microsoft.com/office/drawing/2014/main" val="20000"/>
                    </a:ext>
                  </a:extLst>
                </a:gridCol>
                <a:gridCol w="7092650">
                  <a:extLst>
                    <a:ext uri="{9D8B030D-6E8A-4147-A177-3AD203B41FA5}">
                      <a16:colId xmlns:a16="http://schemas.microsoft.com/office/drawing/2014/main" val="20001"/>
                    </a:ext>
                  </a:extLst>
                </a:gridCol>
              </a:tblGrid>
              <a:tr h="466164">
                <a:tc gridSpan="2">
                  <a:txBody>
                    <a:bodyPr/>
                    <a:lstStyle/>
                    <a:p>
                      <a:r>
                        <a:rPr kumimoji="0" lang="en-US" sz="2000" b="0" kern="1200" dirty="0">
                          <a:solidFill>
                            <a:srgbClr val="DFE100"/>
                          </a:solidFill>
                          <a:latin typeface="Gill Sans MT (Body)"/>
                          <a:ea typeface="Source Code Pro" panose="020B0509030403020204" pitchFamily="49" charset="0"/>
                          <a:cs typeface="+mn-cs"/>
                        </a:rPr>
                        <a:t>Date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$dayOfYear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3"/>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5"/>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839416" y="4994592"/>
            <a:ext cx="1065718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Day: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$dayOfMonth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Month: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40430074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Deconstructs an array field from the input documents to output a document for each element. Each output document is the input document with the value of the array field replaced by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element.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144888363"/>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524000" y="1503357"/>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$unwind</a:t>
            </a:r>
            <a:r>
              <a:rPr lang="en-US" dirty="0">
                <a:solidFill>
                  <a:srgbClr val="061621"/>
                </a:solidFill>
                <a:latin typeface="Source Code Pro" panose="020B0509030403020204" pitchFamily="49" charset="0"/>
                <a:ea typeface="Source Code Pro" panose="020B0509030403020204" pitchFamily="49" charset="0"/>
              </a:rPr>
              <a:t>: '$&lt;field path&gt;' }</a:t>
            </a:r>
          </a:p>
        </p:txBody>
      </p:sp>
      <p:sp>
        <p:nvSpPr>
          <p:cNvPr id="8" name="Rectangle 7"/>
          <p:cNvSpPr/>
          <p:nvPr/>
        </p:nvSpPr>
        <p:spPr>
          <a:xfrm>
            <a:off x="1524000" y="236038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$unwind</a:t>
            </a:r>
            <a:r>
              <a:rPr lang="en-US" dirty="0">
                <a:latin typeface="Source Code Pro" panose="020B0509030403020204" pitchFamily="49" charset="0"/>
                <a:ea typeface="Source Code Pro" panose="020B0509030403020204" pitchFamily="49" charset="0"/>
                <a:cs typeface="Calibri" panose="020F0502020204030204" pitchFamily="34" charset="0"/>
              </a:rPr>
              <a:t>: '$favouriteColor'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916801800"/>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754326"/>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documents.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3110572"/>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'$&lt;expression&gt;', &lt;field1&gt;: { &lt;accumulator1&gt; : &lt;expression1&gt; }, ... } }</a:t>
            </a:r>
          </a:p>
        </p:txBody>
      </p:sp>
      <p:sp>
        <p:nvSpPr>
          <p:cNvPr id="5" name="Rectangle 4"/>
          <p:cNvSpPr/>
          <p:nvPr/>
        </p:nvSpPr>
        <p:spPr>
          <a:xfrm>
            <a:off x="911424" y="5157192"/>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null,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null, 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p:cNvGraphicFramePr>
            <a:graphicFrameLocks noGrp="1"/>
          </p:cNvGraphicFramePr>
          <p:nvPr>
            <p:extLst>
              <p:ext uri="{D42A27DB-BD31-4B8C-83A1-F6EECF244321}">
                <p14:modId xmlns:p14="http://schemas.microsoft.com/office/powerpoint/2010/main" val="4185354401"/>
              </p:ext>
            </p:extLst>
          </p:nvPr>
        </p:nvGraphicFramePr>
        <p:xfrm>
          <a:off x="1524000" y="2433816"/>
          <a:ext cx="9684568" cy="2407920"/>
        </p:xfrm>
        <a:graphic>
          <a:graphicData uri="http://schemas.openxmlformats.org/drawingml/2006/table">
            <a:tbl>
              <a:tblPr firstRow="1" bandRow="1">
                <a:tableStyleId>{5940675A-B579-460E-94D1-54222C63F5DA}</a:tableStyleId>
              </a:tblPr>
              <a:tblGrid>
                <a:gridCol w="2089191">
                  <a:extLst>
                    <a:ext uri="{9D8B030D-6E8A-4147-A177-3AD203B41FA5}">
                      <a16:colId xmlns:a16="http://schemas.microsoft.com/office/drawing/2014/main" val="20000"/>
                    </a:ext>
                  </a:extLst>
                </a:gridCol>
                <a:gridCol w="7595377">
                  <a:extLst>
                    <a:ext uri="{9D8B030D-6E8A-4147-A177-3AD203B41FA5}">
                      <a16:colId xmlns:a16="http://schemas.microsoft.com/office/drawing/2014/main" val="20001"/>
                    </a:ext>
                  </a:extLst>
                </a:gridCol>
              </a:tblGrid>
              <a:tr h="127000">
                <a:tc gridSpan="2">
                  <a:txBody>
                    <a:bodyPr/>
                    <a:lstStyle/>
                    <a:p>
                      <a:r>
                        <a:rPr lang="en-US" sz="2000" b="0" dirty="0">
                          <a:solidFill>
                            <a:srgbClr val="DFE100"/>
                          </a:solidFill>
                        </a:rPr>
                        <a:t>Accumulator Operator  -</a:t>
                      </a:r>
                      <a:r>
                        <a:rPr lang="en-US" sz="2000" b="0" baseline="0" dirty="0">
                          <a:solidFill>
                            <a:srgbClr val="DFE100"/>
                          </a:solidFill>
                        </a:rPr>
                        <a:t> </a:t>
                      </a:r>
                      <a:r>
                        <a:rPr kumimoji="0" lang="en-US" sz="2000" b="0" kern="1200" dirty="0">
                          <a:solidFill>
                            <a:schemeClr val="tx1"/>
                          </a:solidFill>
                          <a:latin typeface="+mn-lt"/>
                          <a:ea typeface="+mn-ea"/>
                          <a:cs typeface="+mn-cs"/>
                        </a:rPr>
                        <a:t> </a:t>
                      </a:r>
                      <a:r>
                        <a:rPr kumimoji="0" lang="en-US" sz="2000" kern="1200" dirty="0">
                          <a:solidFill>
                            <a:schemeClr val="tx1"/>
                          </a:solidFill>
                          <a:latin typeface="+mn-lt"/>
                          <a:ea typeface="+mn-ea"/>
                          <a:cs typeface="+mn-cs"/>
                        </a:rPr>
                        <a:t>[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tc hMerge="1">
                  <a:txBody>
                    <a:bodyPr/>
                    <a:lstStyle/>
                    <a:p>
                      <a:endParaRPr lang="en-US" dirty="0"/>
                    </a:p>
                  </a:txBody>
                  <a:tcPr/>
                </a:tc>
                <a:extLst>
                  <a:ext uri="{0D108BD9-81ED-4DB2-BD59-A6C34878D82A}">
                    <a16:rowId xmlns:a16="http://schemas.microsoft.com/office/drawing/2014/main" val="10000"/>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$avg</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$avg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1"/>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$sum</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$sum</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2"/>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$min</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3"/>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$max</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551384" y="2492896"/>
            <a:ext cx="11089232"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"$job", deptno: "$deptno"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count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Rectangle 7"/>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 &lt;field1&gt;: '$&lt;expression&gt;', ... }, &lt;field1&gt;: { &lt;accumulator1&gt; : '$&lt;expression1'&gt;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Sorts all input documents and returns them to the pipeline in sorted order.</a:t>
            </a:r>
          </a:p>
        </p:txBody>
      </p:sp>
    </p:spTree>
    <p:extLst>
      <p:ext uri="{BB962C8B-B14F-4D97-AF65-F5344CB8AC3E}">
        <p14:creationId xmlns:p14="http://schemas.microsoft.com/office/powerpoint/2010/main" val="4184316200"/>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 &lt;field1&gt;: &lt;sort order&gt;, &lt;field2&gt;: &lt;sort order&gt; ... }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a:extLst>
              <a:ext uri="{FF2B5EF4-FFF2-40B4-BE49-F238E27FC236}">
                <a16:creationId xmlns:a16="http://schemas.microsoft.com/office/drawing/2014/main" id="{6A366A73-8C6D-402B-8EC8-6A85300D46DE}"/>
              </a:ext>
            </a:extLst>
          </p:cNvPr>
          <p:cNvGraphicFramePr>
            <a:graphicFrameLocks noGrp="1"/>
          </p:cNvGraphicFramePr>
          <p:nvPr>
            <p:extLst>
              <p:ext uri="{D42A27DB-BD31-4B8C-83A1-F6EECF244321}">
                <p14:modId xmlns:p14="http://schemas.microsoft.com/office/powerpoint/2010/main" val="3517977791"/>
              </p:ext>
            </p:extLst>
          </p:nvPr>
        </p:nvGraphicFramePr>
        <p:xfrm>
          <a:off x="1524000" y="3212976"/>
          <a:ext cx="4638836" cy="1280160"/>
        </p:xfrm>
        <a:graphic>
          <a:graphicData uri="http://schemas.openxmlformats.org/drawingml/2006/table">
            <a:tbl>
              <a:tblPr>
                <a:tableStyleId>{5DA37D80-6434-44D0-A028-1B22A696006F}</a:tableStyleId>
              </a:tblPr>
              <a:tblGrid>
                <a:gridCol w="1623573">
                  <a:extLst>
                    <a:ext uri="{9D8B030D-6E8A-4147-A177-3AD203B41FA5}">
                      <a16:colId xmlns:a16="http://schemas.microsoft.com/office/drawing/2014/main" val="2665150411"/>
                    </a:ext>
                  </a:extLst>
                </a:gridCol>
                <a:gridCol w="3015263">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ascending.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descending.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1128616578"/>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Limits the number of documents passed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385470470"/>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integer&gt; }</a:t>
            </a:r>
          </a:p>
        </p:txBody>
      </p:sp>
      <p:sp>
        <p:nvSpPr>
          <p:cNvPr id="5" name="Rectangle 4"/>
          <p:cNvSpPr/>
          <p:nvPr/>
        </p:nvSpPr>
        <p:spPr>
          <a:xfrm>
            <a:off x="1325724" y="2286000"/>
            <a:ext cx="9810836"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3851130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Skips over the specified number of documents that pass into the stage and passes the remaining documents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57535835"/>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integer&gt;</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2231649"/>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459319695"/>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4" name="Rectangle 3"/>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in a collection or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1969266"/>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 </a:t>
            </a:r>
          </a:p>
        </p:txBody>
      </p:sp>
      <p:sp>
        <p:nvSpPr>
          <p:cNvPr id="7" name="Rectangle 6"/>
          <p:cNvSpPr/>
          <p:nvPr/>
        </p:nvSpPr>
        <p:spPr>
          <a:xfrm>
            <a:off x="1524000" y="762001"/>
            <a:ext cx="9144000" cy="369332"/>
          </a:xfrm>
          <a:prstGeom prst="rect">
            <a:avLst/>
          </a:prstGeom>
        </p:spPr>
        <p:txBody>
          <a:bodyPr wrap="square">
            <a:spAutoFit/>
          </a:bodyPr>
          <a:lstStyle/>
          <a:p>
            <a:r>
              <a:rPr lang="en-US" b="0" i="0">
                <a:solidFill>
                  <a:srgbClr val="494747"/>
                </a:solidFill>
                <a:effectLst/>
                <a:latin typeface="Akzidenz"/>
              </a:rPr>
              <a:t>TODO</a:t>
            </a:r>
            <a:endParaRPr lang="en-IN" dirty="0"/>
          </a:p>
        </p:txBody>
      </p:sp>
      <p:sp>
        <p:nvSpPr>
          <p:cNvPr id="4" name="Rectangle 3"/>
          <p:cNvSpPr/>
          <p:nvPr/>
        </p:nvSpPr>
        <p:spPr>
          <a:xfrm>
            <a:off x="1524000" y="1412776"/>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$count</a:t>
            </a:r>
            <a:r>
              <a:rPr lang="en-US" dirty="0">
                <a:solidFill>
                  <a:srgbClr val="061621"/>
                </a:solidFill>
                <a:latin typeface="Source Code Pro" panose="020B0509030403020204" pitchFamily="49" charset="0"/>
                <a:ea typeface="Source Code Pro" panose="020B0509030403020204" pitchFamily="49" charset="0"/>
              </a:rPr>
              <a:t>: "Field-name"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latin typeface="Source Code Pro" panose="020B0509030403020204" pitchFamily="49" charset="0"/>
                <a:ea typeface="Source Code Pro" panose="020B0509030403020204" pitchFamily="49" charset="0"/>
                <a:cs typeface="Calibri" panose="020F0502020204030204" pitchFamily="34" charset="0"/>
              </a:rPr>
              <a:t>: "ename"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126547853"/>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$out</a:t>
            </a:r>
            <a:endParaRPr lang="en-US" dirty="0"/>
          </a:p>
        </p:txBody>
      </p:sp>
      <p:sp>
        <p:nvSpPr>
          <p:cNvPr id="4" name="Rectangle 3"/>
          <p:cNvSpPr/>
          <p:nvPr/>
        </p:nvSpPr>
        <p:spPr>
          <a:xfrm>
            <a:off x="2555497" y="2928821"/>
            <a:ext cx="7081006"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the documents returned by the aggregation pipeline and writes them to a specified collection.</a:t>
            </a:r>
          </a:p>
        </p:txBody>
      </p:sp>
    </p:spTree>
    <p:extLst>
      <p:ext uri="{BB962C8B-B14F-4D97-AF65-F5344CB8AC3E}">
        <p14:creationId xmlns:p14="http://schemas.microsoft.com/office/powerpoint/2010/main" val="845567935"/>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$out </a:t>
            </a:r>
          </a:p>
        </p:txBody>
      </p:sp>
      <p:sp>
        <p:nvSpPr>
          <p:cNvPr id="7" name="Rectangle 6"/>
          <p:cNvSpPr/>
          <p:nvPr/>
        </p:nvSpPr>
        <p:spPr>
          <a:xfrm>
            <a:off x="1524000" y="762001"/>
            <a:ext cx="9144000" cy="646331"/>
          </a:xfrm>
          <a:prstGeom prst="rect">
            <a:avLst/>
          </a:prstGeom>
        </p:spPr>
        <p:txBody>
          <a:bodyPr wrap="square">
            <a:spAutoFit/>
          </a:bodyPr>
          <a:lstStyle/>
          <a:p>
            <a:r>
              <a:rPr lang="en-US" b="0" i="0" dirty="0">
                <a:solidFill>
                  <a:srgbClr val="494747"/>
                </a:solidFill>
                <a:effectLst/>
                <a:latin typeface="Akzidenz"/>
              </a:rPr>
              <a:t>Takes the documents returned by the aggregation pipeline and writes them to a specified collection.</a:t>
            </a:r>
            <a:endParaRPr lang="en-IN" dirty="0"/>
          </a:p>
        </p:txBody>
      </p:sp>
      <p:sp>
        <p:nvSpPr>
          <p:cNvPr id="4" name="Rectangle 3"/>
          <p:cNvSpPr/>
          <p:nvPr/>
        </p:nvSpPr>
        <p:spPr>
          <a:xfrm>
            <a:off x="1524000" y="1588602"/>
            <a:ext cx="9144000" cy="369332"/>
          </a:xfrm>
          <a:prstGeom prst="rect">
            <a:avLst/>
          </a:prstGeom>
        </p:spPr>
        <p:txBody>
          <a:bodyPr wrap="square">
            <a:spAutoFit/>
          </a:bodyPr>
          <a:lstStyle/>
          <a:p>
            <a:r>
              <a:rPr lang="en-US" b="0" i="0" dirty="0">
                <a:solidFill>
                  <a:srgbClr val="061621"/>
                </a:solidFill>
                <a:effectLst/>
                <a:latin typeface="Source Code Pro" panose="020B0509030403020204" pitchFamily="49" charset="0"/>
              </a:rPr>
              <a:t>{ </a:t>
            </a:r>
            <a:r>
              <a:rPr lang="en-US" b="0" i="0" dirty="0">
                <a:solidFill>
                  <a:srgbClr val="D83713"/>
                </a:solidFill>
                <a:effectLst/>
                <a:latin typeface="Source Code Pro" panose="020B0509030403020204" pitchFamily="49" charset="0"/>
              </a:rPr>
              <a:t>$out</a:t>
            </a:r>
            <a:r>
              <a:rPr lang="en-US" b="0" i="0" dirty="0">
                <a:solidFill>
                  <a:srgbClr val="061621"/>
                </a:solidFill>
                <a:effectLst/>
                <a:latin typeface="Source Code Pro" panose="020B0509030403020204" pitchFamily="49" charset="0"/>
              </a:rPr>
              <a:t>: { </a:t>
            </a:r>
            <a:r>
              <a:rPr lang="en-US" dirty="0">
                <a:solidFill>
                  <a:srgbClr val="016EE9"/>
                </a:solidFill>
                <a:latin typeface="Source Code Pro" panose="020B0509030403020204" pitchFamily="49" charset="0"/>
              </a:rPr>
              <a:t>db</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"&lt;output-db&gt;"</a:t>
            </a:r>
            <a:r>
              <a:rPr lang="en-US" b="0" i="0" dirty="0">
                <a:solidFill>
                  <a:srgbClr val="061621"/>
                </a:solidFill>
                <a:effectLst/>
                <a:latin typeface="Source Code Pro" panose="020B0509030403020204" pitchFamily="49" charset="0"/>
              </a:rPr>
              <a:t>, </a:t>
            </a:r>
            <a:r>
              <a:rPr lang="en-US" dirty="0">
                <a:solidFill>
                  <a:srgbClr val="016EE9"/>
                </a:solidFill>
                <a:latin typeface="Source Code Pro" panose="020B0509030403020204" pitchFamily="49" charset="0"/>
              </a:rPr>
              <a:t>coll</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"&lt;output-collection&gt;"</a:t>
            </a:r>
            <a:r>
              <a:rPr lang="en-US" b="0" i="0" dirty="0">
                <a:solidFill>
                  <a:srgbClr val="061621"/>
                </a:solidFill>
                <a:effectLst/>
                <a:latin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055440" y="2278033"/>
            <a:ext cx="10585176" cy="129266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"new-db-name"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97152"/>
            <a:ext cx="11586931" cy="70788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 </a:t>
            </a:r>
            <a:r>
              <a:rPr lang="en-US" dirty="0">
                <a:solidFill>
                  <a:srgbClr val="049DC8"/>
                </a:solidFill>
                <a:latin typeface="Palatino Linotype" panose="02040502050505030304" pitchFamily="18" charset="0"/>
                <a:cs typeface="Calibri" panose="020F0502020204030204" pitchFamily="34" charset="0"/>
              </a:rPr>
              <a:t>$out </a:t>
            </a:r>
            <a:r>
              <a:rPr lang="en-US" dirty="0">
                <a:latin typeface="Palatino Linotype" panose="02040502050505030304" pitchFamily="18" charset="0"/>
              </a:rPr>
              <a:t>stage must be the last stage in the pipeline.</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805410214"/>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$rank / $denseRank / $documentNumber</a:t>
            </a:r>
            <a:endParaRPr lang="en-US" dirty="0"/>
          </a:p>
        </p:txBody>
      </p:sp>
      <p:sp>
        <p:nvSpPr>
          <p:cNvPr id="4" name="Rectangle 3"/>
          <p:cNvSpPr/>
          <p:nvPr/>
        </p:nvSpPr>
        <p:spPr>
          <a:xfrm>
            <a:off x="2555497" y="3573016"/>
            <a:ext cx="7081006"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2416229948"/>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$rank / $denseRank / $documentNumber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Returns the document position.</a:t>
            </a:r>
            <a:endParaRPr lang="en-IN" dirty="0"/>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25144"/>
            <a:ext cx="11586931" cy="1508105"/>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b="0" i="0" dirty="0">
                <a:solidFill>
                  <a:srgbClr val="D83713"/>
                </a:solidFill>
                <a:effectLst/>
                <a:latin typeface="Source Code Pro" panose="020B0509030403020204" pitchFamily="49" charset="0"/>
              </a:rPr>
              <a:t> </a:t>
            </a:r>
            <a:r>
              <a:rPr lang="en-US" dirty="0">
                <a:solidFill>
                  <a:srgbClr val="061621"/>
                </a:solidFill>
                <a:latin typeface="Source Code Pro" panose="020B0509030403020204" pitchFamily="49" charset="0"/>
              </a:rPr>
              <a:t>does not accept any parameters.</a:t>
            </a:r>
          </a:p>
          <a:p>
            <a:pPr marL="285750" indent="-285750">
              <a:buFont typeface="Arial" panose="020B0604020202020204" pitchFamily="34" charset="0"/>
              <a:buChar char="•"/>
            </a:pPr>
            <a:endParaRPr lang="en-US"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dirty="0">
                <a:solidFill>
                  <a:srgbClr val="061621"/>
                </a:solidFill>
                <a:latin typeface="Source Code Pro" panose="020B0509030403020204" pitchFamily="49" charset="0"/>
              </a:rPr>
              <a:t> is only available in the </a:t>
            </a:r>
            <a:r>
              <a:rPr lang="en-US" dirty="0">
                <a:solidFill>
                  <a:srgbClr val="D83713"/>
                </a:solidFill>
                <a:latin typeface="Source Code Pro" panose="020B0509030403020204" pitchFamily="49" charset="0"/>
              </a:rPr>
              <a:t>$setWindowFields</a:t>
            </a:r>
            <a:r>
              <a:rPr lang="en-US" dirty="0">
                <a:solidFill>
                  <a:srgbClr val="061621"/>
                </a:solidFill>
                <a:latin typeface="Source Code Pro" panose="020B0509030403020204" pitchFamily="49" charset="0"/>
              </a:rPr>
              <a:t> stage.</a:t>
            </a:r>
          </a:p>
          <a:p>
            <a:pPr marL="285750" indent="-285750">
              <a:buFont typeface="Arial" panose="020B0604020202020204" pitchFamily="34" charset="0"/>
              <a:buChar char="•"/>
            </a:pPr>
            <a:endParaRPr lang="en-IN"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IN" b="0" i="0" dirty="0">
                <a:solidFill>
                  <a:srgbClr val="D83713"/>
                </a:solidFill>
                <a:effectLst/>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b="1" i="0" dirty="0">
                <a:solidFill>
                  <a:srgbClr val="12824D"/>
                </a:solidFill>
                <a:effectLst/>
                <a:latin typeface="Source Code Pro" panose="020B0509030403020204" pitchFamily="49" charset="0"/>
              </a:rPr>
              <a:t>"$Field"</a:t>
            </a:r>
            <a:r>
              <a:rPr lang="en-IN" dirty="0">
                <a:solidFill>
                  <a:srgbClr val="061621"/>
                </a:solidFill>
                <a:latin typeface="Source Code Pro" panose="020B0509030403020204" pitchFamily="49" charset="0"/>
              </a:rPr>
              <a:t> is optional property for </a:t>
            </a:r>
            <a:r>
              <a:rPr lang="en-IN" dirty="0">
                <a:solidFill>
                  <a:srgbClr val="D83713"/>
                </a:solidFill>
                <a:latin typeface="Source Code Pro" panose="020B0509030403020204" pitchFamily="49" charset="0"/>
              </a:rPr>
              <a:t>$setWindowFields</a:t>
            </a:r>
            <a:r>
              <a:rPr lang="en-IN" dirty="0">
                <a:solidFill>
                  <a:srgbClr val="061621"/>
                </a:solidFill>
                <a:latin typeface="Source Code Pro" panose="020B0509030403020204" pitchFamily="49" charset="0"/>
              </a:rPr>
              <a:t> stage</a:t>
            </a:r>
            <a:r>
              <a:rPr lang="en-US" dirty="0">
                <a:latin typeface="Palatino Linotype" panose="02040502050505030304" pitchFamily="18" charset="0"/>
              </a:rPr>
              <a:t>.</a:t>
            </a:r>
            <a:endParaRPr lang="en-US" dirty="0">
              <a:solidFill>
                <a:srgbClr val="00B050"/>
              </a:solidFill>
              <a:latin typeface="Palatino Linotype" panose="02040502050505030304" pitchFamily="18" charset="0"/>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411200"/>
            <a:ext cx="9144000" cy="2308324"/>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$setWindowFields</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 {</a:t>
            </a:r>
          </a:p>
          <a:p>
            <a:r>
              <a:rPr lang="en-IN" b="0" i="0" dirty="0">
                <a:solidFill>
                  <a:srgbClr val="D83713"/>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r>
              <a:rPr lang="en-IN" b="0" i="0" dirty="0">
                <a:solidFill>
                  <a:srgbClr val="D83713"/>
                </a:solidFill>
                <a:effectLst/>
                <a:latin typeface="Source Code Pro" panose="020B0509030403020204" pitchFamily="49" charset="0"/>
              </a:rPr>
              <a:t> partitionBy</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"$Field"</a:t>
            </a:r>
            <a:r>
              <a:rPr lang="en-IN" i="0" dirty="0">
                <a:solidFill>
                  <a:srgbClr val="061621"/>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endParaRPr lang="en-IN" dirty="0">
              <a:solidFill>
                <a:schemeClr val="bg1">
                  <a:lumMod val="50000"/>
                </a:schemeClr>
              </a:solidFill>
              <a:latin typeface="Source Code Pro" panose="020B0509030403020204" pitchFamily="49" charset="0"/>
              <a:ea typeface="Source Code Pro" panose="020B0509030403020204" pitchFamily="49" charset="0"/>
            </a:endParaRP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solidFill>
                  <a:srgbClr val="061621"/>
                </a:solidFill>
                <a:latin typeface="Source Code Pro" panose="020B0509030403020204" pitchFamily="49" charset="0"/>
                <a:ea typeface="Source Code Pro" panose="020B0509030403020204" pitchFamily="49" charset="0"/>
              </a:rPr>
              <a:t>: { field: -1/1},</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$denseRank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r>
              <a:rPr lang="en-IN" dirty="0">
                <a:solidFill>
                  <a:srgbClr val="061621"/>
                </a:solidFill>
                <a:latin typeface="Source Code Pro" panose="020B0509030403020204" pitchFamily="49" charset="0"/>
                <a:ea typeface="Source Code Pro" panose="020B0509030403020204" pitchFamily="49" charset="0"/>
              </a:rPr>
              <a:t> </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$documentNumber</a:t>
            </a:r>
            <a:r>
              <a:rPr lang="en-IN" b="0"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 </a:t>
            </a:r>
          </a:p>
          <a:p>
            <a:r>
              <a:rPr lang="en-US" dirty="0">
                <a:solidFill>
                  <a:srgbClr val="061621"/>
                </a:solidFill>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332713333"/>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980728"/>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178528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perform an equality match between a field from the input documents with a field from the documents of the “joined” collection</a:t>
            </a:r>
          </a:p>
        </p:txBody>
      </p:sp>
      <p:sp>
        <p:nvSpPr>
          <p:cNvPr id="6" name="Rectangle 5">
            <a:extLst>
              <a:ext uri="{FF2B5EF4-FFF2-40B4-BE49-F238E27FC236}">
                <a16:creationId xmlns:a16="http://schemas.microsoft.com/office/drawing/2014/main" id="{63486432-9B17-4A66-94B9-71713B41A538}"/>
              </a:ext>
            </a:extLst>
          </p:cNvPr>
          <p:cNvSpPr/>
          <p:nvPr/>
        </p:nvSpPr>
        <p:spPr>
          <a:xfrm>
            <a:off x="911424" y="3291949"/>
            <a:ext cx="10369152" cy="2585323"/>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&lt;field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&lt;field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7" name="TextBox 6">
            <a:extLst>
              <a:ext uri="{FF2B5EF4-FFF2-40B4-BE49-F238E27FC236}">
                <a16:creationId xmlns:a16="http://schemas.microsoft.com/office/drawing/2014/main" id="{4DB027CD-459E-4C83-841B-D49F7D28E646}"/>
              </a:ext>
            </a:extLst>
          </p:cNvPr>
          <p:cNvSpPr txBox="1"/>
          <p:nvPr/>
        </p:nvSpPr>
        <p:spPr>
          <a:xfrm>
            <a:off x="191344" y="154785"/>
            <a:ext cx="11233248" cy="646331"/>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&lt;datatype of field from parent collection must be same&gt;,</a:t>
            </a:r>
          </a:p>
          <a:p>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&lt;datatype of field from child collection must be same&gt;,</a:t>
            </a:r>
          </a:p>
        </p:txBody>
      </p:sp>
    </p:spTree>
    <p:extLst>
      <p:ext uri="{BB962C8B-B14F-4D97-AF65-F5344CB8AC3E}">
        <p14:creationId xmlns:p14="http://schemas.microsoft.com/office/powerpoint/2010/main" val="2081175237"/>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5" name="TextBox 4">
            <a:extLst>
              <a:ext uri="{FF2B5EF4-FFF2-40B4-BE49-F238E27FC236}">
                <a16:creationId xmlns:a16="http://schemas.microsoft.com/office/drawing/2014/main" id="{5BAD871D-3A1A-4996-8B6C-437641EE8787}"/>
              </a:ext>
            </a:extLst>
          </p:cNvPr>
          <p:cNvSpPr txBox="1"/>
          <p:nvPr/>
        </p:nvSpPr>
        <p:spPr>
          <a:xfrm>
            <a:off x="623392" y="1412776"/>
            <a:ext cx="11161240" cy="3293209"/>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55600"/>
            <a:endParaRPr lang="en-IN" sz="400"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db.orderdetails.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"nuts"</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a:extLst>
              <a:ext uri="{FF2B5EF4-FFF2-40B4-BE49-F238E27FC236}">
                <a16:creationId xmlns:a16="http://schemas.microsoft.com/office/drawing/2014/main" id="{9332510C-9561-4DE0-A2F4-092ACAC5ED33}"/>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B3A67BC1-F64E-4884-A4A6-ED49AB6AF791}"/>
              </a:ext>
            </a:extLst>
          </p:cNvPr>
          <p:cNvSpPr txBox="1"/>
          <p:nvPr/>
        </p:nvSpPr>
        <p:spPr>
          <a:xfrm>
            <a:off x="613520" y="5108991"/>
            <a:ext cx="10044608" cy="1200329"/>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303298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
        <p:nvSpPr>
          <p:cNvPr id="4" name="TextBox 3">
            <a:extLst>
              <a:ext uri="{FF2B5EF4-FFF2-40B4-BE49-F238E27FC236}">
                <a16:creationId xmlns:a16="http://schemas.microsoft.com/office/drawing/2014/main" id="{2023D6CD-C5E8-48F1-9027-2545D5D6D0D3}"/>
              </a:ext>
            </a:extLst>
          </p:cNvPr>
          <p:cNvSpPr txBox="1"/>
          <p:nvPr/>
        </p:nvSpPr>
        <p:spPr>
          <a:xfrm>
            <a:off x="263352" y="476672"/>
            <a:ext cx="6336704" cy="430887"/>
          </a:xfrm>
          <a:prstGeom prst="rect">
            <a:avLst/>
          </a:prstGeom>
          <a:noFill/>
        </p:spPr>
        <p:txBody>
          <a:bodyPr wrap="square">
            <a:spAutoFit/>
          </a:bodyPr>
          <a:lstStyle/>
          <a:p>
            <a:r>
              <a:rPr lang="en-US" sz="2200" b="1" i="0" dirty="0">
                <a:solidFill>
                  <a:srgbClr val="570B08"/>
                </a:solidFill>
                <a:effectLst/>
                <a:latin typeface="Akzidenz"/>
              </a:rPr>
              <a:t>* MongoDB does not support duplicate field names</a:t>
            </a:r>
            <a:endParaRPr lang="en-IN" sz="2200" dirty="0"/>
          </a:p>
        </p:txBody>
      </p:sp>
      <p:sp>
        <p:nvSpPr>
          <p:cNvPr id="6" name="TextBox 5">
            <a:extLst>
              <a:ext uri="{FF2B5EF4-FFF2-40B4-BE49-F238E27FC236}">
                <a16:creationId xmlns:a16="http://schemas.microsoft.com/office/drawing/2014/main" id="{87E7E394-855C-4167-99D9-938632ACDDDE}"/>
              </a:ext>
            </a:extLst>
          </p:cNvPr>
          <p:cNvSpPr txBox="1"/>
          <p:nvPr/>
        </p:nvSpPr>
        <p:spPr>
          <a:xfrm>
            <a:off x="498128" y="4941168"/>
            <a:ext cx="6096000"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cls</a:t>
            </a: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console</a:t>
            </a:r>
            <a:r>
              <a:rPr lang="en-IN" b="0" i="0">
                <a:solidFill>
                  <a:srgbClr val="21313C"/>
                </a:solidFill>
                <a:effectLst/>
                <a:latin typeface="Source Code Pro" panose="020B0509030403020204" pitchFamily="49" charset="0"/>
              </a:rPr>
              <a:t>.</a:t>
            </a:r>
            <a:r>
              <a:rPr lang="en-IN">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clear</a:t>
            </a:r>
            <a:r>
              <a:rPr lang="en-US">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Tree>
    <p:extLst>
      <p:ext uri="{BB962C8B-B14F-4D97-AF65-F5344CB8AC3E}">
        <p14:creationId xmlns:p14="http://schemas.microsoft.com/office/powerpoint/2010/main" val="1407595119"/>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8" name="Rectangle 7">
            <a:extLst>
              <a:ext uri="{FF2B5EF4-FFF2-40B4-BE49-F238E27FC236}">
                <a16:creationId xmlns:a16="http://schemas.microsoft.com/office/drawing/2014/main" id="{093DF491-57DF-46CA-B5D1-F60E5E0DD80F}"/>
              </a:ext>
            </a:extLst>
          </p:cNvPr>
          <p:cNvSpPr/>
          <p:nvPr/>
        </p:nvSpPr>
        <p:spPr>
          <a:xfrm>
            <a:off x="479376" y="1453947"/>
            <a:ext cx="7848872" cy="2031325"/>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from</a:t>
            </a:r>
            <a:r>
              <a:rPr lang="en-IN" dirty="0">
                <a:latin typeface="Source Code Pro" panose="020B0509030403020204" pitchFamily="49" charset="0"/>
                <a:ea typeface="Source Code Pro" panose="020B0509030403020204" pitchFamily="49" charset="0"/>
                <a:cs typeface="Calibri" panose="020F0502020204030204" pitchFamily="34" charset="0"/>
              </a:rPr>
              <a:t> : "orderdetails",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4896A963-2735-4C66-8CA8-BDED50E7CABA}"/>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a:extLst>
              <a:ext uri="{FF2B5EF4-FFF2-40B4-BE49-F238E27FC236}">
                <a16:creationId xmlns:a16="http://schemas.microsoft.com/office/drawing/2014/main" id="{DB26E606-77EC-493A-857A-7CA99178444A}"/>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0E14A00-2A0F-4F2B-890D-DA59765B9CCC}"/>
              </a:ext>
            </a:extLst>
          </p:cNvPr>
          <p:cNvSpPr txBox="1"/>
          <p:nvPr/>
        </p:nvSpPr>
        <p:spPr>
          <a:xfrm>
            <a:off x="551384" y="4105324"/>
            <a:ext cx="11233248" cy="2031325"/>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'orderdetails’,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localField</a:t>
            </a:r>
            <a:r>
              <a:rPr lang="en-IN" dirty="0">
                <a:latin typeface="Source Code Pro" panose="020B0509030403020204" pitchFamily="49" charset="0"/>
                <a:ea typeface="Source Code Pro" panose="020B0509030403020204" pitchFamily="49" charset="0"/>
              </a:rPr>
              <a:t>: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rPr>
              <a:t>: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"Order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Details"</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endPar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endParaRP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_id:</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"Order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Details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_id</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252184801"/>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2031325"/>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a:t>db.createUser()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335360" y="2214554"/>
            <a:ext cx="11593288" cy="341632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createUser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user</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pwd</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"userAdmin" ,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"readWrite",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authenticationRestrictions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clientSource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"192.168.100.26", "192.168.100.20", "192.168.100.120",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"192.168.100.83"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serverAddress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"192.168.100.20"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grantRolesToUser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revokeRolesFromUser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dropAllUser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2030261"/>
            <a:ext cx="3141862" cy="48277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p14="http://schemas.microsoft.com/office/powerpoint/2010/main" val="1148130326"/>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sp>
        <p:nvSpPr>
          <p:cNvPr id="4" name="TextBox 3">
            <a:extLst>
              <a:ext uri="{FF2B5EF4-FFF2-40B4-BE49-F238E27FC236}">
                <a16:creationId xmlns:a16="http://schemas.microsoft.com/office/drawing/2014/main" id="{863BD488-A6BD-4EDD-B350-33285DD1A903}"/>
              </a:ext>
            </a:extLst>
          </p:cNvPr>
          <p:cNvSpPr txBox="1"/>
          <p:nvPr/>
        </p:nvSpPr>
        <p:spPr>
          <a:xfrm>
            <a:off x="551384" y="1580014"/>
            <a:ext cx="11233248" cy="4801314"/>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1980</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2017</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2019</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p:txBody>
      </p:sp>
      <p:sp>
        <p:nvSpPr>
          <p:cNvPr id="5" name="TextBox 4">
            <a:extLst>
              <a:ext uri="{FF2B5EF4-FFF2-40B4-BE49-F238E27FC236}">
                <a16:creationId xmlns:a16="http://schemas.microsoft.com/office/drawing/2014/main" id="{64A2DBB4-8857-41D8-80D9-F73C7E7A9888}"/>
              </a:ext>
            </a:extLst>
          </p:cNvPr>
          <p:cNvSpPr txBox="1"/>
          <p:nvPr/>
        </p:nvSpPr>
        <p:spPr>
          <a:xfrm>
            <a:off x="556590" y="932400"/>
            <a:ext cx="11228042"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Tree>
    <p:extLst>
      <p:ext uri="{BB962C8B-B14F-4D97-AF65-F5344CB8AC3E}">
        <p14:creationId xmlns:p14="http://schemas.microsoft.com/office/powerpoint/2010/main" val="3693026552"/>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94336942"/>
              </p:ext>
            </p:extLst>
          </p:nvPr>
        </p:nvGraphicFramePr>
        <p:xfrm>
          <a:off x="263352" y="835200"/>
          <a:ext cx="11665296" cy="55792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city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_id: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city: </a:t>
                      </a:r>
                      <a:r>
                        <a:rPr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Rename qualifications field to qualification for all the documents.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"qualifications":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school field to zeroth element of qualification field for student _id:2.</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"rosary"</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63741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new school field and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0010562"/>
                  </a:ext>
                </a:extLst>
              </a:tr>
              <a:tr h="637412">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79363795"/>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50381209"/>
                  </a:ext>
                </a:extLst>
              </a:tr>
              <a:tr h="6374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46632274"/>
                  </a:ext>
                </a:extLst>
              </a:tr>
            </a:tbl>
          </a:graphicData>
        </a:graphic>
      </p:graphicFrame>
    </p:spTree>
    <p:extLst>
      <p:ext uri="{BB962C8B-B14F-4D97-AF65-F5344CB8AC3E}">
        <p14:creationId xmlns:p14="http://schemas.microsoft.com/office/powerpoint/2010/main" val="1587207171"/>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1683732"/>
              </p:ext>
            </p:extLst>
          </p:nvPr>
        </p:nvGraphicFramePr>
        <p:xfrm>
          <a:off x="263352" y="835200"/>
          <a:ext cx="11665296" cy="56764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1654146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4536356"/>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81796272"/>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04060449"/>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16821265"/>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49331837"/>
                  </a:ext>
                </a:extLst>
              </a:tr>
              <a:tr h="367200">
                <a:tc>
                  <a:txBody>
                    <a:bodyPr/>
                    <a:lstStyle/>
                    <a:p>
                      <a:pPr marL="285750" indent="-285750">
                        <a:buFont typeface="Arial" panose="020B0604020202020204" pitchFamily="34" charset="0"/>
                        <a:buChar char="•"/>
                      </a:pPr>
                      <a:r>
                        <a:rPr kumimoji="0" lang="en-US" sz="1800" kern="1200" dirty="0">
                          <a:solidFill>
                            <a:schemeClr val="tx1"/>
                          </a:solidFill>
                          <a:latin typeface="Source Code Pro" panose="020B0509030403020204" pitchFamily="49" charset="0"/>
                          <a:ea typeface="Source Code Pro" panose="020B0509030403020204" pitchFamily="49" charset="0"/>
                          <a:cs typeface="+mn-cs"/>
                        </a:rPr>
                        <a:t>Display student name and his 12th qualification details for all students.</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1648322"/>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 } }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37725056"/>
                  </a:ext>
                </a:extLst>
              </a:tr>
            </a:tbl>
          </a:graphicData>
        </a:graphic>
      </p:graphicFrame>
    </p:spTree>
    <p:extLst>
      <p:ext uri="{BB962C8B-B14F-4D97-AF65-F5344CB8AC3E}">
        <p14:creationId xmlns:p14="http://schemas.microsoft.com/office/powerpoint/2010/main" val="4105932625"/>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638320384"/>
              </p:ext>
            </p:extLst>
          </p:nvPr>
        </p:nvGraphicFramePr>
        <p:xfrm>
          <a:off x="263352" y="835200"/>
          <a:ext cx="11665296" cy="513072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qualification details for student 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 1982</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school field in qualification field for both elements.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64461085"/>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err="1">
                          <a:solidFill>
                            <a:srgbClr val="669900"/>
                          </a:solidFill>
                          <a:latin typeface="Source Code Pro" panose="020B0509030403020204" pitchFamily="49" charset="0"/>
                          <a:ea typeface="Source Code Pro" panose="020B0509030403020204" pitchFamily="49" charset="0"/>
                          <a:cs typeface="Calibri" panose="020F0502020204030204" pitchFamily="34" charset="0"/>
                        </a:rPr>
                        <a:t>navrachana</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err="1">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6655240"/>
                  </a:ext>
                </a:extLst>
              </a:tr>
              <a:tr h="367200">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106377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for each school for student whose _is:1.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75377910"/>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'nvrachana@gmail.com'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20530169"/>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394776"/>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fees field with value 7000 for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090163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48622173"/>
                  </a:ext>
                </a:extLst>
              </a:tr>
            </a:tbl>
          </a:graphicData>
        </a:graphic>
      </p:graphicFrame>
    </p:spTree>
    <p:extLst>
      <p:ext uri="{BB962C8B-B14F-4D97-AF65-F5344CB8AC3E}">
        <p14:creationId xmlns:p14="http://schemas.microsoft.com/office/powerpoint/2010/main" val="2221168132"/>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72613179"/>
              </p:ext>
            </p:extLst>
          </p:nvPr>
        </p:nvGraphicFramePr>
        <p:xfrm>
          <a:off x="262800" y="836712"/>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football and cricket hobbies for studentID: 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'cricket'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Increase the fees by Rs. 2000 of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'sangita'</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'baroda'</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'GJ'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373112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7136098"/>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Change the name to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ruhan</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7236479"/>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92736918"/>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994084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all students where name starts with the letter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4201783"/>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 $match: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lang="en-IN" sz="1800" dirty="0">
                          <a:solidFill>
                            <a:srgbClr val="00B050"/>
                          </a:solidFill>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2367612"/>
                  </a:ext>
                </a:extLst>
              </a:tr>
            </a:tbl>
          </a:graphicData>
        </a:graphic>
      </p:graphicFrame>
    </p:spTree>
    <p:extLst>
      <p:ext uri="{BB962C8B-B14F-4D97-AF65-F5344CB8AC3E}">
        <p14:creationId xmlns:p14="http://schemas.microsoft.com/office/powerpoint/2010/main" val="461127229"/>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22973257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3630937538"/>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1806143780"/>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2196993532"/>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2296336712"/>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1322465525"/>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4153484830"/>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492679626"/>
              </p:ext>
            </p:extLst>
          </p:nvPr>
        </p:nvGraphicFramePr>
        <p:xfrm>
          <a:off x="262800" y="836712"/>
          <a:ext cx="11664000" cy="5135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Import movies.csv file in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192.168.1.21</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27017</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assignment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movies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d:\movie.csv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Print movie_title, director, relese date, and genres whose director name starts with the letter </a:t>
                      </a:r>
                      <a:r>
                        <a:rPr lang="en-US" sz="1800" dirty="0">
                          <a:solidFill>
                            <a:srgbClr val="00B050"/>
                          </a:solidFill>
                          <a:latin typeface="Source Code Pro" panose="020B0509030403020204" pitchFamily="49" charset="0"/>
                          <a:ea typeface="Source Code Pro" panose="020B0509030403020204" pitchFamily="49" charset="0"/>
                        </a:rPr>
                        <a:t>‘D’</a:t>
                      </a:r>
                      <a:r>
                        <a:rPr lang="en-US" sz="1800" dirty="0">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 director: </a:t>
                      </a:r>
                      <a:r>
                        <a:rPr lang="en-IN" sz="1800" dirty="0">
                          <a:solidFill>
                            <a:srgbClr val="00B050"/>
                          </a:solidFill>
                          <a:latin typeface="Source Code Pro" panose="020B0509030403020204" pitchFamily="49" charset="0"/>
                          <a:ea typeface="Source Code Pro" panose="020B0509030403020204" pitchFamily="49" charset="0"/>
                        </a:rPr>
                        <a:t>/^D/</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movie_title: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director: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relese: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genres: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US" sz="1800" dirty="0">
                          <a:latin typeface="Source Code Pro" panose="020B0509030403020204" pitchFamily="49" charset="0"/>
                          <a:ea typeface="Source Code Pro" panose="020B0509030403020204" pitchFamily="49" charset="0"/>
                        </a:rPr>
                        <a:t>movie_title, director, genres, color, week1, week2, week3, week4, and create Total virtual field that print the addition of week1 + week2 + week3 + week4, round the Total to 3 decimal places.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week1: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week2: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week3: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week4: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'$week1', '$week2', '$week3', '$week4'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bl>
          </a:graphicData>
        </a:graphic>
      </p:graphicFrame>
    </p:spTree>
    <p:extLst>
      <p:ext uri="{BB962C8B-B14F-4D97-AF65-F5344CB8AC3E}">
        <p14:creationId xmlns:p14="http://schemas.microsoft.com/office/powerpoint/2010/main" val="2547664860"/>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358166056"/>
              </p:ext>
            </p:extLst>
          </p:nvPr>
        </p:nvGraphicFramePr>
        <p:xfrm>
          <a:off x="262800" y="836712"/>
          <a:ext cx="11664000" cy="5969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movie_title, director, language, genres, and color of all ‘English’ language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'English'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language: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Count ‘Hindi’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'Hindi'</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"Total Hindi Movies"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color, director, duration, genres, movie_title, title_year, productionhouses where genres is ‘Horror’.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genres: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/Horror/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duration: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productionhouses: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a copy of emp collection from primaryDB collection to assignment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latin typeface="Source Code Pro" panose="020B0509030403020204" pitchFamily="49" charset="0"/>
                          <a:ea typeface="Source Code Pro" panose="020B0509030403020204" pitchFamily="49" charset="0"/>
                        </a:rPr>
                        <a:t>('primaryDB').</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IN" dirty="0">
                          <a:latin typeface="Source Code Pro" panose="020B0509030403020204" pitchFamily="49" charset="0"/>
                          <a:ea typeface="Source Code Pro" panose="020B0509030403020204" pitchFamily="49" charset="0"/>
                        </a:rPr>
                        <a:t>: { db: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'assignment'</a:t>
                      </a:r>
                      <a:r>
                        <a:rPr lang="en-IN" dirty="0">
                          <a:latin typeface="Source Code Pro" panose="020B0509030403020204" pitchFamily="49" charset="0"/>
                          <a:ea typeface="Source Code Pro" panose="020B0509030403020204" pitchFamily="49" charset="0"/>
                        </a:rPr>
                        <a:t>, coll: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1037E19D-4DFB-4543-BE41-8B7C0A29B1FA}"/>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2867429511"/>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430960290"/>
              </p:ext>
            </p:extLst>
          </p:nvPr>
        </p:nvGraphicFramePr>
        <p:xfrm>
          <a:off x="262800" y="836712"/>
          <a:ext cx="11664000" cy="55372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languages wise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'$language' , count :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movie_title, director, genres, actor_1_name, actor_2_name, actor_3_name, budget, gross, stars and add new virtual field Rating and compute total sum of stars.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actor_1_name: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actor_2_name: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actor_3_name: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budget: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 },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 Rating: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1196014244"/>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1310359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dirty="0">
                <a:solidFill>
                  <a:srgbClr val="C00000"/>
                </a:solidFill>
                <a:latin typeface="Palatino Linotype" panose="02040502050505030304" pitchFamily="18" charset="0"/>
              </a:rPr>
              <a:t>_id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2726918"/>
            <a:ext cx="4221308" cy="2862322"/>
          </a:xfrm>
          <a:prstGeom prst="rect">
            <a:avLst/>
          </a:prstGeom>
        </p:spPr>
        <p:txBody>
          <a:bodyPr wrap="square">
            <a:spAutoFit/>
          </a:bodyPr>
          <a:lstStyle/>
          <a:p>
            <a:r>
              <a:rPr lang="en-US" sz="2000" dirty="0">
                <a:solidFill>
                  <a:schemeClr val="accent2">
                    <a:lumMod val="50000"/>
                  </a:schemeClr>
                </a:solidFill>
                <a:latin typeface="Consolas" panose="020B0609020204030204" pitchFamily="49" charset="0"/>
                <a:cs typeface="Calibri" panose="020F0502020204030204" pitchFamily="34" charset="0"/>
              </a:rPr>
              <a:t>{</a:t>
            </a:r>
          </a:p>
          <a:p>
            <a:r>
              <a:rPr lang="en-US" sz="2000" dirty="0">
                <a:solidFill>
                  <a:schemeClr val="accent2">
                    <a:lumMod val="50000"/>
                  </a:schemeClr>
                </a:solidFill>
                <a:latin typeface="Consolas" panose="020B0609020204030204" pitchFamily="49" charset="0"/>
                <a:cs typeface="Calibri" panose="020F0502020204030204" pitchFamily="34" charset="0"/>
              </a:rPr>
              <a:t>   field1: value,</a:t>
            </a:r>
          </a:p>
          <a:p>
            <a:r>
              <a:rPr lang="en-US" sz="2000" dirty="0">
                <a:solidFill>
                  <a:schemeClr val="accent2">
                    <a:lumMod val="50000"/>
                  </a:schemeClr>
                </a:solidFill>
                <a:latin typeface="Consolas" panose="020B0609020204030204" pitchFamily="49" charset="0"/>
                <a:cs typeface="Calibri" panose="020F0502020204030204" pitchFamily="34" charset="0"/>
              </a:rPr>
              <a:t>   field2: value,</a:t>
            </a:r>
          </a:p>
          <a:p>
            <a:r>
              <a:rPr lang="en-US" sz="2000" dirty="0">
                <a:solidFill>
                  <a:schemeClr val="accent2">
                    <a:lumMod val="50000"/>
                  </a:schemeClr>
                </a:solidFill>
                <a:latin typeface="Consolas" panose="020B0609020204030204" pitchFamily="49" charset="0"/>
                <a:cs typeface="Calibri" panose="020F0502020204030204" pitchFamily="34" charset="0"/>
              </a:rPr>
              <a:t>   field3: [],</a:t>
            </a:r>
          </a:p>
          <a:p>
            <a:r>
              <a:rPr lang="en-US" sz="2000" dirty="0">
                <a:solidFill>
                  <a:schemeClr val="accent2">
                    <a:lumMod val="50000"/>
                  </a:schemeClr>
                </a:solidFill>
                <a:latin typeface="Consolas" panose="020B0609020204030204" pitchFamily="49" charset="0"/>
                <a:cs typeface="Calibri" panose="020F0502020204030204" pitchFamily="34" charset="0"/>
              </a:rPr>
              <a:t>   field4: {},</a:t>
            </a:r>
          </a:p>
          <a:p>
            <a:r>
              <a:rPr lang="en-US" sz="2000" dirty="0">
                <a:solidFill>
                  <a:schemeClr val="accent2">
                    <a:lumMod val="50000"/>
                  </a:schemeClr>
                </a:solidFill>
                <a:latin typeface="Consolas" panose="020B0609020204030204" pitchFamily="49" charset="0"/>
                <a:cs typeface="Calibri" panose="020F0502020204030204" pitchFamily="34" charset="0"/>
              </a:rPr>
              <a:t>   field5: [ {}, {}, ... ]</a:t>
            </a:r>
          </a:p>
          <a:p>
            <a:r>
              <a:rPr lang="en-US" sz="2000" dirty="0">
                <a:solidFill>
                  <a:schemeClr val="accent2">
                    <a:lumMod val="50000"/>
                  </a:schemeClr>
                </a:solidFill>
                <a:latin typeface="Consolas" panose="020B0609020204030204" pitchFamily="49" charset="0"/>
                <a:cs typeface="Calibri" panose="020F0502020204030204" pitchFamily="34" charset="0"/>
              </a:rPr>
              <a:t>   ...</a:t>
            </a:r>
          </a:p>
          <a:p>
            <a:r>
              <a:rPr lang="en-US" sz="2000" dirty="0">
                <a:solidFill>
                  <a:schemeClr val="accent2">
                    <a:lumMod val="50000"/>
                  </a:schemeClr>
                </a:solidFill>
                <a:latin typeface="Consolas" panose="020B0609020204030204" pitchFamily="49" charset="0"/>
                <a:cs typeface="Calibri" panose="020F0502020204030204" pitchFamily="34" charset="0"/>
              </a:rPr>
              <a:t>   fieldN: valueN</a:t>
            </a:r>
          </a:p>
          <a:p>
            <a:r>
              <a:rPr lang="en-US" sz="2000" dirty="0">
                <a:solidFill>
                  <a:schemeClr val="accent2">
                    <a:lumMod val="50000"/>
                  </a:schemeClr>
                </a:solidFill>
                <a:latin typeface="Consolas" panose="020B0609020204030204" pitchFamily="49" charset="0"/>
                <a:cs typeface="Calibri" panose="020F0502020204030204" pitchFamily="34" charset="0"/>
              </a:rPr>
              <a:t>}</a:t>
            </a:r>
          </a:p>
        </p:txBody>
      </p:sp>
      <p:sp>
        <p:nvSpPr>
          <p:cNvPr id="4" name="Rectangle 3"/>
          <p:cNvSpPr/>
          <p:nvPr/>
        </p:nvSpPr>
        <p:spPr>
          <a:xfrm>
            <a:off x="6446694" y="3010755"/>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
        <p:nvSpPr>
          <p:cNvPr id="9" name="TextBox 8">
            <a:extLst>
              <a:ext uri="{FF2B5EF4-FFF2-40B4-BE49-F238E27FC236}">
                <a16:creationId xmlns:a16="http://schemas.microsoft.com/office/drawing/2014/main" id="{8B17C8C1-48AC-49A7-9BB3-8FAFEB181F12}"/>
              </a:ext>
            </a:extLst>
          </p:cNvPr>
          <p:cNvSpPr txBox="1"/>
          <p:nvPr/>
        </p:nvSpPr>
        <p:spPr>
          <a:xfrm>
            <a:off x="407367" y="5694928"/>
            <a:ext cx="11377265" cy="104644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rPr>
              <a:t>The </a:t>
            </a:r>
            <a:r>
              <a:rPr lang="en-IN" b="1" dirty="0">
                <a:solidFill>
                  <a:srgbClr val="C00000"/>
                </a:solidFill>
                <a:latin typeface="Palatino Linotype" panose="02040502050505030304" pitchFamily="18" charset="0"/>
              </a:rPr>
              <a:t>_id </a:t>
            </a:r>
            <a:r>
              <a:rPr lang="en-IN" dirty="0">
                <a:latin typeface="Palatino Linotype" panose="02040502050505030304" pitchFamily="18" charset="0"/>
              </a:rPr>
              <a:t>field is always the first field in the documents.</a:t>
            </a:r>
            <a:r>
              <a:rPr lang="en-US" dirty="0">
                <a:latin typeface="Palatino Linotype" panose="02040502050505030304" pitchFamily="18" charset="0"/>
              </a:rPr>
              <a:t> </a:t>
            </a:r>
          </a:p>
          <a:p>
            <a:pPr marL="285750" indent="-285750">
              <a:buFont typeface="Arial" panose="020B0604020202020204" pitchFamily="34" charset="0"/>
              <a:buChar char="•"/>
            </a:pPr>
            <a:r>
              <a:rPr lang="en-US" dirty="0">
                <a:latin typeface="Palatino Linotype" panose="02040502050505030304" pitchFamily="18" charset="0"/>
              </a:rPr>
              <a:t>MongoDB does not support duplicate field names.</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438116730"/>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2502189273"/>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4091151459"/>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1537417771"/>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3377057091"/>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2191308331"/>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3490910387"/>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one-to-one and one-to-many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2990410"/>
              </p:ext>
            </p:extLst>
          </p:nvPr>
        </p:nvGraphicFramePr>
        <p:xfrm>
          <a:off x="262800" y="836712"/>
          <a:ext cx="11664000" cy="5384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0" indent="0" algn="ctr">
                        <a:buFont typeface="Arial" panose="020B0604020202020204" pitchFamily="34" charset="0"/>
                        <a:buNone/>
                      </a:pPr>
                      <a:r>
                        <a:rPr lang="en-US" sz="2000" b="0" dirty="0">
                          <a:solidFill>
                            <a:srgbClr val="036883"/>
                          </a:solidFill>
                          <a:latin typeface="Source Code Pro" panose="020B0509030403020204" pitchFamily="49" charset="0"/>
                          <a:ea typeface="Source Code Pro" panose="020B0509030403020204" pitchFamily="49" charset="0"/>
                        </a:rPr>
                        <a:t>Create one-to-many relation between order and orderitems collection.</a:t>
                      </a:r>
                      <a:endParaRPr lang="en-IN" sz="2000" b="0" dirty="0">
                        <a:solidFill>
                          <a:srgbClr val="036883"/>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indent="0">
                        <a:buFont typeface="Arial" panose="020B0604020202020204" pitchFamily="34" charset="0"/>
                        <a:buNone/>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8165046"/>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 collection with following fields [ _id, orderDate, customer, city, latitude, and longitude ]. Insert minimum 7 customer details in the order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orderitems collection with following fields [ _id, orderid, cart [ { item, price, quantity, and unit },{item, price, quantity, and unit }, ... ], Insert minimum 3-4 items in cart for every customer.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Create one-to-one relation between driver and licence collection.</a:t>
                      </a:r>
                      <a:endParaRPr kumimoji="0" lang="en-IN" sz="2000" b="0" kern="1200" dirty="0">
                        <a:solidFill>
                          <a:srgbClr val="036883"/>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driver collection with the following fields [ _id, name, age, city, phone ]. Insert 4-5 driver details in the collection.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licence collection with the following fields [ _id, driverId, licenceNumber, issuedOn, expireOn ]. Insert licence details for all the drivers.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2459280794"/>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410905131"/>
              </p:ext>
            </p:extLst>
          </p:nvPr>
        </p:nvGraphicFramePr>
        <p:xfrm>
          <a:off x="262800" y="836712"/>
          <a:ext cx="11664000" cy="56997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order details with their orderItems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.orders.</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 {</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"orderitems",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"orderid",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"Cart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Display all order details with their orderItems details whose customer name is ‘ruhan’.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customer: "ruhan"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"orderitems",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"orderid",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"Cart Details"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with their licence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"licence",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"Licence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 ])</a:t>
                      </a:r>
                      <a:r>
                        <a:rPr lang="en-US"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details and their licence number, issuedOn, expireOn only.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"licence",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"Licence Details" } },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'Licence Details.licenceNumber':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one-to-one and one-to-many collection </a:t>
            </a:r>
          </a:p>
        </p:txBody>
      </p:sp>
    </p:spTree>
    <p:extLst>
      <p:ext uri="{BB962C8B-B14F-4D97-AF65-F5344CB8AC3E}">
        <p14:creationId xmlns:p14="http://schemas.microsoft.com/office/powerpoint/2010/main" val="4150416759"/>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33660448"/>
              </p:ext>
            </p:extLst>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Rename field name to driverName in driver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kern="1200" dirty="0">
                          <a:solidFill>
                            <a:schemeClr val="tx1"/>
                          </a:solidFill>
                          <a:latin typeface="Source Code Pro" panose="020B0509030403020204" pitchFamily="49" charset="0"/>
                          <a:ea typeface="Source Code Pro" panose="020B0509030403020204" pitchFamily="49" charset="0"/>
                          <a:cs typeface="+mn-cs"/>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name: </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'driverName'</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 )</a:t>
                      </a:r>
                      <a:r>
                        <a:rPr kumimoji="0" lang="en-US" kern="1200" dirty="0">
                          <a:solidFill>
                            <a:schemeClr val="tx1"/>
                          </a:solidFill>
                          <a:latin typeface="Source Code Pro" panose="020B0509030403020204" pitchFamily="49" charset="0"/>
                          <a:ea typeface="Source Code Pro" panose="020B0509030403020204" pitchFamily="49" charset="0"/>
                          <a:cs typeface="+mn-cs"/>
                        </a:rPr>
                        <a:t>;</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119632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9415281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26273220"/>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3281008"/>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one-to-one and one-to-many collection </a:t>
            </a:r>
          </a:p>
        </p:txBody>
      </p:sp>
    </p:spTree>
    <p:extLst>
      <p:ext uri="{BB962C8B-B14F-4D97-AF65-F5344CB8AC3E}">
        <p14:creationId xmlns:p14="http://schemas.microsoft.com/office/powerpoint/2010/main" val="4164348433"/>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64974398"/>
              </p:ext>
            </p:extLst>
          </p:nvPr>
        </p:nvGraphicFramePr>
        <p:xfrm>
          <a:off x="262800" y="836712"/>
          <a:ext cx="11664000" cy="2931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lang="en-US" dirty="0">
                          <a:solidFill>
                            <a:srgbClr val="00B0F0"/>
                          </a:solidFill>
                          <a:latin typeface="Source Code Pro" panose="020B0509030403020204" pitchFamily="49" charset="0"/>
                          <a:ea typeface="Source Code Pro" panose="020B0509030403020204" pitchFamily="49" charset="0"/>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007087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444997470"/>
              </p:ext>
            </p:extLst>
          </p:nvPr>
        </p:nvGraphicFramePr>
        <p:xfrm>
          <a:off x="262800" y="836712"/>
          <a:ext cx="11664000" cy="3200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 with multiple phone numbers.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lang="en-US" dirty="0">
                          <a:solidFill>
                            <a:srgbClr val="00B0F0"/>
                          </a:solidFill>
                          <a:latin typeface="Source Code Pro" panose="020B0509030403020204" pitchFamily="49" charset="0"/>
                          <a:ea typeface="Source Code Pro" panose="020B0509030403020204" pitchFamily="49" charset="0"/>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
        <p:nvSpPr>
          <p:cNvPr id="8" name="TextBox 7">
            <a:extLst>
              <a:ext uri="{FF2B5EF4-FFF2-40B4-BE49-F238E27FC236}">
                <a16:creationId xmlns:a16="http://schemas.microsoft.com/office/drawing/2014/main" id="{00529A43-7B92-473B-B0FB-B769E12CFF9E}"/>
              </a:ext>
            </a:extLst>
          </p:cNvPr>
          <p:cNvSpPr txBox="1"/>
          <p:nvPr/>
        </p:nvSpPr>
        <p:spPr>
          <a:xfrm>
            <a:off x="258856" y="5013176"/>
            <a:ext cx="11664000" cy="646331"/>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Enterprise assignment&gt; addDriver(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'driver001'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'Sanjay'</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9850</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9922</a:t>
            </a:r>
            <a:r>
              <a:rPr lang="en-IN" dirty="0">
                <a:latin typeface="Source Code Pro" panose="020B0509030403020204" pitchFamily="49" charset="0"/>
                <a:ea typeface="Source Code Pro" panose="020B0509030403020204" pitchFamily="49" charset="0"/>
              </a:rPr>
              <a:t>, </a:t>
            </a:r>
            <a:r>
              <a:rPr lang="en-IN">
                <a:solidFill>
                  <a:srgbClr val="994646"/>
                </a:solidFill>
                <a:latin typeface="Source Code Pro" panose="020B0509030403020204" pitchFamily="49" charset="0"/>
                <a:ea typeface="Source Code Pro" panose="020B0509030403020204" pitchFamily="49" charset="0"/>
              </a:rPr>
              <a:t>8080 </a:t>
            </a:r>
            <a:r>
              <a:rPr lang="en-IN">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2930014771"/>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93312172"/>
              </p:ext>
            </p:extLst>
          </p:nvPr>
        </p:nvGraphicFramePr>
        <p:xfrm>
          <a:off x="262800" y="836712"/>
          <a:ext cx="11664000" cy="4572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who must be above or equals to 18 yrs.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kern="1200" dirty="0">
                          <a:solidFill>
                            <a:srgbClr val="00B0F0"/>
                          </a:solidFill>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addDriver_above18 </a:t>
                      </a:r>
                      <a:r>
                        <a:rPr kumimoji="0" lang="en-US"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if</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age </a:t>
                      </a:r>
                      <a:r>
                        <a:rPr lang="en-US" dirty="0">
                          <a:solidFill>
                            <a:schemeClr val="accent5">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18 </a:t>
                      </a:r>
                      <a:r>
                        <a:rPr lang="en-US" dirty="0">
                          <a:solidFill>
                            <a:schemeClr val="bg1">
                              <a:lumMod val="50000"/>
                            </a:schemeClr>
                          </a:solidFill>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else</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print</a:t>
                      </a:r>
                      <a:r>
                        <a:rPr lang="en-US" dirty="0">
                          <a:solidFill>
                            <a:schemeClr val="bg1">
                              <a:lumMod val="50000"/>
                            </a:schemeClr>
                          </a:solidFill>
                          <a:latin typeface="Source Code Pro" panose="020B0509030403020204" pitchFamily="49" charset="0"/>
                          <a:ea typeface="Source Code Pro" panose="020B0509030403020204" pitchFamily="49"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"Age of driver must be more or equals to 18 yrs."</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518149481"/>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66929026"/>
              </p:ext>
            </p:extLst>
          </p:nvPr>
        </p:nvGraphicFramePr>
        <p:xfrm>
          <a:off x="262800" y="836712"/>
          <a:ext cx="11664000" cy="3749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javascript program to insert new driver in drive collection, the driverId must be auto_increment number. [ e.g. _id: ‘driver1’, ‘driver2’, ‘driver3’,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generateDriverID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driverName, age, city, phone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cnt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cnt,</a:t>
                      </a:r>
                    </a:p>
                    <a:p>
                      <a:r>
                        <a:rPr lang="en-IN" dirty="0">
                          <a:latin typeface="Source Code Pro" panose="020B0509030403020204" pitchFamily="49" charset="0"/>
                          <a:ea typeface="Source Code Pro" panose="020B0509030403020204" pitchFamily="49" charset="0"/>
                        </a:rPr>
                        <a:t>		driverName: driverName,</a:t>
                      </a:r>
                    </a:p>
                    <a:p>
                      <a:r>
                        <a:rPr lang="en-IN" dirty="0">
                          <a:latin typeface="Source Code Pro" panose="020B0509030403020204" pitchFamily="49" charset="0"/>
                          <a:ea typeface="Source Code Pro" panose="020B0509030403020204" pitchFamily="49" charset="0"/>
                        </a:rPr>
                        <a:t>		age: age,</a:t>
                      </a:r>
                    </a:p>
                    <a:p>
                      <a:r>
                        <a:rPr lang="en-IN" dirty="0">
                          <a:latin typeface="Source Code Pro" panose="020B0509030403020204" pitchFamily="49" charset="0"/>
                          <a:ea typeface="Source Code Pro" panose="020B0509030403020204" pitchFamily="49" charset="0"/>
                        </a:rPr>
                        <a:t>		city: city,</a:t>
                      </a:r>
                    </a:p>
                    <a:p>
                      <a:r>
                        <a:rPr lang="en-IN" dirty="0">
                          <a:latin typeface="Source Code Pro" panose="020B0509030403020204" pitchFamily="49" charset="0"/>
                          <a:ea typeface="Source Code Pro" panose="020B0509030403020204" pitchFamily="49" charset="0"/>
                        </a:rPr>
                        <a:t>		phone: phone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4063690654"/>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971322576"/>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accept the number from user and print only those number of documents from </a:t>
                      </a:r>
                      <a:r>
                        <a:rPr lang="en-US">
                          <a:latin typeface="Source Code Pro" panose="020B0509030403020204" pitchFamily="49" charset="0"/>
                          <a:ea typeface="Source Code Pro" panose="020B0509030403020204" pitchFamily="49" charset="0"/>
                        </a:rPr>
                        <a:t>movie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displayFirst_Movies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return</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music: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rPr>
                        <a:t>: x</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369281745"/>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062179469"/>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595769386"/>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238953551"/>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101163617"/>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952756336"/>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5614182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6566206"/>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957333889"/>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4224770354"/>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858420004"/>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55476400"/>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023118897"/>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164578744"/>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632734901"/>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812043719"/>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769850586"/>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41852965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580618"/>
            <a:ext cx="11407669" cy="430887"/>
          </a:xfrm>
          <a:prstGeom prst="rect">
            <a:avLst/>
          </a:prstGeom>
        </p:spPr>
        <p:txBody>
          <a:bodyPr wrap="square">
            <a:spAutoFit/>
          </a:bodyPr>
          <a:lstStyle/>
          <a:p>
            <a:r>
              <a:rPr lang="en-US" sz="2000" dirty="0"/>
              <a:t>To start </a:t>
            </a:r>
            <a:r>
              <a:rPr lang="en-US" sz="2000" dirty="0">
                <a:solidFill>
                  <a:srgbClr val="FF5A36"/>
                </a:solidFill>
              </a:rPr>
              <a:t>MongoDB server</a:t>
            </a:r>
            <a:r>
              <a:rPr lang="en-US" sz="2000" dirty="0"/>
              <a:t>, execute </a:t>
            </a:r>
            <a:r>
              <a:rPr lang="en-US" sz="2200" b="1" dirty="0">
                <a:solidFill>
                  <a:srgbClr val="C00000"/>
                </a:solidFill>
              </a:rPr>
              <a:t>mongod.exe</a:t>
            </a:r>
            <a:r>
              <a:rPr lang="en-US" sz="2000" dirty="0"/>
              <a:t>.</a:t>
            </a:r>
            <a:endParaRPr lang="en-IN" sz="2000" dirty="0"/>
          </a:p>
        </p:txBody>
      </p:sp>
      <p:sp>
        <p:nvSpPr>
          <p:cNvPr id="4" name="Rectangle 3"/>
          <p:cNvSpPr/>
          <p:nvPr/>
        </p:nvSpPr>
        <p:spPr>
          <a:xfrm>
            <a:off x="407368" y="2492896"/>
            <a:ext cx="11305256" cy="1846659"/>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--bind_ip_all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stp10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–auth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--storageEngine inMemory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"d:\tmp"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p>
        </p:txBody>
      </p:sp>
      <p:sp>
        <p:nvSpPr>
          <p:cNvPr id="5" name="Rectangle 4"/>
          <p:cNvSpPr/>
          <p:nvPr/>
        </p:nvSpPr>
        <p:spPr>
          <a:xfrm>
            <a:off x="407368" y="1003955"/>
            <a:ext cx="10517021" cy="984885"/>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8" name="Rectangle 7"/>
          <p:cNvSpPr/>
          <p:nvPr/>
        </p:nvSpPr>
        <p:spPr>
          <a:xfrm>
            <a:off x="352866" y="4469050"/>
            <a:ext cx="11407669" cy="430887"/>
          </a:xfrm>
          <a:prstGeom prst="rect">
            <a:avLst/>
          </a:prstGeom>
        </p:spPr>
        <p:txBody>
          <a:bodyPr wrap="square">
            <a:spAutoFit/>
          </a:bodyPr>
          <a:lstStyle/>
          <a:p>
            <a:r>
              <a:rPr lang="en-US" sz="2000" dirty="0"/>
              <a:t>To start </a:t>
            </a:r>
            <a:r>
              <a:rPr lang="en-US" sz="2000" dirty="0">
                <a:solidFill>
                  <a:srgbClr val="FF5A36"/>
                </a:solidFill>
              </a:rPr>
              <a:t>MongoDB client</a:t>
            </a:r>
            <a:r>
              <a:rPr lang="en-US" sz="2000" dirty="0"/>
              <a:t>, execute </a:t>
            </a:r>
            <a:r>
              <a:rPr lang="en-US" sz="2200" b="1" dirty="0">
                <a:solidFill>
                  <a:srgbClr val="C00000"/>
                </a:solidFill>
              </a:rPr>
              <a:t>mongo.exe</a:t>
            </a:r>
            <a:r>
              <a:rPr lang="en-US" sz="2000" dirty="0"/>
              <a:t>.</a:t>
            </a:r>
            <a:endParaRPr lang="en-IN" sz="2000" dirty="0"/>
          </a:p>
        </p:txBody>
      </p:sp>
      <p:cxnSp>
        <p:nvCxnSpPr>
          <p:cNvPr id="10" name="Straight Connector 9"/>
          <p:cNvCxnSpPr>
            <a:cxnSpLocks/>
          </p:cNvCxnSpPr>
          <p:nvPr/>
        </p:nvCxnSpPr>
        <p:spPr>
          <a:xfrm>
            <a:off x="352425" y="4437112"/>
            <a:ext cx="1141149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07368" y="4869160"/>
            <a:ext cx="11665296" cy="1877437"/>
          </a:xfrm>
          <a:prstGeom prst="rect">
            <a:avLst/>
          </a:prstGeom>
        </p:spPr>
        <p:txBody>
          <a:bodyPr wrap="square">
            <a:spAutoFit/>
          </a:bodyPr>
          <a:lstStyle/>
          <a:p>
            <a:r>
              <a:rPr lang="en-US" sz="190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994646"/>
                </a:solidFill>
                <a:latin typeface="Source Code Pro" panose="020B0509030403020204" pitchFamily="49" charset="0"/>
                <a:ea typeface="Source Code Pro" panose="020B0509030403020204" pitchFamily="49" charset="0"/>
              </a:rPr>
              <a:t>:27017</a:t>
            </a:r>
            <a:r>
              <a:rPr lang="en-US" sz="190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endPar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–u user01 -p user01 </a:t>
            </a:r>
            <a:r>
              <a:rPr lang="en-IN" sz="1900" b="0" i="0" dirty="0">
                <a:solidFill>
                  <a:srgbClr val="24292F"/>
                </a:solidFill>
                <a:effectLst/>
                <a:latin typeface="Source Code Pro" panose="020B0509030403020204" pitchFamily="49" charset="0"/>
                <a:ea typeface="Source Code Pro" panose="020B0509030403020204" pitchFamily="49" charset="0"/>
              </a:rPr>
              <a:t>--authenticationDatabase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p:txBody>
      </p:sp>
      <p:sp>
        <p:nvSpPr>
          <p:cNvPr id="2" name="Rectangle 1"/>
          <p:cNvSpPr/>
          <p:nvPr/>
        </p:nvSpPr>
        <p:spPr>
          <a:xfrm>
            <a:off x="407368" y="2060848"/>
            <a:ext cx="6192688"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&lt;hostnames | ipaddresses&gt;</a:t>
            </a:r>
          </a:p>
        </p:txBody>
      </p:sp>
      <p:sp>
        <p:nvSpPr>
          <p:cNvPr id="12" name="TextBox 11">
            <a:extLst>
              <a:ext uri="{FF2B5EF4-FFF2-40B4-BE49-F238E27FC236}">
                <a16:creationId xmlns:a16="http://schemas.microsoft.com/office/drawing/2014/main" id="{DD65624A-ADDF-4139-B059-8CDA82F55957}"/>
              </a:ext>
            </a:extLst>
          </p:cNvPr>
          <p:cNvSpPr txBox="1"/>
          <p:nvPr/>
        </p:nvSpPr>
        <p:spPr>
          <a:xfrm>
            <a:off x="7824192" y="679996"/>
            <a:ext cx="4248472" cy="430887"/>
          </a:xfrm>
          <a:prstGeom prst="rect">
            <a:avLst/>
          </a:prstGeom>
          <a:solidFill>
            <a:schemeClr val="accent6">
              <a:lumMod val="20000"/>
              <a:lumOff val="80000"/>
            </a:schemeClr>
          </a:solidFill>
        </p:spPr>
        <p:txBody>
          <a:bodyPr wrap="square">
            <a:spAutoFit/>
          </a:bodyPr>
          <a:lstStyle/>
          <a:p>
            <a:r>
              <a:rPr lang="en-US" sz="2200" dirty="0">
                <a:solidFill>
                  <a:srgbClr val="C00000"/>
                </a:solidFill>
                <a:latin typeface="Segoe UI" panose="020B0502040204020203" pitchFamily="34" charset="0"/>
                <a:ea typeface="SimSun" panose="02010600030101010101" pitchFamily="2" charset="-122"/>
                <a:cs typeface="Segoe UI" panose="020B0502040204020203" pitchFamily="34" charset="0"/>
              </a:rPr>
              <a:t>Note: </a:t>
            </a:r>
            <a:r>
              <a:rPr lang="en-US" sz="2200" dirty="0">
                <a:latin typeface="Segoe UI" panose="020B0502040204020203" pitchFamily="34" charset="0"/>
                <a:ea typeface="SimSun" panose="02010600030101010101" pitchFamily="2" charset="-122"/>
                <a:cs typeface="Segoe UI" panose="020B0502040204020203" pitchFamily="34" charset="0"/>
              </a:rPr>
              <a:t>Always give --dbpath in "" </a:t>
            </a:r>
            <a:endParaRPr lang="en-IN" sz="2200" dirty="0">
              <a:latin typeface="Segoe UI" panose="020B0502040204020203" pitchFamily="34" charset="0"/>
              <a:ea typeface="SimSun" panose="02010600030101010101" pitchFamily="2" charset="-122"/>
              <a:cs typeface="Segoe UI" panose="020B0502040204020203" pitchFamily="34" charset="0"/>
            </a:endParaRPr>
          </a:p>
        </p:txBody>
      </p:sp>
      <p:grpSp>
        <p:nvGrpSpPr>
          <p:cNvPr id="3" name="Group 2">
            <a:extLst>
              <a:ext uri="{FF2B5EF4-FFF2-40B4-BE49-F238E27FC236}">
                <a16:creationId xmlns:a16="http://schemas.microsoft.com/office/drawing/2014/main" id="{5A22E77C-AD82-4728-ABB2-F84E6D207612}"/>
              </a:ext>
            </a:extLst>
          </p:cNvPr>
          <p:cNvGrpSpPr/>
          <p:nvPr/>
        </p:nvGrpSpPr>
        <p:grpSpPr>
          <a:xfrm>
            <a:off x="7120719" y="4221089"/>
            <a:ext cx="3803670" cy="791525"/>
            <a:chOff x="6354577" y="4541865"/>
            <a:chExt cx="3410749" cy="1075057"/>
          </a:xfrm>
        </p:grpSpPr>
        <p:cxnSp>
          <p:nvCxnSpPr>
            <p:cNvPr id="9" name="Connector: Elbow 8">
              <a:extLst>
                <a:ext uri="{FF2B5EF4-FFF2-40B4-BE49-F238E27FC236}">
                  <a16:creationId xmlns:a16="http://schemas.microsoft.com/office/drawing/2014/main" id="{5AD6C71B-C7A2-441F-AFBB-0E6837B475B4}"/>
                </a:ext>
              </a:extLst>
            </p:cNvPr>
            <p:cNvCxnSpPr>
              <a:cxnSpLocks/>
            </p:cNvCxnSpPr>
            <p:nvPr/>
          </p:nvCxnSpPr>
          <p:spPr>
            <a:xfrm>
              <a:off x="6354577" y="4541865"/>
              <a:ext cx="1238975" cy="682988"/>
            </a:xfrm>
            <a:prstGeom prst="bentConnector3">
              <a:avLst>
                <a:gd name="adj1" fmla="val -18"/>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8C3A2A0-F79F-441B-9B72-DDE3759B8DFF}"/>
                </a:ext>
              </a:extLst>
            </p:cNvPr>
            <p:cNvSpPr txBox="1"/>
            <p:nvPr/>
          </p:nvSpPr>
          <p:spPr>
            <a:xfrm>
              <a:off x="7619026" y="4909035"/>
              <a:ext cx="2146300" cy="707887"/>
            </a:xfrm>
            <a:prstGeom prst="rect">
              <a:avLst/>
            </a:prstGeom>
            <a:noFill/>
          </p:spPr>
          <p:txBody>
            <a:bodyPr wrap="square">
              <a:spAutoFit/>
            </a:bodyPr>
            <a:lstStyle/>
            <a:p>
              <a:r>
                <a:rPr lang="en-US" sz="2000" i="1" dirty="0">
                  <a:solidFill>
                    <a:srgbClr val="732B54"/>
                  </a:solidFill>
                </a:rPr>
                <a:t>must be empty folder</a:t>
              </a:r>
              <a:endParaRPr lang="en-IN" sz="2000" i="1" dirty="0">
                <a:solidFill>
                  <a:srgbClr val="732B54"/>
                </a:solidFill>
              </a:endParaRPr>
            </a:p>
          </p:txBody>
        </p:sp>
      </p:grpSp>
    </p:spTree>
    <p:extLst>
      <p:ext uri="{BB962C8B-B14F-4D97-AF65-F5344CB8AC3E}">
        <p14:creationId xmlns:p14="http://schemas.microsoft.com/office/powerpoint/2010/main" val="3561666700"/>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333132652"/>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257564072"/>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908619164"/>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213443300"/>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276095413"/>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1477328"/>
          </a:xfrm>
          <a:prstGeom prst="rect">
            <a:avLst/>
          </a:prstGeom>
        </p:spPr>
        <p:txBody>
          <a:bodyPr wrap="square">
            <a:spAutoFit/>
          </a:bodyPr>
          <a:lstStyle/>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version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r>
              <a:rPr lang="en-US" sz="14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version number</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getMongo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connection to 192.168.100.20:27017</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hostInfo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 document with information about the mongoDB is runs on.</a:t>
            </a:r>
          </a:p>
          <a:p>
            <a:pPr marL="457200" indent="-457200">
              <a:buFont typeface="Arial"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i="0" dirty="0">
                <a:solidFill>
                  <a:srgbClr val="262524"/>
                </a:solidFill>
                <a:effectLst/>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stats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DB status</a:t>
            </a:r>
          </a:p>
          <a:p>
            <a:pPr marL="457200" indent="-457200">
              <a:buFont typeface="Arial" pitchFamily="34" charset="0"/>
              <a:buChar char="•"/>
            </a:pP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getHostName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1742748315"/>
              </p:ext>
            </p:extLst>
          </p:nvPr>
        </p:nvGraphicFramePr>
        <p:xfrm>
          <a:off x="1524000" y="1066800"/>
          <a:ext cx="9144000" cy="4551992"/>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all values that are not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any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none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p>
        </p:txBody>
      </p:sp>
      <p:sp>
        <p:nvSpPr>
          <p:cNvPr id="3" name="Rectangle 2"/>
          <p:cNvSpPr/>
          <p:nvPr/>
        </p:nvSpPr>
        <p:spPr>
          <a:xfrm>
            <a:off x="1676401" y="1192887"/>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value } }</a:t>
            </a:r>
          </a:p>
        </p:txBody>
      </p:sp>
      <p:sp>
        <p:nvSpPr>
          <p:cNvPr id="6" name="Rectangle 5"/>
          <p:cNvSpPr/>
          <p:nvPr/>
        </p:nvSpPr>
        <p:spPr>
          <a:xfrm>
            <a:off x="6324600" y="750533"/>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$ne</a:t>
            </a:r>
          </a:p>
        </p:txBody>
      </p:sp>
      <p:sp>
        <p:nvSpPr>
          <p:cNvPr id="8" name="Rectangle 7"/>
          <p:cNvSpPr/>
          <p:nvPr/>
        </p:nvSpPr>
        <p:spPr>
          <a:xfrm>
            <a:off x="6324601" y="11760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9" name="Rectangle 8"/>
          <p:cNvSpPr/>
          <p:nvPr/>
        </p:nvSpPr>
        <p:spPr>
          <a:xfrm>
            <a:off x="1681348" y="2056234"/>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0" name="Rectangle 9"/>
          <p:cNvSpPr/>
          <p:nvPr/>
        </p:nvSpPr>
        <p:spPr>
          <a:xfrm>
            <a:off x="1681349" y="2481765"/>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1" name="Rectangle 10"/>
          <p:cNvSpPr/>
          <p:nvPr/>
        </p:nvSpPr>
        <p:spPr>
          <a:xfrm>
            <a:off x="6329549" y="2039411"/>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p>
        </p:txBody>
      </p:sp>
      <p:sp>
        <p:nvSpPr>
          <p:cNvPr id="12" name="Rectangle 11"/>
          <p:cNvSpPr/>
          <p:nvPr/>
        </p:nvSpPr>
        <p:spPr>
          <a:xfrm>
            <a:off x="6329549" y="246494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3" name="Rectangle 12"/>
          <p:cNvSpPr/>
          <p:nvPr/>
        </p:nvSpPr>
        <p:spPr>
          <a:xfrm>
            <a:off x="1741609" y="3369852"/>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p>
        </p:txBody>
      </p:sp>
      <p:sp>
        <p:nvSpPr>
          <p:cNvPr id="14" name="Rectangle 13"/>
          <p:cNvSpPr/>
          <p:nvPr/>
        </p:nvSpPr>
        <p:spPr>
          <a:xfrm>
            <a:off x="1680455" y="37819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5" name="Rectangle 14"/>
          <p:cNvSpPr/>
          <p:nvPr/>
        </p:nvSpPr>
        <p:spPr>
          <a:xfrm>
            <a:off x="6389809" y="33530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p>
        </p:txBody>
      </p:sp>
      <p:sp>
        <p:nvSpPr>
          <p:cNvPr id="16" name="Rectangle 15"/>
          <p:cNvSpPr/>
          <p:nvPr/>
        </p:nvSpPr>
        <p:spPr>
          <a:xfrm>
            <a:off x="6329548" y="378888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7" name="Rectangle 16"/>
          <p:cNvSpPr/>
          <p:nvPr/>
        </p:nvSpPr>
        <p:spPr>
          <a:xfrm>
            <a:off x="1806242" y="4665658"/>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$in</a:t>
            </a:r>
          </a:p>
        </p:txBody>
      </p:sp>
      <p:sp>
        <p:nvSpPr>
          <p:cNvPr id="19" name="Rectangle 18"/>
          <p:cNvSpPr/>
          <p:nvPr/>
        </p:nvSpPr>
        <p:spPr>
          <a:xfrm>
            <a:off x="1741609" y="5094583"/>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
        <p:nvSpPr>
          <p:cNvPr id="20" name="Rectangle 19">
            <a:extLst>
              <a:ext uri="{FF2B5EF4-FFF2-40B4-BE49-F238E27FC236}">
                <a16:creationId xmlns:a16="http://schemas.microsoft.com/office/drawing/2014/main" id="{838E0800-5F04-488D-A032-B8C33F75C159}"/>
              </a:ext>
            </a:extLst>
          </p:cNvPr>
          <p:cNvSpPr/>
          <p:nvPr/>
        </p:nvSpPr>
        <p:spPr>
          <a:xfrm>
            <a:off x="1806242" y="5711698"/>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$nin</a:t>
            </a:r>
          </a:p>
        </p:txBody>
      </p:sp>
      <p:sp>
        <p:nvSpPr>
          <p:cNvPr id="21" name="Rectangle 20">
            <a:extLst>
              <a:ext uri="{FF2B5EF4-FFF2-40B4-BE49-F238E27FC236}">
                <a16:creationId xmlns:a16="http://schemas.microsoft.com/office/drawing/2014/main" id="{984A8564-20BF-4A2D-884F-5253CCB490F3}"/>
              </a:ext>
            </a:extLst>
          </p:cNvPr>
          <p:cNvSpPr/>
          <p:nvPr/>
        </p:nvSpPr>
        <p:spPr>
          <a:xfrm>
            <a:off x="1741609" y="6140623"/>
            <a:ext cx="8180445"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Tree>
    <p:extLst>
      <p:ext uri="{BB962C8B-B14F-4D97-AF65-F5344CB8AC3E}">
        <p14:creationId xmlns:p14="http://schemas.microsoft.com/office/powerpoint/2010/main" val="20170264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319602089"/>
              </p:ext>
            </p:extLst>
          </p:nvPr>
        </p:nvGraphicFramePr>
        <p:xfrm>
          <a:off x="1524000" y="1066800"/>
          <a:ext cx="9144000" cy="2875590"/>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OR</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either clause.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AND</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both clauses.</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Inverts the effect of a query expression and returns documents that do not match the query expression.</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3" name="Rectangle 2">
            <a:extLst>
              <a:ext uri="{FF2B5EF4-FFF2-40B4-BE49-F238E27FC236}">
                <a16:creationId xmlns:a16="http://schemas.microsoft.com/office/drawing/2014/main" id="{CCC7FFE9-78C9-4609-9BB6-88A0F0E584F5}"/>
              </a:ext>
            </a:extLst>
          </p:cNvPr>
          <p:cNvSpPr/>
          <p:nvPr/>
        </p:nvSpPr>
        <p:spPr>
          <a:xfrm>
            <a:off x="551384" y="4510861"/>
            <a:ext cx="10945216" cy="646331"/>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true, sal: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4204804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$or</a:t>
            </a:r>
          </a:p>
        </p:txBody>
      </p:sp>
      <p:sp>
        <p:nvSpPr>
          <p:cNvPr id="5" name="Rectangle 4"/>
          <p:cNvSpPr/>
          <p:nvPr/>
        </p:nvSpPr>
        <p:spPr>
          <a:xfrm>
            <a:off x="1694435" y="1196156"/>
            <a:ext cx="7904728"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6" name="Rectangle 5"/>
          <p:cNvSpPr/>
          <p:nvPr/>
        </p:nvSpPr>
        <p:spPr>
          <a:xfrm>
            <a:off x="1692234" y="26489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$and</a:t>
            </a:r>
          </a:p>
        </p:txBody>
      </p:sp>
      <p:sp>
        <p:nvSpPr>
          <p:cNvPr id="8" name="Rectangle 7"/>
          <p:cNvSpPr/>
          <p:nvPr/>
        </p:nvSpPr>
        <p:spPr>
          <a:xfrm>
            <a:off x="1710269" y="3077729"/>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9" name="Rectangle 8"/>
          <p:cNvSpPr/>
          <p:nvPr/>
        </p:nvSpPr>
        <p:spPr>
          <a:xfrm>
            <a:off x="1692234" y="4459070"/>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$not</a:t>
            </a:r>
          </a:p>
        </p:txBody>
      </p:sp>
      <p:sp>
        <p:nvSpPr>
          <p:cNvPr id="10" name="Rectangle 9"/>
          <p:cNvSpPr/>
          <p:nvPr/>
        </p:nvSpPr>
        <p:spPr>
          <a:xfrm>
            <a:off x="1710269" y="4887870"/>
            <a:ext cx="652614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&lt;operator-expression&gt; } } }</a:t>
            </a:r>
          </a:p>
        </p:txBody>
      </p:sp>
      <p:sp>
        <p:nvSpPr>
          <p:cNvPr id="2" name="Rectangle 1"/>
          <p:cNvSpPr/>
          <p:nvPr/>
        </p:nvSpPr>
        <p:spPr>
          <a:xfrm>
            <a:off x="1665514" y="5445224"/>
            <a:ext cx="885008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665514" y="1773698"/>
            <a:ext cx="882336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Rectangle 6"/>
          <p:cNvSpPr/>
          <p:nvPr/>
        </p:nvSpPr>
        <p:spPr>
          <a:xfrm>
            <a:off x="1632857" y="3607714"/>
            <a:ext cx="8856023"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rgbClr val="994646"/>
                </a:solidFill>
                <a:latin typeface="Source Code Pro" panose="020B0509030403020204" pitchFamily="49" charset="0"/>
                <a:ea typeface="Source Code Pro" panose="020B0509030403020204" pitchFamily="49" charset="0"/>
              </a:rPr>
              <a:t>3400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2366513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ObjectId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class is the default primary key for a MongoDB document and is usually found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in the _id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field in an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inserted document.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val="7299812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ObjectId()</a:t>
            </a:r>
          </a:p>
        </p:txBody>
      </p:sp>
      <p:sp>
        <p:nvSpPr>
          <p:cNvPr id="9" name="Rectangle 8"/>
          <p:cNvSpPr/>
          <p:nvPr/>
        </p:nvSpPr>
        <p:spPr>
          <a:xfrm>
            <a:off x="1665514" y="2236114"/>
            <a:ext cx="8823366" cy="369332"/>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x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ObjectId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919421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pPr algn="ct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Print a list of all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available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28580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5" name="Rectangle 4"/>
          <p:cNvSpPr/>
          <p:nvPr/>
        </p:nvSpPr>
        <p:spPr>
          <a:xfrm>
            <a:off x="1673188" y="1383966"/>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show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dbs | databases }</a:t>
            </a:r>
          </a:p>
        </p:txBody>
      </p:sp>
      <p:sp>
        <p:nvSpPr>
          <p:cNvPr id="9" name="Rectangle 8"/>
          <p:cNvSpPr/>
          <p:nvPr/>
        </p:nvSpPr>
        <p:spPr>
          <a:xfrm>
            <a:off x="1673189" y="1835382"/>
            <a:ext cx="8551223"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dbs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databases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all database name.</a:t>
            </a:r>
          </a:p>
          <a:p>
            <a:pPr marL="342900" indent="-342900">
              <a:buFont typeface="Arial" panose="020B0604020202020204" pitchFamily="34" charset="0"/>
              <a:buChar char="•"/>
            </a:pPr>
            <a:endParaRPr lang="en-US" sz="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adminCommand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listDatabases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nameOnly</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Rectangle 9"/>
          <p:cNvSpPr/>
          <p:nvPr/>
        </p:nvSpPr>
        <p:spPr>
          <a:xfrm>
            <a:off x="1673188" y="3288268"/>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db.getName()</a:t>
            </a:r>
          </a:p>
        </p:txBody>
      </p:sp>
      <p:sp>
        <p:nvSpPr>
          <p:cNvPr id="2" name="Rectangle 1"/>
          <p:cNvSpPr/>
          <p:nvPr/>
        </p:nvSpPr>
        <p:spPr>
          <a:xfrm>
            <a:off x="1673188" y="3787048"/>
            <a:ext cx="86106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the current database name.</a:t>
            </a:r>
            <a:endPar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Switch current database to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&lt;db&gt;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The mongo shell variable db is set to the current database.</a:t>
            </a:r>
          </a:p>
        </p:txBody>
      </p:sp>
      <p:sp>
        <p:nvSpPr>
          <p:cNvPr id="4" name="Rectangle 3"/>
          <p:cNvSpPr/>
          <p:nvPr/>
        </p:nvSpPr>
        <p:spPr>
          <a:xfrm>
            <a:off x="263352" y="188640"/>
            <a:ext cx="9744000" cy="707886"/>
          </a:xfrm>
          <a:prstGeom prst="rect">
            <a:avLst/>
          </a:prstGeom>
        </p:spPr>
        <p:txBody>
          <a:bodyPr wrap="square">
            <a:spAutoFit/>
          </a:bodyPr>
          <a:lstStyle/>
          <a:p>
            <a:pPr algn="just"/>
            <a:r>
              <a:rPr lang="en-US" sz="2000"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518072" y="769648"/>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518072" y="1544897"/>
            <a:ext cx="1357580"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&lt;db&gt;</a:t>
            </a:r>
          </a:p>
        </p:txBody>
      </p:sp>
      <p:sp>
        <p:nvSpPr>
          <p:cNvPr id="8" name="Rectangle 7"/>
          <p:cNvSpPr/>
          <p:nvPr/>
        </p:nvSpPr>
        <p:spPr>
          <a:xfrm>
            <a:off x="1518072" y="248382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p:txBody>
      </p:sp>
    </p:spTree>
    <p:extLst>
      <p:ext uri="{BB962C8B-B14F-4D97-AF65-F5344CB8AC3E}">
        <p14:creationId xmlns:p14="http://schemas.microsoft.com/office/powerpoint/2010/main" val="1389759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db.dropDatabase()</a:t>
            </a:r>
            <a:endParaRPr lang="en-US" dirty="0"/>
          </a:p>
        </p:txBody>
      </p:sp>
    </p:spTree>
    <p:extLst>
      <p:ext uri="{BB962C8B-B14F-4D97-AF65-F5344CB8AC3E}">
        <p14:creationId xmlns:p14="http://schemas.microsoft.com/office/powerpoint/2010/main" val="9244530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3706" y="740965"/>
            <a:ext cx="8844473" cy="369332"/>
          </a:xfrm>
          <a:prstGeom prst="rect">
            <a:avLst/>
          </a:prstGeom>
        </p:spPr>
        <p:txBody>
          <a:bodyPr wrap="square">
            <a:spAutoFit/>
          </a:bodyPr>
          <a:lstStyle/>
          <a:p>
            <a:r>
              <a:rPr lang="en-US" dirty="0">
                <a:latin typeface="Gill Sans MT (Body)"/>
              </a:rPr>
              <a:t>Removes the current database, deleting the associated data files.</a:t>
            </a:r>
          </a:p>
        </p:txBody>
      </p:sp>
      <p:sp>
        <p:nvSpPr>
          <p:cNvPr id="4" name="Rectangle 3"/>
          <p:cNvSpPr/>
          <p:nvPr/>
        </p:nvSpPr>
        <p:spPr>
          <a:xfrm>
            <a:off x="5029340" y="5791200"/>
            <a:ext cx="4571405" cy="369332"/>
          </a:xfrm>
          <a:prstGeom prst="rect">
            <a:avLst/>
          </a:prstGeom>
        </p:spPr>
        <p:txBody>
          <a:bodyPr>
            <a:spAutoFit/>
          </a:bodyPr>
          <a:lstStyle/>
          <a:p>
            <a:r>
              <a:rPr lang="en-US" dirty="0"/>
              <a:t>		</a:t>
            </a:r>
          </a:p>
        </p:txBody>
      </p:sp>
      <p:sp>
        <p:nvSpPr>
          <p:cNvPr id="11" name="Rectangle 10">
            <a:extLst>
              <a:ext uri="{FF2B5EF4-FFF2-40B4-BE49-F238E27FC236}">
                <a16:creationId xmlns:a16="http://schemas.microsoft.com/office/drawing/2014/main" id="{F1466EAE-D29C-432A-9B67-F25EBC07E73F}"/>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db.dropDatabase()</a:t>
            </a:r>
          </a:p>
        </p:txBody>
      </p:sp>
      <p:sp>
        <p:nvSpPr>
          <p:cNvPr id="12" name="Rectangle 11">
            <a:extLst>
              <a:ext uri="{FF2B5EF4-FFF2-40B4-BE49-F238E27FC236}">
                <a16:creationId xmlns:a16="http://schemas.microsoft.com/office/drawing/2014/main" id="{043FDC06-EED4-4306-9638-D6C674749869}"/>
              </a:ext>
            </a:extLst>
          </p:cNvPr>
          <p:cNvSpPr/>
          <p:nvPr/>
        </p:nvSpPr>
        <p:spPr>
          <a:xfrm>
            <a:off x="1523706" y="245663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dropDatabase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4" name="Rectangle 13">
            <a:extLst>
              <a:ext uri="{FF2B5EF4-FFF2-40B4-BE49-F238E27FC236}">
                <a16:creationId xmlns:a16="http://schemas.microsoft.com/office/drawing/2014/main" id="{23B578BC-8750-4F1D-AA6C-2819E0A8253F}"/>
              </a:ext>
            </a:extLst>
          </p:cNvPr>
          <p:cNvSpPr/>
          <p:nvPr/>
        </p:nvSpPr>
        <p:spPr>
          <a:xfrm>
            <a:off x="1524000" y="1553442"/>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dropDatabase()</a:t>
            </a:r>
          </a:p>
        </p:txBody>
      </p:sp>
    </p:spTree>
    <p:extLst>
      <p:ext uri="{BB962C8B-B14F-4D97-AF65-F5344CB8AC3E}">
        <p14:creationId xmlns:p14="http://schemas.microsoft.com/office/powerpoint/2010/main" val="12391202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mongoimport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tool imports content from an Extended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created by mongoexport, or another third-party export tool.</a:t>
            </a:r>
          </a:p>
        </p:txBody>
      </p:sp>
      <p:sp>
        <p:nvSpPr>
          <p:cNvPr id="5" name="TextBox 4">
            <a:extLst>
              <a:ext uri="{FF2B5EF4-FFF2-40B4-BE49-F238E27FC236}">
                <a16:creationId xmlns:a16="http://schemas.microsoft.com/office/drawing/2014/main" id="{F0323EFF-5A04-4A4D-A481-C9961AB671C4}"/>
              </a:ext>
            </a:extLst>
          </p:cNvPr>
          <p:cNvSpPr txBox="1"/>
          <p:nvPr/>
        </p:nvSpPr>
        <p:spPr>
          <a:xfrm>
            <a:off x="260241" y="1123901"/>
            <a:ext cx="8572500" cy="400110"/>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77AA"/>
                </a:solidFill>
                <a:latin typeface="Liberation Mono"/>
                <a:cs typeface="Arial" panose="020B0604020202020204" pitchFamily="34" charset="0"/>
              </a:rPr>
              <a:t>SELECT</a:t>
            </a:r>
            <a:r>
              <a:rPr lang="en-US" sz="2000" dirty="0">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emp </a:t>
            </a:r>
            <a:r>
              <a:rPr lang="en-US" sz="2000" dirty="0">
                <a:solidFill>
                  <a:srgbClr val="0077AA"/>
                </a:solidFill>
                <a:latin typeface="Liberation Mono"/>
                <a:cs typeface="Arial" panose="020B0604020202020204" pitchFamily="34" charset="0"/>
              </a:rPr>
              <a:t>INTO</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OUTFILE</a:t>
            </a:r>
            <a:r>
              <a:rPr lang="en-US" sz="2000" dirty="0">
                <a:latin typeface="Liberation Mono"/>
                <a:cs typeface="Arial" panose="020B0604020202020204" pitchFamily="34" charset="0"/>
              </a:rPr>
              <a:t> "d:/emp.csv" </a:t>
            </a:r>
            <a:r>
              <a:rPr lang="en-US" sz="2000" dirty="0">
                <a:solidFill>
                  <a:srgbClr val="0077AA"/>
                </a:solidFill>
                <a:latin typeface="Liberation Mono"/>
                <a:cs typeface="Arial" panose="020B0604020202020204" pitchFamily="34" charset="0"/>
              </a:rPr>
              <a:t>FIELDS</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TERMINATED</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latin typeface="Liberation Mono"/>
                <a:cs typeface="Arial" panose="020B0604020202020204" pitchFamily="34" charset="0"/>
              </a:rPr>
              <a:t> ',';</a:t>
            </a:r>
            <a:endParaRPr lang="en-IN" sz="2000" dirty="0">
              <a:latin typeface="Liberation Mono"/>
            </a:endParaRPr>
          </a:p>
        </p:txBody>
      </p:sp>
      <p:sp>
        <p:nvSpPr>
          <p:cNvPr id="7" name="Rectangle 6">
            <a:extLst>
              <a:ext uri="{FF2B5EF4-FFF2-40B4-BE49-F238E27FC236}">
                <a16:creationId xmlns:a16="http://schemas.microsoft.com/office/drawing/2014/main" id="{3B7DBFD9-1AF2-4B29-B788-BA2E60B64E6A}"/>
              </a:ext>
            </a:extLst>
          </p:cNvPr>
          <p:cNvSpPr/>
          <p:nvPr/>
        </p:nvSpPr>
        <p:spPr>
          <a:xfrm>
            <a:off x="260241" y="116632"/>
            <a:ext cx="5650286" cy="707886"/>
          </a:xfrm>
          <a:prstGeom prst="rect">
            <a:avLst/>
          </a:prstGeom>
        </p:spPr>
        <p:txBody>
          <a:bodyPr wrap="square">
            <a:spAutoFit/>
          </a:bodyPr>
          <a:lstStyle/>
          <a:p>
            <a:r>
              <a:rPr lang="en-US" sz="2000" b="1" dirty="0">
                <a:solidFill>
                  <a:schemeClr val="tx1">
                    <a:lumMod val="95000"/>
                    <a:lumOff val="5000"/>
                  </a:schemeClr>
                </a:solidFill>
                <a:latin typeface="Liberation Mono"/>
              </a:rPr>
              <a:t>If not working then do changes in </a:t>
            </a:r>
            <a:r>
              <a:rPr lang="en-US" sz="2000" b="1" i="1" dirty="0">
                <a:solidFill>
                  <a:schemeClr val="tx1">
                    <a:lumMod val="95000"/>
                    <a:lumOff val="5000"/>
                  </a:schemeClr>
                </a:solidFill>
                <a:latin typeface="Liberation Mono"/>
              </a:rPr>
              <a:t>my.ini</a:t>
            </a:r>
            <a:r>
              <a:rPr lang="en-US" sz="2000" b="1" dirty="0">
                <a:solidFill>
                  <a:schemeClr val="tx1">
                    <a:lumMod val="95000"/>
                    <a:lumOff val="5000"/>
                  </a:schemeClr>
                </a:solidFill>
                <a:latin typeface="Liberation Mono"/>
              </a:rPr>
              <a:t> file.</a:t>
            </a:r>
          </a:p>
          <a:p>
            <a:r>
              <a:rPr lang="en-US" sz="2000" dirty="0">
                <a:solidFill>
                  <a:schemeClr val="tx1">
                    <a:lumMod val="95000"/>
                    <a:lumOff val="5000"/>
                  </a:schemeClr>
                </a:solidFill>
                <a:latin typeface="Liberation Mono"/>
                <a:cs typeface="Arial" panose="020B0604020202020204" pitchFamily="34" charset="0"/>
              </a:rPr>
              <a:t>secure_file_priv = ""</a:t>
            </a:r>
          </a:p>
        </p:txBody>
      </p:sp>
    </p:spTree>
    <p:extLst>
      <p:ext uri="{BB962C8B-B14F-4D97-AF65-F5344CB8AC3E}">
        <p14:creationId xmlns:p14="http://schemas.microsoft.com/office/powerpoint/2010/main" val="1829879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7824192" y="194313"/>
            <a:ext cx="4176464" cy="2983189"/>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575955"/>
            <a:ext cx="10996797" cy="1138773"/>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
        <p:nvSpPr>
          <p:cNvPr id="6" name="TextBox 5">
            <a:extLst>
              <a:ext uri="{FF2B5EF4-FFF2-40B4-BE49-F238E27FC236}">
                <a16:creationId xmlns:a16="http://schemas.microsoft.com/office/drawing/2014/main" id="{9D306AA1-653D-4E1B-AA69-EF3E59CAF7C8}"/>
              </a:ext>
            </a:extLst>
          </p:cNvPr>
          <p:cNvSpPr txBox="1"/>
          <p:nvPr/>
        </p:nvSpPr>
        <p:spPr>
          <a:xfrm>
            <a:off x="191344" y="194313"/>
            <a:ext cx="6339784" cy="1323439"/>
          </a:xfrm>
          <a:prstGeom prst="rect">
            <a:avLst/>
          </a:prstGeom>
          <a:noFill/>
        </p:spPr>
        <p:txBody>
          <a:bodyPr wrap="square">
            <a:spAutoFit/>
          </a:bodyPr>
          <a:lstStyle/>
          <a:p>
            <a:pPr algn="just"/>
            <a:r>
              <a:rPr lang="en-IN" sz="2000" dirty="0">
                <a:solidFill>
                  <a:srgbClr val="732B54"/>
                </a:solidFill>
                <a:latin typeface="Palatino Linotype" panose="02040502050505030304" pitchFamily="18" charset="0"/>
              </a:rPr>
              <a:t>NoSQL, which stands for "Not Only SQL" which is an alternative to traditional relational databases in which data is placed in tables and data schema  is carefully designed before the database is built.</a:t>
            </a:r>
          </a:p>
        </p:txBody>
      </p:sp>
    </p:spTree>
    <p:extLst>
      <p:ext uri="{BB962C8B-B14F-4D97-AF65-F5344CB8AC3E}">
        <p14:creationId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JSON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Rectangle 7"/>
          <p:cNvSpPr/>
          <p:nvPr/>
        </p:nvSpPr>
        <p:spPr>
          <a:xfrm>
            <a:off x="752893" y="4578131"/>
            <a:ext cx="10657184" cy="1384995"/>
          </a:xfrm>
          <a:prstGeom prst="rect">
            <a:avLst/>
          </a:prstGeom>
          <a:noFill/>
        </p:spPr>
        <p:txBody>
          <a:bodyPr wrap="square">
            <a:spAutoFit/>
          </a:bodyPr>
          <a:lstStyle/>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192.168.0.3</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192.168.0.6</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27017</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 --type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d:\movies.json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--jsonArray</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a:t>
            </a:r>
          </a:p>
        </p:txBody>
      </p:sp>
      <p:sp>
        <p:nvSpPr>
          <p:cNvPr id="3" name="Rectangle 2">
            <a:extLst>
              <a:ext uri="{FF2B5EF4-FFF2-40B4-BE49-F238E27FC236}">
                <a16:creationId xmlns:a16="http://schemas.microsoft.com/office/drawing/2014/main" id="{74C1F028-9126-483E-B767-699D381C1F4B}"/>
              </a:ext>
            </a:extLst>
          </p:cNvPr>
          <p:cNvSpPr/>
          <p:nvPr/>
        </p:nvSpPr>
        <p:spPr>
          <a:xfrm>
            <a:off x="752894" y="1846565"/>
            <a:ext cx="9886078"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"Field-List"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--mode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insert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upsert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merge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7AFF414A-62F2-450D-8BE6-83E751263D5A}"/>
              </a:ext>
            </a:extLst>
          </p:cNvPr>
          <p:cNvSpPr txBox="1"/>
          <p:nvPr/>
        </p:nvSpPr>
        <p:spPr>
          <a:xfrm>
            <a:off x="674246" y="3131676"/>
            <a:ext cx="9964725" cy="646331"/>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if the documents are in array i.e. in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brackets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drops the collection if exists</a:t>
            </a:r>
            <a:endParaRPr lang="en-IN" dirty="0">
              <a:solidFill>
                <a:srgbClr val="92D050"/>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941805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3" name="Rectangle 2"/>
          <p:cNvSpPr/>
          <p:nvPr/>
        </p:nvSpPr>
        <p:spPr>
          <a:xfrm>
            <a:off x="485733" y="2859901"/>
            <a:ext cx="11442914" cy="2616101"/>
          </a:xfrm>
          <a:prstGeom prst="rect">
            <a:avLst/>
          </a:prstGeom>
        </p:spPr>
        <p:txBody>
          <a:bodyPr wrap="square">
            <a:spAutoFit/>
          </a:bodyPr>
          <a:lstStyle/>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endPar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"EMPNO,ENAME,JOB,MGR,HIREDATE,SAL,COMM,DEPTNO,BONUSID,USERNAME,PWD"</a:t>
            </a: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o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"EMPNO.int(32),ENAME.string(),JOB.string(),MGR.int32(),HIREDATE.date(2006-01-02),SAL.int32(),COMM.int32(),DEPTNO.int32(),BONUSID.int32(),USERNAME.string(),PWD.string()"</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1" name="Rectangle 10">
            <a:extLst>
              <a:ext uri="{FF2B5EF4-FFF2-40B4-BE49-F238E27FC236}">
                <a16:creationId xmlns:a16="http://schemas.microsoft.com/office/drawing/2014/main" id="{EF2DE1DF-594E-4503-85A6-60EA380DE8A3}"/>
              </a:ext>
            </a:extLst>
          </p:cNvPr>
          <p:cNvSpPr/>
          <p:nvPr/>
        </p:nvSpPr>
        <p:spPr>
          <a:xfrm>
            <a:off x="341718" y="1774557"/>
            <a:ext cx="11442914"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32C63B28-4FB5-4491-96B8-E7CCBF3F79EA}"/>
              </a:ext>
            </a:extLst>
          </p:cNvPr>
          <p:cNvSpPr txBox="1"/>
          <p:nvPr/>
        </p:nvSpPr>
        <p:spPr>
          <a:xfrm>
            <a:off x="341717" y="5376698"/>
            <a:ext cx="10329258" cy="129266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There should be no blank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Palatino Linotype" panose="02040502050505030304" pitchFamily="18" charset="0"/>
                <a:ea typeface="Cambria" panose="02040503050406030204" pitchFamily="18" charset="0"/>
              </a:rPr>
              <a:t>_id, ename, salary    </a:t>
            </a:r>
            <a:r>
              <a:rPr lang="en-IN" dirty="0">
                <a:solidFill>
                  <a:srgbClr val="00B050"/>
                </a:solidFill>
                <a:latin typeface="Palatino Linotype" panose="020405020505050303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7336703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TextBox 7">
            <a:extLst>
              <a:ext uri="{FF2B5EF4-FFF2-40B4-BE49-F238E27FC236}">
                <a16:creationId xmlns:a16="http://schemas.microsoft.com/office/drawing/2014/main" id="{CC8778CD-18BF-4A26-B025-E874C94EB00D}"/>
              </a:ext>
            </a:extLst>
          </p:cNvPr>
          <p:cNvSpPr txBox="1"/>
          <p:nvPr/>
        </p:nvSpPr>
        <p:spPr>
          <a:xfrm>
            <a:off x="385664" y="3014091"/>
            <a:ext cx="6984776" cy="1323439"/>
          </a:xfrm>
          <a:prstGeom prst="rect">
            <a:avLst/>
          </a:prstGeom>
          <a:noFill/>
        </p:spPr>
        <p:txBody>
          <a:bodyPr wrap="square">
            <a:spAutoFit/>
          </a:bodyPr>
          <a:lstStyle/>
          <a:p>
            <a:r>
              <a:rPr lang="en-IN" sz="2000" dirty="0"/>
              <a:t>_id,course,duration,modules.0,modules.1,modules.2,modules.3</a:t>
            </a:r>
          </a:p>
          <a:p>
            <a:r>
              <a:rPr lang="en-IN" sz="2000" dirty="0"/>
              <a:t>1,course1,6 months,c++,database,java,.net</a:t>
            </a:r>
          </a:p>
          <a:p>
            <a:r>
              <a:rPr lang="en-IN" sz="2000" dirty="0"/>
              <a:t>2,course2,6 months,c++,database,python,R</a:t>
            </a:r>
          </a:p>
          <a:p>
            <a:r>
              <a:rPr lang="en-IN" sz="2000" dirty="0"/>
              <a:t>3,course3,6 months,c++,database,awp,.net</a:t>
            </a:r>
          </a:p>
        </p:txBody>
      </p:sp>
      <p:sp>
        <p:nvSpPr>
          <p:cNvPr id="10" name="Rectangle 9">
            <a:extLst>
              <a:ext uri="{FF2B5EF4-FFF2-40B4-BE49-F238E27FC236}">
                <a16:creationId xmlns:a16="http://schemas.microsoft.com/office/drawing/2014/main" id="{885F595C-BB16-4196-A18A-E56E5E2B6587}"/>
              </a:ext>
            </a:extLst>
          </p:cNvPr>
          <p:cNvSpPr/>
          <p:nvPr/>
        </p:nvSpPr>
        <p:spPr>
          <a:xfrm>
            <a:off x="385664" y="5013176"/>
            <a:ext cx="11593288" cy="646331"/>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192.168.100.20</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course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d:\course.csv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Rectangle 6">
            <a:extLst>
              <a:ext uri="{FF2B5EF4-FFF2-40B4-BE49-F238E27FC236}">
                <a16:creationId xmlns:a16="http://schemas.microsoft.com/office/drawing/2014/main" id="{7184209A-4738-47AF-8419-89250FADB6AB}"/>
              </a:ext>
            </a:extLst>
          </p:cNvPr>
          <p:cNvSpPr/>
          <p:nvPr/>
        </p:nvSpPr>
        <p:spPr>
          <a:xfrm>
            <a:off x="341718" y="1774557"/>
            <a:ext cx="11442914"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8265809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mongoexport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is a utility that produces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of data stored in a MongoDB instance.</a:t>
            </a:r>
          </a:p>
        </p:txBody>
      </p:sp>
    </p:spTree>
    <p:extLst>
      <p:ext uri="{BB962C8B-B14F-4D97-AF65-F5344CB8AC3E}">
        <p14:creationId xmlns:p14="http://schemas.microsoft.com/office/powerpoint/2010/main" val="16907154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5" name="Rectangle 4"/>
          <p:cNvSpPr/>
          <p:nvPr/>
        </p:nvSpPr>
        <p:spPr>
          <a:xfrm>
            <a:off x="263352" y="1628198"/>
            <a:ext cx="11305256"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9" name="Rectangle 8">
            <a:extLst>
              <a:ext uri="{FF2B5EF4-FFF2-40B4-BE49-F238E27FC236}">
                <a16:creationId xmlns:a16="http://schemas.microsoft.com/office/drawing/2014/main" id="{4DA6407A-3B6A-4FBC-B525-F9BD07DCC809}"/>
              </a:ext>
            </a:extLst>
          </p:cNvPr>
          <p:cNvSpPr/>
          <p:nvPr/>
        </p:nvSpPr>
        <p:spPr>
          <a:xfrm>
            <a:off x="251790" y="2567536"/>
            <a:ext cx="11161240" cy="2015936"/>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mongoexport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CSV</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p:txBody>
      </p:sp>
      <p:sp>
        <p:nvSpPr>
          <p:cNvPr id="10" name="TextBox 9">
            <a:extLst>
              <a:ext uri="{FF2B5EF4-FFF2-40B4-BE49-F238E27FC236}">
                <a16:creationId xmlns:a16="http://schemas.microsoft.com/office/drawing/2014/main" id="{2B7ED64D-2B17-4246-B07A-76BCCFBFB756}"/>
              </a:ext>
            </a:extLst>
          </p:cNvPr>
          <p:cNvSpPr txBox="1"/>
          <p:nvPr/>
        </p:nvSpPr>
        <p:spPr>
          <a:xfrm>
            <a:off x="407368" y="5253588"/>
            <a:ext cx="11449272" cy="141577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there should be no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Cambria" panose="02040503050406030204" pitchFamily="18" charset="0"/>
                <a:ea typeface="Cambria" panose="02040503050406030204" pitchFamily="18" charset="0"/>
              </a:rPr>
              <a:t>_id, ename, salary    </a:t>
            </a:r>
            <a:r>
              <a:rPr lang="en-IN" dirty="0">
                <a:solidFill>
                  <a:srgbClr val="00B050"/>
                </a:solidFill>
                <a:latin typeface="Cambria" panose="020405030504060302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26057396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689118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an array containing the names of all collections and views in the current database.</a:t>
            </a:r>
          </a:p>
        </p:txBody>
      </p:sp>
    </p:spTree>
    <p:extLst>
      <p:ext uri="{BB962C8B-B14F-4D97-AF65-F5344CB8AC3E}">
        <p14:creationId xmlns:p14="http://schemas.microsoft.com/office/powerpoint/2010/main" val="33236734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a:t>
            </a:r>
          </a:p>
        </p:txBody>
      </p:sp>
      <p:sp>
        <p:nvSpPr>
          <p:cNvPr id="7" name="Rectangle 6"/>
          <p:cNvSpPr/>
          <p:nvPr/>
        </p:nvSpPr>
        <p:spPr>
          <a:xfrm>
            <a:off x="1524000" y="762000"/>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getCollectionNames()</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1558533"/>
            <a:ext cx="9144000" cy="64633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show</a:t>
            </a:r>
            <a:r>
              <a:rPr lang="en-US" dirty="0">
                <a:solidFill>
                  <a:srgbClr val="D83713"/>
                </a:solidFill>
                <a:latin typeface="Source Code Pro" panose="020B0509030403020204" pitchFamily="49" charset="0"/>
                <a:ea typeface="Source Code Pro" panose="020B0509030403020204" pitchFamily="49" charset="0"/>
              </a:rPr>
              <a:t> collection</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getCollectionNames()</a:t>
            </a:r>
          </a:p>
        </p:txBody>
      </p:sp>
      <p:sp>
        <p:nvSpPr>
          <p:cNvPr id="2" name="Rectangle 1"/>
          <p:cNvSpPr/>
          <p:nvPr/>
        </p:nvSpPr>
        <p:spPr>
          <a:xfrm>
            <a:off x="1523706" y="243840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collections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0663557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Creates a new collection or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289700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createCollection</a:t>
            </a:r>
            <a:r>
              <a:rPr lang="en-IN" dirty="0">
                <a:solidFill>
                  <a:srgbClr val="061621"/>
                </a:solidFill>
                <a:latin typeface="Source Code Pro" panose="020B0509030403020204" pitchFamily="49" charset="0"/>
                <a:ea typeface="Source Code Pro" panose="020B0509030403020204" pitchFamily="49" charset="0"/>
              </a:rPr>
              <a:t>(name, { options1, options2, ... })</a:t>
            </a:r>
          </a:p>
        </p:txBody>
      </p:sp>
      <p:sp>
        <p:nvSpPr>
          <p:cNvPr id="2" name="Rectangle 1"/>
          <p:cNvSpPr/>
          <p:nvPr/>
        </p:nvSpPr>
        <p:spPr>
          <a:xfrm>
            <a:off x="1524000" y="4657225"/>
            <a:ext cx="9900592" cy="1169551"/>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This command creates a collection named log with a maximum size of 1 byte and a maximum of 2 documents.</a:t>
            </a:r>
            <a:endPar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524001" y="3087866"/>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Tree>
    <p:extLst>
      <p:ext uri="{BB962C8B-B14F-4D97-AF65-F5344CB8AC3E}">
        <p14:creationId xmlns:p14="http://schemas.microsoft.com/office/powerpoint/2010/main" val="23991515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true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if the collection is a capped collection, otherwise 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t>
            </a:r>
          </a:p>
        </p:txBody>
      </p:sp>
    </p:spTree>
    <p:extLst>
      <p:ext uri="{BB962C8B-B14F-4D97-AF65-F5344CB8AC3E}">
        <p14:creationId xmlns:p14="http://schemas.microsoft.com/office/powerpoint/2010/main" val="6162446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a:solidFill>
                  <a:srgbClr val="036883"/>
                </a:solidFill>
                <a:latin typeface="Palatino Linotype" panose="02040502050505030304" pitchFamily="18" charset="0"/>
              </a:rPr>
              <a:t>isCapped()</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524000" y="1371600"/>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isCapped()</a:t>
            </a:r>
          </a:p>
        </p:txBody>
      </p:sp>
      <p:sp>
        <p:nvSpPr>
          <p:cNvPr id="2" name="Rectangle 1"/>
          <p:cNvSpPr/>
          <p:nvPr/>
        </p:nvSpPr>
        <p:spPr>
          <a:xfrm>
            <a:off x="1673188" y="2099387"/>
            <a:ext cx="884562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isCapped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 - validator</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Collections with validation compare each inserted or updated document against the criteria specified in the validator option.</a:t>
            </a:r>
          </a:p>
        </p:txBody>
      </p:sp>
    </p:spTree>
    <p:extLst>
      <p:ext uri="{BB962C8B-B14F-4D97-AF65-F5344CB8AC3E}">
        <p14:creationId xmlns:p14="http://schemas.microsoft.com/office/powerpoint/2010/main" val="89633004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1524000" y="1678156"/>
            <a:ext cx="9144000" cy="313932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"product",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isAvailable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 minimum: </a:t>
            </a:r>
            <a:r>
              <a:rPr lang="en-IN" dirty="0">
                <a:solidFill>
                  <a:srgbClr val="994646"/>
                </a:solidFill>
                <a:latin typeface="Source Code Pro" panose="020B0509030403020204" pitchFamily="49" charset="0"/>
                <a:ea typeface="Source Code Pro" panose="020B0509030403020204" pitchFamily="49" charset="0"/>
              </a:rPr>
              <a:t>1000</a:t>
            </a:r>
            <a:r>
              <a:rPr lang="en-IN" dirty="0">
                <a:latin typeface="Source Code Pro" panose="020B0509030403020204" pitchFamily="49" charset="0"/>
                <a:ea typeface="Source Code Pro" panose="020B0509030403020204" pitchFamily="49" charset="0"/>
                <a:cs typeface="Calibri" panose="020F0502020204030204" pitchFamily="34" charset="0"/>
              </a:rPr>
              <a:t>, maximum: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"in-store", "in-warehouse"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isAvailable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"bool"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08861883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263352" y="1550397"/>
            <a:ext cx="11521280"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"person",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phone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"countryCode must be a string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"mobile must be a integer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"Working", "Not Working"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"status must be a either ['Working', 'Not Working']"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3853313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collection or a view object that is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DB.</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50186582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rgbClr val="061621"/>
                </a:solidFill>
                <a:latin typeface="Source Code Pro" panose="020B0509030403020204" pitchFamily="49" charset="0"/>
                <a:ea typeface="Source Code Pro" panose="020B0509030403020204" pitchFamily="49" charset="0"/>
              </a:rPr>
              <a:t>('name')</a:t>
            </a:r>
          </a:p>
        </p:txBody>
      </p:sp>
      <p:sp>
        <p:nvSpPr>
          <p:cNvPr id="2" name="Rectangle 1"/>
          <p:cNvSpPr/>
          <p:nvPr/>
        </p:nvSpPr>
        <p:spPr>
          <a:xfrm>
            <a:off x="1673188" y="2060848"/>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TextBox 8">
            <a:extLst>
              <a:ext uri="{FF2B5EF4-FFF2-40B4-BE49-F238E27FC236}">
                <a16:creationId xmlns:a16="http://schemas.microsoft.com/office/drawing/2014/main" id="{A726390A-B12E-4EEC-81D3-B8211363B695}"/>
              </a:ext>
            </a:extLst>
          </p:cNvPr>
          <p:cNvSpPr txBox="1"/>
          <p:nvPr/>
        </p:nvSpPr>
        <p:spPr>
          <a:xfrm>
            <a:off x="1524000" y="2780928"/>
            <a:ext cx="9144000" cy="2862322"/>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auth</a:t>
            </a:r>
            <a:r>
              <a:rPr lang="en-IN" dirty="0">
                <a:latin typeface="Source Code Pro" panose="020B0509030403020204" pitchFamily="49" charset="0"/>
                <a:ea typeface="Source Code Pro" panose="020B0509030403020204" pitchFamily="49" charset="0"/>
                <a:cs typeface="Calibri" panose="020F0502020204030204" pitchFamily="34" charset="0"/>
              </a:rPr>
              <a:t> = db.</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cs typeface="Calibri" panose="020F0502020204030204" pitchFamily="34" charset="0"/>
              </a:rPr>
              <a:t>author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John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Doe</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usrDept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usrTitle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Executive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Account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authLevel :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authDept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Customers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endParaRP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auth.</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07983646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access another database without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switching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7909430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getSiblingDB</a:t>
            </a:r>
            <a:r>
              <a:rPr lang="en-IN" dirty="0">
                <a:solidFill>
                  <a:srgbClr val="061621"/>
                </a:solidFill>
                <a:latin typeface="Source Code Pro" panose="020B0509030403020204" pitchFamily="49" charset="0"/>
                <a:ea typeface="Source Code Pro" panose="020B0509030403020204" pitchFamily="49" charset="0"/>
              </a:rPr>
              <a:t>(&lt;database&gt;)</a:t>
            </a:r>
          </a:p>
        </p:txBody>
      </p:sp>
      <p:sp>
        <p:nvSpPr>
          <p:cNvPr id="2" name="Rectangle 1"/>
          <p:cNvSpPr/>
          <p:nvPr/>
        </p:nvSpPr>
        <p:spPr>
          <a:xfrm>
            <a:off x="1523999" y="2195572"/>
            <a:ext cx="9143999"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3068305"/>
            <a:ext cx="10285733" cy="3241015"/>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Renames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 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14202078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renameCollection</a:t>
            </a:r>
            <a:r>
              <a:rPr lang="en-IN" dirty="0">
                <a:solidFill>
                  <a:srgbClr val="061621"/>
                </a:solidFill>
                <a:latin typeface="Source Code Pro" panose="020B0509030403020204" pitchFamily="49" charset="0"/>
                <a:ea typeface="Source Code Pro" panose="020B0509030403020204" pitchFamily="49" charset="0"/>
              </a:rPr>
              <a:t>(target, dropTarget)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'employee',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collection or view from the database. The method also removes any indexes associated with the dropped collection.</a:t>
            </a:r>
          </a:p>
        </p:txBody>
      </p:sp>
    </p:spTree>
    <p:extLst>
      <p:ext uri="{BB962C8B-B14F-4D97-AF65-F5344CB8AC3E}">
        <p14:creationId xmlns:p14="http://schemas.microsoft.com/office/powerpoint/2010/main" val="123540666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524000" y="1700808"/>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drop</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561456"/>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463266" y="3452746"/>
            <a:ext cx="9265468"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
        <p:nvSpPr>
          <p:cNvPr id="4" name="Rectangle 3"/>
          <p:cNvSpPr/>
          <p:nvPr/>
        </p:nvSpPr>
        <p:spPr>
          <a:xfrm>
            <a:off x="1463266" y="4293096"/>
            <a:ext cx="9265468" cy="677108"/>
          </a:xfrm>
          <a:prstGeom prst="rect">
            <a:avLst/>
          </a:prstGeom>
          <a:noFill/>
        </p:spPr>
        <p:txBody>
          <a:bodyPr wrap="square">
            <a:spAutoFit/>
          </a:bodyPr>
          <a:lstStyle/>
          <a:p>
            <a:r>
              <a:rPr lang="en-US" sz="1900" b="1" dirty="0">
                <a:solidFill>
                  <a:schemeClr val="accent6">
                    <a:lumMod val="50000"/>
                  </a:schemeClr>
                </a:solidFill>
                <a:latin typeface="Gill Sans MT (Body)"/>
              </a:rPr>
              <a:t>By default, mongo prints the first 20 documents</a:t>
            </a:r>
            <a:r>
              <a:rPr lang="en-US" sz="1900" dirty="0">
                <a:solidFill>
                  <a:schemeClr val="accent6">
                    <a:lumMod val="50000"/>
                  </a:schemeClr>
                </a:solidFill>
                <a:latin typeface="Gill Sans MT (Body)"/>
              </a:rPr>
              <a:t>. The mongo shell will prompt the user to  </a:t>
            </a:r>
            <a:r>
              <a:rPr lang="en-US" sz="1900" b="1" dirty="0">
                <a:solidFill>
                  <a:schemeClr val="accent6">
                    <a:lumMod val="50000"/>
                  </a:schemeClr>
                </a:solidFill>
                <a:latin typeface="Gill Sans MT (Body)"/>
              </a:rPr>
              <a:t>Type </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it</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 to continue</a:t>
            </a:r>
            <a:r>
              <a:rPr lang="en-US" sz="1900" dirty="0">
                <a:solidFill>
                  <a:schemeClr val="accent6">
                    <a:lumMod val="50000"/>
                  </a:schemeClr>
                </a:solidFill>
                <a:latin typeface="Gill Sans MT (Body)"/>
              </a:rPr>
              <a:t>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1344" y="5971927"/>
            <a:ext cx="11737304" cy="64633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Per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NewSalary: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rgbClr val="994646"/>
                </a:solidFill>
                <a:latin typeface="Source Code Pro" panose="020B0509030403020204" pitchFamily="49" charset="0"/>
                <a:ea typeface="Source Code Pro" panose="020B0509030403020204" pitchFamily="49" charset="0"/>
              </a:rPr>
              <a:t>.05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grpSp>
        <p:nvGrpSpPr>
          <p:cNvPr id="5" name="Group 4">
            <a:extLst>
              <a:ext uri="{FF2B5EF4-FFF2-40B4-BE49-F238E27FC236}">
                <a16:creationId xmlns:a16="http://schemas.microsoft.com/office/drawing/2014/main" id="{FF4B8CC0-AE2F-4497-97BE-DEC388547003}"/>
              </a:ext>
            </a:extLst>
          </p:cNvPr>
          <p:cNvGrpSpPr/>
          <p:nvPr/>
        </p:nvGrpSpPr>
        <p:grpSpPr>
          <a:xfrm>
            <a:off x="3233464" y="102329"/>
            <a:ext cx="8839200" cy="2380115"/>
            <a:chOff x="3233464" y="174337"/>
            <a:chExt cx="8839200" cy="2380115"/>
          </a:xfrm>
        </p:grpSpPr>
        <p:sp>
          <p:nvSpPr>
            <p:cNvPr id="9" name="TextBox 8">
              <a:extLst>
                <a:ext uri="{FF2B5EF4-FFF2-40B4-BE49-F238E27FC236}">
                  <a16:creationId xmlns:a16="http://schemas.microsoft.com/office/drawing/2014/main" id="{207E4145-3E07-407A-A157-964CFB4C54A1}"/>
                </a:ext>
              </a:extLst>
            </p:cNvPr>
            <p:cNvSpPr txBox="1"/>
            <p:nvPr/>
          </p:nvSpPr>
          <p:spPr>
            <a:xfrm>
              <a:off x="3233464" y="174337"/>
              <a:ext cx="8839200" cy="1461939"/>
            </a:xfrm>
            <a:prstGeom prst="rect">
              <a:avLst/>
            </a:prstGeom>
            <a:noFill/>
          </p:spPr>
          <p:txBody>
            <a:bodyPr wrap="square">
              <a:spAutoFit/>
            </a:bodyPr>
            <a:lstStyle/>
            <a:p>
              <a:pPr algn="r"/>
              <a:r>
                <a:rPr lang="en-IN" sz="2400" i="1" dirty="0">
                  <a:solidFill>
                    <a:srgbClr val="FF0000"/>
                  </a:solidFill>
                </a:rPr>
                <a:t>Embedded Field Specification</a:t>
              </a:r>
            </a:p>
            <a:p>
              <a:pPr algn="r"/>
              <a:endParaRPr lang="en-IN" sz="400" i="1" dirty="0">
                <a:solidFill>
                  <a:srgbClr val="FF0000"/>
                </a:solidFill>
              </a:endParaRPr>
            </a:p>
            <a:p>
              <a:r>
                <a:rPr lang="en-IN" sz="2100" dirty="0">
                  <a:solidFill>
                    <a:schemeClr val="accent1">
                      <a:lumMod val="75000"/>
                    </a:schemeClr>
                  </a:solidFill>
                </a:rPr>
                <a:t>For fields in an embedded documents, you can specify the field using either:</a:t>
              </a:r>
            </a:p>
            <a:p>
              <a:endParaRPr lang="en-IN" sz="400" dirty="0"/>
            </a:p>
            <a:p>
              <a:r>
                <a:rPr lang="en-IN" b="1" dirty="0">
                  <a:solidFill>
                    <a:schemeClr val="accent5">
                      <a:lumMod val="50000"/>
                    </a:schemeClr>
                  </a:solidFill>
                </a:rPr>
                <a:t>dot notation;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solidFill>
                    <a:schemeClr val="accent5">
                      <a:lumMod val="50000"/>
                    </a:schemeClr>
                  </a:solidFill>
                </a:rPr>
                <a:t>nested form;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 field: { nestedfield: &lt;value&gt; } }</a:t>
              </a:r>
            </a:p>
          </p:txBody>
        </p:sp>
        <p:sp>
          <p:nvSpPr>
            <p:cNvPr id="10" name="TextBox 9">
              <a:extLst>
                <a:ext uri="{FF2B5EF4-FFF2-40B4-BE49-F238E27FC236}">
                  <a16:creationId xmlns:a16="http://schemas.microsoft.com/office/drawing/2014/main" id="{DE1D1401-BC0E-481E-B6E6-B139E6033EA1}"/>
                </a:ext>
              </a:extLst>
            </p:cNvPr>
            <p:cNvSpPr txBox="1"/>
            <p:nvPr/>
          </p:nvSpPr>
          <p:spPr>
            <a:xfrm>
              <a:off x="3233464" y="1800399"/>
              <a:ext cx="8695184" cy="754053"/>
            </a:xfrm>
            <a:prstGeom prst="rect">
              <a:avLst/>
            </a:prstGeom>
            <a:noFill/>
          </p:spPr>
          <p:txBody>
            <a:bodyPr wrap="square">
              <a:spAutoFit/>
            </a:bodyPr>
            <a:lstStyle/>
            <a:p>
              <a:r>
                <a:rPr lang="en-IN" sz="2100" dirty="0">
                  <a:solidFill>
                    <a:schemeClr val="accent1">
                      <a:lumMod val="75000"/>
                    </a:schemeClr>
                  </a:solidFill>
                </a:rPr>
                <a:t>For query on array elements:</a:t>
              </a:r>
            </a:p>
            <a:p>
              <a:endParaRPr lang="en-IN" sz="400" b="1" dirty="0">
                <a:solidFill>
                  <a:schemeClr val="accent5">
                    <a:lumMod val="50000"/>
                  </a:schemeClr>
                </a:solidFill>
              </a:endParaRPr>
            </a:p>
            <a:p>
              <a:r>
                <a:rPr lang="en-IN" b="1" dirty="0">
                  <a:solidFill>
                    <a:schemeClr val="accent5">
                      <a:lumMod val="50000"/>
                    </a:schemeClr>
                  </a:solidFill>
                </a:rPr>
                <a:t>array;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'&lt;array&gt;.&lt;index&gt;'</a:t>
              </a:r>
            </a:p>
          </p:txBody>
        </p:sp>
      </p:grpSp>
      <p:sp>
        <p:nvSpPr>
          <p:cNvPr id="11" name="TextBox 10">
            <a:extLst>
              <a:ext uri="{FF2B5EF4-FFF2-40B4-BE49-F238E27FC236}">
                <a16:creationId xmlns:a16="http://schemas.microsoft.com/office/drawing/2014/main" id="{6B2C71F3-45E1-43FF-B06A-F3B3F0BD85D6}"/>
              </a:ext>
            </a:extLst>
          </p:cNvPr>
          <p:cNvSpPr txBox="1"/>
          <p:nvPr/>
        </p:nvSpPr>
        <p:spPr>
          <a:xfrm>
            <a:off x="1495112" y="5164223"/>
            <a:ext cx="9020488" cy="369332"/>
          </a:xfrm>
          <a:prstGeom prst="rect">
            <a:avLst/>
          </a:prstGeom>
          <a:noFill/>
        </p:spPr>
        <p:txBody>
          <a:bodyPr wrap="square">
            <a:spAutoFit/>
          </a:bodyPr>
          <a:lstStyle/>
          <a:p>
            <a:r>
              <a:rPr lang="en-IN" b="0" i="0" dirty="0">
                <a:solidFill>
                  <a:srgbClr val="061621"/>
                </a:solidFill>
                <a:effectLst/>
                <a:latin typeface="Source Code Pro" panose="020B0509030403020204" pitchFamily="49" charset="0"/>
              </a:rPr>
              <a:t>Enterprise primaryDB&gt; config.set(</a:t>
            </a:r>
            <a:r>
              <a:rPr lang="en-IN" i="0" dirty="0">
                <a:solidFill>
                  <a:srgbClr val="12824D"/>
                </a:solidFill>
                <a:effectLst/>
                <a:latin typeface="Source Code Pro" panose="020B0509030403020204" pitchFamily="49" charset="0"/>
              </a:rPr>
              <a:t>"displayBatchSize"</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3</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323746580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335360" y="2636912"/>
            <a:ext cx="11593288" cy="2308324"/>
          </a:xfrm>
          <a:prstGeom prst="rect">
            <a:avLst/>
          </a:prstGeom>
        </p:spPr>
        <p:txBody>
          <a:bodyPr wrap="square">
            <a:spAutoFit/>
          </a:bodyPr>
          <a:lstStyle/>
          <a:p>
            <a:r>
              <a:rPr lang="en-US" b="1" i="1" dirty="0">
                <a:solidFill>
                  <a:srgbClr val="036883"/>
                </a:solidFill>
                <a:latin typeface="Gill Sans MT (Body)"/>
              </a:rPr>
              <a:t>query</a:t>
            </a:r>
            <a:r>
              <a:rPr lang="en-US" dirty="0">
                <a:latin typeface="Gill Sans MT (Body)"/>
              </a:rPr>
              <a:t>: Specifies selection filter using query operators. To return all documents in a collection, omit this parameter or pass an empty document ({}).</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 </a:t>
            </a:r>
            <a:r>
              <a:rPr lang="en-US" dirty="0">
                <a:solidFill>
                  <a:srgbClr val="12824D"/>
                </a:solidFill>
                <a:effectLst/>
                <a:latin typeface="Gill Sans MT (Body)"/>
              </a:rPr>
              <a:t>"&lt;Comparison Operator&gt;"</a:t>
            </a:r>
            <a:r>
              <a:rPr lang="en-US" dirty="0">
                <a:solidFill>
                  <a:srgbClr val="061621"/>
                </a:solidFill>
                <a:effectLst/>
                <a:latin typeface="Gill Sans MT (Body)"/>
              </a:rPr>
              <a:t>: &lt;</a:t>
            </a:r>
            <a:r>
              <a:rPr lang="en-US" dirty="0">
                <a:solidFill>
                  <a:srgbClr val="016EE9"/>
                </a:solidFill>
                <a:effectLst/>
                <a:latin typeface="Gill Sans MT (Body)"/>
              </a:rPr>
              <a:t>Comparison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a:p>
            <a:endParaRPr lang="en-US" sz="800" dirty="0">
              <a:latin typeface="Gill Sans MT (Body)"/>
            </a:endParaRPr>
          </a:p>
          <a:p>
            <a:endParaRPr lang="en-US" sz="800" dirty="0">
              <a:latin typeface="Gill Sans MT (Body)"/>
            </a:endParaRPr>
          </a:p>
          <a:p>
            <a:r>
              <a:rPr lang="en-US" b="1" i="1" dirty="0">
                <a:solidFill>
                  <a:srgbClr val="036883"/>
                </a:solidFill>
                <a:latin typeface="Gill Sans MT (Body)"/>
              </a:rPr>
              <a:t>projection</a:t>
            </a:r>
            <a:r>
              <a:rPr lang="en-US" dirty="0">
                <a:latin typeface="Gill Sans MT (Body)"/>
              </a:rPr>
              <a:t>: Specifies the fields to return in the documents that match the query filter. To return all fields in the matching documents, omit this parameter.</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&lt;</a:t>
            </a:r>
            <a:r>
              <a:rPr lang="en-US" dirty="0">
                <a:solidFill>
                  <a:srgbClr val="016EE9"/>
                </a:solidFill>
                <a:effectLst/>
                <a:latin typeface="Gill Sans MT (Body)"/>
              </a:rPr>
              <a:t>Boolean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p:txBody>
      </p:sp>
      <p:sp>
        <p:nvSpPr>
          <p:cNvPr id="14" name="Rectangle 13"/>
          <p:cNvSpPr/>
          <p:nvPr/>
        </p:nvSpPr>
        <p:spPr>
          <a:xfrm>
            <a:off x="335360" y="5445224"/>
            <a:ext cx="11593288" cy="1169551"/>
          </a:xfrm>
          <a:prstGeom prst="rect">
            <a:avLst/>
          </a:prstGeom>
        </p:spPr>
        <p:txBody>
          <a:bodyPr wrap="square">
            <a:spAutoFit/>
          </a:bodyPr>
          <a:lstStyle/>
          <a:p>
            <a:r>
              <a:rPr lang="en-US" sz="2200" b="1" i="1" dirty="0">
                <a:solidFill>
                  <a:srgbClr val="FF0000"/>
                </a:solidFill>
                <a:latin typeface="Palatino Linotype" panose="02040502050505030304" pitchFamily="18" charset="0"/>
                <a:cs typeface="Calibri" panose="020F0502020204030204" pitchFamily="34" charset="0"/>
              </a:rPr>
              <a:t>Remember</a:t>
            </a:r>
          </a:p>
          <a:p>
            <a:endParaRPr lang="en-US" sz="400" dirty="0">
              <a:solidFill>
                <a:srgbClr val="FF000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1</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dirty="0"/>
              <a:t> to include the field in the return documents. Non-zero integers are also treated as true.</a:t>
            </a:r>
            <a:endParaRPr lang="en-US" sz="400" dirty="0"/>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0</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dirty="0"/>
              <a:t> to exclude the field.</a:t>
            </a:r>
          </a:p>
        </p:txBody>
      </p:sp>
      <p:sp>
        <p:nvSpPr>
          <p:cNvPr id="10" name="Rectangle 9">
            <a:extLst>
              <a:ext uri="{FF2B5EF4-FFF2-40B4-BE49-F238E27FC236}">
                <a16:creationId xmlns:a16="http://schemas.microsoft.com/office/drawing/2014/main" id="{F64C89C5-23A7-40B4-B769-95072AD12B9A}"/>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988722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553285"/>
            <a:ext cx="9900592" cy="332398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985DAA69-E000-41FA-A2D7-E6CE4543E366}"/>
              </a:ext>
            </a:extLst>
          </p:cNvPr>
          <p:cNvSpPr txBox="1"/>
          <p:nvPr/>
        </p:nvSpPr>
        <p:spPr>
          <a:xfrm>
            <a:off x="10200456" y="840973"/>
            <a:ext cx="1808827" cy="369332"/>
          </a:xfrm>
          <a:prstGeom prst="rect">
            <a:avLst/>
          </a:prstGeom>
          <a:noFill/>
        </p:spPr>
        <p:txBody>
          <a:bodyPr wrap="square">
            <a:spAutoFit/>
          </a:bodyPr>
          <a:lstStyle/>
          <a:p>
            <a:r>
              <a:rPr lang="en-IN" b="0" i="0" dirty="0">
                <a:solidFill>
                  <a:srgbClr val="242729"/>
                </a:solidFill>
                <a:effectLst/>
                <a:latin typeface="ui-monospace"/>
              </a:rPr>
              <a:t>'&lt;array&gt;.&lt;index&gt;'</a:t>
            </a:r>
            <a:endParaRPr lang="en-IN" dirty="0"/>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521726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9" name="Rectangle 8"/>
          <p:cNvSpPr/>
          <p:nvPr/>
        </p:nvSpPr>
        <p:spPr>
          <a:xfrm>
            <a:off x="1524000" y="3907343"/>
            <a:ext cx="9144000" cy="67710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8" name="TextBox 7">
            <a:extLst>
              <a:ext uri="{FF2B5EF4-FFF2-40B4-BE49-F238E27FC236}">
                <a16:creationId xmlns:a16="http://schemas.microsoft.com/office/drawing/2014/main" id="{09F73F9A-74FC-4DFC-83E5-BBF69EFB27A9}"/>
              </a:ext>
            </a:extLst>
          </p:cNvPr>
          <p:cNvSpPr txBox="1"/>
          <p:nvPr/>
        </p:nvSpPr>
        <p:spPr>
          <a:xfrm>
            <a:off x="1524000" y="2606643"/>
            <a:ext cx="10593802" cy="1200329"/>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da-DK"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da-DK" dirty="0">
                <a:latin typeface="Source Code Pro" panose="020B0509030403020204" pitchFamily="49" charset="0"/>
                <a:ea typeface="Source Code Pro" panose="020B0509030403020204" pitchFamily="49" charset="0"/>
                <a:cs typeface="Calibri" panose="020F0502020204030204" pitchFamily="34" charset="0"/>
              </a:rPr>
              <a:t> $gt: </a:t>
            </a:r>
            <a:r>
              <a:rPr lang="da-DK" dirty="0">
                <a:solidFill>
                  <a:srgbClr val="994646"/>
                </a:solidFill>
                <a:latin typeface="Source Code Pro" panose="020B0509030403020204" pitchFamily="49" charset="0"/>
                <a:ea typeface="Source Code Pro" panose="020B0509030403020204" pitchFamily="49" charset="0"/>
              </a:rPr>
              <a:t>6000</a:t>
            </a:r>
            <a:r>
              <a:rPr lang="da-DK" dirty="0">
                <a:latin typeface="Source Code Pro" panose="020B0509030403020204" pitchFamily="49" charset="0"/>
                <a:ea typeface="Source Code Pro" panose="020B0509030403020204" pitchFamily="49" charset="0"/>
                <a:cs typeface="Calibri" panose="020F0502020204030204" pitchFamily="34" charset="0"/>
              </a:rPr>
              <a:t>, $lt: </a:t>
            </a:r>
            <a:r>
              <a:rPr lang="da-DK" dirty="0">
                <a:solidFill>
                  <a:srgbClr val="994646"/>
                </a:solidFill>
                <a:latin typeface="Source Code Pro" panose="020B0509030403020204" pitchFamily="49" charset="0"/>
                <a:ea typeface="Source Code Pro" panose="020B0509030403020204" pitchFamily="49" charset="0"/>
              </a:rPr>
              <a:t>6500</a:t>
            </a:r>
            <a:r>
              <a:rPr lang="da-DK"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projection</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 "address":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CADD448-A40F-4D84-9D29-C8DCFE92A189}"/>
              </a:ext>
            </a:extLst>
          </p:cNvPr>
          <p:cNvSpPr txBox="1"/>
          <p:nvPr/>
        </p:nvSpPr>
        <p:spPr>
          <a:xfrm>
            <a:off x="1524135" y="5688813"/>
            <a:ext cx="3863752" cy="369332"/>
          </a:xfrm>
          <a:prstGeom prst="rect">
            <a:avLst/>
          </a:prstGeom>
          <a:noFill/>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delete</a:t>
            </a:r>
            <a:r>
              <a:rPr lang="en-IN" dirty="0">
                <a:latin typeface="Source Code Pro" panose="020B0509030403020204" pitchFamily="49" charset="0"/>
                <a:ea typeface="Source Code Pro" panose="020B0509030403020204" pitchFamily="49" charset="0"/>
                <a:cs typeface="Calibri" panose="020F0502020204030204" pitchFamily="34" charset="0"/>
              </a:rPr>
              <a:t> &lt; </a:t>
            </a:r>
            <a:r>
              <a:rPr lang="en-IN" dirty="0">
                <a:solidFill>
                  <a:srgbClr val="D83713"/>
                </a:solidFill>
                <a:latin typeface="Source Code Pro" panose="020B0509030403020204" pitchFamily="49" charset="0"/>
                <a:ea typeface="Source Code Pro" panose="020B0509030403020204" pitchFamily="49" charset="0"/>
              </a:rPr>
              <a:t>variable_name </a:t>
            </a:r>
            <a:r>
              <a:rPr lang="en-IN"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3" name="TextBox 12">
            <a:extLst>
              <a:ext uri="{FF2B5EF4-FFF2-40B4-BE49-F238E27FC236}">
                <a16:creationId xmlns:a16="http://schemas.microsoft.com/office/drawing/2014/main" id="{E1E35B3E-A39B-4DE9-BA12-21A3B5A1253B}"/>
              </a:ext>
            </a:extLst>
          </p:cNvPr>
          <p:cNvSpPr txBox="1"/>
          <p:nvPr/>
        </p:nvSpPr>
        <p:spPr>
          <a:xfrm>
            <a:off x="1524000" y="6093296"/>
            <a:ext cx="6096000"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delete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endParaRPr lang="en-IN" dirty="0">
              <a:latin typeface="Source Code Pro" panose="020B0509030403020204" pitchFamily="49" charset="0"/>
              <a:ea typeface="Source Code Pro" panose="020B0509030403020204" pitchFamily="49" charset="0"/>
            </a:endParaRPr>
          </a:p>
        </p:txBody>
      </p:sp>
      <p:sp>
        <p:nvSpPr>
          <p:cNvPr id="14" name="Rectangle 13">
            <a:extLst>
              <a:ext uri="{FF2B5EF4-FFF2-40B4-BE49-F238E27FC236}">
                <a16:creationId xmlns:a16="http://schemas.microsoft.com/office/drawing/2014/main" id="{1B7576FC-7BE1-4B4B-8B55-87A44750DFAE}"/>
              </a:ext>
            </a:extLst>
          </p:cNvPr>
          <p:cNvSpPr/>
          <p:nvPr/>
        </p:nvSpPr>
        <p:spPr>
          <a:xfrm>
            <a:off x="1523999" y="5219908"/>
            <a:ext cx="9144000" cy="369332"/>
          </a:xfrm>
          <a:prstGeom prst="rect">
            <a:avLst/>
          </a:prstGeom>
        </p:spPr>
        <p:txBody>
          <a:bodyPr wrap="square">
            <a:spAutoFit/>
          </a:bodyPr>
          <a:lstStyle/>
          <a:p>
            <a:r>
              <a:rPr lang="en-US" dirty="0"/>
              <a:t>TODO</a:t>
            </a:r>
            <a:endParaRPr lang="en-IN" dirty="0"/>
          </a:p>
        </p:txBody>
      </p:sp>
      <p:sp>
        <p:nvSpPr>
          <p:cNvPr id="15" name="Rectangle 14">
            <a:extLst>
              <a:ext uri="{FF2B5EF4-FFF2-40B4-BE49-F238E27FC236}">
                <a16:creationId xmlns:a16="http://schemas.microsoft.com/office/drawing/2014/main" id="{0ECBD995-3127-4FAD-ACAD-818A3EDEAE54}"/>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2665420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alias name</a:t>
            </a:r>
          </a:p>
        </p:txBody>
      </p:sp>
      <p:sp>
        <p:nvSpPr>
          <p:cNvPr id="9" name="Rectangle 8"/>
          <p:cNvSpPr/>
          <p:nvPr/>
        </p:nvSpPr>
        <p:spPr>
          <a:xfrm>
            <a:off x="1524000" y="155679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Employee 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414541227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pattern matching with like in</a:t>
            </a:r>
          </a:p>
        </p:txBody>
      </p:sp>
      <p:sp>
        <p:nvSpPr>
          <p:cNvPr id="9" name="Rectangle 8"/>
          <p:cNvSpPr/>
          <p:nvPr/>
        </p:nvSpPr>
        <p:spPr>
          <a:xfrm>
            <a:off x="1524000" y="1602666"/>
            <a:ext cx="10404648" cy="267765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genres: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/^Horror$/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_id:false, "Title": '$movie_title', "Genres": '$genres', "Director": '$director'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C0DC38F1-0609-48BB-AE22-CFB2E5422EA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3567598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3485326"/>
            <a:ext cx="9144000" cy="150810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p:cNvSpPr/>
          <p:nvPr/>
        </p:nvSpPr>
        <p:spPr>
          <a:xfrm>
            <a:off x="762000" y="1431073"/>
            <a:ext cx="10668000" cy="116955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p:txBody>
      </p:sp>
    </p:spTree>
    <p:extLst>
      <p:ext uri="{BB962C8B-B14F-4D97-AF65-F5344CB8AC3E}">
        <p14:creationId xmlns:p14="http://schemas.microsoft.com/office/powerpoint/2010/main" val="276267269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9145452" cy="369332"/>
          </a:xfrm>
          <a:prstGeom prst="rect">
            <a:avLst/>
          </a:prstGeom>
        </p:spPr>
        <p:txBody>
          <a:bodyPr wrap="non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solidFill>
                  <a:srgbClr val="061621"/>
                </a:solidFill>
                <a:latin typeface="Source Code Pro" panose="020B0509030403020204" pitchFamily="49" charset="0"/>
                <a:ea typeface="Source Code Pro" panose="020B0509030403020204" pitchFamily="49" charset="0"/>
              </a:rPr>
              <a:t> variable_name =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646331"/>
          </a:xfrm>
          <a:prstGeom prst="rect">
            <a:avLst/>
          </a:prstGeom>
        </p:spPr>
        <p:txBody>
          <a:bodyPr wrap="squar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x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printjson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50400698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Specifies the order in which the query returns matching documents. You must apply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3998" y="1755393"/>
            <a:ext cx="9972602"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p:txBody>
      </p:sp>
      <p:sp>
        <p:nvSpPr>
          <p:cNvPr id="3" name="Rectangle 2"/>
          <p:cNvSpPr/>
          <p:nvPr/>
        </p:nvSpPr>
        <p:spPr>
          <a:xfrm>
            <a:off x="1524000" y="3353506"/>
            <a:ext cx="9143999" cy="1077218"/>
          </a:xfrm>
          <a:prstGeom prst="rect">
            <a:avLst/>
          </a:prstGeom>
          <a:noFill/>
        </p:spPr>
        <p:txBody>
          <a:bodyPr wrap="square">
            <a:spAutoFit/>
          </a:bodyPr>
          <a:lstStyle/>
          <a:p>
            <a:r>
              <a:rPr lang="en-US" sz="2000" dirty="0">
                <a:solidFill>
                  <a:schemeClr val="accent6">
                    <a:lumMod val="75000"/>
                  </a:schemeClr>
                </a:solidFill>
                <a:latin typeface="Consolas" panose="020B0609020204030204" pitchFamily="49" charset="0"/>
              </a:rPr>
              <a:t>Specify in the sort parameter</a:t>
            </a:r>
          </a:p>
          <a:p>
            <a:r>
              <a:rPr lang="en-US" sz="800" dirty="0">
                <a:solidFill>
                  <a:schemeClr val="accent6">
                    <a:lumMod val="75000"/>
                  </a:schemeClr>
                </a:solidFill>
                <a:latin typeface="Consolas" panose="020B0609020204030204" pitchFamily="49" charset="0"/>
              </a:rPr>
              <a:t> </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ascending sort.</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descending sort.</a:t>
            </a:r>
          </a:p>
        </p:txBody>
      </p:sp>
      <p:sp>
        <p:nvSpPr>
          <p:cNvPr id="5" name="Rectangle 4"/>
          <p:cNvSpPr/>
          <p:nvPr/>
        </p:nvSpPr>
        <p:spPr>
          <a:xfrm>
            <a:off x="1523999" y="4922584"/>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55872191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limit()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524000" y="1779493"/>
            <a:ext cx="91440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p:txBody>
      </p:sp>
      <p:sp>
        <p:nvSpPr>
          <p:cNvPr id="2" name="Rectangle 1"/>
          <p:cNvSpPr/>
          <p:nvPr/>
        </p:nvSpPr>
        <p:spPr>
          <a:xfrm>
            <a:off x="1673188" y="3400544"/>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all documents</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 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2</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91344" y="73652"/>
            <a:ext cx="3888432" cy="769441"/>
          </a:xfrm>
          <a:prstGeom prst="rect">
            <a:avLst/>
          </a:prstGeom>
          <a:solidFill>
            <a:schemeClr val="accent4"/>
          </a:solidFill>
        </p:spPr>
        <p:txBody>
          <a:bodyPr wrap="square">
            <a:spAutoFit/>
          </a:bodyPr>
          <a:lstStyle/>
          <a:p>
            <a:r>
              <a:rPr lang="en-US" sz="22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skip()</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9726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 offset_number &gt; )</a:t>
            </a:r>
          </a:p>
        </p:txBody>
      </p:sp>
      <p:sp>
        <p:nvSpPr>
          <p:cNvPr id="2" name="Rectangle 1"/>
          <p:cNvSpPr/>
          <p:nvPr/>
        </p:nvSpPr>
        <p:spPr>
          <a:xfrm>
            <a:off x="1524000" y="2918936"/>
            <a:ext cx="89948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4</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db.emp.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referenced by a cursor. Append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count()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to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D83713"/>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p:txBody>
      </p:sp>
      <p:sp>
        <p:nvSpPr>
          <p:cNvPr id="2" name="Rectangle 1"/>
          <p:cNvSpPr/>
          <p:nvPr/>
        </p:nvSpPr>
        <p:spPr>
          <a:xfrm>
            <a:off x="1673188" y="3554432"/>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690466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957895849"/>
              </p:ext>
            </p:extLst>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Redis</a:t>
                      </a: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a:latin typeface="Palatino Linotype" panose="02040502050505030304" pitchFamily="18" charset="0"/>
                        </a:rPr>
                        <a:t> </a:t>
                      </a:r>
                      <a:r>
                        <a:rPr lang="en-US" b="1">
                          <a:latin typeface="Palatino Linotype" panose="02040502050505030304" pitchFamily="18" charset="0"/>
                        </a:rPr>
                        <a:t>hBase, </a:t>
                      </a:r>
                      <a:r>
                        <a:rPr kumimoji="0" lang="en-US" b="1" i="0" kern="120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76687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distinct</a:t>
            </a:r>
            <a:r>
              <a:rPr lang="en-US" dirty="0">
                <a:solidFill>
                  <a:srgbClr val="061621"/>
                </a:solidFill>
                <a:latin typeface="Source Code Pro" panose="020B0509030403020204" pitchFamily="49" charset="0"/>
                <a:ea typeface="Source Code Pro" panose="020B0509030403020204" pitchFamily="49" charset="0"/>
              </a:rPr>
              <a:t>("field", { query }, { options })</a:t>
            </a:r>
          </a:p>
        </p:txBody>
      </p:sp>
      <p:sp>
        <p:nvSpPr>
          <p:cNvPr id="2" name="Rectangle 1"/>
          <p:cNvSpPr/>
          <p:nvPr/>
        </p:nvSpPr>
        <p:spPr>
          <a:xfrm>
            <a:off x="1673188" y="2345829"/>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3" name="Rectangle 2"/>
          <p:cNvSpPr/>
          <p:nvPr/>
        </p:nvSpPr>
        <p:spPr>
          <a:xfrm>
            <a:off x="1673188" y="3839204"/>
            <a:ext cx="8845624" cy="1200329"/>
          </a:xfrm>
          <a:prstGeom prst="rect">
            <a:avLst/>
          </a:prstGeom>
        </p:spPr>
        <p:txBody>
          <a:bodyPr wrap="square">
            <a:spAutoFit/>
          </a:bodyPr>
          <a:lstStyle/>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var x = db.emp.find()[10]</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for (</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in x) {</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print(</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1844824"/>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count[Documents</a:t>
            </a:r>
            <a:r>
              <a:rPr lang="en-US" dirty="0">
                <a:solidFill>
                  <a:srgbClr val="061621"/>
                </a:solidFill>
                <a:latin typeface="Source Code Pro" panose="020B0509030403020204" pitchFamily="49" charset="0"/>
                <a:ea typeface="Source Code Pro" panose="020B0509030403020204" pitchFamily="49" charset="0"/>
              </a:rPr>
              <a:t>]({ query }, { options })</a:t>
            </a:r>
          </a:p>
        </p:txBody>
      </p:sp>
      <p:sp>
        <p:nvSpPr>
          <p:cNvPr id="2" name="Rectangle 1"/>
          <p:cNvSpPr/>
          <p:nvPr/>
        </p:nvSpPr>
        <p:spPr>
          <a:xfrm>
            <a:off x="1524000" y="4365104"/>
            <a:ext cx="9144000"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graphicFrame>
        <p:nvGraphicFramePr>
          <p:cNvPr id="3" name="Table 2"/>
          <p:cNvGraphicFramePr>
            <a:graphicFrameLocks noGrp="1"/>
          </p:cNvGraphicFramePr>
          <p:nvPr>
            <p:extLst>
              <p:ext uri="{D42A27DB-BD31-4B8C-83A1-F6EECF244321}">
                <p14:modId xmlns:p14="http://schemas.microsoft.com/office/powerpoint/2010/main" val="1299739528"/>
              </p:ext>
            </p:extLst>
          </p:nvPr>
        </p:nvGraphicFramePr>
        <p:xfrm>
          <a:off x="1524000" y="2636912"/>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Tree>
    <p:extLst>
      <p:ext uri="{BB962C8B-B14F-4D97-AF65-F5344CB8AC3E}">
        <p14:creationId xmlns:p14="http://schemas.microsoft.com/office/powerpoint/2010/main" val="247693632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a:t>
            </a:r>
          </a:p>
        </p:txBody>
      </p:sp>
      <p:sp>
        <p:nvSpPr>
          <p:cNvPr id="2" name="Rectangle 1"/>
          <p:cNvSpPr/>
          <p:nvPr/>
        </p:nvSpPr>
        <p:spPr>
          <a:xfrm>
            <a:off x="1524000" y="3400544"/>
            <a:ext cx="9143998"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61175513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an existing document or inserts a new document, depending on its document parameter.</a:t>
            </a:r>
          </a:p>
        </p:txBody>
      </p:sp>
      <p:sp>
        <p:nvSpPr>
          <p:cNvPr id="4" name="Rectangle 3"/>
          <p:cNvSpPr/>
          <p:nvPr/>
        </p:nvSpPr>
        <p:spPr>
          <a:xfrm>
            <a:off x="1790700" y="304800"/>
            <a:ext cx="8610600" cy="1600438"/>
          </a:xfrm>
          <a:prstGeom prst="rect">
            <a:avLst/>
          </a:prstGeom>
          <a:solidFill>
            <a:srgbClr val="98817B"/>
          </a:solidFill>
        </p:spPr>
        <p:txBody>
          <a:bodyPr wrap="square">
            <a:spAutoFit/>
          </a:bodyPr>
          <a:lstStyle/>
          <a:p>
            <a:pPr marL="285750" indent="-285750">
              <a:buFont typeface="Arial" panose="020B0604020202020204" pitchFamily="34" charset="0"/>
              <a:buChar char="•"/>
            </a:pPr>
            <a:r>
              <a:rPr lang="en-US" dirty="0">
                <a:solidFill>
                  <a:srgbClr val="FFBF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BF00"/>
              </a:solidFill>
            </a:endParaRPr>
          </a:p>
          <a:p>
            <a:pPr marL="285750" indent="-285750">
              <a:buFont typeface="Arial" panose="020B0604020202020204" pitchFamily="34" charset="0"/>
              <a:buChar char="•"/>
            </a:pPr>
            <a:r>
              <a:rPr lang="en-US" dirty="0">
                <a:solidFill>
                  <a:srgbClr val="FFBF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547500"/>
            <a:ext cx="8861458" cy="369332"/>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save</a:t>
            </a:r>
            <a:r>
              <a:rPr lang="en-IN" dirty="0">
                <a:solidFill>
                  <a:srgbClr val="061621"/>
                </a:solidFill>
                <a:latin typeface="Source Code Pro" panose="020B0509030403020204" pitchFamily="49" charset="0"/>
                <a:ea typeface="Source Code Pro" panose="020B0509030403020204" pitchFamily="49" charset="0"/>
              </a:rPr>
              <a:t>({ document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524000" y="2379584"/>
            <a:ext cx="9144000"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save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994646"/>
                </a:solidFill>
                <a:latin typeface="Source Code Pro" panose="020B0509030403020204" pitchFamily="49" charset="0"/>
                <a:ea typeface="Source Code Pro" panose="020B0509030403020204" pitchFamily="49" charset="0"/>
              </a:rPr>
              <a:t>10</a:t>
            </a:r>
            <a:r>
              <a:rPr lang="en-US" dirty="0">
                <a:latin typeface="Source Code Pro" panose="020B0509030403020204" pitchFamily="49" charset="0"/>
                <a:ea typeface="Source Code Pro" panose="020B0509030403020204" pitchFamily="49" charset="0"/>
                <a:cs typeface="Calibri" panose="020F0502020204030204" pitchFamily="34" charset="0"/>
              </a:rPr>
              <a:t>, firstName: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'neel'</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'black'</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'medium'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'large'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'xx-large'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85854597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 or db.collection.insert(</a:t>
            </a:r>
            <a:r>
              <a:rPr lang="en-IN" sz="3200" b="1" dirty="0">
                <a:solidFill>
                  <a:srgbClr val="FFFF00"/>
                </a:solidFill>
                <a:latin typeface="Arial" pitchFamily="34" charset="0"/>
                <a:cs typeface="Arial" pitchFamily="34" charset="0"/>
              </a:rPr>
              <a:t>[]</a:t>
            </a:r>
            <a:r>
              <a:rPr lang="en-IN" sz="3200" b="1" i="1" dirty="0">
                <a:solidFill>
                  <a:srgbClr val="FFFF00"/>
                </a:solidFill>
                <a:latin typeface="Arial" pitchFamily="34" charset="0"/>
                <a:cs typeface="Arial" pitchFamily="34" charset="0"/>
              </a:rPr>
              <a:t>) </a:t>
            </a:r>
          </a:p>
        </p:txBody>
      </p:sp>
      <p:sp>
        <p:nvSpPr>
          <p:cNvPr id="4" name="Rectangle 3"/>
          <p:cNvSpPr/>
          <p:nvPr/>
        </p:nvSpPr>
        <p:spPr>
          <a:xfrm>
            <a:off x="1524000" y="1500273"/>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764704"/>
            <a:ext cx="9144000" cy="369332"/>
          </a:xfrm>
          <a:prstGeom prst="rect">
            <a:avLst/>
          </a:prstGeom>
        </p:spPr>
        <p:txBody>
          <a:bodyPr wrap="square">
            <a:spAutoFit/>
          </a:bodyPr>
          <a:lstStyle/>
          <a:p>
            <a:r>
              <a:rPr lang="en-US" b="1" i="1" dirty="0">
                <a:solidFill>
                  <a:srgbClr val="036883"/>
                </a:solidFill>
              </a:rPr>
              <a:t>insert()</a:t>
            </a:r>
            <a:r>
              <a:rPr lang="en-US" dirty="0"/>
              <a:t> inserts a </a:t>
            </a:r>
            <a:r>
              <a:rPr lang="en-US" b="1" dirty="0"/>
              <a:t>single-document</a:t>
            </a:r>
            <a:r>
              <a:rPr lang="en-US" dirty="0"/>
              <a:t> or </a:t>
            </a:r>
            <a:r>
              <a:rPr lang="en-US" b="1" dirty="0"/>
              <a:t>multiple-documents</a:t>
            </a:r>
            <a:r>
              <a:rPr lang="en-US" dirty="0"/>
              <a:t> into a collection.</a:t>
            </a:r>
            <a:endParaRPr lang="en-IN" dirty="0"/>
          </a:p>
        </p:txBody>
      </p:sp>
      <p:sp>
        <p:nvSpPr>
          <p:cNvPr id="3" name="Rectangle 2"/>
          <p:cNvSpPr/>
          <p:nvPr/>
        </p:nvSpPr>
        <p:spPr>
          <a:xfrm>
            <a:off x="803412" y="2631103"/>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42000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sz="1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for multiple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id="{11B9C663-60B8-4D40-A919-D66798C3BE14}"/>
              </a:ext>
            </a:extLst>
          </p:cNvPr>
          <p:cNvSpPr txBox="1"/>
          <p:nvPr/>
        </p:nvSpPr>
        <p:spPr>
          <a:xfrm>
            <a:off x="803412" y="4509120"/>
            <a:ext cx="10585176" cy="1661993"/>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3400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4200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986541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1283816"/>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921721"/>
            <a:ext cx="4968552" cy="3907471"/>
          </a:xfrm>
          <a:prstGeom prst="rect">
            <a:avLst/>
          </a:prstGeom>
        </p:spPr>
      </p:pic>
      <p:pic>
        <p:nvPicPr>
          <p:cNvPr id="3078" name="Picture 6">
            <a:extLst>
              <a:ext uri="{FF2B5EF4-FFF2-40B4-BE49-F238E27FC236}">
                <a16:creationId xmlns:a16="http://schemas.microsoft.com/office/drawing/2014/main" id="{BCBF71E2-0EEA-447A-B669-9E3D7C32869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75920" y="1921720"/>
            <a:ext cx="6696744" cy="3907471"/>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8AD61FD5-7532-4DEC-92E7-BB97C78282D3}"/>
              </a:ext>
            </a:extLst>
          </p:cNvPr>
          <p:cNvSpPr/>
          <p:nvPr/>
        </p:nvSpPr>
        <p:spPr>
          <a:xfrm>
            <a:off x="5951985" y="1283816"/>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db.collection.insertOne() &amp; db.collection.insertMany()</a:t>
            </a:r>
            <a:endParaRPr lang="en-US" dirty="0"/>
          </a:p>
          <a:p>
            <a:endParaRPr lang="en-US" dirty="0"/>
          </a:p>
        </p:txBody>
      </p:sp>
      <p:sp>
        <p:nvSpPr>
          <p:cNvPr id="3" name="Rectangle 2"/>
          <p:cNvSpPr/>
          <p:nvPr/>
        </p:nvSpPr>
        <p:spPr>
          <a:xfrm>
            <a:off x="1943100" y="3851756"/>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into a collection.</a:t>
            </a:r>
          </a:p>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multiple documents into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0072832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 &amp; db.collection.insertMany([]) </a:t>
            </a:r>
          </a:p>
        </p:txBody>
      </p:sp>
      <p:sp>
        <p:nvSpPr>
          <p:cNvPr id="4" name="Rectangle 3"/>
          <p:cNvSpPr/>
          <p:nvPr/>
        </p:nvSpPr>
        <p:spPr>
          <a:xfrm>
            <a:off x="1631504" y="2351584"/>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insertOne</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insertMany</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1340768"/>
            <a:ext cx="9144000" cy="769441"/>
          </a:xfrm>
          <a:prstGeom prst="rect">
            <a:avLst/>
          </a:prstGeom>
        </p:spPr>
        <p:txBody>
          <a:bodyPr wrap="square">
            <a:spAutoFit/>
          </a:bodyPr>
          <a:lstStyle/>
          <a:p>
            <a:r>
              <a:rPr lang="en-US" b="1" i="1" dirty="0">
                <a:solidFill>
                  <a:srgbClr val="036883"/>
                </a:solidFill>
              </a:rPr>
              <a:t>insertOne() </a:t>
            </a:r>
            <a:r>
              <a:rPr lang="en-US" dirty="0"/>
              <a:t>inserts a single document into a collection.</a:t>
            </a:r>
          </a:p>
          <a:p>
            <a:endParaRPr lang="en-US" sz="800" b="1" i="1" dirty="0">
              <a:solidFill>
                <a:srgbClr val="036883"/>
              </a:solidFill>
            </a:endParaRPr>
          </a:p>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803412" y="3466653"/>
            <a:ext cx="10693188"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'raj'</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7" name="TextBox 6">
            <a:extLst>
              <a:ext uri="{FF2B5EF4-FFF2-40B4-BE49-F238E27FC236}">
                <a16:creationId xmlns:a16="http://schemas.microsoft.com/office/drawing/2014/main" id="{4EE9DE8F-1105-49CC-8C19-05FF94871742}"/>
              </a:ext>
            </a:extLst>
          </p:cNvPr>
          <p:cNvSpPr txBox="1"/>
          <p:nvPr/>
        </p:nvSpPr>
        <p:spPr>
          <a:xfrm>
            <a:off x="803411" y="4725144"/>
            <a:ext cx="10693187" cy="1615827"/>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cs typeface="Calibri" panose="020F0502020204030204" pitchFamily="34" charset="0"/>
              </a:rPr>
              <a:t>.games.</a:t>
            </a:r>
            <a:r>
              <a:rPr lang="en-IN"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68484086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one-to-one collection </a:t>
            </a:r>
          </a:p>
          <a:p>
            <a:r>
              <a:rPr lang="en-IN" dirty="0"/>
              <a:t>and </a:t>
            </a:r>
          </a:p>
          <a:p>
            <a:r>
              <a:rPr lang="en-IN" dirty="0"/>
              <a:t>one-to-many collection</a:t>
            </a:r>
            <a:endParaRPr lang="en-US" dirty="0"/>
          </a:p>
        </p:txBody>
      </p:sp>
      <p:sp>
        <p:nvSpPr>
          <p:cNvPr id="3" name="Rectangle 2"/>
          <p:cNvSpPr/>
          <p:nvPr/>
        </p:nvSpPr>
        <p:spPr>
          <a:xfrm>
            <a:off x="1943100" y="4437112"/>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08729751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Embedded Document Pattern.</a:t>
            </a:r>
            <a:endParaRPr lang="en-IN" dirty="0"/>
          </a:p>
        </p:txBody>
      </p:sp>
      <p:sp>
        <p:nvSpPr>
          <p:cNvPr id="11" name="TextBox 10">
            <a:extLst>
              <a:ext uri="{FF2B5EF4-FFF2-40B4-BE49-F238E27FC236}">
                <a16:creationId xmlns:a16="http://schemas.microsoft.com/office/drawing/2014/main" id="{F2AD47FD-31A5-47F6-B353-9607D305461E}"/>
              </a:ext>
            </a:extLst>
          </p:cNvPr>
          <p:cNvSpPr txBox="1"/>
          <p:nvPr/>
        </p:nvSpPr>
        <p:spPr>
          <a:xfrm>
            <a:off x="1524000" y="1530072"/>
            <a:ext cx="9144000" cy="535531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"24-July-1988",</a:t>
            </a:r>
          </a:p>
          <a:p>
            <a:r>
              <a:rPr lang="en-IN" dirty="0">
                <a:latin typeface="Source Code Pro" panose="020B0509030403020204" pitchFamily="49" charset="0"/>
                <a:ea typeface="Source Code Pro" panose="020B0509030403020204" pitchFamily="49" charset="0"/>
              </a:rPr>
              <a:t>        "valid to": "24-July-2008"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"04-May-1998",</a:t>
            </a:r>
          </a:p>
          <a:p>
            <a:r>
              <a:rPr lang="en-IN" dirty="0">
                <a:latin typeface="Source Code Pro" panose="020B0509030403020204" pitchFamily="49" charset="0"/>
                <a:ea typeface="Source Code Pro" panose="020B0509030403020204" pitchFamily="49" charset="0"/>
              </a:rPr>
              <a:t>        "valid to": "04-May-2018"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2" name="TextBox 11">
            <a:extLst>
              <a:ext uri="{FF2B5EF4-FFF2-40B4-BE49-F238E27FC236}">
                <a16:creationId xmlns:a16="http://schemas.microsoft.com/office/drawing/2014/main" id="{C54D18D0-F892-4CAD-9FFA-79B8884689EC}"/>
              </a:ext>
            </a:extLst>
          </p:cNvPr>
          <p:cNvSpPr txBox="1"/>
          <p:nvPr/>
        </p:nvSpPr>
        <p:spPr>
          <a:xfrm>
            <a:off x="1535832" y="1115452"/>
            <a:ext cx="412812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person-passport Collection</a:t>
            </a:r>
            <a:endParaRPr lang="en-IN" b="1" dirty="0">
              <a:solidFill>
                <a:schemeClr val="accent1">
                  <a:lumMod val="50000"/>
                </a:schemeClr>
              </a:solidFill>
            </a:endParaRPr>
          </a:p>
        </p:txBody>
      </p:sp>
    </p:spTree>
    <p:extLst>
      <p:ext uri="{BB962C8B-B14F-4D97-AF65-F5344CB8AC3E}">
        <p14:creationId xmlns:p14="http://schemas.microsoft.com/office/powerpoint/2010/main" val="83658723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3429000"/>
            <a:ext cx="2820438" cy="369332"/>
          </a:xfrm>
          <a:prstGeom prst="rect">
            <a:avLst/>
          </a:prstGeom>
          <a:noFill/>
        </p:spPr>
        <p:txBody>
          <a:bodyPr wrap="square">
            <a:spAutoFit/>
          </a:bodyPr>
          <a:lstStyle/>
          <a:p>
            <a:r>
              <a:rPr lang="en-IN" b="1">
                <a:solidFill>
                  <a:schemeClr val="accent1">
                    <a:lumMod val="50000"/>
                  </a:schemeClr>
                </a:solidFill>
                <a:latin typeface="Source Code Pro" panose="020B0509030403020204" pitchFamily="49" charset="0"/>
                <a:ea typeface="Source Code Pro" panose="020B0509030403020204" pitchFamily="49" charset="0"/>
              </a:rPr>
              <a:t>passport </a:t>
            </a:r>
            <a:r>
              <a:rPr lang="en-IN" b="1" dirty="0">
                <a:solidFill>
                  <a:schemeClr val="accent1">
                    <a:lumMod val="50000"/>
                  </a:schemeClr>
                </a:solidFill>
                <a:latin typeface="Source Code Pro" panose="020B0509030403020204" pitchFamily="49" charset="0"/>
                <a:ea typeface="Source Code Pro" panose="020B0509030403020204" pitchFamily="49" charset="0"/>
              </a:rPr>
              <a:t>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3861048"/>
            <a:ext cx="11389390"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.passport.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"24-July-1988", "valid to": "24-July-2008"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"04-May-1998", "valid to": "04-May-2018"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tabLst>
                <a:tab pos="261938" algn="l"/>
              </a:tabLst>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131076436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046AEE0-4443-4CBD-96A9-5689774107B6}"/>
              </a:ext>
            </a:extLst>
          </p:cNvPr>
          <p:cNvSpPr txBox="1"/>
          <p:nvPr/>
        </p:nvSpPr>
        <p:spPr>
          <a:xfrm>
            <a:off x="623392" y="1857013"/>
            <a:ext cx="11089232"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a:t>
            </a:r>
            <a:r>
              <a:rPr lang="en-IN" dirty="0">
                <a:latin typeface="Source Code Pro" panose="020B0509030403020204" pitchFamily="49" charset="0"/>
                <a:ea typeface="Source Code Pro" panose="020B0509030403020204" pitchFamily="49" charset="0"/>
                <a:cs typeface="Calibri" panose="020F0502020204030204" pitchFamily="34"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62388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"cart":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35832" y="762000"/>
            <a:ext cx="8982980" cy="369332"/>
          </a:xfrm>
          <a:prstGeom prst="rect">
            <a:avLst/>
          </a:prstGeom>
        </p:spPr>
        <p:txBody>
          <a:bodyPr wrap="square">
            <a:spAutoFit/>
          </a:bodyPr>
          <a:lstStyle/>
          <a:p>
            <a:r>
              <a:rPr lang="en-US" dirty="0"/>
              <a:t>Embedded Document Pattern.</a:t>
            </a:r>
            <a:endParaRPr lang="en-IN" dirty="0"/>
          </a:p>
        </p:txBody>
      </p:sp>
      <p:sp>
        <p:nvSpPr>
          <p:cNvPr id="10" name="TextBox 9">
            <a:extLst>
              <a:ext uri="{FF2B5EF4-FFF2-40B4-BE49-F238E27FC236}">
                <a16:creationId xmlns:a16="http://schemas.microsoft.com/office/drawing/2014/main" id="{44765F94-4226-4249-BF05-54FFC0841726}"/>
              </a:ext>
            </a:extLst>
          </p:cNvPr>
          <p:cNvSpPr txBox="1"/>
          <p:nvPr/>
        </p:nvSpPr>
        <p:spPr>
          <a:xfrm>
            <a:off x="539258" y="1340768"/>
            <a:ext cx="354051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Tree>
    <p:extLst>
      <p:ext uri="{BB962C8B-B14F-4D97-AF65-F5344CB8AC3E}">
        <p14:creationId xmlns:p14="http://schemas.microsoft.com/office/powerpoint/2010/main" val="101914003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24000" y="762000"/>
            <a:ext cx="8994812" cy="369332"/>
          </a:xfrm>
          <a:prstGeom prst="rect">
            <a:avLst/>
          </a:prstGeom>
        </p:spPr>
        <p:txBody>
          <a:bodyPr wrap="square">
            <a:spAutoFit/>
          </a:bodyPr>
          <a:lstStyle/>
          <a:p>
            <a:r>
              <a:rPr lang="en-US" dirty="0"/>
              <a:t>Subset Pattern.</a:t>
            </a:r>
            <a:endParaRPr lang="en-IN" dirty="0"/>
          </a:p>
        </p:txBody>
      </p:sp>
      <p:sp>
        <p:nvSpPr>
          <p:cNvPr id="7" name="TextBox 6">
            <a:extLst>
              <a:ext uri="{FF2B5EF4-FFF2-40B4-BE49-F238E27FC236}">
                <a16:creationId xmlns:a16="http://schemas.microsoft.com/office/drawing/2014/main" id="{80894CDD-198E-4356-A005-13E6172355E6}"/>
              </a:ext>
            </a:extLst>
          </p:cNvPr>
          <p:cNvSpPr txBox="1"/>
          <p:nvPr/>
        </p:nvSpPr>
        <p:spPr>
          <a:xfrm>
            <a:off x="544214" y="1310826"/>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08944" y="3429000"/>
            <a:ext cx="3528686"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
        <p:nvSpPr>
          <p:cNvPr id="11" name="TextBox 10">
            <a:extLst>
              <a:ext uri="{FF2B5EF4-FFF2-40B4-BE49-F238E27FC236}">
                <a16:creationId xmlns:a16="http://schemas.microsoft.com/office/drawing/2014/main" id="{4A517C6D-3D5E-4FF0-9F4B-F5482969D99D}"/>
              </a:ext>
            </a:extLst>
          </p:cNvPr>
          <p:cNvSpPr txBox="1"/>
          <p:nvPr/>
        </p:nvSpPr>
        <p:spPr>
          <a:xfrm>
            <a:off x="540000" y="1796400"/>
            <a:ext cx="9054155"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B77EDF64-00E2-450D-A388-484F44B66662}"/>
              </a:ext>
            </a:extLst>
          </p:cNvPr>
          <p:cNvSpPr txBox="1"/>
          <p:nvPr/>
        </p:nvSpPr>
        <p:spPr>
          <a:xfrm>
            <a:off x="540000" y="3862800"/>
            <a:ext cx="11100616" cy="2308324"/>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428183548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1,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2,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"mongodb"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3,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"hbase"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4,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"pig"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5,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"python"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6,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"neo4j"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7,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"javascript"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8,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books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4737918"/>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author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5169966"/>
            <a:ext cx="1138939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id: 1,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2,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2, 4, 6, 8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3,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1, 3, 4, 6, 7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TextBox 10">
            <a:extLst>
              <a:ext uri="{FF2B5EF4-FFF2-40B4-BE49-F238E27FC236}">
                <a16:creationId xmlns:a16="http://schemas.microsoft.com/office/drawing/2014/main" id="{B46003FB-C385-4038-B73A-BE2CF7FD54EB}"/>
              </a:ext>
            </a:extLst>
          </p:cNvPr>
          <p:cNvSpPr txBox="1"/>
          <p:nvPr/>
        </p:nvSpPr>
        <p:spPr>
          <a:xfrm>
            <a:off x="4727848" y="756190"/>
            <a:ext cx="7436544"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"books",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"bookID",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"Book Information"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39094895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methods</a:t>
            </a:r>
          </a:p>
        </p:txBody>
      </p:sp>
      <p:sp>
        <p:nvSpPr>
          <p:cNvPr id="7" name="TextBox 6">
            <a:extLst>
              <a:ext uri="{FF2B5EF4-FFF2-40B4-BE49-F238E27FC236}">
                <a16:creationId xmlns:a16="http://schemas.microsoft.com/office/drawing/2014/main" id="{499B44B3-36AA-45FF-BB81-4841A8C09041}"/>
              </a:ext>
            </a:extLst>
          </p:cNvPr>
          <p:cNvSpPr txBox="1"/>
          <p:nvPr/>
        </p:nvSpPr>
        <p:spPr>
          <a:xfrm>
            <a:off x="407368" y="1196752"/>
            <a:ext cx="11377264" cy="1384995"/>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"bread"</a:t>
            </a:r>
            <a:r>
              <a:rPr lang="en-IN" dirty="0">
                <a:latin typeface="Source Code Pro" panose="020B0509030403020204" pitchFamily="49" charset="0"/>
                <a:ea typeface="Source Code Pro" panose="020B0509030403020204" pitchFamily="49" charset="0"/>
              </a:rPr>
              <a:t>, price: </a:t>
            </a:r>
            <a:r>
              <a:rPr lang="en-IN" dirty="0">
                <a:solidFill>
                  <a:srgbClr val="994646"/>
                </a:solidFill>
                <a:latin typeface="Source Code Pro" panose="020B0509030403020204" pitchFamily="49" charset="0"/>
                <a:ea typeface="Source Code Pro" panose="020B0509030403020204" pitchFamily="49" charset="0"/>
              </a:rPr>
              <a:t>45</a:t>
            </a:r>
            <a:r>
              <a:rPr lang="en-IN" dirty="0">
                <a:latin typeface="Source Code Pro" panose="020B0509030403020204" pitchFamily="49" charset="0"/>
                <a:ea typeface="Source Code Pro" panose="020B0509030403020204" pitchFamily="49"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"cart.3":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"cart":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56275006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var bulk = db.collection.initializeUnorderedBulkOp()</a:t>
            </a:r>
            <a:endParaRPr lang="en-US" dirty="0"/>
          </a:p>
        </p:txBody>
      </p:sp>
      <p:sp>
        <p:nvSpPr>
          <p:cNvPr id="3" name="Rectangle 2"/>
          <p:cNvSpPr/>
          <p:nvPr/>
        </p:nvSpPr>
        <p:spPr>
          <a:xfrm>
            <a:off x="1943100" y="3593069"/>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7620866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33367</TotalTime>
  <Words>18367</Words>
  <Application>Microsoft Office PowerPoint</Application>
  <PresentationFormat>Widescreen</PresentationFormat>
  <Paragraphs>1909</Paragraphs>
  <Slides>245</Slides>
  <Notes>3</Notes>
  <HiddenSlides>3</HiddenSlides>
  <MMClips>0</MMClips>
  <ScaleCrop>false</ScaleCrop>
  <HeadingPairs>
    <vt:vector size="6" baseType="variant">
      <vt:variant>
        <vt:lpstr>Fonts Used</vt:lpstr>
      </vt:variant>
      <vt:variant>
        <vt:i4>23</vt:i4>
      </vt:variant>
      <vt:variant>
        <vt:lpstr>Theme</vt:lpstr>
      </vt:variant>
      <vt:variant>
        <vt:i4>1</vt:i4>
      </vt:variant>
      <vt:variant>
        <vt:lpstr>Slide Titles</vt:lpstr>
      </vt:variant>
      <vt:variant>
        <vt:i4>245</vt:i4>
      </vt:variant>
    </vt:vector>
  </HeadingPairs>
  <TitlesOfParts>
    <vt:vector size="269" baseType="lpstr">
      <vt:lpstr>SimSun</vt:lpstr>
      <vt:lpstr>Akzidenz</vt:lpstr>
      <vt:lpstr>-apple-system</vt:lpstr>
      <vt:lpstr>Arial</vt:lpstr>
      <vt:lpstr>Arial</vt:lpstr>
      <vt:lpstr>Bookman Old Style</vt:lpstr>
      <vt:lpstr>Calibri</vt:lpstr>
      <vt:lpstr>Cambria</vt:lpstr>
      <vt:lpstr>Consolas</vt:lpstr>
      <vt:lpstr>Gill Sans MT</vt:lpstr>
      <vt:lpstr>Gill Sans MT (Body)</vt:lpstr>
      <vt:lpstr>Liberation Mono</vt:lpstr>
      <vt:lpstr>Palatino Linotype</vt:lpstr>
      <vt:lpstr>Segoe Print</vt:lpstr>
      <vt:lpstr>Segoe UI</vt:lpstr>
      <vt:lpstr>Segoe UI Emoji</vt:lpstr>
      <vt:lpstr>Segoe UI Light</vt:lpstr>
      <vt:lpstr>Source Code Pro</vt:lpstr>
      <vt:lpstr>Symbol</vt:lpstr>
      <vt:lpstr>ui-monospace</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saleel.bagde@hotmail.com</cp:lastModifiedBy>
  <cp:revision>6792</cp:revision>
  <dcterms:created xsi:type="dcterms:W3CDTF">2015-10-09T06:09:34Z</dcterms:created>
  <dcterms:modified xsi:type="dcterms:W3CDTF">2022-06-09T14:16:53Z</dcterms:modified>
</cp:coreProperties>
</file>