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32"/>
  </p:notesMasterIdLst>
  <p:sldIdLst>
    <p:sldId id="256" r:id="rId2"/>
    <p:sldId id="1390" r:id="rId3"/>
    <p:sldId id="1417" r:id="rId4"/>
    <p:sldId id="1418" r:id="rId5"/>
    <p:sldId id="258" r:id="rId6"/>
    <p:sldId id="259" r:id="rId7"/>
    <p:sldId id="260" r:id="rId8"/>
    <p:sldId id="261" r:id="rId9"/>
    <p:sldId id="262" r:id="rId10"/>
    <p:sldId id="263" r:id="rId11"/>
    <p:sldId id="264" r:id="rId12"/>
    <p:sldId id="265" r:id="rId13"/>
    <p:sldId id="266" r:id="rId14"/>
    <p:sldId id="1391" r:id="rId15"/>
    <p:sldId id="268" r:id="rId16"/>
    <p:sldId id="269" r:id="rId17"/>
    <p:sldId id="270" r:id="rId18"/>
    <p:sldId id="1392" r:id="rId19"/>
    <p:sldId id="1393" r:id="rId20"/>
    <p:sldId id="1394" r:id="rId21"/>
    <p:sldId id="274" r:id="rId22"/>
    <p:sldId id="275" r:id="rId23"/>
    <p:sldId id="276" r:id="rId24"/>
    <p:sldId id="277" r:id="rId25"/>
    <p:sldId id="278" r:id="rId26"/>
    <p:sldId id="279" r:id="rId27"/>
    <p:sldId id="280" r:id="rId28"/>
    <p:sldId id="281" r:id="rId29"/>
    <p:sldId id="282" r:id="rId30"/>
    <p:sldId id="283" r:id="rId31"/>
    <p:sldId id="284" r:id="rId32"/>
    <p:sldId id="1395" r:id="rId33"/>
    <p:sldId id="1396" r:id="rId34"/>
    <p:sldId id="287" r:id="rId35"/>
    <p:sldId id="288" r:id="rId36"/>
    <p:sldId id="289" r:id="rId37"/>
    <p:sldId id="1397" r:id="rId38"/>
    <p:sldId id="1398" r:id="rId39"/>
    <p:sldId id="292" r:id="rId40"/>
    <p:sldId id="293" r:id="rId41"/>
    <p:sldId id="294" r:id="rId42"/>
    <p:sldId id="295" r:id="rId43"/>
    <p:sldId id="296" r:id="rId44"/>
    <p:sldId id="297" r:id="rId45"/>
    <p:sldId id="298" r:id="rId46"/>
    <p:sldId id="299" r:id="rId47"/>
    <p:sldId id="300" r:id="rId48"/>
    <p:sldId id="301" r:id="rId49"/>
    <p:sldId id="1399" r:id="rId50"/>
    <p:sldId id="303" r:id="rId51"/>
    <p:sldId id="304" r:id="rId52"/>
    <p:sldId id="1400" r:id="rId53"/>
    <p:sldId id="1401" r:id="rId54"/>
    <p:sldId id="307" r:id="rId55"/>
    <p:sldId id="1402" r:id="rId56"/>
    <p:sldId id="309" r:id="rId57"/>
    <p:sldId id="310" r:id="rId58"/>
    <p:sldId id="311" r:id="rId59"/>
    <p:sldId id="312" r:id="rId60"/>
    <p:sldId id="1403" r:id="rId61"/>
    <p:sldId id="1404" r:id="rId62"/>
    <p:sldId id="1405" r:id="rId63"/>
    <p:sldId id="316" r:id="rId64"/>
    <p:sldId id="317" r:id="rId65"/>
    <p:sldId id="1406" r:id="rId66"/>
    <p:sldId id="1407" r:id="rId67"/>
    <p:sldId id="320" r:id="rId68"/>
    <p:sldId id="1408" r:id="rId69"/>
    <p:sldId id="322" r:id="rId70"/>
    <p:sldId id="323" r:id="rId71"/>
    <p:sldId id="324" r:id="rId72"/>
    <p:sldId id="325" r:id="rId73"/>
    <p:sldId id="1409" r:id="rId74"/>
    <p:sldId id="327" r:id="rId75"/>
    <p:sldId id="1410" r:id="rId76"/>
    <p:sldId id="329" r:id="rId77"/>
    <p:sldId id="1411" r:id="rId78"/>
    <p:sldId id="1412" r:id="rId79"/>
    <p:sldId id="332" r:id="rId80"/>
    <p:sldId id="333" r:id="rId81"/>
    <p:sldId id="334" r:id="rId82"/>
    <p:sldId id="335" r:id="rId83"/>
    <p:sldId id="1413" r:id="rId84"/>
    <p:sldId id="1414" r:id="rId85"/>
    <p:sldId id="338" r:id="rId86"/>
    <p:sldId id="339" r:id="rId87"/>
    <p:sldId id="340" r:id="rId88"/>
    <p:sldId id="341" r:id="rId89"/>
    <p:sldId id="1415" r:id="rId90"/>
    <p:sldId id="343" r:id="rId91"/>
    <p:sldId id="344" r:id="rId92"/>
    <p:sldId id="345" r:id="rId93"/>
    <p:sldId id="346" r:id="rId94"/>
    <p:sldId id="347" r:id="rId95"/>
    <p:sldId id="348" r:id="rId96"/>
    <p:sldId id="349" r:id="rId97"/>
    <p:sldId id="350" r:id="rId98"/>
    <p:sldId id="351" r:id="rId99"/>
    <p:sldId id="1416" r:id="rId100"/>
    <p:sldId id="353" r:id="rId101"/>
    <p:sldId id="1419" r:id="rId102"/>
    <p:sldId id="1421" r:id="rId103"/>
    <p:sldId id="1422" r:id="rId104"/>
    <p:sldId id="1446" r:id="rId105"/>
    <p:sldId id="1438" r:id="rId106"/>
    <p:sldId id="1423" r:id="rId107"/>
    <p:sldId id="1439" r:id="rId108"/>
    <p:sldId id="1442" r:id="rId109"/>
    <p:sldId id="1448" r:id="rId110"/>
    <p:sldId id="1449" r:id="rId111"/>
    <p:sldId id="1444" r:id="rId112"/>
    <p:sldId id="1445" r:id="rId113"/>
    <p:sldId id="1443" r:id="rId114"/>
    <p:sldId id="1424" r:id="rId115"/>
    <p:sldId id="1440" r:id="rId116"/>
    <p:sldId id="1441" r:id="rId117"/>
    <p:sldId id="1425" r:id="rId118"/>
    <p:sldId id="1447" r:id="rId119"/>
    <p:sldId id="1426" r:id="rId120"/>
    <p:sldId id="1427" r:id="rId121"/>
    <p:sldId id="1428" r:id="rId122"/>
    <p:sldId id="1429" r:id="rId123"/>
    <p:sldId id="1430" r:id="rId124"/>
    <p:sldId id="1431" r:id="rId125"/>
    <p:sldId id="1432" r:id="rId126"/>
    <p:sldId id="1433" r:id="rId127"/>
    <p:sldId id="1434" r:id="rId128"/>
    <p:sldId id="1435" r:id="rId129"/>
    <p:sldId id="1436" r:id="rId130"/>
    <p:sldId id="1437" r:id="rId1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8603"/>
    <a:srgbClr val="840FF9"/>
    <a:srgbClr val="7E007E"/>
    <a:srgbClr val="39AE0A"/>
    <a:srgbClr val="164404"/>
    <a:srgbClr val="F63122"/>
    <a:srgbClr val="CAA496"/>
    <a:srgbClr val="5E4C34"/>
    <a:srgbClr val="D4EA08"/>
    <a:srgbClr val="41C6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4394" autoAdjust="0"/>
  </p:normalViewPr>
  <p:slideViewPr>
    <p:cSldViewPr>
      <p:cViewPr varScale="1">
        <p:scale>
          <a:sx n="85" d="100"/>
          <a:sy n="85" d="100"/>
        </p:scale>
        <p:origin x="258" y="126"/>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18-06-2024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6/18/2024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6/18/2024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6/18/2024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6/18/2024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1975680" y="3553920"/>
            <a:ext cx="8510760" cy="96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r>
              <a:rPr lang="en-US" sz="8000" b="1" i="1" strike="noStrike" spc="-1">
                <a:solidFill>
                  <a:srgbClr val="00FF87"/>
                </a:solidFill>
                <a:latin typeface="SimSun"/>
                <a:ea typeface="SimSun"/>
              </a:rPr>
              <a:t>Redis</a:t>
            </a:r>
            <a:endParaRPr lang="en-IN" sz="8000" b="0" strike="noStrike" spc="-1">
              <a:latin typeface="Arial"/>
            </a:endParaRPr>
          </a:p>
        </p:txBody>
      </p:sp>
      <p:pic>
        <p:nvPicPr>
          <p:cNvPr id="89" name="Picture 7"/>
          <p:cNvPicPr/>
          <p:nvPr/>
        </p:nvPicPr>
        <p:blipFill>
          <a:blip r:embed="rId2">
            <a:alphaModFix amt="0"/>
          </a:blip>
          <a:stretch/>
        </p:blipFill>
        <p:spPr>
          <a:xfrm>
            <a:off x="181440" y="2001960"/>
            <a:ext cx="2830680" cy="2830680"/>
          </a:xfrm>
          <a:prstGeom prst="rect">
            <a:avLst/>
          </a:prstGeom>
          <a:ln>
            <a:noFill/>
          </a:ln>
        </p:spPr>
      </p:pic>
      <p:pic>
        <p:nvPicPr>
          <p:cNvPr id="91" name="Picture 2"/>
          <p:cNvPicPr/>
          <p:nvPr/>
        </p:nvPicPr>
        <p:blipFill>
          <a:blip r:embed="rId3">
            <a:alphaModFix amt="0"/>
          </a:blip>
          <a:stretch/>
        </p:blipFill>
        <p:spPr>
          <a:xfrm>
            <a:off x="181440" y="196560"/>
            <a:ext cx="2830680" cy="1044000"/>
          </a:xfrm>
          <a:prstGeom prst="rect">
            <a:avLst/>
          </a:prstGeom>
          <a:ln>
            <a:noFill/>
          </a:ln>
        </p:spPr>
      </p:pic>
      <p:sp>
        <p:nvSpPr>
          <p:cNvPr id="92" name="CustomShape 3"/>
          <p:cNvSpPr/>
          <p:nvPr/>
        </p:nvSpPr>
        <p:spPr>
          <a:xfrm>
            <a:off x="3557880" y="93600"/>
            <a:ext cx="8429040" cy="30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4400" b="0" strike="noStrike" spc="-1" dirty="0">
                <a:solidFill>
                  <a:srgbClr val="FF5733"/>
                </a:solidFill>
                <a:latin typeface="Segoe Print"/>
                <a:ea typeface="DejaVu Sans"/>
              </a:rPr>
              <a:t>“In a day, when you don't come across any problems - you can be sure that you are travelling in a wrong path”</a:t>
            </a:r>
            <a:endParaRPr lang="en-IN" sz="4400" b="0" strike="noStrike" spc="-1" dirty="0">
              <a:latin typeface="Arial"/>
            </a:endParaRPr>
          </a:p>
          <a:p>
            <a:pPr algn="r">
              <a:lnSpc>
                <a:spcPct val="100000"/>
              </a:lnSpc>
            </a:pPr>
            <a:r>
              <a:rPr lang="en-IN" sz="1800" b="0" strike="noStrike" spc="-1" dirty="0">
                <a:solidFill>
                  <a:srgbClr val="111111"/>
                </a:solidFill>
                <a:latin typeface="-apple-system"/>
                <a:ea typeface="DejaVu Sans"/>
              </a:rPr>
              <a:t>~ Swami Vivekananda</a:t>
            </a:r>
            <a:endParaRPr lang="en-IN" sz="1800" b="0" strike="noStrike" spc="-1" dirty="0">
              <a:latin typeface="Arial"/>
            </a:endParaRPr>
          </a:p>
        </p:txBody>
      </p:sp>
      <p:pic>
        <p:nvPicPr>
          <p:cNvPr id="94" name="Picture 7"/>
          <p:cNvPicPr/>
          <p:nvPr/>
        </p:nvPicPr>
        <p:blipFill>
          <a:blip r:embed="rId2"/>
          <a:stretch/>
        </p:blipFill>
        <p:spPr>
          <a:xfrm>
            <a:off x="57960" y="2448000"/>
            <a:ext cx="3528720" cy="3528720"/>
          </a:xfrm>
          <a:prstGeom prst="rect">
            <a:avLst/>
          </a:prstGeom>
          <a:ln>
            <a:noFill/>
          </a:ln>
        </p:spPr>
      </p:pic>
      <p:sp>
        <p:nvSpPr>
          <p:cNvPr id="95" name="CustomShape 4"/>
          <p:cNvSpPr/>
          <p:nvPr/>
        </p:nvSpPr>
        <p:spPr>
          <a:xfrm>
            <a:off x="7632000" y="4716000"/>
            <a:ext cx="3444840" cy="391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000000"/>
                </a:solidFill>
                <a:latin typeface="Arial"/>
                <a:ea typeface="DejaVu Sans"/>
              </a:rPr>
              <a:t>Re</a:t>
            </a:r>
            <a:r>
              <a:rPr lang="en-IN" sz="2200" b="0" strike="noStrike" spc="-1">
                <a:solidFill>
                  <a:srgbClr val="000000"/>
                </a:solidFill>
                <a:latin typeface="Arial"/>
                <a:ea typeface="DejaVu Sans"/>
              </a:rPr>
              <a:t>mote </a:t>
            </a:r>
            <a:r>
              <a:rPr lang="en-IN" sz="2200" b="1" strike="noStrike" spc="-1">
                <a:solidFill>
                  <a:srgbClr val="000000"/>
                </a:solidFill>
                <a:latin typeface="Arial"/>
                <a:ea typeface="DejaVu Sans"/>
              </a:rPr>
              <a:t>Di</a:t>
            </a:r>
            <a:r>
              <a:rPr lang="en-IN" sz="2200" b="0" strike="noStrike" spc="-1">
                <a:solidFill>
                  <a:srgbClr val="000000"/>
                </a:solidFill>
                <a:latin typeface="Arial"/>
                <a:ea typeface="DejaVu Sans"/>
              </a:rPr>
              <a:t>ctionary </a:t>
            </a:r>
            <a:r>
              <a:rPr lang="en-IN" sz="2200" b="1" strike="noStrike" spc="-1">
                <a:solidFill>
                  <a:srgbClr val="000000"/>
                </a:solidFill>
                <a:latin typeface="Arial"/>
                <a:ea typeface="DejaVu Sans"/>
              </a:rPr>
              <a:t>S</a:t>
            </a:r>
            <a:r>
              <a:rPr lang="en-IN" sz="2200" b="0" strike="noStrike" spc="-1">
                <a:solidFill>
                  <a:srgbClr val="000000"/>
                </a:solidFill>
                <a:latin typeface="Arial"/>
                <a:ea typeface="DejaVu Sans"/>
              </a:rPr>
              <a:t>erver</a:t>
            </a:r>
            <a:endParaRPr lang="en-IN" sz="22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set key</a:t>
            </a:r>
            <a:endParaRPr lang="en-IN" sz="4000" b="0" strike="noStrike" spc="-1">
              <a:latin typeface="Arial"/>
            </a:endParaRPr>
          </a:p>
        </p:txBody>
      </p:sp>
      <p:sp>
        <p:nvSpPr>
          <p:cNvPr id="123" name="CustomShape 2"/>
          <p:cNvSpPr/>
          <p:nvPr/>
        </p:nvSpPr>
        <p:spPr>
          <a:xfrm>
            <a:off x="248400" y="762120"/>
            <a:ext cx="116888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SET</a:t>
            </a:r>
            <a:r>
              <a:rPr lang="en-IN" sz="1800" b="0" strike="noStrike" spc="-1">
                <a:solidFill>
                  <a:srgbClr val="000000"/>
                </a:solidFill>
                <a:latin typeface="Arial"/>
                <a:ea typeface="DejaVu Sans"/>
              </a:rPr>
              <a:t> key to hold the string value. If key already holds a value, it is overwritten, regardless of its type. Any previous time to live associated with the key is discarded on successful SET operation.</a:t>
            </a:r>
            <a:endParaRPr lang="en-IN" sz="1800" b="0" strike="noStrike" spc="-1">
              <a:latin typeface="Arial"/>
            </a:endParaRPr>
          </a:p>
        </p:txBody>
      </p:sp>
      <p:sp>
        <p:nvSpPr>
          <p:cNvPr id="124" name="CustomShape 3"/>
          <p:cNvSpPr/>
          <p:nvPr/>
        </p:nvSpPr>
        <p:spPr>
          <a:xfrm>
            <a:off x="246600" y="3790800"/>
            <a:ext cx="906228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server:1 redis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otp:1 455676 ex 100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otp:2 236767 px 100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"host name" stp5 </a:t>
            </a:r>
            <a:r>
              <a:rPr lang="en-IN" sz="1800" b="0" strike="noStrike" spc="-1" dirty="0" err="1">
                <a:solidFill>
                  <a:srgbClr val="FF5733"/>
                </a:solidFill>
                <a:latin typeface="Consolas"/>
                <a:ea typeface="SimSun"/>
              </a:rPr>
              <a:t>nx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set user:1 "saleel" xx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password:1 sony ex 100 get</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password:1 sony keepttl</a:t>
            </a:r>
            <a:endParaRPr lang="en-IN" sz="1800" b="0" strike="noStrike" spc="-1" dirty="0">
              <a:latin typeface="Arial"/>
            </a:endParaRPr>
          </a:p>
        </p:txBody>
      </p:sp>
      <p:graphicFrame>
        <p:nvGraphicFramePr>
          <p:cNvPr id="125" name="Table 4"/>
          <p:cNvGraphicFramePr/>
          <p:nvPr/>
        </p:nvGraphicFramePr>
        <p:xfrm>
          <a:off x="246600" y="2285640"/>
          <a:ext cx="9067680" cy="1464480"/>
        </p:xfrm>
        <a:graphic>
          <a:graphicData uri="http://schemas.openxmlformats.org/drawingml/2006/table">
            <a:tbl>
              <a:tblPr/>
              <a:tblGrid>
                <a:gridCol w="2565720">
                  <a:extLst>
                    <a:ext uri="{9D8B030D-6E8A-4147-A177-3AD203B41FA5}">
                      <a16:colId xmlns:a16="http://schemas.microsoft.com/office/drawing/2014/main" val="20000"/>
                    </a:ext>
                  </a:extLst>
                </a:gridCol>
                <a:gridCol w="6501960">
                  <a:extLst>
                    <a:ext uri="{9D8B030D-6E8A-4147-A177-3AD203B41FA5}">
                      <a16:colId xmlns:a16="http://schemas.microsoft.com/office/drawing/2014/main" val="20001"/>
                    </a:ext>
                  </a:extLst>
                </a:gridCol>
              </a:tblGrid>
              <a:tr h="366120">
                <a:tc>
                  <a:txBody>
                    <a:bodyPr/>
                    <a:lstStyle/>
                    <a:p>
                      <a:pPr>
                        <a:lnSpc>
                          <a:spcPct val="100000"/>
                        </a:lnSpc>
                      </a:pPr>
                      <a:r>
                        <a:rPr lang="en-IN" sz="1800" b="0" strike="noStrike" spc="-1">
                          <a:solidFill>
                            <a:srgbClr val="404040"/>
                          </a:solidFill>
                          <a:latin typeface="Open Sans"/>
                          <a:ea typeface="DejaVu Sans"/>
                        </a:rPr>
                        <a:t> EX seconds </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Set the specified expire time, in seconds.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66120">
                <a:tc>
                  <a:txBody>
                    <a:bodyPr/>
                    <a:lstStyle/>
                    <a:p>
                      <a:pPr>
                        <a:lnSpc>
                          <a:spcPct val="100000"/>
                        </a:lnSpc>
                      </a:pPr>
                      <a:r>
                        <a:rPr lang="en-IN" sz="1800" b="0" strike="noStrike" spc="-1" dirty="0">
                          <a:solidFill>
                            <a:srgbClr val="404040"/>
                          </a:solidFill>
                          <a:latin typeface="Open Sans"/>
                          <a:ea typeface="DejaVu Sans"/>
                        </a:rPr>
                        <a:t> PX milliseconds </a:t>
                      </a:r>
                      <a:endParaRPr lang="en-IN" sz="18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Set the specified expire time, in milliseconds.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0" strike="noStrike" spc="-1">
                          <a:solidFill>
                            <a:srgbClr val="404040"/>
                          </a:solidFill>
                          <a:latin typeface="Open Sans"/>
                          <a:ea typeface="DejaVu Sans"/>
                        </a:rPr>
                        <a:t> NX</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Only set the key if it does not already exist.</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0" strike="noStrike" spc="-1">
                          <a:solidFill>
                            <a:srgbClr val="404040"/>
                          </a:solidFill>
                          <a:latin typeface="Open Sans"/>
                          <a:ea typeface="DejaVu Sans"/>
                        </a:rPr>
                        <a:t> XX</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Only set the key if it already exist.</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sp>
        <p:nvSpPr>
          <p:cNvPr id="126"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7" name="CustomShape 6"/>
          <p:cNvSpPr/>
          <p:nvPr/>
        </p:nvSpPr>
        <p:spPr>
          <a:xfrm>
            <a:off x="246600" y="1742040"/>
            <a:ext cx="116906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GET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EX </a:t>
            </a:r>
            <a:r>
              <a:rPr lang="en-US" spc="-1" dirty="0" err="1">
                <a:solidFill>
                  <a:schemeClr val="tx1">
                    <a:lumMod val="50000"/>
                    <a:lumOff val="50000"/>
                  </a:schemeClr>
                </a:solidFill>
                <a:latin typeface="Source Code Pro" panose="020B0509030403020204" pitchFamily="49" charset="0"/>
                <a:ea typeface="Source Code Pro" panose="020B0509030403020204" pitchFamily="49" charset="0"/>
              </a:rPr>
              <a:t>seconds|</a:t>
            </a:r>
            <a:r>
              <a:rPr lang="en-US" spc="-1" dirty="0" err="1">
                <a:solidFill>
                  <a:srgbClr val="00B0F0"/>
                </a:solidFill>
                <a:latin typeface="Source Code Pro" panose="020B0509030403020204" pitchFamily="49" charset="0"/>
                <a:ea typeface="Source Code Pro" panose="020B0509030403020204" pitchFamily="49" charset="0"/>
              </a:rPr>
              <a:t>PX</a:t>
            </a:r>
            <a:r>
              <a:rPr lang="en-US" spc="-1" dirty="0">
                <a:solidFill>
                  <a:srgbClr val="00B0F0"/>
                </a:solidFill>
                <a:latin typeface="Source Code Pro" panose="020B0509030403020204" pitchFamily="49" charset="0"/>
                <a:ea typeface="Source Code Pro" panose="020B0509030403020204" pitchFamily="49" charset="0"/>
              </a:rPr>
              <a:t> </a:t>
            </a:r>
            <a:r>
              <a:rPr lang="en-US" spc="-1" dirty="0" err="1">
                <a:solidFill>
                  <a:schemeClr val="tx1">
                    <a:lumMod val="50000"/>
                    <a:lumOff val="50000"/>
                  </a:schemeClr>
                </a:solidFill>
                <a:latin typeface="Source Code Pro" panose="020B0509030403020204" pitchFamily="49" charset="0"/>
                <a:ea typeface="Source Code Pro" panose="020B0509030403020204" pitchFamily="49" charset="0"/>
              </a:rPr>
              <a:t>milliseconds|</a:t>
            </a:r>
            <a:r>
              <a:rPr lang="en-US" spc="-1" dirty="0" err="1">
                <a:solidFill>
                  <a:srgbClr val="00B0F0"/>
                </a:solidFill>
                <a:latin typeface="Source Code Pro" panose="020B0509030403020204" pitchFamily="49" charset="0"/>
                <a:ea typeface="Source Code Pro" panose="020B0509030403020204" pitchFamily="49" charset="0"/>
              </a:rPr>
              <a:t>KEEPTTL</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9" name="Picture 356"/>
          <p:cNvPicPr/>
          <p:nvPr/>
        </p:nvPicPr>
        <p:blipFill>
          <a:blip r:embed="rId2"/>
          <a:stretch/>
        </p:blipFill>
        <p:spPr>
          <a:xfrm>
            <a:off x="483840" y="144000"/>
            <a:ext cx="8576640" cy="6429600"/>
          </a:xfrm>
          <a:prstGeom prst="rect">
            <a:avLst/>
          </a:prstGeom>
          <a:ln>
            <a:noFill/>
          </a:ln>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smtClean="0">
                <a:solidFill>
                  <a:srgbClr val="C00000"/>
                </a:solidFill>
                <a:latin typeface="Segoe UI Light" panose="020B0502040204020203" pitchFamily="34" charset="0"/>
                <a:ea typeface="DejaVu Sans"/>
                <a:cs typeface="Segoe UI Light" panose="020B0502040204020203" pitchFamily="34" charset="0"/>
              </a:rPr>
              <a:t>Node.js–Redis </a:t>
            </a:r>
            <a:r>
              <a:rPr lang="en-IN" sz="4800" i="1" spc="-1" dirty="0">
                <a:solidFill>
                  <a:srgbClr val="C00000"/>
                </a:solidFill>
                <a:latin typeface="Segoe UI Light" panose="020B0502040204020203" pitchFamily="34" charset="0"/>
                <a:ea typeface="DejaVu Sans"/>
                <a:cs typeface="Segoe UI Light" panose="020B0502040204020203" pitchFamily="34" charset="0"/>
              </a:rPr>
              <a:t>examples</a:t>
            </a:r>
          </a:p>
        </p:txBody>
      </p:sp>
      <p:sp>
        <p:nvSpPr>
          <p:cNvPr id="455" name="CustomShape 2"/>
          <p:cNvSpPr/>
          <p:nvPr/>
        </p:nvSpPr>
        <p:spPr>
          <a:xfrm>
            <a:off x="522360" y="3531600"/>
            <a:ext cx="1112436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smtClean="0">
                <a:solidFill>
                  <a:srgbClr val="BB0643"/>
                </a:solidFill>
                <a:latin typeface="Segoe UI"/>
                <a:ea typeface="DejaVu Sans"/>
              </a:rPr>
              <a:t>TODO</a:t>
            </a:r>
          </a:p>
        </p:txBody>
      </p:sp>
      <p:sp>
        <p:nvSpPr>
          <p:cNvPr id="456"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Tree>
    <p:extLst>
      <p:ext uri="{BB962C8B-B14F-4D97-AF65-F5344CB8AC3E}">
        <p14:creationId xmlns:p14="http://schemas.microsoft.com/office/powerpoint/2010/main" val="390173151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Connect to Redis server.</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39247"/>
            <a:ext cx="11693880" cy="384720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await 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29117816"/>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a:solidFill>
                  <a:srgbClr val="000000"/>
                </a:solidFill>
                <a:latin typeface="Arial"/>
              </a:rPr>
              <a:t>Returns all key names that match a pattern.</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KEYS pattern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 name="Rectangle 3"/>
          <p:cNvSpPr/>
          <p:nvPr/>
        </p:nvSpPr>
        <p:spPr>
          <a:xfrm>
            <a:off x="306776" y="1999868"/>
            <a:ext cx="548936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await 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5" name="Rectangle 4"/>
          <p:cNvSpPr/>
          <p:nvPr/>
        </p:nvSpPr>
        <p:spPr>
          <a:xfrm>
            <a:off x="6240016" y="1999868"/>
            <a:ext cx="5700464"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p:cNvSpPr/>
          <p:nvPr/>
        </p:nvSpPr>
        <p:spPr>
          <a:xfrm>
            <a:off x="1631504" y="1415477"/>
            <a:ext cx="1197764" cy="369332"/>
          </a:xfrm>
          <a:prstGeom prst="rect">
            <a:avLst/>
          </a:prstGeom>
        </p:spPr>
        <p:txBody>
          <a:bodyPr wrap="none">
            <a:spAutoFit/>
          </a:bodyPr>
          <a:lstStyle/>
          <a:p>
            <a:r>
              <a:rPr lang="en-IN" dirty="0" smtClean="0">
                <a:solidFill>
                  <a:srgbClr val="225588"/>
                </a:solidFill>
                <a:latin typeface="Consolas" panose="020B0609020204030204" pitchFamily="49" charset="0"/>
              </a:rPr>
              <a:t>All KEYS</a:t>
            </a:r>
            <a:endParaRPr lang="en-IN" dirty="0"/>
          </a:p>
        </p:txBody>
      </p:sp>
      <p:sp>
        <p:nvSpPr>
          <p:cNvPr id="10" name="Rectangle 9"/>
          <p:cNvSpPr/>
          <p:nvPr/>
        </p:nvSpPr>
        <p:spPr>
          <a:xfrm>
            <a:off x="7536160" y="1415477"/>
            <a:ext cx="1704313" cy="369332"/>
          </a:xfrm>
          <a:prstGeom prst="rect">
            <a:avLst/>
          </a:prstGeom>
        </p:spPr>
        <p:txBody>
          <a:bodyPr wrap="none">
            <a:spAutoFit/>
          </a:bodyPr>
          <a:lstStyle/>
          <a:p>
            <a:r>
              <a:rPr lang="en-IN" dirty="0" smtClean="0">
                <a:solidFill>
                  <a:srgbClr val="225588"/>
                </a:solidFill>
                <a:latin typeface="Consolas" panose="020B0609020204030204" pitchFamily="49" charset="0"/>
              </a:rPr>
              <a:t>pattern KEYS</a:t>
            </a:r>
            <a:endParaRPr lang="en-IN" dirty="0"/>
          </a:p>
        </p:txBody>
      </p:sp>
      <p:cxnSp>
        <p:nvCxnSpPr>
          <p:cNvPr id="9" name="Straight Connector 8"/>
          <p:cNvCxnSpPr/>
          <p:nvPr/>
        </p:nvCxnSpPr>
        <p:spPr>
          <a:xfrm>
            <a:off x="5807968" y="1484784"/>
            <a:ext cx="0" cy="5040560"/>
          </a:xfrm>
          <a:prstGeom prst="line">
            <a:avLst/>
          </a:prstGeom>
          <a:ln w="19050">
            <a:solidFill>
              <a:schemeClr val="accent5">
                <a:lumMod val="75000"/>
              </a:schemeClr>
            </a:solidFill>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269271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rPr>
              <a:t>Returns the number of keys in the database.</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DBSIZE -</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579433"/>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DBSIZE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(error.messate);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91796586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Sets the string value of a key. The key is created if it doesn't exist.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SET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570722"/>
            <a:ext cx="1169388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"password"</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"saleel@431"</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if</a:t>
            </a:r>
            <a:r>
              <a:rPr lang="en-IN" sz="1600" dirty="0" smtClean="0">
                <a:solidFill>
                  <a:srgbClr val="6688CC"/>
                </a:solidFill>
                <a:latin typeface="Consolas" panose="020B0609020204030204" pitchFamily="49" charset="0"/>
              </a:rPr>
              <a:t>(x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"OK"</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&amp;&amp;</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"OK"</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"Keys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await 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6960653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Set key to hold the string value and set key to timeout after a given number of seconds.</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SETEX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589886"/>
            <a:ext cx="1169388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client.</a:t>
            </a:r>
            <a:r>
              <a:rPr lang="en-IN" sz="1600" dirty="0" smtClean="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let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SETEX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"otp"</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toString</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30</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"54501"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(x</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(error.message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await 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222275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a:solidFill>
                  <a:srgbClr val="000000"/>
                </a:solidFill>
                <a:latin typeface="Arial"/>
                <a:ea typeface="DejaVu Sans"/>
              </a:rPr>
              <a:t>Set the string value of a key only when the key doesn't exist.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SETNX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488841"/>
            <a:ext cx="1169388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SETNX</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userName"</a:t>
            </a:r>
            <a:r>
              <a:rPr lang="en-IN" sz="1600" dirty="0" smtClean="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toString</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 "</a:t>
            </a:r>
            <a:r>
              <a:rPr lang="en-IN" sz="1600" dirty="0" smtClean="0">
                <a:solidFill>
                  <a:srgbClr val="22AA44"/>
                </a:solidFill>
                <a:latin typeface="Consolas" panose="020B0609020204030204" pitchFamily="49" charset="0"/>
              </a:rPr>
              <a:t>saleel"</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(x</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 already present"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11435075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Returns the string value of a key.</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GET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GET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(error.messate);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84742872"/>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dynamic GET keys</a:t>
            </a:r>
            <a:endParaRPr lang="en-IN" sz="4000" b="0" strike="noStrike" spc="-1" dirty="0">
              <a:latin typeface="Arial"/>
            </a:endParaRPr>
          </a:p>
        </p:txBody>
      </p:sp>
      <p:sp>
        <p:nvSpPr>
          <p:cNvPr id="2" name="Rectangle 1"/>
          <p:cNvSpPr/>
          <p:nvPr/>
        </p:nvSpPr>
        <p:spPr>
          <a:xfrm>
            <a:off x="246600" y="760630"/>
            <a:ext cx="11693880" cy="6124754"/>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r>
              <a:rPr lang="en-IN" sz="400" dirty="0" smtClean="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key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TYPE</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"string"</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GET</a:t>
            </a:r>
            <a:r>
              <a:rPr lang="en-IN" sz="1600" dirty="0">
                <a:solidFill>
                  <a:srgbClr val="6688CC"/>
                </a:solidFill>
                <a:latin typeface="Consolas" panose="020B0609020204030204" pitchFamily="49" charset="0"/>
              </a:rPr>
              <a:t>(key));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"Invalid key"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smtClean="0">
              <a:solidFill>
                <a:srgbClr val="6688CC"/>
              </a:solidFill>
              <a:latin typeface="Consolas" panose="020B0609020204030204" pitchFamily="49" charset="0"/>
            </a:endParaRPr>
          </a:p>
          <a:p>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6442477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setex key &amp; setnx key</a:t>
            </a:r>
          </a:p>
        </p:txBody>
      </p:sp>
      <p:sp>
        <p:nvSpPr>
          <p:cNvPr id="12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dynamic STRLEN keys</a:t>
            </a:r>
            <a:endParaRPr lang="en-IN" sz="4000" b="0" strike="noStrike" spc="-1" dirty="0">
              <a:latin typeface="Arial"/>
            </a:endParaRPr>
          </a:p>
        </p:txBody>
      </p:sp>
      <p:sp>
        <p:nvSpPr>
          <p:cNvPr id="3" name="Rectangle 2"/>
          <p:cNvSpPr/>
          <p:nvPr/>
        </p:nvSpPr>
        <p:spPr>
          <a:xfrm>
            <a:off x="246600" y="965041"/>
            <a:ext cx="1169388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key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TYPE</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"string"</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STRLEN</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&gt;=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7</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GET</a:t>
            </a:r>
            <a:r>
              <a:rPr lang="en-IN" sz="1600" dirty="0">
                <a:solidFill>
                  <a:srgbClr val="6688CC"/>
                </a:solidFill>
                <a:latin typeface="Consolas" panose="020B0609020204030204" pitchFamily="49" charset="0"/>
              </a:rPr>
              <a:t>(key));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smtClean="0">
              <a:solidFill>
                <a:srgbClr val="6688CC"/>
              </a:solidFill>
              <a:latin typeface="Consolas" panose="020B0609020204030204" pitchFamily="49" charset="0"/>
            </a:endParaRPr>
          </a:p>
          <a:p>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5481376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The GETEX command returns the string value of a key and  sets the specified expire time, in seconds.</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GETEX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GETEX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 EX: </a:t>
            </a:r>
            <a:r>
              <a:rPr lang="en-IN" sz="1600" dirty="0">
                <a:solidFill>
                  <a:srgbClr val="F280D0"/>
                </a:solidFill>
                <a:latin typeface="Consolas" panose="020B0609020204030204" pitchFamily="49" charset="0"/>
              </a:rPr>
              <a:t>4000</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37080529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Get the value of key and delete the key.</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GETDEL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GETDEL</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70641515"/>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smtClean="0">
                <a:solidFill>
                  <a:srgbClr val="000000"/>
                </a:solidFill>
                <a:latin typeface="Arial"/>
                <a:ea typeface="DejaVu Sans"/>
              </a:rPr>
              <a:t>Returns the previous string value of a key after setting it to a new value.</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GETSET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589305"/>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GETSET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"IWAY"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(error.messate);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46282636"/>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MSET keys</a:t>
            </a:r>
            <a:endParaRPr lang="en-IN" sz="4000" b="0" strike="noStrike" spc="-1" dirty="0">
              <a:latin typeface="Arial"/>
            </a:endParaRPr>
          </a:p>
        </p:txBody>
      </p:sp>
      <p:sp>
        <p:nvSpPr>
          <p:cNvPr id="3" name="Rectangle 2"/>
          <p:cNvSpPr/>
          <p:nvPr/>
        </p:nvSpPr>
        <p:spPr>
          <a:xfrm>
            <a:off x="246600" y="862836"/>
            <a:ext cx="11693880" cy="615553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user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"password"</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MSET</a:t>
            </a:r>
            <a:r>
              <a:rPr lang="en-IN" sz="1600" dirty="0">
                <a:solidFill>
                  <a:srgbClr val="6688CC"/>
                </a:solidFill>
                <a:latin typeface="Consolas" panose="020B0609020204030204" pitchFamily="49" charset="0"/>
              </a:rPr>
              <a:t>(user);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MSET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"key2"</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"value2"</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MSET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"key2"</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"value2"</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MSET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"key2"</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"value2</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300702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MGET keys</a:t>
            </a:r>
            <a:endParaRPr lang="en-IN" sz="4000" b="0" strike="noStrike" spc="-1" dirty="0">
              <a:latin typeface="Arial"/>
            </a:endParaRPr>
          </a:p>
        </p:txBody>
      </p:sp>
      <p:sp>
        <p:nvSpPr>
          <p:cNvPr id="2" name="Rectangle 1"/>
          <p:cNvSpPr/>
          <p:nvPr/>
        </p:nvSpPr>
        <p:spPr>
          <a:xfrm>
            <a:off x="246600" y="991756"/>
            <a:ext cx="1161004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MGET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"password"</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(error.message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2433501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dynamic MGET keys</a:t>
            </a:r>
            <a:endParaRPr lang="en-IN" sz="4000" b="0" strike="noStrike" spc="-1" dirty="0">
              <a:latin typeface="Arial"/>
            </a:endParaRPr>
          </a:p>
        </p:txBody>
      </p:sp>
      <p:sp>
        <p:nvSpPr>
          <p:cNvPr id="3" name="Rectangle 2"/>
          <p:cNvSpPr/>
          <p:nvPr/>
        </p:nvSpPr>
        <p:spPr>
          <a:xfrm>
            <a:off x="246600" y="954588"/>
            <a:ext cx="1169388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	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key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k.</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(key)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MGET</a:t>
            </a:r>
            <a:r>
              <a:rPr lang="en-IN" sz="1600" dirty="0">
                <a:solidFill>
                  <a:srgbClr val="6688CC"/>
                </a:solidFill>
                <a:latin typeface="Consolas" panose="020B0609020204030204" pitchFamily="49" charset="0"/>
              </a:rPr>
              <a:t>(k)</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(error.messate);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15083669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Increments the integer value of a key by one. Uses 0 as initial value if the key doesn't exist.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INCR / INCRBY keys</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600919"/>
            <a:ext cx="1169388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INCR</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INCRBY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"INCR:- "</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"INCRBY:- "</a:t>
            </a:r>
            <a:r>
              <a:rPr lang="en-IN" sz="1600" dirty="0">
                <a:solidFill>
                  <a:srgbClr val="6688CC"/>
                </a:solidFill>
                <a:latin typeface="Consolas" panose="020B0609020204030204" pitchFamily="49" charset="0"/>
              </a:rPr>
              <a:t> , 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02901025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Decrements the integer value of a key by one. Uses 0 as initial value if the key doesn't exist.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DECR / </a:t>
            </a:r>
            <a:r>
              <a:rPr lang="en-IN" sz="4000" spc="-1" dirty="0" smtClean="0">
                <a:solidFill>
                  <a:srgbClr val="F7C120"/>
                </a:solidFill>
                <a:latin typeface="Open Sans"/>
                <a:ea typeface="DejaVu Sans"/>
              </a:rPr>
              <a:t>DECRBY </a:t>
            </a:r>
            <a:r>
              <a:rPr lang="en-IN" sz="4000" b="0" strike="noStrike" spc="-1" dirty="0" smtClean="0">
                <a:solidFill>
                  <a:srgbClr val="F7C120"/>
                </a:solidFill>
                <a:latin typeface="Open Sans"/>
                <a:ea typeface="DejaVu Sans"/>
              </a:rPr>
              <a:t>keys</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556792"/>
            <a:ext cx="1169388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DECR</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DECRBY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"DECR:- "</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"DECRBY:- "</a:t>
            </a:r>
            <a:r>
              <a:rPr lang="en-IN" sz="1600" dirty="0">
                <a:solidFill>
                  <a:srgbClr val="6688CC"/>
                </a:solidFill>
                <a:latin typeface="Consolas" panose="020B0609020204030204" pitchFamily="49" charset="0"/>
              </a:rPr>
              <a:t>, y);</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7858494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Renames key to newkey . It returns an error when key does not exist. If newkey already exists it is overwritten.</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RENAME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RENAME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"otp"</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"otp1"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45410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setex key &amp; setnx key</a:t>
            </a:r>
            <a:endParaRPr lang="en-IN" sz="4000" b="0" strike="noStrike" spc="-1" dirty="0">
              <a:latin typeface="Arial"/>
            </a:endParaRPr>
          </a:p>
        </p:txBody>
      </p:sp>
      <p:sp>
        <p:nvSpPr>
          <p:cNvPr id="131" name="CustomShape 2"/>
          <p:cNvSpPr/>
          <p:nvPr/>
        </p:nvSpPr>
        <p:spPr>
          <a:xfrm>
            <a:off x="248400" y="7621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SETEX</a:t>
            </a:r>
            <a:r>
              <a:rPr lang="en-US" sz="1800" b="0" strike="noStrike" spc="-1" dirty="0">
                <a:solidFill>
                  <a:srgbClr val="000000"/>
                </a:solidFill>
                <a:latin typeface="Arial"/>
                <a:ea typeface="DejaVu Sans"/>
              </a:rPr>
              <a:t> set key to hold the string value and set key to timeout after a given number of seconds.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SETNX</a:t>
            </a:r>
            <a:r>
              <a:rPr lang="en-US" sz="1800" b="0" strike="noStrike" spc="-1" dirty="0">
                <a:solidFill>
                  <a:srgbClr val="000000"/>
                </a:solidFill>
                <a:latin typeface="Arial"/>
                <a:ea typeface="DejaVu Sans"/>
              </a:rPr>
              <a:t> set key to hold string value if key does not exist. In that case, it is equal to SET. When key already holds a value, no operation is performed. SETNX is short for </a:t>
            </a:r>
            <a:r>
              <a:rPr lang="en-US" sz="1800" b="1" strike="noStrike" spc="-1" dirty="0">
                <a:solidFill>
                  <a:srgbClr val="000000"/>
                </a:solidFill>
                <a:latin typeface="Arial"/>
                <a:ea typeface="DejaVu Sans"/>
              </a:rPr>
              <a:t>"SET if Not eXists"</a:t>
            </a:r>
            <a:r>
              <a:rPr lang="en-US" sz="1800" b="0" strike="noStrike" spc="-1" dirty="0">
                <a:solidFill>
                  <a:srgbClr val="000000"/>
                </a:solidFill>
                <a:latin typeface="Arial"/>
                <a:ea typeface="DejaVu Sans"/>
              </a:rPr>
              <a:t>.</a:t>
            </a:r>
            <a:endParaRPr lang="en-IN" sz="1800" b="0" strike="noStrike" spc="-1" dirty="0">
              <a:latin typeface="Arial"/>
            </a:endParaRPr>
          </a:p>
        </p:txBody>
      </p:sp>
      <p:sp>
        <p:nvSpPr>
          <p:cNvPr id="132" name="CustomShape 3"/>
          <p:cNvSpPr/>
          <p:nvPr/>
        </p:nvSpPr>
        <p:spPr>
          <a:xfrm>
            <a:off x="246600" y="3024360"/>
            <a:ext cx="11690640" cy="17069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setex sms:1 60 "this is the test by SALEEL!, we are learning Redis."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setex sms:2 60 6379</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setnx sms:3 "Some long text ..."</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setnx "my playlist" "Song 1 Song 2 ..."</a:t>
            </a:r>
            <a:endParaRPr lang="en-IN" sz="1800" b="0" strike="noStrike" spc="-1" dirty="0">
              <a:latin typeface="Arial"/>
            </a:endParaRPr>
          </a:p>
        </p:txBody>
      </p:sp>
      <p:sp>
        <p:nvSpPr>
          <p:cNvPr id="133"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34" name="CustomShape 5"/>
          <p:cNvSpPr/>
          <p:nvPr/>
        </p:nvSpPr>
        <p:spPr>
          <a:xfrm>
            <a:off x="246600" y="213372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IN" spc="-1" dirty="0">
                <a:solidFill>
                  <a:srgbClr val="00B0F0"/>
                </a:solidFill>
                <a:latin typeface="Source Code Pro" panose="020B0509030403020204" pitchFamily="49" charset="0"/>
                <a:ea typeface="Source Code Pro" panose="020B0509030403020204" pitchFamily="49" charset="0"/>
              </a:rPr>
              <a:t>SETEX key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seconds</a:t>
            </a:r>
            <a:r>
              <a:rPr lang="en-IN" spc="-1" dirty="0">
                <a:solidFill>
                  <a:srgbClr val="00B0F0"/>
                </a:solidFill>
                <a:latin typeface="Source Code Pro" panose="020B0509030403020204" pitchFamily="49" charset="0"/>
                <a:ea typeface="Source Code Pro" panose="020B0509030403020204" pitchFamily="49" charset="0"/>
              </a:rPr>
              <a:t>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value</a:t>
            </a:r>
          </a:p>
          <a:p>
            <a:endParaRPr lang="en-IN" sz="400" spc="-1" dirty="0">
              <a:solidFill>
                <a:srgbClr val="00B0F0"/>
              </a:solidFill>
              <a:latin typeface="Source Code Pro" panose="020B0509030403020204" pitchFamily="49" charset="0"/>
              <a:ea typeface="Source Code Pro" panose="020B0509030403020204" pitchFamily="49" charset="0"/>
            </a:endParaRPr>
          </a:p>
          <a:p>
            <a:r>
              <a:rPr lang="en-IN" spc="-1" dirty="0">
                <a:solidFill>
                  <a:srgbClr val="00B0F0"/>
                </a:solidFill>
                <a:latin typeface="Source Code Pro" panose="020B0509030403020204" pitchFamily="49" charset="0"/>
                <a:ea typeface="Source Code Pro" panose="020B0509030403020204" pitchFamily="49" charset="0"/>
              </a:rPr>
              <a:t>SETNX key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value</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a:solidFill>
                  <a:srgbClr val="000000"/>
                </a:solidFill>
                <a:latin typeface="Arial"/>
                <a:ea typeface="DejaVu Sans"/>
              </a:rPr>
              <a:t>Returns a random key name from the database.</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RANDOM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RANDOMKEY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77204600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Set a timeout on key. After the timeout has expired, the key will automatically be deleted.</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000" spc="-1" dirty="0" smtClean="0">
                <a:solidFill>
                  <a:srgbClr val="F7C120"/>
                </a:solidFill>
                <a:latin typeface="Open Sans"/>
                <a:ea typeface="DejaVu Sans"/>
              </a:rPr>
              <a:t>EXPIRE &amp; PERSIST key</a:t>
            </a:r>
            <a:endParaRPr lang="en-IN" sz="4000"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999868"/>
            <a:ext cx="6281448"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EXPIRE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500</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p:cNvSpPr/>
          <p:nvPr/>
        </p:nvSpPr>
        <p:spPr>
          <a:xfrm>
            <a:off x="6106113" y="1999868"/>
            <a:ext cx="5688632" cy="384720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PERSIST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8" name="Rectangle 7"/>
          <p:cNvSpPr/>
          <p:nvPr/>
        </p:nvSpPr>
        <p:spPr>
          <a:xfrm>
            <a:off x="1477039" y="1415477"/>
            <a:ext cx="1451038" cy="369332"/>
          </a:xfrm>
          <a:prstGeom prst="rect">
            <a:avLst/>
          </a:prstGeom>
        </p:spPr>
        <p:txBody>
          <a:bodyPr wrap="none">
            <a:spAutoFit/>
          </a:bodyPr>
          <a:lstStyle/>
          <a:p>
            <a:r>
              <a:rPr lang="en-IN" dirty="0" smtClean="0">
                <a:solidFill>
                  <a:srgbClr val="225588"/>
                </a:solidFill>
                <a:latin typeface="Consolas" panose="020B0609020204030204" pitchFamily="49" charset="0"/>
              </a:rPr>
              <a:t>EXPIRE key</a:t>
            </a:r>
            <a:endParaRPr lang="en-IN" dirty="0"/>
          </a:p>
        </p:txBody>
      </p:sp>
      <p:sp>
        <p:nvSpPr>
          <p:cNvPr id="9" name="Rectangle 8"/>
          <p:cNvSpPr/>
          <p:nvPr/>
        </p:nvSpPr>
        <p:spPr>
          <a:xfrm>
            <a:off x="7092280" y="1415477"/>
            <a:ext cx="1577676" cy="369332"/>
          </a:xfrm>
          <a:prstGeom prst="rect">
            <a:avLst/>
          </a:prstGeom>
        </p:spPr>
        <p:txBody>
          <a:bodyPr wrap="none">
            <a:spAutoFit/>
          </a:bodyPr>
          <a:lstStyle/>
          <a:p>
            <a:r>
              <a:rPr lang="en-IN" dirty="0" smtClean="0">
                <a:solidFill>
                  <a:srgbClr val="225588"/>
                </a:solidFill>
                <a:latin typeface="Consolas" panose="020B0609020204030204" pitchFamily="49" charset="0"/>
              </a:rPr>
              <a:t>PERSIST key</a:t>
            </a:r>
            <a:endParaRPr lang="en-IN" dirty="0"/>
          </a:p>
        </p:txBody>
      </p:sp>
      <p:cxnSp>
        <p:nvCxnSpPr>
          <p:cNvPr id="4" name="Straight Connector 3"/>
          <p:cNvCxnSpPr/>
          <p:nvPr/>
        </p:nvCxnSpPr>
        <p:spPr>
          <a:xfrm>
            <a:off x="5807968" y="1484784"/>
            <a:ext cx="0" cy="5040560"/>
          </a:xfrm>
          <a:prstGeom prst="line">
            <a:avLst/>
          </a:prstGeom>
          <a:ln w="19050">
            <a:solidFill>
              <a:schemeClr val="accent5">
                <a:lumMod val="75000"/>
              </a:schemeClr>
            </a:solidFill>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59007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Returns the remaining time to live of a key that has a timeout.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smtClean="0">
                <a:solidFill>
                  <a:srgbClr val="F7C120"/>
                </a:solidFill>
                <a:latin typeface="Open Sans"/>
              </a:rPr>
              <a:t>KEYS with TTL</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x)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TTL</a:t>
            </a:r>
            <a:r>
              <a:rPr lang="en-IN" sz="1600" dirty="0">
                <a:solidFill>
                  <a:srgbClr val="6688CC"/>
                </a:solidFill>
                <a:latin typeface="Consolas" panose="020B0609020204030204" pitchFamily="49" charset="0"/>
              </a:rPr>
              <a:t>(k));</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8507871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Sets the specified fields to their respective values in the hash stored at key</a:t>
            </a:r>
            <a:r>
              <a:rPr lang="en-US" spc="-1" dirty="0" smtClean="0">
                <a:solidFill>
                  <a:srgbClr val="000000"/>
                </a:solidFill>
                <a:latin typeface="Arial"/>
                <a:ea typeface="DejaVu Sans"/>
              </a:rPr>
              <a:t>.</a:t>
            </a:r>
            <a:endParaRPr lang="en-IN" sz="1800" b="0" strike="noStrike" spc="-1" dirty="0">
              <a:solidFill>
                <a:srgbClr val="FF0000"/>
              </a:solidFill>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Hash – </a:t>
            </a:r>
            <a:r>
              <a:rPr lang="en-IN" sz="4000" b="0" strike="noStrike" spc="-1" dirty="0" smtClean="0">
                <a:solidFill>
                  <a:srgbClr val="F7C120"/>
                </a:solidFill>
                <a:latin typeface="Open Sans"/>
                <a:ea typeface="DejaVu Sans"/>
              </a:rPr>
              <a:t>HSET keys</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609630"/>
            <a:ext cx="1169388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flushAll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 </a:t>
            </a:r>
            <a:r>
              <a:rPr lang="en-IN" sz="1600" dirty="0" smtClean="0">
                <a:solidFill>
                  <a:srgbClr val="22AA44"/>
                </a:solidFill>
                <a:latin typeface="Consolas" panose="020B0609020204030204" pitchFamily="49" charset="0"/>
              </a:rPr>
              <a:t>"</a:t>
            </a:r>
            <a:r>
              <a:rPr lang="en-IN" sz="1600" dirty="0">
                <a:solidFill>
                  <a:srgbClr val="22AA44"/>
                </a:solidFill>
                <a:latin typeface="Consolas" panose="020B0609020204030204" pitchFamily="49" charset="0"/>
              </a:rPr>
              <a:t>name"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"sharmin"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"salary"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"60000"</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"isActive"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true</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CustomShape 3"/>
          <p:cNvSpPr/>
          <p:nvPr/>
        </p:nvSpPr>
        <p:spPr>
          <a:xfrm>
            <a:off x="8688288" y="706432"/>
            <a:ext cx="3243761" cy="70643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IN" sz="2000" b="0" strike="noStrike" spc="-1" dirty="0">
                <a:solidFill>
                  <a:srgbClr val="BB0643"/>
                </a:solidFill>
                <a:latin typeface="Segoe UI"/>
                <a:ea typeface="DejaVu Sans"/>
              </a:rPr>
              <a:t>As per Redis 4.0.0, HMSET is considered deprecated.</a:t>
            </a:r>
            <a:endParaRPr lang="en-IN" sz="2000" b="0" strike="noStrike" spc="-1" dirty="0">
              <a:latin typeface="Arial"/>
            </a:endParaRPr>
          </a:p>
        </p:txBody>
      </p:sp>
    </p:spTree>
    <p:extLst>
      <p:ext uri="{BB962C8B-B14F-4D97-AF65-F5344CB8AC3E}">
        <p14:creationId xmlns:p14="http://schemas.microsoft.com/office/powerpoint/2010/main" val="159881515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64487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Returns the values associated with the specified fields in the hash stored at key. For every field that does not exist in the hash, a nil value is returned.</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Hash </a:t>
            </a:r>
            <a:r>
              <a:rPr lang="en-IN" sz="4000" spc="-1" dirty="0" smtClean="0">
                <a:solidFill>
                  <a:srgbClr val="F7C120"/>
                </a:solidFill>
                <a:latin typeface="Open Sans"/>
                <a:ea typeface="DejaVu Sans"/>
              </a:rPr>
              <a:t>– HGET / HMGET keys</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10791"/>
            <a:ext cx="1169388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HGET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"name"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HMGET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"password"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(y);</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3147134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Hash </a:t>
            </a:r>
            <a:r>
              <a:rPr lang="en-IN" sz="4000" spc="-1" dirty="0" smtClean="0">
                <a:solidFill>
                  <a:srgbClr val="F7C120"/>
                </a:solidFill>
                <a:latin typeface="Open Sans"/>
                <a:ea typeface="DejaVu Sans"/>
              </a:rPr>
              <a:t>– HGETALL / HKEYS / HVALS</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580594"/>
            <a:ext cx="11693880" cy="501675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HGETALL</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"login:1"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HKEYS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"login:1"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z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HVALS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"login:1"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(y);</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(z);</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68501215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Hash –</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401616583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87599892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258043976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1143910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get key &amp; getex key</a:t>
            </a:r>
          </a:p>
        </p:txBody>
      </p:sp>
      <p:sp>
        <p:nvSpPr>
          <p:cNvPr id="13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297008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 key &amp; getex key</a:t>
            </a:r>
            <a:endParaRPr lang="en-IN" sz="4000" b="0" strike="noStrike" spc="-1" dirty="0">
              <a:latin typeface="Arial"/>
            </a:endParaRPr>
          </a:p>
        </p:txBody>
      </p:sp>
      <p:sp>
        <p:nvSpPr>
          <p:cNvPr id="138" name="CustomShape 2"/>
          <p:cNvSpPr/>
          <p:nvPr/>
        </p:nvSpPr>
        <p:spPr>
          <a:xfrm>
            <a:off x="248400" y="7621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GET</a:t>
            </a:r>
            <a:r>
              <a:rPr lang="en-US" sz="1800" b="0" strike="noStrike" spc="-1" dirty="0">
                <a:solidFill>
                  <a:srgbClr val="000000"/>
                </a:solidFill>
                <a:latin typeface="Arial"/>
                <a:ea typeface="DejaVu Sans"/>
              </a:rPr>
              <a:t> gets the value of key. If the key does not exist the special value nil is returned. An error is returned if the value stored at key is not a string, because GET only handles string values.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GETEX</a:t>
            </a:r>
            <a:r>
              <a:rPr lang="en-US" sz="1800" b="0" strike="noStrike" spc="-1" dirty="0">
                <a:solidFill>
                  <a:srgbClr val="000000"/>
                </a:solidFill>
                <a:latin typeface="Arial"/>
                <a:ea typeface="DejaVu Sans"/>
              </a:rPr>
              <a:t> gets the value of key and optionally set its expiration.</a:t>
            </a:r>
            <a:endParaRPr lang="en-IN" sz="1800" b="0" strike="noStrike" spc="-1" dirty="0">
              <a:latin typeface="Arial"/>
            </a:endParaRPr>
          </a:p>
        </p:txBody>
      </p:sp>
      <p:sp>
        <p:nvSpPr>
          <p:cNvPr id="139" name="CustomShape 3"/>
          <p:cNvSpPr/>
          <p:nvPr/>
        </p:nvSpPr>
        <p:spPr>
          <a:xfrm>
            <a:off x="246600" y="3209040"/>
            <a:ext cx="1169064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server:1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otp:1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otp:2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"host name"</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getex user:1 ex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getex password:1 ex 10</a:t>
            </a:r>
            <a:endParaRPr lang="en-IN" sz="1800" b="0" strike="noStrike" spc="-1" dirty="0">
              <a:latin typeface="Arial"/>
            </a:endParaRPr>
          </a:p>
        </p:txBody>
      </p:sp>
      <p:sp>
        <p:nvSpPr>
          <p:cNvPr id="140"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1" name="CustomShape 5"/>
          <p:cNvSpPr/>
          <p:nvPr/>
        </p:nvSpPr>
        <p:spPr>
          <a:xfrm>
            <a:off x="246600" y="22064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GET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GETEX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EX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seconds</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PX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milliseconds</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persist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1318520" y="2362320"/>
            <a:ext cx="946004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getset key, getdel key &amp; getrange key</a:t>
            </a:r>
          </a:p>
        </p:txBody>
      </p:sp>
      <p:sp>
        <p:nvSpPr>
          <p:cNvPr id="143" name="CustomShape 2"/>
          <p:cNvSpPr/>
          <p:nvPr/>
        </p:nvSpPr>
        <p:spPr>
          <a:xfrm>
            <a:off x="522360" y="4323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144" name="Table 3"/>
          <p:cNvGraphicFramePr/>
          <p:nvPr/>
        </p:nvGraphicFramePr>
        <p:xfrm>
          <a:off x="208800" y="12420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LIST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a:solidFill>
                            <a:srgbClr val="424242"/>
                          </a:solidFill>
                          <a:latin typeface="Arial"/>
                          <a:ea typeface="DejaVu Sans"/>
                        </a:rPr>
                        <a:t> getrange</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getset, getdel &amp; getrange</a:t>
            </a:r>
            <a:endParaRPr lang="en-IN" sz="4000" b="0" strike="noStrike" spc="-1" dirty="0">
              <a:latin typeface="Arial"/>
            </a:endParaRPr>
          </a:p>
        </p:txBody>
      </p:sp>
      <p:sp>
        <p:nvSpPr>
          <p:cNvPr id="146" name="CustomShape 2"/>
          <p:cNvSpPr/>
          <p:nvPr/>
        </p:nvSpPr>
        <p:spPr>
          <a:xfrm>
            <a:off x="248400" y="762120"/>
            <a:ext cx="1168884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GETSET</a:t>
            </a:r>
            <a:r>
              <a:rPr lang="en-US" sz="1800" b="0" strike="noStrike" spc="-1" dirty="0">
                <a:solidFill>
                  <a:srgbClr val="000000"/>
                </a:solidFill>
                <a:latin typeface="Arial"/>
                <a:ea typeface="DejaVu Sans"/>
              </a:rPr>
              <a:t> atomically sets key to value and returns the old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GETDEL</a:t>
            </a:r>
            <a:r>
              <a:rPr lang="en-US" sz="1800" b="0" strike="noStrike" spc="-1" dirty="0">
                <a:solidFill>
                  <a:srgbClr val="000000"/>
                </a:solidFill>
                <a:latin typeface="Arial"/>
                <a:ea typeface="DejaVu Sans"/>
              </a:rPr>
              <a:t> get the value of key and delete the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GETRANGE</a:t>
            </a:r>
            <a:r>
              <a:rPr lang="en-US" sz="1800" b="0" strike="noStrike" spc="-1" dirty="0">
                <a:solidFill>
                  <a:srgbClr val="000000"/>
                </a:solidFill>
                <a:latin typeface="Arial"/>
                <a:ea typeface="DejaVu Sans"/>
              </a:rPr>
              <a:t> returns the sub-string of the string value stored at key, determined by the offsets start and end (both are inclusive). Negative offsets can be used in order to provide an offset starting from the end of the string. So -1 means the last character, -2 the penultimate and so forth.</a:t>
            </a:r>
          </a:p>
        </p:txBody>
      </p:sp>
      <p:sp>
        <p:nvSpPr>
          <p:cNvPr id="147" name="CustomShape 3"/>
          <p:cNvSpPr/>
          <p:nvPr/>
        </p:nvSpPr>
        <p:spPr>
          <a:xfrm>
            <a:off x="246600" y="3789040"/>
            <a:ext cx="1169064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getsset server:1 Unix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getdel user:4</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0 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-8 -1</a:t>
            </a:r>
            <a:endParaRPr lang="en-IN" sz="1800" b="0" strike="noStrike" spc="-1" dirty="0">
              <a:latin typeface="Arial"/>
            </a:endParaRPr>
          </a:p>
        </p:txBody>
      </p:sp>
      <p:sp>
        <p:nvSpPr>
          <p:cNvPr id="148" name="Line 4"/>
          <p:cNvSpPr/>
          <p:nvPr/>
        </p:nvSpPr>
        <p:spPr>
          <a:xfrm>
            <a:off x="0" y="2564904"/>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9" name="CustomShape 5"/>
          <p:cNvSpPr/>
          <p:nvPr/>
        </p:nvSpPr>
        <p:spPr>
          <a:xfrm>
            <a:off x="246600" y="270506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GETSET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GETDEL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end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keys &amp; dbsize-</a:t>
            </a:r>
          </a:p>
        </p:txBody>
      </p:sp>
      <p:sp>
        <p:nvSpPr>
          <p:cNvPr id="15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keys pattern &amp; dbsize- </a:t>
            </a:r>
            <a:endParaRPr lang="en-IN" sz="4000" b="0" strike="noStrike" spc="-1" dirty="0">
              <a:latin typeface="Arial"/>
            </a:endParaRPr>
          </a:p>
        </p:txBody>
      </p:sp>
      <p:sp>
        <p:nvSpPr>
          <p:cNvPr id="153" name="CustomShape 2"/>
          <p:cNvSpPr/>
          <p:nvPr/>
        </p:nvSpPr>
        <p:spPr>
          <a:xfrm>
            <a:off x="248400" y="762120"/>
            <a:ext cx="1168884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keys</a:t>
            </a:r>
            <a:r>
              <a:rPr lang="en-US" sz="1800" b="0" strike="noStrike" spc="-1" dirty="0">
                <a:solidFill>
                  <a:srgbClr val="000000"/>
                </a:solidFill>
                <a:latin typeface="Arial"/>
                <a:ea typeface="DejaVu Sans"/>
              </a:rPr>
              <a:t>: Returns all keys matching pattern.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dbSize</a:t>
            </a:r>
            <a:r>
              <a:rPr lang="en-US" sz="1800" b="0" strike="noStrike" spc="-1" dirty="0">
                <a:solidFill>
                  <a:srgbClr val="000000"/>
                </a:solidFill>
                <a:latin typeface="Arial"/>
                <a:ea typeface="DejaVu Sans"/>
              </a:rPr>
              <a:t>-: Return the number of keys in the currently-selected database.</a:t>
            </a:r>
            <a:endParaRPr lang="en-IN" sz="1800" b="0" strike="noStrike" spc="-1" dirty="0">
              <a:latin typeface="Arial"/>
            </a:endParaRPr>
          </a:p>
        </p:txBody>
      </p:sp>
      <p:sp>
        <p:nvSpPr>
          <p:cNvPr id="154" name="CustomShape 3"/>
          <p:cNvSpPr/>
          <p:nvPr/>
        </p:nvSpPr>
        <p:spPr>
          <a:xfrm>
            <a:off x="246600" y="268164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 </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o*</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*o*</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dbsize</a:t>
            </a:r>
            <a:endParaRPr lang="en-IN" sz="1800" b="0" strike="noStrike" spc="-1" dirty="0">
              <a:latin typeface="Arial"/>
            </a:endParaRPr>
          </a:p>
        </p:txBody>
      </p:sp>
      <p:sp>
        <p:nvSpPr>
          <p:cNvPr id="155" name="CustomShape 4"/>
          <p:cNvSpPr/>
          <p:nvPr/>
        </p:nvSpPr>
        <p:spPr>
          <a:xfrm>
            <a:off x="6482880" y="1945080"/>
            <a:ext cx="5454360" cy="218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5480">
              <a:lnSpc>
                <a:spcPct val="150000"/>
              </a:lnSpc>
              <a:buClr>
                <a:srgbClr val="000000"/>
              </a:buClr>
              <a:buFont typeface="StarSymbol"/>
              <a:buAutoNum type="arabicPeriod"/>
            </a:pPr>
            <a:r>
              <a:rPr lang="en-IN" sz="1800" b="0" strike="noStrike" spc="-1">
                <a:solidFill>
                  <a:srgbClr val="000000"/>
                </a:solidFill>
                <a:latin typeface="Arial"/>
                <a:ea typeface="DejaVu Sans"/>
              </a:rPr>
              <a:t> </a:t>
            </a:r>
            <a:r>
              <a:rPr lang="en-IN" sz="1800" b="0" strike="noStrike" spc="-1">
                <a:solidFill>
                  <a:srgbClr val="333333"/>
                </a:solidFill>
                <a:latin typeface="Arial"/>
                <a:ea typeface="DejaVu Sans"/>
              </a:rPr>
              <a:t>h?llo matches hello, hallo and hxllo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h*llo matches hllo and heeeello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h[ae]llo matches hello and hallo, but not hillo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h[^e]llo matches hallo, hbllo, ... but not hello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h[a-b]llo matches hallo and hbllo</a:t>
            </a:r>
            <a:endParaRPr lang="en-IN" sz="1800" b="0" strike="noStrike" spc="-1">
              <a:latin typeface="Arial"/>
            </a:endParaRPr>
          </a:p>
        </p:txBody>
      </p:sp>
      <p:sp>
        <p:nvSpPr>
          <p:cNvPr id="156"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57" name="CustomShape 6"/>
          <p:cNvSpPr/>
          <p:nvPr/>
        </p:nvSpPr>
        <p:spPr>
          <a:xfrm>
            <a:off x="246600" y="17420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KEYS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pattern</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dbsize</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ttl key / pttl key</a:t>
            </a:r>
          </a:p>
        </p:txBody>
      </p:sp>
      <p:sp>
        <p:nvSpPr>
          <p:cNvPr id="15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a:t>
            </a:r>
          </a:p>
        </p:txBody>
      </p:sp>
      <p:sp>
        <p:nvSpPr>
          <p:cNvPr id="97" name="CustomShape 2"/>
          <p:cNvSpPr/>
          <p:nvPr/>
        </p:nvSpPr>
        <p:spPr>
          <a:xfrm>
            <a:off x="522360" y="3531600"/>
            <a:ext cx="11124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Redis is an open-source, in-memory key-value data store. A key-value data store is a type of NoSQL database in which keys serve as unique identifiers for their associated values. Any given Redis instance includes a number of databases, each of which can hold many different keys of a variety of data types.</a:t>
            </a:r>
            <a:endParaRPr lang="en-IN" sz="1800" b="0" strike="noStrike" spc="-1" dirty="0">
              <a:latin typeface="Arial"/>
            </a:endParaRPr>
          </a:p>
        </p:txBody>
      </p:sp>
      <p:sp>
        <p:nvSpPr>
          <p:cNvPr id="98"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99" name="CustomShape 4"/>
          <p:cNvSpPr/>
          <p:nvPr/>
        </p:nvSpPr>
        <p:spPr>
          <a:xfrm>
            <a:off x="648000" y="1269360"/>
            <a:ext cx="10940040" cy="67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2040">
              <a:lnSpc>
                <a:spcPct val="100000"/>
              </a:lnSpc>
              <a:buClr>
                <a:srgbClr val="000000"/>
              </a:buClr>
              <a:buSzPct val="45000"/>
              <a:buFont typeface="Wingdings" charset="2"/>
              <a:buChar char=""/>
            </a:pPr>
            <a:r>
              <a:rPr lang="en-IN" sz="2000" b="0" strike="noStrike" spc="-1" dirty="0">
                <a:solidFill>
                  <a:srgbClr val="00838F"/>
                </a:solidFill>
                <a:latin typeface="Segoe UI"/>
                <a:ea typeface="DejaVu Sans"/>
              </a:rPr>
              <a:t>Redis allows us to store keys that map to any one of five different data structure types; </a:t>
            </a:r>
            <a:r>
              <a:rPr lang="en-IN" sz="2000" b="1" strike="noStrike" spc="-1" dirty="0">
                <a:solidFill>
                  <a:srgbClr val="00838F"/>
                </a:solidFill>
                <a:latin typeface="Segoe UI"/>
                <a:ea typeface="DejaVu Sans"/>
              </a:rPr>
              <a:t>STRINGs, LISTs, SETs, HASHes, and ZSETs.</a:t>
            </a:r>
            <a:endParaRPr lang="en-IN" sz="2000" b="0" strike="noStrike" spc="-1" dirty="0">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ttl key / pttl key</a:t>
            </a:r>
            <a:endParaRPr lang="en-IN" sz="4000" b="0" strike="noStrike" spc="-1">
              <a:latin typeface="Arial"/>
            </a:endParaRPr>
          </a:p>
        </p:txBody>
      </p:sp>
      <p:sp>
        <p:nvSpPr>
          <p:cNvPr id="161" name="CustomShape 2"/>
          <p:cNvSpPr/>
          <p:nvPr/>
        </p:nvSpPr>
        <p:spPr>
          <a:xfrm>
            <a:off x="248400" y="762120"/>
            <a:ext cx="11688840" cy="66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TTL</a:t>
            </a:r>
            <a:r>
              <a:rPr lang="en-US" sz="1800" b="0" strike="noStrike" spc="-1">
                <a:solidFill>
                  <a:srgbClr val="000000"/>
                </a:solidFill>
                <a:latin typeface="Arial"/>
                <a:ea typeface="DejaVu Sans"/>
              </a:rPr>
              <a:t> returns the remaining </a:t>
            </a:r>
            <a:r>
              <a:rPr lang="en-US" sz="1800" b="1" strike="noStrike" spc="-1">
                <a:solidFill>
                  <a:srgbClr val="000000"/>
                </a:solidFill>
                <a:latin typeface="Arial"/>
                <a:ea typeface="DejaVu Sans"/>
              </a:rPr>
              <a:t>time to live </a:t>
            </a:r>
            <a:r>
              <a:rPr lang="en-US" sz="1800" b="0" strike="noStrike" spc="-1">
                <a:solidFill>
                  <a:srgbClr val="000000"/>
                </a:solidFill>
                <a:latin typeface="Arial"/>
                <a:ea typeface="DejaVu Sans"/>
              </a:rPr>
              <a:t>of a key that has a timeout. TTL allows Redis client to check how many seconds a given key will continue to be part of the data-set.</a:t>
            </a:r>
            <a:r>
              <a:rPr lang="en-US" sz="2000" b="0" strike="noStrike" spc="-1">
                <a:solidFill>
                  <a:srgbClr val="000000"/>
                </a:solidFill>
                <a:latin typeface="Times New Roman"/>
                <a:ea typeface="DejaVu Sans"/>
              </a:rPr>
              <a:t> </a:t>
            </a:r>
            <a:endParaRPr lang="en-IN" sz="2000" b="0" strike="noStrike" spc="-1">
              <a:latin typeface="Arial"/>
            </a:endParaRPr>
          </a:p>
        </p:txBody>
      </p:sp>
      <p:sp>
        <p:nvSpPr>
          <p:cNvPr id="162" name="CustomShape 3"/>
          <p:cNvSpPr/>
          <p:nvPr/>
        </p:nvSpPr>
        <p:spPr>
          <a:xfrm>
            <a:off x="246600" y="353304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ttl otp:1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pttl otp:2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ttl password:1</a:t>
            </a:r>
            <a:endParaRPr lang="en-IN" sz="1800" b="0" strike="noStrike" spc="-1">
              <a:latin typeface="Arial"/>
            </a:endParaRPr>
          </a:p>
        </p:txBody>
      </p:sp>
      <p:sp>
        <p:nvSpPr>
          <p:cNvPr id="163" name="CustomShape 4"/>
          <p:cNvSpPr/>
          <p:nvPr/>
        </p:nvSpPr>
        <p:spPr>
          <a:xfrm>
            <a:off x="246600" y="5316080"/>
            <a:ext cx="883260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16000" indent="-192600">
              <a:lnSpc>
                <a:spcPct val="100000"/>
              </a:lnSpc>
              <a:buClr>
                <a:srgbClr val="000000"/>
              </a:buClr>
              <a:buSzPct val="45000"/>
              <a:buFont typeface="Wingdings" charset="2"/>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The command returns </a:t>
            </a:r>
            <a:r>
              <a:rPr lang="en-IN" sz="1800" b="1" strike="noStrike" spc="-1" dirty="0">
                <a:solidFill>
                  <a:srgbClr val="262626"/>
                </a:solidFill>
                <a:latin typeface="Arial" panose="020B0604020202020204" pitchFamily="34" charset="0"/>
                <a:ea typeface="Open Sans"/>
                <a:cs typeface="Arial" panose="020B0604020202020204" pitchFamily="34" charset="0"/>
              </a:rPr>
              <a:t>-1</a:t>
            </a:r>
            <a:r>
              <a:rPr lang="en-IN" sz="1800" b="0" strike="noStrike" spc="-1" dirty="0">
                <a:solidFill>
                  <a:srgbClr val="262626"/>
                </a:solidFill>
                <a:latin typeface="Arial" panose="020B0604020202020204" pitchFamily="34" charset="0"/>
                <a:ea typeface="Open Sans"/>
                <a:cs typeface="Arial" panose="020B0604020202020204" pitchFamily="34" charset="0"/>
              </a:rPr>
              <a:t> if the key exists but has no associated expire.</a:t>
            </a:r>
          </a:p>
          <a:p>
            <a:pPr marL="216000" indent="-192600">
              <a:lnSpc>
                <a:spcPct val="100000"/>
              </a:lnSpc>
              <a:buClr>
                <a:srgbClr val="000000"/>
              </a:buClr>
              <a:buSzPct val="45000"/>
              <a:buFont typeface="Wingdings" charset="2"/>
              <a:buChar char=""/>
            </a:pPr>
            <a:endParaRPr lang="en-IN" sz="800" b="0" strike="noStrike" spc="-1" dirty="0">
              <a:latin typeface="Arial" panose="020B0604020202020204" pitchFamily="34" charset="0"/>
              <a:cs typeface="Arial" panose="020B0604020202020204" pitchFamily="34" charset="0"/>
            </a:endParaRPr>
          </a:p>
          <a:p>
            <a:pPr marL="216000" indent="-192600">
              <a:lnSpc>
                <a:spcPct val="100000"/>
              </a:lnSpc>
              <a:buClr>
                <a:srgbClr val="000000"/>
              </a:buClr>
              <a:buSzPct val="45000"/>
              <a:buFont typeface="Wingdings" charset="2"/>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The command returns </a:t>
            </a:r>
            <a:r>
              <a:rPr lang="en-IN" sz="1800" b="1" strike="noStrike" spc="-1" dirty="0">
                <a:solidFill>
                  <a:srgbClr val="262626"/>
                </a:solidFill>
                <a:latin typeface="Arial" panose="020B0604020202020204" pitchFamily="34" charset="0"/>
                <a:ea typeface="Open Sans"/>
                <a:cs typeface="Arial" panose="020B0604020202020204" pitchFamily="34" charset="0"/>
              </a:rPr>
              <a:t>-2</a:t>
            </a:r>
            <a:r>
              <a:rPr lang="en-IN" sz="1800" b="0" strike="noStrike" spc="-1" dirty="0">
                <a:solidFill>
                  <a:srgbClr val="262626"/>
                </a:solidFill>
                <a:latin typeface="Arial" panose="020B0604020202020204" pitchFamily="34" charset="0"/>
                <a:ea typeface="Open Sans"/>
                <a:cs typeface="Arial" panose="020B0604020202020204" pitchFamily="34" charset="0"/>
              </a:rPr>
              <a:t> if the key does not exist.</a:t>
            </a:r>
            <a:endParaRPr lang="en-IN" sz="1800" b="0" strike="noStrike" spc="-1" dirty="0">
              <a:latin typeface="Arial" panose="020B0604020202020204" pitchFamily="34" charset="0"/>
              <a:cs typeface="Arial" panose="020B0604020202020204" pitchFamily="34" charset="0"/>
            </a:endParaRPr>
          </a:p>
        </p:txBody>
      </p:sp>
      <p:sp>
        <p:nvSpPr>
          <p:cNvPr id="164" name="CustomShape 5"/>
          <p:cNvSpPr/>
          <p:nvPr/>
        </p:nvSpPr>
        <p:spPr>
          <a:xfrm>
            <a:off x="246600" y="2903400"/>
            <a:ext cx="11690640" cy="46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2000" b="1" strike="noStrike" spc="-1">
                <a:solidFill>
                  <a:srgbClr val="000000"/>
                </a:solidFill>
                <a:latin typeface="Times New Roman"/>
                <a:ea typeface="DejaVu Sans"/>
              </a:rPr>
              <a:t>TTL</a:t>
            </a:r>
            <a:r>
              <a:rPr lang="en-US" sz="2000" b="0" strike="noStrike" spc="-1">
                <a:solidFill>
                  <a:srgbClr val="000000"/>
                </a:solidFill>
                <a:latin typeface="Times New Roman"/>
                <a:ea typeface="DejaVu Sans"/>
              </a:rPr>
              <a:t> returns the amount of remaining time in seconds while </a:t>
            </a:r>
            <a:r>
              <a:rPr lang="en-US" sz="2000" b="1" strike="noStrike" spc="-1">
                <a:solidFill>
                  <a:srgbClr val="000000"/>
                </a:solidFill>
                <a:latin typeface="Times New Roman"/>
                <a:ea typeface="DejaVu Sans"/>
              </a:rPr>
              <a:t>PTTL</a:t>
            </a:r>
            <a:r>
              <a:rPr lang="en-US" sz="2000" b="0" strike="noStrike" spc="-1">
                <a:solidFill>
                  <a:srgbClr val="000000"/>
                </a:solidFill>
                <a:latin typeface="Times New Roman"/>
                <a:ea typeface="DejaVu Sans"/>
              </a:rPr>
              <a:t> returns it in milliseconds.</a:t>
            </a:r>
            <a:endParaRPr lang="en-IN" sz="2000" b="0" strike="noStrike" spc="-1">
              <a:latin typeface="Arial"/>
            </a:endParaRPr>
          </a:p>
        </p:txBody>
      </p:sp>
      <p:sp>
        <p:nvSpPr>
          <p:cNvPr id="165" name="Line 6"/>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66" name="CustomShape 7"/>
          <p:cNvSpPr/>
          <p:nvPr/>
        </p:nvSpPr>
        <p:spPr>
          <a:xfrm>
            <a:off x="246600" y="17420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TTL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PTTL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expire key &amp; persist key</a:t>
            </a:r>
          </a:p>
        </p:txBody>
      </p:sp>
      <p:sp>
        <p:nvSpPr>
          <p:cNvPr id="16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expire key &amp; persist key</a:t>
            </a:r>
            <a:endParaRPr lang="en-IN" sz="4000" b="0" strike="noStrike" spc="-1" dirty="0">
              <a:latin typeface="Arial"/>
            </a:endParaRPr>
          </a:p>
        </p:txBody>
      </p:sp>
      <p:sp>
        <p:nvSpPr>
          <p:cNvPr id="170"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EXPIRE</a:t>
            </a:r>
            <a:r>
              <a:rPr lang="en-US" sz="1800" b="0" strike="noStrike" spc="-1" dirty="0">
                <a:solidFill>
                  <a:srgbClr val="000000"/>
                </a:solidFill>
                <a:latin typeface="Arial"/>
                <a:ea typeface="DejaVu Sans"/>
              </a:rPr>
              <a:t> set a timeout on key. After the timeout has expired, the key will automatically be deleted. A key with an associated timeout is often said to be volatile in Redis terminology.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PERSIST</a:t>
            </a:r>
            <a:r>
              <a:rPr lang="en-US" sz="1800" b="0" strike="noStrike" spc="-1" dirty="0">
                <a:solidFill>
                  <a:srgbClr val="000000"/>
                </a:solidFill>
                <a:latin typeface="Arial"/>
                <a:ea typeface="DejaVu Sans"/>
              </a:rPr>
              <a:t> remove the existing timeout on key, turning the key from volatile (a key with an expire set) to persistent (a key that will never expire as no timeout is associated).</a:t>
            </a:r>
            <a:endParaRPr lang="en-IN" sz="1800" b="0" strike="noStrike" spc="-1" dirty="0">
              <a:latin typeface="Arial"/>
            </a:endParaRPr>
          </a:p>
        </p:txBody>
      </p:sp>
      <p:sp>
        <p:nvSpPr>
          <p:cNvPr id="171" name="CustomShape 3"/>
          <p:cNvSpPr/>
          <p:nvPr/>
        </p:nvSpPr>
        <p:spPr>
          <a:xfrm>
            <a:off x="246600" y="3545280"/>
            <a:ext cx="116906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expire user:1 180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expire password:1 180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persist user:1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persist password:1</a:t>
            </a:r>
            <a:endParaRPr lang="en-IN" sz="1800" b="0" strike="noStrike" spc="-1">
              <a:latin typeface="Arial"/>
            </a:endParaRPr>
          </a:p>
        </p:txBody>
      </p:sp>
      <p:sp>
        <p:nvSpPr>
          <p:cNvPr id="172" name="Line 4"/>
          <p:cNvSpPr/>
          <p:nvPr/>
        </p:nvSpPr>
        <p:spPr>
          <a:xfrm>
            <a:off x="0" y="2247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3" name="CustomShape 5"/>
          <p:cNvSpPr/>
          <p:nvPr/>
        </p:nvSpPr>
        <p:spPr>
          <a:xfrm>
            <a:off x="246600" y="25466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EXPIRE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seconds</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PERSIST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mset key, msetnx key &amp; mget key</a:t>
            </a:r>
          </a:p>
        </p:txBody>
      </p:sp>
      <p:sp>
        <p:nvSpPr>
          <p:cNvPr id="175"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mset, msetnx &amp; mget</a:t>
            </a:r>
            <a:endParaRPr lang="en-IN" sz="4000" b="0" strike="noStrike" spc="-1" dirty="0">
              <a:latin typeface="Arial"/>
            </a:endParaRPr>
          </a:p>
        </p:txBody>
      </p:sp>
      <p:sp>
        <p:nvSpPr>
          <p:cNvPr id="177" name="CustomShape 2"/>
          <p:cNvSpPr/>
          <p:nvPr/>
        </p:nvSpPr>
        <p:spPr>
          <a:xfrm>
            <a:off x="248400" y="762120"/>
            <a:ext cx="116114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MSET</a:t>
            </a:r>
            <a:r>
              <a:rPr lang="en-US" sz="1800" b="0" strike="noStrike" spc="-1" dirty="0">
                <a:solidFill>
                  <a:srgbClr val="000000"/>
                </a:solidFill>
                <a:latin typeface="Arial"/>
                <a:ea typeface="DejaVu Sans"/>
              </a:rPr>
              <a:t> sets the given keys to their respective values. MSET replaces existing values with new values, just as regular SET.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MSETNX</a:t>
            </a:r>
            <a:r>
              <a:rPr lang="en-US" sz="1800" b="0" strike="noStrike" spc="-1" dirty="0">
                <a:solidFill>
                  <a:srgbClr val="000000"/>
                </a:solidFill>
                <a:latin typeface="Arial"/>
                <a:ea typeface="DejaVu Sans"/>
              </a:rPr>
              <a:t> sets the given keys to their respective values. MSETNX will not perform any operation at all even if just a single key already exists.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MGET</a:t>
            </a:r>
            <a:r>
              <a:rPr lang="en-US" sz="1800" b="0" strike="noStrike" spc="-1" dirty="0">
                <a:solidFill>
                  <a:srgbClr val="000000"/>
                </a:solidFill>
                <a:latin typeface="Arial"/>
                <a:ea typeface="DejaVu Sans"/>
              </a:rPr>
              <a:t> returns the values of all specified keys. For every key that does not hold a string value or does not exist, the special value nil is returned.</a:t>
            </a:r>
            <a:endParaRPr lang="en-IN" sz="1800" b="0" strike="noStrike" spc="-1" dirty="0">
              <a:latin typeface="Arial"/>
            </a:endParaRPr>
          </a:p>
        </p:txBody>
      </p:sp>
      <p:sp>
        <p:nvSpPr>
          <p:cNvPr id="178" name="CustomShape 3"/>
          <p:cNvSpPr/>
          <p:nvPr/>
        </p:nvSpPr>
        <p:spPr>
          <a:xfrm>
            <a:off x="246600" y="4313880"/>
            <a:ext cx="109958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mset server:2 linux user:2 administrator password:2 admin</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msetnx server:3 windows2020 host:1 admin</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mget user:1 password:1 user:2 password:2 user:3 password:3</a:t>
            </a:r>
            <a:endParaRPr lang="en-IN" sz="1800" b="0" strike="noStrike" spc="-1" dirty="0">
              <a:latin typeface="Arial"/>
            </a:endParaRPr>
          </a:p>
        </p:txBody>
      </p:sp>
      <p:sp>
        <p:nvSpPr>
          <p:cNvPr id="179" name="CustomShape 4"/>
          <p:cNvSpPr/>
          <p:nvPr/>
        </p:nvSpPr>
        <p:spPr>
          <a:xfrm>
            <a:off x="246600" y="5682240"/>
            <a:ext cx="1169064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1" strike="noStrike" spc="-1" dirty="0">
                <a:solidFill>
                  <a:srgbClr val="262626"/>
                </a:solidFill>
                <a:latin typeface="Arial" panose="020B0604020202020204" pitchFamily="34" charset="0"/>
                <a:ea typeface="Open Sans"/>
                <a:cs typeface="Arial" panose="020B0604020202020204" pitchFamily="34" charset="0"/>
              </a:rPr>
              <a:t>returns 0</a:t>
            </a:r>
            <a:r>
              <a:rPr lang="en-IN" sz="1800" b="0" strike="noStrike" spc="-1" dirty="0">
                <a:solidFill>
                  <a:srgbClr val="262626"/>
                </a:solidFill>
                <a:latin typeface="Arial" panose="020B0604020202020204" pitchFamily="34" charset="0"/>
                <a:ea typeface="Open Sans"/>
                <a:cs typeface="Arial" panose="020B0604020202020204" pitchFamily="34" charset="0"/>
              </a:rPr>
              <a:t> if no key was set (at least one key already existed).</a:t>
            </a:r>
            <a:endParaRPr lang="en-IN" sz="1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1" strike="noStrike" spc="-1" dirty="0">
                <a:solidFill>
                  <a:srgbClr val="262626"/>
                </a:solidFill>
                <a:latin typeface="Arial" panose="020B0604020202020204" pitchFamily="34" charset="0"/>
                <a:ea typeface="Open Sans"/>
                <a:cs typeface="Arial" panose="020B0604020202020204" pitchFamily="34" charset="0"/>
              </a:rPr>
              <a:t>returns 1</a:t>
            </a:r>
            <a:r>
              <a:rPr lang="en-IN" sz="1800" b="0" strike="noStrike" spc="-1" dirty="0">
                <a:solidFill>
                  <a:srgbClr val="262626"/>
                </a:solidFill>
                <a:latin typeface="Arial" panose="020B0604020202020204" pitchFamily="34" charset="0"/>
                <a:ea typeface="Open Sans"/>
                <a:cs typeface="Arial" panose="020B0604020202020204" pitchFamily="34" charset="0"/>
              </a:rPr>
              <a:t> if the all the keys were set.</a:t>
            </a:r>
            <a:endParaRPr lang="en-IN" sz="1800" b="0" strike="noStrike" spc="-1" dirty="0">
              <a:latin typeface="Arial" panose="020B0604020202020204" pitchFamily="34" charset="0"/>
              <a:cs typeface="Arial" panose="020B0604020202020204" pitchFamily="34" charset="0"/>
            </a:endParaRPr>
          </a:p>
        </p:txBody>
      </p:sp>
      <p:sp>
        <p:nvSpPr>
          <p:cNvPr id="180" name="Line 5"/>
          <p:cNvSpPr/>
          <p:nvPr/>
        </p:nvSpPr>
        <p:spPr>
          <a:xfrm>
            <a:off x="0" y="28857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81" name="CustomShape 6"/>
          <p:cNvSpPr/>
          <p:nvPr/>
        </p:nvSpPr>
        <p:spPr>
          <a:xfrm>
            <a:off x="246600" y="312084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MSET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MSETNX key value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a:off x="1127448" y="2362320"/>
            <a:ext cx="9364392"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incr key, incrby key &amp; incrbyfloat key</a:t>
            </a:r>
          </a:p>
        </p:txBody>
      </p:sp>
      <p:sp>
        <p:nvSpPr>
          <p:cNvPr id="18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184" name="Table 3"/>
          <p:cNvGraphicFramePr/>
          <p:nvPr>
            <p:extLst>
              <p:ext uri="{D42A27DB-BD31-4B8C-83A1-F6EECF244321}">
                <p14:modId xmlns:p14="http://schemas.microsoft.com/office/powerpoint/2010/main" val="3393282505"/>
              </p:ext>
            </p:extLst>
          </p:nvPr>
        </p:nvGraphicFramePr>
        <p:xfrm>
          <a:off x="131040" y="154800"/>
          <a:ext cx="5294160" cy="183060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366120">
                <a:tc gridSpan="3">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gridSpan="2">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1800" b="1" strike="noStrike" spc="-1">
                          <a:solidFill>
                            <a:srgbClr val="283593"/>
                          </a:solidFill>
                          <a:latin typeface="Arial"/>
                          <a:ea typeface="DejaVu Sans"/>
                        </a:rPr>
                        <a:t>HASH</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hincrby</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Incr, incrby &amp; incrbyfloat</a:t>
            </a:r>
            <a:endParaRPr lang="en-IN" sz="4000" b="0" strike="noStrike" spc="-1" dirty="0">
              <a:latin typeface="Arial"/>
            </a:endParaRPr>
          </a:p>
        </p:txBody>
      </p:sp>
      <p:sp>
        <p:nvSpPr>
          <p:cNvPr id="186" name="CustomShape 2"/>
          <p:cNvSpPr/>
          <p:nvPr/>
        </p:nvSpPr>
        <p:spPr>
          <a:xfrm>
            <a:off x="248400" y="762120"/>
            <a:ext cx="116888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INCR</a:t>
            </a:r>
            <a:r>
              <a:rPr lang="en-US" sz="1800" b="0" strike="noStrike" spc="-1" dirty="0">
                <a:solidFill>
                  <a:srgbClr val="000000"/>
                </a:solidFill>
                <a:latin typeface="Arial"/>
                <a:ea typeface="DejaVu Sans"/>
              </a:rPr>
              <a:t> increments the number stored at key by one.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INCRBY</a:t>
            </a:r>
            <a:r>
              <a:rPr lang="en-US" sz="1800" b="0" strike="noStrike" spc="-1" dirty="0">
                <a:solidFill>
                  <a:srgbClr val="000000"/>
                </a:solidFill>
                <a:latin typeface="Arial"/>
                <a:ea typeface="DejaVu Sans"/>
              </a:rPr>
              <a:t> increments the number stored at key by increment.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INCRBYFLOAT</a:t>
            </a:r>
            <a:r>
              <a:rPr lang="en-US" sz="1800" b="0" strike="noStrike" spc="-1" dirty="0">
                <a:solidFill>
                  <a:srgbClr val="000000"/>
                </a:solidFill>
                <a:latin typeface="Arial"/>
                <a:ea typeface="DejaVu Sans"/>
              </a:rPr>
              <a:t> increment the a floating point number stored at key by the specified increment. By using a negative increment value, the result is that the value stored at the key is decremented.</a:t>
            </a:r>
            <a:endParaRPr lang="en-IN" sz="1800" b="0" strike="noStrike" spc="-1" dirty="0">
              <a:latin typeface="Arial"/>
            </a:endParaRPr>
          </a:p>
        </p:txBody>
      </p:sp>
      <p:sp>
        <p:nvSpPr>
          <p:cNvPr id="187" name="CustomShape 3"/>
          <p:cNvSpPr/>
          <p:nvPr/>
        </p:nvSpPr>
        <p:spPr>
          <a:xfrm>
            <a:off x="246600" y="448200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incr cnt</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incrny cnt 2</a:t>
            </a:r>
            <a:endParaRPr lang="en-IN" sz="1800" b="0" strike="noStrike" spc="-1">
              <a:latin typeface="Arial"/>
            </a:endParaRPr>
          </a:p>
        </p:txBody>
      </p:sp>
      <p:sp>
        <p:nvSpPr>
          <p:cNvPr id="188" name="CustomShape 4"/>
          <p:cNvSpPr/>
          <p:nvPr/>
        </p:nvSpPr>
        <p:spPr>
          <a:xfrm>
            <a:off x="246600" y="5600520"/>
            <a:ext cx="88326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This operation is limited to 64 bit signed integers.</a:t>
            </a:r>
            <a:endParaRPr lang="en-IN" sz="1800" b="0" strike="noStrike" spc="-1" dirty="0">
              <a:latin typeface="Arial" panose="020B0604020202020204" pitchFamily="34" charset="0"/>
              <a:cs typeface="Arial" panose="020B0604020202020204" pitchFamily="34" charset="0"/>
            </a:endParaRPr>
          </a:p>
        </p:txBody>
      </p:sp>
      <p:sp>
        <p:nvSpPr>
          <p:cNvPr id="189" name="Line 5"/>
          <p:cNvSpPr/>
          <p:nvPr/>
        </p:nvSpPr>
        <p:spPr>
          <a:xfrm>
            <a:off x="0" y="28854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0" name="CustomShape 6"/>
          <p:cNvSpPr/>
          <p:nvPr/>
        </p:nvSpPr>
        <p:spPr>
          <a:xfrm>
            <a:off x="246600" y="309168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INCR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INCRBY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INCRBYFLOAT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decr key &amp; decrby key</a:t>
            </a:r>
          </a:p>
        </p:txBody>
      </p:sp>
      <p:sp>
        <p:nvSpPr>
          <p:cNvPr id="19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5" name="Table 3">
            <a:extLst>
              <a:ext uri="{FF2B5EF4-FFF2-40B4-BE49-F238E27FC236}">
                <a16:creationId xmlns:a16="http://schemas.microsoft.com/office/drawing/2014/main" id="{DC3FD184-B26B-4BA9-9415-6E705F06E258}"/>
              </a:ext>
            </a:extLst>
          </p:cNvPr>
          <p:cNvGraphicFramePr/>
          <p:nvPr>
            <p:extLst>
              <p:ext uri="{D42A27DB-BD31-4B8C-83A1-F6EECF244321}">
                <p14:modId xmlns:p14="http://schemas.microsoft.com/office/powerpoint/2010/main" val="2034920168"/>
              </p:ext>
            </p:extLst>
          </p:nvPr>
        </p:nvGraphicFramePr>
        <p:xfrm>
          <a:off x="131040" y="154800"/>
          <a:ext cx="5294160" cy="183060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366120">
                <a:tc gridSpan="3">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gridSpan="2">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1800" b="1" strike="noStrike" spc="-1">
                          <a:solidFill>
                            <a:srgbClr val="283593"/>
                          </a:solidFill>
                          <a:latin typeface="Arial"/>
                          <a:ea typeface="DejaVu Sans"/>
                        </a:rPr>
                        <a:t>HASH</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hincrby</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decr &amp; decrby</a:t>
            </a:r>
            <a:endParaRPr lang="en-IN" sz="4000" b="0" strike="noStrike" spc="-1" dirty="0">
              <a:latin typeface="Arial"/>
            </a:endParaRPr>
          </a:p>
        </p:txBody>
      </p:sp>
      <p:sp>
        <p:nvSpPr>
          <p:cNvPr id="195"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DECR</a:t>
            </a:r>
            <a:r>
              <a:rPr lang="en-US" sz="1800" b="0" strike="noStrike" spc="-1" dirty="0">
                <a:solidFill>
                  <a:srgbClr val="000000"/>
                </a:solidFill>
                <a:latin typeface="Arial"/>
                <a:ea typeface="DejaVu Sans"/>
              </a:rPr>
              <a:t> decrements the number stored at key by one.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DECRBY</a:t>
            </a:r>
            <a:r>
              <a:rPr lang="en-US" sz="1800" b="0" strike="noStrike" spc="-1" dirty="0">
                <a:solidFill>
                  <a:srgbClr val="000000"/>
                </a:solidFill>
                <a:latin typeface="Arial"/>
                <a:ea typeface="DejaVu Sans"/>
              </a:rPr>
              <a:t> decrements the number stored at key by decrement value. If the key does not exist, it is set to 0 before performing the operation.</a:t>
            </a:r>
            <a:endParaRPr lang="en-IN" sz="1800" b="0" strike="noStrike" spc="-1" dirty="0">
              <a:latin typeface="Arial"/>
            </a:endParaRPr>
          </a:p>
        </p:txBody>
      </p:sp>
      <p:sp>
        <p:nvSpPr>
          <p:cNvPr id="196" name="CustomShape 3"/>
          <p:cNvSpPr/>
          <p:nvPr/>
        </p:nvSpPr>
        <p:spPr>
          <a:xfrm>
            <a:off x="246600" y="342900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decr cnt</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decrby cnt 2</a:t>
            </a:r>
            <a:endParaRPr lang="en-IN" sz="1800" b="0" strike="noStrike" spc="-1" dirty="0">
              <a:latin typeface="Arial"/>
            </a:endParaRPr>
          </a:p>
        </p:txBody>
      </p:sp>
      <p:sp>
        <p:nvSpPr>
          <p:cNvPr id="197" name="CustomShape 4"/>
          <p:cNvSpPr/>
          <p:nvPr/>
        </p:nvSpPr>
        <p:spPr>
          <a:xfrm>
            <a:off x="246600" y="4676040"/>
            <a:ext cx="88326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This operation is limited to 64 bit signed integers.</a:t>
            </a:r>
            <a:endParaRPr lang="en-IN" sz="1800" b="0" strike="noStrike" spc="-1" dirty="0">
              <a:latin typeface="Arial" panose="020B0604020202020204" pitchFamily="34" charset="0"/>
              <a:cs typeface="Arial" panose="020B0604020202020204" pitchFamily="34" charset="0"/>
            </a:endParaRPr>
          </a:p>
        </p:txBody>
      </p:sp>
      <p:sp>
        <p:nvSpPr>
          <p:cNvPr id="198" name="Line 5"/>
          <p:cNvSpPr/>
          <p:nvPr/>
        </p:nvSpPr>
        <p:spPr>
          <a:xfrm>
            <a:off x="0" y="2203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9" name="CustomShape 6"/>
          <p:cNvSpPr/>
          <p:nvPr/>
        </p:nvSpPr>
        <p:spPr>
          <a:xfrm>
            <a:off x="246600" y="239508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DECR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DECRBY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append key , strlen key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type</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20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4"/>
          <p:cNvSpPr/>
          <p:nvPr/>
        </p:nvSpPr>
        <p:spPr>
          <a:xfrm>
            <a:off x="19246" y="15176"/>
            <a:ext cx="11981410" cy="67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2040">
              <a:lnSpc>
                <a:spcPct val="100000"/>
              </a:lnSpc>
              <a:buClr>
                <a:srgbClr val="000000"/>
              </a:buClr>
              <a:buSzPct val="45000"/>
              <a:buFont typeface="Wingdings" charset="2"/>
              <a:buChar char=""/>
            </a:pPr>
            <a:r>
              <a:rPr lang="en-IN" b="0" strike="noStrike" spc="-1" dirty="0">
                <a:solidFill>
                  <a:srgbClr val="00838F"/>
                </a:solidFill>
                <a:latin typeface="Segoe UI"/>
                <a:ea typeface="DejaVu Sans"/>
              </a:rPr>
              <a:t>Redis allows us to store keys that map to any one of five different data structure types; </a:t>
            </a:r>
            <a:r>
              <a:rPr lang="en-IN" b="1" strike="noStrike" spc="-1" dirty="0">
                <a:solidFill>
                  <a:srgbClr val="00838F"/>
                </a:solidFill>
                <a:latin typeface="Segoe UI"/>
                <a:ea typeface="DejaVu Sans"/>
              </a:rPr>
              <a:t>STRINGs, LISTs, SETs, HASHes, and ZSETs.</a:t>
            </a:r>
            <a:endParaRPr lang="en-IN" b="0" strike="noStrike" spc="-1" dirty="0">
              <a:latin typeface="Arial"/>
            </a:endParaRPr>
          </a:p>
        </p:txBody>
      </p:sp>
      <p:pic>
        <p:nvPicPr>
          <p:cNvPr id="3" name="Picture 2">
            <a:extLst>
              <a:ext uri="{FF2B5EF4-FFF2-40B4-BE49-F238E27FC236}">
                <a16:creationId xmlns:a16="http://schemas.microsoft.com/office/drawing/2014/main" id="{5531B4C5-AC84-4508-A4B3-CEF5F2FF4AE7}"/>
              </a:ext>
            </a:extLst>
          </p:cNvPr>
          <p:cNvPicPr>
            <a:picLocks noChangeAspect="1"/>
          </p:cNvPicPr>
          <p:nvPr/>
        </p:nvPicPr>
        <p:blipFill>
          <a:blip r:embed="rId2"/>
          <a:stretch>
            <a:fillRect/>
          </a:stretch>
        </p:blipFill>
        <p:spPr>
          <a:xfrm>
            <a:off x="911424" y="650701"/>
            <a:ext cx="9725025" cy="6162675"/>
          </a:xfrm>
          <a:prstGeom prst="rect">
            <a:avLst/>
          </a:prstGeom>
        </p:spPr>
      </p:pic>
    </p:spTree>
    <p:extLst>
      <p:ext uri="{BB962C8B-B14F-4D97-AF65-F5344CB8AC3E}">
        <p14:creationId xmlns:p14="http://schemas.microsoft.com/office/powerpoint/2010/main" val="8586994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append, strlen &amp; type</a:t>
            </a:r>
            <a:endParaRPr lang="en-IN" sz="4000" b="0" strike="noStrike" spc="-1" dirty="0">
              <a:latin typeface="Arial"/>
            </a:endParaRPr>
          </a:p>
        </p:txBody>
      </p:sp>
      <p:sp>
        <p:nvSpPr>
          <p:cNvPr id="203" name="CustomShape 2"/>
          <p:cNvSpPr/>
          <p:nvPr/>
        </p:nvSpPr>
        <p:spPr>
          <a:xfrm>
            <a:off x="248400" y="762120"/>
            <a:ext cx="1168884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APPEND </a:t>
            </a:r>
            <a:r>
              <a:rPr lang="en-US" sz="1800" b="0" strike="noStrike" spc="-1" dirty="0">
                <a:solidFill>
                  <a:srgbClr val="000000"/>
                </a:solidFill>
                <a:latin typeface="Arial"/>
                <a:ea typeface="DejaVu Sans"/>
              </a:rPr>
              <a:t>If key already exists and is a string, this command appends the value at the end of the string. If key does not exist it is created and set the value.</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STRLEN</a:t>
            </a:r>
            <a:r>
              <a:rPr lang="en-US" sz="1800" b="0" strike="noStrike" spc="-1" dirty="0">
                <a:solidFill>
                  <a:srgbClr val="000000"/>
                </a:solidFill>
                <a:latin typeface="Arial"/>
                <a:ea typeface="DejaVu Sans"/>
              </a:rPr>
              <a:t> returns the length of the string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TYPE</a:t>
            </a:r>
            <a:r>
              <a:rPr lang="en-US" sz="1800" b="0" strike="noStrike" spc="-1" dirty="0">
                <a:solidFill>
                  <a:srgbClr val="000000"/>
                </a:solidFill>
                <a:latin typeface="Arial"/>
                <a:ea typeface="DejaVu Sans"/>
              </a:rPr>
              <a:t> returns the string representation of the type of the value stored at key. The different types that can be returned are: string, list, set, zset (sorted set), hash and stream.</a:t>
            </a:r>
            <a:endParaRPr lang="en-IN" sz="1800" b="0" strike="noStrike" spc="-1" dirty="0">
              <a:latin typeface="Arial"/>
            </a:endParaRPr>
          </a:p>
        </p:txBody>
      </p:sp>
      <p:sp>
        <p:nvSpPr>
          <p:cNvPr id="204" name="CustomShape 3"/>
          <p:cNvSpPr/>
          <p:nvPr/>
        </p:nvSpPr>
        <p:spPr>
          <a:xfrm>
            <a:off x="246600" y="4502456"/>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append server:2 " version1.0"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strlen longtext</a:t>
            </a:r>
            <a:endParaRPr lang="en-IN" sz="1800" b="0" strike="noStrike" spc="-1" dirty="0">
              <a:latin typeface="Arial"/>
            </a:endParaRPr>
          </a:p>
          <a:p>
            <a:pPr marL="285750" indent="-285750">
              <a:lnSpc>
                <a:spcPct val="150000"/>
              </a:lnSpc>
              <a:buFont typeface="Arial" panose="020B0604020202020204" pitchFamily="34" charset="0"/>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type longtext</a:t>
            </a:r>
            <a:endParaRPr lang="en-IN" sz="1800" b="0" strike="noStrike" spc="-1" dirty="0">
              <a:latin typeface="Arial"/>
            </a:endParaRPr>
          </a:p>
        </p:txBody>
      </p:sp>
      <p:sp>
        <p:nvSpPr>
          <p:cNvPr id="205" name="Line 4"/>
          <p:cNvSpPr/>
          <p:nvPr/>
        </p:nvSpPr>
        <p:spPr>
          <a:xfrm>
            <a:off x="0" y="2636912"/>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06" name="CustomShape 5"/>
          <p:cNvSpPr/>
          <p:nvPr/>
        </p:nvSpPr>
        <p:spPr>
          <a:xfrm>
            <a:off x="246600" y="2852936"/>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APPEND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STRLEN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TYPE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767408" y="2362320"/>
            <a:ext cx="10369152"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copy key, move key, del key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exists </a:t>
            </a:r>
            <a:r>
              <a:rPr lang="en-IN" sz="4800" i="1" spc="-1" dirty="0">
                <a:solidFill>
                  <a:srgbClr val="F7C120"/>
                </a:solidFill>
                <a:latin typeface="Segoe UI Light" panose="020B0502040204020203" pitchFamily="34" charset="0"/>
                <a:ea typeface="DejaVu Sans"/>
                <a:cs typeface="Segoe UI Light" panose="020B0502040204020203" pitchFamily="34" charset="0"/>
              </a:rPr>
              <a:t>key</a:t>
            </a:r>
          </a:p>
        </p:txBody>
      </p:sp>
      <p:sp>
        <p:nvSpPr>
          <p:cNvPr id="208" name="CustomShape 2"/>
          <p:cNvSpPr/>
          <p:nvPr/>
        </p:nvSpPr>
        <p:spPr>
          <a:xfrm>
            <a:off x="522360" y="4467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copy, move, del &amp; exists</a:t>
            </a:r>
            <a:endParaRPr lang="en-IN" sz="4000" b="0" strike="noStrike" spc="-1">
              <a:latin typeface="Arial"/>
            </a:endParaRPr>
          </a:p>
        </p:txBody>
      </p:sp>
      <p:sp>
        <p:nvSpPr>
          <p:cNvPr id="210" name="CustomShape 2"/>
          <p:cNvSpPr/>
          <p:nvPr/>
        </p:nvSpPr>
        <p:spPr>
          <a:xfrm>
            <a:off x="248400" y="762120"/>
            <a:ext cx="11688840" cy="184520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COPY</a:t>
            </a:r>
            <a:r>
              <a:rPr lang="en-US" sz="1800" b="0" strike="noStrike" spc="-1" dirty="0">
                <a:solidFill>
                  <a:srgbClr val="000000"/>
                </a:solidFill>
                <a:latin typeface="Arial"/>
                <a:ea typeface="DejaVu Sans"/>
              </a:rPr>
              <a:t> command copies the value stored at the source key to the destination key.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copied and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not copied.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MOVE</a:t>
            </a:r>
            <a:r>
              <a:rPr lang="en-US" sz="1800" b="0" strike="noStrike" spc="-1" dirty="0">
                <a:solidFill>
                  <a:srgbClr val="000000"/>
                </a:solidFill>
                <a:latin typeface="Arial"/>
                <a:ea typeface="DejaVu Sans"/>
              </a:rPr>
              <a:t> moves the key from the currently selected database to the specified destination database.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moved and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not moved.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DEL</a:t>
            </a:r>
            <a:r>
              <a:rPr lang="en-US" sz="1800" b="0" strike="noStrike" spc="-1" dirty="0">
                <a:solidFill>
                  <a:srgbClr val="000000"/>
                </a:solidFill>
                <a:latin typeface="Arial"/>
                <a:ea typeface="DejaVu Sans"/>
              </a:rPr>
              <a:t> removes the specified keys. A key is ignored if it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EXISTS</a:t>
            </a:r>
            <a:r>
              <a:rPr lang="en-US" sz="1800" b="0" strike="noStrike" spc="-1" dirty="0">
                <a:solidFill>
                  <a:srgbClr val="000000"/>
                </a:solidFill>
                <a:latin typeface="Arial"/>
                <a:ea typeface="DejaVu Sans"/>
              </a:rPr>
              <a:t> returns if key exists. 1 if key exists and 0 if the key does not exist.</a:t>
            </a:r>
            <a:endParaRPr lang="en-IN" sz="1800" b="0" strike="noStrike" spc="-1" dirty="0">
              <a:latin typeface="Arial"/>
            </a:endParaRPr>
          </a:p>
        </p:txBody>
      </p:sp>
      <p:sp>
        <p:nvSpPr>
          <p:cNvPr id="211" name="CustomShape 3"/>
          <p:cNvSpPr/>
          <p:nvPr/>
        </p:nvSpPr>
        <p:spPr>
          <a:xfrm>
            <a:off x="246600" y="486828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copy user:1 user:1 DB 4</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move password:1 4</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a:t>
            </a:r>
            <a:r>
              <a:rPr lang="en-IN" sz="1800" b="1" strike="noStrike" spc="-1">
                <a:solidFill>
                  <a:srgbClr val="808080"/>
                </a:solidFill>
                <a:latin typeface="Consolas"/>
                <a:ea typeface="SimSun"/>
              </a:rPr>
              <a:t>[4]</a:t>
            </a:r>
            <a:r>
              <a:rPr lang="en-IN" sz="1800" b="0" strike="noStrike" spc="-1">
                <a:solidFill>
                  <a:srgbClr val="808080"/>
                </a:solidFill>
                <a:latin typeface="Consolas"/>
                <a:ea typeface="SimSun"/>
              </a:rPr>
              <a:t>&gt;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del user:1 password:1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exists user:1 password:1</a:t>
            </a:r>
            <a:endParaRPr lang="en-IN" sz="1800" b="0" strike="noStrike" spc="-1">
              <a:latin typeface="Arial"/>
            </a:endParaRPr>
          </a:p>
        </p:txBody>
      </p:sp>
      <p:sp>
        <p:nvSpPr>
          <p:cNvPr id="212" name="Line 4"/>
          <p:cNvSpPr/>
          <p:nvPr/>
        </p:nvSpPr>
        <p:spPr>
          <a:xfrm>
            <a:off x="0" y="27475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13" name="CustomShape 5"/>
          <p:cNvSpPr/>
          <p:nvPr/>
        </p:nvSpPr>
        <p:spPr>
          <a:xfrm>
            <a:off x="246600" y="3047040"/>
            <a:ext cx="116906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COPY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source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DB destination-db</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REPLACE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MOVE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db</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DEL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EXISTS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CustomShape 1"/>
          <p:cNvSpPr/>
          <p:nvPr/>
        </p:nvSpPr>
        <p:spPr>
          <a:xfrm>
            <a:off x="207720" y="2362320"/>
            <a:ext cx="1164892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rename key, renamenx key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randomkey </a:t>
            </a:r>
            <a:r>
              <a:rPr lang="en-IN" sz="4800" i="1" spc="-1" dirty="0">
                <a:solidFill>
                  <a:srgbClr val="F7C120"/>
                </a:solidFill>
                <a:latin typeface="Segoe UI Light" panose="020B0502040204020203" pitchFamily="34" charset="0"/>
                <a:ea typeface="DejaVu Sans"/>
                <a:cs typeface="Segoe UI Light" panose="020B0502040204020203" pitchFamily="34" charset="0"/>
              </a:rPr>
              <a:t>key</a:t>
            </a:r>
          </a:p>
        </p:txBody>
      </p:sp>
      <p:sp>
        <p:nvSpPr>
          <p:cNvPr id="215" name="CustomShape 2"/>
          <p:cNvSpPr/>
          <p:nvPr/>
        </p:nvSpPr>
        <p:spPr>
          <a:xfrm>
            <a:off x="522360" y="425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216" name="Table 3"/>
          <p:cNvGraphicFramePr/>
          <p:nvPr>
            <p:extLst>
              <p:ext uri="{D42A27DB-BD31-4B8C-83A1-F6EECF244321}">
                <p14:modId xmlns:p14="http://schemas.microsoft.com/office/powerpoint/2010/main" val="1995273232"/>
              </p:ext>
            </p:extLst>
          </p:nvPr>
        </p:nvGraphicFramePr>
        <p:xfrm>
          <a:off x="207720" y="12312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marL="4680" algn="ctr">
                        <a:lnSpc>
                          <a:spcPct val="100000"/>
                        </a:lnSpc>
                        <a:tabLst>
                          <a:tab pos="0" algn="l"/>
                        </a:tabLst>
                      </a:pPr>
                      <a:r>
                        <a:rPr lang="en-IN" sz="1800" b="1" strike="noStrike" spc="-1" dirty="0">
                          <a:solidFill>
                            <a:srgbClr val="283593"/>
                          </a:solidFill>
                          <a:latin typeface="Arial"/>
                          <a:ea typeface="DejaVu Sans"/>
                        </a:rPr>
                        <a:t>SORTED SET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rename, renamenx &amp; randomkey</a:t>
            </a:r>
            <a:endParaRPr lang="en-IN" sz="4000" b="0" strike="noStrike" spc="-1" dirty="0">
              <a:latin typeface="Arial"/>
            </a:endParaRPr>
          </a:p>
        </p:txBody>
      </p:sp>
      <p:sp>
        <p:nvSpPr>
          <p:cNvPr id="218"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RENAME</a:t>
            </a:r>
            <a:r>
              <a:rPr lang="en-US" sz="1800" b="0" strike="noStrike" spc="-1" dirty="0">
                <a:solidFill>
                  <a:srgbClr val="000000"/>
                </a:solidFill>
                <a:latin typeface="Arial"/>
                <a:ea typeface="DejaVu Sans"/>
              </a:rPr>
              <a:t> renames oldkey to newkey. It returns an error when key does not exist. If newkey already exists it is overwritten, when this happens RENAME executes an implicit DEL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RENAMENX</a:t>
            </a:r>
            <a:r>
              <a:rPr lang="en-US" sz="1800" b="0" strike="noStrike" spc="-1" dirty="0">
                <a:solidFill>
                  <a:srgbClr val="000000"/>
                </a:solidFill>
                <a:latin typeface="Arial"/>
                <a:ea typeface="DejaVu Sans"/>
              </a:rPr>
              <a:t> renames oldkey to newkey if newkey does not yet exist. It returns an error when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RANDOMKEY</a:t>
            </a:r>
            <a:r>
              <a:rPr lang="en-US" sz="1800" b="0" strike="noStrike" spc="-1" dirty="0">
                <a:solidFill>
                  <a:srgbClr val="000000"/>
                </a:solidFill>
                <a:latin typeface="Arial"/>
                <a:ea typeface="DejaVu Sans"/>
              </a:rPr>
              <a:t> return a random key from the currently selected database.</a:t>
            </a:r>
            <a:endParaRPr lang="en-IN" sz="1800" b="0" strike="noStrike" spc="-1" dirty="0">
              <a:latin typeface="Arial"/>
            </a:endParaRPr>
          </a:p>
        </p:txBody>
      </p:sp>
      <p:sp>
        <p:nvSpPr>
          <p:cNvPr id="219" name="CustomShape 3"/>
          <p:cNvSpPr/>
          <p:nvPr/>
        </p:nvSpPr>
        <p:spPr>
          <a:xfrm>
            <a:off x="246600" y="382176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rename </a:t>
            </a:r>
            <a:r>
              <a:rPr lang="en-IN" sz="1800" b="0" strike="noStrike" spc="-1" dirty="0" err="1">
                <a:solidFill>
                  <a:srgbClr val="FF5733"/>
                </a:solidFill>
                <a:latin typeface="Consolas"/>
                <a:ea typeface="SimSun"/>
              </a:rPr>
              <a:t>oldKey</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newKey</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renamenx </a:t>
            </a:r>
            <a:r>
              <a:rPr lang="en-IN" sz="1800" b="0" strike="noStrike" spc="-1" dirty="0" err="1">
                <a:solidFill>
                  <a:srgbClr val="FF5733"/>
                </a:solidFill>
                <a:latin typeface="Consolas"/>
                <a:ea typeface="SimSun"/>
              </a:rPr>
              <a:t>oldKey</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newKey</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randomkey</a:t>
            </a:r>
            <a:endParaRPr lang="en-IN" sz="1800" b="0" strike="noStrike" spc="-1" dirty="0">
              <a:latin typeface="Arial"/>
            </a:endParaRPr>
          </a:p>
        </p:txBody>
      </p:sp>
      <p:sp>
        <p:nvSpPr>
          <p:cNvPr id="220" name="Line 4"/>
          <p:cNvSpPr/>
          <p:nvPr/>
        </p:nvSpPr>
        <p:spPr>
          <a:xfrm>
            <a:off x="0" y="2319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21" name="CustomShape 5"/>
          <p:cNvSpPr/>
          <p:nvPr/>
        </p:nvSpPr>
        <p:spPr>
          <a:xfrm>
            <a:off x="246600" y="249660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RENAME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newkey</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RENAMENX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newkey</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RANDOMKEY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lists</a:t>
            </a:r>
          </a:p>
        </p:txBody>
      </p:sp>
      <p:sp>
        <p:nvSpPr>
          <p:cNvPr id="223"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24"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- 1 elements (4294967295, more than 4 billion of elements per list).</a:t>
            </a:r>
            <a:endParaRPr lang="en-IN" sz="1800" b="0" strike="noStrike" spc="-1">
              <a:latin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lpush key &amp; rpush key</a:t>
            </a:r>
          </a:p>
        </p:txBody>
      </p:sp>
      <p:sp>
        <p:nvSpPr>
          <p:cNvPr id="22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When we push items onto a LIST, the command returns the current length of the list.</a:t>
            </a:r>
            <a:endParaRPr lang="en-IN" sz="1800" b="0" strike="noStrike" spc="-1">
              <a:latin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lpush &amp; rpush</a:t>
            </a:r>
            <a:endParaRPr lang="en-IN" sz="4000" b="0" strike="noStrike" spc="-1" dirty="0">
              <a:latin typeface="Arial"/>
            </a:endParaRPr>
          </a:p>
        </p:txBody>
      </p:sp>
      <p:sp>
        <p:nvSpPr>
          <p:cNvPr id="228"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LPUSH</a:t>
            </a:r>
            <a:r>
              <a:rPr lang="en-US" sz="1800" b="0" strike="noStrike" spc="-1" dirty="0">
                <a:solidFill>
                  <a:srgbClr val="000000"/>
                </a:solidFill>
                <a:latin typeface="Arial"/>
                <a:ea typeface="DejaVu Sans"/>
              </a:rPr>
              <a:t> insert all the specified values at the head of the list stored at key. If key does not exist, it is created as empty list before performing the push operations.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RPUSH</a:t>
            </a:r>
            <a:r>
              <a:rPr lang="en-US" sz="1800" b="0" strike="noStrike" spc="-1" dirty="0">
                <a:solidFill>
                  <a:srgbClr val="000000"/>
                </a:solidFill>
                <a:latin typeface="Arial"/>
                <a:ea typeface="DejaVu Sans"/>
              </a:rPr>
              <a:t> insert all the specified values at the tail of the list stored at key. If key does not exist, it is created as empty list before performing the push operations.</a:t>
            </a:r>
            <a:endParaRPr lang="en-IN" sz="1800" b="0" strike="noStrike" spc="-1" dirty="0">
              <a:latin typeface="Arial"/>
            </a:endParaRPr>
          </a:p>
        </p:txBody>
      </p:sp>
      <p:sp>
        <p:nvSpPr>
          <p:cNvPr id="229" name="CustomShape 3"/>
          <p:cNvSpPr/>
          <p:nvPr/>
        </p:nvSpPr>
        <p:spPr>
          <a:xfrm>
            <a:off x="246600" y="346176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lpush fruits apple orange mango</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rpush fruits banana grapes kiwi</a:t>
            </a:r>
            <a:endParaRPr lang="en-IN" sz="1800" b="0" strike="noStrike" spc="-1" dirty="0">
              <a:latin typeface="Arial"/>
            </a:endParaRPr>
          </a:p>
          <a:p>
            <a:pPr marL="285840" indent="-280440">
              <a:lnSpc>
                <a:spcPct val="150000"/>
              </a:lnSpc>
              <a:buClr>
                <a:srgbClr val="808080"/>
              </a:buClr>
              <a:buFont typeface="Arial"/>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FF5733"/>
                </a:solidFill>
                <a:latin typeface="Consolas"/>
                <a:ea typeface="SimSun"/>
              </a:rPr>
              <a:t>lpush a 0 1 2 3 4</a:t>
            </a:r>
            <a:endParaRPr lang="en-IN" sz="1800" b="0" strike="noStrike" spc="-1" dirty="0">
              <a:latin typeface="Arial"/>
            </a:endParaRPr>
          </a:p>
          <a:p>
            <a:pPr marL="285840" indent="-280440">
              <a:lnSpc>
                <a:spcPct val="150000"/>
              </a:lnSpc>
              <a:buClr>
                <a:srgbClr val="808080"/>
              </a:buClr>
              <a:buFont typeface="Arial"/>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FF5733"/>
                </a:solidFill>
                <a:latin typeface="Consolas"/>
                <a:ea typeface="SimSun"/>
              </a:rPr>
              <a:t>rpush a 5 6 7 8 9</a:t>
            </a:r>
            <a:endParaRPr lang="en-IN" sz="1800" b="0" strike="noStrike" spc="-1" dirty="0">
              <a:latin typeface="Arial"/>
            </a:endParaRPr>
          </a:p>
        </p:txBody>
      </p:sp>
      <p:sp>
        <p:nvSpPr>
          <p:cNvPr id="230" name="CustomShape 4"/>
          <p:cNvSpPr/>
          <p:nvPr/>
        </p:nvSpPr>
        <p:spPr>
          <a:xfrm>
            <a:off x="10445400" y="2217960"/>
            <a:ext cx="1491840" cy="4050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000000"/>
                </a:solidFill>
                <a:latin typeface="Arial"/>
                <a:ea typeface="DejaVu Sans"/>
              </a:rPr>
              <a:t>  </a:t>
            </a:r>
            <a:r>
              <a:rPr lang="en-IN" sz="1800" b="0" strike="noStrike" spc="-1">
                <a:solidFill>
                  <a:srgbClr val="1DE9B6"/>
                </a:solidFill>
                <a:latin typeface="Consolas"/>
                <a:ea typeface="SimSun"/>
              </a:rPr>
              <a:t>1) "4"</a:t>
            </a:r>
            <a:endParaRPr lang="en-IN" sz="1800" b="0" strike="noStrike" spc="-1">
              <a:latin typeface="Arial"/>
            </a:endParaRPr>
          </a:p>
          <a:p>
            <a:pPr>
              <a:lnSpc>
                <a:spcPct val="150000"/>
              </a:lnSpc>
            </a:pPr>
            <a:r>
              <a:rPr lang="en-IN" sz="1800" b="0" strike="noStrike" spc="-1">
                <a:solidFill>
                  <a:srgbClr val="1DE9B6"/>
                </a:solidFill>
                <a:latin typeface="Consolas"/>
                <a:ea typeface="SimSun"/>
              </a:rPr>
              <a:t> 2) "3"</a:t>
            </a:r>
            <a:endParaRPr lang="en-IN" sz="1800" b="0" strike="noStrike" spc="-1">
              <a:latin typeface="Arial"/>
            </a:endParaRPr>
          </a:p>
          <a:p>
            <a:pPr>
              <a:lnSpc>
                <a:spcPct val="150000"/>
              </a:lnSpc>
            </a:pPr>
            <a:r>
              <a:rPr lang="en-IN" sz="1800" b="0" strike="noStrike" spc="-1">
                <a:solidFill>
                  <a:srgbClr val="1DE9B6"/>
                </a:solidFill>
                <a:latin typeface="Consolas"/>
                <a:ea typeface="SimSun"/>
              </a:rPr>
              <a:t> 3) "2"</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"0"</a:t>
            </a:r>
            <a:endParaRPr lang="en-IN" sz="1800" b="0" strike="noStrike" spc="-1">
              <a:latin typeface="Arial"/>
            </a:endParaRPr>
          </a:p>
          <a:p>
            <a:pPr>
              <a:lnSpc>
                <a:spcPct val="150000"/>
              </a:lnSpc>
            </a:pPr>
            <a:r>
              <a:rPr lang="en-IN" sz="1800" b="0" strike="noStrike" spc="-1">
                <a:solidFill>
                  <a:srgbClr val="1DE9B6"/>
                </a:solidFill>
                <a:latin typeface="Consolas"/>
                <a:ea typeface="SimSun"/>
              </a:rPr>
              <a:t> 6) "5"</a:t>
            </a:r>
            <a:endParaRPr lang="en-IN" sz="1800" b="0" strike="noStrike" spc="-1">
              <a:latin typeface="Arial"/>
            </a:endParaRPr>
          </a:p>
          <a:p>
            <a:pPr>
              <a:lnSpc>
                <a:spcPct val="150000"/>
              </a:lnSpc>
            </a:pPr>
            <a:r>
              <a:rPr lang="en-IN" sz="1800" b="0" strike="noStrike" spc="-1">
                <a:solidFill>
                  <a:srgbClr val="1DE9B6"/>
                </a:solidFill>
                <a:latin typeface="Consolas"/>
                <a:ea typeface="SimSun"/>
              </a:rPr>
              <a:t> 7) "6"</a:t>
            </a:r>
            <a:endParaRPr lang="en-IN" sz="1800" b="0" strike="noStrike" spc="-1">
              <a:latin typeface="Arial"/>
            </a:endParaRPr>
          </a:p>
          <a:p>
            <a:pPr>
              <a:lnSpc>
                <a:spcPct val="150000"/>
              </a:lnSpc>
            </a:pPr>
            <a:r>
              <a:rPr lang="en-IN" sz="1800" b="0" strike="noStrike" spc="-1">
                <a:solidFill>
                  <a:srgbClr val="1DE9B6"/>
                </a:solidFill>
                <a:latin typeface="Consolas"/>
                <a:ea typeface="SimSun"/>
              </a:rPr>
              <a:t> 8) "7"</a:t>
            </a:r>
            <a:endParaRPr lang="en-IN" sz="1800" b="0" strike="noStrike" spc="-1">
              <a:latin typeface="Arial"/>
            </a:endParaRPr>
          </a:p>
          <a:p>
            <a:pPr>
              <a:lnSpc>
                <a:spcPct val="150000"/>
              </a:lnSpc>
            </a:pPr>
            <a:r>
              <a:rPr lang="en-IN" sz="1800" b="0" strike="noStrike" spc="-1">
                <a:solidFill>
                  <a:srgbClr val="1DE9B6"/>
                </a:solidFill>
                <a:latin typeface="Consolas"/>
                <a:ea typeface="SimSun"/>
              </a:rPr>
              <a:t> 9) "8"</a:t>
            </a:r>
            <a:endParaRPr lang="en-IN" sz="1800" b="0" strike="noStrike" spc="-1">
              <a:latin typeface="Arial"/>
            </a:endParaRPr>
          </a:p>
          <a:p>
            <a:pPr>
              <a:lnSpc>
                <a:spcPct val="150000"/>
              </a:lnSpc>
            </a:pPr>
            <a:r>
              <a:rPr lang="en-IN" sz="1800" b="0" strike="noStrike" spc="-1">
                <a:solidFill>
                  <a:srgbClr val="1DE9B6"/>
                </a:solidFill>
                <a:latin typeface="Consolas"/>
                <a:ea typeface="SimSun"/>
              </a:rPr>
              <a:t>10) "9"</a:t>
            </a:r>
            <a:endParaRPr lang="en-IN" sz="1800" b="0" strike="noStrike" spc="-1">
              <a:latin typeface="Arial"/>
            </a:endParaRPr>
          </a:p>
        </p:txBody>
      </p:sp>
      <p:sp>
        <p:nvSpPr>
          <p:cNvPr id="231" name="Line 5"/>
          <p:cNvSpPr/>
          <p:nvPr/>
        </p:nvSpPr>
        <p:spPr>
          <a:xfrm>
            <a:off x="0" y="2217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32" name="CustomShape 6"/>
          <p:cNvSpPr/>
          <p:nvPr/>
        </p:nvSpPr>
        <p:spPr>
          <a:xfrm>
            <a:off x="246600" y="24966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LPUSH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 [element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RPUSH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 [element ...]</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lindex key &amp; lrange key</a:t>
            </a:r>
          </a:p>
        </p:txBody>
      </p:sp>
      <p:sp>
        <p:nvSpPr>
          <p:cNvPr id="23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235" name="Table 3"/>
          <p:cNvGraphicFramePr/>
          <p:nvPr>
            <p:extLst>
              <p:ext uri="{D42A27DB-BD31-4B8C-83A1-F6EECF244321}">
                <p14:modId xmlns:p14="http://schemas.microsoft.com/office/powerpoint/2010/main" val="1767576282"/>
              </p:ext>
            </p:extLst>
          </p:nvPr>
        </p:nvGraphicFramePr>
        <p:xfrm>
          <a:off x="209160" y="12456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LIST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lnSpc>
                          <a:spcPct val="100000"/>
                        </a:lnSpc>
                      </a:pPr>
                      <a:r>
                        <a:rPr lang="en-IN" sz="1800" b="1" strike="noStrike" spc="-1" dirty="0">
                          <a:solidFill>
                            <a:srgbClr val="283593"/>
                          </a:solidFill>
                          <a:latin typeface="Arial"/>
                          <a:ea typeface="DejaVu Sans"/>
                        </a:rPr>
                        <a:t>ZSET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lindex &amp; lrange</a:t>
            </a:r>
            <a:endParaRPr lang="en-IN" sz="4000" b="0" strike="noStrike" spc="-1" dirty="0">
              <a:latin typeface="Arial"/>
            </a:endParaRPr>
          </a:p>
        </p:txBody>
      </p:sp>
      <p:sp>
        <p:nvSpPr>
          <p:cNvPr id="237" name="CustomShape 2"/>
          <p:cNvSpPr/>
          <p:nvPr/>
        </p:nvSpPr>
        <p:spPr>
          <a:xfrm>
            <a:off x="248400" y="762120"/>
            <a:ext cx="1168884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LINDEX</a:t>
            </a:r>
            <a:r>
              <a:rPr lang="en-US" sz="1800" b="0" strike="noStrike" spc="-1" dirty="0">
                <a:solidFill>
                  <a:srgbClr val="000000"/>
                </a:solidFill>
                <a:latin typeface="Arial"/>
                <a:ea typeface="DejaVu Sans"/>
              </a:rPr>
              <a:t> returns the element at index in the list stored at key. The index is zero-based, so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means the first element and so on. Negative indices can be used to designate elements of the list. Here,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means the last element and so 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LRANGE</a:t>
            </a:r>
            <a:r>
              <a:rPr lang="en-US" sz="1800" b="0" strike="noStrike" spc="-1" dirty="0">
                <a:solidFill>
                  <a:srgbClr val="000000"/>
                </a:solidFill>
                <a:latin typeface="Arial"/>
                <a:ea typeface="DejaVu Sans"/>
              </a:rPr>
              <a:t> returns the specified elements of the list stored at key. The offsets start and stop are zero-based indexes, with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being the first element of the list and so on. These offsets can also be negative numbers indicating offsets starting at the end of the list. For example,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is the last element of the list and so on.</a:t>
            </a:r>
            <a:endParaRPr lang="en-IN" sz="1800" b="0" strike="noStrike" spc="-1" dirty="0">
              <a:latin typeface="Arial"/>
            </a:endParaRPr>
          </a:p>
        </p:txBody>
      </p:sp>
      <p:sp>
        <p:nvSpPr>
          <p:cNvPr id="238" name="CustomShape 3"/>
          <p:cNvSpPr/>
          <p:nvPr/>
        </p:nvSpPr>
        <p:spPr>
          <a:xfrm>
            <a:off x="8849880" y="2814840"/>
            <a:ext cx="29682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400" b="0" strike="noStrike" spc="-1">
                <a:solidFill>
                  <a:srgbClr val="FF0000"/>
                </a:solidFill>
                <a:latin typeface="Times New Roman"/>
                <a:ea typeface="DejaVu Sans"/>
              </a:rPr>
              <a:t>Get elements for LIST</a:t>
            </a:r>
            <a:endParaRPr lang="en-IN" sz="2400" b="0" strike="noStrike" spc="-1">
              <a:latin typeface="Arial"/>
            </a:endParaRPr>
          </a:p>
        </p:txBody>
      </p:sp>
      <p:sp>
        <p:nvSpPr>
          <p:cNvPr id="239" name="CustomShape 4"/>
          <p:cNvSpPr/>
          <p:nvPr/>
        </p:nvSpPr>
        <p:spPr>
          <a:xfrm>
            <a:off x="246600" y="387072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lindex fruits 4</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lrange fruits 0 -1</a:t>
            </a:r>
            <a:endParaRPr lang="en-IN" sz="1800" b="0" strike="noStrike" spc="-1" dirty="0">
              <a:latin typeface="Arial"/>
            </a:endParaRPr>
          </a:p>
        </p:txBody>
      </p:sp>
      <p:sp>
        <p:nvSpPr>
          <p:cNvPr id="240" name="Line 5"/>
          <p:cNvSpPr/>
          <p:nvPr/>
        </p:nvSpPr>
        <p:spPr>
          <a:xfrm>
            <a:off x="0" y="27262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41" name="CustomShape 6"/>
          <p:cNvSpPr/>
          <p:nvPr/>
        </p:nvSpPr>
        <p:spPr>
          <a:xfrm>
            <a:off x="246600" y="2903040"/>
            <a:ext cx="1157148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LINDEX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 stop</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42" name="CustomShape 7"/>
          <p:cNvSpPr/>
          <p:nvPr/>
        </p:nvSpPr>
        <p:spPr>
          <a:xfrm>
            <a:off x="246600" y="5082120"/>
            <a:ext cx="10117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a:lnSpc>
                <a:spcPct val="100000"/>
              </a:lnSpc>
            </a:pPr>
            <a:r>
              <a:rPr lang="en-IN" sz="1800" b="0" strike="noStrike" spc="-1" dirty="0">
                <a:solidFill>
                  <a:srgbClr val="262626"/>
                </a:solidFill>
                <a:latin typeface="Arial" panose="020B0604020202020204" pitchFamily="34" charset="0"/>
                <a:ea typeface="Open Sans"/>
                <a:cs typeface="Arial" panose="020B0604020202020204" pitchFamily="34" charset="0"/>
              </a:rPr>
              <a:t>We can fetch the entire list by passing a range of 0 for the start index and -1 for the last index.</a:t>
            </a:r>
            <a:endParaRPr lang="en-IN" sz="1800" b="0" strike="noStrike" spc="-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246600" y="256320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en-IN" sz="1800" b="0" strike="noStrike" spc="-1" dirty="0">
                <a:solidFill>
                  <a:srgbClr val="528693"/>
                </a:solidFill>
                <a:latin typeface="Consolas" panose="020B0609020204030204" pitchFamily="49" charset="0"/>
                <a:ea typeface="Tahoma"/>
              </a:rPr>
              <a:t>gedit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a:t>
            </a:r>
            <a:endParaRPr lang="en-IN" b="0" strike="noStrike" spc="-1" dirty="0">
              <a:latin typeface="Consolas" panose="020B0609020204030204" pitchFamily="49" charset="0"/>
            </a:endParaRPr>
          </a:p>
        </p:txBody>
      </p:sp>
      <p:sp>
        <p:nvSpPr>
          <p:cNvPr id="101" name="CustomShape 2"/>
          <p:cNvSpPr/>
          <p:nvPr/>
        </p:nvSpPr>
        <p:spPr>
          <a:xfrm>
            <a:off x="246600" y="174204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b="0" strike="noStrike" spc="-1" dirty="0">
                <a:solidFill>
                  <a:srgbClr val="00B0F0"/>
                </a:solidFill>
                <a:latin typeface="Source Code Pro" panose="020B0509030403020204" pitchFamily="49" charset="0"/>
                <a:ea typeface="Source Code Pro" panose="020B0509030403020204" pitchFamily="49" charset="0"/>
              </a:rPr>
              <a:t> gedit redis.conf</a:t>
            </a:r>
            <a:endParaRPr lang="en-IN" b="0" strike="noStrike" spc="-1" dirty="0">
              <a:latin typeface="Source Code Pro" panose="020B0509030403020204" pitchFamily="49" charset="0"/>
              <a:ea typeface="Source Code Pro" panose="020B0509030403020204" pitchFamily="49" charset="0"/>
            </a:endParaRPr>
          </a:p>
        </p:txBody>
      </p:sp>
      <p:sp>
        <p:nvSpPr>
          <p:cNvPr id="102" name="CustomShape 3"/>
          <p:cNvSpPr/>
          <p:nvPr/>
        </p:nvSpPr>
        <p:spPr>
          <a:xfrm>
            <a:off x="246600" y="762120"/>
            <a:ext cx="11693880" cy="92187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r>
              <a:rPr lang="en-US" spc="-1" dirty="0">
                <a:solidFill>
                  <a:srgbClr val="000000"/>
                </a:solidFill>
                <a:latin typeface="Arial"/>
              </a:rPr>
              <a:t>Redis is able to start without a configuration file using a built-in default configuration. </a:t>
            </a:r>
            <a:r>
              <a:rPr lang="en-IN" sz="1800" b="0" strike="noStrike" spc="-1" dirty="0">
                <a:solidFill>
                  <a:srgbClr val="000000"/>
                </a:solidFill>
                <a:latin typeface="Open Sans"/>
                <a:ea typeface="Open Sans"/>
              </a:rPr>
              <a:t>To change IP/databases/port </a:t>
            </a:r>
            <a:r>
              <a:rPr lang="en-IN" sz="1800" b="1" strike="noStrike" spc="-1" dirty="0">
                <a:solidFill>
                  <a:srgbClr val="000000"/>
                </a:solidFill>
                <a:latin typeface="Open Sans"/>
                <a:ea typeface="Open Sans"/>
              </a:rPr>
              <a:t>edit redis.conf file.</a:t>
            </a:r>
          </a:p>
          <a:p>
            <a:pPr algn="just">
              <a:lnSpc>
                <a:spcPct val="100000"/>
              </a:lnSpc>
            </a:pPr>
            <a:endParaRPr lang="en-IN" spc="-1" dirty="0">
              <a:solidFill>
                <a:srgbClr val="000000"/>
              </a:solidFill>
              <a:latin typeface="Arial"/>
            </a:endParaRPr>
          </a:p>
        </p:txBody>
      </p:sp>
      <p:sp>
        <p:nvSpPr>
          <p:cNvPr id="105" name="CustomShape 6"/>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redis.conf</a:t>
            </a:r>
            <a:endParaRPr lang="en-IN" sz="4000" b="0" strike="noStrike" spc="-1" dirty="0">
              <a:latin typeface="Arial"/>
            </a:endParaRPr>
          </a:p>
        </p:txBody>
      </p:sp>
      <p:sp>
        <p:nvSpPr>
          <p:cNvPr id="108"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cxnSp>
        <p:nvCxnSpPr>
          <p:cNvPr id="2" name="Straight Arrow Connector 1">
            <a:extLst>
              <a:ext uri="{FF2B5EF4-FFF2-40B4-BE49-F238E27FC236}">
                <a16:creationId xmlns:a16="http://schemas.microsoft.com/office/drawing/2014/main" id="{2404C757-A01F-2BB3-6D14-8AB967632B0E}"/>
              </a:ext>
            </a:extLst>
          </p:cNvPr>
          <p:cNvCxnSpPr>
            <a:cxnSpLocks/>
          </p:cNvCxnSpPr>
          <p:nvPr/>
        </p:nvCxnSpPr>
        <p:spPr>
          <a:xfrm>
            <a:off x="5233675" y="1348088"/>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CustomShape 1">
            <a:extLst>
              <a:ext uri="{FF2B5EF4-FFF2-40B4-BE49-F238E27FC236}">
                <a16:creationId xmlns:a16="http://schemas.microsoft.com/office/drawing/2014/main" id="{0EE9E165-E5C2-CDAC-16DE-F11BCDC874E4}"/>
              </a:ext>
            </a:extLst>
          </p:cNvPr>
          <p:cNvSpPr/>
          <p:nvPr/>
        </p:nvSpPr>
        <p:spPr>
          <a:xfrm>
            <a:off x="246600" y="3559045"/>
            <a:ext cx="11610040" cy="2029871"/>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09510" indent="-285750">
              <a:lnSpc>
                <a:spcPct val="100000"/>
              </a:lnSpc>
              <a:buClr>
                <a:srgbClr val="000000"/>
              </a:buClr>
              <a:buFont typeface="Arial" panose="020B0604020202020204" pitchFamily="34" charset="0"/>
              <a:buChar char="•"/>
            </a:pPr>
            <a:r>
              <a:rPr lang="en-IN" sz="1800" b="0" strike="noStrike" spc="-1" dirty="0">
                <a:solidFill>
                  <a:srgbClr val="757575"/>
                </a:solidFill>
                <a:latin typeface="Arial"/>
                <a:ea typeface="DejaVu Sans"/>
              </a:rPr>
              <a:t>bind 192.168.0.5</a:t>
            </a:r>
          </a:p>
          <a:p>
            <a:pPr marL="309510" indent="-285750">
              <a:lnSpc>
                <a:spcPct val="100000"/>
              </a:lnSpc>
              <a:buClr>
                <a:srgbClr val="000000"/>
              </a:buClr>
              <a:buFont typeface="Arial" panose="020B0604020202020204" pitchFamily="34" charset="0"/>
              <a:buChar char="•"/>
            </a:pPr>
            <a:endParaRPr lang="en-IN" b="0" strike="noStrike" spc="-1" dirty="0">
              <a:latin typeface="Consolas" panose="020B0609020204030204" pitchFamily="49" charset="0"/>
            </a:endParaRPr>
          </a:p>
          <a:p>
            <a:pPr marL="309510" indent="-285750">
              <a:lnSpc>
                <a:spcPct val="100000"/>
              </a:lnSpc>
              <a:buClr>
                <a:srgbClr val="000000"/>
              </a:buClr>
              <a:buFont typeface="Arial" panose="020B0604020202020204" pitchFamily="34" charset="0"/>
              <a:buChar char="•"/>
            </a:pPr>
            <a:r>
              <a:rPr lang="en-IN" spc="-1" dirty="0">
                <a:solidFill>
                  <a:srgbClr val="757575"/>
                </a:solidFill>
                <a:latin typeface="Arial"/>
              </a:rPr>
              <a:t>#protected-node yes</a:t>
            </a:r>
          </a:p>
          <a:p>
            <a:pPr marL="23760">
              <a:lnSpc>
                <a:spcPct val="100000"/>
              </a:lnSpc>
              <a:buClr>
                <a:srgbClr val="000000"/>
              </a:buClr>
            </a:pPr>
            <a:r>
              <a:rPr lang="en-IN" spc="-1" dirty="0">
                <a:solidFill>
                  <a:srgbClr val="757575"/>
                </a:solidFill>
                <a:latin typeface="Arial"/>
              </a:rPr>
              <a:t>    protected-node no</a:t>
            </a:r>
          </a:p>
          <a:p>
            <a:pPr marL="23760">
              <a:lnSpc>
                <a:spcPct val="100000"/>
              </a:lnSpc>
              <a:buClr>
                <a:srgbClr val="000000"/>
              </a:buClr>
            </a:pPr>
            <a:endParaRPr lang="en-IN" spc="-1" dirty="0">
              <a:solidFill>
                <a:srgbClr val="757575"/>
              </a:solidFill>
              <a:latin typeface="Arial"/>
            </a:endParaRPr>
          </a:p>
          <a:p>
            <a:pPr marL="309510" indent="-285750">
              <a:lnSpc>
                <a:spcPct val="100000"/>
              </a:lnSpc>
              <a:buClr>
                <a:srgbClr val="000000"/>
              </a:buClr>
              <a:buFont typeface="Arial" panose="020B0604020202020204" pitchFamily="34" charset="0"/>
              <a:buChar char="•"/>
            </a:pPr>
            <a:r>
              <a:rPr lang="en-IN" spc="-1" dirty="0">
                <a:solidFill>
                  <a:srgbClr val="757575"/>
                </a:solidFill>
                <a:latin typeface="Arial"/>
              </a:rPr>
              <a:t>#databases 16</a:t>
            </a:r>
          </a:p>
          <a:p>
            <a:pPr marL="23760">
              <a:lnSpc>
                <a:spcPct val="100000"/>
              </a:lnSpc>
              <a:buClr>
                <a:srgbClr val="000000"/>
              </a:buClr>
            </a:pPr>
            <a:r>
              <a:rPr lang="en-IN" spc="-1" dirty="0">
                <a:solidFill>
                  <a:srgbClr val="757575"/>
                </a:solidFill>
                <a:latin typeface="Arial"/>
              </a:rPr>
              <a:t>    databases 26</a:t>
            </a:r>
          </a:p>
        </p:txBody>
      </p:sp>
    </p:spTree>
    <p:extLst>
      <p:ext uri="{BB962C8B-B14F-4D97-AF65-F5344CB8AC3E}">
        <p14:creationId xmlns:p14="http://schemas.microsoft.com/office/powerpoint/2010/main" val="7743382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lset key &amp; linsert key</a:t>
            </a:r>
          </a:p>
        </p:txBody>
      </p:sp>
      <p:sp>
        <p:nvSpPr>
          <p:cNvPr id="24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lset &amp; linsert</a:t>
            </a:r>
            <a:endParaRPr lang="en-IN" sz="4000" b="0" strike="noStrike" spc="-1" dirty="0">
              <a:latin typeface="Arial"/>
            </a:endParaRPr>
          </a:p>
        </p:txBody>
      </p:sp>
      <p:sp>
        <p:nvSpPr>
          <p:cNvPr id="246" name="CustomShape 2"/>
          <p:cNvSpPr/>
          <p:nvPr/>
        </p:nvSpPr>
        <p:spPr>
          <a:xfrm>
            <a:off x="248400" y="762120"/>
            <a:ext cx="1168884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LSET</a:t>
            </a:r>
            <a:r>
              <a:rPr lang="en-US" sz="1800" b="0" strike="noStrike" spc="-1" dirty="0">
                <a:solidFill>
                  <a:srgbClr val="000000"/>
                </a:solidFill>
                <a:latin typeface="Arial"/>
                <a:ea typeface="DejaVu Sans"/>
              </a:rPr>
              <a:t> sets the list element at index to element.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LINSERT</a:t>
            </a:r>
            <a:r>
              <a:rPr lang="en-US" sz="1800" b="0" strike="noStrike" spc="-1" dirty="0">
                <a:solidFill>
                  <a:srgbClr val="000000"/>
                </a:solidFill>
                <a:latin typeface="Arial"/>
                <a:ea typeface="DejaVu Sans"/>
              </a:rPr>
              <a:t> inserts element in the list stored at key either before or after the reference value pivot.</a:t>
            </a:r>
            <a:endParaRPr lang="en-IN" sz="1800" b="0" strike="noStrike" spc="-1" dirty="0">
              <a:latin typeface="Arial"/>
            </a:endParaRPr>
          </a:p>
        </p:txBody>
      </p:sp>
      <p:sp>
        <p:nvSpPr>
          <p:cNvPr id="247" name="CustomShape 3"/>
          <p:cNvSpPr/>
          <p:nvPr/>
        </p:nvSpPr>
        <p:spPr>
          <a:xfrm>
            <a:off x="246600" y="2748960"/>
            <a:ext cx="8866080" cy="17069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lset a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a before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a after 5 6</a:t>
            </a: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brands before reliance tata</a:t>
            </a:r>
            <a:endParaRPr lang="en-IN" sz="1800" b="0" strike="noStrike" spc="-1" dirty="0">
              <a:latin typeface="Arial"/>
            </a:endParaRPr>
          </a:p>
        </p:txBody>
      </p:sp>
      <p:sp>
        <p:nvSpPr>
          <p:cNvPr id="248" name="CustomShape 4"/>
          <p:cNvSpPr/>
          <p:nvPr/>
        </p:nvSpPr>
        <p:spPr>
          <a:xfrm>
            <a:off x="4601520" y="5832000"/>
            <a:ext cx="560520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5 4 3 2 1 0</a:t>
            </a:r>
            <a:endParaRPr lang="en-IN" sz="1800" b="0" strike="noStrike" spc="-1" dirty="0">
              <a:latin typeface="Arial"/>
            </a:endParaRPr>
          </a:p>
        </p:txBody>
      </p:sp>
      <p:sp>
        <p:nvSpPr>
          <p:cNvPr id="249" name="CustomShape 5"/>
          <p:cNvSpPr/>
          <p:nvPr/>
        </p:nvSpPr>
        <p:spPr>
          <a:xfrm>
            <a:off x="10584000" y="3710160"/>
            <a:ext cx="1391400" cy="253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000000"/>
                </a:solidFill>
                <a:latin typeface="Arial"/>
                <a:ea typeface="DejaVu Sans"/>
              </a:rPr>
              <a:t>  </a:t>
            </a:r>
            <a:r>
              <a:rPr lang="en-IN" sz="1800" b="0" strike="noStrike" spc="-1">
                <a:solidFill>
                  <a:srgbClr val="1DE9B6"/>
                </a:solidFill>
                <a:latin typeface="Consolas"/>
                <a:ea typeface="SimSun"/>
              </a:rPr>
              <a:t>1) "0"</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"2"</a:t>
            </a:r>
            <a:endParaRPr lang="en-IN" sz="1800" b="0" strike="noStrike" spc="-1">
              <a:latin typeface="Arial"/>
            </a:endParaRPr>
          </a:p>
          <a:p>
            <a:pPr>
              <a:lnSpc>
                <a:spcPct val="150000"/>
              </a:lnSpc>
            </a:pPr>
            <a:r>
              <a:rPr lang="en-IN" sz="1800" b="0" strike="noStrike" spc="-1">
                <a:solidFill>
                  <a:srgbClr val="1DE9B6"/>
                </a:solidFill>
                <a:latin typeface="Consolas"/>
                <a:ea typeface="SimSun"/>
              </a:rPr>
              <a:t> 4) "3"</a:t>
            </a:r>
            <a:endParaRPr lang="en-IN" sz="1800" b="0" strike="noStrike" spc="-1">
              <a:latin typeface="Arial"/>
            </a:endParaRPr>
          </a:p>
          <a:p>
            <a:pPr>
              <a:lnSpc>
                <a:spcPct val="150000"/>
              </a:lnSpc>
            </a:pPr>
            <a:r>
              <a:rPr lang="en-IN" sz="1800" b="0" strike="noStrike" spc="-1">
                <a:solidFill>
                  <a:srgbClr val="1DE9B6"/>
                </a:solidFill>
                <a:latin typeface="Consolas"/>
                <a:ea typeface="SimSun"/>
              </a:rPr>
              <a:t> 5) "4"</a:t>
            </a:r>
            <a:endParaRPr lang="en-IN" sz="1800" b="0" strike="noStrike" spc="-1">
              <a:latin typeface="Arial"/>
            </a:endParaRPr>
          </a:p>
          <a:p>
            <a:pPr>
              <a:lnSpc>
                <a:spcPct val="150000"/>
              </a:lnSpc>
            </a:pPr>
            <a:r>
              <a:rPr lang="en-IN" sz="1800" b="0" strike="noStrike" spc="-1">
                <a:solidFill>
                  <a:srgbClr val="1DE9B6"/>
                </a:solidFill>
                <a:latin typeface="Consolas"/>
                <a:ea typeface="SimSun"/>
              </a:rPr>
              <a:t> 6) "5"</a:t>
            </a:r>
            <a:endParaRPr lang="en-IN" sz="1800" b="0" strike="noStrike" spc="-1">
              <a:latin typeface="Arial"/>
            </a:endParaRPr>
          </a:p>
        </p:txBody>
      </p:sp>
      <p:sp>
        <p:nvSpPr>
          <p:cNvPr id="250" name="Line 6"/>
          <p:cNvSpPr/>
          <p:nvPr/>
        </p:nvSpPr>
        <p:spPr>
          <a:xfrm>
            <a:off x="0" y="16664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1" name="CustomShape 7"/>
          <p:cNvSpPr/>
          <p:nvPr/>
        </p:nvSpPr>
        <p:spPr>
          <a:xfrm>
            <a:off x="246600" y="185832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 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LINSERT key BEFORE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AFTER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pivot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lpop key &amp; rpop key</a:t>
            </a:r>
          </a:p>
        </p:txBody>
      </p:sp>
      <p:sp>
        <p:nvSpPr>
          <p:cNvPr id="25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lpop &amp; rpop</a:t>
            </a:r>
            <a:endParaRPr lang="en-IN" sz="4000" b="0" strike="noStrike" spc="-1">
              <a:latin typeface="Arial"/>
            </a:endParaRPr>
          </a:p>
        </p:txBody>
      </p:sp>
      <p:sp>
        <p:nvSpPr>
          <p:cNvPr id="255" name="CustomShape 2"/>
          <p:cNvSpPr/>
          <p:nvPr/>
        </p:nvSpPr>
        <p:spPr>
          <a:xfrm>
            <a:off x="248400" y="762120"/>
            <a:ext cx="1168884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LPOP</a:t>
            </a:r>
            <a:r>
              <a:rPr lang="en-US" sz="1800" b="0" strike="noStrike" spc="-1" dirty="0">
                <a:solidFill>
                  <a:srgbClr val="000000"/>
                </a:solidFill>
                <a:latin typeface="Arial"/>
                <a:ea typeface="DejaVu Sans"/>
              </a:rPr>
              <a:t> removes and returns the first elements of the list stored at key. By default, the command pops a single element from the beginning of the list. When provided with the optional count argument, the reply will consist of up to count elements, depending on the list's length.</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RPOP</a:t>
            </a:r>
            <a:r>
              <a:rPr lang="en-US" sz="1800" b="0" strike="noStrike" spc="-1" dirty="0">
                <a:solidFill>
                  <a:srgbClr val="000000"/>
                </a:solidFill>
                <a:latin typeface="Arial"/>
                <a:ea typeface="DejaVu Sans"/>
              </a:rPr>
              <a:t> removes and returns the last elements of the list stored at key. By default, the command pops a single element from the end of the list. When provided with the optional count argument, the reply will consist of up to count elements, depending on the list's length.</a:t>
            </a:r>
            <a:endParaRPr lang="en-IN" sz="1800" b="0" strike="noStrike" spc="-1" dirty="0">
              <a:latin typeface="Arial"/>
            </a:endParaRPr>
          </a:p>
        </p:txBody>
      </p:sp>
      <p:sp>
        <p:nvSpPr>
          <p:cNvPr id="256" name="CustomShape 3"/>
          <p:cNvSpPr/>
          <p:nvPr/>
        </p:nvSpPr>
        <p:spPr>
          <a:xfrm>
            <a:off x="246600" y="3990600"/>
            <a:ext cx="116906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lpop fruits 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rpop fruits 2</a:t>
            </a:r>
            <a:endParaRPr lang="en-IN" sz="1800" b="0" strike="noStrike" spc="-1">
              <a:latin typeface="Arial"/>
            </a:endParaRPr>
          </a:p>
        </p:txBody>
      </p:sp>
      <p:sp>
        <p:nvSpPr>
          <p:cNvPr id="257" name="Line 4"/>
          <p:cNvSpPr/>
          <p:nvPr/>
        </p:nvSpPr>
        <p:spPr>
          <a:xfrm>
            <a:off x="0" y="27838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8" name="CustomShape 5"/>
          <p:cNvSpPr/>
          <p:nvPr/>
        </p:nvSpPr>
        <p:spPr>
          <a:xfrm>
            <a:off x="246600" y="29610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LPOP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RPOP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llen key &amp; lrem key</a:t>
            </a:r>
          </a:p>
        </p:txBody>
      </p:sp>
      <p:sp>
        <p:nvSpPr>
          <p:cNvPr id="26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Line 1"/>
          <p:cNvSpPr/>
          <p:nvPr/>
        </p:nvSpPr>
        <p:spPr>
          <a:xfrm>
            <a:off x="0" y="2914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62" name="CustomShape 2"/>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llen &amp; lrem</a:t>
            </a:r>
            <a:endParaRPr lang="en-IN" sz="4000" b="0" strike="noStrike" spc="-1">
              <a:latin typeface="Arial"/>
            </a:endParaRPr>
          </a:p>
        </p:txBody>
      </p:sp>
      <p:sp>
        <p:nvSpPr>
          <p:cNvPr id="263" name="CustomShape 3"/>
          <p:cNvSpPr/>
          <p:nvPr/>
        </p:nvSpPr>
        <p:spPr>
          <a:xfrm>
            <a:off x="248400" y="762120"/>
            <a:ext cx="1040832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LLEN</a:t>
            </a:r>
            <a:r>
              <a:rPr lang="en-US" sz="1800" b="0" strike="noStrike" spc="-1" dirty="0">
                <a:solidFill>
                  <a:srgbClr val="000000"/>
                </a:solidFill>
                <a:latin typeface="Arial"/>
                <a:ea typeface="DejaVu Sans"/>
              </a:rPr>
              <a:t> returns the length of the list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LREM</a:t>
            </a:r>
            <a:r>
              <a:rPr lang="en-US" sz="1800" b="0" strike="noStrike" spc="-1" dirty="0">
                <a:solidFill>
                  <a:srgbClr val="000000"/>
                </a:solidFill>
                <a:latin typeface="Arial"/>
                <a:ea typeface="DejaVu Sans"/>
              </a:rPr>
              <a:t> removes the first count occurrences of elements equal to element from the list stored at key. The count argument influences the operation in the following ways: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000000"/>
                </a:solidFill>
                <a:latin typeface="Arial"/>
                <a:ea typeface="DejaVu Sans"/>
              </a:rPr>
              <a:t>count &gt; 0:</a:t>
            </a:r>
            <a:r>
              <a:rPr lang="en-US" sz="1800" b="0" strike="noStrike" spc="-1" dirty="0">
                <a:solidFill>
                  <a:srgbClr val="000000"/>
                </a:solidFill>
                <a:latin typeface="Arial"/>
                <a:ea typeface="DejaVu Sans"/>
              </a:rPr>
              <a:t> remove elements equal to element moving from head to tail.</a:t>
            </a:r>
            <a:endParaRPr lang="en-IN" sz="1800" b="0" strike="noStrike" spc="-1" dirty="0">
              <a:latin typeface="Arial"/>
            </a:endParaRPr>
          </a:p>
          <a:p>
            <a:pPr algn="just">
              <a:lnSpc>
                <a:spcPct val="100000"/>
              </a:lnSpc>
            </a:pPr>
            <a:r>
              <a:rPr lang="en-US" sz="1800" b="1" strike="noStrike" spc="-1" dirty="0">
                <a:solidFill>
                  <a:srgbClr val="000000"/>
                </a:solidFill>
                <a:latin typeface="Arial"/>
                <a:ea typeface="DejaVu Sans"/>
              </a:rPr>
              <a:t>count &lt; 0:</a:t>
            </a:r>
            <a:r>
              <a:rPr lang="en-US" sz="1800" b="0" strike="noStrike" spc="-1" dirty="0">
                <a:solidFill>
                  <a:srgbClr val="000000"/>
                </a:solidFill>
                <a:latin typeface="Arial"/>
                <a:ea typeface="DejaVu Sans"/>
              </a:rPr>
              <a:t> remove elements equal to element moving from tail to head.</a:t>
            </a:r>
            <a:endParaRPr lang="en-IN" sz="1800" b="0" strike="noStrike" spc="-1" dirty="0">
              <a:latin typeface="Arial"/>
            </a:endParaRPr>
          </a:p>
          <a:p>
            <a:pPr algn="just">
              <a:lnSpc>
                <a:spcPct val="100000"/>
              </a:lnSpc>
            </a:pPr>
            <a:r>
              <a:rPr lang="en-US" sz="1800" b="1" strike="noStrike" spc="-1" dirty="0">
                <a:solidFill>
                  <a:srgbClr val="000000"/>
                </a:solidFill>
                <a:latin typeface="Arial"/>
                <a:ea typeface="DejaVu Sans"/>
              </a:rPr>
              <a:t>count = 0:</a:t>
            </a:r>
            <a:r>
              <a:rPr lang="en-US" sz="1800" b="0" strike="noStrike" spc="-1" dirty="0">
                <a:solidFill>
                  <a:srgbClr val="000000"/>
                </a:solidFill>
                <a:latin typeface="Arial"/>
                <a:ea typeface="DejaVu Sans"/>
              </a:rPr>
              <a:t> remove all elements equal to element.</a:t>
            </a:r>
            <a:endParaRPr lang="en-IN" sz="1800" b="0" strike="noStrike" spc="-1" dirty="0">
              <a:latin typeface="Arial"/>
            </a:endParaRPr>
          </a:p>
        </p:txBody>
      </p:sp>
      <p:sp>
        <p:nvSpPr>
          <p:cNvPr id="264" name="CustomShape 4"/>
          <p:cNvSpPr/>
          <p:nvPr/>
        </p:nvSpPr>
        <p:spPr>
          <a:xfrm>
            <a:off x="246600" y="419976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llen a</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lrem a 5 -1</a:t>
            </a:r>
            <a:endParaRPr lang="en-IN" sz="1800" b="0" strike="noStrike" spc="-1">
              <a:latin typeface="Arial"/>
            </a:endParaRPr>
          </a:p>
        </p:txBody>
      </p:sp>
      <p:sp>
        <p:nvSpPr>
          <p:cNvPr id="265" name="CustomShape 5"/>
          <p:cNvSpPr/>
          <p:nvPr/>
        </p:nvSpPr>
        <p:spPr>
          <a:xfrm>
            <a:off x="2244600" y="5914440"/>
            <a:ext cx="8155800" cy="357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8720">
              <a:lnSpc>
                <a:spcPct val="100000"/>
              </a:lnSpc>
              <a:buClr>
                <a:srgbClr val="000000"/>
              </a:buClr>
              <a:buSzPct val="45000"/>
              <a:buFont typeface="Wingdings" charset="2"/>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-1 6 -1 5 -1 4 -1 3 2 -1 1 0 -1 -2</a:t>
            </a:r>
            <a:endParaRPr lang="en-IN" sz="1800" b="0" strike="noStrike" spc="-1" dirty="0">
              <a:latin typeface="Arial"/>
            </a:endParaRPr>
          </a:p>
        </p:txBody>
      </p:sp>
      <p:sp>
        <p:nvSpPr>
          <p:cNvPr id="266" name="CustomShape 6"/>
          <p:cNvSpPr/>
          <p:nvPr/>
        </p:nvSpPr>
        <p:spPr>
          <a:xfrm>
            <a:off x="10585440" y="973800"/>
            <a:ext cx="1421280" cy="570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67" name="CustomShape 7"/>
          <p:cNvSpPr/>
          <p:nvPr/>
        </p:nvSpPr>
        <p:spPr>
          <a:xfrm>
            <a:off x="246600" y="31356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lpos key</a:t>
            </a:r>
          </a:p>
        </p:txBody>
      </p:sp>
      <p:sp>
        <p:nvSpPr>
          <p:cNvPr id="26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lpos</a:t>
            </a:r>
            <a:endParaRPr lang="en-IN" sz="4000" b="0" strike="noStrike" spc="-1" dirty="0">
              <a:latin typeface="Arial"/>
            </a:endParaRPr>
          </a:p>
        </p:txBody>
      </p:sp>
      <p:sp>
        <p:nvSpPr>
          <p:cNvPr id="271" name="CustomShape 2"/>
          <p:cNvSpPr/>
          <p:nvPr/>
        </p:nvSpPr>
        <p:spPr>
          <a:xfrm>
            <a:off x="248400" y="762120"/>
            <a:ext cx="10319760" cy="147587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LPOS</a:t>
            </a:r>
            <a:r>
              <a:rPr lang="en-US" sz="1800" b="0" strike="noStrike" spc="-1" dirty="0">
                <a:solidFill>
                  <a:srgbClr val="000000"/>
                </a:solidFill>
                <a:latin typeface="Arial"/>
                <a:ea typeface="DejaVu Sans"/>
              </a:rPr>
              <a:t> command returns the index of matching elements inside a Redis list. By default, when no options are given, </a:t>
            </a:r>
            <a:r>
              <a:rPr lang="en-US" sz="1800" b="1" strike="noStrike" spc="-1" dirty="0">
                <a:solidFill>
                  <a:srgbClr val="000000"/>
                </a:solidFill>
                <a:latin typeface="Arial"/>
                <a:ea typeface="DejaVu Sans"/>
              </a:rPr>
              <a:t>it will scan the list from head to tail</a:t>
            </a:r>
            <a:r>
              <a:rPr lang="en-US" sz="1800" b="0" strike="noStrike" spc="-1" dirty="0">
                <a:solidFill>
                  <a:srgbClr val="000000"/>
                </a:solidFill>
                <a:latin typeface="Arial"/>
                <a:ea typeface="DejaVu Sans"/>
              </a:rPr>
              <a:t>, looking for the first match of "element". If the element is found, its index is returned. A </a:t>
            </a:r>
            <a:r>
              <a:rPr lang="en-US" sz="1800" b="1" strike="noStrike" spc="-1" dirty="0">
                <a:solidFill>
                  <a:srgbClr val="000000"/>
                </a:solidFill>
                <a:latin typeface="Arial"/>
                <a:ea typeface="DejaVu Sans"/>
              </a:rPr>
              <a:t>rank</a:t>
            </a:r>
            <a:r>
              <a:rPr lang="en-US" sz="1800" b="0" strike="noStrike" spc="-1" dirty="0">
                <a:solidFill>
                  <a:srgbClr val="000000"/>
                </a:solidFill>
                <a:latin typeface="Arial"/>
                <a:ea typeface="DejaVu Sans"/>
              </a:rPr>
              <a:t> of 1 means to return the first match, 2 to return the second match, and so forth. A negative "rank" as the RANK argument tells LPOS to </a:t>
            </a:r>
            <a:r>
              <a:rPr lang="en-US" sz="1800" b="1" strike="noStrike" spc="-1" dirty="0">
                <a:solidFill>
                  <a:srgbClr val="000000"/>
                </a:solidFill>
                <a:latin typeface="Arial"/>
                <a:ea typeface="DejaVu Sans"/>
              </a:rPr>
              <a:t>invert the search direction</a:t>
            </a:r>
            <a:r>
              <a:rPr lang="en-US" sz="1800" b="0" strike="noStrike" spc="-1" dirty="0">
                <a:solidFill>
                  <a:srgbClr val="000000"/>
                </a:solidFill>
                <a:latin typeface="Arial"/>
                <a:ea typeface="DejaVu Sans"/>
              </a:rPr>
              <a:t>, starting from the tail to the head.</a:t>
            </a:r>
            <a:endParaRPr lang="en-IN" sz="1800" b="0" strike="noStrike" spc="-1" dirty="0">
              <a:latin typeface="Arial"/>
            </a:endParaRPr>
          </a:p>
        </p:txBody>
      </p:sp>
      <p:sp>
        <p:nvSpPr>
          <p:cNvPr id="272" name="CustomShape 3"/>
          <p:cNvSpPr/>
          <p:nvPr/>
        </p:nvSpPr>
        <p:spPr>
          <a:xfrm>
            <a:off x="246600" y="309924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2</a:t>
            </a:r>
            <a:endParaRPr lang="en-IN" sz="1800" b="0" strike="noStrike" spc="-1" dirty="0">
              <a:latin typeface="Arial"/>
            </a:endParaRPr>
          </a:p>
        </p:txBody>
      </p:sp>
      <p:sp>
        <p:nvSpPr>
          <p:cNvPr id="273" name="CustomShape 4"/>
          <p:cNvSpPr/>
          <p:nvPr/>
        </p:nvSpPr>
        <p:spPr>
          <a:xfrm>
            <a:off x="282106" y="5025916"/>
            <a:ext cx="891072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03030" indent="-285750">
              <a:lnSpc>
                <a:spcPct val="100000"/>
              </a:lnSpc>
              <a:buClr>
                <a:schemeClr val="bg1">
                  <a:lumMod val="50000"/>
                </a:schemeClr>
              </a:buClr>
              <a:buSzPct val="100000"/>
              <a:buFont typeface="Arial" panose="020B0604020202020204" pitchFamily="34" charset="0"/>
              <a:buChar char="•"/>
            </a:pPr>
            <a:r>
              <a:rPr lang="en-IN" spc="-1" dirty="0">
                <a:solidFill>
                  <a:srgbClr val="808080"/>
                </a:solidFill>
                <a:latin typeface="Consolas"/>
                <a:ea typeface="SimSun"/>
              </a:rPr>
              <a:t>127.0.0.1:6379[3]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-1 6 -1 5 -1 4 -1 3 2 -1 1 0 -1 -2</a:t>
            </a:r>
            <a:endParaRPr lang="en-IN" sz="1800" b="0" strike="noStrike" spc="-1" dirty="0">
              <a:latin typeface="Arial"/>
            </a:endParaRPr>
          </a:p>
        </p:txBody>
      </p:sp>
      <p:sp>
        <p:nvSpPr>
          <p:cNvPr id="274" name="CustomShape 5"/>
          <p:cNvSpPr/>
          <p:nvPr/>
        </p:nvSpPr>
        <p:spPr>
          <a:xfrm>
            <a:off x="10585440" y="1036440"/>
            <a:ext cx="1421280" cy="56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75" name="Line 6"/>
          <p:cNvSpPr/>
          <p:nvPr/>
        </p:nvSpPr>
        <p:spPr>
          <a:xfrm>
            <a:off x="0" y="22906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76" name="CustomShape 7"/>
          <p:cNvSpPr/>
          <p:nvPr/>
        </p:nvSpPr>
        <p:spPr>
          <a:xfrm>
            <a:off x="246600" y="2496600"/>
            <a:ext cx="116906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LPOS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RANK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rank] [</a:t>
            </a:r>
            <a:r>
              <a:rPr lang="en-US" spc="-1" dirty="0">
                <a:solidFill>
                  <a:srgbClr val="00B0F0"/>
                </a:solidFill>
                <a:latin typeface="Source Code Pro" panose="020B0509030403020204" pitchFamily="49" charset="0"/>
                <a:ea typeface="Source Code Pro" panose="020B0509030403020204" pitchFamily="49" charset="0"/>
              </a:rPr>
              <a:t>COUNT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num-matches]</a:t>
            </a:r>
            <a:r>
              <a:rPr lang="en-US" spc="-1" dirty="0">
                <a:solidFill>
                  <a:srgbClr val="00B0F0"/>
                </a:solidFill>
                <a:latin typeface="Source Code Pro" panose="020B0509030403020204" pitchFamily="49" charset="0"/>
                <a:ea typeface="Source Code Pro" panose="020B0509030403020204" pitchFamily="49" charset="0"/>
              </a:rPr>
              <a:t> [MAXLEN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len]</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 name="CustomShape 7">
            <a:extLst>
              <a:ext uri="{FF2B5EF4-FFF2-40B4-BE49-F238E27FC236}">
                <a16:creationId xmlns:a16="http://schemas.microsoft.com/office/drawing/2014/main" id="{10B2AF77-263D-9450-DC3E-331F4DFD3941}"/>
              </a:ext>
            </a:extLst>
          </p:cNvPr>
          <p:cNvSpPr/>
          <p:nvPr/>
        </p:nvSpPr>
        <p:spPr>
          <a:xfrm>
            <a:off x="282106" y="5619670"/>
            <a:ext cx="10117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r>
              <a:rPr lang="en-IN" dirty="0"/>
              <a:t>When COUNT is used, it is possible to </a:t>
            </a:r>
            <a:r>
              <a:rPr lang="en-IN" b="1" dirty="0"/>
              <a:t>specify 0 as </a:t>
            </a:r>
            <a:r>
              <a:rPr lang="en-IN" dirty="0"/>
              <a:t>the number of matches, as a way to tell the command we want all the matches found returned as an array of indexes.</a:t>
            </a:r>
          </a:p>
          <a:p>
            <a:pPr>
              <a:lnSpc>
                <a:spcPct val="100000"/>
              </a:lnSpc>
            </a:pPr>
            <a:endParaRPr lang="en-IN" sz="1800" b="0" strike="noStrike" spc="-1" dirty="0">
              <a:latin typeface="Arial" panose="020B0604020202020204" pitchFamily="34" charset="0"/>
              <a:cs typeface="Arial" panose="020B060402020202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Hashes</a:t>
            </a:r>
          </a:p>
        </p:txBody>
      </p:sp>
      <p:sp>
        <p:nvSpPr>
          <p:cNvPr id="27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79" name="CustomShape 3"/>
          <p:cNvSpPr/>
          <p:nvPr/>
        </p:nvSpPr>
        <p:spPr>
          <a:xfrm>
            <a:off x="522360" y="3531600"/>
            <a:ext cx="1105236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A Redis hash is a data type that represents a mapping between a string field and a string value. Hashes can hold many field-value pairs and are designed to not take up much space, making them ideal for representing data objects. </a:t>
            </a:r>
            <a:endParaRPr lang="en-IN" sz="1800" b="0" strike="noStrike" spc="-1">
              <a:latin typeface="Arial"/>
            </a:endParaRPr>
          </a:p>
          <a:p>
            <a:pPr>
              <a:lnSpc>
                <a:spcPct val="100000"/>
              </a:lnSpc>
            </a:pPr>
            <a:endParaRPr lang="en-IN" sz="1800" b="0" strike="noStrike" spc="-1">
              <a:latin typeface="Arial"/>
            </a:endParaRPr>
          </a:p>
          <a:p>
            <a:pPr marL="216000" indent="-199800">
              <a:lnSpc>
                <a:spcPct val="100000"/>
              </a:lnSpc>
              <a:buClr>
                <a:srgbClr val="BB0643"/>
              </a:buClr>
              <a:buFont typeface="Wingdings" charset="2"/>
              <a:buChar char=""/>
            </a:pPr>
            <a:r>
              <a:rPr lang="en-US" sz="1800" b="0" strike="noStrike" spc="-1">
                <a:solidFill>
                  <a:srgbClr val="F50057"/>
                </a:solidFill>
                <a:latin typeface="Segoe UI"/>
                <a:ea typeface="DejaVu Sans"/>
              </a:rPr>
              <a:t>For example,</a:t>
            </a:r>
            <a:r>
              <a:rPr lang="en-US" sz="1800" b="0" strike="noStrike" spc="-1">
                <a:solidFill>
                  <a:srgbClr val="212121"/>
                </a:solidFill>
                <a:latin typeface="Segoe UI"/>
                <a:ea typeface="DejaVu Sans"/>
              </a:rPr>
              <a:t> a hash might represent a customer, and include fields like name, address, email, or customer_id.</a:t>
            </a:r>
            <a:endParaRPr lang="en-IN" sz="1800" b="0" strike="noStrike" spc="-1">
              <a:latin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hset, </a:t>
            </a:r>
            <a:r>
              <a:rPr lang="en-IN" sz="4800" i="1" spc="-1" dirty="0">
                <a:solidFill>
                  <a:srgbClr val="F7C120"/>
                </a:solidFill>
                <a:latin typeface="Segoe UI Light" panose="020B0502040204020203" pitchFamily="34" charset="0"/>
                <a:ea typeface="DejaVu Sans"/>
                <a:cs typeface="Segoe UI Light" panose="020B0502040204020203" pitchFamily="34" charset="0"/>
              </a:rPr>
              <a:t>hsetnx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hget</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28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pic>
        <p:nvPicPr>
          <p:cNvPr id="282" name="Picture 281"/>
          <p:cNvPicPr/>
          <p:nvPr/>
        </p:nvPicPr>
        <p:blipFill>
          <a:blip r:embed="rId2"/>
          <a:stretch/>
        </p:blipFill>
        <p:spPr>
          <a:xfrm>
            <a:off x="216000" y="72000"/>
            <a:ext cx="6260760" cy="2200320"/>
          </a:xfrm>
          <a:prstGeom prst="rect">
            <a:avLst/>
          </a:prstGeom>
          <a:ln>
            <a:noFill/>
          </a:ln>
        </p:spPr>
      </p:pic>
      <p:sp>
        <p:nvSpPr>
          <p:cNvPr id="283" name="CustomShape 3"/>
          <p:cNvSpPr/>
          <p:nvPr/>
        </p:nvSpPr>
        <p:spPr>
          <a:xfrm>
            <a:off x="144000" y="5256000"/>
            <a:ext cx="11804760" cy="79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user:1000 name 'John Smith' email john.smith@example.com password s3cret</a:t>
            </a:r>
            <a:endParaRPr lang="en-IN" sz="1700" b="0" strike="noStrike" spc="-1" dirty="0">
              <a:latin typeface="Arial"/>
            </a:endParaRPr>
          </a:p>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user:1001 name '</a:t>
            </a:r>
            <a:r>
              <a:rPr lang="en-IN" sz="1700" b="0" strike="noStrike" spc="-1" dirty="0" err="1">
                <a:solidFill>
                  <a:srgbClr val="FF5733"/>
                </a:solidFill>
                <a:latin typeface="Consolas"/>
                <a:ea typeface="SimSun"/>
              </a:rPr>
              <a:t>Mery</a:t>
            </a:r>
            <a:r>
              <a:rPr lang="en-IN" sz="1700" b="0" strike="noStrike" spc="-1" dirty="0">
                <a:solidFill>
                  <a:srgbClr val="FF5733"/>
                </a:solidFill>
                <a:latin typeface="Consolas"/>
                <a:ea typeface="SimSun"/>
              </a:rPr>
              <a:t> Jones' email mjones@example.com password hiden</a:t>
            </a:r>
            <a:endParaRPr lang="en-IN" sz="1700" b="0" strike="noStrike" spc="-1" dirty="0">
              <a:latin typeface="Arial"/>
            </a:endParaRPr>
          </a:p>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user:1002 name 'Sally Brown' email sally.b@example.com password p4sswOrd</a:t>
            </a:r>
            <a:endParaRPr lang="en-IN" sz="1700" b="0" strike="noStrike" spc="-1" dirty="0">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246600" y="2276872"/>
            <a:ext cx="11693880" cy="135276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edis-server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  </a:t>
            </a:r>
            <a:r>
              <a:rPr lang="en-IN" sz="1600" b="0" strike="noStrike" spc="-1" dirty="0">
                <a:solidFill>
                  <a:srgbClr val="92D050"/>
                </a:solidFill>
                <a:latin typeface="Consolas" panose="020B0609020204030204" pitchFamily="49" charset="0"/>
                <a:ea typeface="Tahoma"/>
              </a:rPr>
              <a:t>//start server with configuration file</a:t>
            </a:r>
            <a:endParaRPr lang="en-IN" b="0" strike="noStrike" spc="-1" dirty="0">
              <a:latin typeface="Consolas" panose="020B0609020204030204" pitchFamily="49" charset="0"/>
            </a:endParaRPr>
          </a:p>
          <a:p>
            <a:pPr>
              <a:lnSpc>
                <a:spcPct val="100000"/>
              </a:lnSpc>
            </a:pPr>
            <a:endParaRPr lang="en-IN" sz="600" b="0" strike="noStrike" spc="-1" dirty="0">
              <a:latin typeface="Consolas" panose="020B0609020204030204" pitchFamily="49" charset="0"/>
            </a:endParaRPr>
          </a:p>
          <a:p>
            <a:r>
              <a:rPr lang="en-IN" sz="1800" b="0" strike="noStrike" spc="-1" dirty="0">
                <a:solidFill>
                  <a:srgbClr val="757575"/>
                </a:solidFill>
                <a:latin typeface="Arial"/>
                <a:ea typeface="DejaVu Sans"/>
              </a:rPr>
              <a:t>saleel@saleel-Latitude-E6430:~$</a:t>
            </a:r>
            <a:r>
              <a:rPr lang="en-IN" sz="1800" b="0" strike="noStrike" spc="-1" dirty="0">
                <a:solidFill>
                  <a:srgbClr val="528693"/>
                </a:solidFill>
                <a:latin typeface="Consolas" panose="020B0609020204030204" pitchFamily="49" charset="0"/>
                <a:ea typeface="Tahoma"/>
              </a:rPr>
              <a:t> </a:t>
            </a: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edis-server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 --protected-mode</a:t>
            </a:r>
            <a:endParaRPr lang="en-IN" sz="1600" spc="-1" dirty="0">
              <a:solidFill>
                <a:srgbClr val="92D050"/>
              </a:solidFill>
              <a:latin typeface="Consolas" panose="020B0609020204030204" pitchFamily="49" charset="0"/>
              <a:ea typeface="Tahoma"/>
            </a:endParaRPr>
          </a:p>
          <a:p>
            <a:pPr>
              <a:lnSpc>
                <a:spcPct val="100000"/>
              </a:lnSpc>
            </a:pPr>
            <a:endParaRPr lang="en-IN" sz="600" b="0" strike="noStrike" spc="-1" dirty="0">
              <a:latin typeface="Consolas" panose="020B0609020204030204" pitchFamily="49" charset="0"/>
            </a:endParaRPr>
          </a:p>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edis-cli –h 127.0.0.1 –p 6379 –n 1 </a:t>
            </a:r>
            <a:r>
              <a:rPr lang="en-IN" sz="1600" b="0" strike="noStrike" spc="-1" dirty="0">
                <a:solidFill>
                  <a:srgbClr val="92D050"/>
                </a:solidFill>
                <a:latin typeface="Consolas" panose="020B0609020204030204" pitchFamily="49" charset="0"/>
                <a:ea typeface="Tahoma"/>
              </a:rPr>
              <a:t>//</a:t>
            </a:r>
            <a:r>
              <a:rPr lang="en-IN" sz="1600" b="0" strike="noStrike" spc="-1" dirty="0">
                <a:solidFill>
                  <a:srgbClr val="528693"/>
                </a:solidFill>
                <a:latin typeface="Consolas" panose="020B0609020204030204" pitchFamily="49" charset="0"/>
                <a:ea typeface="Tahoma"/>
              </a:rPr>
              <a:t> </a:t>
            </a:r>
            <a:r>
              <a:rPr lang="en-IN" sz="1600" b="0" strike="noStrike" spc="-1" dirty="0">
                <a:solidFill>
                  <a:srgbClr val="92D050"/>
                </a:solidFill>
                <a:latin typeface="Consolas" panose="020B0609020204030204" pitchFamily="49" charset="0"/>
                <a:ea typeface="Tahoma"/>
              </a:rPr>
              <a:t>redis-cli is the Redis command line interface</a:t>
            </a:r>
            <a:endParaRPr lang="en-IN" b="0" strike="noStrike" spc="-1" dirty="0">
              <a:latin typeface="Consolas" panose="020B0609020204030204" pitchFamily="49" charset="0"/>
            </a:endParaRPr>
          </a:p>
        </p:txBody>
      </p:sp>
      <p:sp>
        <p:nvSpPr>
          <p:cNvPr id="101" name="CustomShape 2"/>
          <p:cNvSpPr/>
          <p:nvPr/>
        </p:nvSpPr>
        <p:spPr>
          <a:xfrm>
            <a:off x="246600" y="174204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b="0" strike="noStrike" spc="-1" dirty="0">
                <a:solidFill>
                  <a:srgbClr val="00B0F0"/>
                </a:solidFill>
                <a:latin typeface="Source Code Pro" panose="020B0509030403020204" pitchFamily="49" charset="0"/>
                <a:ea typeface="Source Code Pro" panose="020B0509030403020204" pitchFamily="49" charset="0"/>
              </a:rPr>
              <a:t> redis-cli -h host -p port –n dbIndexNumber</a:t>
            </a:r>
            <a:endParaRPr lang="en-IN" b="0" strike="noStrike" spc="-1" dirty="0">
              <a:latin typeface="Source Code Pro" panose="020B0509030403020204" pitchFamily="49" charset="0"/>
              <a:ea typeface="Source Code Pro" panose="020B0509030403020204" pitchFamily="49" charset="0"/>
            </a:endParaRPr>
          </a:p>
        </p:txBody>
      </p:sp>
      <p:sp>
        <p:nvSpPr>
          <p:cNvPr id="102" name="CustomShape 3"/>
          <p:cNvSpPr/>
          <p:nvPr/>
        </p:nvSpPr>
        <p:spPr>
          <a:xfrm>
            <a:off x="246600" y="76212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000000"/>
                </a:solidFill>
                <a:latin typeface="Arial"/>
                <a:ea typeface="DejaVu Sans"/>
              </a:rPr>
              <a:t>To run commands on Redis remote server, you need to connect to the server by the same client </a:t>
            </a:r>
            <a:r>
              <a:rPr lang="en-US" sz="1800" b="1" strike="noStrike" spc="-1">
                <a:solidFill>
                  <a:srgbClr val="000000"/>
                </a:solidFill>
                <a:latin typeface="Arial"/>
                <a:ea typeface="DejaVu Sans"/>
              </a:rPr>
              <a:t>redis-cli</a:t>
            </a:r>
            <a:endParaRPr lang="en-IN" sz="1800" b="0" strike="noStrike" spc="-1">
              <a:latin typeface="Arial"/>
            </a:endParaRPr>
          </a:p>
        </p:txBody>
      </p:sp>
      <p:sp>
        <p:nvSpPr>
          <p:cNvPr id="103" name="CustomShape 4"/>
          <p:cNvSpPr/>
          <p:nvPr/>
        </p:nvSpPr>
        <p:spPr>
          <a:xfrm>
            <a:off x="246600" y="3888375"/>
            <a:ext cx="11693880" cy="206090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r>
              <a:rPr lang="en-IN" sz="800" b="0" strike="noStrike" spc="-1" dirty="0">
                <a:solidFill>
                  <a:srgbClr val="000000"/>
                </a:solidFill>
                <a:latin typeface="Arial"/>
                <a:ea typeface="DejaVu Sans"/>
              </a:rPr>
              <a:t> </a:t>
            </a:r>
            <a:endParaRPr lang="en-IN" sz="800" b="0" strike="noStrike" spc="-1" dirty="0">
              <a:latin typeface="Arial"/>
            </a:endParaRPr>
          </a:p>
          <a:p>
            <a:pPr marL="285840" indent="-262080">
              <a:lnSpc>
                <a:spcPct val="100000"/>
              </a:lnSpc>
              <a:buClr>
                <a:srgbClr val="000000"/>
              </a:buClr>
              <a:buFont typeface="Arial"/>
              <a:buChar char="•"/>
            </a:pPr>
            <a:r>
              <a:rPr lang="en-IN" sz="1800" b="0" strike="noStrike" spc="-1" dirty="0">
                <a:solidFill>
                  <a:srgbClr val="000000"/>
                </a:solidFill>
                <a:latin typeface="Open Sans"/>
                <a:ea typeface="Open Sans"/>
              </a:rPr>
              <a:t>By default</a:t>
            </a:r>
            <a:r>
              <a:rPr lang="en-IN" sz="1800" b="1" strike="noStrike" spc="-1" dirty="0">
                <a:solidFill>
                  <a:srgbClr val="000000"/>
                </a:solidFill>
                <a:latin typeface="Open Sans"/>
                <a:ea typeface="Open Sans"/>
              </a:rPr>
              <a:t> </a:t>
            </a:r>
            <a:r>
              <a:rPr lang="en-IN" sz="1800" b="0" strike="noStrike" spc="-1" dirty="0">
                <a:solidFill>
                  <a:srgbClr val="000000"/>
                </a:solidFill>
                <a:latin typeface="Open Sans"/>
                <a:ea typeface="Open Sans"/>
              </a:rPr>
              <a:t>redis-cli connects to the </a:t>
            </a:r>
            <a:r>
              <a:rPr lang="en-IN" sz="1800" b="0" strike="noStrike" spc="-1" dirty="0">
                <a:solidFill>
                  <a:srgbClr val="C00000"/>
                </a:solidFill>
                <a:latin typeface="Open Sans"/>
                <a:ea typeface="Open Sans"/>
              </a:rPr>
              <a:t>server</a:t>
            </a:r>
            <a:r>
              <a:rPr lang="en-IN" sz="1800" b="0" strike="noStrike" spc="-1" dirty="0">
                <a:solidFill>
                  <a:srgbClr val="000000"/>
                </a:solidFill>
                <a:latin typeface="Open Sans"/>
                <a:ea typeface="Open Sans"/>
              </a:rPr>
              <a:t> at 127.0.0.1 </a:t>
            </a:r>
            <a:r>
              <a:rPr lang="en-IN" sz="1800" b="0" strike="noStrike" spc="-1" dirty="0">
                <a:solidFill>
                  <a:srgbClr val="C00000"/>
                </a:solidFill>
                <a:latin typeface="Open Sans"/>
                <a:ea typeface="Open Sans"/>
              </a:rPr>
              <a:t>port</a:t>
            </a:r>
            <a:r>
              <a:rPr lang="en-IN" sz="1800" b="0" strike="noStrike" spc="-1" dirty="0">
                <a:solidFill>
                  <a:srgbClr val="000000"/>
                </a:solidFill>
                <a:latin typeface="Open Sans"/>
                <a:ea typeface="Open Sans"/>
              </a:rPr>
              <a:t> 6379. To change IP/databases/port </a:t>
            </a:r>
            <a:r>
              <a:rPr lang="en-IN" sz="1800" b="1" strike="noStrike" spc="-1" dirty="0">
                <a:solidFill>
                  <a:srgbClr val="000000"/>
                </a:solidFill>
                <a:latin typeface="Open Sans"/>
                <a:ea typeface="Open Sans"/>
              </a:rPr>
              <a:t>edit redis.conf file.</a:t>
            </a:r>
          </a:p>
          <a:p>
            <a:pPr marL="285840" indent="-262080">
              <a:lnSpc>
                <a:spcPct val="100000"/>
              </a:lnSpc>
              <a:buClr>
                <a:srgbClr val="000000"/>
              </a:buClr>
              <a:buFont typeface="Arial"/>
              <a:buChar char="•"/>
            </a:pPr>
            <a:endParaRPr lang="en-IN" sz="600" b="0" strike="noStrike" spc="-1" dirty="0">
              <a:latin typeface="Arial"/>
            </a:endParaRPr>
          </a:p>
          <a:p>
            <a:pPr marL="285840" indent="-262080">
              <a:lnSpc>
                <a:spcPct val="100000"/>
              </a:lnSpc>
              <a:buClr>
                <a:srgbClr val="000000"/>
              </a:buClr>
              <a:buFont typeface="Arial"/>
              <a:buChar char="•"/>
            </a:pPr>
            <a:r>
              <a:rPr lang="en-IN" sz="1800" b="0" strike="noStrike" spc="-1" dirty="0">
                <a:solidFill>
                  <a:srgbClr val="000000"/>
                </a:solidFill>
                <a:latin typeface="Open Sans"/>
                <a:ea typeface="Open Sans"/>
              </a:rPr>
              <a:t>It's possible to run the same command multiple times by prefixing the command name by a number.</a:t>
            </a:r>
            <a:endParaRPr lang="en-IN" sz="1800" b="0" strike="noStrike" spc="-1" dirty="0">
              <a:latin typeface="Arial"/>
            </a:endParaRPr>
          </a:p>
          <a:p>
            <a:pPr>
              <a:lnSpc>
                <a:spcPct val="100000"/>
              </a:lnSpc>
            </a:pPr>
            <a:r>
              <a:rPr lang="en-IN" sz="1600" b="0" strike="noStrike" spc="-1" dirty="0">
                <a:solidFill>
                  <a:srgbClr val="E53935"/>
                </a:solidFill>
                <a:latin typeface="Open Sans"/>
                <a:ea typeface="Open Sans"/>
              </a:rPr>
              <a:t>e.g.</a:t>
            </a:r>
            <a:endParaRPr lang="en-IN" sz="1600" b="0" strike="noStrike" spc="-1" dirty="0">
              <a:latin typeface="Arial"/>
            </a:endParaRPr>
          </a:p>
          <a:p>
            <a:pPr marL="285840" indent="-262080">
              <a:lnSpc>
                <a:spcPct val="150000"/>
              </a:lnSpc>
              <a:buClr>
                <a:srgbClr val="00000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5</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a:t>
            </a:r>
            <a:endParaRPr lang="en-IN" sz="1800" b="0" strike="noStrike" spc="-1" dirty="0">
              <a:latin typeface="Arial"/>
            </a:endParaRPr>
          </a:p>
        </p:txBody>
      </p:sp>
      <p:sp>
        <p:nvSpPr>
          <p:cNvPr id="104" name="CustomShape 5"/>
          <p:cNvSpPr/>
          <p:nvPr/>
        </p:nvSpPr>
        <p:spPr>
          <a:xfrm>
            <a:off x="258514" y="1114016"/>
            <a:ext cx="3113096" cy="33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clear</a:t>
            </a:r>
            <a:endParaRPr lang="en-IN" sz="1800" b="0" strike="noStrike" spc="-1" dirty="0">
              <a:latin typeface="Arial"/>
            </a:endParaRPr>
          </a:p>
        </p:txBody>
      </p:sp>
      <p:sp>
        <p:nvSpPr>
          <p:cNvPr id="105" name="CustomShape 6"/>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a:solidFill>
                  <a:srgbClr val="F7C120"/>
                </a:solidFill>
                <a:latin typeface="Open Sans"/>
                <a:ea typeface="DejaVu Sans"/>
              </a:rPr>
              <a:t>g</a:t>
            </a:r>
            <a:r>
              <a:rPr lang="en-IN" sz="4000" b="0" strike="noStrike" spc="-1">
                <a:solidFill>
                  <a:srgbClr val="F7C120"/>
                </a:solidFill>
                <a:latin typeface="Open Sans"/>
                <a:ea typeface="DejaVu Sans"/>
              </a:rPr>
              <a:t>etting </a:t>
            </a:r>
            <a:r>
              <a:rPr lang="en-IN" sz="4000" spc="-1" dirty="0">
                <a:solidFill>
                  <a:srgbClr val="F7C120"/>
                </a:solidFill>
                <a:latin typeface="Open Sans"/>
                <a:ea typeface="DejaVu Sans"/>
              </a:rPr>
              <a:t>s</a:t>
            </a:r>
            <a:r>
              <a:rPr lang="en-IN" sz="4000" b="0" strike="noStrike" spc="-1">
                <a:solidFill>
                  <a:srgbClr val="F7C120"/>
                </a:solidFill>
                <a:latin typeface="Open Sans"/>
                <a:ea typeface="DejaVu Sans"/>
              </a:rPr>
              <a:t>tarted</a:t>
            </a:r>
            <a:endParaRPr lang="en-IN" sz="4000" b="0" strike="noStrike" spc="-1" dirty="0">
              <a:latin typeface="Arial"/>
            </a:endParaRPr>
          </a:p>
        </p:txBody>
      </p:sp>
      <p:sp>
        <p:nvSpPr>
          <p:cNvPr id="106" name="CustomShape 7"/>
          <p:cNvSpPr/>
          <p:nvPr/>
        </p:nvSpPr>
        <p:spPr>
          <a:xfrm>
            <a:off x="246600" y="6093296"/>
            <a:ext cx="11227320" cy="47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dirty="0">
                <a:solidFill>
                  <a:srgbClr val="757575"/>
                </a:solidFill>
                <a:latin typeface="Arial"/>
                <a:ea typeface="DejaVu Sans"/>
              </a:rPr>
              <a:t>saleel@saleel-Latitude-E6430:~$ </a:t>
            </a:r>
            <a:r>
              <a:rPr lang="en-IN" sz="1800" b="0" strike="noStrike" spc="-1" dirty="0">
                <a:solidFill>
                  <a:srgbClr val="FF5733"/>
                </a:solidFill>
                <a:latin typeface="Consolas"/>
                <a:ea typeface="SimSun"/>
              </a:rPr>
              <a:t>redis-cli -h 127.0.0.1 -p 6379 -n 5 </a:t>
            </a:r>
            <a:r>
              <a:rPr lang="en-IN" sz="2400" b="0" strike="noStrike" spc="-1" dirty="0">
                <a:solidFill>
                  <a:srgbClr val="FF5733"/>
                </a:solidFill>
                <a:latin typeface="Consolas"/>
                <a:ea typeface="SimSun"/>
              </a:rPr>
              <a:t>-r</a:t>
            </a:r>
            <a:r>
              <a:rPr lang="en-IN" sz="1800" b="0" strike="noStrike" spc="-1" dirty="0">
                <a:solidFill>
                  <a:srgbClr val="FF5733"/>
                </a:solidFill>
                <a:latin typeface="Consolas"/>
                <a:ea typeface="SimSun"/>
              </a:rPr>
              <a:t> 10 </a:t>
            </a:r>
            <a:r>
              <a:rPr lang="en-IN" sz="1800" b="0" strike="noStrike" spc="-1" dirty="0" err="1">
                <a:solidFill>
                  <a:srgbClr val="FF5733"/>
                </a:solidFill>
                <a:latin typeface="Consolas"/>
                <a:ea typeface="SimSun"/>
              </a:rPr>
              <a:t>incr</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cnt</a:t>
            </a:r>
            <a:endParaRPr lang="en-IN" sz="1800" b="0" strike="noStrike" spc="-1" dirty="0">
              <a:latin typeface="Arial"/>
            </a:endParaRPr>
          </a:p>
        </p:txBody>
      </p:sp>
      <p:sp>
        <p:nvSpPr>
          <p:cNvPr id="107" name="CustomShape 8"/>
          <p:cNvSpPr/>
          <p:nvPr/>
        </p:nvSpPr>
        <p:spPr>
          <a:xfrm>
            <a:off x="5591944" y="5868672"/>
            <a:ext cx="5787432" cy="36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1" i="1" strike="noStrike" spc="-1" dirty="0">
                <a:solidFill>
                  <a:srgbClr val="000000"/>
                </a:solidFill>
                <a:latin typeface="Arial"/>
                <a:ea typeface="DejaVu Sans"/>
              </a:rPr>
              <a:t>-r</a:t>
            </a:r>
            <a:r>
              <a:rPr lang="en-IN" sz="1800" b="1" strike="noStrike" spc="-1" dirty="0">
                <a:solidFill>
                  <a:srgbClr val="000000"/>
                </a:solidFill>
                <a:latin typeface="Arial"/>
                <a:ea typeface="DejaVu Sans"/>
              </a:rPr>
              <a:t> &lt;count&gt;</a:t>
            </a:r>
            <a:r>
              <a:rPr lang="en-IN" sz="1800" b="0" strike="noStrike" spc="-1" dirty="0">
                <a:solidFill>
                  <a:srgbClr val="000000"/>
                </a:solidFill>
                <a:latin typeface="Arial"/>
                <a:ea typeface="DejaVu Sans"/>
              </a:rPr>
              <a:t>, means how many times to run a command.</a:t>
            </a:r>
            <a:endParaRPr lang="en-IN" sz="1800" b="0" strike="noStrike" spc="-1" dirty="0">
              <a:latin typeface="Arial"/>
            </a:endParaRPr>
          </a:p>
        </p:txBody>
      </p:sp>
      <p:sp>
        <p:nvSpPr>
          <p:cNvPr id="108"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grpSp>
        <p:nvGrpSpPr>
          <p:cNvPr id="17" name="Group 16">
            <a:extLst>
              <a:ext uri="{FF2B5EF4-FFF2-40B4-BE49-F238E27FC236}">
                <a16:creationId xmlns:a16="http://schemas.microsoft.com/office/drawing/2014/main" id="{E1B8BAC6-792D-5343-0080-CA0290511C56}"/>
              </a:ext>
            </a:extLst>
          </p:cNvPr>
          <p:cNvGrpSpPr/>
          <p:nvPr/>
        </p:nvGrpSpPr>
        <p:grpSpPr>
          <a:xfrm>
            <a:off x="5214125" y="1348088"/>
            <a:ext cx="4194244" cy="2540287"/>
            <a:chOff x="5214124" y="1348088"/>
            <a:chExt cx="4338260" cy="2540287"/>
          </a:xfrm>
        </p:grpSpPr>
        <p:cxnSp>
          <p:nvCxnSpPr>
            <p:cNvPr id="7" name="Straight Arrow Connector 6">
              <a:extLst>
                <a:ext uri="{FF2B5EF4-FFF2-40B4-BE49-F238E27FC236}">
                  <a16:creationId xmlns:a16="http://schemas.microsoft.com/office/drawing/2014/main" id="{212509E3-B622-4344-00D8-8F1DA76D691D}"/>
                </a:ext>
              </a:extLst>
            </p:cNvPr>
            <p:cNvCxnSpPr>
              <a:cxnSpLocks/>
            </p:cNvCxnSpPr>
            <p:nvPr/>
          </p:nvCxnSpPr>
          <p:spPr>
            <a:xfrm>
              <a:off x="5231904" y="1348088"/>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78C103-A006-7077-89A3-16906AF2368E}"/>
                </a:ext>
              </a:extLst>
            </p:cNvPr>
            <p:cNvCxnSpPr>
              <a:cxnSpLocks/>
            </p:cNvCxnSpPr>
            <p:nvPr/>
          </p:nvCxnSpPr>
          <p:spPr>
            <a:xfrm>
              <a:off x="5214124" y="1348088"/>
              <a:ext cx="433826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865C137-067E-4120-D480-ACF700299EFC}"/>
                </a:ext>
              </a:extLst>
            </p:cNvPr>
            <p:cNvCxnSpPr>
              <a:cxnSpLocks/>
            </p:cNvCxnSpPr>
            <p:nvPr/>
          </p:nvCxnSpPr>
          <p:spPr>
            <a:xfrm>
              <a:off x="9535999" y="1348088"/>
              <a:ext cx="0" cy="254028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0" name="Straight Connector 29">
            <a:extLst>
              <a:ext uri="{FF2B5EF4-FFF2-40B4-BE49-F238E27FC236}">
                <a16:creationId xmlns:a16="http://schemas.microsoft.com/office/drawing/2014/main" id="{55B68A5A-6B18-B8AE-E205-9FE363D90205}"/>
              </a:ext>
            </a:extLst>
          </p:cNvPr>
          <p:cNvCxnSpPr>
            <a:cxnSpLocks/>
          </p:cNvCxnSpPr>
          <p:nvPr/>
        </p:nvCxnSpPr>
        <p:spPr>
          <a:xfrm>
            <a:off x="8667968" y="3888375"/>
            <a:ext cx="155369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A569360-F497-0F20-7067-AD02105DE743}"/>
              </a:ext>
            </a:extLst>
          </p:cNvPr>
          <p:cNvCxnSpPr>
            <a:cxnSpLocks/>
          </p:cNvCxnSpPr>
          <p:nvPr/>
        </p:nvCxnSpPr>
        <p:spPr>
          <a:xfrm>
            <a:off x="8688288" y="3888375"/>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E3BD564-36AE-0211-606D-9D739A7107ED}"/>
              </a:ext>
            </a:extLst>
          </p:cNvPr>
          <p:cNvCxnSpPr>
            <a:cxnSpLocks/>
          </p:cNvCxnSpPr>
          <p:nvPr/>
        </p:nvCxnSpPr>
        <p:spPr>
          <a:xfrm>
            <a:off x="9408368" y="3888375"/>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432BC39-CF0B-4490-41F4-1B548E50C084}"/>
              </a:ext>
            </a:extLst>
          </p:cNvPr>
          <p:cNvCxnSpPr>
            <a:cxnSpLocks/>
          </p:cNvCxnSpPr>
          <p:nvPr/>
        </p:nvCxnSpPr>
        <p:spPr>
          <a:xfrm>
            <a:off x="10200456" y="3888375"/>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hset, hsetnx &amp; hget</a:t>
            </a:r>
            <a:endParaRPr lang="en-IN" sz="4000" b="0" strike="noStrike" spc="-1" dirty="0">
              <a:latin typeface="Arial"/>
            </a:endParaRPr>
          </a:p>
        </p:txBody>
      </p:sp>
      <p:sp>
        <p:nvSpPr>
          <p:cNvPr id="285" name="CustomShape 2"/>
          <p:cNvSpPr/>
          <p:nvPr/>
        </p:nvSpPr>
        <p:spPr>
          <a:xfrm>
            <a:off x="248400" y="762120"/>
            <a:ext cx="11688840" cy="22760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HSET</a:t>
            </a:r>
            <a:r>
              <a:rPr lang="en-US" sz="1800" b="0" strike="noStrike" spc="-1" dirty="0">
                <a:solidFill>
                  <a:srgbClr val="000000"/>
                </a:solidFill>
                <a:latin typeface="Arial"/>
                <a:ea typeface="DejaVu Sans"/>
              </a:rPr>
              <a:t> sets field in the hash stored at key to value. If key does not exist, a new key holding a hash is created. If field already exists in the hash,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HSETNX</a:t>
            </a:r>
            <a:r>
              <a:rPr lang="en-US" sz="1800" b="0" strike="noStrike" spc="-1" dirty="0">
                <a:solidFill>
                  <a:srgbClr val="000000"/>
                </a:solidFill>
                <a:latin typeface="Arial"/>
                <a:ea typeface="DejaVu Sans"/>
              </a:rPr>
              <a:t> sets field in the hash stored at key to value. If key does not exist, a new key  is created. If field already exists, this operation has no effect. </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a:t>
            </a:r>
            <a:r>
              <a:rPr lang="en-US" sz="1800" b="1" strike="noStrike" spc="-1" dirty="0">
                <a:solidFill>
                  <a:srgbClr val="000000"/>
                </a:solidFill>
                <a:latin typeface="Arial"/>
                <a:ea typeface="DejaVu Sans"/>
              </a:rPr>
              <a:t> 1</a:t>
            </a:r>
            <a:r>
              <a:rPr lang="en-US" sz="1800" b="0" strike="noStrike" spc="-1" dirty="0">
                <a:solidFill>
                  <a:srgbClr val="000000"/>
                </a:solidFill>
                <a:latin typeface="Arial"/>
                <a:ea typeface="DejaVu Sans"/>
              </a:rPr>
              <a:t> if field is a new field in the hash and value was set</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field already exists in the hash and no operation was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HGET</a:t>
            </a:r>
            <a:r>
              <a:rPr lang="en-US" sz="1800" b="0" strike="noStrike" spc="-1" dirty="0">
                <a:solidFill>
                  <a:srgbClr val="000000"/>
                </a:solidFill>
                <a:latin typeface="Arial"/>
                <a:ea typeface="DejaVu Sans"/>
              </a:rPr>
              <a:t> returns the value associated with field in the hash stored at key.</a:t>
            </a:r>
            <a:endParaRPr lang="en-IN" sz="1800" b="0" strike="noStrike" spc="-1" dirty="0">
              <a:latin typeface="Arial"/>
            </a:endParaRPr>
          </a:p>
        </p:txBody>
      </p:sp>
      <p:sp>
        <p:nvSpPr>
          <p:cNvPr id="286" name="CustomShape 3"/>
          <p:cNvSpPr/>
          <p:nvPr/>
        </p:nvSpPr>
        <p:spPr>
          <a:xfrm>
            <a:off x="248400" y="34948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 [field value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HSETNX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87" name="CustomShape 4"/>
          <p:cNvSpPr/>
          <p:nvPr/>
        </p:nvSpPr>
        <p:spPr>
          <a:xfrm>
            <a:off x="248400" y="4896360"/>
            <a:ext cx="11530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hset customer:1 id 1 name saleel mobile 9850884228 amount 4500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hget customer:1 name</a:t>
            </a:r>
            <a:endParaRPr lang="en-IN" sz="1800" b="0" strike="noStrike" spc="-1" dirty="0">
              <a:latin typeface="Arial"/>
            </a:endParaRPr>
          </a:p>
        </p:txBody>
      </p:sp>
      <p:sp>
        <p:nvSpPr>
          <p:cNvPr id="288" name="Line 5"/>
          <p:cNvSpPr/>
          <p:nvPr/>
        </p:nvSpPr>
        <p:spPr>
          <a:xfrm>
            <a:off x="0" y="3277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hmset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hmget</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29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
        <p:nvSpPr>
          <p:cNvPr id="291" name="CustomShape 3"/>
          <p:cNvSpPr/>
          <p:nvPr/>
        </p:nvSpPr>
        <p:spPr>
          <a:xfrm>
            <a:off x="504000" y="1584000"/>
            <a:ext cx="62607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As per Redis 4.0.0, HMSET is considered deprecated.</a:t>
            </a:r>
            <a:endParaRPr lang="en-IN" sz="1800" b="0" strike="noStrike" spc="-1" dirty="0">
              <a:latin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hmset &amp; hmget</a:t>
            </a:r>
            <a:endParaRPr lang="en-IN" sz="4000" b="0" strike="noStrike" spc="-1" dirty="0">
              <a:latin typeface="Arial"/>
            </a:endParaRPr>
          </a:p>
        </p:txBody>
      </p:sp>
      <p:sp>
        <p:nvSpPr>
          <p:cNvPr id="293" name="CustomShape 2"/>
          <p:cNvSpPr/>
          <p:nvPr/>
        </p:nvSpPr>
        <p:spPr>
          <a:xfrm>
            <a:off x="248400" y="7621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HMSET</a:t>
            </a:r>
            <a:r>
              <a:rPr lang="en-US" sz="1800" b="0" strike="noStrike" spc="-1" dirty="0">
                <a:solidFill>
                  <a:srgbClr val="000000"/>
                </a:solidFill>
                <a:latin typeface="Arial"/>
                <a:ea typeface="DejaVu Sans"/>
              </a:rPr>
              <a:t> sets the specified fields to their respective values in the hash stored at key. This command overwrites any specified fields already existing in the hash. If key does not exist, a new key holding a hash is created. </a:t>
            </a:r>
            <a:r>
              <a:rPr lang="en-US" sz="1800" b="1" strike="noStrike" spc="-1" dirty="0">
                <a:solidFill>
                  <a:srgbClr val="000000"/>
                </a:solidFill>
                <a:latin typeface="Arial"/>
                <a:ea typeface="DejaVu Sans"/>
              </a:rPr>
              <a:t>As per Redis 4.0.0, HMSET is considered deprecated.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HMGET</a:t>
            </a:r>
            <a:r>
              <a:rPr lang="en-US" sz="1800" b="0" strike="noStrike" spc="-1" dirty="0">
                <a:solidFill>
                  <a:srgbClr val="000000"/>
                </a:solidFill>
                <a:latin typeface="Arial"/>
                <a:ea typeface="DejaVu Sans"/>
              </a:rPr>
              <a:t> returns the values associated with the specified fields in the hash stored at key. For every field that does not exist in the hash, a nil value is returned.</a:t>
            </a:r>
            <a:endParaRPr lang="en-IN" sz="1800" b="0" strike="noStrike" spc="-1" dirty="0">
              <a:latin typeface="Arial"/>
            </a:endParaRPr>
          </a:p>
        </p:txBody>
      </p:sp>
      <p:sp>
        <p:nvSpPr>
          <p:cNvPr id="294" name="CustomShape 3"/>
          <p:cNvSpPr/>
          <p:nvPr/>
        </p:nvSpPr>
        <p:spPr>
          <a:xfrm>
            <a:off x="248400" y="26287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HMSET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 [field value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HMGET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[field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95" name="CustomShape 4"/>
          <p:cNvSpPr/>
          <p:nvPr/>
        </p:nvSpPr>
        <p:spPr>
          <a:xfrm>
            <a:off x="248400" y="3709800"/>
            <a:ext cx="116564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hmset customer:2 id 2 name sharmin mobile 9850xxxxxx amount 5000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hmget customer:2 id name amount</a:t>
            </a:r>
            <a:endParaRPr lang="en-IN" sz="1800" b="0" strike="noStrike" spc="-1" dirty="0">
              <a:latin typeface="Arial"/>
            </a:endParaRPr>
          </a:p>
        </p:txBody>
      </p:sp>
      <p:sp>
        <p:nvSpPr>
          <p:cNvPr id="296"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hkeys key, hvals key &amp; hgetall key</a:t>
            </a:r>
          </a:p>
        </p:txBody>
      </p:sp>
      <p:sp>
        <p:nvSpPr>
          <p:cNvPr id="29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hmset &amp; hmget</a:t>
            </a:r>
            <a:endParaRPr lang="en-IN" sz="4000" b="0" strike="noStrike" spc="-1" dirty="0">
              <a:latin typeface="Arial"/>
            </a:endParaRPr>
          </a:p>
        </p:txBody>
      </p:sp>
      <p:sp>
        <p:nvSpPr>
          <p:cNvPr id="300"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HKEYS</a:t>
            </a:r>
            <a:r>
              <a:rPr lang="en-US" sz="1800" b="0" strike="noStrike" spc="-1" dirty="0">
                <a:solidFill>
                  <a:srgbClr val="000000"/>
                </a:solidFill>
                <a:latin typeface="Arial"/>
                <a:ea typeface="DejaVu Sans"/>
              </a:rPr>
              <a:t> returns all field names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HVALS</a:t>
            </a:r>
            <a:r>
              <a:rPr lang="en-US" sz="1800" b="0" strike="noStrike" spc="-1" dirty="0">
                <a:solidFill>
                  <a:srgbClr val="000000"/>
                </a:solidFill>
                <a:latin typeface="Arial"/>
                <a:ea typeface="DejaVu Sans"/>
              </a:rPr>
              <a:t> returns all values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HGETALL</a:t>
            </a:r>
            <a:r>
              <a:rPr lang="en-US" sz="1800" b="0" strike="noStrike" spc="-1" dirty="0">
                <a:solidFill>
                  <a:srgbClr val="000000"/>
                </a:solidFill>
                <a:latin typeface="Arial"/>
                <a:ea typeface="DejaVu Sans"/>
              </a:rPr>
              <a:t> returns all fields and values of the hash stored at key. In the returned value, every field name is followed by its value.</a:t>
            </a:r>
            <a:endParaRPr lang="en-IN" sz="1800" b="0" strike="noStrike" spc="-1" dirty="0">
              <a:latin typeface="Arial"/>
            </a:endParaRPr>
          </a:p>
        </p:txBody>
      </p:sp>
      <p:sp>
        <p:nvSpPr>
          <p:cNvPr id="301" name="CustomShape 3"/>
          <p:cNvSpPr/>
          <p:nvPr/>
        </p:nvSpPr>
        <p:spPr>
          <a:xfrm>
            <a:off x="248400" y="25084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HKEYS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HVALS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HGETALL key</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02" name="CustomShape 4"/>
          <p:cNvSpPr/>
          <p:nvPr/>
        </p:nvSpPr>
        <p:spPr>
          <a:xfrm>
            <a:off x="248400" y="383760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hkeys customer:1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hvals customer:1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hgetall customer:2</a:t>
            </a:r>
            <a:endParaRPr lang="en-IN" sz="1800" b="0" strike="noStrike" spc="-1" dirty="0">
              <a:latin typeface="Arial"/>
            </a:endParaRPr>
          </a:p>
        </p:txBody>
      </p:sp>
      <p:sp>
        <p:nvSpPr>
          <p:cNvPr id="303" name="Line 5"/>
          <p:cNvSpPr/>
          <p:nvPr/>
        </p:nvSpPr>
        <p:spPr>
          <a:xfrm>
            <a:off x="0" y="23630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hincrby key &amp; hincrbyfloat key</a:t>
            </a:r>
          </a:p>
        </p:txBody>
      </p:sp>
      <p:sp>
        <p:nvSpPr>
          <p:cNvPr id="305"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06" name="Table 3"/>
          <p:cNvGraphicFramePr/>
          <p:nvPr/>
        </p:nvGraphicFramePr>
        <p:xfrm>
          <a:off x="130680" y="154440"/>
          <a:ext cx="5294160" cy="192204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426960">
                <a:tc gridSpan="3">
                  <a:txBody>
                    <a:bodyPr/>
                    <a:lstStyle/>
                    <a:p>
                      <a:pPr>
                        <a:lnSpc>
                          <a:spcPct val="100000"/>
                        </a:lnSpc>
                      </a:pPr>
                      <a:r>
                        <a:rPr lang="en-IN" sz="2200" b="1" strike="noStrike" spc="-1" dirty="0">
                          <a:solidFill>
                            <a:srgbClr val="FF1744"/>
                          </a:solidFill>
                          <a:latin typeface="Arial"/>
                          <a:ea typeface="DejaVu Sans"/>
                        </a:rPr>
                        <a:t>Things to remember</a:t>
                      </a:r>
                      <a:endParaRPr lang="en-IN" sz="22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96720">
                <a:tc gridSpan="2">
                  <a:txBody>
                    <a:bodyPr/>
                    <a:lstStyle/>
                    <a:p>
                      <a:pPr algn="ctr">
                        <a:lnSpc>
                          <a:spcPct val="100000"/>
                        </a:lnSpc>
                      </a:pPr>
                      <a:r>
                        <a:rPr lang="en-IN" sz="2000" b="1" strike="noStrike" spc="-1" dirty="0">
                          <a:solidFill>
                            <a:srgbClr val="283593"/>
                          </a:solidFill>
                          <a:latin typeface="Arial"/>
                          <a:ea typeface="DejaVu Sans"/>
                        </a:rPr>
                        <a:t>SET</a:t>
                      </a:r>
                      <a:endParaRPr lang="en-IN" sz="20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a:txBody>
                    <a:bodyPr/>
                    <a:lstStyle/>
                    <a:p>
                      <a:pPr algn="ctr">
                        <a:lnSpc>
                          <a:spcPct val="100000"/>
                        </a:lnSpc>
                      </a:pPr>
                      <a:r>
                        <a:rPr lang="en-IN" sz="2000" b="1" strike="noStrike" spc="-1" dirty="0">
                          <a:solidFill>
                            <a:srgbClr val="283593"/>
                          </a:solidFill>
                          <a:latin typeface="Arial"/>
                          <a:ea typeface="DejaVu Sans"/>
                        </a:rPr>
                        <a:t>HASH</a:t>
                      </a:r>
                      <a:endParaRPr lang="en-IN" sz="20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hincrby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hincrby &amp; hincrbyfloat</a:t>
            </a:r>
            <a:endParaRPr lang="en-IN" sz="4000" b="0" strike="noStrike" spc="-1">
              <a:latin typeface="Arial"/>
            </a:endParaRPr>
          </a:p>
        </p:txBody>
      </p:sp>
      <p:sp>
        <p:nvSpPr>
          <p:cNvPr id="308" name="CustomShape 2"/>
          <p:cNvSpPr/>
          <p:nvPr/>
        </p:nvSpPr>
        <p:spPr>
          <a:xfrm>
            <a:off x="248400" y="7621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HINCRBY</a:t>
            </a:r>
            <a:r>
              <a:rPr lang="en-US" sz="1800" b="0" strike="noStrike" spc="-1" dirty="0">
                <a:solidFill>
                  <a:srgbClr val="000000"/>
                </a:solidFill>
                <a:latin typeface="Arial"/>
                <a:ea typeface="DejaVu Sans"/>
              </a:rPr>
              <a:t> increments the number stored at field in the hash stored at key by increment. If field does not exist the value is set to 0 before the operation is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HINCRBYFLOAT</a:t>
            </a:r>
            <a:r>
              <a:rPr lang="en-US" sz="1800" b="0" strike="noStrike" spc="-1" dirty="0">
                <a:solidFill>
                  <a:srgbClr val="000000"/>
                </a:solidFill>
                <a:latin typeface="Arial"/>
                <a:ea typeface="DejaVu Sans"/>
              </a:rPr>
              <a:t> increment the specified field of a hash stored at key, and representing a floating point number, by the specified increment. If the increment value is negative, the result is to have the hash field value decremented instead of incremented. If field does not exist the value is set to 0 before the operation is performed.</a:t>
            </a:r>
            <a:endParaRPr lang="en-IN" sz="1800" b="0" strike="noStrike" spc="-1" dirty="0">
              <a:latin typeface="Arial"/>
            </a:endParaRPr>
          </a:p>
        </p:txBody>
      </p:sp>
      <p:sp>
        <p:nvSpPr>
          <p:cNvPr id="309" name="CustomShape 3"/>
          <p:cNvSpPr/>
          <p:nvPr/>
        </p:nvSpPr>
        <p:spPr>
          <a:xfrm>
            <a:off x="248400" y="266976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HINCRBY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HINCRBYFLOAT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10" name="CustomShape 4"/>
          <p:cNvSpPr/>
          <p:nvPr/>
        </p:nvSpPr>
        <p:spPr>
          <a:xfrm>
            <a:off x="248400" y="372492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hincrbyfloat customer:1 amount .5</a:t>
            </a:r>
            <a:endParaRPr lang="en-IN" sz="1800" b="0" strike="noStrike" spc="-1">
              <a:latin typeface="Arial"/>
            </a:endParaRPr>
          </a:p>
        </p:txBody>
      </p:sp>
      <p:sp>
        <p:nvSpPr>
          <p:cNvPr id="311"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CustomShape 1"/>
          <p:cNvSpPr/>
          <p:nvPr/>
        </p:nvSpPr>
        <p:spPr>
          <a:xfrm>
            <a:off x="143884" y="2362320"/>
            <a:ext cx="11809312"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hdel key, hlen key, hexists key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hrandfield </a:t>
            </a:r>
            <a:r>
              <a:rPr lang="en-IN" sz="4800" i="1" spc="-1" dirty="0">
                <a:solidFill>
                  <a:srgbClr val="F7C120"/>
                </a:solidFill>
                <a:latin typeface="Segoe UI Light" panose="020B0502040204020203" pitchFamily="34" charset="0"/>
                <a:ea typeface="DejaVu Sans"/>
                <a:cs typeface="Segoe UI Light" panose="020B0502040204020203" pitchFamily="34" charset="0"/>
              </a:rPr>
              <a:t>key</a:t>
            </a:r>
          </a:p>
        </p:txBody>
      </p:sp>
      <p:sp>
        <p:nvSpPr>
          <p:cNvPr id="31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14" name="Table 3"/>
          <p:cNvGraphicFramePr/>
          <p:nvPr/>
        </p:nvGraphicFramePr>
        <p:xfrm>
          <a:off x="208080" y="12348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SORTED 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hdel, hlen, hexists &amp; hrandfield</a:t>
            </a:r>
            <a:endParaRPr lang="en-IN" sz="4000" b="0" strike="noStrike" spc="-1" dirty="0">
              <a:latin typeface="Arial"/>
            </a:endParaRPr>
          </a:p>
        </p:txBody>
      </p:sp>
      <p:sp>
        <p:nvSpPr>
          <p:cNvPr id="316" name="CustomShape 2"/>
          <p:cNvSpPr/>
          <p:nvPr/>
        </p:nvSpPr>
        <p:spPr>
          <a:xfrm>
            <a:off x="248400" y="762120"/>
            <a:ext cx="11688840" cy="212220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HDEL</a:t>
            </a:r>
            <a:r>
              <a:rPr lang="en-US" sz="1800" b="0" strike="noStrike" spc="-1" dirty="0">
                <a:solidFill>
                  <a:srgbClr val="000000"/>
                </a:solidFill>
                <a:latin typeface="Arial"/>
                <a:ea typeface="DejaVu Sans"/>
              </a:rPr>
              <a:t> removes the specified fields from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HLEN</a:t>
            </a:r>
            <a:r>
              <a:rPr lang="en-US" sz="1800" b="0" strike="noStrike" spc="-1" dirty="0">
                <a:solidFill>
                  <a:srgbClr val="000000"/>
                </a:solidFill>
                <a:latin typeface="Arial"/>
                <a:ea typeface="DejaVu Sans"/>
              </a:rPr>
              <a:t> returns the number of fields contained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HEXISTS</a:t>
            </a:r>
            <a:r>
              <a:rPr lang="en-US" sz="1800" b="0" strike="noStrike" spc="-1" dirty="0">
                <a:solidFill>
                  <a:srgbClr val="000000"/>
                </a:solidFill>
                <a:latin typeface="Arial"/>
                <a:ea typeface="DejaVu Sans"/>
              </a:rPr>
              <a:t> returns if field is an existing field in the hash stored at key.</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a:t>
            </a:r>
            <a:r>
              <a:rPr lang="en-US" sz="1800" b="1" strike="noStrike" spc="-1" dirty="0">
                <a:solidFill>
                  <a:srgbClr val="000000"/>
                </a:solidFill>
                <a:latin typeface="Arial"/>
                <a:ea typeface="DejaVu Sans"/>
              </a:rPr>
              <a:t> 1</a:t>
            </a:r>
            <a:r>
              <a:rPr lang="en-US" sz="1800" b="0" strike="noStrike" spc="-1" dirty="0">
                <a:solidFill>
                  <a:srgbClr val="000000"/>
                </a:solidFill>
                <a:latin typeface="Arial"/>
                <a:ea typeface="DejaVu Sans"/>
              </a:rPr>
              <a:t> if the hash contains field.</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hash does not contain field, or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HRANDFIELD</a:t>
            </a:r>
            <a:r>
              <a:rPr lang="en-US" sz="1800" b="0" strike="noStrike" spc="-1" dirty="0">
                <a:solidFill>
                  <a:srgbClr val="000000"/>
                </a:solidFill>
                <a:latin typeface="Arial"/>
                <a:ea typeface="DejaVu Sans"/>
              </a:rPr>
              <a:t> return a random field from the hash value stored at key.</a:t>
            </a:r>
            <a:endParaRPr lang="en-IN" sz="1800" b="0" strike="noStrike" spc="-1" dirty="0">
              <a:latin typeface="Arial"/>
            </a:endParaRPr>
          </a:p>
        </p:txBody>
      </p:sp>
      <p:sp>
        <p:nvSpPr>
          <p:cNvPr id="317" name="CustomShape 3"/>
          <p:cNvSpPr/>
          <p:nvPr/>
        </p:nvSpPr>
        <p:spPr>
          <a:xfrm>
            <a:off x="248400" y="320688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HDEL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[field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HEXISTS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HRANDFIELD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 [WITHVALUES]]</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18" name="CustomShape 4"/>
          <p:cNvSpPr/>
          <p:nvPr/>
        </p:nvSpPr>
        <p:spPr>
          <a:xfrm>
            <a:off x="248400" y="4985240"/>
            <a:ext cx="1155492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hincrbyfloat customer:1 amount .5</a:t>
            </a:r>
            <a:endParaRPr lang="en-IN" sz="1800" b="0" strike="noStrike" spc="-1">
              <a:latin typeface="Arial"/>
            </a:endParaRPr>
          </a:p>
        </p:txBody>
      </p:sp>
      <p:sp>
        <p:nvSpPr>
          <p:cNvPr id="319" name="Line 5"/>
          <p:cNvSpPr/>
          <p:nvPr/>
        </p:nvSpPr>
        <p:spPr>
          <a:xfrm>
            <a:off x="0" y="303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Sets</a:t>
            </a:r>
          </a:p>
        </p:txBody>
      </p:sp>
      <p:sp>
        <p:nvSpPr>
          <p:cNvPr id="321"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322"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Sets are an unordered collection of unique strings. Unique means sets does not allow repetition of data in a key.  The max number of members in a set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-1</a:t>
            </a:r>
            <a:endParaRPr lang="en-IN" sz="18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select database</a:t>
            </a:r>
          </a:p>
        </p:txBody>
      </p:sp>
      <p:sp>
        <p:nvSpPr>
          <p:cNvPr id="11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CustomShape 1"/>
          <p:cNvSpPr/>
          <p:nvPr/>
        </p:nvSpPr>
        <p:spPr>
          <a:xfrm>
            <a:off x="1295476" y="2362320"/>
            <a:ext cx="9532048"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sadd, smembers, sismember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scard</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32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
        <p:nvSpPr>
          <p:cNvPr id="325" name="CustomShape 3"/>
          <p:cNvSpPr/>
          <p:nvPr/>
        </p:nvSpPr>
        <p:spPr>
          <a:xfrm>
            <a:off x="246600" y="5082120"/>
            <a:ext cx="11629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0" strike="noStrike" spc="-1" dirty="0">
                <a:solidFill>
                  <a:srgbClr val="262626"/>
                </a:solidFill>
                <a:latin typeface="Arial"/>
                <a:ea typeface="Open Sans"/>
              </a:rPr>
              <a:t>When adding an item to a SET, Redis will return a </a:t>
            </a:r>
            <a:r>
              <a:rPr lang="en-IN" sz="1800" b="1" strike="noStrike" spc="-1" dirty="0">
                <a:solidFill>
                  <a:srgbClr val="262626"/>
                </a:solidFill>
                <a:latin typeface="Arial"/>
                <a:ea typeface="Open Sans"/>
              </a:rPr>
              <a:t>1</a:t>
            </a:r>
            <a:r>
              <a:rPr lang="en-IN" sz="1800" b="0" strike="noStrike" spc="-1" dirty="0">
                <a:solidFill>
                  <a:srgbClr val="262626"/>
                </a:solidFill>
                <a:latin typeface="Arial"/>
                <a:ea typeface="Open Sans"/>
              </a:rPr>
              <a:t> if the item is new to the set and </a:t>
            </a:r>
            <a:r>
              <a:rPr lang="en-IN" sz="1800" b="1" strike="noStrike" spc="-1" dirty="0">
                <a:solidFill>
                  <a:srgbClr val="262626"/>
                </a:solidFill>
                <a:latin typeface="Arial"/>
                <a:ea typeface="Open Sans"/>
              </a:rPr>
              <a:t>0</a:t>
            </a:r>
            <a:r>
              <a:rPr lang="en-IN" sz="1800" b="0" strike="noStrike" spc="-1" dirty="0">
                <a:solidFill>
                  <a:srgbClr val="262626"/>
                </a:solidFill>
                <a:latin typeface="Arial"/>
                <a:ea typeface="Open Sans"/>
              </a:rPr>
              <a:t> if it was already in the SET.</a:t>
            </a:r>
            <a:endParaRPr lang="en-IN" sz="1800" b="0" strike="noStrike" spc="-1" dirty="0">
              <a:latin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sadd, smembers, sismember &amp; scard</a:t>
            </a:r>
            <a:endParaRPr lang="en-IN" sz="4000" b="0" strike="noStrike" spc="-1" dirty="0">
              <a:latin typeface="Arial"/>
            </a:endParaRPr>
          </a:p>
        </p:txBody>
      </p:sp>
      <p:sp>
        <p:nvSpPr>
          <p:cNvPr id="327" name="CustomShape 2"/>
          <p:cNvSpPr/>
          <p:nvPr/>
        </p:nvSpPr>
        <p:spPr>
          <a:xfrm>
            <a:off x="248400" y="762120"/>
            <a:ext cx="11688840" cy="239920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SADD</a:t>
            </a:r>
            <a:r>
              <a:rPr lang="en-US" sz="1800" b="0" strike="noStrike" spc="-1" dirty="0">
                <a:solidFill>
                  <a:srgbClr val="000000"/>
                </a:solidFill>
                <a:latin typeface="Arial"/>
                <a:ea typeface="DejaVu Sans"/>
              </a:rPr>
              <a:t> adds the specified members to the set stored at key. Specified members that are already a member of this set are ignored. If key does not exist, a new set is created before adding the specified members.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SMEMBERS</a:t>
            </a:r>
            <a:r>
              <a:rPr lang="en-US" sz="1800" b="0" strike="noStrike" spc="-1" dirty="0">
                <a:solidFill>
                  <a:srgbClr val="000000"/>
                </a:solidFill>
                <a:latin typeface="Arial"/>
                <a:ea typeface="DejaVu Sans"/>
              </a:rPr>
              <a:t> returns all the members of the set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SISMEMBER</a:t>
            </a:r>
            <a:r>
              <a:rPr lang="en-US" sz="1800" b="0" strike="noStrike" spc="-1" dirty="0">
                <a:solidFill>
                  <a:srgbClr val="000000"/>
                </a:solidFill>
                <a:latin typeface="Arial"/>
                <a:ea typeface="DejaVu Sans"/>
              </a:rPr>
              <a:t> returns if member is a member of the set stored at key. </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the element is a member of the set.</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element is not a member of the set, or if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SCARD</a:t>
            </a:r>
            <a:r>
              <a:rPr lang="en-US" sz="1800" b="0" strike="noStrike" spc="-1" dirty="0">
                <a:solidFill>
                  <a:srgbClr val="000000"/>
                </a:solidFill>
                <a:latin typeface="Arial"/>
                <a:ea typeface="DejaVu Sans"/>
              </a:rPr>
              <a:t> returns the set cardinality (number of elements) of the set stored in key or returns 0 if key does not exist.</a:t>
            </a:r>
            <a:endParaRPr lang="en-IN" sz="1800" b="0" strike="noStrike" spc="-1" dirty="0">
              <a:latin typeface="Arial"/>
            </a:endParaRPr>
          </a:p>
        </p:txBody>
      </p:sp>
      <p:sp>
        <p:nvSpPr>
          <p:cNvPr id="328" name="CustomShape 3"/>
          <p:cNvSpPr/>
          <p:nvPr/>
        </p:nvSpPr>
        <p:spPr>
          <a:xfrm>
            <a:off x="248400" y="342288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SMEMBERS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SISMEMBER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SCARD key</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29" name="CustomShape 4"/>
          <p:cNvSpPr/>
          <p:nvPr/>
        </p:nvSpPr>
        <p:spPr>
          <a:xfrm>
            <a:off x="3863752" y="4437112"/>
            <a:ext cx="8073488" cy="214704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sadd point:1 101 102 103 104 105 106</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sadd point:2 103 104 105 106 107 108</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smembers point:1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sismembers point:1 103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scard point:1</a:t>
            </a:r>
            <a:endParaRPr lang="en-IN" sz="1800" b="0" strike="noStrike" spc="-1" dirty="0">
              <a:latin typeface="Arial"/>
            </a:endParaRPr>
          </a:p>
        </p:txBody>
      </p:sp>
      <p:sp>
        <p:nvSpPr>
          <p:cNvPr id="330" name="Line 5"/>
          <p:cNvSpPr/>
          <p:nvPr/>
        </p:nvSpPr>
        <p:spPr>
          <a:xfrm>
            <a:off x="0" y="32756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sunion, sinter and sdiff</a:t>
            </a:r>
          </a:p>
        </p:txBody>
      </p:sp>
      <p:sp>
        <p:nvSpPr>
          <p:cNvPr id="33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sunion, ainter &amp; sdiff</a:t>
            </a:r>
            <a:endParaRPr lang="en-IN" sz="4000" b="0" strike="noStrike" spc="-1">
              <a:latin typeface="Arial"/>
            </a:endParaRPr>
          </a:p>
        </p:txBody>
      </p:sp>
      <p:sp>
        <p:nvSpPr>
          <p:cNvPr id="334"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SUNION</a:t>
            </a:r>
            <a:r>
              <a:rPr lang="en-US" sz="1800" b="0" strike="noStrike" spc="-1" dirty="0">
                <a:solidFill>
                  <a:srgbClr val="000000"/>
                </a:solidFill>
                <a:latin typeface="Arial"/>
                <a:ea typeface="DejaVu Sans"/>
              </a:rPr>
              <a:t> returns the members of the set resulting from the union of all the given sets.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SINTER</a:t>
            </a:r>
            <a:r>
              <a:rPr lang="en-US" sz="1800" b="0" strike="noStrike" spc="-1" dirty="0">
                <a:solidFill>
                  <a:srgbClr val="000000"/>
                </a:solidFill>
                <a:latin typeface="Arial"/>
                <a:ea typeface="DejaVu Sans"/>
              </a:rPr>
              <a:t> returns the members of the set resulting from the intersection of all the given sets.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SDIFF</a:t>
            </a:r>
            <a:r>
              <a:rPr lang="en-US" sz="1800" b="0" strike="noStrike" spc="-1" dirty="0">
                <a:solidFill>
                  <a:srgbClr val="000000"/>
                </a:solidFill>
                <a:latin typeface="Arial"/>
                <a:ea typeface="DejaVu Sans"/>
              </a:rPr>
              <a:t> returns the members of the set resulting from the difference between the first set and all the successive sets.</a:t>
            </a:r>
            <a:endParaRPr lang="en-IN" sz="1800" b="0" strike="noStrike" spc="-1" dirty="0">
              <a:latin typeface="Arial"/>
            </a:endParaRPr>
          </a:p>
        </p:txBody>
      </p:sp>
      <p:sp>
        <p:nvSpPr>
          <p:cNvPr id="335" name="CustomShape 3"/>
          <p:cNvSpPr/>
          <p:nvPr/>
        </p:nvSpPr>
        <p:spPr>
          <a:xfrm>
            <a:off x="248400" y="254916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SUNION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SINTER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SDIFF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36" name="CustomShape 4"/>
          <p:cNvSpPr/>
          <p:nvPr/>
        </p:nvSpPr>
        <p:spPr>
          <a:xfrm>
            <a:off x="248400" y="410400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sunion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sinter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sdiff point:1 point:2</a:t>
            </a:r>
            <a:endParaRPr lang="en-IN" sz="1800" b="0" strike="noStrike" spc="-1">
              <a:latin typeface="Arial"/>
            </a:endParaRPr>
          </a:p>
        </p:txBody>
      </p:sp>
      <p:sp>
        <p:nvSpPr>
          <p:cNvPr id="337" name="Line 5"/>
          <p:cNvSpPr/>
          <p:nvPr/>
        </p:nvSpPr>
        <p:spPr>
          <a:xfrm>
            <a:off x="0" y="23583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38" name="CustomShape 6"/>
          <p:cNvSpPr/>
          <p:nvPr/>
        </p:nvSpPr>
        <p:spPr>
          <a:xfrm>
            <a:off x="6095880" y="2882880"/>
            <a:ext cx="5917680" cy="63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0" strike="noStrike" spc="-1">
                <a:solidFill>
                  <a:srgbClr val="473935"/>
                </a:solidFill>
                <a:latin typeface="Courier New"/>
                <a:ea typeface="DejaVu Sans"/>
              </a:rPr>
              <a:t>point:1 = { 101 102 103 104 105 106 }</a:t>
            </a:r>
            <a:endParaRPr lang="en-IN" sz="2000" b="0" strike="noStrike" spc="-1">
              <a:latin typeface="Arial"/>
            </a:endParaRPr>
          </a:p>
          <a:p>
            <a:pPr>
              <a:lnSpc>
                <a:spcPct val="100000"/>
              </a:lnSpc>
            </a:pPr>
            <a:r>
              <a:rPr lang="en-IN" sz="2000" b="0" strike="noStrike" spc="-1">
                <a:solidFill>
                  <a:srgbClr val="473935"/>
                </a:solidFill>
                <a:latin typeface="Courier New"/>
                <a:ea typeface="DejaVu Sans"/>
              </a:rPr>
              <a:t>Point:2 = { 103 104 105 106 107 108 }</a:t>
            </a:r>
            <a:endParaRPr lang="en-IN" sz="2000" b="0" strike="noStrike" spc="-1">
              <a:latin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CustomShape 1"/>
          <p:cNvSpPr/>
          <p:nvPr/>
        </p:nvSpPr>
        <p:spPr>
          <a:xfrm>
            <a:off x="1282516" y="2362320"/>
            <a:ext cx="9532048"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sunionstore, sinterstore and sdiffstore</a:t>
            </a:r>
          </a:p>
        </p:txBody>
      </p:sp>
      <p:sp>
        <p:nvSpPr>
          <p:cNvPr id="34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sunionstore, sinterstore &amp; sdiffstore</a:t>
            </a:r>
            <a:endParaRPr lang="en-IN" sz="4000" b="0" strike="noStrike" spc="-1" dirty="0">
              <a:latin typeface="Arial"/>
            </a:endParaRPr>
          </a:p>
        </p:txBody>
      </p:sp>
      <p:sp>
        <p:nvSpPr>
          <p:cNvPr id="342" name="CustomShape 2"/>
          <p:cNvSpPr/>
          <p:nvPr/>
        </p:nvSpPr>
        <p:spPr>
          <a:xfrm>
            <a:off x="248400" y="762120"/>
            <a:ext cx="116888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SUNIONSTORE</a:t>
            </a:r>
            <a:r>
              <a:rPr lang="en-US" sz="1800" b="0" strike="noStrike" spc="-1" dirty="0">
                <a:solidFill>
                  <a:srgbClr val="000000"/>
                </a:solidFill>
                <a:latin typeface="Arial"/>
                <a:ea typeface="DejaVu Sans"/>
              </a:rPr>
              <a:t> command is equal to SUNION, but instead of returning the resulting set, it is stored in destination. If destination already exists,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SINTERSTORE</a:t>
            </a:r>
            <a:r>
              <a:rPr lang="en-US" sz="1800" b="0" strike="noStrike" spc="-1" dirty="0">
                <a:solidFill>
                  <a:srgbClr val="000000"/>
                </a:solidFill>
                <a:latin typeface="Arial"/>
                <a:ea typeface="DejaVu Sans"/>
              </a:rPr>
              <a:t> command is equal to SINTER, but instead of returning the resulting set, it is stored in destination. If destination already exists,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SDIFFSTORE</a:t>
            </a:r>
            <a:r>
              <a:rPr lang="en-US" sz="1800" b="0" strike="noStrike" spc="-1" dirty="0">
                <a:solidFill>
                  <a:srgbClr val="000000"/>
                </a:solidFill>
                <a:latin typeface="Arial"/>
                <a:ea typeface="DejaVu Sans"/>
              </a:rPr>
              <a:t> command is equal to SDIFF, but instead of returning the resulting set, it is stored in destination. If destination already exists, it is overwritten.</a:t>
            </a:r>
            <a:endParaRPr lang="en-IN" sz="1800" b="0" strike="noStrike" spc="-1" dirty="0">
              <a:latin typeface="Arial"/>
            </a:endParaRPr>
          </a:p>
        </p:txBody>
      </p:sp>
      <p:sp>
        <p:nvSpPr>
          <p:cNvPr id="343" name="CustomShape 3"/>
          <p:cNvSpPr/>
          <p:nvPr/>
        </p:nvSpPr>
        <p:spPr>
          <a:xfrm>
            <a:off x="248400" y="30268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SUNIONSTORE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chemeClr val="tx1">
                  <a:lumMod val="50000"/>
                  <a:lumOff val="50000"/>
                </a:schemeClr>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SINTERSTORE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SDIFFSTORE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44" name="CustomShape 4"/>
          <p:cNvSpPr/>
          <p:nvPr/>
        </p:nvSpPr>
        <p:spPr>
          <a:xfrm>
            <a:off x="248400" y="4409176"/>
            <a:ext cx="116888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sunion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sinter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sdiff point:1 point:2</a:t>
            </a:r>
            <a:endParaRPr lang="en-IN" sz="1800" b="0" strike="noStrike" spc="-1">
              <a:latin typeface="Arial"/>
            </a:endParaRPr>
          </a:p>
        </p:txBody>
      </p:sp>
      <p:sp>
        <p:nvSpPr>
          <p:cNvPr id="345" name="Line 5"/>
          <p:cNvSpPr/>
          <p:nvPr/>
        </p:nvSpPr>
        <p:spPr>
          <a:xfrm>
            <a:off x="0" y="285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46" name="CustomShape 6"/>
          <p:cNvSpPr/>
          <p:nvPr/>
        </p:nvSpPr>
        <p:spPr>
          <a:xfrm>
            <a:off x="6095880" y="2999160"/>
            <a:ext cx="5917680" cy="63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0" strike="noStrike" spc="-1">
                <a:solidFill>
                  <a:srgbClr val="473935"/>
                </a:solidFill>
                <a:latin typeface="Courier New"/>
                <a:ea typeface="DejaVu Sans"/>
              </a:rPr>
              <a:t>point:1 = { 101 102 103 104 105 106 }</a:t>
            </a:r>
            <a:endParaRPr lang="en-IN" sz="2000" b="0" strike="noStrike" spc="-1">
              <a:latin typeface="Arial"/>
            </a:endParaRPr>
          </a:p>
          <a:p>
            <a:pPr>
              <a:lnSpc>
                <a:spcPct val="100000"/>
              </a:lnSpc>
            </a:pPr>
            <a:r>
              <a:rPr lang="en-IN" sz="2000" b="0" strike="noStrike" spc="-1">
                <a:solidFill>
                  <a:srgbClr val="473935"/>
                </a:solidFill>
                <a:latin typeface="Courier New"/>
                <a:ea typeface="DejaVu Sans"/>
              </a:rPr>
              <a:t>Point:2 = { 103 104 105 106 107 108 }</a:t>
            </a:r>
            <a:endParaRPr lang="en-IN" sz="2000" b="0" strike="noStrike" spc="-1">
              <a:latin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smove, srem &amp; srandmember</a:t>
            </a:r>
          </a:p>
        </p:txBody>
      </p:sp>
      <p:sp>
        <p:nvSpPr>
          <p:cNvPr id="34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49" name="Table 3"/>
          <p:cNvGraphicFramePr/>
          <p:nvPr/>
        </p:nvGraphicFramePr>
        <p:xfrm>
          <a:off x="208440" y="12384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SORTED 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smove, srem &amp; srandmember</a:t>
            </a:r>
            <a:endParaRPr lang="en-IN" sz="4000" b="0" strike="noStrike" spc="-1" dirty="0">
              <a:latin typeface="Arial"/>
            </a:endParaRPr>
          </a:p>
        </p:txBody>
      </p:sp>
      <p:sp>
        <p:nvSpPr>
          <p:cNvPr id="351" name="CustomShape 2"/>
          <p:cNvSpPr/>
          <p:nvPr/>
        </p:nvSpPr>
        <p:spPr>
          <a:xfrm>
            <a:off x="248400" y="762120"/>
            <a:ext cx="11688840" cy="22760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SMOVE</a:t>
            </a:r>
            <a:r>
              <a:rPr lang="en-US" sz="1800" b="0" strike="noStrike" spc="-1" dirty="0">
                <a:solidFill>
                  <a:srgbClr val="000000"/>
                </a:solidFill>
                <a:latin typeface="Arial"/>
                <a:ea typeface="DejaVu Sans"/>
              </a:rPr>
              <a:t> moves member from the set at source to the set at destination.</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the element is moved.</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element is not a member of source and no operation was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SREM</a:t>
            </a:r>
            <a:r>
              <a:rPr lang="en-US" sz="1800" b="0" strike="noStrike" spc="-1" dirty="0">
                <a:solidFill>
                  <a:srgbClr val="000000"/>
                </a:solidFill>
                <a:latin typeface="Arial"/>
                <a:ea typeface="DejaVu Sans"/>
              </a:rPr>
              <a:t> removes the specified members from the set stored at key. Specified members that are not a member of this set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SRANDMEMBER</a:t>
            </a:r>
            <a:r>
              <a:rPr lang="en-US" sz="1800" b="0" strike="noStrike" spc="-1" dirty="0">
                <a:solidFill>
                  <a:srgbClr val="000000"/>
                </a:solidFill>
                <a:latin typeface="Arial"/>
                <a:ea typeface="DejaVu Sans"/>
              </a:rPr>
              <a:t> returns a random element from the set value stored at key. If the provided count argument is positive, return an array of distinct elements.</a:t>
            </a:r>
            <a:endParaRPr lang="en-IN" sz="1800" b="0" strike="noStrike" spc="-1" dirty="0">
              <a:latin typeface="Arial"/>
            </a:endParaRPr>
          </a:p>
        </p:txBody>
      </p:sp>
      <p:sp>
        <p:nvSpPr>
          <p:cNvPr id="352" name="CustomShape 3"/>
          <p:cNvSpPr/>
          <p:nvPr/>
        </p:nvSpPr>
        <p:spPr>
          <a:xfrm>
            <a:off x="248400" y="336636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SMOVE source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chemeClr val="tx1">
                  <a:lumMod val="50000"/>
                  <a:lumOff val="50000"/>
                </a:schemeClr>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SRANDMEMBER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53" name="CustomShape 4"/>
          <p:cNvSpPr/>
          <p:nvPr/>
        </p:nvSpPr>
        <p:spPr>
          <a:xfrm>
            <a:off x="248400" y="4647960"/>
            <a:ext cx="116888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smove point:3 point:1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srem point:3 1 2 3 4 5</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srandmember point:1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srandmember point:1 2</a:t>
            </a:r>
            <a:endParaRPr lang="en-IN" sz="1800" b="0" strike="noStrike" spc="-1" dirty="0">
              <a:latin typeface="Arial"/>
            </a:endParaRPr>
          </a:p>
        </p:txBody>
      </p:sp>
      <p:sp>
        <p:nvSpPr>
          <p:cNvPr id="354" name="Line 5"/>
          <p:cNvSpPr/>
          <p:nvPr/>
        </p:nvSpPr>
        <p:spPr>
          <a:xfrm>
            <a:off x="0" y="31971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Sorted Sets</a:t>
            </a:r>
          </a:p>
        </p:txBody>
      </p:sp>
      <p:sp>
        <p:nvSpPr>
          <p:cNvPr id="356"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357"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BB0643"/>
                </a:solidFill>
                <a:latin typeface="Segoe UI"/>
                <a:ea typeface="DejaVu Sans"/>
              </a:rPr>
              <a:t>Redis Sorted Sets are, similarly to Redis Sets, non repeating collections of Strings. The difference is that every member of a Sorted Set is associated with score, that is used in order to take the sorted set ordered, from the smallest to the greatest score. While members are unique, scores may be repeated.</a:t>
            </a:r>
            <a:endParaRPr lang="en-IN" sz="1800" b="0" strike="noStrike" spc="-1">
              <a:latin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zadd</a:t>
            </a:r>
          </a:p>
        </p:txBody>
      </p:sp>
      <p:sp>
        <p:nvSpPr>
          <p:cNvPr id="35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246600" y="762120"/>
            <a:ext cx="1168740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SELECT </a:t>
            </a:r>
            <a:r>
              <a:rPr lang="en-US" sz="1800" b="0" strike="noStrike" spc="-1" dirty="0">
                <a:solidFill>
                  <a:srgbClr val="000000"/>
                </a:solidFill>
                <a:latin typeface="Arial"/>
                <a:ea typeface="DejaVu Sans"/>
              </a:rPr>
              <a:t>selects the Redis logical database </a:t>
            </a:r>
            <a:r>
              <a:rPr lang="en-US" sz="1800" b="1" strike="noStrike" spc="-1" dirty="0">
                <a:solidFill>
                  <a:srgbClr val="000000"/>
                </a:solidFill>
                <a:latin typeface="Arial"/>
                <a:ea typeface="DejaVu Sans"/>
              </a:rPr>
              <a:t>[from 0-15]</a:t>
            </a:r>
            <a:r>
              <a:rPr lang="en-US" sz="1800" b="0" strike="noStrike" spc="-1" dirty="0">
                <a:solidFill>
                  <a:srgbClr val="000000"/>
                </a:solidFill>
                <a:latin typeface="Arial"/>
                <a:ea typeface="DejaVu Sans"/>
              </a:rPr>
              <a:t> having the specified zero-based numeric index. New connections always use the database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a:t>
            </a:r>
            <a:endParaRPr lang="en-IN" sz="1800" b="0" strike="noStrike" spc="-1" dirty="0">
              <a:latin typeface="Arial"/>
            </a:endParaRPr>
          </a:p>
        </p:txBody>
      </p:sp>
      <p:sp>
        <p:nvSpPr>
          <p:cNvPr id="112" name="CustomShape 2"/>
          <p:cNvSpPr/>
          <p:nvPr/>
        </p:nvSpPr>
        <p:spPr>
          <a:xfrm>
            <a:off x="246600" y="3089520"/>
            <a:ext cx="9397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select 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a:t>
            </a:r>
            <a:r>
              <a:rPr lang="en-IN" sz="1800" b="1" strike="noStrike" spc="-1" dirty="0">
                <a:solidFill>
                  <a:srgbClr val="808080"/>
                </a:solidFill>
                <a:latin typeface="Consolas"/>
                <a:ea typeface="SimSun"/>
              </a:rPr>
              <a:t>[2]</a:t>
            </a:r>
            <a:r>
              <a:rPr lang="en-IN" sz="1800" b="0" strike="noStrike" spc="-1" dirty="0">
                <a:solidFill>
                  <a:srgbClr val="808080"/>
                </a:solidFill>
                <a:latin typeface="Consolas"/>
                <a:ea typeface="SimSun"/>
              </a:rPr>
              <a:t>&gt;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select 16  </a:t>
            </a:r>
            <a:r>
              <a:rPr lang="en-IN" sz="1600" b="0" strike="noStrike" spc="-1" dirty="0">
                <a:solidFill>
                  <a:srgbClr val="BBE33D"/>
                </a:solidFill>
                <a:latin typeface="Consolas"/>
                <a:ea typeface="SimSun"/>
              </a:rPr>
              <a:t>//(error) ERR DB index is out of range</a:t>
            </a:r>
            <a:endParaRPr lang="en-IN" sz="16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a:t>
            </a:r>
            <a:r>
              <a:rPr lang="en-IN" sz="1800" b="1" strike="noStrike" spc="-1" dirty="0">
                <a:solidFill>
                  <a:srgbClr val="808080"/>
                </a:solidFill>
                <a:latin typeface="Consolas"/>
                <a:ea typeface="SimSun"/>
              </a:rPr>
              <a:t>[2]</a:t>
            </a:r>
            <a:r>
              <a:rPr lang="en-IN" sz="1800" b="0" strike="noStrike" spc="-1" dirty="0">
                <a:solidFill>
                  <a:srgbClr val="808080"/>
                </a:solidFill>
                <a:latin typeface="Consolas"/>
                <a:ea typeface="SimSun"/>
              </a:rPr>
              <a:t>&gt;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select 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echo</a:t>
            </a:r>
            <a:r>
              <a:rPr lang="en-IN" sz="1800" b="0" strike="noStrike" spc="-1" dirty="0">
                <a:solidFill>
                  <a:srgbClr val="808080"/>
                </a:solidFill>
                <a:latin typeface="Consolas"/>
                <a:ea typeface="SimSun"/>
              </a:rPr>
              <a:t> </a:t>
            </a:r>
            <a:r>
              <a:rPr lang="en-IN" sz="1800" b="0" strike="noStrike" spc="-1" dirty="0">
                <a:solidFill>
                  <a:srgbClr val="FF5733"/>
                </a:solidFill>
                <a:latin typeface="Consolas"/>
                <a:ea typeface="SimSun"/>
              </a:rPr>
              <a:t>"Hello World!"</a:t>
            </a:r>
            <a:endParaRPr lang="en-IN" sz="1800" b="0" strike="noStrike" spc="-1" dirty="0">
              <a:latin typeface="Arial"/>
            </a:endParaRPr>
          </a:p>
        </p:txBody>
      </p:sp>
      <p:sp>
        <p:nvSpPr>
          <p:cNvPr id="113" name="CustomShape 3"/>
          <p:cNvSpPr/>
          <p:nvPr/>
        </p:nvSpPr>
        <p:spPr>
          <a:xfrm>
            <a:off x="246600" y="5028480"/>
            <a:ext cx="883260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marL="216000" indent="-192600">
              <a:lnSpc>
                <a:spcPct val="100000"/>
              </a:lnSpc>
              <a:buClr>
                <a:srgbClr val="000000"/>
              </a:buClr>
              <a:buSzPct val="45000"/>
              <a:buFont typeface="Wingdings" charset="2"/>
              <a:buChar char=""/>
            </a:pPr>
            <a:r>
              <a:rPr lang="en-IN" sz="1800" b="0" strike="noStrike" spc="-1" dirty="0">
                <a:solidFill>
                  <a:srgbClr val="000000"/>
                </a:solidFill>
                <a:latin typeface="Open Sans"/>
                <a:ea typeface="Open Sans"/>
              </a:rPr>
              <a:t>Different databases can have keys with the same name, and commands like </a:t>
            </a:r>
            <a:r>
              <a:rPr lang="en-IN" sz="1800" b="1" strike="noStrike" spc="-1" dirty="0">
                <a:solidFill>
                  <a:srgbClr val="000000"/>
                </a:solidFill>
                <a:latin typeface="Open Sans"/>
                <a:ea typeface="Open Sans"/>
              </a:rPr>
              <a:t>FLUSHDB</a:t>
            </a:r>
            <a:r>
              <a:rPr lang="en-IN" sz="1800" b="0" strike="noStrike" spc="-1" dirty="0">
                <a:solidFill>
                  <a:srgbClr val="000000"/>
                </a:solidFill>
                <a:latin typeface="Open Sans"/>
                <a:ea typeface="Open Sans"/>
              </a:rPr>
              <a:t>, </a:t>
            </a:r>
            <a:r>
              <a:rPr lang="en-IN" sz="1800" b="1" strike="noStrike" spc="-1" dirty="0">
                <a:solidFill>
                  <a:srgbClr val="000000"/>
                </a:solidFill>
                <a:latin typeface="Open Sans"/>
                <a:ea typeface="Open Sans"/>
              </a:rPr>
              <a:t>SWAPDB</a:t>
            </a:r>
            <a:r>
              <a:rPr lang="en-IN" sz="1800" b="0" strike="noStrike" spc="-1" dirty="0">
                <a:solidFill>
                  <a:srgbClr val="000000"/>
                </a:solidFill>
                <a:latin typeface="Open Sans"/>
                <a:ea typeface="Open Sans"/>
              </a:rPr>
              <a:t> or </a:t>
            </a:r>
            <a:r>
              <a:rPr lang="en-IN" sz="1800" b="1" strike="noStrike" spc="-1" dirty="0">
                <a:solidFill>
                  <a:srgbClr val="000000"/>
                </a:solidFill>
                <a:latin typeface="Open Sans"/>
                <a:ea typeface="Open Sans"/>
              </a:rPr>
              <a:t>RANDOMKEY</a:t>
            </a:r>
            <a:r>
              <a:rPr lang="en-IN" sz="1800" b="0" strike="noStrike" spc="-1" dirty="0">
                <a:solidFill>
                  <a:srgbClr val="000000"/>
                </a:solidFill>
                <a:latin typeface="Open Sans"/>
                <a:ea typeface="Open Sans"/>
              </a:rPr>
              <a:t> work on specific databases.</a:t>
            </a:r>
            <a:endParaRPr lang="en-IN" sz="1800" b="0" strike="noStrike" spc="-1" dirty="0">
              <a:latin typeface="Arial"/>
            </a:endParaRPr>
          </a:p>
        </p:txBody>
      </p:sp>
      <p:sp>
        <p:nvSpPr>
          <p:cNvPr id="114" name="CustomShape 4"/>
          <p:cNvSpPr/>
          <p:nvPr/>
        </p:nvSpPr>
        <p:spPr>
          <a:xfrm>
            <a:off x="246600" y="0"/>
            <a:ext cx="116874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select DB</a:t>
            </a:r>
            <a:endParaRPr lang="en-IN" sz="4000" b="0" strike="noStrike" spc="-1" dirty="0">
              <a:latin typeface="Arial"/>
            </a:endParaRPr>
          </a:p>
        </p:txBody>
      </p:sp>
      <p:sp>
        <p:nvSpPr>
          <p:cNvPr id="115"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6" name="CustomShape 6"/>
          <p:cNvSpPr/>
          <p:nvPr/>
        </p:nvSpPr>
        <p:spPr>
          <a:xfrm>
            <a:off x="246600" y="2030040"/>
            <a:ext cx="1168740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SELECT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ECHO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message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zadd</a:t>
            </a:r>
            <a:endParaRPr lang="en-IN" sz="4000" b="0" strike="noStrike" spc="-1">
              <a:latin typeface="Arial"/>
            </a:endParaRPr>
          </a:p>
        </p:txBody>
      </p:sp>
      <p:sp>
        <p:nvSpPr>
          <p:cNvPr id="361" name="CustomShape 2"/>
          <p:cNvSpPr/>
          <p:nvPr/>
        </p:nvSpPr>
        <p:spPr>
          <a:xfrm>
            <a:off x="248400" y="762120"/>
            <a:ext cx="1168884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ZADD</a:t>
            </a:r>
            <a:r>
              <a:rPr lang="en-US" sz="1800" b="0" strike="noStrike" spc="-1">
                <a:solidFill>
                  <a:srgbClr val="000000"/>
                </a:solidFill>
                <a:latin typeface="Arial"/>
                <a:ea typeface="DejaVu Sans"/>
              </a:rPr>
              <a:t> adds all the specified members with the specified scores to the sorted set stored at key. It is possible to specify multiple score / member pairs. If a specified member is already a member of the sorted set, the score is updated and the element reinserted at the right position to ensure the correct ordering. The </a:t>
            </a:r>
            <a:r>
              <a:rPr lang="en-US" sz="1800" b="1" strike="noStrike" spc="-1">
                <a:solidFill>
                  <a:srgbClr val="000000"/>
                </a:solidFill>
                <a:latin typeface="Arial"/>
                <a:ea typeface="DejaVu Sans"/>
              </a:rPr>
              <a:t>score values</a:t>
            </a:r>
            <a:r>
              <a:rPr lang="en-US" sz="1800" b="0" strike="noStrike" spc="-1">
                <a:solidFill>
                  <a:srgbClr val="000000"/>
                </a:solidFill>
                <a:latin typeface="Arial"/>
                <a:ea typeface="DejaVu Sans"/>
              </a:rPr>
              <a:t> should be the string representation of a double precision floating point number. </a:t>
            </a:r>
            <a:r>
              <a:rPr lang="en-US" sz="1800" b="1" strike="noStrike" spc="-1">
                <a:solidFill>
                  <a:srgbClr val="000000"/>
                </a:solidFill>
                <a:latin typeface="Arial"/>
                <a:ea typeface="DejaVu Sans"/>
              </a:rPr>
              <a:t>+inf</a:t>
            </a:r>
            <a:r>
              <a:rPr lang="en-US" sz="1800" b="0" strike="noStrike" spc="-1">
                <a:solidFill>
                  <a:srgbClr val="000000"/>
                </a:solidFill>
                <a:latin typeface="Arial"/>
                <a:ea typeface="DejaVu Sans"/>
              </a:rPr>
              <a:t> or </a:t>
            </a:r>
            <a:r>
              <a:rPr lang="en-US" sz="1800" b="1" strike="noStrike" spc="-1">
                <a:solidFill>
                  <a:srgbClr val="000000"/>
                </a:solidFill>
                <a:latin typeface="Arial"/>
                <a:ea typeface="DejaVu Sans"/>
              </a:rPr>
              <a:t>-inf</a:t>
            </a:r>
            <a:r>
              <a:rPr lang="en-US" sz="1800" b="0" strike="noStrike" spc="-1">
                <a:solidFill>
                  <a:srgbClr val="000000"/>
                </a:solidFill>
                <a:latin typeface="Arial"/>
                <a:ea typeface="DejaVu Sans"/>
              </a:rPr>
              <a:t> values are valid values as well.</a:t>
            </a:r>
            <a:endParaRPr lang="en-IN" sz="1800" b="0" strike="noStrike" spc="-1">
              <a:latin typeface="Arial"/>
            </a:endParaRPr>
          </a:p>
        </p:txBody>
      </p:sp>
      <p:sp>
        <p:nvSpPr>
          <p:cNvPr id="362" name="CustomShape 3"/>
          <p:cNvSpPr/>
          <p:nvPr/>
        </p:nvSpPr>
        <p:spPr>
          <a:xfrm>
            <a:off x="248400" y="2567160"/>
            <a:ext cx="116888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GT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LT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CH</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INCR</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score member [score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63" name="CustomShape 4"/>
          <p:cNvSpPr/>
          <p:nvPr/>
        </p:nvSpPr>
        <p:spPr>
          <a:xfrm>
            <a:off x="248400" y="3101760"/>
            <a:ext cx="1180080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zero 5 apple 2 orange 1 grapes 4 mango 3 watermelon 1 red 2 blueberry 1 pink 3 kiwi 3 white 2 coconut 2 apple 1 mango 4 tomato 5 cherry</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game:1 12 saleel 04 neel 28 deep 10 nitish 7 gau 5 ruhan 5 raj 10 kau 17 saleel 23 sangita</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iplTeamRank 8 "Delhi Capitals" 7 "Chennai Super Kings" 7 "Royal Challengers Bangalore" 7 "Mumbai Indians" 7 "Rajasthan Royals" 8 "Punjab Kings" 7 "Kolkata Knight Riders" 7 "Sunrisers Hyderabad" 6 "Dummy Team" 6 "Dummy Team1" 6 "Dummy Team2"</a:t>
            </a:r>
            <a:endParaRPr lang="en-IN" sz="1800" b="0" strike="noStrike" spc="-1">
              <a:latin typeface="Arial"/>
            </a:endParaRPr>
          </a:p>
        </p:txBody>
      </p:sp>
      <p:sp>
        <p:nvSpPr>
          <p:cNvPr id="364" name="Line 5"/>
          <p:cNvSpPr/>
          <p:nvPr/>
        </p:nvSpPr>
        <p:spPr>
          <a:xfrm>
            <a:off x="0" y="2368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zrange and zrevrange</a:t>
            </a:r>
          </a:p>
        </p:txBody>
      </p:sp>
      <p:sp>
        <p:nvSpPr>
          <p:cNvPr id="36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67" name="Table 3"/>
          <p:cNvGraphicFramePr/>
          <p:nvPr/>
        </p:nvGraphicFramePr>
        <p:xfrm>
          <a:off x="209160" y="12456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a:txBody>
                    <a:bodyPr/>
                    <a:lstStyle/>
                    <a:p>
                      <a:pPr algn="ctr">
                        <a:lnSpc>
                          <a:spcPct val="100000"/>
                        </a:lnSpc>
                      </a:pPr>
                      <a:r>
                        <a:rPr lang="en-IN" sz="1800" b="1" strike="noStrike" spc="-1">
                          <a:solidFill>
                            <a:srgbClr val="283593"/>
                          </a:solidFill>
                          <a:latin typeface="Arial"/>
                          <a:ea typeface="DejaVu Sans"/>
                        </a:rPr>
                        <a:t>LIST</a:t>
                      </a:r>
                      <a:endParaRPr lang="en-IN" sz="1800" b="0" strike="noStrike" spc="-1">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zrange</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zrange</a:t>
            </a:r>
            <a:endParaRPr lang="en-IN" sz="4000" b="0" strike="noStrike" spc="-1">
              <a:latin typeface="Arial"/>
            </a:endParaRPr>
          </a:p>
        </p:txBody>
      </p:sp>
      <p:sp>
        <p:nvSpPr>
          <p:cNvPr id="369" name="CustomShape 2"/>
          <p:cNvSpPr/>
          <p:nvPr/>
        </p:nvSpPr>
        <p:spPr>
          <a:xfrm>
            <a:off x="248400" y="762120"/>
            <a:ext cx="9896760" cy="200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ZRANGE</a:t>
            </a:r>
            <a:r>
              <a:rPr lang="en-US" sz="1800" b="0" strike="noStrike" spc="-1">
                <a:solidFill>
                  <a:srgbClr val="000000"/>
                </a:solidFill>
                <a:latin typeface="Arial"/>
                <a:ea typeface="DejaVu Sans"/>
              </a:rPr>
              <a:t> returns the specified range of elements in the sorted set stored at &lt;key&gt;. By default, the command performs an index range query. The </a:t>
            </a:r>
            <a:r>
              <a:rPr lang="en-US" sz="1800" b="1" strike="noStrike" spc="-1">
                <a:solidFill>
                  <a:srgbClr val="000000"/>
                </a:solidFill>
                <a:latin typeface="Arial"/>
                <a:ea typeface="DejaVu Sans"/>
              </a:rPr>
              <a:t>&lt;min&gt; and &lt;max&gt;</a:t>
            </a:r>
            <a:r>
              <a:rPr lang="en-US" sz="1800" b="0" strike="noStrike" spc="-1">
                <a:solidFill>
                  <a:srgbClr val="000000"/>
                </a:solidFill>
                <a:latin typeface="Arial"/>
                <a:ea typeface="DejaVu Sans"/>
              </a:rPr>
              <a:t> </a:t>
            </a:r>
            <a:r>
              <a:rPr lang="en-US" sz="1800" b="1" strike="noStrike" spc="-1">
                <a:solidFill>
                  <a:srgbClr val="000000"/>
                </a:solidFill>
                <a:latin typeface="Arial"/>
                <a:ea typeface="DejaVu Sans"/>
              </a:rPr>
              <a:t>(both inclusive range)</a:t>
            </a:r>
            <a:r>
              <a:rPr lang="en-US" sz="1800" b="0" strike="noStrike" spc="-1">
                <a:solidFill>
                  <a:srgbClr val="000000"/>
                </a:solidFill>
                <a:latin typeface="Arial"/>
                <a:ea typeface="DejaVu Sans"/>
              </a:rPr>
              <a:t> arguments represent zero-based indexes, where 0 is the first element and so on. If </a:t>
            </a:r>
            <a:r>
              <a:rPr lang="en-US" sz="1800" b="1" strike="noStrike" spc="-1">
                <a:solidFill>
                  <a:srgbClr val="000000"/>
                </a:solidFill>
                <a:latin typeface="Arial"/>
                <a:ea typeface="DejaVu Sans"/>
              </a:rPr>
              <a:t>BYSCORE</a:t>
            </a:r>
            <a:r>
              <a:rPr lang="en-US" sz="1800" b="0" strike="noStrike" spc="-1">
                <a:solidFill>
                  <a:srgbClr val="000000"/>
                </a:solidFill>
                <a:latin typeface="Arial"/>
                <a:ea typeface="DejaVu Sans"/>
              </a:rPr>
              <a:t> option is provided, the command behaves like </a:t>
            </a:r>
            <a:r>
              <a:rPr lang="en-US" sz="1800" b="1" strike="noStrike" spc="-1">
                <a:solidFill>
                  <a:srgbClr val="000000"/>
                </a:solidFill>
                <a:latin typeface="Arial"/>
                <a:ea typeface="DejaVu Sans"/>
              </a:rPr>
              <a:t>ZRANGEBYSCORE</a:t>
            </a:r>
            <a:r>
              <a:rPr lang="en-US" sz="1800" b="0" strike="noStrike" spc="-1">
                <a:solidFill>
                  <a:srgbClr val="000000"/>
                </a:solidFill>
                <a:latin typeface="Arial"/>
                <a:ea typeface="DejaVu Sans"/>
              </a:rPr>
              <a:t> and returns the range of elements from the sorted set having scores equal or between &lt;min&gt; and &lt;max&gt;. By default, the score intervals specified by &lt;min&gt; and &lt;max&gt; are closed (inclusive). It is possible to specify an open interval </a:t>
            </a:r>
            <a:r>
              <a:rPr lang="en-US" sz="1800" b="1" strike="noStrike" spc="-1">
                <a:solidFill>
                  <a:srgbClr val="000000"/>
                </a:solidFill>
                <a:latin typeface="Arial"/>
                <a:ea typeface="DejaVu Sans"/>
              </a:rPr>
              <a:t>(exclusive)</a:t>
            </a:r>
            <a:r>
              <a:rPr lang="en-US" sz="1800" b="0" strike="noStrike" spc="-1">
                <a:solidFill>
                  <a:srgbClr val="000000"/>
                </a:solidFill>
                <a:latin typeface="Arial"/>
                <a:ea typeface="DejaVu Sans"/>
              </a:rPr>
              <a:t> by prefixing the score with the character </a:t>
            </a:r>
            <a:r>
              <a:rPr lang="en-US" sz="1800" b="1" strike="noStrike" spc="-1">
                <a:solidFill>
                  <a:srgbClr val="000000"/>
                </a:solidFill>
                <a:latin typeface="Arial"/>
                <a:ea typeface="DejaVu Sans"/>
              </a:rPr>
              <a:t>(</a:t>
            </a:r>
            <a:r>
              <a:rPr lang="en-US" sz="1800" b="0" strike="noStrike" spc="-1">
                <a:solidFill>
                  <a:srgbClr val="000000"/>
                </a:solidFill>
                <a:latin typeface="Arial"/>
                <a:ea typeface="DejaVu Sans"/>
              </a:rPr>
              <a:t>.</a:t>
            </a:r>
            <a:endParaRPr lang="en-IN" sz="1800" b="0" strike="noStrike" spc="-1">
              <a:latin typeface="Arial"/>
            </a:endParaRPr>
          </a:p>
        </p:txBody>
      </p:sp>
      <p:sp>
        <p:nvSpPr>
          <p:cNvPr id="370" name="CustomShape 3"/>
          <p:cNvSpPr/>
          <p:nvPr/>
        </p:nvSpPr>
        <p:spPr>
          <a:xfrm>
            <a:off x="248400" y="3062880"/>
            <a:ext cx="9824760" cy="64487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 [</a:t>
            </a:r>
            <a:r>
              <a:rPr lang="en-US" spc="-1" dirty="0">
                <a:solidFill>
                  <a:srgbClr val="00B0F0"/>
                </a:solidFill>
                <a:latin typeface="Source Code Pro" panose="020B0509030403020204" pitchFamily="49" charset="0"/>
                <a:ea typeface="Source Code Pro" panose="020B0509030403020204" pitchFamily="49" charset="0"/>
              </a:rPr>
              <a:t>BYSCORE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BYLEX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REV</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71" name="CustomShape 4"/>
          <p:cNvSpPr/>
          <p:nvPr/>
        </p:nvSpPr>
        <p:spPr>
          <a:xfrm>
            <a:off x="248400" y="3866400"/>
            <a:ext cx="1180080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0 -1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p:txBody>
      </p:sp>
      <p:sp>
        <p:nvSpPr>
          <p:cNvPr id="372" name="Line 5"/>
          <p:cNvSpPr/>
          <p:nvPr/>
        </p:nvSpPr>
        <p:spPr>
          <a:xfrm>
            <a:off x="0" y="2958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73" name="CustomShape 6"/>
          <p:cNvSpPr/>
          <p:nvPr/>
        </p:nvSpPr>
        <p:spPr>
          <a:xfrm>
            <a:off x="10332000" y="682560"/>
            <a:ext cx="1889280" cy="5708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0" strike="noStrike" spc="-1">
                <a:solidFill>
                  <a:srgbClr val="BF360C"/>
                </a:solidFill>
                <a:latin typeface="Arial"/>
                <a:ea typeface="DejaVu Sans"/>
              </a:rPr>
              <a:t>  1) "neel"</a:t>
            </a:r>
            <a:endParaRPr lang="en-IN" sz="2200" b="0" strike="noStrike" spc="-1">
              <a:latin typeface="Arial"/>
            </a:endParaRPr>
          </a:p>
          <a:p>
            <a:pPr>
              <a:lnSpc>
                <a:spcPct val="100000"/>
              </a:lnSpc>
            </a:pPr>
            <a:r>
              <a:rPr lang="en-IN" sz="2200" b="0" strike="noStrike" spc="-1">
                <a:solidFill>
                  <a:srgbClr val="BF360C"/>
                </a:solidFill>
                <a:latin typeface="Arial"/>
                <a:ea typeface="DejaVu Sans"/>
              </a:rPr>
              <a:t>  2) "4"</a:t>
            </a:r>
            <a:endParaRPr lang="en-IN" sz="2200" b="0" strike="noStrike" spc="-1">
              <a:latin typeface="Arial"/>
            </a:endParaRPr>
          </a:p>
          <a:p>
            <a:pPr>
              <a:lnSpc>
                <a:spcPct val="100000"/>
              </a:lnSpc>
            </a:pPr>
            <a:r>
              <a:rPr lang="en-IN" sz="2200" b="0" strike="noStrike" spc="-1">
                <a:solidFill>
                  <a:srgbClr val="BF360C"/>
                </a:solidFill>
                <a:latin typeface="Arial"/>
                <a:ea typeface="DejaVu Sans"/>
              </a:rPr>
              <a:t>  3) "raj"</a:t>
            </a:r>
            <a:endParaRPr lang="en-IN" sz="2200" b="0" strike="noStrike" spc="-1">
              <a:latin typeface="Arial"/>
            </a:endParaRPr>
          </a:p>
          <a:p>
            <a:pPr>
              <a:lnSpc>
                <a:spcPct val="100000"/>
              </a:lnSpc>
            </a:pPr>
            <a:r>
              <a:rPr lang="en-IN" sz="2200" b="0" strike="noStrike" spc="-1">
                <a:solidFill>
                  <a:srgbClr val="BF360C"/>
                </a:solidFill>
                <a:latin typeface="Arial"/>
                <a:ea typeface="DejaVu Sans"/>
              </a:rPr>
              <a:t>  4) "5"</a:t>
            </a:r>
            <a:endParaRPr lang="en-IN" sz="2200" b="0" strike="noStrike" spc="-1">
              <a:latin typeface="Arial"/>
            </a:endParaRPr>
          </a:p>
          <a:p>
            <a:pPr>
              <a:lnSpc>
                <a:spcPct val="100000"/>
              </a:lnSpc>
            </a:pPr>
            <a:r>
              <a:rPr lang="en-IN" sz="2200" b="0" strike="noStrike" spc="-1">
                <a:solidFill>
                  <a:srgbClr val="BF360C"/>
                </a:solidFill>
                <a:latin typeface="Arial"/>
                <a:ea typeface="DejaVu Sans"/>
              </a:rPr>
              <a:t>  5) "ruhan"</a:t>
            </a:r>
            <a:endParaRPr lang="en-IN" sz="2200" b="0" strike="noStrike" spc="-1">
              <a:latin typeface="Arial"/>
            </a:endParaRPr>
          </a:p>
          <a:p>
            <a:pPr>
              <a:lnSpc>
                <a:spcPct val="100000"/>
              </a:lnSpc>
            </a:pPr>
            <a:r>
              <a:rPr lang="en-IN" sz="2200" b="0" strike="noStrike" spc="-1">
                <a:solidFill>
                  <a:srgbClr val="BF360C"/>
                </a:solidFill>
                <a:latin typeface="Arial"/>
                <a:ea typeface="DejaVu Sans"/>
              </a:rPr>
              <a:t>  6) "5"</a:t>
            </a:r>
            <a:endParaRPr lang="en-IN" sz="2200" b="0" strike="noStrike" spc="-1">
              <a:latin typeface="Arial"/>
            </a:endParaRPr>
          </a:p>
          <a:p>
            <a:pPr>
              <a:lnSpc>
                <a:spcPct val="100000"/>
              </a:lnSpc>
            </a:pPr>
            <a:r>
              <a:rPr lang="en-IN" sz="2200" b="0" strike="noStrike" spc="-1">
                <a:solidFill>
                  <a:srgbClr val="BF360C"/>
                </a:solidFill>
                <a:latin typeface="Arial"/>
                <a:ea typeface="DejaVu Sans"/>
              </a:rPr>
              <a:t>  7) "gau"</a:t>
            </a:r>
            <a:endParaRPr lang="en-IN" sz="2200" b="0" strike="noStrike" spc="-1">
              <a:latin typeface="Arial"/>
            </a:endParaRPr>
          </a:p>
          <a:p>
            <a:pPr>
              <a:lnSpc>
                <a:spcPct val="100000"/>
              </a:lnSpc>
            </a:pPr>
            <a:r>
              <a:rPr lang="en-IN" sz="2200" b="0" strike="noStrike" spc="-1">
                <a:solidFill>
                  <a:srgbClr val="BF360C"/>
                </a:solidFill>
                <a:latin typeface="Arial"/>
                <a:ea typeface="DejaVu Sans"/>
              </a:rPr>
              <a:t>  8) "7"</a:t>
            </a:r>
            <a:endParaRPr lang="en-IN" sz="2200" b="0" strike="noStrike" spc="-1">
              <a:latin typeface="Arial"/>
            </a:endParaRPr>
          </a:p>
          <a:p>
            <a:pPr>
              <a:lnSpc>
                <a:spcPct val="100000"/>
              </a:lnSpc>
            </a:pPr>
            <a:r>
              <a:rPr lang="en-IN" sz="2200" b="0" strike="noStrike" spc="-1">
                <a:solidFill>
                  <a:srgbClr val="BF360C"/>
                </a:solidFill>
                <a:latin typeface="Arial"/>
                <a:ea typeface="DejaVu Sans"/>
              </a:rPr>
              <a:t>  9) "kau"</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10) "10"</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11) "nitish"</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12) "10"</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13)  "saleel"</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14) "17"</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15) "sangita"</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16) "23"</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17) "deep"</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18) "28"</a:t>
            </a:r>
            <a:endParaRPr lang="en-IN" sz="2200" b="0" strike="noStrike" spc="-1">
              <a:latin typeface="Arial"/>
            </a:endParaRPr>
          </a:p>
        </p:txBody>
      </p:sp>
      <p:sp>
        <p:nvSpPr>
          <p:cNvPr id="374" name="Line 7"/>
          <p:cNvSpPr/>
          <p:nvPr/>
        </p:nvSpPr>
        <p:spPr>
          <a:xfrm flipH="1">
            <a:off x="6458760" y="3960000"/>
            <a:ext cx="4017240" cy="597240"/>
          </a:xfrm>
          <a:prstGeom prst="line">
            <a:avLst/>
          </a:prstGeom>
          <a:ln w="50400">
            <a:solidFill>
              <a:srgbClr val="CDDC39"/>
            </a:solidFill>
            <a:round/>
            <a:headEnd type="triangle" w="med" len="med"/>
            <a:tailEnd type="diamond" w="med" len="med"/>
          </a:ln>
        </p:spPr>
        <p:style>
          <a:lnRef idx="0">
            <a:scrgbClr r="0" g="0" b="0"/>
          </a:lnRef>
          <a:fillRef idx="0">
            <a:scrgbClr r="0" g="0" b="0"/>
          </a:fillRef>
          <a:effectRef idx="0">
            <a:scrgbClr r="0" g="0" b="0"/>
          </a:effectRef>
          <a:fontRef idx="minor"/>
        </p:style>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zrevrange</a:t>
            </a:r>
            <a:endParaRPr lang="en-IN" sz="4000" b="0" strike="noStrike" spc="-1">
              <a:latin typeface="Arial"/>
            </a:endParaRPr>
          </a:p>
        </p:txBody>
      </p:sp>
      <p:sp>
        <p:nvSpPr>
          <p:cNvPr id="376" name="CustomShape 2"/>
          <p:cNvSpPr/>
          <p:nvPr/>
        </p:nvSpPr>
        <p:spPr>
          <a:xfrm>
            <a:off x="248400" y="762120"/>
            <a:ext cx="116888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REVRANGE</a:t>
            </a:r>
            <a:r>
              <a:rPr lang="en-US" sz="1800" b="0" strike="noStrike" spc="-1">
                <a:solidFill>
                  <a:srgbClr val="000000"/>
                </a:solidFill>
                <a:latin typeface="Arial"/>
                <a:ea typeface="DejaVu Sans"/>
              </a:rPr>
              <a:t> returns the specified range of elements in the sorted set stored at key. The elements are considered to be ordered from the highest to the lowest score. </a:t>
            </a:r>
            <a:endParaRPr lang="en-IN" sz="1800" b="0" strike="noStrike" spc="-1">
              <a:latin typeface="Arial"/>
            </a:endParaRPr>
          </a:p>
        </p:txBody>
      </p:sp>
      <p:sp>
        <p:nvSpPr>
          <p:cNvPr id="377" name="CustomShape 3"/>
          <p:cNvSpPr/>
          <p:nvPr/>
        </p:nvSpPr>
        <p:spPr>
          <a:xfrm>
            <a:off x="248400" y="1752840"/>
            <a:ext cx="982476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ZREVRANGE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 stop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78" name="CustomShape 4"/>
          <p:cNvSpPr/>
          <p:nvPr/>
        </p:nvSpPr>
        <p:spPr>
          <a:xfrm>
            <a:off x="248400" y="2309760"/>
            <a:ext cx="118008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zrevrange game:1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zrevrange game:1 0 -1 withscores</a:t>
            </a:r>
            <a:endParaRPr lang="en-IN" sz="1800" b="0" strike="noStrike" spc="-1">
              <a:latin typeface="Arial"/>
            </a:endParaRPr>
          </a:p>
        </p:txBody>
      </p:sp>
      <p:sp>
        <p:nvSpPr>
          <p:cNvPr id="379" name="Line 5"/>
          <p:cNvSpPr/>
          <p:nvPr/>
        </p:nvSpPr>
        <p:spPr>
          <a:xfrm>
            <a:off x="0" y="159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CustomShape 1"/>
          <p:cNvSpPr/>
          <p:nvPr/>
        </p:nvSpPr>
        <p:spPr>
          <a:xfrm>
            <a:off x="1318520" y="2362320"/>
            <a:ext cx="946004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zrangebyscore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zrevrangebyscore</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38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82" name="Table 3"/>
          <p:cNvGraphicFramePr/>
          <p:nvPr/>
        </p:nvGraphicFramePr>
        <p:xfrm>
          <a:off x="209520" y="12492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LIST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a:solidFill>
                            <a:srgbClr val="424242"/>
                          </a:solidFill>
                          <a:latin typeface="Arial"/>
                          <a:ea typeface="DejaVu Sans"/>
                        </a:rPr>
                        <a:t> zrange</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zrangebyscore &amp; zrevrangebyscore</a:t>
            </a:r>
            <a:endParaRPr lang="en-IN" sz="4000" b="0" strike="noStrike" spc="-1" dirty="0">
              <a:latin typeface="Arial"/>
            </a:endParaRPr>
          </a:p>
        </p:txBody>
      </p:sp>
      <p:sp>
        <p:nvSpPr>
          <p:cNvPr id="384" name="CustomShape 2"/>
          <p:cNvSpPr/>
          <p:nvPr/>
        </p:nvSpPr>
        <p:spPr>
          <a:xfrm>
            <a:off x="248400" y="762120"/>
            <a:ext cx="1169676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ZRANGEBYSCORE</a:t>
            </a:r>
            <a:r>
              <a:rPr lang="en-US" sz="1800" b="0" strike="noStrike" spc="-1" dirty="0">
                <a:solidFill>
                  <a:srgbClr val="000000"/>
                </a:solidFill>
                <a:latin typeface="Arial"/>
                <a:ea typeface="DejaVu Sans"/>
              </a:rPr>
              <a:t> returns all the elements in the sorted set at key with a score between min and max </a:t>
            </a:r>
            <a:r>
              <a:rPr lang="en-US" sz="1800" b="1" strike="noStrike" spc="-1" dirty="0">
                <a:solidFill>
                  <a:srgbClr val="000000"/>
                </a:solidFill>
                <a:latin typeface="Arial"/>
                <a:ea typeface="DejaVu Sans"/>
              </a:rPr>
              <a:t>(including elements with score equal to min or max)</a:t>
            </a:r>
            <a:r>
              <a:rPr lang="en-US" sz="1800" b="0" strike="noStrike" spc="-1" dirty="0">
                <a:solidFill>
                  <a:srgbClr val="000000"/>
                </a:solidFill>
                <a:latin typeface="Arial"/>
                <a:ea typeface="DejaVu Sans"/>
              </a:rPr>
              <a:t>. The elements are considered to be ordered from low to high scores. By default, the interval specified by min and max is closed (inclusive).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ZREVRANGEBYSCORE</a:t>
            </a:r>
            <a:r>
              <a:rPr lang="en-US" sz="1800" b="0" strike="noStrike" spc="-1" dirty="0">
                <a:solidFill>
                  <a:srgbClr val="000000"/>
                </a:solidFill>
                <a:latin typeface="Arial"/>
                <a:ea typeface="DejaVu Sans"/>
              </a:rPr>
              <a:t> returns all the elements in the sorted set at key with a score between max and min (including elements with score equal to max or min).</a:t>
            </a:r>
            <a:endParaRPr lang="en-IN" sz="1800" b="0" strike="noStrike" spc="-1" dirty="0">
              <a:latin typeface="Arial"/>
            </a:endParaRPr>
          </a:p>
        </p:txBody>
      </p:sp>
      <p:sp>
        <p:nvSpPr>
          <p:cNvPr id="385" name="CustomShape 3"/>
          <p:cNvSpPr/>
          <p:nvPr/>
        </p:nvSpPr>
        <p:spPr>
          <a:xfrm>
            <a:off x="248400" y="2911320"/>
            <a:ext cx="982476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ZRANGEBYSCORE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ZREVRANGEBYSCORE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max min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86" name="CustomShape 4"/>
          <p:cNvSpPr/>
          <p:nvPr/>
        </p:nvSpPr>
        <p:spPr>
          <a:xfrm>
            <a:off x="288000" y="3751920"/>
            <a:ext cx="1180080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limit 1 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zrevrangebyscore game:1 23 7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zrevrangebyscore game:1 (23 7  withscores</a:t>
            </a:r>
            <a:endParaRPr lang="en-IN" sz="1800" b="0" strike="noStrike" spc="-1" dirty="0">
              <a:latin typeface="Arial"/>
            </a:endParaRPr>
          </a:p>
        </p:txBody>
      </p:sp>
      <p:sp>
        <p:nvSpPr>
          <p:cNvPr id="387" name="Line 5"/>
          <p:cNvSpPr/>
          <p:nvPr/>
        </p:nvSpPr>
        <p:spPr>
          <a:xfrm>
            <a:off x="0" y="2742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CustomShape 1"/>
          <p:cNvSpPr/>
          <p:nvPr/>
        </p:nvSpPr>
        <p:spPr>
          <a:xfrm>
            <a:off x="1318520" y="2362320"/>
            <a:ext cx="946004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zrank, zrevrank and zscore</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 zmscore</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38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zrank, zrevrank &amp; zscore, zmscore</a:t>
            </a:r>
            <a:endParaRPr lang="en-IN" sz="4000" b="0" strike="noStrike" spc="-1" dirty="0">
              <a:latin typeface="Arial"/>
            </a:endParaRPr>
          </a:p>
        </p:txBody>
      </p:sp>
      <p:sp>
        <p:nvSpPr>
          <p:cNvPr id="391" name="CustomShape 2"/>
          <p:cNvSpPr/>
          <p:nvPr/>
        </p:nvSpPr>
        <p:spPr>
          <a:xfrm>
            <a:off x="248400" y="762120"/>
            <a:ext cx="11696760" cy="239920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ZRANK</a:t>
            </a:r>
            <a:r>
              <a:rPr lang="en-US" sz="1800" b="0" strike="noStrike" spc="-1" dirty="0">
                <a:solidFill>
                  <a:srgbClr val="000000"/>
                </a:solidFill>
                <a:latin typeface="Arial"/>
                <a:ea typeface="DejaVu Sans"/>
              </a:rPr>
              <a:t> returns the rank of member in the sorted set stored at key, with the scores ordered from low to high. The rank (or index) is 0-based, which means that the member with the lowest score has rank 0.</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ZREVRANK</a:t>
            </a:r>
            <a:r>
              <a:rPr lang="en-US" sz="1800" b="0" strike="noStrike" spc="-1" dirty="0">
                <a:solidFill>
                  <a:srgbClr val="000000"/>
                </a:solidFill>
                <a:latin typeface="Arial"/>
                <a:ea typeface="DejaVu Sans"/>
              </a:rPr>
              <a:t> returns the rank of member in the sorted set stored at key, with the scores ordered from high to low. The rank (or index) is 0-based, which means that the member with the highest score has rank 0.</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ZSCORE</a:t>
            </a:r>
            <a:r>
              <a:rPr lang="en-US" sz="1800" b="0" strike="noStrike" spc="-1" dirty="0">
                <a:solidFill>
                  <a:srgbClr val="000000"/>
                </a:solidFill>
                <a:latin typeface="Arial"/>
                <a:ea typeface="DejaVu Sans"/>
              </a:rPr>
              <a:t> returns the score of member in the sorted set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ZMSCORE</a:t>
            </a:r>
            <a:r>
              <a:rPr lang="en-US" sz="1800" b="0" strike="noStrike" spc="-1" dirty="0">
                <a:solidFill>
                  <a:srgbClr val="000000"/>
                </a:solidFill>
                <a:latin typeface="Arial"/>
                <a:ea typeface="DejaVu Sans"/>
              </a:rPr>
              <a:t> returns the scores associated with the specified members in the sorted set stored at key. For every member that does not exist in the sorted set, a nil value is returned.</a:t>
            </a:r>
            <a:endParaRPr lang="en-IN" sz="1800" b="0" strike="noStrike" spc="-1" dirty="0">
              <a:latin typeface="Arial"/>
            </a:endParaRPr>
          </a:p>
        </p:txBody>
      </p:sp>
      <p:sp>
        <p:nvSpPr>
          <p:cNvPr id="392" name="CustomShape 3"/>
          <p:cNvSpPr/>
          <p:nvPr/>
        </p:nvSpPr>
        <p:spPr>
          <a:xfrm>
            <a:off x="248400" y="335016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ZRANK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ZREVRANK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US"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ZMSCORE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93" name="CustomShape 4"/>
          <p:cNvSpPr/>
          <p:nvPr/>
        </p:nvSpPr>
        <p:spPr>
          <a:xfrm>
            <a:off x="248400" y="5087160"/>
            <a:ext cx="1180080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zrank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zrevrank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zscore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zmscore game:1 saleel sharmin</a:t>
            </a:r>
            <a:endParaRPr lang="en-IN" sz="1800" b="0" strike="noStrike" spc="-1" dirty="0">
              <a:latin typeface="Arial"/>
            </a:endParaRPr>
          </a:p>
        </p:txBody>
      </p:sp>
      <p:sp>
        <p:nvSpPr>
          <p:cNvPr id="394" name="Line 5"/>
          <p:cNvSpPr/>
          <p:nvPr/>
        </p:nvSpPr>
        <p:spPr>
          <a:xfrm>
            <a:off x="0" y="3246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zcount, zrem, zrandmember</a:t>
            </a:r>
          </a:p>
        </p:txBody>
      </p:sp>
      <p:sp>
        <p:nvSpPr>
          <p:cNvPr id="39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zcount, zrem, zrandmember</a:t>
            </a:r>
            <a:endParaRPr lang="en-IN" sz="4000" b="0" strike="noStrike" spc="-1" dirty="0">
              <a:latin typeface="Arial"/>
            </a:endParaRPr>
          </a:p>
        </p:txBody>
      </p:sp>
      <p:sp>
        <p:nvSpPr>
          <p:cNvPr id="398" name="CustomShape 2"/>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ZCOUNT</a:t>
            </a:r>
            <a:r>
              <a:rPr lang="en-US" sz="1800" b="0" strike="noStrike" spc="-1" dirty="0">
                <a:solidFill>
                  <a:srgbClr val="000000"/>
                </a:solidFill>
                <a:latin typeface="Arial"/>
                <a:ea typeface="DejaVu Sans"/>
              </a:rPr>
              <a:t> returns the number of elements in the sorted set at key with a </a:t>
            </a:r>
            <a:r>
              <a:rPr lang="en-US" sz="1800" b="1" strike="noStrike" spc="-1" dirty="0">
                <a:solidFill>
                  <a:srgbClr val="000000"/>
                </a:solidFill>
                <a:latin typeface="Arial"/>
                <a:ea typeface="DejaVu Sans"/>
              </a:rPr>
              <a:t>score between min and max</a:t>
            </a:r>
            <a:r>
              <a:rPr lang="en-US" sz="1800" b="0" strike="noStrike" spc="-1" dirty="0">
                <a:solidFill>
                  <a:srgbClr val="000000"/>
                </a:solidFill>
                <a:latin typeface="Arial"/>
                <a:ea typeface="DejaVu Sans"/>
              </a:rPr>
              <a:t>.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ZREM</a:t>
            </a:r>
            <a:r>
              <a:rPr lang="en-US" sz="1800" b="0" strike="noStrike" spc="-1" dirty="0">
                <a:solidFill>
                  <a:srgbClr val="000000"/>
                </a:solidFill>
                <a:latin typeface="Arial"/>
                <a:ea typeface="DejaVu Sans"/>
              </a:rPr>
              <a:t> removes the specified members from the sorted set stored at key. Non existing members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ZRANDMEMBER</a:t>
            </a:r>
            <a:r>
              <a:rPr lang="en-US" sz="1800" b="0" strike="noStrike" spc="-1" dirty="0">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lang="en-IN" sz="1800" b="0" strike="noStrike" spc="-1" dirty="0">
              <a:latin typeface="Arial"/>
            </a:endParaRPr>
          </a:p>
        </p:txBody>
      </p:sp>
      <p:sp>
        <p:nvSpPr>
          <p:cNvPr id="399" name="CustomShape 3"/>
          <p:cNvSpPr/>
          <p:nvPr/>
        </p:nvSpPr>
        <p:spPr>
          <a:xfrm>
            <a:off x="248400" y="2896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ZCOUNT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ZRANDMEMBER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00" name="CustomShape 4"/>
          <p:cNvSpPr/>
          <p:nvPr/>
        </p:nvSpPr>
        <p:spPr>
          <a:xfrm>
            <a:off x="248400" y="4193640"/>
            <a:ext cx="1180080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zcount game:1 1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zcount game:1 1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zscore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zrem iplTeamRank "Dummy Team" "Dummy Team1" "Dummy Team2"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zrandmember iplTeamRank</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zrandmember iplTeamRank 3</a:t>
            </a:r>
            <a:endParaRPr lang="en-IN" sz="1800" b="0" strike="noStrike" spc="-1" dirty="0">
              <a:latin typeface="Arial"/>
            </a:endParaRPr>
          </a:p>
        </p:txBody>
      </p:sp>
      <p:sp>
        <p:nvSpPr>
          <p:cNvPr id="401" name="Line 5"/>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strings</a:t>
            </a:r>
          </a:p>
        </p:txBody>
      </p:sp>
      <p:sp>
        <p:nvSpPr>
          <p:cNvPr id="11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119"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strings commands are used for managing string values in Redis. A String value can be at max 512 Megabytes in length.</a:t>
            </a:r>
            <a:endParaRPr lang="en-IN" sz="1800" b="0" strike="noStrike" spc="-1">
              <a:latin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zunion, zinter and zdiff</a:t>
            </a:r>
          </a:p>
        </p:txBody>
      </p:sp>
      <p:sp>
        <p:nvSpPr>
          <p:cNvPr id="40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zunion, zinter, zdiff</a:t>
            </a:r>
            <a:endParaRPr lang="en-IN" sz="4000" b="0" strike="noStrike" spc="-1">
              <a:latin typeface="Arial"/>
            </a:endParaRPr>
          </a:p>
        </p:txBody>
      </p:sp>
      <p:sp>
        <p:nvSpPr>
          <p:cNvPr id="405" name="CustomShape 2"/>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ZCOUNT</a:t>
            </a:r>
            <a:r>
              <a:rPr lang="en-US" sz="1800" b="0" strike="noStrike" spc="-1" dirty="0">
                <a:solidFill>
                  <a:srgbClr val="000000"/>
                </a:solidFill>
                <a:latin typeface="Arial"/>
                <a:ea typeface="DejaVu Sans"/>
              </a:rPr>
              <a:t> returns the number of elements in the sorted set at key with a </a:t>
            </a:r>
            <a:r>
              <a:rPr lang="en-US" sz="1800" b="1" strike="noStrike" spc="-1" dirty="0">
                <a:solidFill>
                  <a:srgbClr val="000000"/>
                </a:solidFill>
                <a:latin typeface="Arial"/>
                <a:ea typeface="DejaVu Sans"/>
              </a:rPr>
              <a:t>score between min and max</a:t>
            </a:r>
            <a:r>
              <a:rPr lang="en-US" sz="1800" b="0" strike="noStrike" spc="-1" dirty="0">
                <a:solidFill>
                  <a:srgbClr val="000000"/>
                </a:solidFill>
                <a:latin typeface="Arial"/>
                <a:ea typeface="DejaVu Sans"/>
              </a:rPr>
              <a:t>.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ZREM</a:t>
            </a:r>
            <a:r>
              <a:rPr lang="en-US" sz="1800" b="0" strike="noStrike" spc="-1" dirty="0">
                <a:solidFill>
                  <a:srgbClr val="000000"/>
                </a:solidFill>
                <a:latin typeface="Arial"/>
                <a:ea typeface="DejaVu Sans"/>
              </a:rPr>
              <a:t> removes the specified members from the sorted set stored at key. Non existing members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ZRANDMEMBER</a:t>
            </a:r>
            <a:r>
              <a:rPr lang="en-US" sz="1800" b="0" strike="noStrike" spc="-1" dirty="0">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lang="en-IN" sz="1800" b="0" strike="noStrike" spc="-1" dirty="0">
              <a:latin typeface="Arial"/>
            </a:endParaRPr>
          </a:p>
        </p:txBody>
      </p:sp>
      <p:sp>
        <p:nvSpPr>
          <p:cNvPr id="406" name="CustomShape 3"/>
          <p:cNvSpPr/>
          <p:nvPr/>
        </p:nvSpPr>
        <p:spPr>
          <a:xfrm>
            <a:off x="248400" y="40489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ZUNION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WEIGHTS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weight [weight ...]] [</a:t>
            </a:r>
            <a:r>
              <a:rPr lang="en-US" spc="-1" dirty="0">
                <a:solidFill>
                  <a:srgbClr val="00B0F0"/>
                </a:solidFill>
                <a:latin typeface="Source Code Pro" panose="020B0509030403020204" pitchFamily="49" charset="0"/>
                <a:ea typeface="Source Code Pro" panose="020B0509030403020204" pitchFamily="49" charset="0"/>
              </a:rPr>
              <a:t>AGGREGATE SUM</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MIN</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MAX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ZINTER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WEIGHTS weight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weight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AGGREGATE SUM</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MIN</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MAX]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ZDIFF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07" name="Line 4"/>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flushdb and flushall</a:t>
            </a:r>
          </a:p>
        </p:txBody>
      </p:sp>
      <p:sp>
        <p:nvSpPr>
          <p:cNvPr id="40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flushdb &amp; flushall</a:t>
            </a:r>
            <a:endParaRPr lang="en-IN" sz="4000" b="0" strike="noStrike" spc="-1">
              <a:latin typeface="Arial"/>
            </a:endParaRPr>
          </a:p>
        </p:txBody>
      </p:sp>
      <p:sp>
        <p:nvSpPr>
          <p:cNvPr id="411" name="CustomShape 2"/>
          <p:cNvSpPr/>
          <p:nvPr/>
        </p:nvSpPr>
        <p:spPr>
          <a:xfrm>
            <a:off x="248400" y="49489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FLUSHDB [ASYNC|SYNC]</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FLUSHALL [ASYNC|SYNC]</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12" name="CustomShape 3"/>
          <p:cNvSpPr/>
          <p:nvPr/>
        </p:nvSpPr>
        <p:spPr>
          <a:xfrm>
            <a:off x="248400" y="5777640"/>
            <a:ext cx="118008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flushdb</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flushall</a:t>
            </a:r>
            <a:endParaRPr lang="en-IN" sz="1800" b="0" strike="noStrike" spc="-1" dirty="0">
              <a:latin typeface="Arial"/>
            </a:endParaRPr>
          </a:p>
        </p:txBody>
      </p:sp>
      <p:sp>
        <p:nvSpPr>
          <p:cNvPr id="413" name="Line 4"/>
          <p:cNvSpPr/>
          <p:nvPr/>
        </p:nvSpPr>
        <p:spPr>
          <a:xfrm>
            <a:off x="0" y="476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14" name="CustomShape 5"/>
          <p:cNvSpPr/>
          <p:nvPr/>
        </p:nvSpPr>
        <p:spPr>
          <a:xfrm>
            <a:off x="248400" y="762120"/>
            <a:ext cx="11696760" cy="3777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FLUSHDB</a:t>
            </a:r>
            <a:r>
              <a:rPr lang="en-US" sz="1800" b="0" strike="noStrike" spc="-1" dirty="0">
                <a:solidFill>
                  <a:srgbClr val="000000"/>
                </a:solidFill>
                <a:latin typeface="Arial"/>
                <a:ea typeface="DejaVu Sans"/>
              </a:rPr>
              <a:t> delete all the keys of the currently selected DB. Default, </a:t>
            </a:r>
            <a:r>
              <a:rPr lang="en-US" sz="1800" b="1" strike="noStrike" spc="-1" dirty="0">
                <a:solidFill>
                  <a:srgbClr val="000000"/>
                </a:solidFill>
                <a:latin typeface="Arial"/>
                <a:ea typeface="DejaVu Sans"/>
              </a:rPr>
              <a:t>FLUSHDB</a:t>
            </a:r>
            <a:r>
              <a:rPr lang="en-US" sz="1800" b="0" strike="noStrike" spc="-1" dirty="0">
                <a:solidFill>
                  <a:srgbClr val="000000"/>
                </a:solidFill>
                <a:latin typeface="Arial"/>
                <a:ea typeface="DejaVu Sans"/>
              </a:rPr>
              <a:t> will synchronously flush all keys from the database.</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ASYNC</a:t>
            </a:r>
            <a:r>
              <a:rPr lang="en-US" sz="1800" b="0" strike="noStrike" spc="-1" dirty="0">
                <a:solidFill>
                  <a:srgbClr val="000000"/>
                </a:solidFill>
                <a:latin typeface="Arial"/>
                <a:ea typeface="DejaVu Sans"/>
              </a:rPr>
              <a:t>: flushes the database asynchronously</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SYNC</a:t>
            </a:r>
            <a:r>
              <a:rPr lang="en-US" sz="1800" b="0" strike="noStrike" spc="-1" dirty="0">
                <a:solidFill>
                  <a:srgbClr val="000000"/>
                </a:solidFill>
                <a:latin typeface="Arial"/>
                <a:ea typeface="DejaVu Sans"/>
              </a:rPr>
              <a:t>: flushes the database synchronously</a:t>
            </a:r>
            <a:endParaRPr lang="en-IN" sz="1800" b="0" strike="noStrike" spc="-1" dirty="0">
              <a:latin typeface="Arial"/>
            </a:endParaRPr>
          </a:p>
          <a:p>
            <a:pPr algn="just">
              <a:lnSpc>
                <a:spcPct val="100000"/>
              </a:lnSpc>
            </a:pPr>
            <a:r>
              <a:rPr lang="en-US" sz="2200" b="0" strike="noStrike" spc="-1" dirty="0">
                <a:solidFill>
                  <a:srgbClr val="C9211E"/>
                </a:solidFill>
                <a:latin typeface="Arial"/>
                <a:ea typeface="DejaVu Sans"/>
              </a:rPr>
              <a:t>Note:</a:t>
            </a:r>
            <a:r>
              <a:rPr lang="en-US" sz="1800" b="0" strike="noStrike" spc="-1" dirty="0">
                <a:solidFill>
                  <a:srgbClr val="000000"/>
                </a:solidFill>
                <a:latin typeface="Arial"/>
                <a:ea typeface="DejaVu Sans"/>
              </a:rPr>
              <a:t> an </a:t>
            </a:r>
            <a:r>
              <a:rPr lang="en-US" sz="1800" b="1" strike="noStrike" spc="-1" dirty="0">
                <a:solidFill>
                  <a:srgbClr val="000000"/>
                </a:solidFill>
                <a:latin typeface="Arial"/>
                <a:ea typeface="DejaVu Sans"/>
              </a:rPr>
              <a:t>asynchronous</a:t>
            </a: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FLUSHDB</a:t>
            </a:r>
            <a:r>
              <a:rPr lang="en-US" sz="1800" b="0" strike="noStrike" spc="-1" dirty="0">
                <a:solidFill>
                  <a:srgbClr val="000000"/>
                </a:solidFill>
                <a:latin typeface="Arial"/>
                <a:ea typeface="DejaVu Sans"/>
              </a:rPr>
              <a:t> command only deletes keys that were present at the time the command was invoked. </a:t>
            </a:r>
            <a:r>
              <a:rPr lang="en-US" sz="1800" b="1" strike="noStrike" spc="-1" dirty="0">
                <a:solidFill>
                  <a:srgbClr val="000000"/>
                </a:solidFill>
                <a:latin typeface="Arial"/>
                <a:ea typeface="DejaVu Sans"/>
              </a:rPr>
              <a:t>Keys created during an asynchronous flush will be unaffected.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FLUSHALL</a:t>
            </a:r>
            <a:r>
              <a:rPr lang="en-US" sz="1800" b="0" strike="noStrike" spc="-1" dirty="0">
                <a:solidFill>
                  <a:srgbClr val="000000"/>
                </a:solidFill>
                <a:latin typeface="Arial"/>
                <a:ea typeface="DejaVu Sans"/>
              </a:rPr>
              <a:t> delete all the keys of the existing DB not just the currently selected one. By default, </a:t>
            </a:r>
            <a:r>
              <a:rPr lang="en-US" sz="1800" b="1" strike="noStrike" spc="-1" dirty="0">
                <a:solidFill>
                  <a:srgbClr val="000000"/>
                </a:solidFill>
                <a:latin typeface="Arial"/>
                <a:ea typeface="DejaVu Sans"/>
              </a:rPr>
              <a:t>FLUSHALL</a:t>
            </a:r>
            <a:r>
              <a:rPr lang="en-US" sz="1800" b="0" strike="noStrike" spc="-1" dirty="0">
                <a:solidFill>
                  <a:srgbClr val="000000"/>
                </a:solidFill>
                <a:latin typeface="Arial"/>
                <a:ea typeface="DejaVu Sans"/>
              </a:rPr>
              <a:t> will synchronously flush all the databases.</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ASYNC</a:t>
            </a:r>
            <a:r>
              <a:rPr lang="en-US" sz="1800" b="0" strike="noStrike" spc="-1" dirty="0">
                <a:solidFill>
                  <a:srgbClr val="000000"/>
                </a:solidFill>
                <a:latin typeface="Arial"/>
                <a:ea typeface="DejaVu Sans"/>
              </a:rPr>
              <a:t>: flushes the database asynchronously</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SYNC</a:t>
            </a:r>
            <a:r>
              <a:rPr lang="en-US" sz="1800" b="0" strike="noStrike" spc="-1" dirty="0">
                <a:solidFill>
                  <a:srgbClr val="000000"/>
                </a:solidFill>
                <a:latin typeface="Arial"/>
                <a:ea typeface="DejaVu Sans"/>
              </a:rPr>
              <a:t>: flushes the database synchronously</a:t>
            </a:r>
            <a:endParaRPr lang="en-IN" sz="1800" b="0" strike="noStrike" spc="-1" dirty="0">
              <a:latin typeface="Arial"/>
            </a:endParaRPr>
          </a:p>
          <a:p>
            <a:pPr algn="just">
              <a:lnSpc>
                <a:spcPct val="100000"/>
              </a:lnSpc>
            </a:pPr>
            <a:r>
              <a:rPr lang="en-US" sz="2200" b="0" strike="noStrike" spc="-1" dirty="0">
                <a:solidFill>
                  <a:srgbClr val="C9211E"/>
                </a:solidFill>
                <a:latin typeface="Arial"/>
                <a:ea typeface="DejaVu Sans"/>
              </a:rPr>
              <a:t>Note:</a:t>
            </a:r>
            <a:r>
              <a:rPr lang="en-US" sz="1800" b="0" strike="noStrike" spc="-1" dirty="0">
                <a:solidFill>
                  <a:srgbClr val="000000"/>
                </a:solidFill>
                <a:latin typeface="Arial"/>
                <a:ea typeface="DejaVu Sans"/>
              </a:rPr>
              <a:t> an </a:t>
            </a:r>
            <a:r>
              <a:rPr lang="en-US" sz="1800" b="1" strike="noStrike" spc="-1" dirty="0">
                <a:solidFill>
                  <a:srgbClr val="000000"/>
                </a:solidFill>
                <a:latin typeface="Arial"/>
                <a:ea typeface="DejaVu Sans"/>
              </a:rPr>
              <a:t>asynchronous</a:t>
            </a: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FLUSHALL</a:t>
            </a:r>
            <a:r>
              <a:rPr lang="en-US" sz="1800" b="0" strike="noStrike" spc="-1" dirty="0">
                <a:solidFill>
                  <a:srgbClr val="000000"/>
                </a:solidFill>
                <a:latin typeface="Arial"/>
                <a:ea typeface="DejaVu Sans"/>
              </a:rPr>
              <a:t> command only deletes keys that were present at the time the command was invoked. </a:t>
            </a:r>
            <a:r>
              <a:rPr lang="en-US" sz="1800" b="1" strike="noStrike" spc="-1" dirty="0">
                <a:solidFill>
                  <a:srgbClr val="000000"/>
                </a:solidFill>
                <a:latin typeface="Arial"/>
                <a:ea typeface="DejaVu Sans"/>
              </a:rPr>
              <a:t>Keys created during an asynchronous flush will be unaffected.</a:t>
            </a:r>
            <a:endParaRPr lang="en-IN" sz="1800" b="0" strike="noStrike" spc="-1" dirty="0">
              <a:latin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EVAL script</a:t>
            </a:r>
          </a:p>
        </p:txBody>
      </p:sp>
      <p:sp>
        <p:nvSpPr>
          <p:cNvPr id="416"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Lua scripting</a:t>
            </a:r>
            <a:endParaRPr lang="en-IN" sz="2000" b="0" strike="noStrike" spc="-1">
              <a:latin typeface="Arial"/>
            </a:endParaRPr>
          </a:p>
        </p:txBody>
      </p:sp>
      <p:sp>
        <p:nvSpPr>
          <p:cNvPr id="417" name="CustomShape 3"/>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CustomShape 1"/>
          <p:cNvSpPr/>
          <p:nvPr/>
        </p:nvSpPr>
        <p:spPr>
          <a:xfrm>
            <a:off x="0" y="7272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19" name="CustomShape 2"/>
          <p:cNvSpPr/>
          <p:nvPr/>
        </p:nvSpPr>
        <p:spPr>
          <a:xfrm>
            <a:off x="288000" y="2061720"/>
            <a:ext cx="11651040" cy="4043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n-US" sz="2000" b="1" strike="noStrike" spc="-1" dirty="0">
                <a:solidFill>
                  <a:srgbClr val="000000"/>
                </a:solidFill>
                <a:latin typeface="Arial"/>
                <a:ea typeface="DejaVu Sans"/>
              </a:rPr>
              <a:t>EVAL</a:t>
            </a:r>
            <a:r>
              <a:rPr lang="en-IN" sz="2000" b="0" strike="noStrike" spc="-1" dirty="0">
                <a:solidFill>
                  <a:srgbClr val="000000"/>
                </a:solidFill>
                <a:latin typeface="Arial"/>
                <a:ea typeface="DejaVu Sans"/>
              </a:rPr>
              <a:t> is used to evaluate scripts using the Lua interpreter built into Redis starting from version 2.6.0.</a:t>
            </a:r>
            <a:endParaRPr lang="en-IN" sz="2000" b="0" strike="noStrike" spc="-1" dirty="0">
              <a:latin typeface="Arial"/>
            </a:endParaRPr>
          </a:p>
          <a:p>
            <a:pPr>
              <a:lnSpc>
                <a:spcPct val="100000"/>
              </a:lnSpc>
            </a:pPr>
            <a:endParaRPr lang="en-IN" sz="2000" b="0" strike="noStrike" spc="-1" dirty="0">
              <a:latin typeface="Arial"/>
            </a:endParaRPr>
          </a:p>
          <a:p>
            <a:pPr marL="216000" indent="-203040">
              <a:lnSpc>
                <a:spcPct val="100000"/>
              </a:lnSpc>
              <a:buClr>
                <a:srgbClr val="000000"/>
              </a:buClr>
              <a:buSzPct val="45000"/>
              <a:buFont typeface="Wingdings" charset="2"/>
              <a:buChar char=""/>
            </a:pPr>
            <a:r>
              <a:rPr lang="en-IN" sz="2000" b="1" strike="noStrike" spc="-1" dirty="0">
                <a:solidFill>
                  <a:srgbClr val="000000"/>
                </a:solidFill>
                <a:latin typeface="Arial"/>
                <a:ea typeface="DejaVu Sans"/>
              </a:rPr>
              <a:t>The first argument of EVAL</a:t>
            </a:r>
            <a:r>
              <a:rPr lang="en-IN" sz="2000" b="0" strike="noStrike" spc="-1" dirty="0">
                <a:solidFill>
                  <a:srgbClr val="000000"/>
                </a:solidFill>
                <a:latin typeface="Arial"/>
                <a:ea typeface="DejaVu Sans"/>
              </a:rPr>
              <a:t> is a Lua 5.1 script. The script does not need to define a Lua function. It is just a Lua program that will run in the context of the Redis server.</a:t>
            </a:r>
            <a:endParaRPr lang="en-IN" sz="2000" b="0" strike="noStrike" spc="-1" dirty="0">
              <a:latin typeface="Arial"/>
            </a:endParaRPr>
          </a:p>
          <a:p>
            <a:pPr>
              <a:lnSpc>
                <a:spcPct val="100000"/>
              </a:lnSpc>
            </a:pPr>
            <a:endParaRPr lang="en-IN" sz="2000" b="0" strike="noStrike" spc="-1" dirty="0">
              <a:latin typeface="Arial"/>
            </a:endParaRPr>
          </a:p>
          <a:p>
            <a:pPr marL="216000" indent="-203040">
              <a:lnSpc>
                <a:spcPct val="100000"/>
              </a:lnSpc>
              <a:buClr>
                <a:srgbClr val="000000"/>
              </a:buClr>
              <a:buSzPct val="45000"/>
              <a:buFont typeface="Wingdings" charset="2"/>
              <a:buChar char=""/>
            </a:pPr>
            <a:r>
              <a:rPr lang="en-IN" sz="2000" b="1" strike="noStrike" spc="-1" dirty="0">
                <a:solidFill>
                  <a:srgbClr val="000000"/>
                </a:solidFill>
                <a:latin typeface="Arial"/>
                <a:ea typeface="DejaVu Sans"/>
              </a:rPr>
              <a:t>The second argument of EVAL</a:t>
            </a:r>
            <a:r>
              <a:rPr lang="en-IN" sz="2000" b="0" strike="noStrike" spc="-1" dirty="0">
                <a:solidFill>
                  <a:srgbClr val="000000"/>
                </a:solidFill>
                <a:latin typeface="Arial"/>
                <a:ea typeface="DejaVu Sans"/>
              </a:rPr>
              <a:t> is the number of arguments that follows the script (starting from the third argument) that represent Redis key names. The arguments can be accessed by Lua using the </a:t>
            </a:r>
            <a:r>
              <a:rPr lang="en-IN" sz="2000" b="1" strike="noStrike" spc="-1" dirty="0">
                <a:solidFill>
                  <a:srgbClr val="000000"/>
                </a:solidFill>
                <a:latin typeface="Arial"/>
                <a:ea typeface="DejaVu Sans"/>
              </a:rPr>
              <a:t>KEYS global variable</a:t>
            </a:r>
            <a:r>
              <a:rPr lang="en-IN" sz="2000" b="0" strike="noStrike" spc="-1" dirty="0">
                <a:solidFill>
                  <a:srgbClr val="000000"/>
                </a:solidFill>
                <a:latin typeface="Arial"/>
                <a:ea typeface="DejaVu Sans"/>
              </a:rPr>
              <a:t> in the form of a one-based array (so </a:t>
            </a:r>
            <a:r>
              <a:rPr lang="en-IN" sz="2000" b="1" strike="noStrike" spc="-1" dirty="0">
                <a:solidFill>
                  <a:srgbClr val="000000"/>
                </a:solidFill>
                <a:latin typeface="Arial"/>
                <a:ea typeface="DejaVu Sans"/>
              </a:rPr>
              <a:t>KEYS[1], KEYS[2], ...</a:t>
            </a:r>
            <a:r>
              <a:rPr lang="en-IN" sz="2000" b="0" strike="noStrike" spc="-1" dirty="0">
                <a:solidFill>
                  <a:srgbClr val="000000"/>
                </a:solidFill>
                <a:latin typeface="Arial"/>
                <a:ea typeface="DejaVu Sans"/>
              </a:rPr>
              <a:t>).</a:t>
            </a:r>
            <a:endParaRPr lang="en-IN" sz="2000" b="0" strike="noStrike" spc="-1" dirty="0">
              <a:latin typeface="Arial"/>
            </a:endParaRPr>
          </a:p>
          <a:p>
            <a:pPr>
              <a:lnSpc>
                <a:spcPct val="100000"/>
              </a:lnSpc>
            </a:pPr>
            <a:endParaRPr lang="en-IN" sz="2000" b="0" strike="noStrike" spc="-1" dirty="0">
              <a:latin typeface="Arial"/>
            </a:endParaRPr>
          </a:p>
          <a:p>
            <a:pPr>
              <a:lnSpc>
                <a:spcPct val="100000"/>
              </a:lnSpc>
            </a:pPr>
            <a:r>
              <a:rPr lang="en-IN" sz="2000" b="0" strike="noStrike" spc="-1" dirty="0">
                <a:solidFill>
                  <a:srgbClr val="000000"/>
                </a:solidFill>
                <a:latin typeface="Arial"/>
                <a:ea typeface="DejaVu Sans"/>
              </a:rPr>
              <a:t>All the additional arguments should not represent key names and can be accessed by Lua using the </a:t>
            </a:r>
            <a:r>
              <a:rPr lang="en-IN" sz="2000" b="1" strike="noStrike" spc="-1" dirty="0">
                <a:solidFill>
                  <a:srgbClr val="000000"/>
                </a:solidFill>
                <a:latin typeface="Arial"/>
                <a:ea typeface="DejaVu Sans"/>
              </a:rPr>
              <a:t>ARGV global variable</a:t>
            </a:r>
            <a:r>
              <a:rPr lang="en-IN" sz="2000" b="0" strike="noStrike" spc="-1" dirty="0">
                <a:solidFill>
                  <a:srgbClr val="000000"/>
                </a:solidFill>
                <a:latin typeface="Arial"/>
                <a:ea typeface="DejaVu Sans"/>
              </a:rPr>
              <a:t>, very similarly to what happens with keys (so </a:t>
            </a:r>
            <a:r>
              <a:rPr lang="en-IN" sz="2000" b="1" strike="noStrike" spc="-1" dirty="0">
                <a:solidFill>
                  <a:srgbClr val="000000"/>
                </a:solidFill>
                <a:latin typeface="Arial"/>
                <a:ea typeface="DejaVu Sans"/>
              </a:rPr>
              <a:t>ARGV[1], ARGV[2], ...</a:t>
            </a:r>
            <a:r>
              <a:rPr lang="en-IN" sz="2000" b="0" strike="noStrike" spc="-1" dirty="0">
                <a:solidFill>
                  <a:srgbClr val="000000"/>
                </a:solidFill>
                <a:latin typeface="Arial"/>
                <a:ea typeface="DejaVu Sans"/>
              </a:rPr>
              <a:t>).</a:t>
            </a:r>
            <a:endParaRPr lang="en-IN" sz="2000" b="0" strike="noStrike" spc="-1" dirty="0">
              <a:latin typeface="Arial"/>
            </a:endParaRPr>
          </a:p>
        </p:txBody>
      </p:sp>
      <p:sp>
        <p:nvSpPr>
          <p:cNvPr id="420" name="CustomShape 3"/>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Introduction to EVAL</a:t>
            </a:r>
            <a:endParaRPr lang="en-IN" sz="4000" b="0" strike="noStrike" spc="-1">
              <a:latin typeface="Arial"/>
            </a:endParaRPr>
          </a:p>
        </p:txBody>
      </p:sp>
      <p:sp>
        <p:nvSpPr>
          <p:cNvPr id="421" name="CustomShape 4"/>
          <p:cNvSpPr/>
          <p:nvPr/>
        </p:nvSpPr>
        <p:spPr>
          <a:xfrm>
            <a:off x="576000" y="1504080"/>
            <a:ext cx="8339040" cy="35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[key ...] arg [arg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22" name="CustomShape 5"/>
          <p:cNvSpPr/>
          <p:nvPr/>
        </p:nvSpPr>
        <p:spPr>
          <a:xfrm>
            <a:off x="288000" y="5543280"/>
            <a:ext cx="10823040" cy="99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1" strike="noStrike" spc="-1" dirty="0">
                <a:solidFill>
                  <a:srgbClr val="000000"/>
                </a:solidFill>
                <a:latin typeface="Arial"/>
                <a:ea typeface="Open Sans"/>
              </a:rPr>
              <a:t>KEYS[1], KEYS[2], . . .  </a:t>
            </a:r>
            <a:r>
              <a:rPr lang="en-IN" sz="1800" b="0" strike="noStrike" spc="-1" dirty="0">
                <a:solidFill>
                  <a:srgbClr val="000000"/>
                </a:solidFill>
                <a:latin typeface="Arial"/>
                <a:ea typeface="Open Sans"/>
              </a:rPr>
              <a:t>and</a:t>
            </a:r>
            <a:r>
              <a:rPr lang="en-IN" sz="1800" b="1" strike="noStrike" spc="-1" dirty="0">
                <a:solidFill>
                  <a:srgbClr val="000000"/>
                </a:solidFill>
                <a:latin typeface="Arial"/>
                <a:ea typeface="Open Sans"/>
              </a:rPr>
              <a:t> ARGV[1], ARGV[2]</a:t>
            </a:r>
            <a:r>
              <a:rPr lang="en-IN" sz="1800" b="0" strike="noStrike" spc="-1" dirty="0">
                <a:solidFill>
                  <a:srgbClr val="000000"/>
                </a:solidFill>
                <a:latin typeface="Arial"/>
                <a:ea typeface="Open Sans"/>
              </a:rPr>
              <a:t>.</a:t>
            </a:r>
            <a:r>
              <a:rPr lang="en-IN" sz="1800" b="1" strike="noStrike" spc="-1" dirty="0">
                <a:solidFill>
                  <a:srgbClr val="000000"/>
                </a:solidFill>
                <a:latin typeface="Arial"/>
                <a:ea typeface="Open Sans"/>
              </a:rPr>
              <a:t>, . . . </a:t>
            </a:r>
            <a:r>
              <a:rPr lang="en-IN" sz="1800" b="0" strike="noStrike" spc="-1" dirty="0">
                <a:solidFill>
                  <a:srgbClr val="000000"/>
                </a:solidFill>
                <a:latin typeface="Arial"/>
                <a:ea typeface="Open Sans"/>
              </a:rPr>
              <a:t>must be in upper case.</a:t>
            </a:r>
            <a:endParaRPr lang="en-IN" sz="1800" b="0" strike="noStrike" spc="-1" dirty="0">
              <a:latin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CustomShape 1"/>
          <p:cNvSpPr/>
          <p:nvPr/>
        </p:nvSpPr>
        <p:spPr>
          <a:xfrm>
            <a:off x="216000" y="2160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24" name="CustomShape 2"/>
          <p:cNvSpPr/>
          <p:nvPr/>
        </p:nvSpPr>
        <p:spPr>
          <a:xfrm>
            <a:off x="432720" y="1224000"/>
            <a:ext cx="83390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25" name="CustomShape 3"/>
          <p:cNvSpPr/>
          <p:nvPr/>
        </p:nvSpPr>
        <p:spPr>
          <a:xfrm>
            <a:off x="288000" y="1656000"/>
            <a:ext cx="598680" cy="3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strike="noStrike" spc="-1" dirty="0">
                <a:solidFill>
                  <a:srgbClr val="FF1744"/>
                </a:solidFill>
                <a:latin typeface="Arial" panose="020B0604020202020204" pitchFamily="34" charset="0"/>
                <a:ea typeface="DejaVu Sans"/>
                <a:cs typeface="Arial" panose="020B0604020202020204" pitchFamily="34" charset="0"/>
              </a:rPr>
              <a:t>e.g.</a:t>
            </a:r>
            <a:endParaRPr lang="en-IN" sz="2200" strike="noStrike" spc="-1" dirty="0">
              <a:latin typeface="Arial" panose="020B0604020202020204" pitchFamily="34" charset="0"/>
              <a:cs typeface="Arial" panose="020B0604020202020204" pitchFamily="34" charset="0"/>
            </a:endParaRPr>
          </a:p>
        </p:txBody>
      </p:sp>
      <p:sp>
        <p:nvSpPr>
          <p:cNvPr id="426" name="CustomShape 4"/>
          <p:cNvSpPr/>
          <p:nvPr/>
        </p:nvSpPr>
        <p:spPr>
          <a:xfrm>
            <a:off x="216000" y="2253600"/>
            <a:ext cx="11752920" cy="379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'Hello World!' "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eval "local x = 'Hello World!' return x"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redis.call('echo', 'Hello')"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ARGV[1] + ARGV[2] + ARGV[3]" 0 3 3 4</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redis.call('keys', '*')"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"local x=</a:t>
            </a:r>
            <a:r>
              <a:rPr lang="en-IN" sz="1800" b="0" strike="noStrike" spc="-1" dirty="0" err="1">
                <a:solidFill>
                  <a:srgbClr val="FF5733"/>
                </a:solidFill>
                <a:latin typeface="Consolas"/>
                <a:ea typeface="SimSun"/>
              </a:rPr>
              <a:t>redis.call</a:t>
            </a:r>
            <a:r>
              <a:rPr lang="en-IN" sz="1800" b="0" strike="noStrike" spc="-1" dirty="0">
                <a:solidFill>
                  <a:srgbClr val="FF5733"/>
                </a:solidFill>
                <a:latin typeface="Consolas"/>
                <a:ea typeface="SimSun"/>
              </a:rPr>
              <a:t>('keys','*') return x"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"local x=</a:t>
            </a:r>
            <a:r>
              <a:rPr lang="en-IN" sz="1800" b="0" strike="noStrike" spc="-1" dirty="0" err="1">
                <a:solidFill>
                  <a:srgbClr val="FF5733"/>
                </a:solidFill>
                <a:latin typeface="Consolas"/>
                <a:ea typeface="SimSun"/>
              </a:rPr>
              <a:t>redis.call</a:t>
            </a:r>
            <a:r>
              <a:rPr lang="en-IN" sz="1800" b="0" strike="noStrike" spc="-1" dirty="0">
                <a:solidFill>
                  <a:srgbClr val="FF5733"/>
                </a:solidFill>
                <a:latin typeface="Consolas"/>
                <a:ea typeface="SimSun"/>
              </a:rPr>
              <a:t>('</a:t>
            </a:r>
            <a:r>
              <a:rPr lang="en-IN" sz="1800" b="0" strike="noStrike" spc="-1" dirty="0" err="1">
                <a:solidFill>
                  <a:srgbClr val="FF5733"/>
                </a:solidFill>
                <a:latin typeface="Consolas"/>
                <a:ea typeface="SimSun"/>
              </a:rPr>
              <a:t>mget</a:t>
            </a:r>
            <a:r>
              <a:rPr lang="en-IN" sz="1800" b="0" strike="noStrike" spc="-1" dirty="0">
                <a:solidFill>
                  <a:srgbClr val="FF5733"/>
                </a:solidFill>
                <a:latin typeface="Consolas"/>
                <a:ea typeface="SimSun"/>
              </a:rPr>
              <a:t>', KEYS[1],KEYS[2],KEYS[3]) return x" 3 a b c</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redis.call('mget', KEYS[1],KEYS[2],KEYS[3])" 3 a b c</a:t>
            </a:r>
            <a:endParaRPr lang="en-IN" sz="1800" b="0" strike="noStrike" spc="-1" dirty="0">
              <a:latin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CustomShape 1"/>
          <p:cNvSpPr/>
          <p:nvPr/>
        </p:nvSpPr>
        <p:spPr>
          <a:xfrm>
            <a:off x="216000" y="2160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28" name="CustomShape 2"/>
          <p:cNvSpPr/>
          <p:nvPr/>
        </p:nvSpPr>
        <p:spPr>
          <a:xfrm>
            <a:off x="432720" y="1224000"/>
            <a:ext cx="83390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29" name="CustomShape 3"/>
          <p:cNvSpPr/>
          <p:nvPr/>
        </p:nvSpPr>
        <p:spPr>
          <a:xfrm>
            <a:off x="216000" y="2253600"/>
            <a:ext cx="1173852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redis.call('zrank', 'game:1', ARGV[1])" 0 saleel</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p:txBody>
      </p:sp>
      <p:sp>
        <p:nvSpPr>
          <p:cNvPr id="430" name="CustomShape 4"/>
          <p:cNvSpPr/>
          <p:nvPr/>
        </p:nvSpPr>
        <p:spPr>
          <a:xfrm>
            <a:off x="288000" y="1656000"/>
            <a:ext cx="598680" cy="3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FF1744"/>
                </a:solidFill>
                <a:latin typeface="Times New Roman"/>
                <a:ea typeface="DejaVu Sans"/>
              </a:rPr>
              <a:t>e.g.</a:t>
            </a:r>
            <a:endParaRPr lang="en-IN" sz="2200" b="0" strike="noStrike" spc="-1">
              <a:latin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pub/sub</a:t>
            </a:r>
          </a:p>
        </p:txBody>
      </p:sp>
      <p:sp>
        <p:nvSpPr>
          <p:cNvPr id="43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subscribe, publish</a:t>
            </a:r>
            <a:endParaRPr lang="en-IN" sz="4000" b="0" strike="noStrike" spc="-1">
              <a:latin typeface="Arial"/>
            </a:endParaRPr>
          </a:p>
        </p:txBody>
      </p:sp>
      <p:sp>
        <p:nvSpPr>
          <p:cNvPr id="434" name="CustomShape 2"/>
          <p:cNvSpPr/>
          <p:nvPr/>
        </p:nvSpPr>
        <p:spPr>
          <a:xfrm>
            <a:off x="248400" y="2968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SUBSCRIBE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PUBLISH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message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UNSUBSCRIBE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channel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35" name="CustomShape 3"/>
          <p:cNvSpPr/>
          <p:nvPr/>
        </p:nvSpPr>
        <p:spPr>
          <a:xfrm>
            <a:off x="248400" y="4517640"/>
            <a:ext cx="1194228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subscribe bsnl vi mseb </a:t>
            </a:r>
            <a:r>
              <a:rPr lang="en-IN" sz="1800" b="0" strike="noStrike" spc="-1">
                <a:solidFill>
                  <a:srgbClr val="76FF03"/>
                </a:solidFill>
                <a:latin typeface="Consolas"/>
                <a:ea typeface="SimSun"/>
              </a:rPr>
              <a:t># Client:1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subscribe bsnl mseb    </a:t>
            </a:r>
            <a:r>
              <a:rPr lang="en-IN" sz="1800" b="0" strike="noStrike" spc="-1">
                <a:solidFill>
                  <a:srgbClr val="76FF03"/>
                </a:solidFill>
                <a:latin typeface="Consolas"/>
                <a:ea typeface="SimSun"/>
              </a:rPr>
              <a:t># Client:2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publish bsnl "Your BSNL bill is generated and is due on 06-07-2021" </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publish vi "Your VI bill is generated and is due on 06-07-2021"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unsubscribe OR unsubscribe vi mseb</a:t>
            </a:r>
            <a:endParaRPr lang="en-IN" sz="1800" b="0" strike="noStrike" spc="-1">
              <a:latin typeface="Arial"/>
            </a:endParaRPr>
          </a:p>
        </p:txBody>
      </p:sp>
      <p:sp>
        <p:nvSpPr>
          <p:cNvPr id="436"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37" name="CustomShape 5"/>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SUBSCRIBE</a:t>
            </a:r>
            <a:r>
              <a:rPr lang="en-US" sz="1800" b="0" strike="noStrike" spc="-1" dirty="0">
                <a:solidFill>
                  <a:srgbClr val="000000"/>
                </a:solidFill>
                <a:latin typeface="Arial"/>
                <a:ea typeface="DejaVu Sans"/>
              </a:rPr>
              <a:t> subscribes the client to the specified channels. Once the client enters the subscribed state it is not supposed to issue any other commands.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PUBLISH</a:t>
            </a:r>
            <a:r>
              <a:rPr lang="en-US" sz="1800" b="0" strike="noStrike" spc="-1" dirty="0">
                <a:solidFill>
                  <a:srgbClr val="000000"/>
                </a:solidFill>
                <a:latin typeface="Arial"/>
                <a:ea typeface="DejaVu Sans"/>
              </a:rPr>
              <a:t> posts a message to the given channel.</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UNSUBSCRIBE</a:t>
            </a:r>
            <a:r>
              <a:rPr lang="en-US" sz="1800" b="0" strike="noStrike" spc="-1" dirty="0">
                <a:solidFill>
                  <a:srgbClr val="000000"/>
                </a:solidFill>
                <a:latin typeface="Arial"/>
                <a:ea typeface="DejaVu Sans"/>
              </a:rPr>
              <a:t> unsubscribes the client from the given channels, or from all of them if none is given. When no channels are specified, the client is unsubscribed from all the previously subscribed channels.</a:t>
            </a:r>
            <a:endParaRPr lang="en-IN" sz="1800" b="0" strike="noStrike" spc="-1" dirty="0">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set key</a:t>
            </a:r>
          </a:p>
        </p:txBody>
      </p:sp>
      <p:sp>
        <p:nvSpPr>
          <p:cNvPr id="12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geo</a:t>
            </a:r>
          </a:p>
        </p:txBody>
      </p:sp>
      <p:sp>
        <p:nvSpPr>
          <p:cNvPr id="43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geoadd and geohash</a:t>
            </a:r>
          </a:p>
        </p:txBody>
      </p:sp>
      <p:sp>
        <p:nvSpPr>
          <p:cNvPr id="44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geoadd &amp; </a:t>
            </a:r>
            <a:r>
              <a:rPr lang="en-IN" sz="4000" b="0" strike="noStrike" spc="-1" dirty="0" err="1">
                <a:solidFill>
                  <a:srgbClr val="F7C120"/>
                </a:solidFill>
                <a:latin typeface="Open Sans"/>
                <a:ea typeface="DejaVu Sans"/>
              </a:rPr>
              <a:t>goehash</a:t>
            </a:r>
            <a:endParaRPr lang="en-IN" sz="4000" b="0" strike="noStrike" spc="-1" dirty="0">
              <a:latin typeface="Arial"/>
            </a:endParaRPr>
          </a:p>
        </p:txBody>
      </p:sp>
      <p:sp>
        <p:nvSpPr>
          <p:cNvPr id="443" name="CustomShape 2"/>
          <p:cNvSpPr/>
          <p:nvPr/>
        </p:nvSpPr>
        <p:spPr>
          <a:xfrm>
            <a:off x="248400" y="31129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GEOADD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CH</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longitude latitude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longitude latitude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GEOHASH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44" name="CustomShape 3"/>
          <p:cNvSpPr/>
          <p:nvPr/>
        </p:nvSpPr>
        <p:spPr>
          <a:xfrm>
            <a:off x="248400" y="4373640"/>
            <a:ext cx="1180080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geoadd maps 76.680000 12.120000 </a:t>
            </a:r>
            <a:r>
              <a:rPr lang="en-IN" sz="1800" b="0" strike="noStrike" spc="-1" dirty="0" err="1">
                <a:solidFill>
                  <a:srgbClr val="FF5733"/>
                </a:solidFill>
                <a:latin typeface="Consolas"/>
                <a:ea typeface="SimSun"/>
              </a:rPr>
              <a:t>mysore</a:t>
            </a:r>
            <a:r>
              <a:rPr lang="en-IN" sz="1800" b="0" strike="noStrike" spc="-1" dirty="0">
                <a:solidFill>
                  <a:srgbClr val="FF5733"/>
                </a:solidFill>
                <a:latin typeface="Consolas"/>
                <a:ea typeface="SimSun"/>
              </a:rPr>
              <a:t> 74.629997 24.879999 </a:t>
            </a:r>
            <a:r>
              <a:rPr lang="en-IN" sz="1800" b="0" strike="noStrike" spc="-1" dirty="0" err="1">
                <a:solidFill>
                  <a:srgbClr val="FF5733"/>
                </a:solidFill>
                <a:latin typeface="Consolas"/>
                <a:ea typeface="SimSun"/>
              </a:rPr>
              <a:t>chittorgarh</a:t>
            </a:r>
            <a:r>
              <a:rPr lang="en-IN" sz="1800" b="0" strike="noStrike" spc="-1" dirty="0">
                <a:solidFill>
                  <a:srgbClr val="FF5733"/>
                </a:solidFill>
                <a:latin typeface="Consolas"/>
                <a:ea typeface="SimSun"/>
              </a:rPr>
              <a:t> 73.856255 18.516726 </a:t>
            </a:r>
            <a:r>
              <a:rPr lang="en-IN" sz="1800" b="0" strike="noStrike" spc="-1" dirty="0" err="1">
                <a:solidFill>
                  <a:srgbClr val="FF5733"/>
                </a:solidFill>
                <a:latin typeface="Consolas"/>
                <a:ea typeface="SimSun"/>
              </a:rPr>
              <a:t>pune</a:t>
            </a:r>
            <a:r>
              <a:rPr lang="en-IN" sz="1800" b="0" strike="noStrike" spc="-1" dirty="0">
                <a:solidFill>
                  <a:srgbClr val="FF5733"/>
                </a:solidFill>
                <a:latin typeface="Consolas"/>
                <a:ea typeface="SimSun"/>
              </a:rPr>
              <a:t> 73.192635 22.310696 </a:t>
            </a:r>
            <a:r>
              <a:rPr lang="en-IN" sz="1800" b="0" strike="noStrike" spc="-1" dirty="0" err="1">
                <a:solidFill>
                  <a:srgbClr val="FF5733"/>
                </a:solidFill>
                <a:latin typeface="Consolas"/>
                <a:ea typeface="SimSun"/>
              </a:rPr>
              <a:t>baroda</a:t>
            </a:r>
            <a:r>
              <a:rPr lang="en-IN" sz="1800" b="0" strike="noStrike" spc="-1" dirty="0">
                <a:solidFill>
                  <a:srgbClr val="FF5733"/>
                </a:solidFill>
                <a:latin typeface="Consolas"/>
                <a:ea typeface="SimSun"/>
              </a:rPr>
              <a:t> 72.831062 21.170240 </a:t>
            </a:r>
            <a:r>
              <a:rPr lang="en-IN" sz="1800" b="0" strike="noStrike" spc="-1" dirty="0" err="1">
                <a:solidFill>
                  <a:srgbClr val="FF5733"/>
                </a:solidFill>
                <a:latin typeface="Consolas"/>
                <a:ea typeface="SimSun"/>
              </a:rPr>
              <a:t>surat</a:t>
            </a:r>
            <a:r>
              <a:rPr lang="en-IN" sz="1800" b="0" strike="noStrike" spc="-1" dirty="0">
                <a:solidFill>
                  <a:srgbClr val="FF5733"/>
                </a:solidFill>
                <a:latin typeface="Consolas"/>
                <a:ea typeface="SimSun"/>
              </a:rPr>
              <a:t> 72.998199 21.705723 </a:t>
            </a:r>
            <a:r>
              <a:rPr lang="en-IN" sz="1800" b="0" strike="noStrike" spc="-1" dirty="0" err="1">
                <a:solidFill>
                  <a:srgbClr val="FF5733"/>
                </a:solidFill>
                <a:latin typeface="Consolas"/>
                <a:ea typeface="SimSun"/>
              </a:rPr>
              <a:t>bharuch</a:t>
            </a:r>
            <a:r>
              <a:rPr lang="en-IN" sz="1800" b="0" strike="noStrike" spc="-1" dirty="0">
                <a:solidFill>
                  <a:srgbClr val="FF5733"/>
                </a:solidFill>
                <a:latin typeface="Consolas"/>
                <a:ea typeface="SimSun"/>
              </a:rPr>
              <a:t> 72.948936 22.554029 </a:t>
            </a:r>
            <a:r>
              <a:rPr lang="en-IN" sz="1800" b="0" strike="noStrike" spc="-1" dirty="0" err="1">
                <a:solidFill>
                  <a:srgbClr val="FF5733"/>
                </a:solidFill>
                <a:latin typeface="Consolas"/>
                <a:ea typeface="SimSun"/>
              </a:rPr>
              <a:t>anand</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geohash maps </a:t>
            </a:r>
            <a:r>
              <a:rPr lang="en-IN" sz="1800" b="0" strike="noStrike" spc="-1" dirty="0" err="1">
                <a:solidFill>
                  <a:srgbClr val="FF5733"/>
                </a:solidFill>
                <a:latin typeface="Consolas"/>
                <a:ea typeface="SimSun"/>
              </a:rPr>
              <a:t>mysore</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pune</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baroda</a:t>
            </a:r>
            <a:endParaRPr lang="en-IN" sz="1800" b="0" strike="noStrike" spc="-1" dirty="0">
              <a:latin typeface="Arial"/>
            </a:endParaRPr>
          </a:p>
          <a:p>
            <a:pPr>
              <a:lnSpc>
                <a:spcPct val="150000"/>
              </a:lnSpc>
            </a:pPr>
            <a:endParaRPr lang="en-IN" sz="1800" b="0" strike="noStrike" spc="-1" dirty="0">
              <a:latin typeface="Arial"/>
            </a:endParaRPr>
          </a:p>
        </p:txBody>
      </p:sp>
      <p:sp>
        <p:nvSpPr>
          <p:cNvPr id="445" name="Line 4"/>
          <p:cNvSpPr/>
          <p:nvPr/>
        </p:nvSpPr>
        <p:spPr>
          <a:xfrm>
            <a:off x="0" y="3000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46" name="CustomShape 5"/>
          <p:cNvSpPr/>
          <p:nvPr/>
        </p:nvSpPr>
        <p:spPr>
          <a:xfrm>
            <a:off x="248400" y="762120"/>
            <a:ext cx="1169676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GEOADD</a:t>
            </a:r>
            <a:r>
              <a:rPr lang="en-US" sz="1800" b="0" strike="noStrike" spc="-1" dirty="0">
                <a:solidFill>
                  <a:srgbClr val="000000"/>
                </a:solidFill>
                <a:latin typeface="Arial"/>
                <a:ea typeface="DejaVu Sans"/>
              </a:rPr>
              <a:t> adds the specified geospatial items (longitude, latitude, name) to the specified key. Data is stored into the key as a sorted set.</a:t>
            </a:r>
            <a:endParaRPr lang="en-IN" sz="1800" b="0" strike="noStrike" spc="-1" dirty="0">
              <a:latin typeface="Arial"/>
            </a:endParaRPr>
          </a:p>
          <a:p>
            <a:pPr marL="216000" indent="-215640" algn="just">
              <a:lnSpc>
                <a:spcPct val="100000"/>
              </a:lnSpc>
              <a:buClr>
                <a:srgbClr val="000000"/>
              </a:buClr>
              <a:buFont typeface="Wingdings" charset="2"/>
              <a:buChar char=""/>
            </a:pPr>
            <a:r>
              <a:rPr lang="en-US" sz="1800" b="0" strike="noStrike" spc="-1" dirty="0">
                <a:solidFill>
                  <a:srgbClr val="000000"/>
                </a:solidFill>
                <a:latin typeface="Arial"/>
                <a:ea typeface="DejaVu Sans"/>
              </a:rPr>
              <a:t>Valid longitudes are from -180 to 180 degrees.</a:t>
            </a:r>
            <a:endParaRPr lang="en-IN" sz="1800" b="0" strike="noStrike" spc="-1" dirty="0">
              <a:latin typeface="Arial"/>
            </a:endParaRPr>
          </a:p>
          <a:p>
            <a:pPr marL="216000" indent="-215640" algn="just">
              <a:lnSpc>
                <a:spcPct val="100000"/>
              </a:lnSpc>
              <a:buClr>
                <a:srgbClr val="000000"/>
              </a:buClr>
              <a:buFont typeface="Wingdings" charset="2"/>
              <a:buChar char=""/>
            </a:pPr>
            <a:r>
              <a:rPr lang="en-US" sz="1800" b="0" strike="noStrike" spc="-1" dirty="0">
                <a:solidFill>
                  <a:srgbClr val="000000"/>
                </a:solidFill>
                <a:latin typeface="Arial"/>
                <a:ea typeface="DejaVu Sans"/>
              </a:rPr>
              <a:t>Valid latitudes are from -85.05112878 to 85.05112878 degrees.</a:t>
            </a:r>
            <a:endParaRPr lang="en-IN" sz="1800" b="0" strike="noStrike" spc="-1" dirty="0">
              <a:latin typeface="Arial"/>
            </a:endParaRPr>
          </a:p>
          <a:p>
            <a:pPr algn="just">
              <a:lnSpc>
                <a:spcPct val="100000"/>
              </a:lnSpc>
            </a:pPr>
            <a:endParaRPr lang="en-IN" sz="800" b="0" strike="noStrike" spc="-1" dirty="0">
              <a:latin typeface="Arial"/>
            </a:endParaRPr>
          </a:p>
          <a:p>
            <a:pPr algn="just"/>
            <a:r>
              <a:rPr lang="en-US" sz="1800" b="1" strike="noStrike" spc="-1" dirty="0">
                <a:solidFill>
                  <a:srgbClr val="7C4DFF"/>
                </a:solidFill>
                <a:latin typeface="Arial"/>
                <a:ea typeface="DejaVu Sans"/>
              </a:rPr>
              <a:t>GEOHASH</a:t>
            </a:r>
            <a:r>
              <a:rPr lang="en-US" sz="1800" b="0" strike="noStrike" spc="-1" dirty="0">
                <a:solidFill>
                  <a:srgbClr val="000000"/>
                </a:solidFill>
                <a:latin typeface="Arial"/>
                <a:ea typeface="DejaVu Sans"/>
              </a:rPr>
              <a:t> return valid Geohash strings representing the position of one or more elements in a sorted set value representing a geospatial index.</a:t>
            </a:r>
            <a:endParaRPr lang="en-IN" sz="1800" b="0" strike="noStrike" spc="-1" dirty="0">
              <a:latin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transcation</a:t>
            </a:r>
          </a:p>
        </p:txBody>
      </p:sp>
      <p:sp>
        <p:nvSpPr>
          <p:cNvPr id="44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multi, exec &amp; discard</a:t>
            </a:r>
            <a:endParaRPr lang="en-IN" sz="4000" b="0" strike="noStrike" spc="-1">
              <a:latin typeface="Arial"/>
            </a:endParaRPr>
          </a:p>
        </p:txBody>
      </p:sp>
      <p:sp>
        <p:nvSpPr>
          <p:cNvPr id="450" name="CustomShape 2"/>
          <p:cNvSpPr/>
          <p:nvPr/>
        </p:nvSpPr>
        <p:spPr>
          <a:xfrm>
            <a:off x="248400" y="2968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MULTI</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EXEC</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DISCARD</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51" name="CustomShape 3"/>
          <p:cNvSpPr/>
          <p:nvPr/>
        </p:nvSpPr>
        <p:spPr>
          <a:xfrm>
            <a:off x="248400" y="4517640"/>
            <a:ext cx="1180080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multi</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exec</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discard</a:t>
            </a:r>
            <a:endParaRPr lang="en-IN" sz="1800" b="0" strike="noStrike" spc="-1">
              <a:latin typeface="Arial"/>
            </a:endParaRPr>
          </a:p>
        </p:txBody>
      </p:sp>
      <p:sp>
        <p:nvSpPr>
          <p:cNvPr id="452"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53" name="CustomShape 5"/>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MULTI</a:t>
            </a:r>
            <a:r>
              <a:rPr lang="en-US" sz="1800" b="0" strike="noStrike" spc="-1" dirty="0">
                <a:solidFill>
                  <a:srgbClr val="000000"/>
                </a:solidFill>
                <a:latin typeface="Arial"/>
                <a:ea typeface="DejaVu Sans"/>
              </a:rPr>
              <a:t> marks the start of a transaction block. Subsequent commands will be queued for atomic execution using </a:t>
            </a:r>
            <a:r>
              <a:rPr lang="en-US" sz="1800" b="1" strike="noStrike" spc="-1" dirty="0">
                <a:solidFill>
                  <a:srgbClr val="000000"/>
                </a:solidFill>
                <a:latin typeface="Arial"/>
                <a:ea typeface="DejaVu Sans"/>
              </a:rPr>
              <a:t>EXEC</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EXEC</a:t>
            </a:r>
            <a:r>
              <a:rPr lang="en-US" sz="1800" b="0" strike="noStrike" spc="-1" dirty="0">
                <a:solidFill>
                  <a:srgbClr val="000000"/>
                </a:solidFill>
                <a:latin typeface="Arial"/>
                <a:ea typeface="DejaVu Sans"/>
              </a:rPr>
              <a:t> will execute all previously queued commands in a transaction and restores the connection state to normal.</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DISCARD</a:t>
            </a:r>
            <a:r>
              <a:rPr lang="en-US" sz="1800" b="0" strike="noStrike" spc="-1" dirty="0">
                <a:solidFill>
                  <a:srgbClr val="000000"/>
                </a:solidFill>
                <a:latin typeface="Arial"/>
                <a:ea typeface="DejaVu Sans"/>
              </a:rPr>
              <a:t> will flushes all previously queued commands in a transaction and restores the connection state to normal.</a:t>
            </a:r>
            <a:endParaRPr lang="en-IN" sz="1800" b="0" strike="noStrike" spc="-1" dirty="0">
              <a:latin typeface="Aria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monitor</a:t>
            </a:r>
          </a:p>
        </p:txBody>
      </p:sp>
      <p:sp>
        <p:nvSpPr>
          <p:cNvPr id="455" name="CustomShape 2"/>
          <p:cNvSpPr/>
          <p:nvPr/>
        </p:nvSpPr>
        <p:spPr>
          <a:xfrm>
            <a:off x="522360" y="3531600"/>
            <a:ext cx="1112436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MONITOR is a debugging command that streams back every command processed by the Redis server. It can help in understanding what is happening to the database. This command can both be used via redis-cli. The ability to see all the requests processed by the server is useful in order to spot bugs in an application both when using Redis as a database and as a distributed caching system.</a:t>
            </a:r>
            <a:endParaRPr lang="en-IN" sz="1800" b="0" strike="noStrike" spc="-1" dirty="0">
              <a:latin typeface="Arial"/>
            </a:endParaRPr>
          </a:p>
        </p:txBody>
      </p:sp>
      <p:sp>
        <p:nvSpPr>
          <p:cNvPr id="456"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CustomShape 1"/>
          <p:cNvSpPr/>
          <p:nvPr/>
        </p:nvSpPr>
        <p:spPr>
          <a:xfrm>
            <a:off x="246600" y="256320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19320">
              <a:lnSpc>
                <a:spcPct val="100000"/>
              </a:lnSpc>
              <a:buClr>
                <a:srgbClr val="000000"/>
              </a:buClr>
              <a:buFont typeface="Wingdings" charset="2"/>
              <a:buChar char=""/>
            </a:pPr>
            <a:r>
              <a:rPr lang="en-IN" sz="1800" b="0" strike="noStrike" spc="-1" dirty="0">
                <a:solidFill>
                  <a:srgbClr val="000000"/>
                </a:solidFill>
                <a:latin typeface="Consolas"/>
                <a:ea typeface="Tahoma"/>
              </a:rPr>
              <a:t>C:\&gt;</a:t>
            </a:r>
            <a:r>
              <a:rPr lang="en-IN" sz="1800" b="0" strike="noStrike" spc="-1" dirty="0">
                <a:solidFill>
                  <a:srgbClr val="528693"/>
                </a:solidFill>
                <a:latin typeface="Consolas"/>
                <a:ea typeface="Tahoma"/>
              </a:rPr>
              <a:t> </a:t>
            </a:r>
            <a:r>
              <a:rPr lang="en-IN" sz="1800" b="0" strike="noStrike" spc="-1" dirty="0" err="1">
                <a:solidFill>
                  <a:srgbClr val="528693"/>
                </a:solidFill>
                <a:latin typeface="Consolas"/>
                <a:ea typeface="Tahoma"/>
              </a:rPr>
              <a:t>redis</a:t>
            </a:r>
            <a:r>
              <a:rPr lang="en-IN" sz="1800" b="0" strike="noStrike" spc="-1" dirty="0">
                <a:solidFill>
                  <a:srgbClr val="528693"/>
                </a:solidFill>
                <a:latin typeface="Consolas"/>
                <a:ea typeface="Tahoma"/>
              </a:rPr>
              <a:t>-cli monitor</a:t>
            </a:r>
            <a:endParaRPr lang="en-IN" sz="1800" b="0" strike="noStrike" spc="-1" dirty="0">
              <a:latin typeface="Arial"/>
            </a:endParaRPr>
          </a:p>
        </p:txBody>
      </p:sp>
      <p:sp>
        <p:nvSpPr>
          <p:cNvPr id="458" name="CustomShape 2"/>
          <p:cNvSpPr/>
          <p:nvPr/>
        </p:nvSpPr>
        <p:spPr>
          <a:xfrm>
            <a:off x="246600" y="1742040"/>
            <a:ext cx="1169388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a:solidFill>
                  <a:srgbClr val="00B0F0"/>
                </a:solidFill>
                <a:latin typeface="Source Code Pro" panose="020B0509030403020204" pitchFamily="49" charset="0"/>
                <a:ea typeface="Source Code Pro" panose="020B0509030403020204" pitchFamily="49" charset="0"/>
              </a:rPr>
              <a:t>MONITOR</a:t>
            </a:r>
            <a:endParaRPr lang="en-IN" spc="-1">
              <a:solidFill>
                <a:srgbClr val="00B0F0"/>
              </a:solidFill>
              <a:latin typeface="Source Code Pro" panose="020B0509030403020204" pitchFamily="49" charset="0"/>
              <a:ea typeface="Source Code Pro" panose="020B0509030403020204" pitchFamily="49" charset="0"/>
            </a:endParaRPr>
          </a:p>
        </p:txBody>
      </p:sp>
      <p:sp>
        <p:nvSpPr>
          <p:cNvPr id="459" name="CustomShape 3"/>
          <p:cNvSpPr/>
          <p:nvPr/>
        </p:nvSpPr>
        <p:spPr>
          <a:xfrm>
            <a:off x="246600" y="76212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000000"/>
                </a:solidFill>
                <a:latin typeface="Arial"/>
                <a:ea typeface="DejaVu Sans"/>
              </a:rPr>
              <a:t>To run commands on Redis remote server, you need to connect to the server by the same client </a:t>
            </a:r>
            <a:r>
              <a:rPr lang="en-US" sz="1800" b="1" strike="noStrike" spc="-1">
                <a:solidFill>
                  <a:srgbClr val="000000"/>
                </a:solidFill>
                <a:latin typeface="Arial"/>
                <a:ea typeface="DejaVu Sans"/>
              </a:rPr>
              <a:t>redis-cli</a:t>
            </a:r>
            <a:endParaRPr lang="en-IN" sz="1800" b="0" strike="noStrike" spc="-1">
              <a:latin typeface="Arial"/>
            </a:endParaRPr>
          </a:p>
        </p:txBody>
      </p:sp>
      <p:sp>
        <p:nvSpPr>
          <p:cNvPr id="460" name="CustomShape 4"/>
          <p:cNvSpPr/>
          <p:nvPr/>
        </p:nvSpPr>
        <p:spPr>
          <a:xfrm>
            <a:off x="246600" y="0"/>
            <a:ext cx="1169388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monitor</a:t>
            </a:r>
            <a:endParaRPr lang="en-IN" sz="4000" b="0" strike="noStrike" spc="-1">
              <a:latin typeface="Arial"/>
            </a:endParaRPr>
          </a:p>
        </p:txBody>
      </p:sp>
      <p:sp>
        <p:nvSpPr>
          <p:cNvPr id="461"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CustomShape 1"/>
          <p:cNvSpPr/>
          <p:nvPr/>
        </p:nvSpPr>
        <p:spPr>
          <a:xfrm>
            <a:off x="1365840" y="188640"/>
            <a:ext cx="9659160" cy="219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F5733"/>
                </a:solidFill>
                <a:latin typeface="Segoe Print"/>
                <a:ea typeface="DejaVu Sans"/>
              </a:rPr>
              <a:t>“</a:t>
            </a:r>
            <a:r>
              <a:rPr lang="en-US" sz="4000" b="0" strike="noStrike" spc="-1">
                <a:solidFill>
                  <a:srgbClr val="FF5733"/>
                </a:solidFill>
                <a:latin typeface="Segoe Print"/>
                <a:ea typeface="DejaVu Sans"/>
              </a:rPr>
              <a:t>Accept your past without regret, handle our present with confidence and face your future without fear.</a:t>
            </a:r>
            <a:r>
              <a:rPr lang="en-IN" sz="4000" b="0" strike="noStrike" spc="-1">
                <a:solidFill>
                  <a:srgbClr val="FF5733"/>
                </a:solidFill>
                <a:latin typeface="Segoe Print"/>
                <a:ea typeface="DejaVu Sans"/>
              </a:rPr>
              <a:t>”</a:t>
            </a:r>
            <a:endParaRPr lang="en-IN" sz="4000" b="0" strike="noStrike" spc="-1">
              <a:latin typeface="Arial"/>
            </a:endParaRPr>
          </a:p>
          <a:p>
            <a:pPr algn="r">
              <a:lnSpc>
                <a:spcPct val="100000"/>
              </a:lnSpc>
            </a:pPr>
            <a:r>
              <a:rPr lang="en-IN" sz="1800" b="0" strike="noStrike" spc="-1">
                <a:solidFill>
                  <a:srgbClr val="111111"/>
                </a:solidFill>
                <a:latin typeface="-apple-system"/>
                <a:ea typeface="DejaVu Sans"/>
              </a:rPr>
              <a:t>~ Dr. APJ. Abdul Kalam</a:t>
            </a:r>
            <a:endParaRPr lang="en-IN" sz="1800" b="0" strike="noStrike" spc="-1">
              <a:latin typeface="Arial"/>
            </a:endParaRPr>
          </a:p>
        </p:txBody>
      </p:sp>
      <p:pic>
        <p:nvPicPr>
          <p:cNvPr id="463" name="Picture 2" descr="http://www.bvctch.vn/vnt_upload/weblink/thks.jpg"/>
          <p:cNvPicPr/>
          <p:nvPr/>
        </p:nvPicPr>
        <p:blipFill>
          <a:blip r:embed="rId2"/>
          <a:stretch/>
        </p:blipFill>
        <p:spPr>
          <a:xfrm>
            <a:off x="4404600" y="2036160"/>
            <a:ext cx="3102840" cy="4639680"/>
          </a:xfrm>
          <a:prstGeom prst="rect">
            <a:avLst/>
          </a:prstGeom>
          <a:ln>
            <a:noFill/>
          </a:ln>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CustomShape 1"/>
          <p:cNvSpPr/>
          <p:nvPr/>
        </p:nvSpPr>
        <p:spPr>
          <a:xfrm>
            <a:off x="474480" y="2448000"/>
            <a:ext cx="10383840" cy="238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The INFO command returns information and statistics about the server in a format that is simple to parse by computers and easy to read by humans. </a:t>
            </a:r>
            <a:endParaRPr lang="en-IN" sz="1800" b="0" strike="noStrike" spc="-1">
              <a:latin typeface="Arial"/>
            </a:endParaRPr>
          </a:p>
          <a:p>
            <a:pPr>
              <a:lnSpc>
                <a:spcPct val="100000"/>
              </a:lnSpc>
            </a:pP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server</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clients</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Keyspace</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modules</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all</a:t>
            </a:r>
            <a:endParaRPr lang="en-IN" sz="1800" b="0" strike="noStrike" spc="-1">
              <a:latin typeface="Arial"/>
            </a:endParaRPr>
          </a:p>
        </p:txBody>
      </p:sp>
      <p:sp>
        <p:nvSpPr>
          <p:cNvPr id="465" name="CustomShape 2"/>
          <p:cNvSpPr/>
          <p:nvPr/>
        </p:nvSpPr>
        <p:spPr>
          <a:xfrm>
            <a:off x="363600" y="193320"/>
            <a:ext cx="4230720" cy="585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000000"/>
                </a:solidFill>
                <a:latin typeface="Arial"/>
                <a:ea typeface="DejaVu Sans"/>
              </a:rPr>
              <a:t>SAVE</a:t>
            </a:r>
            <a:endParaRPr lang="en-IN" sz="1800" b="0" strike="noStrike" spc="-1" dirty="0">
              <a:latin typeface="Arial"/>
            </a:endParaRPr>
          </a:p>
          <a:p>
            <a:pPr>
              <a:lnSpc>
                <a:spcPct val="100000"/>
              </a:lnSpc>
            </a:pPr>
            <a:r>
              <a:rPr lang="en-IN" sz="1800" b="0" strike="noStrike" spc="-1" dirty="0">
                <a:solidFill>
                  <a:srgbClr val="000000"/>
                </a:solidFill>
                <a:latin typeface="Arial"/>
                <a:ea typeface="DejaVu Sans"/>
              </a:rPr>
              <a:t>Config get </a:t>
            </a:r>
            <a:r>
              <a:rPr lang="en-IN" sz="1800" b="0" strike="noStrike" spc="-1" dirty="0" err="1">
                <a:solidFill>
                  <a:srgbClr val="000000"/>
                </a:solidFill>
                <a:latin typeface="Arial"/>
                <a:ea typeface="DejaVu Sans"/>
              </a:rPr>
              <a:t>dir</a:t>
            </a:r>
            <a:r>
              <a:rPr lang="en-IN" sz="1800" b="0" strike="noStrike" spc="-1" dirty="0">
                <a:solidFill>
                  <a:srgbClr val="000000"/>
                </a:solidFill>
                <a:latin typeface="Arial"/>
                <a:ea typeface="DejaVu Sans"/>
              </a:rPr>
              <a:t>  /var/lib/redis</a:t>
            </a:r>
            <a:endParaRPr lang="en-IN" sz="1800" b="0" strike="noStrike" spc="-1" dirty="0">
              <a:latin typeface="Arial"/>
            </a:endParaRPr>
          </a:p>
        </p:txBody>
      </p:sp>
      <p:sp>
        <p:nvSpPr>
          <p:cNvPr id="466" name="CustomShape 3"/>
          <p:cNvSpPr/>
          <p:nvPr/>
        </p:nvSpPr>
        <p:spPr>
          <a:xfrm>
            <a:off x="504000" y="5760000"/>
            <a:ext cx="11146320" cy="58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0" strike="noStrike" spc="-1" dirty="0">
                <a:solidFill>
                  <a:srgbClr val="C2185B"/>
                </a:solidFill>
                <a:latin typeface="Arial"/>
                <a:ea typeface="DejaVu Sans"/>
              </a:rPr>
              <a:t>redis-cli --csv -h 127.0.0.1 -p 6379 -n 3  hgetall cust:2 &gt;&gt; customer</a:t>
            </a:r>
            <a:endParaRPr lang="en-IN" sz="2200" b="0" strike="noStrike" spc="-1" dirty="0">
              <a:latin typeface="Arial"/>
            </a:endParaRPr>
          </a:p>
        </p:txBody>
      </p:sp>
      <p:sp>
        <p:nvSpPr>
          <p:cNvPr id="467" name="CustomShape 4"/>
          <p:cNvSpPr/>
          <p:nvPr/>
        </p:nvSpPr>
        <p:spPr>
          <a:xfrm>
            <a:off x="9648000" y="4014000"/>
            <a:ext cx="2146320" cy="2923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IN" sz="1800" b="0" strike="noStrike" spc="-1">
                <a:solidFill>
                  <a:srgbClr val="000000"/>
                </a:solidFill>
                <a:latin typeface="Arial"/>
                <a:ea typeface="DejaVu Sans"/>
              </a:rPr>
              <a:t>redis-cli monitor</a:t>
            </a:r>
            <a:endParaRPr lang="en-IN" sz="1800" b="0" strike="noStrike" spc="-1">
              <a:latin typeface="Aria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 name="CustomShape 1"/>
          <p:cNvSpPr/>
          <p:nvPr/>
        </p:nvSpPr>
        <p:spPr>
          <a:xfrm>
            <a:off x="1368000" y="1669320"/>
            <a:ext cx="3659760" cy="292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redis-cli --eval  app.lua</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1" strike="noStrike" spc="-1">
                <a:solidFill>
                  <a:srgbClr val="7F0055"/>
                </a:solidFill>
                <a:latin typeface="Monospace"/>
                <a:ea typeface="Monospace"/>
              </a:rPr>
              <a:t>local</a:t>
            </a: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function</a:t>
            </a:r>
            <a:r>
              <a:rPr lang="en-IN" sz="1800" b="0" strike="noStrike" spc="-1">
                <a:solidFill>
                  <a:srgbClr val="000000"/>
                </a:solidFill>
                <a:latin typeface="Monospace"/>
                <a:ea typeface="Monospace"/>
              </a:rPr>
              <a:t> </a:t>
            </a:r>
            <a:r>
              <a:rPr lang="en-IN" sz="1800" b="0" strike="noStrike" spc="-1">
                <a:solidFill>
                  <a:srgbClr val="676767"/>
                </a:solidFill>
                <a:latin typeface="Monospace"/>
                <a:ea typeface="Monospace"/>
              </a:rPr>
              <a:t>fn1</a:t>
            </a:r>
            <a:r>
              <a:rPr lang="en-IN" sz="1800" b="0" strike="noStrike" spc="-1">
                <a:solidFill>
                  <a:srgbClr val="000000"/>
                </a:solidFill>
                <a:latin typeface="Monospace"/>
                <a:ea typeface="Monospace"/>
              </a:rPr>
              <a:t>()</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return</a:t>
            </a:r>
            <a:r>
              <a:rPr lang="en-IN" sz="1800" b="0" strike="noStrike" spc="-1">
                <a:solidFill>
                  <a:srgbClr val="000000"/>
                </a:solidFill>
                <a:latin typeface="Monospace"/>
                <a:ea typeface="Monospace"/>
              </a:rPr>
              <a:t> </a:t>
            </a:r>
            <a:r>
              <a:rPr lang="en-IN" sz="1800" b="0" strike="noStrike" spc="-1">
                <a:solidFill>
                  <a:srgbClr val="2A00FF"/>
                </a:solidFill>
                <a:latin typeface="Monospace"/>
                <a:ea typeface="Monospace"/>
              </a:rPr>
              <a:t>"Hello Saleel"</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end</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endParaRPr lang="en-IN" sz="1800" b="0" strike="noStrike" spc="-1">
              <a:latin typeface="Arial"/>
            </a:endParaRPr>
          </a:p>
          <a:p>
            <a:pPr>
              <a:lnSpc>
                <a:spcPct val="100000"/>
              </a:lnSpc>
            </a:pPr>
            <a:r>
              <a:rPr lang="en-IN" sz="1800" b="1" strike="noStrike" spc="-1">
                <a:solidFill>
                  <a:srgbClr val="7F0055"/>
                </a:solidFill>
                <a:latin typeface="Monospace"/>
                <a:ea typeface="Monospace"/>
              </a:rPr>
              <a:t>return</a:t>
            </a:r>
            <a:r>
              <a:rPr lang="en-IN" sz="1800" b="0" strike="noStrike" spc="-1">
                <a:solidFill>
                  <a:srgbClr val="000000"/>
                </a:solidFill>
                <a:latin typeface="Monospace"/>
                <a:ea typeface="Monospace"/>
              </a:rPr>
              <a:t> </a:t>
            </a:r>
            <a:r>
              <a:rPr lang="en-IN" sz="1800" b="0" strike="noStrike" spc="-1">
                <a:solidFill>
                  <a:srgbClr val="676767"/>
                </a:solidFill>
                <a:latin typeface="Monospace"/>
                <a:ea typeface="Monospace"/>
              </a:rPr>
              <a:t>fn1</a:t>
            </a:r>
            <a:r>
              <a:rPr lang="en-IN" sz="1800" b="0" strike="noStrike" spc="-1">
                <a:solidFill>
                  <a:srgbClr val="000000"/>
                </a:solidFill>
                <a:latin typeface="Monospace"/>
                <a:ea typeface="Monospace"/>
              </a:rPr>
              <a:t>()</a:t>
            </a:r>
            <a:endParaRPr lang="en-IN" sz="1800" b="0" strike="noStrike" spc="-1">
              <a:latin typeface="Aria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38657</TotalTime>
  <Words>11587</Words>
  <Application>Microsoft Office PowerPoint</Application>
  <PresentationFormat>Widescreen</PresentationFormat>
  <Paragraphs>1450</Paragraphs>
  <Slides>130</Slides>
  <Notes>0</Notes>
  <HiddenSlides>0</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130</vt:i4>
      </vt:variant>
    </vt:vector>
  </HeadingPairs>
  <TitlesOfParts>
    <vt:vector size="151" baseType="lpstr">
      <vt:lpstr>SimSun</vt:lpstr>
      <vt:lpstr>-apple-system</vt:lpstr>
      <vt:lpstr>Arial</vt:lpstr>
      <vt:lpstr>Bookman Old Style</vt:lpstr>
      <vt:lpstr>Calibri</vt:lpstr>
      <vt:lpstr>Consolas</vt:lpstr>
      <vt:lpstr>Courier New</vt:lpstr>
      <vt:lpstr>DejaVu Sans</vt:lpstr>
      <vt:lpstr>Gill Sans MT</vt:lpstr>
      <vt:lpstr>Monospace</vt:lpstr>
      <vt:lpstr>Open Sans</vt:lpstr>
      <vt:lpstr>Segoe Print</vt:lpstr>
      <vt:lpstr>Segoe UI</vt:lpstr>
      <vt:lpstr>Segoe UI Light</vt:lpstr>
      <vt:lpstr>Source Code Pro</vt:lpstr>
      <vt:lpstr>StarSymbol</vt:lpstr>
      <vt:lpstr>Tahoma</vt:lpstr>
      <vt:lpstr>Times New Roman</vt:lpstr>
      <vt:lpstr>Wingdings</vt:lpstr>
      <vt:lpstr>Wingdings 3</vt:lpstr>
      <vt:lpstr>Origin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Admin</cp:lastModifiedBy>
  <cp:revision>8862</cp:revision>
  <dcterms:created xsi:type="dcterms:W3CDTF">2015-10-09T06:09:34Z</dcterms:created>
  <dcterms:modified xsi:type="dcterms:W3CDTF">2024-06-18T05:10:39Z</dcterms:modified>
</cp:coreProperties>
</file>