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241" r:id="rId2"/>
    <p:sldId id="1243" r:id="rId3"/>
    <p:sldId id="1244" r:id="rId4"/>
    <p:sldId id="1245" r:id="rId5"/>
    <p:sldId id="1246" r:id="rId6"/>
    <p:sldId id="1247" r:id="rId7"/>
    <p:sldId id="1253" r:id="rId8"/>
    <p:sldId id="1254" r:id="rId9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4660"/>
  </p:normalViewPr>
  <p:slideViewPr>
    <p:cSldViewPr>
      <p:cViewPr varScale="1">
        <p:scale>
          <a:sx n="69" d="100"/>
          <a:sy n="69" d="100"/>
        </p:scale>
        <p:origin x="618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24E983-0C73-4002-AA14-199E8763D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14F7621-66C5-47D6-A8C7-2B6C3CD2205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76182" y="2442592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/>
              <a:t>Introduction to DML commands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574" y="3284984"/>
            <a:ext cx="11449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Palatino Linotype" panose="02040502050505030304" pitchFamily="18" charset="0"/>
              </a:rPr>
              <a:t>DML</a:t>
            </a:r>
            <a:r>
              <a:rPr lang="en-US" dirty="0" smtClean="0">
                <a:latin typeface="Palatino Linotype" panose="02040502050505030304" pitchFamily="18" charset="0"/>
              </a:rPr>
              <a:t> stands for Data Manipulation Language. It is a language used for </a:t>
            </a:r>
            <a:r>
              <a:rPr lang="en-US" b="1" dirty="0">
                <a:latin typeface="Palatino Linotype" panose="02040502050505030304" pitchFamily="18" charset="0"/>
              </a:rPr>
              <a:t>inserting </a:t>
            </a:r>
            <a:r>
              <a:rPr lang="en-US" b="1" dirty="0" smtClean="0">
                <a:latin typeface="Palatino Linotype" panose="02040502050505030304" pitchFamily="18" charset="0"/>
              </a:rPr>
              <a:t>, selecting</a:t>
            </a:r>
            <a:r>
              <a:rPr lang="en-US" dirty="0" smtClean="0">
                <a:latin typeface="Palatino Linotype" panose="02040502050505030304" pitchFamily="18" charset="0"/>
              </a:rPr>
              <a:t>, </a:t>
            </a:r>
            <a:r>
              <a:rPr lang="en-US" b="1" dirty="0" smtClean="0">
                <a:latin typeface="Palatino Linotype" panose="02040502050505030304" pitchFamily="18" charset="0"/>
              </a:rPr>
              <a:t>updating, </a:t>
            </a:r>
            <a:r>
              <a:rPr lang="en-US" dirty="0" smtClean="0">
                <a:latin typeface="Palatino Linotype" panose="02040502050505030304" pitchFamily="18" charset="0"/>
              </a:rPr>
              <a:t>and </a:t>
            </a:r>
            <a:r>
              <a:rPr lang="en-US" b="1" dirty="0" smtClean="0">
                <a:latin typeface="Palatino Linotype" panose="02040502050505030304" pitchFamily="18" charset="0"/>
              </a:rPr>
              <a:t>deleting </a:t>
            </a:r>
            <a:r>
              <a:rPr lang="en-US" dirty="0" smtClean="0">
                <a:latin typeface="Palatino Linotype" panose="02040502050505030304" pitchFamily="18" charset="0"/>
              </a:rPr>
              <a:t>the</a:t>
            </a:r>
            <a:r>
              <a:rPr lang="en-US" b="1" dirty="0" smtClean="0">
                <a:latin typeface="Palatino Linotype" panose="02040502050505030304" pitchFamily="18" charset="0"/>
              </a:rPr>
              <a:t>  </a:t>
            </a:r>
            <a:r>
              <a:rPr lang="en-US" dirty="0" smtClean="0">
                <a:latin typeface="Palatino Linotype" panose="02040502050505030304" pitchFamily="18" charset="0"/>
              </a:rPr>
              <a:t>data from the tables.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6574" y="4437112"/>
            <a:ext cx="3600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itchFamily="18" charset="0"/>
              </a:rPr>
              <a:t>INSEERT</a:t>
            </a:r>
            <a:endParaRPr lang="en-US" dirty="0" smtClean="0">
              <a:latin typeface="Palatino Linotype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itchFamily="18" charset="0"/>
              </a:rPr>
              <a:t>SELECT</a:t>
            </a:r>
            <a:endParaRPr lang="en-US" dirty="0" smtClean="0">
              <a:latin typeface="Palatino Linotype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itchFamily="18" charset="0"/>
              </a:rPr>
              <a:t>UPDATE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itchFamily="18" charset="0"/>
              </a:rPr>
              <a:t>DELETE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6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8716" y="899428"/>
            <a:ext cx="928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The </a:t>
            </a:r>
            <a:r>
              <a:rPr lang="en-US" b="1" dirty="0" smtClean="0">
                <a:latin typeface="Palatino Linotype" panose="02040502050505030304" pitchFamily="18" charset="0"/>
              </a:rPr>
              <a:t>INSERT</a:t>
            </a:r>
            <a:r>
              <a:rPr lang="en-US" dirty="0" smtClean="0">
                <a:latin typeface="Palatino Linotype" panose="02040502050505030304" pitchFamily="18" charset="0"/>
              </a:rPr>
              <a:t> </a:t>
            </a:r>
            <a:r>
              <a:rPr lang="en-US" b="1" dirty="0" smtClean="0">
                <a:latin typeface="Palatino Linotype" panose="02040502050505030304" pitchFamily="18" charset="0"/>
              </a:rPr>
              <a:t>INTO</a:t>
            </a:r>
            <a:r>
              <a:rPr lang="en-US" dirty="0" smtClean="0">
                <a:latin typeface="Palatino Linotype" panose="02040502050505030304" pitchFamily="18" charset="0"/>
              </a:rPr>
              <a:t> s</a:t>
            </a:r>
            <a:r>
              <a:rPr lang="en-US" b="1" dirty="0" smtClean="0">
                <a:latin typeface="Palatino Linotype" panose="02040502050505030304" pitchFamily="18" charset="0"/>
              </a:rPr>
              <a:t>tatement</a:t>
            </a:r>
            <a:r>
              <a:rPr lang="en-US" dirty="0" smtClean="0">
                <a:latin typeface="Palatino Linotype" panose="02040502050505030304" pitchFamily="18" charset="0"/>
              </a:rPr>
              <a:t> is used to add new rows of data to a table in the database.</a:t>
            </a:r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BC29D4B-0260-49F9-9E5E-2135514E8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379BDE68-4144-4701-89F7-BDDAFF7975E1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INSERT</a:t>
            </a:r>
            <a:endParaRPr lang="en-US" sz="3600" dirty="0"/>
          </a:p>
        </p:txBody>
      </p:sp>
      <p:sp>
        <p:nvSpPr>
          <p:cNvPr id="25" name="Rectangle 24"/>
          <p:cNvSpPr/>
          <p:nvPr/>
        </p:nvSpPr>
        <p:spPr>
          <a:xfrm>
            <a:off x="190550" y="2908682"/>
            <a:ext cx="1180931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INSERT INTO student VALUES (5</a:t>
            </a:r>
            <a:r>
              <a:rPr lang="en-US" dirty="0">
                <a:latin typeface="Palatino Linotype" panose="02040502050505030304" pitchFamily="18" charset="0"/>
                <a:cs typeface="Arial" pitchFamily="34" charset="0"/>
              </a:rPr>
              <a:t>, '</a:t>
            </a:r>
            <a:r>
              <a:rPr lang="en-US" dirty="0" err="1">
                <a:latin typeface="Palatino Linotype" panose="02040502050505030304" pitchFamily="18" charset="0"/>
                <a:cs typeface="Arial" pitchFamily="34" charset="0"/>
              </a:rPr>
              <a:t>sohan</a:t>
            </a:r>
            <a:r>
              <a:rPr lang="en-US" dirty="0">
                <a:latin typeface="Palatino Linotype" panose="02040502050505030304" pitchFamily="18" charset="0"/>
                <a:cs typeface="Arial" pitchFamily="34" charset="0"/>
              </a:rPr>
              <a:t>', '</a:t>
            </a:r>
            <a:r>
              <a:rPr lang="en-US" dirty="0" err="1">
                <a:latin typeface="Palatino Linotype" panose="02040502050505030304" pitchFamily="18" charset="0"/>
                <a:cs typeface="Arial" pitchFamily="34" charset="0"/>
              </a:rPr>
              <a:t>kumar</a:t>
            </a: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', '1999-09-19', </a:t>
            </a:r>
            <a:r>
              <a:rPr lang="en-US" dirty="0">
                <a:latin typeface="Palatino Linotype" panose="02040502050505030304" pitchFamily="18" charset="0"/>
                <a:cs typeface="Arial" pitchFamily="34" charset="0"/>
              </a:rPr>
              <a:t>'sohankumar@gmail.com</a:t>
            </a: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');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Palatino Linotype" panose="02040502050505030304" pitchFamily="18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  <a:cs typeface="Arial" pitchFamily="34" charset="0"/>
              </a:rPr>
              <a:t>INSERT INTO student_address VALUES </a:t>
            </a: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(5, </a:t>
            </a:r>
            <a:r>
              <a:rPr lang="en-US" dirty="0">
                <a:latin typeface="Palatino Linotype" panose="02040502050505030304" pitchFamily="18" charset="0"/>
                <a:cs typeface="Arial" pitchFamily="34" charset="0"/>
              </a:rPr>
              <a:t>'station road', 'baroda');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latin typeface="Palatino Linotype" panose="02040502050505030304" pitchFamily="18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INSERT </a:t>
            </a:r>
            <a:r>
              <a:rPr lang="en-US" dirty="0">
                <a:latin typeface="Palatino Linotype" panose="02040502050505030304" pitchFamily="18" charset="0"/>
                <a:cs typeface="Arial" pitchFamily="34" charset="0"/>
              </a:rPr>
              <a:t>INTO student_hobbies VALUES </a:t>
            </a: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(7, </a:t>
            </a:r>
            <a:r>
              <a:rPr lang="en-US" dirty="0">
                <a:latin typeface="Palatino Linotype" panose="02040502050505030304" pitchFamily="18" charset="0"/>
                <a:cs typeface="Arial" pitchFamily="34" charset="0"/>
              </a:rPr>
              <a:t>1, '</a:t>
            </a: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football');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800" dirty="0" smtClean="0">
              <a:latin typeface="Palatino Linotype" panose="02040502050505030304" pitchFamily="18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716" y="1554067"/>
            <a:ext cx="8616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INSERT INTO table_name </a:t>
            </a:r>
            <a:r>
              <a:rPr lang="en-US" dirty="0" smtClean="0">
                <a:latin typeface="Palatino Linotype" panose="02040502050505030304" pitchFamily="18" charset="0"/>
              </a:rPr>
              <a:t>[(</a:t>
            </a:r>
            <a:r>
              <a:rPr lang="en-US" dirty="0">
                <a:latin typeface="Palatino Linotype" panose="02040502050505030304" pitchFamily="18" charset="0"/>
              </a:rPr>
              <a:t>column1, column2, column3, </a:t>
            </a:r>
            <a:r>
              <a:rPr lang="en-US" dirty="0" smtClean="0">
                <a:latin typeface="Palatino Linotype" panose="02040502050505030304" pitchFamily="18" charset="0"/>
              </a:rPr>
              <a:t>...)]</a:t>
            </a:r>
            <a:r>
              <a:rPr lang="en-US" dirty="0">
                <a:latin typeface="Palatino Linotype" panose="02040502050505030304" pitchFamily="18" charset="0"/>
              </a:rPr>
              <a:t/>
            </a:r>
            <a:br>
              <a:rPr lang="en-US" dirty="0">
                <a:latin typeface="Palatino Linotype" panose="02040502050505030304" pitchFamily="18" charset="0"/>
              </a:rPr>
            </a:br>
            <a:r>
              <a:rPr lang="en-US" dirty="0">
                <a:latin typeface="Palatino Linotype" panose="02040502050505030304" pitchFamily="18" charset="0"/>
              </a:rPr>
              <a:t>VALUES (value1, value2, value3, ...);</a:t>
            </a:r>
            <a:endParaRPr lang="en-IN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7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SELECT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406575" y="1612347"/>
            <a:ext cx="11377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SELECT * FROM student;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  <a:cs typeface="Arial" pitchFamily="34" charset="0"/>
              </a:rPr>
              <a:t>SELECT * </a:t>
            </a: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FROM student_address;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  <a:cs typeface="Arial" pitchFamily="34" charset="0"/>
              </a:rPr>
              <a:t>SELECT * FROM </a:t>
            </a: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student_hobbies</a:t>
            </a:r>
            <a:r>
              <a:rPr lang="en-US" dirty="0">
                <a:latin typeface="Palatino Linotype" panose="02040502050505030304" pitchFamily="18" charset="0"/>
                <a:cs typeface="Arial" pitchFamily="34" charset="0"/>
              </a:rPr>
              <a:t>;</a:t>
            </a:r>
            <a:endParaRPr lang="en-US" dirty="0" smtClean="0">
              <a:latin typeface="Palatino Linotype" panose="02040502050505030304" pitchFamily="18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716" y="3068960"/>
            <a:ext cx="7920880" cy="267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358716" y="899428"/>
            <a:ext cx="9336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The </a:t>
            </a:r>
            <a:r>
              <a:rPr lang="en-US" b="1" dirty="0" smtClean="0">
                <a:latin typeface="Palatino Linotype" panose="02040502050505030304" pitchFamily="18" charset="0"/>
              </a:rPr>
              <a:t>SELECT statement</a:t>
            </a:r>
            <a:r>
              <a:rPr lang="en-US" dirty="0" smtClean="0">
                <a:latin typeface="Palatino Linotype" panose="02040502050505030304" pitchFamily="18" charset="0"/>
              </a:rPr>
              <a:t> is used to fetch the data from a database table which returns this data in the form of a result table.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UPDATE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358716" y="980728"/>
            <a:ext cx="11065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The </a:t>
            </a:r>
            <a:r>
              <a:rPr lang="en-US" b="1" dirty="0" smtClean="0">
                <a:latin typeface="Palatino Linotype" panose="02040502050505030304" pitchFamily="18" charset="0"/>
              </a:rPr>
              <a:t>UPDATE statement </a:t>
            </a:r>
            <a:r>
              <a:rPr lang="en-US" dirty="0" smtClean="0">
                <a:latin typeface="Palatino Linotype" panose="02040502050505030304" pitchFamily="18" charset="0"/>
              </a:rPr>
              <a:t>is used to </a:t>
            </a:r>
            <a:r>
              <a:rPr lang="en-US" b="1" dirty="0" smtClean="0">
                <a:latin typeface="Palatino Linotype" panose="02040502050505030304" pitchFamily="18" charset="0"/>
              </a:rPr>
              <a:t>update</a:t>
            </a:r>
            <a:r>
              <a:rPr lang="en-US" dirty="0" smtClean="0">
                <a:latin typeface="Palatino Linotype" panose="02040502050505030304" pitchFamily="18" charset="0"/>
              </a:rPr>
              <a:t> the data of an existing table in database. We can </a:t>
            </a:r>
            <a:r>
              <a:rPr lang="en-US" b="1" dirty="0" smtClean="0">
                <a:latin typeface="Palatino Linotype" panose="02040502050505030304" pitchFamily="18" charset="0"/>
              </a:rPr>
              <a:t>update</a:t>
            </a:r>
            <a:r>
              <a:rPr lang="en-US" dirty="0" smtClean="0">
                <a:latin typeface="Palatino Linotype" panose="02040502050505030304" pitchFamily="18" charset="0"/>
              </a:rPr>
              <a:t> single columns as well as multiple columns using </a:t>
            </a:r>
            <a:r>
              <a:rPr lang="en-US" b="1" dirty="0" smtClean="0">
                <a:latin typeface="Palatino Linotype" panose="02040502050505030304" pitchFamily="18" charset="0"/>
              </a:rPr>
              <a:t>UPDATE statement</a:t>
            </a:r>
            <a:r>
              <a:rPr lang="en-US" dirty="0" smtClean="0">
                <a:latin typeface="Palatino Linotype" panose="02040502050505030304" pitchFamily="18" charset="0"/>
              </a:rPr>
              <a:t> as per our requirement.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8582" y="3142709"/>
            <a:ext cx="11377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UPDATE student </a:t>
            </a:r>
            <a:r>
              <a:rPr lang="en-US" smtClean="0">
                <a:latin typeface="Palatino Linotype" panose="02040502050505030304" pitchFamily="18" charset="0"/>
                <a:cs typeface="Arial" pitchFamily="34" charset="0"/>
              </a:rPr>
              <a:t>SET </a:t>
            </a:r>
            <a:r>
              <a:rPr lang="en-US" smtClean="0">
                <a:latin typeface="Palatino Linotype" panose="02040502050505030304" pitchFamily="18" charset="0"/>
                <a:cs typeface="Arial" pitchFamily="34" charset="0"/>
              </a:rPr>
              <a:t>emailID </a:t>
            </a: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= NULL;</a:t>
            </a:r>
            <a:endParaRPr lang="en-US" dirty="0">
              <a:latin typeface="Palatino Linotype" panose="02040502050505030304" pitchFamily="18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Palatino Linotype" panose="02040502050505030304" pitchFamily="18" charset="0"/>
                <a:cs typeface="Arial" pitchFamily="34" charset="0"/>
              </a:rPr>
              <a:t>UPDATE student SET </a:t>
            </a: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emailID = 'ramesh.patel123@yahoomail.com</a:t>
            </a:r>
            <a:r>
              <a:rPr lang="en-US" dirty="0">
                <a:latin typeface="Palatino Linotype" panose="02040502050505030304" pitchFamily="18" charset="0"/>
                <a:cs typeface="Arial" pitchFamily="34" charset="0"/>
              </a:rPr>
              <a:t>'</a:t>
            </a: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 where ID  = 1;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4868" y="1929606"/>
            <a:ext cx="84566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UPDATE table_name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SET column1 = value1, column2 = value2...., columnN = valueN</a:t>
            </a:r>
          </a:p>
          <a:p>
            <a:r>
              <a:rPr lang="en-US" dirty="0">
                <a:latin typeface="Palatino Linotype" panose="02040502050505030304" pitchFamily="18" charset="0"/>
              </a:rPr>
              <a:t>WHERE [condition];</a:t>
            </a:r>
            <a:endParaRPr lang="en-IN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DELETE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358716" y="899428"/>
            <a:ext cx="9984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DELETE Statement </a:t>
            </a:r>
            <a:r>
              <a:rPr lang="en-US" dirty="0" smtClean="0"/>
              <a:t>is used to delete existing records from a table. We can delete a single record or multiple records depending on the condition.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8406" y="2426026"/>
            <a:ext cx="11377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DELETE FROM student;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Calibri (Body)"/>
                <a:cs typeface="Arial" pitchFamily="34" charset="0"/>
              </a:rPr>
              <a:t>DELETE FROM </a:t>
            </a:r>
            <a:r>
              <a:rPr lang="en-US" dirty="0" smtClean="0">
                <a:latin typeface="Calibri (Body)"/>
                <a:cs typeface="Arial" pitchFamily="34" charset="0"/>
              </a:rPr>
              <a:t>student where ID = 1;</a:t>
            </a:r>
            <a:endParaRPr lang="en-US" dirty="0">
              <a:latin typeface="Calibri (Body)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4868" y="1778886"/>
            <a:ext cx="60928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DELETE FROM </a:t>
            </a:r>
            <a:r>
              <a:rPr lang="en-IN" dirty="0" smtClean="0"/>
              <a:t>table_name WHERE </a:t>
            </a:r>
            <a:r>
              <a:rPr lang="en-IN" dirty="0"/>
              <a:t>[condition];</a:t>
            </a:r>
          </a:p>
        </p:txBody>
      </p:sp>
    </p:spTree>
    <p:extLst>
      <p:ext uri="{BB962C8B-B14F-4D97-AF65-F5344CB8AC3E}">
        <p14:creationId xmlns:p14="http://schemas.microsoft.com/office/powerpoint/2010/main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Referential integrity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358716" y="4560510"/>
            <a:ext cx="998496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Let’s try to do following things.</a:t>
            </a:r>
          </a:p>
          <a:p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Directly adding  a record in </a:t>
            </a:r>
            <a:r>
              <a:rPr lang="en-US" b="1" dirty="0" smtClean="0"/>
              <a:t>student_address</a:t>
            </a:r>
            <a:r>
              <a:rPr lang="en-US" dirty="0" smtClean="0"/>
              <a:t> table.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Deleting a student record from </a:t>
            </a:r>
            <a:r>
              <a:rPr lang="en-US" b="1" dirty="0" smtClean="0"/>
              <a:t>student</a:t>
            </a:r>
            <a:r>
              <a:rPr lang="en-US" dirty="0" smtClean="0"/>
              <a:t> table.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Directly adding  a record in </a:t>
            </a:r>
            <a:r>
              <a:rPr lang="en-US" b="1" dirty="0" smtClean="0"/>
              <a:t>student_hobbies</a:t>
            </a:r>
            <a:r>
              <a:rPr lang="en-US" dirty="0" smtClean="0"/>
              <a:t> table.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2558" y="978401"/>
            <a:ext cx="11737304" cy="32624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/>
              <a:t>Referential integrity</a:t>
            </a:r>
            <a:r>
              <a:rPr lang="en-US" dirty="0"/>
              <a:t> refers to the accuracy and consistency of data within a relationship</a:t>
            </a:r>
            <a:r>
              <a:rPr lang="en-US" dirty="0" smtClean="0"/>
              <a:t>. </a:t>
            </a:r>
            <a:r>
              <a:rPr lang="en-IN" sz="2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A </a:t>
            </a:r>
            <a:r>
              <a:rPr lang="en-I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referential constraint could be violated in following cases.</a:t>
            </a:r>
          </a:p>
          <a:p>
            <a:endParaRPr lang="en-IN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An INSERT attempt to add a row to a child table that has a value in its foreign key columns that does not match a value in the corresponding parent table's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An UPDATE attempt to change the value in a child table's foreign key columns to a value that has no matching value in the corresponding parent table's parent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A DELETE attempt to remove a record from a parent table that has a matching value in a child table's foreign key columns.</a:t>
            </a:r>
          </a:p>
        </p:txBody>
      </p:sp>
    </p:spTree>
    <p:extLst>
      <p:ext uri="{BB962C8B-B14F-4D97-AF65-F5344CB8AC3E}">
        <p14:creationId xmlns:p14="http://schemas.microsoft.com/office/powerpoint/2010/main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8716" y="899428"/>
            <a:ext cx="9281562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b="1" dirty="0"/>
              <a:t>Referential integrity </a:t>
            </a:r>
            <a:r>
              <a:rPr lang="en-US" b="1" dirty="0" smtClean="0"/>
              <a:t> examples</a:t>
            </a:r>
            <a:endParaRPr lang="en-US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BC29D4B-0260-49F9-9E5E-2135514E8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379BDE68-4144-4701-89F7-BDDAFF7975E1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2558" y="1628800"/>
            <a:ext cx="113052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student_address VALUES (104, 'station road', 'baroda');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Calibri (Body)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(106, 4, 'gaming');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Calibri (Body)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UPDATE </a:t>
            </a:r>
            <a:r>
              <a:rPr lang="en-US" dirty="0">
                <a:latin typeface="Calibri (Body)"/>
                <a:cs typeface="Arial" pitchFamily="34" charset="0"/>
              </a:rPr>
              <a:t>student_hobbies </a:t>
            </a:r>
            <a:r>
              <a:rPr lang="en-US" dirty="0" smtClean="0">
                <a:latin typeface="Calibri (Body)"/>
                <a:cs typeface="Arial" pitchFamily="34" charset="0"/>
              </a:rPr>
              <a:t>SET </a:t>
            </a:r>
            <a:r>
              <a:rPr lang="en-US" dirty="0">
                <a:latin typeface="Calibri (Body)"/>
                <a:cs typeface="Arial" pitchFamily="34" charset="0"/>
              </a:rPr>
              <a:t>studentID = 100 where id=1;</a:t>
            </a:r>
            <a:endParaRPr lang="en-US" dirty="0" smtClean="0">
              <a:latin typeface="Calibri (Body)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Calibri (Body)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DELETE FROM student where ID = 1;</a:t>
            </a:r>
          </a:p>
        </p:txBody>
      </p:sp>
    </p:spTree>
    <p:extLst>
      <p:ext uri="{BB962C8B-B14F-4D97-AF65-F5344CB8AC3E}">
        <p14:creationId xmlns:p14="http://schemas.microsoft.com/office/powerpoint/2010/main" val="6586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TRUNCATE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358716" y="971436"/>
            <a:ext cx="9984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TRUNCATE TABLE command deletes the data inside a table, but not the table itself.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0456" y="2394370"/>
            <a:ext cx="11377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Calibri (Body)"/>
                <a:cs typeface="Arial" pitchFamily="34" charset="0"/>
              </a:rPr>
              <a:t>TRUNCATE </a:t>
            </a:r>
            <a:r>
              <a:rPr lang="en-US" dirty="0" smtClean="0">
                <a:latin typeface="Calibri (Body)"/>
                <a:cs typeface="Arial" pitchFamily="34" charset="0"/>
              </a:rPr>
              <a:t>TABLE student;</a:t>
            </a:r>
          </a:p>
        </p:txBody>
      </p:sp>
      <p:sp>
        <p:nvSpPr>
          <p:cNvPr id="4" name="Rectangle 3"/>
          <p:cNvSpPr/>
          <p:nvPr/>
        </p:nvSpPr>
        <p:spPr>
          <a:xfrm>
            <a:off x="440456" y="1739232"/>
            <a:ext cx="308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TRUNCATE TABLE  table_name;</a:t>
            </a:r>
          </a:p>
        </p:txBody>
      </p:sp>
    </p:spTree>
    <p:extLst>
      <p:ext uri="{BB962C8B-B14F-4D97-AF65-F5344CB8AC3E}">
        <p14:creationId xmlns:p14="http://schemas.microsoft.com/office/powerpoint/2010/main" val="40787885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51529</TotalTime>
  <Words>351</Words>
  <Application>Microsoft Office PowerPoint</Application>
  <PresentationFormat>Custom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(Body)</vt:lpstr>
      <vt:lpstr>Palatino Linotype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2951</cp:revision>
  <dcterms:created xsi:type="dcterms:W3CDTF">2019-04-24T09:11:59Z</dcterms:created>
  <dcterms:modified xsi:type="dcterms:W3CDTF">2020-06-15T04:28:54Z</dcterms:modified>
</cp:coreProperties>
</file>