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Default Extension="png" ContentType="image/png"/>
  <Override PartName="/ppt/slideMasters/slideMaster1.xml" ContentType="application/vnd.openxmlformats-officedocument.presentationml.slideMaster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commentAuthors.xml" ContentType="application/vnd.openxmlformats-officedocument.presentationml.commentAuthors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6"/>
  </p:notesMasterIdLst>
  <p:sldIdLst>
    <p:sldId id="1189" r:id="rId2"/>
    <p:sldId id="1190" r:id="rId3"/>
    <p:sldId id="1191" r:id="rId4"/>
    <p:sldId id="1192" r:id="rId5"/>
  </p:sldIdLst>
  <p:sldSz cx="12190413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521415D9-36F7-43E2-AB2F-B90AF26B5E84}">
      <p14:sectionLst xmlns:p14="http://schemas.microsoft.com/office/powerpoint/2010/main" xmlns="">
        <p14:section name="Introduction" id="{A3D14946-8297-4856-B082-4FEFA482017C}">
          <p14:sldIdLst>
            <p14:sldId id="1189"/>
            <p14:sldId id="1190"/>
            <p14:sldId id="1191"/>
            <p14:sldId id="1192"/>
            <p14:sldId id="1193"/>
            <p14:sldId id="1194"/>
          </p14:sldIdLst>
        </p14:section>
        <p14:section name="Data Defination Language" id="{347E00EC-A70B-42D3-B55A-27753B89E162}">
          <p14:sldIdLst/>
        </p14:section>
        <p14:section name="Data Manuplation Language" id="{DABA1552-33D0-4262-A930-69DA7CCB6843}">
          <p14:sldIdLst/>
        </p14:section>
        <p14:section name="Theory Section" id="{34884AC8-2BB3-410A-B367-3356E05FE22B}">
          <p14:sldIdLst/>
        </p14:section>
        <p14:section name="Normatization" id="{EF0E5AD4-5FD4-4F19-A19E-E102405AA098}">
          <p14:sldIdLst/>
        </p14:section>
        <p14:section name="Stored Procedure and Function" id="{B62913B0-EC9F-4436-BEDC-4DCBF9A2B3AB}">
          <p14:sldIdLst/>
        </p14:section>
        <p14:section name="Triggers" id="{43413A11-6D7B-4E6D-B88B-1C10283CD29F}">
          <p14:sldIdLst/>
        </p14:section>
        <p14:section name="NoSQL" id="{043CF6B2-E975-4043-812B-33699AD3D23F}">
          <p14:sldIdLst/>
        </p14:section>
        <p14:section name="Big Data" id="{714FF753-78D3-4CFC-AD17-400810612444}">
          <p14:sldIdLst/>
        </p14:section>
      </p14:sectionLst>
    </p:ext>
    <p:ext uri="{EFAFB233-063F-42B5-8137-9DF3F51BA10A}">
      <p15:sldGuideLst xmlns:p15="http://schemas.microsoft.com/office/powerpoint/2012/main" xmlns="">
        <p15:guide id="1" orient="horz" pos="2160">
          <p15:clr>
            <a:srgbClr val="A4A3A4"/>
          </p15:clr>
        </p15:guide>
        <p15:guide id="2" pos="3840">
          <p15:clr>
            <a:srgbClr val="A4A3A4"/>
          </p15:clr>
        </p15:guide>
      </p15:sldGuideLst>
    </p:ext>
  </p:extLst>
</p:presentation>
</file>

<file path=ppt/commentAuthors.xml><?xml version="1.0" encoding="utf-8"?>
<p:cmAuthorLst xmlns:a="http://schemas.openxmlformats.org/drawingml/2006/main" xmlns:r="http://schemas.openxmlformats.org/officeDocument/2006/relationships" xmlns:p="http://schemas.openxmlformats.org/presentationml/2006/main">
  <p:cmAuthor id="1" name="Saleel" initials="S" lastIdx="1" clrIdx="0">
    <p:extLst>
      <p:ext uri="{19B8F6BF-5375-455C-9EA6-DF929625EA0E}">
        <p15:presenceInfo xmlns:p15="http://schemas.microsoft.com/office/powerpoint/2012/main" xmlns="" userId="Saleel" providerId="None"/>
      </p:ext>
    </p:extLst>
  </p:cmAuthor>
</p:cm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 xmlns="">
          <a:srgbClr val="FF0000"/>
        </p14:laserClr>
      </p:ext>
      <p:ext uri="{2FDB2607-1784-4EEB-B798-7EB5836EED8A}">
        <p14:showMediaCtrls xmlns:p14="http://schemas.microsoft.com/office/powerpoint/2010/main" xmlns="" val="1"/>
      </p:ext>
    </p:extLst>
  </p:showPr>
  <p:clrMru>
    <a:srgbClr val="006C86"/>
  </p:clrMru>
  <p:extLst>
    <p:ext uri="{E76CE94A-603C-4142-B9EB-6D1370010A27}">
      <p14:discardImageEditData xmlns:p14="http://schemas.microsoft.com/office/powerpoint/2010/main" xmlns="" val="0"/>
    </p:ext>
    <p:ext uri="{D31A062A-798A-4329-ABDD-BBA856620510}">
      <p14:defaultImageDpi xmlns:p14="http://schemas.microsoft.com/office/powerpoint/2010/main" xmlns="" val="220"/>
    </p:ext>
    <p:ext uri="{FD5EFAAD-0ECE-453E-9831-46B23BE46B34}">
      <p15:chartTrackingRefBased xmlns:p15="http://schemas.microsoft.com/office/powerpoint/2012/main" xmlns="" val="0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5940675A-B579-460E-94D1-54222C63F5DA}" styleName="No Style, Table Grid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8897" autoAdjust="0"/>
    <p:restoredTop sz="94660"/>
  </p:normalViewPr>
  <p:slideViewPr>
    <p:cSldViewPr>
      <p:cViewPr varScale="1">
        <p:scale>
          <a:sx n="68" d="100"/>
          <a:sy n="68" d="100"/>
        </p:scale>
        <p:origin x="-660" y="-108"/>
      </p:cViewPr>
      <p:guideLst>
        <p:guide orient="horz" pos="2160"/>
        <p:guide pos="384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presProps" Target="presProps.xml"/><Relationship Id="rId3" Type="http://schemas.openxmlformats.org/officeDocument/2006/relationships/slide" Target="slides/slide2.xml"/><Relationship Id="rId7" Type="http://schemas.openxmlformats.org/officeDocument/2006/relationships/commentAuthors" Target="commentAuthor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notesMaster" Target="notesMasters/notesMaster1.xml"/><Relationship Id="rId11" Type="http://schemas.openxmlformats.org/officeDocument/2006/relationships/tableStyles" Target="tableStyles.xml"/><Relationship Id="rId5" Type="http://schemas.openxmlformats.org/officeDocument/2006/relationships/slide" Target="slides/slide4.xml"/><Relationship Id="rId10" Type="http://schemas.openxmlformats.org/officeDocument/2006/relationships/theme" Target="theme/theme1.xml"/><Relationship Id="rId4" Type="http://schemas.openxmlformats.org/officeDocument/2006/relationships/slide" Target="slides/slide3.xml"/><Relationship Id="rId9" Type="http://schemas.openxmlformats.org/officeDocument/2006/relationships/viewProps" Target="view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4DF51050-3720-483B-B552-57DC1341D582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382588" y="685800"/>
            <a:ext cx="6092825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4A29D91-C89F-4238-95A2-0EBF9E6AB453}" type="slidenum">
              <a:rPr lang="en-US" smtClean="0"/>
              <a:pPr/>
              <a:t>‹#›</a:t>
            </a:fld>
            <a:endParaRPr lang="en-US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914281" y="2130426"/>
            <a:ext cx="10361851" cy="1470025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828562" y="3886200"/>
            <a:ext cx="8533289" cy="1752600"/>
          </a:xfrm>
          <a:prstGeom prst="rect">
            <a:avLst/>
          </a:prstGeo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838049" y="274639"/>
            <a:ext cx="2742843" cy="5851525"/>
          </a:xfrm>
          <a:prstGeom prst="rect">
            <a:avLst/>
          </a:prstGeo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609521" y="274639"/>
            <a:ext cx="8025355" cy="5851525"/>
          </a:xfrm>
          <a:prstGeom prst="rect">
            <a:avLst/>
          </a:prstGeo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609521" y="1600201"/>
            <a:ext cx="10971372" cy="4525963"/>
          </a:xfrm>
          <a:prstGeom prst="rect">
            <a:avLst/>
          </a:prstGeo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962959" y="4406901"/>
            <a:ext cx="10361851" cy="1362075"/>
          </a:xfrm>
          <a:prstGeom prst="rect">
            <a:avLst/>
          </a:prstGeo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962959" y="2906713"/>
            <a:ext cx="10361851" cy="1500187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609521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96793" y="1600201"/>
            <a:ext cx="5384099" cy="4525963"/>
          </a:xfrm>
          <a:prstGeom prst="rect">
            <a:avLst/>
          </a:prstGeo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609521" y="1535113"/>
            <a:ext cx="5386216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09521" y="2174875"/>
            <a:ext cx="5386216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92561" y="1535113"/>
            <a:ext cx="5388332" cy="639762"/>
          </a:xfrm>
          <a:prstGeom prst="rect">
            <a:avLst/>
          </a:prstGeo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92561" y="2174875"/>
            <a:ext cx="5388332" cy="3951288"/>
          </a:xfrm>
          <a:prstGeom prst="rect">
            <a:avLst/>
          </a:prstGeo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4638"/>
            <a:ext cx="10971372" cy="1143000"/>
          </a:xfrm>
          <a:prstGeom prst="rect">
            <a:avLst/>
          </a:prstGeo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609521" y="273050"/>
            <a:ext cx="4010562" cy="1162050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4766113" y="273051"/>
            <a:ext cx="6814779" cy="5853113"/>
          </a:xfrm>
          <a:prstGeom prst="rect">
            <a:avLst/>
          </a:prstGeo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609521" y="1435101"/>
            <a:ext cx="4010562" cy="4691063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389406" y="4800600"/>
            <a:ext cx="7314248" cy="566738"/>
          </a:xfrm>
          <a:prstGeom prst="rect">
            <a:avLst/>
          </a:prstGeo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2389406" y="612775"/>
            <a:ext cx="7314248" cy="4114800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2389406" y="5367338"/>
            <a:ext cx="7314248" cy="804862"/>
          </a:xfrm>
          <a:prstGeom prst="rect">
            <a:avLst/>
          </a:prstGeo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609521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EEE556E8-492E-4E8F-8E7F-7A7787724D01}" type="datetimeFigureOut">
              <a:rPr lang="en-US" smtClean="0"/>
              <a:pPr/>
              <a:t>6/15/2020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4165058" y="6356351"/>
            <a:ext cx="3860297" cy="365125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8736463" y="6356351"/>
            <a:ext cx="2844430" cy="365125"/>
          </a:xfrm>
          <a:prstGeom prst="rect">
            <a:avLst/>
          </a:prstGeom>
        </p:spPr>
        <p:txBody>
          <a:bodyPr/>
          <a:lstStyle/>
          <a:p>
            <a:fld id="{A5925630-74BD-49D9-B5AC-A4285839E053}" type="slidenum">
              <a:rPr lang="en-US" smtClean="0"/>
              <a:pPr/>
              <a:t>‹#›</a:t>
            </a:fld>
            <a:endParaRPr lang="en-US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3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Relationship Id="rId5" Type="http://schemas.openxmlformats.org/officeDocument/2006/relationships/image" Target="../media/image5.png"/><Relationship Id="rId4" Type="http://schemas.openxmlformats.org/officeDocument/2006/relationships/image" Target="../media/image4.png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.jpeg"/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 txBox="1">
            <a:spLocks/>
          </p:cNvSpPr>
          <p:nvPr/>
        </p:nvSpPr>
        <p:spPr>
          <a:xfrm>
            <a:off x="1676182" y="1290464"/>
            <a:ext cx="8838049" cy="914400"/>
          </a:xfrm>
          <a:prstGeom prst="rect">
            <a:avLst/>
          </a:prstGeom>
        </p:spPr>
        <p:txBody>
          <a:bodyPr>
            <a:normAutofit/>
          </a:bodyPr>
          <a:lstStyle/>
          <a:p>
            <a:pPr algn="ctr">
              <a:spcBef>
                <a:spcPct val="0"/>
              </a:spcBef>
              <a:defRPr/>
            </a:pPr>
            <a:r>
              <a:rPr lang="en-US" sz="4800" dirty="0" smtClean="0"/>
              <a:t>one-to-many Relationship</a:t>
            </a:r>
            <a:endParaRPr lang="en-IN" sz="4800" dirty="0">
              <a:latin typeface="Segoe UI Light" panose="020B0502040204020203" pitchFamily="34" charset="0"/>
              <a:cs typeface="Segoe UI Light" panose="020B0502040204020203" pitchFamily="34" charset="0"/>
            </a:endParaRPr>
          </a:p>
        </p:txBody>
      </p:sp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951670" y="2357430"/>
            <a:ext cx="10644262" cy="646331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 </a:t>
            </a:r>
            <a:r>
              <a:rPr lang="en-US" i="1" dirty="0" smtClean="0">
                <a:latin typeface="Palatino Linotype" pitchFamily="18" charset="0"/>
              </a:rPr>
              <a:t>one-to-many</a:t>
            </a:r>
            <a:r>
              <a:rPr lang="en-US" dirty="0" smtClean="0">
                <a:latin typeface="Palatino Linotype" pitchFamily="18" charset="0"/>
              </a:rPr>
              <a:t> </a:t>
            </a:r>
            <a:r>
              <a:rPr lang="en-US" dirty="0" smtClean="0">
                <a:latin typeface="Palatino Linotype" pitchFamily="18" charset="0"/>
              </a:rPr>
              <a:t>relationship between two tables means that a row in one table can </a:t>
            </a:r>
            <a:r>
              <a:rPr lang="en-US" dirty="0" smtClean="0">
                <a:latin typeface="Palatino Linotype" pitchFamily="18" charset="0"/>
              </a:rPr>
              <a:t>have one or more row in </a:t>
            </a:r>
            <a:r>
              <a:rPr lang="en-US" dirty="0" smtClean="0">
                <a:latin typeface="Palatino Linotype" pitchFamily="18" charset="0"/>
              </a:rPr>
              <a:t>the table on the other side of their </a:t>
            </a:r>
            <a:r>
              <a:rPr lang="en-US" dirty="0" smtClean="0">
                <a:latin typeface="Palatino Linotype" pitchFamily="18" charset="0"/>
              </a:rPr>
              <a:t>relationship. 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7" name="Rectangle 6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one-to-many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1237422" y="2143116"/>
            <a:ext cx="9536113" cy="405765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sp>
        <p:nvSpPr>
          <p:cNvPr id="9" name="Rectangle 8"/>
          <p:cNvSpPr/>
          <p:nvPr/>
        </p:nvSpPr>
        <p:spPr>
          <a:xfrm>
            <a:off x="951670" y="862596"/>
            <a:ext cx="10644262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>
                <a:latin typeface="Palatino Linotype" pitchFamily="18" charset="0"/>
              </a:rPr>
              <a:t>a </a:t>
            </a:r>
            <a:r>
              <a:rPr lang="en-US" i="1" dirty="0" smtClean="0">
                <a:latin typeface="Palatino Linotype" pitchFamily="18" charset="0"/>
              </a:rPr>
              <a:t>one-to-many</a:t>
            </a:r>
            <a:r>
              <a:rPr lang="en-US" dirty="0" smtClean="0">
                <a:latin typeface="Palatino Linotype" pitchFamily="18" charset="0"/>
              </a:rPr>
              <a:t> relationship is a type of cardinality that refers to the relationship between two entities A and B in which an element of A may be linked to many elements of B, but a member of B is linked to only one element of A.</a:t>
            </a:r>
            <a:endParaRPr lang="en-US" dirty="0">
              <a:latin typeface="Palatino Linotype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5" name="Rectangle 4"/>
          <p:cNvSpPr/>
          <p:nvPr/>
        </p:nvSpPr>
        <p:spPr>
          <a:xfrm>
            <a:off x="594480" y="763486"/>
            <a:ext cx="4429155" cy="2308324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 (  </a:t>
            </a:r>
          </a:p>
          <a:p>
            <a:r>
              <a:rPr lang="en-US" dirty="0" smtClean="0"/>
              <a:t>   ID INT(11) PRIMARY KEY,</a:t>
            </a:r>
          </a:p>
          <a:p>
            <a:r>
              <a:rPr lang="en-US" dirty="0" smtClean="0"/>
              <a:t>   firstName VARCHAR(45), </a:t>
            </a:r>
          </a:p>
          <a:p>
            <a:r>
              <a:rPr lang="en-US" dirty="0" smtClean="0"/>
              <a:t>   lastName VARCHAR(45),</a:t>
            </a:r>
          </a:p>
          <a:p>
            <a:r>
              <a:rPr lang="en-US" dirty="0" smtClean="0"/>
              <a:t>   DoB DATE,</a:t>
            </a:r>
          </a:p>
          <a:p>
            <a:r>
              <a:rPr lang="en-US" dirty="0" smtClean="0"/>
              <a:t>   emailID VARCHAR(145)</a:t>
            </a:r>
          </a:p>
          <a:p>
            <a:r>
              <a:rPr lang="en-US" dirty="0" smtClean="0"/>
              <a:t> );</a:t>
            </a:r>
          </a:p>
          <a:p>
            <a:endParaRPr lang="en-US" dirty="0" smtClean="0"/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one-to-many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10" name="Rectangle 9"/>
          <p:cNvSpPr/>
          <p:nvPr/>
        </p:nvSpPr>
        <p:spPr>
          <a:xfrm>
            <a:off x="6952462" y="785794"/>
            <a:ext cx="5072098" cy="203132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student_hobbies (  </a:t>
            </a:r>
          </a:p>
          <a:p>
            <a:r>
              <a:rPr lang="en-US" dirty="0" smtClean="0"/>
              <a:t>   ID INT PRIMARY KEY,  </a:t>
            </a:r>
          </a:p>
          <a:p>
            <a:r>
              <a:rPr lang="en-US" dirty="0" smtClean="0"/>
              <a:t>   studentID INT,</a:t>
            </a:r>
          </a:p>
          <a:p>
            <a:r>
              <a:rPr lang="en-US" dirty="0" smtClean="0"/>
              <a:t>   name VARCHAR(45),</a:t>
            </a:r>
          </a:p>
          <a:p>
            <a:r>
              <a:rPr lang="en-US" dirty="0" smtClean="0"/>
              <a:t>   FOREIGN KEY (studentID)   REFERENCES student(ID)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2051" name="Picture 3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71438" y="2786058"/>
            <a:ext cx="6380958" cy="1571636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2" name="Picture 2"/>
          <p:cNvPicPr>
            <a:picLocks noChangeAspect="1" noChangeArrowheads="1"/>
          </p:cNvPicPr>
          <p:nvPr/>
        </p:nvPicPr>
        <p:blipFill>
          <a:blip r:embed="rId4"/>
          <a:srcRect/>
          <a:stretch>
            <a:fillRect/>
          </a:stretch>
        </p:blipFill>
        <p:spPr bwMode="auto">
          <a:xfrm>
            <a:off x="6666710" y="2857496"/>
            <a:ext cx="4154394" cy="2000264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  <p:pic>
        <p:nvPicPr>
          <p:cNvPr id="6" name="Picture 3"/>
          <p:cNvPicPr>
            <a:picLocks noChangeAspect="1" noChangeArrowheads="1"/>
          </p:cNvPicPr>
          <p:nvPr/>
        </p:nvPicPr>
        <p:blipFill>
          <a:blip r:embed="rId5"/>
          <a:srcRect/>
          <a:stretch>
            <a:fillRect/>
          </a:stretch>
        </p:blipFill>
        <p:spPr bwMode="auto">
          <a:xfrm>
            <a:off x="165852" y="5143512"/>
            <a:ext cx="6777014" cy="1000132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>
            <a:extLst>
              <a:ext uri="{FF2B5EF4-FFF2-40B4-BE49-F238E27FC236}">
                <a16:creationId xmlns:a16="http://schemas.microsoft.com/office/drawing/2014/main" xmlns="" id="{B5C1FD02-D961-4CAF-BF5C-47309320BDE6}"/>
              </a:ext>
            </a:extLst>
          </p:cNvPr>
          <p:cNvPicPr>
            <a:picLocks noChangeAspect="1"/>
          </p:cNvPicPr>
          <p:nvPr/>
        </p:nvPicPr>
        <p:blipFill>
          <a:blip r:embed="rId2" cstate="print">
            <a:extLst>
              <a:ext uri="{28A0092B-C50C-407E-A947-70E740481C1C}">
                <a14:useLocalDpi xmlns:a14="http://schemas.microsoft.com/office/drawing/2010/main" xmlns="" val="0"/>
              </a:ext>
            </a:extLst>
          </a:blip>
          <a:stretch>
            <a:fillRect/>
          </a:stretch>
        </p:blipFill>
        <p:spPr>
          <a:xfrm>
            <a:off x="118542" y="116632"/>
            <a:ext cx="1371859" cy="445150"/>
          </a:xfrm>
          <a:prstGeom prst="rect">
            <a:avLst/>
          </a:prstGeom>
        </p:spPr>
      </p:pic>
      <p:sp>
        <p:nvSpPr>
          <p:cNvPr id="4" name="Footer Placeholder 2">
            <a:extLst>
              <a:ext uri="{FF2B5EF4-FFF2-40B4-BE49-F238E27FC236}">
                <a16:creationId xmlns:a16="http://schemas.microsoft.com/office/drawing/2014/main" xmlns="" id="{8AC76C4F-4C95-4C8D-AF8A-E786504CFA0E}"/>
              </a:ext>
            </a:extLst>
          </p:cNvPr>
          <p:cNvSpPr txBox="1">
            <a:spLocks/>
          </p:cNvSpPr>
          <p:nvPr/>
        </p:nvSpPr>
        <p:spPr>
          <a:xfrm>
            <a:off x="3237431" y="6523037"/>
            <a:ext cx="5400600" cy="365125"/>
          </a:xfrm>
          <a:prstGeom prst="rect">
            <a:avLst/>
          </a:prstGeom>
        </p:spPr>
        <p:txBody>
          <a:bodyPr/>
          <a:lstStyle>
            <a:defPPr>
              <a:defRPr lang="en-US"/>
            </a:defPPr>
            <a:lvl1pPr marL="0" algn="l" defTabSz="914400" rtl="0" eaLnBrk="1" latinLnBrk="0" hangingPunct="1">
              <a:defRPr sz="105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1pPr>
            <a:lvl2pPr marL="457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2pPr>
            <a:lvl3pPr marL="914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3pPr>
            <a:lvl4pPr marL="1371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4pPr>
            <a:lvl5pPr marL="18288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5pPr>
            <a:lvl6pPr marL="22860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6pPr>
            <a:lvl7pPr marL="27432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7pPr>
            <a:lvl8pPr marL="32004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8pPr>
            <a:lvl9pPr marL="3657600" algn="l" defTabSz="914400" rtl="0" eaLnBrk="1" latinLnBrk="0" hangingPunct="1">
              <a:defRPr sz="1800" kern="1200">
                <a:solidFill>
                  <a:schemeClr val="tx1"/>
                </a:solidFill>
                <a:latin typeface="+mn-lt"/>
                <a:ea typeface="+mn-ea"/>
                <a:cs typeface="+mn-cs"/>
              </a:defRPr>
            </a:lvl9pPr>
          </a:lstStyle>
          <a:p>
            <a:r>
              <a:rPr lang="en-US" dirty="0"/>
              <a:t>Infoway Technologies, 3rd  Floor Commerce Centre, Rambaug Colony, Paud Road Pune 411038</a:t>
            </a:r>
            <a:endParaRPr lang="en-IN" dirty="0"/>
          </a:p>
          <a:p>
            <a:endParaRPr lang="en-US" dirty="0"/>
          </a:p>
        </p:txBody>
      </p:sp>
      <p:sp>
        <p:nvSpPr>
          <p:cNvPr id="6" name="Rectangle 5"/>
          <p:cNvSpPr/>
          <p:nvPr/>
        </p:nvSpPr>
        <p:spPr>
          <a:xfrm>
            <a:off x="594480" y="1500174"/>
            <a:ext cx="4000528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dirty="0" smtClean="0"/>
              <a:t>CREATE TABLE person (</a:t>
            </a:r>
          </a:p>
          <a:p>
            <a:r>
              <a:rPr lang="en-US" dirty="0" smtClean="0"/>
              <a:t>     ID INT PRIMARY KEY ,</a:t>
            </a:r>
          </a:p>
          <a:p>
            <a:r>
              <a:rPr lang="en-US" dirty="0" smtClean="0"/>
              <a:t>     name VARCHAR(45),</a:t>
            </a:r>
          </a:p>
          <a:p>
            <a:r>
              <a:rPr lang="en-US" dirty="0" smtClean="0"/>
              <a:t>      emailID VARCHAR(128)</a:t>
            </a:r>
          </a:p>
          <a:p>
            <a:r>
              <a:rPr lang="en-US" dirty="0" smtClean="0"/>
              <a:t>);</a:t>
            </a:r>
          </a:p>
        </p:txBody>
      </p:sp>
      <p:sp>
        <p:nvSpPr>
          <p:cNvPr id="8" name="Rectangle 7"/>
          <p:cNvSpPr/>
          <p:nvPr/>
        </p:nvSpPr>
        <p:spPr>
          <a:xfrm>
            <a:off x="1523802" y="2"/>
            <a:ext cx="9142810" cy="584775"/>
          </a:xfrm>
          <a:prstGeom prst="rect">
            <a:avLst/>
          </a:prstGeom>
          <a:solidFill>
            <a:schemeClr val="bg1"/>
          </a:solidFill>
        </p:spPr>
        <p:txBody>
          <a:bodyPr wrap="square">
            <a:spAutoFit/>
          </a:bodyPr>
          <a:lstStyle/>
          <a:p>
            <a:pPr algn="r"/>
            <a:r>
              <a:rPr lang="en-US" sz="3200" b="1" i="1" dirty="0" smtClean="0">
                <a:latin typeface="Arial" pitchFamily="34" charset="0"/>
                <a:cs typeface="Arial" pitchFamily="34" charset="0"/>
              </a:rPr>
              <a:t>one-to-many relationship</a:t>
            </a:r>
            <a:endParaRPr lang="en-IN" sz="3200" b="1" i="1" dirty="0">
              <a:latin typeface="Arial" pitchFamily="34" charset="0"/>
              <a:cs typeface="Arial" pitchFamily="34" charset="0"/>
            </a:endParaRPr>
          </a:p>
        </p:txBody>
      </p:sp>
      <p:sp>
        <p:nvSpPr>
          <p:cNvPr id="7" name="Rectangle 6"/>
          <p:cNvSpPr/>
          <p:nvPr/>
        </p:nvSpPr>
        <p:spPr>
          <a:xfrm>
            <a:off x="5380826" y="1428736"/>
            <a:ext cx="6092825" cy="1754326"/>
          </a:xfrm>
          <a:prstGeom prst="rect">
            <a:avLst/>
          </a:prstGeom>
        </p:spPr>
        <p:txBody>
          <a:bodyPr>
            <a:spAutoFit/>
          </a:bodyPr>
          <a:lstStyle/>
          <a:p>
            <a:r>
              <a:rPr lang="en-US" dirty="0" smtClean="0"/>
              <a:t>CREATE TABLE passportDetails (</a:t>
            </a:r>
          </a:p>
          <a:p>
            <a:r>
              <a:rPr lang="en-US" dirty="0" smtClean="0"/>
              <a:t>     passportID INT PRIMARY KEY,</a:t>
            </a:r>
          </a:p>
          <a:p>
            <a:r>
              <a:rPr lang="en-US" dirty="0" smtClean="0"/>
              <a:t>     passport_Number VARCHAR(255),</a:t>
            </a:r>
          </a:p>
          <a:p>
            <a:r>
              <a:rPr lang="en-US" dirty="0" smtClean="0"/>
              <a:t>     person_ID INT UNIQUE,</a:t>
            </a:r>
          </a:p>
          <a:p>
            <a:r>
              <a:rPr lang="en-US" dirty="0" smtClean="0"/>
              <a:t>      FOREIGN KEY (person_ID) REFERENCES person(ID)</a:t>
            </a:r>
          </a:p>
          <a:p>
            <a:r>
              <a:rPr lang="en-US" dirty="0" smtClean="0"/>
              <a:t>);</a:t>
            </a:r>
            <a:endParaRPr lang="en-US" dirty="0"/>
          </a:p>
        </p:txBody>
      </p:sp>
      <p:pic>
        <p:nvPicPr>
          <p:cNvPr id="3074" name="Picture 2"/>
          <p:cNvPicPr>
            <a:picLocks noChangeAspect="1" noChangeArrowheads="1"/>
          </p:cNvPicPr>
          <p:nvPr/>
        </p:nvPicPr>
        <p:blipFill>
          <a:blip r:embed="rId3"/>
          <a:srcRect/>
          <a:stretch>
            <a:fillRect/>
          </a:stretch>
        </p:blipFill>
        <p:spPr bwMode="auto">
          <a:xfrm>
            <a:off x="2308992" y="4214818"/>
            <a:ext cx="7081716" cy="10800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  <a:effectLst/>
        </p:spPr>
      </p:pic>
    </p:spTree>
    <p:extLst>
      <p:ext uri="{BB962C8B-B14F-4D97-AF65-F5344CB8AC3E}">
        <p14:creationId xmlns:p14="http://schemas.microsoft.com/office/powerpoint/2010/main" xmlns="" val="1792769669"/>
      </p:ext>
    </p:extLst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51350</TotalTime>
  <Words>251</Words>
  <Application>Microsoft Office PowerPoint</Application>
  <PresentationFormat>Custom</PresentationFormat>
  <Paragraphs>34</Paragraphs>
  <Slides>4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5" baseType="lpstr">
      <vt:lpstr>Office Theme</vt:lpstr>
      <vt:lpstr>Slide 1</vt:lpstr>
      <vt:lpstr>Slide 2</vt:lpstr>
      <vt:lpstr>Slide 3</vt:lpstr>
      <vt:lpstr>Slide 4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saleel</dc:creator>
  <cp:lastModifiedBy>Administrator</cp:lastModifiedBy>
  <cp:revision>2931</cp:revision>
  <dcterms:created xsi:type="dcterms:W3CDTF">2019-04-24T09:11:59Z</dcterms:created>
  <dcterms:modified xsi:type="dcterms:W3CDTF">2020-06-15T10:11:33Z</dcterms:modified>
</cp:coreProperties>
</file>