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507" r:id="rId2"/>
    <p:sldId id="508" r:id="rId3"/>
    <p:sldId id="502" r:id="rId4"/>
    <p:sldId id="506" r:id="rId5"/>
    <p:sldId id="509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/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>
            <p14:sldId id="507"/>
            <p14:sldId id="508"/>
            <p14:sldId id="501"/>
            <p14:sldId id="502"/>
            <p14:sldId id="506"/>
          </p14:sldIdLst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AC5AE1-8B73-453E-AD5C-7AC64EE599C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6971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Inner/ equi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566" y="342900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inner join is one of the most commonly used joins in SQL. The inner join clause allows you to query data from two or more related tables.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2559" y="4471952"/>
            <a:ext cx="116652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INNER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performs a JOIN against equality or matching column(s) values of the associated tables. An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equal sign (=)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ON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to refer equality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endParaRPr lang="en-IN" dirty="0" smtClean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EQUI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performs a JOIN against equality or matching column(s) values of the associated tables. An equal sign (=) is used as comparison operator in the </a:t>
            </a:r>
            <a:r>
              <a:rPr lang="en-IN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WHERE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 clause to refer equality.</a:t>
            </a:r>
          </a:p>
        </p:txBody>
      </p:sp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6574" y="836712"/>
            <a:ext cx="11305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</a:t>
            </a:r>
            <a:r>
              <a:rPr lang="en-US" dirty="0" smtClean="0"/>
              <a:t> an  </a:t>
            </a:r>
            <a:r>
              <a:rPr lang="en-US" b="1" dirty="0" smtClean="0"/>
              <a:t>INNER JOIN</a:t>
            </a:r>
            <a:r>
              <a:rPr lang="en-US" dirty="0" smtClean="0"/>
              <a:t> when you need to match rows from two tables. Rows that match remain in the result, those that don't are rejected. The match condition is commonly called the </a:t>
            </a:r>
            <a:r>
              <a:rPr lang="en-US" b="1" dirty="0" smtClean="0"/>
              <a:t>join</a:t>
            </a:r>
            <a:r>
              <a:rPr lang="en-US" dirty="0" smtClean="0"/>
              <a:t> condition. </a:t>
            </a:r>
            <a:r>
              <a:rPr lang="en-US" dirty="0" smtClean="0">
                <a:latin typeface="Palatino Linotype" pitchFamily="18" charset="0"/>
              </a:rPr>
              <a:t>Inner/ equi Join</a:t>
            </a:r>
            <a:r>
              <a:rPr lang="en-IN" dirty="0" smtClean="0">
                <a:latin typeface="Palatino Linotype" pitchFamily="18" charset="0"/>
              </a:rPr>
              <a:t> returns rows when there is at least one match in both tables.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78582" y="1988840"/>
            <a:ext cx="11233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table illustrates the inner join of two tables T1 (</a:t>
            </a:r>
            <a:r>
              <a:rPr lang="en-US" dirty="0"/>
              <a:t>AC-1, AC-2</a:t>
            </a:r>
            <a:r>
              <a:rPr lang="en-US" dirty="0" smtClean="0"/>
              <a:t>,</a:t>
            </a:r>
            <a:r>
              <a:rPr lang="en-US" dirty="0"/>
              <a:t> AC-</a:t>
            </a:r>
            <a:r>
              <a:rPr lang="en-US" dirty="0" smtClean="0"/>
              <a:t>3,</a:t>
            </a:r>
            <a:r>
              <a:rPr lang="en-US" dirty="0"/>
              <a:t> AC-</a:t>
            </a:r>
            <a:r>
              <a:rPr lang="en-US" dirty="0" smtClean="0"/>
              <a:t>4,</a:t>
            </a:r>
            <a:r>
              <a:rPr lang="en-US" dirty="0"/>
              <a:t> AC-</a:t>
            </a:r>
            <a:r>
              <a:rPr lang="en-US" dirty="0" smtClean="0"/>
              <a:t>5) and T2 (</a:t>
            </a:r>
            <a:r>
              <a:rPr lang="en-US" dirty="0"/>
              <a:t>C-1, </a:t>
            </a:r>
            <a:r>
              <a:rPr lang="en-US" dirty="0" smtClean="0"/>
              <a:t>C-2, C-3, C-4). The result includes rows: (2,A), (3,B),a dn (4,C) as they have the same patterns.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54" y="2910864"/>
            <a:ext cx="9505056" cy="33984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equi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&lt;table_references&gt;, &lt;table_references&gt; WHERE table1.column-name = table2.column-name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dirty="0">
                <a:latin typeface="Arial" panose="020B0604020202020204" pitchFamily="34" charset="0"/>
              </a:rPr>
              <a:t>WHERE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6574" y="1196752"/>
            <a:ext cx="11233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Liberation Mono"/>
              </a:rPr>
              <a:t>SELECT column-list from &lt;table_references</a:t>
            </a:r>
            <a:r>
              <a:rPr lang="en-US" sz="2000" dirty="0">
                <a:uFill>
                  <a:solidFill>
                    <a:srgbClr val="FF0000"/>
                  </a:solidFill>
                </a:uFill>
                <a:latin typeface="Liberation Mono"/>
              </a:rPr>
              <a:t>&gt; </a:t>
            </a:r>
            <a:r>
              <a:rPr lang="en-US" sz="2000" dirty="0">
                <a:latin typeface="Liberation Mono"/>
              </a:rPr>
              <a:t>[INNER] JOIN &lt;table_references&gt; ON table1.column-name = table2.column-name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0F9CE1C2-C3EE-4C9B-8F08-A833D4695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02398" y="2204864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s.ID, s.nameFirst,s.nameLast, a.address 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 </a:t>
            </a:r>
            <a:r>
              <a:rPr lang="en-IN" dirty="0" smtClean="0">
                <a:latin typeface="Arial" panose="020B0604020202020204" pitchFamily="34" charset="0"/>
              </a:rPr>
              <a:t>s </a:t>
            </a:r>
            <a:r>
              <a:rPr lang="en-IN" b="1" dirty="0" smtClean="0">
                <a:latin typeface="Arial" panose="020B0604020202020204" pitchFamily="34" charset="0"/>
              </a:rPr>
              <a:t>INNER JOIN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>
                <a:latin typeface="Arial" panose="020B0604020202020204" pitchFamily="34" charset="0"/>
              </a:rPr>
              <a:t>student_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a </a:t>
            </a:r>
            <a:r>
              <a:rPr lang="en-US" b="1" dirty="0" smtClean="0">
                <a:latin typeface="Arial" panose="020B0604020202020204" pitchFamily="34" charset="0"/>
              </a:rPr>
              <a:t>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s.ID = a.</a:t>
            </a:r>
            <a:r>
              <a:rPr lang="en-IN" dirty="0">
                <a:latin typeface="Arial" panose="020B0604020202020204" pitchFamily="34" charset="0"/>
              </a:rPr>
              <a:t>studentID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566" y="3025988"/>
            <a:ext cx="11474172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2951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INNER JOIN  and  Natural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693"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cap="all" dirty="0" smtClean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0757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Natural Join joins two tables based on same attribute name.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37489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91237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exists in both the tables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Same as Inner</a:t>
                      </a:r>
                      <a:r>
                        <a:rPr lang="en-US" sz="1800" b="0" baseline="0" dirty="0" smtClean="0">
                          <a:latin typeface="Palatino Linotype" pitchFamily="18" charset="0"/>
                        </a:rPr>
                        <a:t> Join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558556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US" sz="1800" b="0" dirty="0" smtClean="0">
                        <a:latin typeface="Palatino Linotype" pitchFamily="18" charset="0"/>
                      </a:endParaRPr>
                    </a:p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 smtClean="0">
                          <a:latin typeface="Palatino Linotype" pitchFamily="18" charset="0"/>
                        </a:rPr>
                      </a:br>
                      <a:r>
                        <a:rPr lang="en-US" sz="1800" b="0" dirty="0" smtClean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51338</TotalTime>
  <Words>370</Words>
  <Application>Microsoft Office PowerPoint</Application>
  <PresentationFormat>Custom</PresentationFormat>
  <Paragraphs>31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2968</cp:revision>
  <dcterms:created xsi:type="dcterms:W3CDTF">2019-04-24T09:11:59Z</dcterms:created>
  <dcterms:modified xsi:type="dcterms:W3CDTF">2020-06-15T06:22:02Z</dcterms:modified>
</cp:coreProperties>
</file>