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507" r:id="rId2"/>
    <p:sldId id="508" r:id="rId3"/>
    <p:sldId id="502" r:id="rId4"/>
  </p:sldIdLst>
  <p:sldSz cx="121904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Introduction" id="{A3D14946-8297-4856-B082-4FEFA482017C}">
          <p14:sldIdLst>
            <p14:sldId id="282"/>
            <p14:sldId id="257"/>
            <p14:sldId id="1096"/>
            <p14:sldId id="1098"/>
            <p14:sldId id="1093"/>
            <p14:sldId id="1094"/>
            <p14:sldId id="1095"/>
            <p14:sldId id="262"/>
            <p14:sldId id="1082"/>
            <p14:sldId id="1099"/>
            <p14:sldId id="266"/>
            <p14:sldId id="1100"/>
            <p14:sldId id="1085"/>
            <p14:sldId id="1083"/>
            <p14:sldId id="1070"/>
            <p14:sldId id="269"/>
            <p14:sldId id="270"/>
            <p14:sldId id="271"/>
            <p14:sldId id="267"/>
            <p14:sldId id="272"/>
            <p14:sldId id="273"/>
          </p14:sldIdLst>
        </p14:section>
        <p14:section name="Data Defination Language" id="{347E00EC-A70B-42D3-B55A-27753B89E162}">
          <p14:sldIdLst>
            <p14:sldId id="283"/>
            <p14:sldId id="274"/>
            <p14:sldId id="275"/>
            <p14:sldId id="276"/>
            <p14:sldId id="285"/>
            <p14:sldId id="286"/>
            <p14:sldId id="289"/>
            <p14:sldId id="290"/>
            <p14:sldId id="291"/>
            <p14:sldId id="866"/>
            <p14:sldId id="292"/>
            <p14:sldId id="293"/>
            <p14:sldId id="294"/>
            <p14:sldId id="295"/>
            <p14:sldId id="296"/>
            <p14:sldId id="297"/>
            <p14:sldId id="298"/>
            <p14:sldId id="300"/>
            <p14:sldId id="301"/>
            <p14:sldId id="302"/>
            <p14:sldId id="1104"/>
            <p14:sldId id="1147"/>
            <p14:sldId id="1150"/>
            <p14:sldId id="305"/>
            <p14:sldId id="1151"/>
            <p14:sldId id="306"/>
            <p14:sldId id="307"/>
            <p14:sldId id="308"/>
            <p14:sldId id="1105"/>
            <p14:sldId id="1148"/>
            <p14:sldId id="1152"/>
            <p14:sldId id="311"/>
            <p14:sldId id="1153"/>
            <p14:sldId id="312"/>
            <p14:sldId id="313"/>
            <p14:sldId id="314"/>
            <p14:sldId id="315"/>
            <p14:sldId id="316"/>
            <p14:sldId id="1158"/>
            <p14:sldId id="1156"/>
            <p14:sldId id="1109"/>
            <p14:sldId id="1157"/>
            <p14:sldId id="1110"/>
            <p14:sldId id="319"/>
            <p14:sldId id="847"/>
            <p14:sldId id="320"/>
            <p14:sldId id="1149"/>
            <p14:sldId id="1111"/>
            <p14:sldId id="1154"/>
            <p14:sldId id="1107"/>
            <p14:sldId id="1155"/>
            <p14:sldId id="1108"/>
            <p14:sldId id="1106"/>
            <p14:sldId id="321"/>
            <p14:sldId id="322"/>
            <p14:sldId id="323"/>
            <p14:sldId id="324"/>
            <p14:sldId id="325"/>
            <p14:sldId id="326"/>
            <p14:sldId id="327"/>
            <p14:sldId id="328"/>
            <p14:sldId id="329"/>
            <p14:sldId id="330"/>
            <p14:sldId id="848"/>
            <p14:sldId id="849"/>
            <p14:sldId id="851"/>
            <p14:sldId id="331"/>
            <p14:sldId id="1144"/>
            <p14:sldId id="336"/>
            <p14:sldId id="852"/>
            <p14:sldId id="334"/>
            <p14:sldId id="337"/>
            <p14:sldId id="338"/>
            <p14:sldId id="339"/>
            <p14:sldId id="1159"/>
            <p14:sldId id="1163"/>
            <p14:sldId id="1160"/>
            <p14:sldId id="1164"/>
            <p14:sldId id="1161"/>
            <p14:sldId id="1165"/>
            <p14:sldId id="1167"/>
            <p14:sldId id="1162"/>
            <p14:sldId id="1166"/>
            <p14:sldId id="1140"/>
            <p14:sldId id="340"/>
            <p14:sldId id="341"/>
            <p14:sldId id="342"/>
            <p14:sldId id="343"/>
            <p14:sldId id="344"/>
            <p14:sldId id="345"/>
            <p14:sldId id="346"/>
            <p14:sldId id="347"/>
            <p14:sldId id="348"/>
            <p14:sldId id="349"/>
            <p14:sldId id="350"/>
            <p14:sldId id="351"/>
            <p14:sldId id="352"/>
            <p14:sldId id="1079"/>
            <p14:sldId id="1080"/>
            <p14:sldId id="353"/>
            <p14:sldId id="354"/>
            <p14:sldId id="355"/>
            <p14:sldId id="356"/>
            <p14:sldId id="357"/>
            <p14:sldId id="358"/>
            <p14:sldId id="359"/>
            <p14:sldId id="360"/>
            <p14:sldId id="361"/>
            <p14:sldId id="1131"/>
            <p14:sldId id="362"/>
            <p14:sldId id="365"/>
            <p14:sldId id="366"/>
          </p14:sldIdLst>
        </p14:section>
        <p14:section name="Data Manuplation Language" id="{DABA1552-33D0-4262-A930-69DA7CCB6843}">
          <p14:sldIdLst>
            <p14:sldId id="367"/>
            <p14:sldId id="368"/>
            <p14:sldId id="369"/>
            <p14:sldId id="371"/>
            <p14:sldId id="1126"/>
            <p14:sldId id="372"/>
            <p14:sldId id="1125"/>
            <p14:sldId id="373"/>
            <p14:sldId id="374"/>
            <p14:sldId id="375"/>
            <p14:sldId id="376"/>
            <p14:sldId id="377"/>
            <p14:sldId id="380"/>
            <p14:sldId id="381"/>
            <p14:sldId id="382"/>
            <p14:sldId id="383"/>
            <p14:sldId id="1081"/>
            <p14:sldId id="384"/>
            <p14:sldId id="385"/>
            <p14:sldId id="386"/>
            <p14:sldId id="387"/>
            <p14:sldId id="388"/>
            <p14:sldId id="389"/>
            <p14:sldId id="390"/>
            <p14:sldId id="391"/>
            <p14:sldId id="853"/>
            <p14:sldId id="1102"/>
            <p14:sldId id="855"/>
            <p14:sldId id="856"/>
            <p14:sldId id="857"/>
            <p14:sldId id="858"/>
            <p14:sldId id="393"/>
            <p14:sldId id="394"/>
            <p14:sldId id="395"/>
            <p14:sldId id="397"/>
            <p14:sldId id="398"/>
            <p14:sldId id="402"/>
            <p14:sldId id="403"/>
            <p14:sldId id="404"/>
            <p14:sldId id="405"/>
            <p14:sldId id="406"/>
            <p14:sldId id="413"/>
            <p14:sldId id="414"/>
            <p14:sldId id="415"/>
            <p14:sldId id="416"/>
            <p14:sldId id="417"/>
            <p14:sldId id="418"/>
            <p14:sldId id="419"/>
            <p14:sldId id="420"/>
            <p14:sldId id="421"/>
            <p14:sldId id="1113"/>
            <p14:sldId id="1042"/>
            <p14:sldId id="1114"/>
            <p14:sldId id="1127"/>
            <p14:sldId id="1115"/>
            <p14:sldId id="1116"/>
            <p14:sldId id="428"/>
            <p14:sldId id="429"/>
            <p14:sldId id="1128"/>
            <p14:sldId id="430"/>
            <p14:sldId id="431"/>
            <p14:sldId id="434"/>
            <p14:sldId id="435"/>
            <p14:sldId id="436"/>
            <p14:sldId id="437"/>
            <p14:sldId id="438"/>
            <p14:sldId id="443"/>
            <p14:sldId id="445"/>
            <p14:sldId id="446"/>
            <p14:sldId id="440"/>
            <p14:sldId id="441"/>
            <p14:sldId id="442"/>
            <p14:sldId id="453"/>
            <p14:sldId id="454"/>
            <p14:sldId id="455"/>
            <p14:sldId id="456"/>
            <p14:sldId id="457"/>
            <p14:sldId id="458"/>
            <p14:sldId id="459"/>
            <p14:sldId id="460"/>
            <p14:sldId id="461"/>
            <p14:sldId id="462"/>
            <p14:sldId id="463"/>
            <p14:sldId id="464"/>
            <p14:sldId id="467"/>
            <p14:sldId id="468"/>
            <p14:sldId id="469"/>
            <p14:sldId id="470"/>
            <p14:sldId id="471"/>
            <p14:sldId id="472"/>
            <p14:sldId id="473"/>
            <p14:sldId id="477"/>
            <p14:sldId id="478"/>
            <p14:sldId id="479"/>
            <p14:sldId id="480"/>
            <p14:sldId id="481"/>
            <p14:sldId id="482"/>
            <p14:sldId id="483"/>
            <p14:sldId id="484"/>
            <p14:sldId id="485"/>
            <p14:sldId id="486"/>
            <p14:sldId id="487"/>
            <p14:sldId id="488"/>
            <p14:sldId id="489"/>
            <p14:sldId id="490"/>
            <p14:sldId id="491"/>
            <p14:sldId id="492"/>
            <p14:sldId id="493"/>
            <p14:sldId id="494"/>
            <p14:sldId id="495"/>
            <p14:sldId id="496"/>
            <p14:sldId id="497"/>
            <p14:sldId id="498"/>
            <p14:sldId id="499"/>
            <p14:sldId id="500"/>
            <p14:sldId id="501"/>
            <p14:sldId id="502"/>
            <p14:sldId id="504"/>
            <p14:sldId id="505"/>
            <p14:sldId id="506"/>
            <p14:sldId id="507"/>
            <p14:sldId id="508"/>
            <p14:sldId id="509"/>
            <p14:sldId id="510"/>
            <p14:sldId id="511"/>
            <p14:sldId id="512"/>
            <p14:sldId id="513"/>
            <p14:sldId id="514"/>
            <p14:sldId id="515"/>
            <p14:sldId id="516"/>
            <p14:sldId id="517"/>
            <p14:sldId id="518"/>
            <p14:sldId id="519"/>
            <p14:sldId id="520"/>
            <p14:sldId id="521"/>
            <p14:sldId id="522"/>
            <p14:sldId id="523"/>
            <p14:sldId id="1123"/>
            <p14:sldId id="524"/>
            <p14:sldId id="1124"/>
            <p14:sldId id="525"/>
            <p14:sldId id="526"/>
            <p14:sldId id="527"/>
            <p14:sldId id="1122"/>
            <p14:sldId id="529"/>
            <p14:sldId id="530"/>
            <p14:sldId id="531"/>
            <p14:sldId id="532"/>
            <p14:sldId id="533"/>
            <p14:sldId id="534"/>
            <p14:sldId id="535"/>
            <p14:sldId id="536"/>
            <p14:sldId id="537"/>
            <p14:sldId id="538"/>
            <p14:sldId id="539"/>
            <p14:sldId id="540"/>
            <p14:sldId id="541"/>
            <p14:sldId id="542"/>
            <p14:sldId id="543"/>
            <p14:sldId id="1121"/>
            <p14:sldId id="544"/>
            <p14:sldId id="545"/>
            <p14:sldId id="546"/>
            <p14:sldId id="547"/>
            <p14:sldId id="548"/>
            <p14:sldId id="549"/>
            <p14:sldId id="550"/>
            <p14:sldId id="551"/>
            <p14:sldId id="552"/>
            <p14:sldId id="553"/>
            <p14:sldId id="554"/>
            <p14:sldId id="555"/>
            <p14:sldId id="556"/>
            <p14:sldId id="557"/>
            <p14:sldId id="558"/>
          </p14:sldIdLst>
        </p14:section>
        <p14:section name="Theory Section" id="{34884AC8-2BB3-410A-B367-3356E05FE22B}">
          <p14:sldIdLst>
            <p14:sldId id="618"/>
            <p14:sldId id="563"/>
            <p14:sldId id="564"/>
            <p14:sldId id="565"/>
            <p14:sldId id="566"/>
            <p14:sldId id="567"/>
            <p14:sldId id="570"/>
            <p14:sldId id="571"/>
            <p14:sldId id="572"/>
            <p14:sldId id="573"/>
            <p14:sldId id="574"/>
            <p14:sldId id="575"/>
            <p14:sldId id="576"/>
            <p14:sldId id="577"/>
            <p14:sldId id="578"/>
            <p14:sldId id="579"/>
            <p14:sldId id="580"/>
            <p14:sldId id="581"/>
            <p14:sldId id="582"/>
            <p14:sldId id="583"/>
            <p14:sldId id="584"/>
            <p14:sldId id="585"/>
            <p14:sldId id="586"/>
            <p14:sldId id="587"/>
            <p14:sldId id="588"/>
            <p14:sldId id="589"/>
            <p14:sldId id="590"/>
            <p14:sldId id="1141"/>
            <p14:sldId id="591"/>
            <p14:sldId id="1142"/>
            <p14:sldId id="592"/>
            <p14:sldId id="593"/>
            <p14:sldId id="1143"/>
            <p14:sldId id="594"/>
            <p14:sldId id="595"/>
            <p14:sldId id="596"/>
            <p14:sldId id="597"/>
            <p14:sldId id="598"/>
            <p14:sldId id="599"/>
            <p14:sldId id="602"/>
            <p14:sldId id="603"/>
            <p14:sldId id="604"/>
            <p14:sldId id="605"/>
            <p14:sldId id="606"/>
            <p14:sldId id="607"/>
          </p14:sldIdLst>
        </p14:section>
        <p14:section name="Normatization" id="{EF0E5AD4-5FD4-4F19-A19E-E102405AA098}">
          <p14:sldIdLst>
            <p14:sldId id="619"/>
            <p14:sldId id="620"/>
            <p14:sldId id="621"/>
            <p14:sldId id="622"/>
            <p14:sldId id="623"/>
            <p14:sldId id="624"/>
            <p14:sldId id="625"/>
            <p14:sldId id="626"/>
            <p14:sldId id="627"/>
            <p14:sldId id="628"/>
            <p14:sldId id="629"/>
            <p14:sldId id="630"/>
            <p14:sldId id="631"/>
            <p14:sldId id="860"/>
            <p14:sldId id="861"/>
            <p14:sldId id="862"/>
            <p14:sldId id="632"/>
            <p14:sldId id="633"/>
            <p14:sldId id="634"/>
            <p14:sldId id="1086"/>
            <p14:sldId id="635"/>
            <p14:sldId id="1087"/>
            <p14:sldId id="636"/>
            <p14:sldId id="637"/>
            <p14:sldId id="1088"/>
            <p14:sldId id="638"/>
            <p14:sldId id="639"/>
            <p14:sldId id="640"/>
            <p14:sldId id="641"/>
          </p14:sldIdLst>
        </p14:section>
        <p14:section name="Stored Procedure and Function" id="{B62913B0-EC9F-4436-BEDC-4DCBF9A2B3AB}">
          <p14:sldIdLst>
            <p14:sldId id="642"/>
            <p14:sldId id="643"/>
            <p14:sldId id="644"/>
            <p14:sldId id="645"/>
            <p14:sldId id="646"/>
            <p14:sldId id="647"/>
            <p14:sldId id="648"/>
            <p14:sldId id="649"/>
            <p14:sldId id="650"/>
            <p14:sldId id="651"/>
            <p14:sldId id="652"/>
            <p14:sldId id="653"/>
            <p14:sldId id="654"/>
            <p14:sldId id="655"/>
            <p14:sldId id="656"/>
            <p14:sldId id="657"/>
            <p14:sldId id="658"/>
            <p14:sldId id="669"/>
            <p14:sldId id="670"/>
            <p14:sldId id="1139"/>
            <p14:sldId id="661"/>
            <p14:sldId id="662"/>
            <p14:sldId id="663"/>
            <p14:sldId id="1132"/>
            <p14:sldId id="668"/>
            <p14:sldId id="672"/>
            <p14:sldId id="673"/>
            <p14:sldId id="1136"/>
            <p14:sldId id="1137"/>
            <p14:sldId id="1138"/>
            <p14:sldId id="675"/>
            <p14:sldId id="676"/>
            <p14:sldId id="677"/>
            <p14:sldId id="678"/>
            <p14:sldId id="679"/>
            <p14:sldId id="680"/>
          </p14:sldIdLst>
        </p14:section>
        <p14:section name="Triggers" id="{43413A11-6D7B-4E6D-B88B-1C10283CD29F}">
          <p14:sldIdLst>
            <p14:sldId id="681"/>
            <p14:sldId id="682"/>
            <p14:sldId id="683"/>
            <p14:sldId id="684"/>
            <p14:sldId id="686"/>
            <p14:sldId id="688"/>
            <p14:sldId id="1133"/>
            <p14:sldId id="692"/>
            <p14:sldId id="1134"/>
            <p14:sldId id="1135"/>
            <p14:sldId id="689"/>
            <p14:sldId id="690"/>
            <p14:sldId id="691"/>
            <p14:sldId id="693"/>
            <p14:sldId id="694"/>
            <p14:sldId id="695"/>
            <p14:sldId id="696"/>
            <p14:sldId id="697"/>
            <p14:sldId id="698"/>
          </p14:sldIdLst>
        </p14:section>
        <p14:section name="NoSQL" id="{043CF6B2-E975-4043-812B-33699AD3D23F}">
          <p14:sldIdLst>
            <p14:sldId id="699"/>
            <p14:sldId id="700"/>
            <p14:sldId id="707"/>
            <p14:sldId id="701"/>
            <p14:sldId id="702"/>
            <p14:sldId id="703"/>
            <p14:sldId id="704"/>
            <p14:sldId id="1130"/>
            <p14:sldId id="705"/>
            <p14:sldId id="708"/>
            <p14:sldId id="1089"/>
            <p14:sldId id="864"/>
            <p14:sldId id="709"/>
            <p14:sldId id="710"/>
            <p14:sldId id="711"/>
            <p14:sldId id="712"/>
            <p14:sldId id="713"/>
            <p14:sldId id="714"/>
            <p14:sldId id="715"/>
            <p14:sldId id="716"/>
            <p14:sldId id="717"/>
            <p14:sldId id="718"/>
            <p14:sldId id="719"/>
            <p14:sldId id="720"/>
            <p14:sldId id="721"/>
            <p14:sldId id="722"/>
            <p14:sldId id="723"/>
            <p14:sldId id="724"/>
            <p14:sldId id="725"/>
            <p14:sldId id="726"/>
            <p14:sldId id="727"/>
            <p14:sldId id="728"/>
            <p14:sldId id="729"/>
            <p14:sldId id="730"/>
            <p14:sldId id="731"/>
            <p14:sldId id="732"/>
            <p14:sldId id="733"/>
            <p14:sldId id="734"/>
            <p14:sldId id="735"/>
            <p14:sldId id="736"/>
            <p14:sldId id="737"/>
            <p14:sldId id="738"/>
            <p14:sldId id="739"/>
            <p14:sldId id="740"/>
            <p14:sldId id="741"/>
            <p14:sldId id="742"/>
            <p14:sldId id="743"/>
            <p14:sldId id="744"/>
            <p14:sldId id="745"/>
            <p14:sldId id="746"/>
            <p14:sldId id="747"/>
            <p14:sldId id="748"/>
            <p14:sldId id="749"/>
            <p14:sldId id="750"/>
            <p14:sldId id="751"/>
            <p14:sldId id="752"/>
            <p14:sldId id="753"/>
            <p14:sldId id="754"/>
            <p14:sldId id="755"/>
            <p14:sldId id="756"/>
            <p14:sldId id="757"/>
            <p14:sldId id="758"/>
            <p14:sldId id="759"/>
            <p14:sldId id="760"/>
            <p14:sldId id="761"/>
            <p14:sldId id="762"/>
            <p14:sldId id="763"/>
            <p14:sldId id="764"/>
            <p14:sldId id="765"/>
            <p14:sldId id="766"/>
            <p14:sldId id="767"/>
            <p14:sldId id="768"/>
            <p14:sldId id="769"/>
            <p14:sldId id="770"/>
            <p14:sldId id="771"/>
            <p14:sldId id="772"/>
            <p14:sldId id="773"/>
            <p14:sldId id="774"/>
            <p14:sldId id="775"/>
            <p14:sldId id="776"/>
            <p14:sldId id="777"/>
            <p14:sldId id="778"/>
            <p14:sldId id="779"/>
            <p14:sldId id="780"/>
            <p14:sldId id="781"/>
            <p14:sldId id="782"/>
            <p14:sldId id="783"/>
            <p14:sldId id="784"/>
            <p14:sldId id="785"/>
            <p14:sldId id="786"/>
            <p14:sldId id="787"/>
            <p14:sldId id="788"/>
            <p14:sldId id="789"/>
            <p14:sldId id="790"/>
            <p14:sldId id="791"/>
            <p14:sldId id="792"/>
            <p14:sldId id="793"/>
            <p14:sldId id="794"/>
            <p14:sldId id="795"/>
            <p14:sldId id="796"/>
            <p14:sldId id="797"/>
            <p14:sldId id="798"/>
            <p14:sldId id="799"/>
            <p14:sldId id="800"/>
            <p14:sldId id="801"/>
            <p14:sldId id="802"/>
            <p14:sldId id="803"/>
            <p14:sldId id="804"/>
            <p14:sldId id="805"/>
            <p14:sldId id="806"/>
            <p14:sldId id="807"/>
            <p14:sldId id="808"/>
            <p14:sldId id="809"/>
            <p14:sldId id="810"/>
            <p14:sldId id="811"/>
            <p14:sldId id="812"/>
            <p14:sldId id="813"/>
            <p14:sldId id="814"/>
            <p14:sldId id="815"/>
            <p14:sldId id="816"/>
            <p14:sldId id="817"/>
            <p14:sldId id="818"/>
            <p14:sldId id="819"/>
            <p14:sldId id="820"/>
            <p14:sldId id="821"/>
            <p14:sldId id="822"/>
            <p14:sldId id="823"/>
            <p14:sldId id="824"/>
            <p14:sldId id="825"/>
            <p14:sldId id="826"/>
            <p14:sldId id="827"/>
            <p14:sldId id="828"/>
            <p14:sldId id="829"/>
            <p14:sldId id="830"/>
            <p14:sldId id="831"/>
            <p14:sldId id="832"/>
            <p14:sldId id="833"/>
            <p14:sldId id="834"/>
            <p14:sldId id="835"/>
            <p14:sldId id="836"/>
            <p14:sldId id="837"/>
            <p14:sldId id="838"/>
            <p14:sldId id="839"/>
            <p14:sldId id="840"/>
            <p14:sldId id="841"/>
          </p14:sldIdLst>
        </p14:section>
        <p14:section name="Big Data" id="{714FF753-78D3-4CFC-AD17-400810612444}">
          <p14:sldIdLst>
            <p14:sldId id="842"/>
            <p14:sldId id="843"/>
            <p14:sldId id="844"/>
            <p14:sldId id="845"/>
            <p14:sldId id="863"/>
            <p14:sldId id="865"/>
            <p14:sldId id="846"/>
            <p14:sldId id="503"/>
            <p14:sldId id="1101"/>
            <p14:sldId id="1118"/>
            <p14:sldId id="1120"/>
            <p14:sldId id="1171"/>
            <p14:sldId id="1170"/>
            <p14:sldId id="1169"/>
            <p14:sldId id="1168"/>
            <p14:sldId id="1172"/>
            <p14:sldId id="1173"/>
            <p14:sldId id="1174"/>
            <p14:sldId id="1175"/>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xmlns=""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6C8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897" autoAdjust="0"/>
    <p:restoredTop sz="94660"/>
  </p:normalViewPr>
  <p:slideViewPr>
    <p:cSldViewPr>
      <p:cViewPr varScale="1">
        <p:scale>
          <a:sx n="68" d="100"/>
          <a:sy n="68" d="100"/>
        </p:scale>
        <p:origin x="-660"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F51050-3720-483B-B552-57DC1341D582}" type="datetimeFigureOut">
              <a:rPr lang="en-US" smtClean="0"/>
              <a:pPr/>
              <a:t>6/18/2020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A29D91-C89F-4238-95A2-0EBF9E6AB4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0426"/>
            <a:ext cx="10361851"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562" y="3886200"/>
            <a:ext cx="8533289"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6/18/2020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521" y="1600201"/>
            <a:ext cx="10971372"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6/18/2020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4639"/>
            <a:ext cx="2742843"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521" y="274639"/>
            <a:ext cx="8025355"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6/18/2020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521" y="1600201"/>
            <a:ext cx="10971372"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6/18/2020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6901"/>
            <a:ext cx="10361851"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959" y="2906713"/>
            <a:ext cx="10361851"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6/18/2020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521" y="1600201"/>
            <a:ext cx="53840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6793" y="1600201"/>
            <a:ext cx="53840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6/18/2020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21" y="1535113"/>
            <a:ext cx="538621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21" y="2174875"/>
            <a:ext cx="538621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561" y="1535113"/>
            <a:ext cx="538833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561" y="2174875"/>
            <a:ext cx="538833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6/18/2020</a:t>
            </a:fld>
            <a:endParaRPr lang="en-US"/>
          </a:p>
        </p:txBody>
      </p:sp>
      <p:sp>
        <p:nvSpPr>
          <p:cNvPr id="8" name="Footer Placeholder 7"/>
          <p:cNvSpPr>
            <a:spLocks noGrp="1"/>
          </p:cNvSpPr>
          <p:nvPr>
            <p:ph type="ftr" sz="quarter" idx="11"/>
          </p:nvPr>
        </p:nvSpPr>
        <p:spPr>
          <a:xfrm>
            <a:off x="4165058" y="6356351"/>
            <a:ext cx="3860297"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6/18/2020</a:t>
            </a:fld>
            <a:endParaRPr lang="en-US"/>
          </a:p>
        </p:txBody>
      </p:sp>
      <p:sp>
        <p:nvSpPr>
          <p:cNvPr id="4" name="Footer Placeholder 3"/>
          <p:cNvSpPr>
            <a:spLocks noGrp="1"/>
          </p:cNvSpPr>
          <p:nvPr>
            <p:ph type="ftr" sz="quarter" idx="11"/>
          </p:nvPr>
        </p:nvSpPr>
        <p:spPr>
          <a:xfrm>
            <a:off x="4165058" y="6356351"/>
            <a:ext cx="3860297"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3050"/>
            <a:ext cx="4010562"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113" y="273051"/>
            <a:ext cx="681477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521" y="1435101"/>
            <a:ext cx="4010562"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6/18/2020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0600"/>
            <a:ext cx="7314248"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406" y="612775"/>
            <a:ext cx="7314248"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406" y="5367338"/>
            <a:ext cx="7314248"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6/18/2020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58702" y="2370584"/>
            <a:ext cx="8838049" cy="914400"/>
          </a:xfrm>
          <a:prstGeom prst="rect">
            <a:avLst/>
          </a:prstGeom>
        </p:spPr>
        <p:txBody>
          <a:bodyPr>
            <a:normAutofit/>
          </a:bodyPr>
          <a:lstStyle/>
          <a:p>
            <a:pPr algn="ctr">
              <a:spcBef>
                <a:spcPct val="0"/>
              </a:spcBef>
              <a:defRPr/>
            </a:pPr>
            <a:r>
              <a:rPr lang="en-US" sz="4800" dirty="0" smtClean="0">
                <a:latin typeface="Segoe UI Light" panose="020B0502040204020203" pitchFamily="34" charset="0"/>
                <a:cs typeface="Segoe UI Light" panose="020B0502040204020203" pitchFamily="34" charset="0"/>
              </a:rPr>
              <a:t>RIGHT OUTER JOIN</a:t>
            </a:r>
            <a:endParaRPr lang="en-US" sz="4800" dirty="0">
              <a:latin typeface="Segoe UI Light" panose="020B0502040204020203" pitchFamily="34" charset="0"/>
              <a:cs typeface="Segoe UI Light" panose="020B0502040204020203" pitchFamily="34" charset="0"/>
            </a:endParaRPr>
          </a:p>
        </p:txBody>
      </p:sp>
      <p:pic>
        <p:nvPicPr>
          <p:cNvPr id="3" name="Picture 2">
            <a:extLst>
              <a:ext uri="{FF2B5EF4-FFF2-40B4-BE49-F238E27FC236}">
                <a16:creationId xmlns="" xmlns:a16="http://schemas.microsoft.com/office/drawing/2014/main" id="{41A85463-8A73-4AAF-B006-A8206B2E4A6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8542" y="116632"/>
            <a:ext cx="1371859" cy="445150"/>
          </a:xfrm>
          <a:prstGeom prst="rect">
            <a:avLst/>
          </a:prstGeom>
        </p:spPr>
      </p:pic>
      <p:sp>
        <p:nvSpPr>
          <p:cNvPr id="4" name="Footer Placeholder 2">
            <a:extLst>
              <a:ext uri="{FF2B5EF4-FFF2-40B4-BE49-F238E27FC236}">
                <a16:creationId xmlns="" xmlns:a16="http://schemas.microsoft.com/office/drawing/2014/main" id="{4610B96E-6F6B-4597-8ADF-B68C8A17E820}"/>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10" name="Rectangle 9"/>
          <p:cNvSpPr/>
          <p:nvPr/>
        </p:nvSpPr>
        <p:spPr>
          <a:xfrm>
            <a:off x="523042" y="3357562"/>
            <a:ext cx="11144328" cy="1477328"/>
          </a:xfrm>
          <a:prstGeom prst="rect">
            <a:avLst/>
          </a:prstGeom>
        </p:spPr>
        <p:txBody>
          <a:bodyPr wrap="square">
            <a:spAutoFit/>
          </a:bodyPr>
          <a:lstStyle/>
          <a:p>
            <a:r>
              <a:rPr lang="en-US" dirty="0" smtClean="0">
                <a:latin typeface="Palatino Linotype" pitchFamily="18" charset="0"/>
              </a:rPr>
              <a:t>The RIGHT JOIN combines data from two or more tables. The RIGHT JOIN clause starts selecting data from the right table and matching with the rows from the left table. The RIGHT JOIN returns a result set that includes all rows in the right table, whether or not they have matching rows from the left table. If a row in the right table does not have any matching rows from the left table, the column of the left table in the result set will have nulls.</a:t>
            </a:r>
            <a:endParaRPr lang="en-US" dirty="0">
              <a:latin typeface="Palatino Linotype" pitchFamily="18" charset="0"/>
            </a:endParaRPr>
          </a:p>
        </p:txBody>
      </p:sp>
    </p:spTree>
    <p:extLst>
      <p:ext uri="{BB962C8B-B14F-4D97-AF65-F5344CB8AC3E}">
        <p14:creationId xmlns="" xmlns:p14="http://schemas.microsoft.com/office/powerpoint/2010/main" val="4253925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41A85463-8A73-4AAF-B006-A8206B2E4A6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8542" y="116632"/>
            <a:ext cx="1371859" cy="445150"/>
          </a:xfrm>
          <a:prstGeom prst="rect">
            <a:avLst/>
          </a:prstGeom>
        </p:spPr>
      </p:pic>
      <p:sp>
        <p:nvSpPr>
          <p:cNvPr id="22" name="Footer Placeholder 2">
            <a:extLst>
              <a:ext uri="{FF2B5EF4-FFF2-40B4-BE49-F238E27FC236}">
                <a16:creationId xmlns:a16="http://schemas.microsoft.com/office/drawing/2014/main" xmlns="" id="{FE7D71F0-97C1-4A7C-A634-BE2CA956F0C6}"/>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26" name="Rectangle 25"/>
          <p:cNvSpPr/>
          <p:nvPr/>
        </p:nvSpPr>
        <p:spPr>
          <a:xfrm>
            <a:off x="308728" y="714356"/>
            <a:ext cx="11572956" cy="923330"/>
          </a:xfrm>
          <a:prstGeom prst="rect">
            <a:avLst/>
          </a:prstGeom>
        </p:spPr>
        <p:txBody>
          <a:bodyPr wrap="square">
            <a:spAutoFit/>
          </a:bodyPr>
          <a:lstStyle/>
          <a:p>
            <a:r>
              <a:rPr lang="en-US" dirty="0" smtClean="0">
                <a:latin typeface="Palatino Linotype" pitchFamily="18" charset="0"/>
              </a:rPr>
              <a:t>Suppose, we want to join two tables: A and B. Right outer join returns all rows in the right table (A) and all the matching rows found in the left table (B). It means the result of the SQL right join always contains the rows in the right table. </a:t>
            </a:r>
            <a:r>
              <a:rPr lang="en-US" dirty="0" smtClean="0"/>
              <a:t>. If no matching rows found in the left table, NULL are displayed.</a:t>
            </a:r>
            <a:endParaRPr lang="en-US" dirty="0">
              <a:latin typeface="Palatino Linotype" pitchFamily="18" charset="0"/>
            </a:endParaRPr>
          </a:p>
        </p:txBody>
      </p:sp>
      <p:sp>
        <p:nvSpPr>
          <p:cNvPr id="36" name="Rectangle 35"/>
          <p:cNvSpPr/>
          <p:nvPr/>
        </p:nvSpPr>
        <p:spPr>
          <a:xfrm>
            <a:off x="380166" y="1711099"/>
            <a:ext cx="11501518" cy="646331"/>
          </a:xfrm>
          <a:prstGeom prst="rect">
            <a:avLst/>
          </a:prstGeom>
        </p:spPr>
        <p:txBody>
          <a:bodyPr wrap="square">
            <a:spAutoFit/>
          </a:bodyPr>
          <a:lstStyle/>
          <a:p>
            <a:r>
              <a:rPr lang="en-US" dirty="0" smtClean="0"/>
              <a:t>The following example the RIGHT OUTER JOIN of two tables T1(AC-1, AC-2, AC-3, AC-4, AC-5) and T2(C-1, C-2, C-3, C-4). The RIGHT JOIN will match rows from the T1 table with the rows from T2 table using patterns:</a:t>
            </a:r>
            <a:endParaRPr lang="en-US" dirty="0"/>
          </a:p>
        </p:txBody>
      </p:sp>
      <p:pic>
        <p:nvPicPr>
          <p:cNvPr id="7" name="Picture 2"/>
          <p:cNvPicPr>
            <a:picLocks noChangeAspect="1" noChangeArrowheads="1"/>
          </p:cNvPicPr>
          <p:nvPr/>
        </p:nvPicPr>
        <p:blipFill>
          <a:blip r:embed="rId3"/>
          <a:srcRect/>
          <a:stretch>
            <a:fillRect/>
          </a:stretch>
        </p:blipFill>
        <p:spPr bwMode="auto">
          <a:xfrm>
            <a:off x="1304164" y="2681306"/>
            <a:ext cx="9505950" cy="3390900"/>
          </a:xfrm>
          <a:prstGeom prst="rect">
            <a:avLst/>
          </a:prstGeom>
          <a:noFill/>
          <a:ln w="9525">
            <a:noFill/>
            <a:miter lim="800000"/>
            <a:headEnd/>
            <a:tailEnd/>
          </a:ln>
          <a:effectLst/>
        </p:spPr>
      </p:pic>
    </p:spTree>
    <p:extLst>
      <p:ext uri="{BB962C8B-B14F-4D97-AF65-F5344CB8AC3E}">
        <p14:creationId xmlns="" xmlns:p14="http://schemas.microsoft.com/office/powerpoint/2010/main" val="42539258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802" y="2"/>
            <a:ext cx="9142810" cy="584775"/>
          </a:xfrm>
          <a:prstGeom prst="rect">
            <a:avLst/>
          </a:prstGeom>
          <a:solidFill>
            <a:schemeClr val="bg1"/>
          </a:solidFill>
        </p:spPr>
        <p:txBody>
          <a:bodyPr wrap="square">
            <a:spAutoFit/>
          </a:bodyPr>
          <a:lstStyle/>
          <a:p>
            <a:pPr algn="r"/>
            <a:r>
              <a:rPr lang="en-US" sz="3200" b="1" i="1" dirty="0" smtClean="0">
                <a:latin typeface="Arial" pitchFamily="34" charset="0"/>
                <a:cs typeface="Arial" pitchFamily="34" charset="0"/>
              </a:rPr>
              <a:t>Left Outer Join</a:t>
            </a:r>
            <a:endParaRPr lang="en-IN" sz="3200" b="1" i="1" dirty="0">
              <a:latin typeface="Arial" pitchFamily="34" charset="0"/>
              <a:cs typeface="Arial" pitchFamily="34" charset="0"/>
            </a:endParaRPr>
          </a:p>
        </p:txBody>
      </p:sp>
      <p:sp>
        <p:nvSpPr>
          <p:cNvPr id="7" name="Rectangle 6"/>
          <p:cNvSpPr/>
          <p:nvPr/>
        </p:nvSpPr>
        <p:spPr>
          <a:xfrm>
            <a:off x="406574" y="1208946"/>
            <a:ext cx="11444604" cy="707886"/>
          </a:xfrm>
          <a:prstGeom prst="rect">
            <a:avLst/>
          </a:prstGeom>
        </p:spPr>
        <p:txBody>
          <a:bodyPr wrap="square">
            <a:spAutoFit/>
          </a:bodyPr>
          <a:lstStyle/>
          <a:p>
            <a:r>
              <a:rPr lang="en-US" sz="2000" dirty="0" smtClean="0">
                <a:latin typeface="Liberation Mono"/>
              </a:rPr>
              <a:t>SELECT column-list from &lt;table_references&gt; </a:t>
            </a:r>
            <a:r>
              <a:rPr lang="en-US" sz="2000" b="1" u="sng" dirty="0" smtClean="0">
                <a:uFill>
                  <a:solidFill>
                    <a:srgbClr val="FF0000"/>
                  </a:solidFill>
                </a:uFill>
                <a:latin typeface="Liberation Mono"/>
              </a:rPr>
              <a:t>RIGHT [OUTER ] JOIN </a:t>
            </a:r>
            <a:r>
              <a:rPr lang="en-US" sz="2000" dirty="0" smtClean="0">
                <a:latin typeface="Liberation Mono"/>
              </a:rPr>
              <a:t>&lt;table_references&gt; </a:t>
            </a:r>
            <a:r>
              <a:rPr lang="en-US" sz="2000" b="1" u="sng" dirty="0" smtClean="0">
                <a:uFill>
                  <a:solidFill>
                    <a:srgbClr val="FF0000"/>
                  </a:solidFill>
                </a:uFill>
                <a:latin typeface="Liberation Mono"/>
              </a:rPr>
              <a:t>ON</a:t>
            </a:r>
            <a:r>
              <a:rPr lang="en-US" sz="2000" dirty="0" smtClean="0">
                <a:latin typeface="Liberation Mono"/>
              </a:rPr>
              <a:t> table1.column-name = table2.column-name</a:t>
            </a:r>
            <a:endParaRPr lang="en-US" sz="2000" dirty="0">
              <a:latin typeface="Liberation Mono"/>
            </a:endParaRPr>
          </a:p>
        </p:txBody>
      </p:sp>
      <p:sp>
        <p:nvSpPr>
          <p:cNvPr id="3" name="Rectangle 2"/>
          <p:cNvSpPr/>
          <p:nvPr/>
        </p:nvSpPr>
        <p:spPr>
          <a:xfrm>
            <a:off x="202398" y="2204864"/>
            <a:ext cx="11444604" cy="646331"/>
          </a:xfrm>
          <a:prstGeom prst="rect">
            <a:avLst/>
          </a:prstGeom>
        </p:spPr>
        <p:txBody>
          <a:bodyPr wrap="square">
            <a:spAutoFit/>
          </a:bodyPr>
          <a:lstStyle/>
          <a:p>
            <a:pPr marL="285750" indent="-285750">
              <a:buFont typeface="Arial" panose="020B0604020202020204" pitchFamily="34" charset="0"/>
              <a:buChar char="•"/>
            </a:pPr>
            <a:r>
              <a:rPr lang="en-US" dirty="0" smtClean="0">
                <a:latin typeface="Arial" panose="020B0604020202020204" pitchFamily="34" charset="0"/>
                <a:ea typeface="Times New Roman" panose="02020603050405020304" pitchFamily="18" charset="0"/>
                <a:cs typeface="Arial" panose="020B0604020202020204" pitchFamily="34" charset="0"/>
              </a:rPr>
              <a:t>SELECT student.ID, firstName, lastName, title, issueDate FROM student RIGHT OUTER JOIN library ON student.ID = library.studentID;</a:t>
            </a:r>
            <a:endParaRPr 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xmlns="" id="{FEA8C22B-921E-481F-8797-57B673F1241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9" name="Rectangle 8"/>
          <p:cNvSpPr/>
          <p:nvPr/>
        </p:nvSpPr>
        <p:spPr>
          <a:xfrm>
            <a:off x="406574" y="836712"/>
            <a:ext cx="851515" cy="369332"/>
          </a:xfrm>
          <a:prstGeom prst="rect">
            <a:avLst/>
          </a:prstGeom>
        </p:spPr>
        <p:txBody>
          <a:bodyPr wrap="none">
            <a:spAutoFit/>
          </a:bodyPr>
          <a:lstStyle/>
          <a:p>
            <a:r>
              <a:rPr lang="en-US" dirty="0" smtClean="0">
                <a:latin typeface="Liberation Mono"/>
              </a:rPr>
              <a:t>syntex</a:t>
            </a:r>
            <a:endParaRPr lang="en-US" dirty="0"/>
          </a:p>
        </p:txBody>
      </p:sp>
      <p:pic>
        <p:nvPicPr>
          <p:cNvPr id="1026" name="Picture 2"/>
          <p:cNvPicPr>
            <a:picLocks noChangeAspect="1" noChangeArrowheads="1"/>
          </p:cNvPicPr>
          <p:nvPr/>
        </p:nvPicPr>
        <p:blipFill>
          <a:blip r:embed="rId3"/>
          <a:srcRect/>
          <a:stretch>
            <a:fillRect/>
          </a:stretch>
        </p:blipFill>
        <p:spPr bwMode="auto">
          <a:xfrm>
            <a:off x="523041" y="3000372"/>
            <a:ext cx="9261209" cy="3357586"/>
          </a:xfrm>
          <a:prstGeom prst="rect">
            <a:avLst/>
          </a:prstGeom>
          <a:noFill/>
          <a:ln w="9525">
            <a:noFill/>
            <a:miter lim="800000"/>
            <a:headEnd/>
            <a:tailEnd/>
          </a:ln>
          <a:effectLst/>
        </p:spPr>
      </p:pic>
    </p:spTree>
    <p:extLst>
      <p:ext uri="{BB962C8B-B14F-4D97-AF65-F5344CB8AC3E}">
        <p14:creationId xmlns:p14="http://schemas.microsoft.com/office/powerpoint/2010/main" xmlns="" val="1816086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51383</TotalTime>
  <Words>288</Words>
  <Application>Microsoft Office PowerPoint</Application>
  <PresentationFormat>Custom</PresentationFormat>
  <Paragraphs>10</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Slide 1</vt:lpstr>
      <vt:lpstr>Slide 2</vt:lpstr>
      <vt:lpstr>Slide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saleel</dc:creator>
  <cp:lastModifiedBy>Administrator</cp:lastModifiedBy>
  <cp:revision>2985</cp:revision>
  <dcterms:created xsi:type="dcterms:W3CDTF">2019-04-24T09:11:59Z</dcterms:created>
  <dcterms:modified xsi:type="dcterms:W3CDTF">2020-06-18T03:02:30Z</dcterms:modified>
</cp:coreProperties>
</file>