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507" r:id="rId2"/>
    <p:sldId id="508" r:id="rId3"/>
    <p:sldId id="502" r:id="rId4"/>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duction" id="{A3D14946-8297-4856-B082-4FEFA482017C}">
          <p14:sldIdLst>
            <p14:sldId id="282"/>
            <p14:sldId id="257"/>
            <p14:sldId id="1096"/>
            <p14:sldId id="1098"/>
            <p14:sldId id="1093"/>
            <p14:sldId id="1094"/>
            <p14:sldId id="1095"/>
            <p14:sldId id="262"/>
            <p14:sldId id="1082"/>
            <p14:sldId id="1099"/>
            <p14:sldId id="266"/>
            <p14:sldId id="1100"/>
            <p14:sldId id="1085"/>
            <p14:sldId id="1083"/>
            <p14:sldId id="1070"/>
            <p14:sldId id="269"/>
            <p14:sldId id="270"/>
            <p14:sldId id="271"/>
            <p14:sldId id="267"/>
            <p14:sldId id="272"/>
            <p14:sldId id="273"/>
          </p14:sldIdLst>
        </p14:section>
        <p14:section name="Data Defination Language" id="{347E00EC-A70B-42D3-B55A-27753B89E162}">
          <p14:sldIdLst>
            <p14:sldId id="283"/>
            <p14:sldId id="274"/>
            <p14:sldId id="275"/>
            <p14:sldId id="276"/>
            <p14:sldId id="285"/>
            <p14:sldId id="286"/>
            <p14:sldId id="289"/>
            <p14:sldId id="290"/>
            <p14:sldId id="291"/>
            <p14:sldId id="866"/>
            <p14:sldId id="292"/>
            <p14:sldId id="293"/>
            <p14:sldId id="294"/>
            <p14:sldId id="295"/>
            <p14:sldId id="296"/>
            <p14:sldId id="297"/>
            <p14:sldId id="298"/>
            <p14:sldId id="300"/>
            <p14:sldId id="301"/>
            <p14:sldId id="302"/>
            <p14:sldId id="1104"/>
            <p14:sldId id="1147"/>
            <p14:sldId id="1150"/>
            <p14:sldId id="305"/>
            <p14:sldId id="1151"/>
            <p14:sldId id="306"/>
            <p14:sldId id="307"/>
            <p14:sldId id="308"/>
            <p14:sldId id="1105"/>
            <p14:sldId id="1148"/>
            <p14:sldId id="1152"/>
            <p14:sldId id="311"/>
            <p14:sldId id="1153"/>
            <p14:sldId id="312"/>
            <p14:sldId id="313"/>
            <p14:sldId id="314"/>
            <p14:sldId id="315"/>
            <p14:sldId id="316"/>
            <p14:sldId id="1158"/>
            <p14:sldId id="1156"/>
            <p14:sldId id="1109"/>
            <p14:sldId id="1157"/>
            <p14:sldId id="1110"/>
            <p14:sldId id="319"/>
            <p14:sldId id="847"/>
            <p14:sldId id="320"/>
            <p14:sldId id="1149"/>
            <p14:sldId id="1111"/>
            <p14:sldId id="1154"/>
            <p14:sldId id="1107"/>
            <p14:sldId id="1155"/>
            <p14:sldId id="1108"/>
            <p14:sldId id="1106"/>
            <p14:sldId id="321"/>
            <p14:sldId id="322"/>
            <p14:sldId id="323"/>
            <p14:sldId id="324"/>
            <p14:sldId id="325"/>
            <p14:sldId id="326"/>
            <p14:sldId id="327"/>
            <p14:sldId id="328"/>
            <p14:sldId id="329"/>
            <p14:sldId id="330"/>
            <p14:sldId id="848"/>
            <p14:sldId id="849"/>
            <p14:sldId id="851"/>
            <p14:sldId id="331"/>
            <p14:sldId id="1144"/>
            <p14:sldId id="336"/>
            <p14:sldId id="852"/>
            <p14:sldId id="334"/>
            <p14:sldId id="337"/>
            <p14:sldId id="338"/>
            <p14:sldId id="339"/>
            <p14:sldId id="1159"/>
            <p14:sldId id="1163"/>
            <p14:sldId id="1160"/>
            <p14:sldId id="1164"/>
            <p14:sldId id="1161"/>
            <p14:sldId id="1165"/>
            <p14:sldId id="1167"/>
            <p14:sldId id="1162"/>
            <p14:sldId id="1166"/>
            <p14:sldId id="1140"/>
            <p14:sldId id="340"/>
            <p14:sldId id="341"/>
            <p14:sldId id="342"/>
            <p14:sldId id="343"/>
            <p14:sldId id="344"/>
            <p14:sldId id="345"/>
            <p14:sldId id="346"/>
            <p14:sldId id="347"/>
            <p14:sldId id="348"/>
            <p14:sldId id="349"/>
            <p14:sldId id="350"/>
            <p14:sldId id="351"/>
            <p14:sldId id="352"/>
            <p14:sldId id="1079"/>
            <p14:sldId id="1080"/>
            <p14:sldId id="353"/>
            <p14:sldId id="354"/>
            <p14:sldId id="355"/>
            <p14:sldId id="356"/>
            <p14:sldId id="357"/>
            <p14:sldId id="358"/>
            <p14:sldId id="359"/>
            <p14:sldId id="360"/>
            <p14:sldId id="361"/>
            <p14:sldId id="1131"/>
            <p14:sldId id="362"/>
            <p14:sldId id="365"/>
            <p14:sldId id="366"/>
          </p14:sldIdLst>
        </p14:section>
        <p14:section name="Data Manuplation Language" id="{DABA1552-33D0-4262-A930-69DA7CCB6843}">
          <p14:sldIdLst>
            <p14:sldId id="367"/>
            <p14:sldId id="368"/>
            <p14:sldId id="369"/>
            <p14:sldId id="371"/>
            <p14:sldId id="1126"/>
            <p14:sldId id="372"/>
            <p14:sldId id="1125"/>
            <p14:sldId id="373"/>
            <p14:sldId id="374"/>
            <p14:sldId id="375"/>
            <p14:sldId id="376"/>
            <p14:sldId id="377"/>
            <p14:sldId id="380"/>
            <p14:sldId id="381"/>
            <p14:sldId id="382"/>
            <p14:sldId id="383"/>
            <p14:sldId id="1081"/>
            <p14:sldId id="384"/>
            <p14:sldId id="385"/>
            <p14:sldId id="386"/>
            <p14:sldId id="387"/>
            <p14:sldId id="388"/>
            <p14:sldId id="389"/>
            <p14:sldId id="390"/>
            <p14:sldId id="391"/>
            <p14:sldId id="853"/>
            <p14:sldId id="1102"/>
            <p14:sldId id="855"/>
            <p14:sldId id="856"/>
            <p14:sldId id="857"/>
            <p14:sldId id="858"/>
            <p14:sldId id="393"/>
            <p14:sldId id="394"/>
            <p14:sldId id="395"/>
            <p14:sldId id="397"/>
            <p14:sldId id="398"/>
            <p14:sldId id="402"/>
            <p14:sldId id="403"/>
            <p14:sldId id="404"/>
            <p14:sldId id="405"/>
            <p14:sldId id="406"/>
            <p14:sldId id="413"/>
            <p14:sldId id="414"/>
            <p14:sldId id="415"/>
            <p14:sldId id="416"/>
            <p14:sldId id="417"/>
            <p14:sldId id="418"/>
            <p14:sldId id="419"/>
            <p14:sldId id="420"/>
            <p14:sldId id="421"/>
            <p14:sldId id="1113"/>
            <p14:sldId id="1042"/>
            <p14:sldId id="1114"/>
            <p14:sldId id="1127"/>
            <p14:sldId id="1115"/>
            <p14:sldId id="1116"/>
            <p14:sldId id="428"/>
            <p14:sldId id="429"/>
            <p14:sldId id="1128"/>
            <p14:sldId id="430"/>
            <p14:sldId id="431"/>
            <p14:sldId id="434"/>
            <p14:sldId id="435"/>
            <p14:sldId id="436"/>
            <p14:sldId id="437"/>
            <p14:sldId id="438"/>
            <p14:sldId id="443"/>
            <p14:sldId id="445"/>
            <p14:sldId id="446"/>
            <p14:sldId id="440"/>
            <p14:sldId id="441"/>
            <p14:sldId id="442"/>
            <p14:sldId id="453"/>
            <p14:sldId id="454"/>
            <p14:sldId id="455"/>
            <p14:sldId id="456"/>
            <p14:sldId id="457"/>
            <p14:sldId id="458"/>
            <p14:sldId id="459"/>
            <p14:sldId id="460"/>
            <p14:sldId id="461"/>
            <p14:sldId id="462"/>
            <p14:sldId id="463"/>
            <p14:sldId id="464"/>
            <p14:sldId id="467"/>
            <p14:sldId id="468"/>
            <p14:sldId id="469"/>
            <p14:sldId id="470"/>
            <p14:sldId id="471"/>
            <p14:sldId id="472"/>
            <p14:sldId id="473"/>
            <p14:sldId id="477"/>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4"/>
            <p14:sldId id="505"/>
            <p14:sldId id="506"/>
            <p14:sldId id="507"/>
            <p14:sldId id="508"/>
            <p14:sldId id="509"/>
            <p14:sldId id="510"/>
            <p14:sldId id="511"/>
            <p14:sldId id="512"/>
            <p14:sldId id="513"/>
            <p14:sldId id="514"/>
            <p14:sldId id="515"/>
            <p14:sldId id="516"/>
            <p14:sldId id="517"/>
            <p14:sldId id="518"/>
            <p14:sldId id="519"/>
            <p14:sldId id="520"/>
            <p14:sldId id="521"/>
            <p14:sldId id="522"/>
            <p14:sldId id="523"/>
            <p14:sldId id="1123"/>
            <p14:sldId id="524"/>
            <p14:sldId id="1124"/>
            <p14:sldId id="525"/>
            <p14:sldId id="526"/>
            <p14:sldId id="527"/>
            <p14:sldId id="1122"/>
            <p14:sldId id="529"/>
            <p14:sldId id="530"/>
            <p14:sldId id="531"/>
            <p14:sldId id="532"/>
            <p14:sldId id="533"/>
            <p14:sldId id="534"/>
            <p14:sldId id="535"/>
            <p14:sldId id="536"/>
            <p14:sldId id="537"/>
            <p14:sldId id="538"/>
            <p14:sldId id="539"/>
            <p14:sldId id="540"/>
            <p14:sldId id="541"/>
            <p14:sldId id="542"/>
            <p14:sldId id="543"/>
            <p14:sldId id="1121"/>
            <p14:sldId id="544"/>
            <p14:sldId id="545"/>
            <p14:sldId id="546"/>
            <p14:sldId id="547"/>
            <p14:sldId id="548"/>
            <p14:sldId id="549"/>
            <p14:sldId id="550"/>
            <p14:sldId id="551"/>
            <p14:sldId id="552"/>
            <p14:sldId id="553"/>
            <p14:sldId id="554"/>
            <p14:sldId id="555"/>
            <p14:sldId id="556"/>
            <p14:sldId id="557"/>
            <p14:sldId id="558"/>
          </p14:sldIdLst>
        </p14:section>
        <p14:section name="Theory Section" id="{34884AC8-2BB3-410A-B367-3356E05FE22B}">
          <p14:sldIdLst>
            <p14:sldId id="618"/>
            <p14:sldId id="563"/>
            <p14:sldId id="564"/>
            <p14:sldId id="565"/>
            <p14:sldId id="566"/>
            <p14:sldId id="567"/>
            <p14:sldId id="570"/>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1141"/>
            <p14:sldId id="591"/>
            <p14:sldId id="1142"/>
            <p14:sldId id="592"/>
            <p14:sldId id="593"/>
            <p14:sldId id="1143"/>
            <p14:sldId id="594"/>
            <p14:sldId id="595"/>
            <p14:sldId id="596"/>
            <p14:sldId id="597"/>
            <p14:sldId id="598"/>
            <p14:sldId id="599"/>
            <p14:sldId id="602"/>
            <p14:sldId id="603"/>
            <p14:sldId id="604"/>
            <p14:sldId id="605"/>
            <p14:sldId id="606"/>
            <p14:sldId id="607"/>
          </p14:sldIdLst>
        </p14:section>
        <p14:section name="Normatization" id="{EF0E5AD4-5FD4-4F19-A19E-E102405AA098}">
          <p14:sldIdLst>
            <p14:sldId id="619"/>
            <p14:sldId id="620"/>
            <p14:sldId id="621"/>
            <p14:sldId id="622"/>
            <p14:sldId id="623"/>
            <p14:sldId id="624"/>
            <p14:sldId id="625"/>
            <p14:sldId id="626"/>
            <p14:sldId id="627"/>
            <p14:sldId id="628"/>
            <p14:sldId id="629"/>
            <p14:sldId id="630"/>
            <p14:sldId id="631"/>
            <p14:sldId id="860"/>
            <p14:sldId id="861"/>
            <p14:sldId id="862"/>
            <p14:sldId id="632"/>
            <p14:sldId id="633"/>
            <p14:sldId id="634"/>
            <p14:sldId id="1086"/>
            <p14:sldId id="635"/>
            <p14:sldId id="1087"/>
            <p14:sldId id="636"/>
            <p14:sldId id="637"/>
            <p14:sldId id="1088"/>
            <p14:sldId id="638"/>
            <p14:sldId id="639"/>
            <p14:sldId id="640"/>
            <p14:sldId id="641"/>
          </p14:sldIdLst>
        </p14:section>
        <p14:section name="Stored Procedure and Function" id="{B62913B0-EC9F-4436-BEDC-4DCBF9A2B3AB}">
          <p14:sldIdLst>
            <p14:sldId id="642"/>
            <p14:sldId id="643"/>
            <p14:sldId id="644"/>
            <p14:sldId id="645"/>
            <p14:sldId id="646"/>
            <p14:sldId id="647"/>
            <p14:sldId id="648"/>
            <p14:sldId id="649"/>
            <p14:sldId id="650"/>
            <p14:sldId id="651"/>
            <p14:sldId id="652"/>
            <p14:sldId id="653"/>
            <p14:sldId id="654"/>
            <p14:sldId id="655"/>
            <p14:sldId id="656"/>
            <p14:sldId id="657"/>
            <p14:sldId id="658"/>
            <p14:sldId id="669"/>
            <p14:sldId id="670"/>
            <p14:sldId id="1139"/>
            <p14:sldId id="661"/>
            <p14:sldId id="662"/>
            <p14:sldId id="663"/>
            <p14:sldId id="1132"/>
            <p14:sldId id="668"/>
            <p14:sldId id="672"/>
            <p14:sldId id="673"/>
            <p14:sldId id="1136"/>
            <p14:sldId id="1137"/>
            <p14:sldId id="1138"/>
            <p14:sldId id="675"/>
            <p14:sldId id="676"/>
            <p14:sldId id="677"/>
            <p14:sldId id="678"/>
            <p14:sldId id="679"/>
            <p14:sldId id="680"/>
          </p14:sldIdLst>
        </p14:section>
        <p14:section name="Triggers" id="{43413A11-6D7B-4E6D-B88B-1C10283CD29F}">
          <p14:sldIdLst>
            <p14:sldId id="681"/>
            <p14:sldId id="682"/>
            <p14:sldId id="683"/>
            <p14:sldId id="684"/>
            <p14:sldId id="686"/>
            <p14:sldId id="688"/>
            <p14:sldId id="1133"/>
            <p14:sldId id="692"/>
            <p14:sldId id="1134"/>
            <p14:sldId id="1135"/>
            <p14:sldId id="689"/>
            <p14:sldId id="690"/>
            <p14:sldId id="691"/>
            <p14:sldId id="693"/>
            <p14:sldId id="694"/>
            <p14:sldId id="695"/>
            <p14:sldId id="696"/>
            <p14:sldId id="697"/>
            <p14:sldId id="698"/>
          </p14:sldIdLst>
        </p14:section>
        <p14:section name="NoSQL" id="{043CF6B2-E975-4043-812B-33699AD3D23F}">
          <p14:sldIdLst>
            <p14:sldId id="699"/>
            <p14:sldId id="700"/>
            <p14:sldId id="707"/>
            <p14:sldId id="701"/>
            <p14:sldId id="702"/>
            <p14:sldId id="703"/>
            <p14:sldId id="704"/>
            <p14:sldId id="1130"/>
            <p14:sldId id="705"/>
            <p14:sldId id="708"/>
            <p14:sldId id="1089"/>
            <p14:sldId id="864"/>
            <p14:sldId id="709"/>
            <p14:sldId id="710"/>
            <p14:sldId id="711"/>
            <p14:sldId id="712"/>
            <p14:sldId id="713"/>
            <p14:sldId id="714"/>
            <p14:sldId id="715"/>
            <p14:sldId id="716"/>
            <p14:sldId id="717"/>
            <p14:sldId id="718"/>
            <p14:sldId id="719"/>
            <p14:sldId id="720"/>
            <p14:sldId id="721"/>
            <p14:sldId id="722"/>
            <p14:sldId id="723"/>
            <p14:sldId id="724"/>
            <p14:sldId id="725"/>
            <p14:sldId id="726"/>
            <p14:sldId id="727"/>
            <p14:sldId id="728"/>
            <p14:sldId id="729"/>
            <p14:sldId id="730"/>
            <p14:sldId id="731"/>
            <p14:sldId id="732"/>
            <p14:sldId id="733"/>
            <p14:sldId id="734"/>
            <p14:sldId id="735"/>
            <p14:sldId id="736"/>
            <p14:sldId id="737"/>
            <p14:sldId id="738"/>
            <p14:sldId id="739"/>
            <p14:sldId id="740"/>
            <p14:sldId id="741"/>
            <p14:sldId id="742"/>
            <p14:sldId id="743"/>
            <p14:sldId id="744"/>
            <p14:sldId id="745"/>
            <p14:sldId id="746"/>
            <p14:sldId id="747"/>
            <p14:sldId id="748"/>
            <p14:sldId id="749"/>
            <p14:sldId id="750"/>
            <p14:sldId id="751"/>
            <p14:sldId id="752"/>
            <p14:sldId id="753"/>
            <p14:sldId id="754"/>
            <p14:sldId id="755"/>
            <p14:sldId id="756"/>
            <p14:sldId id="757"/>
            <p14:sldId id="758"/>
            <p14:sldId id="759"/>
            <p14:sldId id="760"/>
            <p14:sldId id="761"/>
            <p14:sldId id="762"/>
            <p14:sldId id="763"/>
            <p14:sldId id="764"/>
            <p14:sldId id="765"/>
            <p14:sldId id="766"/>
            <p14:sldId id="767"/>
            <p14:sldId id="768"/>
            <p14:sldId id="769"/>
            <p14:sldId id="770"/>
            <p14:sldId id="771"/>
            <p14:sldId id="772"/>
            <p14:sldId id="773"/>
            <p14:sldId id="774"/>
            <p14:sldId id="775"/>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 id="799"/>
            <p14:sldId id="800"/>
            <p14:sldId id="801"/>
            <p14:sldId id="802"/>
            <p14:sldId id="803"/>
            <p14:sldId id="804"/>
            <p14:sldId id="805"/>
            <p14:sldId id="806"/>
            <p14:sldId id="807"/>
            <p14:sldId id="808"/>
            <p14:sldId id="809"/>
            <p14:sldId id="810"/>
            <p14:sldId id="811"/>
            <p14:sldId id="812"/>
            <p14:sldId id="813"/>
            <p14:sldId id="814"/>
            <p14:sldId id="815"/>
            <p14:sldId id="816"/>
            <p14:sldId id="817"/>
            <p14:sldId id="818"/>
            <p14:sldId id="819"/>
            <p14:sldId id="820"/>
            <p14:sldId id="821"/>
            <p14:sldId id="822"/>
            <p14:sldId id="823"/>
            <p14:sldId id="824"/>
            <p14:sldId id="825"/>
            <p14:sldId id="826"/>
            <p14:sldId id="827"/>
            <p14:sldId id="828"/>
            <p14:sldId id="829"/>
            <p14:sldId id="830"/>
            <p14:sldId id="831"/>
            <p14:sldId id="832"/>
            <p14:sldId id="833"/>
            <p14:sldId id="834"/>
            <p14:sldId id="835"/>
            <p14:sldId id="836"/>
            <p14:sldId id="837"/>
            <p14:sldId id="838"/>
            <p14:sldId id="839"/>
            <p14:sldId id="840"/>
            <p14:sldId id="841"/>
          </p14:sldIdLst>
        </p14:section>
        <p14:section name="Big Data" id="{714FF753-78D3-4CFC-AD17-400810612444}">
          <p14:sldIdLst>
            <p14:sldId id="842"/>
            <p14:sldId id="843"/>
            <p14:sldId id="844"/>
            <p14:sldId id="845"/>
            <p14:sldId id="863"/>
            <p14:sldId id="865"/>
            <p14:sldId id="846"/>
            <p14:sldId id="503"/>
            <p14:sldId id="1101"/>
            <p14:sldId id="1118"/>
            <p14:sldId id="1120"/>
            <p14:sldId id="1171"/>
            <p14:sldId id="1170"/>
            <p14:sldId id="1169"/>
            <p14:sldId id="1168"/>
            <p14:sldId id="1172"/>
            <p14:sldId id="1173"/>
            <p14:sldId id="1174"/>
            <p14:sldId id="1175"/>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C8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897" autoAdjust="0"/>
    <p:restoredTop sz="94660"/>
  </p:normalViewPr>
  <p:slideViewPr>
    <p:cSldViewPr>
      <p:cViewPr varScale="1">
        <p:scale>
          <a:sx n="68" d="100"/>
          <a:sy n="68" d="100"/>
        </p:scale>
        <p:origin x="-660"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F51050-3720-483B-B552-57DC1341D582}" type="datetimeFigureOut">
              <a:rPr lang="en-US" smtClean="0"/>
              <a:pPr/>
              <a:t>6/18/2020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29D91-C89F-4238-95A2-0EBF9E6AB4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521" y="1600201"/>
            <a:ext cx="10971372"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74639"/>
            <a:ext cx="8025355"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521" y="1600201"/>
            <a:ext cx="10971372"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521"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8" name="Footer Placeholder 7"/>
          <p:cNvSpPr>
            <a:spLocks noGrp="1"/>
          </p:cNvSpPr>
          <p:nvPr>
            <p:ph type="ftr" sz="quarter" idx="11"/>
          </p:nvPr>
        </p:nvSpPr>
        <p:spPr>
          <a:xfrm>
            <a:off x="4165058" y="6356351"/>
            <a:ext cx="3860297"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4" name="Footer Placeholder 3"/>
          <p:cNvSpPr>
            <a:spLocks noGrp="1"/>
          </p:cNvSpPr>
          <p:nvPr>
            <p:ph type="ftr" sz="quarter" idx="11"/>
          </p:nvPr>
        </p:nvSpPr>
        <p:spPr>
          <a:xfrm>
            <a:off x="4165058" y="6356351"/>
            <a:ext cx="3860297"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58702" y="2370584"/>
            <a:ext cx="8838049" cy="914400"/>
          </a:xfrm>
          <a:prstGeom prst="rect">
            <a:avLst/>
          </a:prstGeom>
        </p:spPr>
        <p:txBody>
          <a:bodyPr>
            <a:normAutofit fontScale="85000" lnSpcReduction="10000"/>
          </a:bodyPr>
          <a:lstStyle/>
          <a:p>
            <a:pPr algn="ctr">
              <a:spcBef>
                <a:spcPct val="0"/>
              </a:spcBef>
              <a:defRPr/>
            </a:pPr>
            <a:r>
              <a:rPr lang="en-US" sz="4800" dirty="0" smtClean="0"/>
              <a:t>Difference between Delete and Truncate</a:t>
            </a:r>
            <a:endParaRPr lang="en-US" sz="48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 xmlns:a16="http://schemas.microsoft.com/office/drawing/2014/main" id="{41A85463-8A73-4AAF-B006-A8206B2E4A6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 xmlns:a16="http://schemas.microsoft.com/office/drawing/2014/main" id="{4610B96E-6F6B-4597-8ADF-B68C8A17E82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6" name="Rectangle 5"/>
          <p:cNvSpPr/>
          <p:nvPr/>
        </p:nvSpPr>
        <p:spPr>
          <a:xfrm>
            <a:off x="451604" y="3214686"/>
            <a:ext cx="11501518" cy="1477328"/>
          </a:xfrm>
          <a:prstGeom prst="rect">
            <a:avLst/>
          </a:prstGeom>
        </p:spPr>
        <p:txBody>
          <a:bodyPr wrap="square">
            <a:spAutoFit/>
          </a:bodyPr>
          <a:lstStyle/>
          <a:p>
            <a:r>
              <a:rPr lang="en-US" b="1" dirty="0" smtClean="0"/>
              <a:t>1. DELETE :</a:t>
            </a:r>
            <a:r>
              <a:rPr lang="en-US" dirty="0" smtClean="0"/>
              <a:t/>
            </a:r>
            <a:br>
              <a:rPr lang="en-US" dirty="0" smtClean="0"/>
            </a:br>
            <a:r>
              <a:rPr lang="en-US" dirty="0" smtClean="0"/>
              <a:t>DELETE is a DML(Data Manipulation Language) command and is used when we specify the row(</a:t>
            </a:r>
            <a:r>
              <a:rPr lang="en-US" dirty="0" err="1" smtClean="0"/>
              <a:t>tuple</a:t>
            </a:r>
            <a:r>
              <a:rPr lang="en-US" dirty="0" smtClean="0"/>
              <a:t>) that we want to remove or delete from the table or relation. The DELETE command can contain a WHERE clause. If </a:t>
            </a:r>
            <a:r>
              <a:rPr lang="en-US" b="1" dirty="0" smtClean="0"/>
              <a:t>WHERE</a:t>
            </a:r>
            <a:r>
              <a:rPr lang="en-US" dirty="0" smtClean="0"/>
              <a:t> clause is used with DELETE command then it remove or delete only those rows(</a:t>
            </a:r>
            <a:r>
              <a:rPr lang="en-US" dirty="0" err="1" smtClean="0"/>
              <a:t>tuple</a:t>
            </a:r>
            <a:r>
              <a:rPr lang="en-US" dirty="0" smtClean="0"/>
              <a:t>) that satisfy the condition otherwise by default it removes all the </a:t>
            </a:r>
            <a:r>
              <a:rPr lang="en-US" dirty="0" err="1" smtClean="0"/>
              <a:t>tuples</a:t>
            </a:r>
            <a:r>
              <a:rPr lang="en-US" dirty="0" smtClean="0"/>
              <a:t>(rows) from the table.</a:t>
            </a:r>
            <a:endParaRPr lang="en-US" dirty="0"/>
          </a:p>
        </p:txBody>
      </p:sp>
      <p:sp>
        <p:nvSpPr>
          <p:cNvPr id="7" name="Rectangle 6"/>
          <p:cNvSpPr/>
          <p:nvPr/>
        </p:nvSpPr>
        <p:spPr>
          <a:xfrm>
            <a:off x="451604" y="4857760"/>
            <a:ext cx="11358642" cy="1477328"/>
          </a:xfrm>
          <a:prstGeom prst="rect">
            <a:avLst/>
          </a:prstGeom>
        </p:spPr>
        <p:txBody>
          <a:bodyPr wrap="square">
            <a:spAutoFit/>
          </a:bodyPr>
          <a:lstStyle/>
          <a:p>
            <a:r>
              <a:rPr lang="en-US" b="1" dirty="0" smtClean="0"/>
              <a:t>2. TRUNCATE :</a:t>
            </a:r>
            <a:r>
              <a:rPr lang="en-US" dirty="0" smtClean="0"/>
              <a:t/>
            </a:r>
            <a:br>
              <a:rPr lang="en-US" dirty="0" smtClean="0"/>
            </a:br>
            <a:r>
              <a:rPr lang="en-US" dirty="0" smtClean="0"/>
              <a:t>TRUNCATE is a DDL(Data Definition Language) command and is used to delete all the rows or tuples from a table. Unlike the DELETE command, TRUNCATE command does not contain a WHERE clause. In the TRUNCATE command, the transaction log for each deleted data page is recorded. Unlike the DELETE command, the TRUNCATE command is fast and we can’t rollback the data after using the TRUNCATE command.</a:t>
            </a:r>
            <a:endParaRPr lang="en-US" dirty="0"/>
          </a:p>
        </p:txBody>
      </p:sp>
    </p:spTree>
    <p:extLst>
      <p:ext uri="{BB962C8B-B14F-4D97-AF65-F5344CB8AC3E}">
        <p14:creationId xmlns="" xmlns:p14="http://schemas.microsoft.com/office/powerpoint/2010/main" val="4253925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41A85463-8A73-4AAF-B006-A8206B2E4A6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22" name="Footer Placeholder 2">
            <a:extLst>
              <a:ext uri="{FF2B5EF4-FFF2-40B4-BE49-F238E27FC236}">
                <a16:creationId xmlns:a16="http://schemas.microsoft.com/office/drawing/2014/main" xmlns="" id="{FE7D71F0-97C1-4A7C-A634-BE2CA956F0C6}"/>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6" name="Rectangle 5"/>
          <p:cNvSpPr/>
          <p:nvPr/>
        </p:nvSpPr>
        <p:spPr>
          <a:xfrm>
            <a:off x="1951802" y="285728"/>
            <a:ext cx="3981796" cy="369332"/>
          </a:xfrm>
          <a:prstGeom prst="rect">
            <a:avLst/>
          </a:prstGeom>
        </p:spPr>
        <p:txBody>
          <a:bodyPr wrap="none">
            <a:spAutoFit/>
          </a:bodyPr>
          <a:lstStyle/>
          <a:p>
            <a:r>
              <a:rPr lang="en-US" dirty="0" smtClean="0"/>
              <a:t>Difference between Delete and Truncate</a:t>
            </a:r>
            <a:endParaRPr lang="en-US" dirty="0"/>
          </a:p>
        </p:txBody>
      </p:sp>
      <p:graphicFrame>
        <p:nvGraphicFramePr>
          <p:cNvPr id="7" name="Table 6"/>
          <p:cNvGraphicFramePr>
            <a:graphicFrameLocks noGrp="1"/>
          </p:cNvGraphicFramePr>
          <p:nvPr/>
        </p:nvGraphicFramePr>
        <p:xfrm>
          <a:off x="380166" y="785794"/>
          <a:ext cx="11572956" cy="5547694"/>
        </p:xfrm>
        <a:graphic>
          <a:graphicData uri="http://schemas.openxmlformats.org/drawingml/2006/table">
            <a:tbl>
              <a:tblPr>
                <a:tableStyleId>{5940675A-B579-460E-94D1-54222C63F5DA}</a:tableStyleId>
              </a:tblPr>
              <a:tblGrid>
                <a:gridCol w="785818"/>
                <a:gridCol w="4572032"/>
                <a:gridCol w="6215106"/>
              </a:tblGrid>
              <a:tr h="140332">
                <a:tc>
                  <a:txBody>
                    <a:bodyPr/>
                    <a:lstStyle/>
                    <a:p>
                      <a:pPr algn="ctr" fontAlgn="base"/>
                      <a:r>
                        <a:rPr lang="en-US" sz="1800" cap="all"/>
                        <a:t>S.NO</a:t>
                      </a:r>
                      <a:endParaRPr lang="en-US" sz="1800" b="1" cap="all">
                        <a:solidFill>
                          <a:srgbClr val="000000"/>
                        </a:solidFill>
                      </a:endParaRPr>
                    </a:p>
                  </a:txBody>
                  <a:tcPr marL="40163" marR="40163" marT="40163" marB="40163" anchor="ctr"/>
                </a:tc>
                <a:tc>
                  <a:txBody>
                    <a:bodyPr/>
                    <a:lstStyle/>
                    <a:p>
                      <a:pPr algn="ctr" fontAlgn="base"/>
                      <a:r>
                        <a:rPr lang="en-US" sz="1800" cap="all" dirty="0"/>
                        <a:t>DELETE</a:t>
                      </a:r>
                      <a:endParaRPr lang="en-US" sz="1800" b="1" cap="all" dirty="0">
                        <a:solidFill>
                          <a:srgbClr val="000000"/>
                        </a:solidFill>
                      </a:endParaRPr>
                    </a:p>
                  </a:txBody>
                  <a:tcPr marL="40163" marR="40163" marT="40163" marB="40163" anchor="ctr"/>
                </a:tc>
                <a:tc>
                  <a:txBody>
                    <a:bodyPr/>
                    <a:lstStyle/>
                    <a:p>
                      <a:pPr algn="ctr" fontAlgn="base"/>
                      <a:r>
                        <a:rPr lang="en-US" sz="1800" cap="all"/>
                        <a:t>TRUNCATE</a:t>
                      </a:r>
                      <a:endParaRPr lang="en-US" sz="1800" b="1" cap="all">
                        <a:solidFill>
                          <a:srgbClr val="000000"/>
                        </a:solidFill>
                      </a:endParaRPr>
                    </a:p>
                  </a:txBody>
                  <a:tcPr marL="40163" marR="40163" marT="40163" marB="40163" anchor="ctr"/>
                </a:tc>
              </a:tr>
              <a:tr h="937801">
                <a:tc>
                  <a:txBody>
                    <a:bodyPr/>
                    <a:lstStyle/>
                    <a:p>
                      <a:pPr algn="l" fontAlgn="base"/>
                      <a:r>
                        <a:rPr lang="en-US" sz="1800"/>
                        <a:t>1.</a:t>
                      </a:r>
                      <a:endParaRPr lang="en-US" sz="1800" b="0"/>
                    </a:p>
                  </a:txBody>
                  <a:tcPr marL="70285" marR="70285" marT="35142" marB="35142" anchor="ctr"/>
                </a:tc>
                <a:tc>
                  <a:txBody>
                    <a:bodyPr/>
                    <a:lstStyle/>
                    <a:p>
                      <a:pPr algn="l" fontAlgn="base"/>
                      <a:r>
                        <a:rPr lang="en-US" sz="1800"/>
                        <a:t>The DELETE command is used to delete specified rows(one or more).</a:t>
                      </a:r>
                      <a:endParaRPr lang="en-US" sz="1800" b="0"/>
                    </a:p>
                  </a:txBody>
                  <a:tcPr marL="70285" marR="70285" marT="35142" marB="35142" anchor="ctr"/>
                </a:tc>
                <a:tc>
                  <a:txBody>
                    <a:bodyPr/>
                    <a:lstStyle/>
                    <a:p>
                      <a:pPr algn="l" fontAlgn="base"/>
                      <a:r>
                        <a:rPr lang="en-US" sz="1800"/>
                        <a:t>While this command is used to delete all the rows from a table.</a:t>
                      </a:r>
                      <a:endParaRPr lang="en-US" sz="1800" b="0"/>
                    </a:p>
                  </a:txBody>
                  <a:tcPr marL="70285" marR="70285" marT="35142" marB="35142" anchor="ctr"/>
                </a:tc>
              </a:tr>
              <a:tr h="793215">
                <a:tc>
                  <a:txBody>
                    <a:bodyPr/>
                    <a:lstStyle/>
                    <a:p>
                      <a:pPr algn="l" fontAlgn="base"/>
                      <a:r>
                        <a:rPr lang="en-US" sz="1800"/>
                        <a:t>2.</a:t>
                      </a:r>
                      <a:endParaRPr lang="en-US" sz="1800" b="0"/>
                    </a:p>
                  </a:txBody>
                  <a:tcPr marL="70285" marR="70285" marT="35142" marB="35142" anchor="ctr"/>
                </a:tc>
                <a:tc>
                  <a:txBody>
                    <a:bodyPr/>
                    <a:lstStyle/>
                    <a:p>
                      <a:pPr algn="l" fontAlgn="base"/>
                      <a:r>
                        <a:rPr lang="en-US" sz="1800"/>
                        <a:t>It is a DML(Data Manipulation Language) command.</a:t>
                      </a:r>
                      <a:endParaRPr lang="en-US" sz="1800" b="0"/>
                    </a:p>
                  </a:txBody>
                  <a:tcPr marL="70285" marR="70285" marT="35142" marB="35142" anchor="ctr"/>
                </a:tc>
                <a:tc>
                  <a:txBody>
                    <a:bodyPr/>
                    <a:lstStyle/>
                    <a:p>
                      <a:pPr algn="l" fontAlgn="base"/>
                      <a:r>
                        <a:rPr lang="en-US" sz="1800"/>
                        <a:t>While it is a DDL(Data Definition Language) command.</a:t>
                      </a:r>
                      <a:endParaRPr lang="en-US" sz="1800" b="0"/>
                    </a:p>
                  </a:txBody>
                  <a:tcPr marL="70285" marR="70285" marT="35142" marB="35142" anchor="ctr"/>
                </a:tc>
              </a:tr>
              <a:tr h="937801">
                <a:tc>
                  <a:txBody>
                    <a:bodyPr/>
                    <a:lstStyle/>
                    <a:p>
                      <a:pPr algn="l" fontAlgn="base"/>
                      <a:r>
                        <a:rPr lang="en-US" sz="1800"/>
                        <a:t>3.</a:t>
                      </a:r>
                      <a:endParaRPr lang="en-US" sz="1800" b="0"/>
                    </a:p>
                  </a:txBody>
                  <a:tcPr marL="70285" marR="70285" marT="35142" marB="35142" anchor="ctr"/>
                </a:tc>
                <a:tc>
                  <a:txBody>
                    <a:bodyPr/>
                    <a:lstStyle/>
                    <a:p>
                      <a:pPr algn="l" fontAlgn="base"/>
                      <a:r>
                        <a:rPr lang="en-US" sz="1800"/>
                        <a:t>There may be WHERE clause in DELETE command in order to filter the records.</a:t>
                      </a:r>
                      <a:endParaRPr lang="en-US" sz="1800" b="0"/>
                    </a:p>
                  </a:txBody>
                  <a:tcPr marL="70285" marR="70285" marT="35142" marB="35142" anchor="ctr"/>
                </a:tc>
                <a:tc>
                  <a:txBody>
                    <a:bodyPr/>
                    <a:lstStyle/>
                    <a:p>
                      <a:pPr algn="l" fontAlgn="base"/>
                      <a:r>
                        <a:rPr lang="en-US" sz="1800"/>
                        <a:t>While there may not be WHERE clause in TRUNCATE command.</a:t>
                      </a:r>
                      <a:endParaRPr lang="en-US" sz="1800" b="0"/>
                    </a:p>
                  </a:txBody>
                  <a:tcPr marL="70285" marR="70285" marT="35142" marB="35142" anchor="ctr"/>
                </a:tc>
              </a:tr>
              <a:tr h="793215">
                <a:tc>
                  <a:txBody>
                    <a:bodyPr/>
                    <a:lstStyle/>
                    <a:p>
                      <a:pPr algn="l" fontAlgn="base"/>
                      <a:r>
                        <a:rPr lang="en-US" sz="1800"/>
                        <a:t>4.</a:t>
                      </a:r>
                      <a:endParaRPr lang="en-US" sz="1800" b="0"/>
                    </a:p>
                  </a:txBody>
                  <a:tcPr marL="70285" marR="70285" marT="35142" marB="35142" anchor="ctr"/>
                </a:tc>
                <a:tc>
                  <a:txBody>
                    <a:bodyPr/>
                    <a:lstStyle/>
                    <a:p>
                      <a:pPr algn="l" fontAlgn="base"/>
                      <a:r>
                        <a:rPr lang="en-US" sz="1800"/>
                        <a:t>In the DELETE command, a tuple is locked before removing it.</a:t>
                      </a:r>
                      <a:endParaRPr lang="en-US" sz="1800" b="0"/>
                    </a:p>
                  </a:txBody>
                  <a:tcPr marL="70285" marR="70285" marT="35142" marB="35142" anchor="ctr"/>
                </a:tc>
                <a:tc>
                  <a:txBody>
                    <a:bodyPr/>
                    <a:lstStyle/>
                    <a:p>
                      <a:pPr algn="l" fontAlgn="base"/>
                      <a:r>
                        <a:rPr lang="en-US" sz="1800"/>
                        <a:t>While in this command, data page is locked before removing the table data.</a:t>
                      </a:r>
                      <a:endParaRPr lang="en-US" sz="1800" b="0"/>
                    </a:p>
                  </a:txBody>
                  <a:tcPr marL="70285" marR="70285" marT="35142" marB="35142" anchor="ctr"/>
                </a:tc>
              </a:tr>
              <a:tr h="793215">
                <a:tc>
                  <a:txBody>
                    <a:bodyPr/>
                    <a:lstStyle/>
                    <a:p>
                      <a:pPr algn="l" fontAlgn="base"/>
                      <a:r>
                        <a:rPr lang="en-US" sz="1800"/>
                        <a:t>5.</a:t>
                      </a:r>
                      <a:endParaRPr lang="en-US" sz="1800" b="0"/>
                    </a:p>
                  </a:txBody>
                  <a:tcPr marL="70285" marR="70285" marT="35142" marB="35142" anchor="ctr"/>
                </a:tc>
                <a:tc>
                  <a:txBody>
                    <a:bodyPr/>
                    <a:lstStyle/>
                    <a:p>
                      <a:pPr algn="l" fontAlgn="base"/>
                      <a:r>
                        <a:rPr lang="en-US" sz="1800"/>
                        <a:t>We can rollback the data even after using DELETE command.</a:t>
                      </a:r>
                      <a:endParaRPr lang="en-US" sz="1800" b="0"/>
                    </a:p>
                  </a:txBody>
                  <a:tcPr marL="70285" marR="70285" marT="35142" marB="35142" anchor="ctr"/>
                </a:tc>
                <a:tc>
                  <a:txBody>
                    <a:bodyPr/>
                    <a:lstStyle/>
                    <a:p>
                      <a:pPr algn="l" fontAlgn="base"/>
                      <a:r>
                        <a:rPr lang="en-US" sz="1800"/>
                        <a:t>While in this command, we can’t rollback.</a:t>
                      </a:r>
                      <a:endParaRPr lang="en-US" sz="1800" b="0"/>
                    </a:p>
                  </a:txBody>
                  <a:tcPr marL="70285" marR="70285" marT="35142" marB="35142" anchor="ctr"/>
                </a:tc>
              </a:tr>
              <a:tr h="937801">
                <a:tc>
                  <a:txBody>
                    <a:bodyPr/>
                    <a:lstStyle/>
                    <a:p>
                      <a:pPr algn="l" fontAlgn="base"/>
                      <a:r>
                        <a:rPr lang="en-US" sz="1800"/>
                        <a:t>6.</a:t>
                      </a:r>
                      <a:endParaRPr lang="en-US" sz="1800" b="0"/>
                    </a:p>
                  </a:txBody>
                  <a:tcPr marL="70285" marR="70285" marT="35142" marB="35142" anchor="ctr"/>
                </a:tc>
                <a:tc>
                  <a:txBody>
                    <a:bodyPr/>
                    <a:lstStyle/>
                    <a:p>
                      <a:pPr algn="l" fontAlgn="base"/>
                      <a:r>
                        <a:rPr lang="en-US" sz="1800" dirty="0"/>
                        <a:t>DELETE command is slower than TRUNCATE command.</a:t>
                      </a:r>
                      <a:endParaRPr lang="en-US" sz="1800" b="0" dirty="0"/>
                    </a:p>
                  </a:txBody>
                  <a:tcPr marL="70285" marR="70285" marT="35142" marB="35142" anchor="ctr"/>
                </a:tc>
                <a:tc>
                  <a:txBody>
                    <a:bodyPr/>
                    <a:lstStyle/>
                    <a:p>
                      <a:pPr algn="l" fontAlgn="base"/>
                      <a:r>
                        <a:rPr lang="en-US" sz="1800" dirty="0"/>
                        <a:t>While TRUNCATE command is faster than DELETE command.</a:t>
                      </a:r>
                      <a:endParaRPr lang="en-US" sz="1800" b="0" dirty="0"/>
                    </a:p>
                  </a:txBody>
                  <a:tcPr marL="70285" marR="70285" marT="35142" marB="35142" anchor="ctr"/>
                </a:tc>
              </a:tr>
            </a:tbl>
          </a:graphicData>
        </a:graphic>
      </p:graphicFrame>
    </p:spTree>
    <p:extLst>
      <p:ext uri="{BB962C8B-B14F-4D97-AF65-F5344CB8AC3E}">
        <p14:creationId xmlns="" xmlns:p14="http://schemas.microsoft.com/office/powerpoint/2010/main" val="4253925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r>
              <a:rPr lang="en-US" sz="3200" b="1" i="1" dirty="0" smtClean="0">
                <a:latin typeface="Arial" pitchFamily="34" charset="0"/>
                <a:cs typeface="Arial" pitchFamily="34" charset="0"/>
              </a:rPr>
              <a:t>Cross Join</a:t>
            </a:r>
            <a:endParaRPr lang="en-IN" sz="3200" b="1" i="1" dirty="0">
              <a:latin typeface="Arial" pitchFamily="34" charset="0"/>
              <a:cs typeface="Arial" pitchFamily="34" charset="0"/>
            </a:endParaRPr>
          </a:p>
        </p:txBody>
      </p:sp>
      <p:sp>
        <p:nvSpPr>
          <p:cNvPr id="7" name="Rectangle 6"/>
          <p:cNvSpPr/>
          <p:nvPr/>
        </p:nvSpPr>
        <p:spPr>
          <a:xfrm>
            <a:off x="406574" y="1208946"/>
            <a:ext cx="11444604" cy="400110"/>
          </a:xfrm>
          <a:prstGeom prst="rect">
            <a:avLst/>
          </a:prstGeom>
        </p:spPr>
        <p:txBody>
          <a:bodyPr wrap="square">
            <a:spAutoFit/>
          </a:bodyPr>
          <a:lstStyle/>
          <a:p>
            <a:r>
              <a:rPr lang="en-US" sz="2000" dirty="0" smtClean="0">
                <a:latin typeface="Liberation Mono"/>
              </a:rPr>
              <a:t>SELECT column-list from &lt;table_references&gt; </a:t>
            </a:r>
            <a:r>
              <a:rPr lang="en-US" sz="2000" b="1" dirty="0" smtClean="0">
                <a:uFill>
                  <a:solidFill>
                    <a:srgbClr val="FF0000"/>
                  </a:solidFill>
                </a:uFill>
                <a:latin typeface="Liberation Mono"/>
              </a:rPr>
              <a:t>CROSS JOIN </a:t>
            </a:r>
            <a:r>
              <a:rPr lang="en-US" sz="2000" dirty="0" smtClean="0">
                <a:latin typeface="Liberation Mono"/>
              </a:rPr>
              <a:t>&lt;table_references&gt;</a:t>
            </a:r>
            <a:endParaRPr lang="en-US" sz="2000" dirty="0">
              <a:latin typeface="Liberation Mono"/>
            </a:endParaRPr>
          </a:p>
        </p:txBody>
      </p:sp>
      <p:pic>
        <p:nvPicPr>
          <p:cNvPr id="8" name="Picture 7">
            <a:extLst>
              <a:ext uri="{FF2B5EF4-FFF2-40B4-BE49-F238E27FC236}">
                <a16:creationId xmlns:a16="http://schemas.microsoft.com/office/drawing/2014/main" xmlns="" id="{FEA8C22B-921E-481F-8797-57B673F1241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9" name="Rectangle 8"/>
          <p:cNvSpPr/>
          <p:nvPr/>
        </p:nvSpPr>
        <p:spPr>
          <a:xfrm>
            <a:off x="406574" y="836712"/>
            <a:ext cx="851515" cy="369332"/>
          </a:xfrm>
          <a:prstGeom prst="rect">
            <a:avLst/>
          </a:prstGeom>
        </p:spPr>
        <p:txBody>
          <a:bodyPr wrap="none">
            <a:spAutoFit/>
          </a:bodyPr>
          <a:lstStyle/>
          <a:p>
            <a:r>
              <a:rPr lang="en-US" dirty="0" smtClean="0">
                <a:latin typeface="Liberation Mono"/>
              </a:rPr>
              <a:t>syntex</a:t>
            </a:r>
            <a:endParaRPr lang="en-US" dirty="0"/>
          </a:p>
        </p:txBody>
      </p:sp>
    </p:spTree>
    <p:extLst>
      <p:ext uri="{BB962C8B-B14F-4D97-AF65-F5344CB8AC3E}">
        <p14:creationId xmlns:p14="http://schemas.microsoft.com/office/powerpoint/2010/main" xmlns="" val="1816086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51399</TotalTime>
  <Words>213</Words>
  <Application>Microsoft Office PowerPoint</Application>
  <PresentationFormat>Custom</PresentationFormat>
  <Paragraphs>30</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saleel</dc:creator>
  <cp:lastModifiedBy>Administrator</cp:lastModifiedBy>
  <cp:revision>2994</cp:revision>
  <dcterms:created xsi:type="dcterms:W3CDTF">2019-04-24T09:11:59Z</dcterms:created>
  <dcterms:modified xsi:type="dcterms:W3CDTF">2020-06-18T03:20:31Z</dcterms:modified>
</cp:coreProperties>
</file>