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507" r:id="rId2"/>
    <p:sldId id="511" r:id="rId3"/>
    <p:sldId id="509" r:id="rId4"/>
    <p:sldId id="510" r:id="rId5"/>
    <p:sldId id="512" r:id="rId6"/>
  </p:sldIdLst>
  <p:sldSz cx="12190413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Introduction" id="{A3D14946-8297-4856-B082-4FEFA482017C}">
          <p14:sldIdLst>
            <p14:sldId id="282"/>
            <p14:sldId id="257"/>
            <p14:sldId id="1096"/>
            <p14:sldId id="1098"/>
            <p14:sldId id="1093"/>
            <p14:sldId id="1094"/>
            <p14:sldId id="1095"/>
            <p14:sldId id="262"/>
            <p14:sldId id="1082"/>
            <p14:sldId id="1099"/>
            <p14:sldId id="266"/>
            <p14:sldId id="1100"/>
            <p14:sldId id="1085"/>
            <p14:sldId id="1083"/>
            <p14:sldId id="1070"/>
            <p14:sldId id="269"/>
            <p14:sldId id="270"/>
            <p14:sldId id="271"/>
            <p14:sldId id="267"/>
            <p14:sldId id="272"/>
            <p14:sldId id="273"/>
          </p14:sldIdLst>
        </p14:section>
        <p14:section name="Data Defination Language" id="{347E00EC-A70B-42D3-B55A-27753B89E162}">
          <p14:sldIdLst>
            <p14:sldId id="283"/>
            <p14:sldId id="274"/>
            <p14:sldId id="275"/>
            <p14:sldId id="276"/>
            <p14:sldId id="285"/>
            <p14:sldId id="286"/>
            <p14:sldId id="289"/>
            <p14:sldId id="290"/>
            <p14:sldId id="291"/>
            <p14:sldId id="866"/>
            <p14:sldId id="292"/>
            <p14:sldId id="293"/>
            <p14:sldId id="294"/>
            <p14:sldId id="295"/>
            <p14:sldId id="296"/>
            <p14:sldId id="297"/>
            <p14:sldId id="298"/>
            <p14:sldId id="300"/>
            <p14:sldId id="301"/>
            <p14:sldId id="302"/>
            <p14:sldId id="1104"/>
            <p14:sldId id="1147"/>
            <p14:sldId id="1150"/>
            <p14:sldId id="305"/>
            <p14:sldId id="1151"/>
            <p14:sldId id="306"/>
            <p14:sldId id="307"/>
            <p14:sldId id="308"/>
            <p14:sldId id="1105"/>
            <p14:sldId id="1148"/>
            <p14:sldId id="1152"/>
            <p14:sldId id="311"/>
            <p14:sldId id="1153"/>
            <p14:sldId id="312"/>
            <p14:sldId id="313"/>
            <p14:sldId id="314"/>
            <p14:sldId id="315"/>
            <p14:sldId id="316"/>
            <p14:sldId id="1158"/>
            <p14:sldId id="1156"/>
            <p14:sldId id="1109"/>
            <p14:sldId id="1157"/>
            <p14:sldId id="1110"/>
            <p14:sldId id="319"/>
            <p14:sldId id="847"/>
            <p14:sldId id="320"/>
            <p14:sldId id="1149"/>
            <p14:sldId id="1111"/>
            <p14:sldId id="1154"/>
            <p14:sldId id="1107"/>
            <p14:sldId id="1155"/>
            <p14:sldId id="1108"/>
            <p14:sldId id="1106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848"/>
            <p14:sldId id="849"/>
            <p14:sldId id="851"/>
            <p14:sldId id="331"/>
            <p14:sldId id="1144"/>
            <p14:sldId id="336"/>
            <p14:sldId id="852"/>
            <p14:sldId id="334"/>
            <p14:sldId id="337"/>
            <p14:sldId id="338"/>
            <p14:sldId id="339"/>
            <p14:sldId id="1159"/>
            <p14:sldId id="1163"/>
            <p14:sldId id="1160"/>
            <p14:sldId id="1164"/>
            <p14:sldId id="1161"/>
            <p14:sldId id="1165"/>
            <p14:sldId id="1167"/>
            <p14:sldId id="1162"/>
            <p14:sldId id="1166"/>
            <p14:sldId id="1140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1079"/>
            <p14:sldId id="1080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1131"/>
            <p14:sldId id="362"/>
            <p14:sldId id="365"/>
            <p14:sldId id="366"/>
          </p14:sldIdLst>
        </p14:section>
        <p14:section name="Data Manuplation Language" id="{DABA1552-33D0-4262-A930-69DA7CCB6843}">
          <p14:sldIdLst>
            <p14:sldId id="367"/>
            <p14:sldId id="368"/>
            <p14:sldId id="369"/>
            <p14:sldId id="371"/>
            <p14:sldId id="1126"/>
            <p14:sldId id="372"/>
            <p14:sldId id="1125"/>
            <p14:sldId id="373"/>
            <p14:sldId id="374"/>
            <p14:sldId id="375"/>
            <p14:sldId id="376"/>
            <p14:sldId id="377"/>
            <p14:sldId id="380"/>
            <p14:sldId id="381"/>
            <p14:sldId id="382"/>
            <p14:sldId id="383"/>
            <p14:sldId id="1081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853"/>
            <p14:sldId id="1102"/>
            <p14:sldId id="855"/>
            <p14:sldId id="856"/>
            <p14:sldId id="857"/>
            <p14:sldId id="858"/>
            <p14:sldId id="393"/>
            <p14:sldId id="394"/>
            <p14:sldId id="395"/>
            <p14:sldId id="397"/>
            <p14:sldId id="398"/>
            <p14:sldId id="402"/>
            <p14:sldId id="403"/>
            <p14:sldId id="404"/>
            <p14:sldId id="405"/>
            <p14:sldId id="406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1113"/>
            <p14:sldId id="1042"/>
            <p14:sldId id="1114"/>
            <p14:sldId id="1127"/>
            <p14:sldId id="1115"/>
            <p14:sldId id="1116"/>
            <p14:sldId id="428"/>
            <p14:sldId id="429"/>
            <p14:sldId id="1128"/>
            <p14:sldId id="430"/>
            <p14:sldId id="431"/>
            <p14:sldId id="434"/>
            <p14:sldId id="435"/>
            <p14:sldId id="436"/>
            <p14:sldId id="437"/>
            <p14:sldId id="438"/>
            <p14:sldId id="443"/>
            <p14:sldId id="445"/>
            <p14:sldId id="446"/>
            <p14:sldId id="440"/>
            <p14:sldId id="441"/>
            <p14:sldId id="442"/>
            <p14:sldId id="453"/>
            <p14:sldId id="454"/>
            <p14:sldId id="455"/>
            <p14:sldId id="456"/>
            <p14:sldId id="457"/>
            <p14:sldId id="458"/>
            <p14:sldId id="459"/>
            <p14:sldId id="460"/>
            <p14:sldId id="461"/>
            <p14:sldId id="462"/>
            <p14:sldId id="463"/>
            <p14:sldId id="464"/>
            <p14:sldId id="467"/>
            <p14:sldId id="468"/>
            <p14:sldId id="469"/>
            <p14:sldId id="470"/>
            <p14:sldId id="471"/>
            <p14:sldId id="472"/>
            <p14:sldId id="473"/>
            <p14:sldId id="477"/>
            <p14:sldId id="478"/>
            <p14:sldId id="479"/>
            <p14:sldId id="480"/>
            <p14:sldId id="481"/>
            <p14:sldId id="482"/>
            <p14:sldId id="483"/>
            <p14:sldId id="484"/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  <p14:sldId id="494"/>
            <p14:sldId id="495"/>
            <p14:sldId id="496"/>
            <p14:sldId id="497"/>
            <p14:sldId id="498"/>
            <p14:sldId id="499"/>
            <p14:sldId id="500"/>
            <p14:sldId id="501"/>
            <p14:sldId id="502"/>
            <p14:sldId id="504"/>
            <p14:sldId id="505"/>
            <p14:sldId id="506"/>
            <p14:sldId id="507"/>
            <p14:sldId id="508"/>
            <p14:sldId id="509"/>
            <p14:sldId id="510"/>
            <p14:sldId id="511"/>
            <p14:sldId id="512"/>
            <p14:sldId id="513"/>
            <p14:sldId id="514"/>
            <p14:sldId id="515"/>
            <p14:sldId id="516"/>
            <p14:sldId id="517"/>
            <p14:sldId id="518"/>
            <p14:sldId id="519"/>
            <p14:sldId id="520"/>
            <p14:sldId id="521"/>
            <p14:sldId id="522"/>
            <p14:sldId id="523"/>
            <p14:sldId id="1123"/>
            <p14:sldId id="524"/>
            <p14:sldId id="1124"/>
            <p14:sldId id="525"/>
            <p14:sldId id="526"/>
            <p14:sldId id="527"/>
            <p14:sldId id="1122"/>
            <p14:sldId id="529"/>
            <p14:sldId id="530"/>
            <p14:sldId id="531"/>
            <p14:sldId id="532"/>
            <p14:sldId id="533"/>
            <p14:sldId id="534"/>
            <p14:sldId id="535"/>
            <p14:sldId id="536"/>
            <p14:sldId id="537"/>
            <p14:sldId id="538"/>
            <p14:sldId id="539"/>
            <p14:sldId id="540"/>
            <p14:sldId id="541"/>
            <p14:sldId id="542"/>
            <p14:sldId id="543"/>
            <p14:sldId id="1121"/>
            <p14:sldId id="544"/>
            <p14:sldId id="545"/>
            <p14:sldId id="546"/>
            <p14:sldId id="547"/>
            <p14:sldId id="548"/>
            <p14:sldId id="549"/>
            <p14:sldId id="550"/>
            <p14:sldId id="551"/>
            <p14:sldId id="552"/>
            <p14:sldId id="553"/>
            <p14:sldId id="554"/>
            <p14:sldId id="555"/>
            <p14:sldId id="556"/>
            <p14:sldId id="557"/>
            <p14:sldId id="558"/>
          </p14:sldIdLst>
        </p14:section>
        <p14:section name="Theory Section" id="{34884AC8-2BB3-410A-B367-3356E05FE22B}">
          <p14:sldIdLst>
            <p14:sldId id="618"/>
            <p14:sldId id="563"/>
            <p14:sldId id="564"/>
            <p14:sldId id="565"/>
            <p14:sldId id="566"/>
            <p14:sldId id="567"/>
            <p14:sldId id="570"/>
            <p14:sldId id="571"/>
            <p14:sldId id="572"/>
            <p14:sldId id="573"/>
            <p14:sldId id="574"/>
            <p14:sldId id="575"/>
            <p14:sldId id="576"/>
            <p14:sldId id="577"/>
            <p14:sldId id="578"/>
            <p14:sldId id="579"/>
            <p14:sldId id="580"/>
            <p14:sldId id="581"/>
            <p14:sldId id="582"/>
            <p14:sldId id="583"/>
            <p14:sldId id="584"/>
            <p14:sldId id="585"/>
            <p14:sldId id="586"/>
            <p14:sldId id="587"/>
            <p14:sldId id="588"/>
            <p14:sldId id="589"/>
            <p14:sldId id="590"/>
            <p14:sldId id="1141"/>
            <p14:sldId id="591"/>
            <p14:sldId id="1142"/>
            <p14:sldId id="592"/>
            <p14:sldId id="593"/>
            <p14:sldId id="1143"/>
            <p14:sldId id="594"/>
            <p14:sldId id="595"/>
            <p14:sldId id="596"/>
            <p14:sldId id="597"/>
            <p14:sldId id="598"/>
            <p14:sldId id="599"/>
            <p14:sldId id="602"/>
            <p14:sldId id="603"/>
            <p14:sldId id="604"/>
            <p14:sldId id="605"/>
            <p14:sldId id="606"/>
            <p14:sldId id="607"/>
          </p14:sldIdLst>
        </p14:section>
        <p14:section name="Normatization" id="{EF0E5AD4-5FD4-4F19-A19E-E102405AA098}">
          <p14:sldIdLst>
            <p14:sldId id="619"/>
            <p14:sldId id="620"/>
            <p14:sldId id="621"/>
            <p14:sldId id="622"/>
            <p14:sldId id="623"/>
            <p14:sldId id="624"/>
            <p14:sldId id="625"/>
            <p14:sldId id="626"/>
            <p14:sldId id="627"/>
            <p14:sldId id="628"/>
            <p14:sldId id="629"/>
            <p14:sldId id="630"/>
            <p14:sldId id="631"/>
            <p14:sldId id="860"/>
            <p14:sldId id="861"/>
            <p14:sldId id="862"/>
            <p14:sldId id="632"/>
            <p14:sldId id="633"/>
            <p14:sldId id="634"/>
            <p14:sldId id="1086"/>
            <p14:sldId id="635"/>
            <p14:sldId id="1087"/>
            <p14:sldId id="636"/>
            <p14:sldId id="637"/>
            <p14:sldId id="1088"/>
            <p14:sldId id="638"/>
            <p14:sldId id="639"/>
            <p14:sldId id="640"/>
            <p14:sldId id="641"/>
          </p14:sldIdLst>
        </p14:section>
        <p14:section name="Stored Procedure and Function" id="{B62913B0-EC9F-4436-BEDC-4DCBF9A2B3AB}">
          <p14:sldIdLst>
            <p14:sldId id="642"/>
            <p14:sldId id="643"/>
            <p14:sldId id="644"/>
            <p14:sldId id="645"/>
            <p14:sldId id="646"/>
            <p14:sldId id="647"/>
            <p14:sldId id="648"/>
            <p14:sldId id="649"/>
            <p14:sldId id="650"/>
            <p14:sldId id="651"/>
            <p14:sldId id="652"/>
            <p14:sldId id="653"/>
            <p14:sldId id="654"/>
            <p14:sldId id="655"/>
            <p14:sldId id="656"/>
            <p14:sldId id="657"/>
            <p14:sldId id="658"/>
            <p14:sldId id="669"/>
            <p14:sldId id="670"/>
            <p14:sldId id="1139"/>
            <p14:sldId id="661"/>
            <p14:sldId id="662"/>
            <p14:sldId id="663"/>
            <p14:sldId id="1132"/>
            <p14:sldId id="668"/>
            <p14:sldId id="672"/>
            <p14:sldId id="673"/>
            <p14:sldId id="1136"/>
            <p14:sldId id="1137"/>
            <p14:sldId id="1138"/>
            <p14:sldId id="675"/>
            <p14:sldId id="676"/>
            <p14:sldId id="677"/>
            <p14:sldId id="678"/>
            <p14:sldId id="679"/>
            <p14:sldId id="680"/>
          </p14:sldIdLst>
        </p14:section>
        <p14:section name="Triggers" id="{43413A11-6D7B-4E6D-B88B-1C10283CD29F}">
          <p14:sldIdLst>
            <p14:sldId id="681"/>
            <p14:sldId id="682"/>
            <p14:sldId id="683"/>
            <p14:sldId id="684"/>
            <p14:sldId id="686"/>
            <p14:sldId id="688"/>
            <p14:sldId id="1133"/>
            <p14:sldId id="692"/>
            <p14:sldId id="1134"/>
            <p14:sldId id="1135"/>
            <p14:sldId id="689"/>
            <p14:sldId id="690"/>
            <p14:sldId id="691"/>
            <p14:sldId id="693"/>
            <p14:sldId id="694"/>
            <p14:sldId id="695"/>
            <p14:sldId id="696"/>
            <p14:sldId id="697"/>
            <p14:sldId id="698"/>
          </p14:sldIdLst>
        </p14:section>
        <p14:section name="NoSQL" id="{043CF6B2-E975-4043-812B-33699AD3D23F}">
          <p14:sldIdLst>
            <p14:sldId id="699"/>
            <p14:sldId id="700"/>
            <p14:sldId id="707"/>
            <p14:sldId id="701"/>
            <p14:sldId id="702"/>
            <p14:sldId id="703"/>
            <p14:sldId id="704"/>
            <p14:sldId id="1130"/>
            <p14:sldId id="705"/>
            <p14:sldId id="708"/>
            <p14:sldId id="1089"/>
            <p14:sldId id="864"/>
            <p14:sldId id="709"/>
            <p14:sldId id="710"/>
            <p14:sldId id="711"/>
            <p14:sldId id="712"/>
            <p14:sldId id="713"/>
            <p14:sldId id="714"/>
            <p14:sldId id="715"/>
            <p14:sldId id="716"/>
            <p14:sldId id="717"/>
            <p14:sldId id="718"/>
            <p14:sldId id="719"/>
            <p14:sldId id="720"/>
            <p14:sldId id="721"/>
            <p14:sldId id="722"/>
            <p14:sldId id="723"/>
            <p14:sldId id="724"/>
            <p14:sldId id="725"/>
            <p14:sldId id="726"/>
            <p14:sldId id="727"/>
            <p14:sldId id="728"/>
            <p14:sldId id="729"/>
            <p14:sldId id="730"/>
            <p14:sldId id="731"/>
            <p14:sldId id="732"/>
            <p14:sldId id="733"/>
            <p14:sldId id="734"/>
            <p14:sldId id="735"/>
            <p14:sldId id="736"/>
            <p14:sldId id="737"/>
            <p14:sldId id="738"/>
            <p14:sldId id="739"/>
            <p14:sldId id="740"/>
            <p14:sldId id="741"/>
            <p14:sldId id="742"/>
            <p14:sldId id="743"/>
            <p14:sldId id="744"/>
            <p14:sldId id="745"/>
            <p14:sldId id="746"/>
            <p14:sldId id="747"/>
            <p14:sldId id="748"/>
            <p14:sldId id="749"/>
            <p14:sldId id="750"/>
            <p14:sldId id="751"/>
            <p14:sldId id="752"/>
            <p14:sldId id="753"/>
            <p14:sldId id="754"/>
            <p14:sldId id="755"/>
            <p14:sldId id="756"/>
            <p14:sldId id="757"/>
            <p14:sldId id="758"/>
            <p14:sldId id="759"/>
            <p14:sldId id="760"/>
            <p14:sldId id="761"/>
            <p14:sldId id="762"/>
            <p14:sldId id="763"/>
            <p14:sldId id="764"/>
            <p14:sldId id="765"/>
            <p14:sldId id="766"/>
            <p14:sldId id="767"/>
            <p14:sldId id="768"/>
            <p14:sldId id="769"/>
            <p14:sldId id="770"/>
            <p14:sldId id="771"/>
            <p14:sldId id="772"/>
            <p14:sldId id="773"/>
            <p14:sldId id="774"/>
            <p14:sldId id="775"/>
            <p14:sldId id="776"/>
            <p14:sldId id="777"/>
            <p14:sldId id="778"/>
            <p14:sldId id="779"/>
            <p14:sldId id="780"/>
            <p14:sldId id="781"/>
            <p14:sldId id="782"/>
            <p14:sldId id="783"/>
            <p14:sldId id="784"/>
            <p14:sldId id="785"/>
            <p14:sldId id="786"/>
            <p14:sldId id="787"/>
            <p14:sldId id="788"/>
            <p14:sldId id="789"/>
            <p14:sldId id="790"/>
            <p14:sldId id="791"/>
            <p14:sldId id="792"/>
            <p14:sldId id="793"/>
            <p14:sldId id="794"/>
            <p14:sldId id="795"/>
            <p14:sldId id="796"/>
            <p14:sldId id="797"/>
            <p14:sldId id="798"/>
            <p14:sldId id="799"/>
            <p14:sldId id="800"/>
            <p14:sldId id="801"/>
            <p14:sldId id="802"/>
            <p14:sldId id="803"/>
            <p14:sldId id="804"/>
            <p14:sldId id="805"/>
            <p14:sldId id="806"/>
            <p14:sldId id="807"/>
            <p14:sldId id="808"/>
            <p14:sldId id="809"/>
            <p14:sldId id="810"/>
            <p14:sldId id="811"/>
            <p14:sldId id="812"/>
            <p14:sldId id="813"/>
            <p14:sldId id="814"/>
            <p14:sldId id="815"/>
            <p14:sldId id="816"/>
            <p14:sldId id="817"/>
            <p14:sldId id="818"/>
            <p14:sldId id="819"/>
            <p14:sldId id="820"/>
            <p14:sldId id="821"/>
            <p14:sldId id="822"/>
            <p14:sldId id="823"/>
            <p14:sldId id="824"/>
            <p14:sldId id="825"/>
            <p14:sldId id="826"/>
            <p14:sldId id="827"/>
            <p14:sldId id="828"/>
            <p14:sldId id="829"/>
            <p14:sldId id="830"/>
            <p14:sldId id="831"/>
            <p14:sldId id="832"/>
            <p14:sldId id="833"/>
            <p14:sldId id="834"/>
            <p14:sldId id="835"/>
            <p14:sldId id="836"/>
            <p14:sldId id="837"/>
            <p14:sldId id="838"/>
            <p14:sldId id="839"/>
            <p14:sldId id="840"/>
            <p14:sldId id="841"/>
          </p14:sldIdLst>
        </p14:section>
        <p14:section name="Big Data" id="{714FF753-78D3-4CFC-AD17-400810612444}">
          <p14:sldIdLst>
            <p14:sldId id="842"/>
            <p14:sldId id="843"/>
            <p14:sldId id="844"/>
            <p14:sldId id="845"/>
            <p14:sldId id="863"/>
            <p14:sldId id="865"/>
            <p14:sldId id="846"/>
            <p14:sldId id="503"/>
            <p14:sldId id="1101"/>
            <p14:sldId id="1118"/>
            <p14:sldId id="1120"/>
            <p14:sldId id="1171"/>
            <p14:sldId id="1170"/>
            <p14:sldId id="1169"/>
            <p14:sldId id="1168"/>
            <p14:sldId id="1172"/>
            <p14:sldId id="1173"/>
            <p14:sldId id="1174"/>
            <p14:sldId id="1175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leel" initials="S" lastIdx="1" clrIdx="0">
    <p:extLst>
      <p:ext uri="{19B8F6BF-5375-455C-9EA6-DF929625EA0E}">
        <p15:presenceInfo xmlns:p15="http://schemas.microsoft.com/office/powerpoint/2012/main" xmlns="" userId="Sale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6C8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8897" autoAdjust="0"/>
    <p:restoredTop sz="94660"/>
  </p:normalViewPr>
  <p:slideViewPr>
    <p:cSldViewPr>
      <p:cViewPr varScale="1">
        <p:scale>
          <a:sx n="68" d="100"/>
          <a:sy n="68" d="100"/>
        </p:scale>
        <p:origin x="-660" y="-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F51050-3720-483B-B552-57DC1341D582}" type="datetimeFigureOut">
              <a:rPr lang="en-US" smtClean="0"/>
              <a:pPr/>
              <a:t>6/18/2020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A29D91-C89F-4238-95A2-0EBF9E6AB45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558702" y="1714488"/>
            <a:ext cx="8838049" cy="9144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dirty="0" smtClean="0"/>
              <a:t>Aggregate Functions</a:t>
            </a:r>
            <a:endParaRPr lang="en-US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41A85463-8A73-4AAF-B006-A8206B2E4A6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42" y="116632"/>
            <a:ext cx="1371859" cy="445150"/>
          </a:xfrm>
          <a:prstGeom prst="rect">
            <a:avLst/>
          </a:prstGeom>
        </p:spPr>
      </p:pic>
      <p:sp>
        <p:nvSpPr>
          <p:cNvPr id="4" name="Footer Placeholder 2">
            <a:extLst>
              <a:ext uri="{FF2B5EF4-FFF2-40B4-BE49-F238E27FC236}">
                <a16:creationId xmlns="" xmlns:a16="http://schemas.microsoft.com/office/drawing/2014/main" id="{4610B96E-6F6B-4597-8ADF-B68C8A17E820}"/>
              </a:ext>
            </a:extLst>
          </p:cNvPr>
          <p:cNvSpPr txBox="1">
            <a:spLocks/>
          </p:cNvSpPr>
          <p:nvPr/>
        </p:nvSpPr>
        <p:spPr>
          <a:xfrm>
            <a:off x="3237431" y="6523037"/>
            <a:ext cx="5400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Infoway Technologies, 3rd  Floor Commerce Centre, Rambaug Colony, Paud Road Pune 411038</a:t>
            </a:r>
            <a:endParaRPr lang="en-IN" dirty="0"/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37356" y="2786058"/>
            <a:ext cx="109300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Aggregate functions retrieve a single </a:t>
            </a:r>
            <a:r>
              <a:rPr lang="en-US" b="1" dirty="0" smtClean="0"/>
              <a:t>value</a:t>
            </a:r>
            <a:r>
              <a:rPr lang="en-US" dirty="0" smtClean="0"/>
              <a:t> after performing a calculation on a set of values. In general, aggregate functions ignore null values. Often, aggregate functions are use with GROUP BY clause of the SELECT statement. 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5392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3802" y="2"/>
            <a:ext cx="9142810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>
              <a:spcBef>
                <a:spcPct val="0"/>
              </a:spcBef>
              <a:defRPr/>
            </a:pPr>
            <a:r>
              <a:rPr lang="en-US" sz="3200" dirty="0" smtClean="0"/>
              <a:t>Aggregate Functions</a:t>
            </a:r>
            <a:endParaRPr lang="en-US" sz="3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EFCEA25C-A470-465B-BC39-A867F65676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42" y="116632"/>
            <a:ext cx="1371859" cy="445150"/>
          </a:xfrm>
          <a:prstGeom prst="rect">
            <a:avLst/>
          </a:prstGeom>
        </p:spPr>
      </p:pic>
      <p:sp>
        <p:nvSpPr>
          <p:cNvPr id="6" name="Footer Placeholder 2">
            <a:extLst>
              <a:ext uri="{FF2B5EF4-FFF2-40B4-BE49-F238E27FC236}">
                <a16:creationId xmlns="" xmlns:a16="http://schemas.microsoft.com/office/drawing/2014/main" id="{CCAD7C66-2D7B-4AB2-BA16-AF994F41546D}"/>
              </a:ext>
            </a:extLst>
          </p:cNvPr>
          <p:cNvSpPr txBox="1">
            <a:spLocks/>
          </p:cNvSpPr>
          <p:nvPr/>
        </p:nvSpPr>
        <p:spPr>
          <a:xfrm>
            <a:off x="3237431" y="6523037"/>
            <a:ext cx="5400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Infoway Technologies, 3rd  Floor Commerce Centre, Rambaug Colony, Paud Road Pune 411038</a:t>
            </a:r>
            <a:endParaRPr lang="en-IN" dirty="0"/>
          </a:p>
          <a:p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80364" y="285728"/>
            <a:ext cx="4929222" cy="2821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237290" y="3286124"/>
            <a:ext cx="2480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SELECT * FROM </a:t>
            </a:r>
            <a:r>
              <a:rPr lang="en-US" dirty="0" smtClean="0"/>
              <a:t>invoice</a:t>
            </a:r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380826" y="3214686"/>
            <a:ext cx="3112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SELECT * FROM </a:t>
            </a:r>
            <a:r>
              <a:rPr lang="en-US" dirty="0" smtClean="0"/>
              <a:t>invoice_items</a:t>
            </a:r>
            <a:r>
              <a:rPr lang="en-US" dirty="0" smtClean="0"/>
              <a:t>;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37290" y="3929066"/>
            <a:ext cx="4786346" cy="2579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80826" y="3714752"/>
            <a:ext cx="6643734" cy="282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719217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3802" y="2"/>
            <a:ext cx="9142810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>
              <a:spcBef>
                <a:spcPct val="0"/>
              </a:spcBef>
              <a:defRPr/>
            </a:pPr>
            <a:r>
              <a:rPr lang="en-US" sz="3200" dirty="0" smtClean="0"/>
              <a:t>Aggregate Functions</a:t>
            </a:r>
            <a:endParaRPr lang="en-US" sz="3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EFCEA25C-A470-465B-BC39-A867F65676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42" y="116632"/>
            <a:ext cx="1371859" cy="445150"/>
          </a:xfrm>
          <a:prstGeom prst="rect">
            <a:avLst/>
          </a:prstGeom>
        </p:spPr>
      </p:pic>
      <p:sp>
        <p:nvSpPr>
          <p:cNvPr id="6" name="Footer Placeholder 2">
            <a:extLst>
              <a:ext uri="{FF2B5EF4-FFF2-40B4-BE49-F238E27FC236}">
                <a16:creationId xmlns="" xmlns:a16="http://schemas.microsoft.com/office/drawing/2014/main" id="{CCAD7C66-2D7B-4AB2-BA16-AF994F41546D}"/>
              </a:ext>
            </a:extLst>
          </p:cNvPr>
          <p:cNvSpPr txBox="1">
            <a:spLocks/>
          </p:cNvSpPr>
          <p:nvPr/>
        </p:nvSpPr>
        <p:spPr>
          <a:xfrm>
            <a:off x="3237431" y="6523037"/>
            <a:ext cx="5400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Infoway Technologies, 3rd  Floor Commerce Centre, Rambaug Colony, Paud Road Pune 411038</a:t>
            </a:r>
            <a:endParaRPr lang="en-IN" dirty="0"/>
          </a:p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80166" y="1000108"/>
            <a:ext cx="11215766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SUM </a:t>
            </a:r>
            <a:r>
              <a:rPr lang="en-US" b="1" dirty="0" smtClean="0"/>
              <a:t>function</a:t>
            </a:r>
          </a:p>
          <a:p>
            <a:endParaRPr lang="en-US" sz="800" b="1" dirty="0" smtClean="0"/>
          </a:p>
          <a:p>
            <a:r>
              <a:rPr lang="en-US" dirty="0" smtClean="0"/>
              <a:t>The </a:t>
            </a:r>
            <a:r>
              <a:rPr lang="en-US" dirty="0" smtClean="0"/>
              <a:t> SUM function which returns the sum of all the values in the specified column. SUM works on numeric fields only. Null values are excluded from the result returned.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51604" y="3500438"/>
            <a:ext cx="11001452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AVG </a:t>
            </a:r>
            <a:r>
              <a:rPr lang="en-US" b="1" dirty="0" smtClean="0"/>
              <a:t>function</a:t>
            </a:r>
          </a:p>
          <a:p>
            <a:endParaRPr lang="en-US" sz="800" b="1" dirty="0" smtClean="0"/>
          </a:p>
          <a:p>
            <a:r>
              <a:rPr lang="en-US" dirty="0" smtClean="0"/>
              <a:t>The</a:t>
            </a:r>
            <a:r>
              <a:rPr lang="en-US" dirty="0" smtClean="0"/>
              <a:t> AVG function returns the average of the values in a specified column. Just like the SUM function, it works only on numeric data types.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51604" y="2285992"/>
            <a:ext cx="105728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SELECT sum(invoiceAmount) "Total invoice </a:t>
            </a:r>
            <a:r>
              <a:rPr lang="en-US" dirty="0" smtClean="0"/>
              <a:t>amount </a:t>
            </a:r>
            <a:r>
              <a:rPr lang="en-US" dirty="0" smtClean="0"/>
              <a:t>for all </a:t>
            </a:r>
            <a:r>
              <a:rPr lang="en-US" dirty="0" smtClean="0"/>
              <a:t>customer" FROM invoice;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SELECT customerID, </a:t>
            </a:r>
            <a:r>
              <a:rPr lang="en-US" dirty="0" smtClean="0"/>
              <a:t>sum(invoiceAmount) </a:t>
            </a:r>
            <a:r>
              <a:rPr lang="en-US" dirty="0" smtClean="0"/>
              <a:t>"Total invoice </a:t>
            </a:r>
            <a:r>
              <a:rPr lang="en-US" dirty="0" smtClean="0"/>
              <a:t>amount </a:t>
            </a:r>
            <a:r>
              <a:rPr lang="en-US" dirty="0" smtClean="0"/>
              <a:t>for each customer </a:t>
            </a:r>
            <a:r>
              <a:rPr lang="en-US" dirty="0" smtClean="0"/>
              <a:t>" FROM invoice GROUP BY customerID</a:t>
            </a:r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23042" y="4761192"/>
            <a:ext cx="105728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SELECT </a:t>
            </a:r>
            <a:r>
              <a:rPr lang="en-US" dirty="0" err="1" smtClean="0"/>
              <a:t>avg</a:t>
            </a:r>
            <a:r>
              <a:rPr lang="en-US" dirty="0" smtClean="0"/>
              <a:t>(invoiceAmount</a:t>
            </a:r>
            <a:r>
              <a:rPr lang="en-US" dirty="0" smtClean="0"/>
              <a:t>) </a:t>
            </a:r>
            <a:r>
              <a:rPr lang="en-US" dirty="0" smtClean="0"/>
              <a:t>"Average </a:t>
            </a:r>
            <a:r>
              <a:rPr lang="en-US" dirty="0" smtClean="0"/>
              <a:t>invoice </a:t>
            </a:r>
            <a:r>
              <a:rPr lang="en-US" dirty="0" smtClean="0"/>
              <a:t>amount for all customer" FROM invoice;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SELECT customerID, </a:t>
            </a:r>
            <a:r>
              <a:rPr lang="en-US" dirty="0" err="1" smtClean="0"/>
              <a:t>avg</a:t>
            </a:r>
            <a:r>
              <a:rPr lang="en-US" dirty="0" smtClean="0"/>
              <a:t>(invoiceAmount) </a:t>
            </a:r>
            <a:r>
              <a:rPr lang="en-US" dirty="0" smtClean="0"/>
              <a:t>"Average invoice </a:t>
            </a:r>
            <a:r>
              <a:rPr lang="en-US" dirty="0" smtClean="0"/>
              <a:t>amount for each customer" FROM invoice GROUP BY customerID</a:t>
            </a:r>
            <a:r>
              <a:rPr lang="en-US" dirty="0" smtClean="0"/>
              <a:t>;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19217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3802" y="2"/>
            <a:ext cx="9142810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>
              <a:spcBef>
                <a:spcPct val="0"/>
              </a:spcBef>
              <a:defRPr/>
            </a:pPr>
            <a:r>
              <a:rPr lang="en-US" sz="3200" dirty="0" smtClean="0"/>
              <a:t>Aggregate Functions</a:t>
            </a:r>
            <a:endParaRPr lang="en-US" sz="3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EFCEA25C-A470-465B-BC39-A867F65676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42" y="116632"/>
            <a:ext cx="1371859" cy="445150"/>
          </a:xfrm>
          <a:prstGeom prst="rect">
            <a:avLst/>
          </a:prstGeom>
        </p:spPr>
      </p:pic>
      <p:sp>
        <p:nvSpPr>
          <p:cNvPr id="6" name="Footer Placeholder 2">
            <a:extLst>
              <a:ext uri="{FF2B5EF4-FFF2-40B4-BE49-F238E27FC236}">
                <a16:creationId xmlns="" xmlns:a16="http://schemas.microsoft.com/office/drawing/2014/main" id="{CCAD7C66-2D7B-4AB2-BA16-AF994F41546D}"/>
              </a:ext>
            </a:extLst>
          </p:cNvPr>
          <p:cNvSpPr txBox="1">
            <a:spLocks/>
          </p:cNvSpPr>
          <p:nvPr/>
        </p:nvSpPr>
        <p:spPr>
          <a:xfrm>
            <a:off x="3237431" y="6523037"/>
            <a:ext cx="5400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Infoway Technologies, 3rd  Floor Commerce Centre, Rambaug Colony, Paud Road Pune 411038</a:t>
            </a:r>
            <a:endParaRPr lang="en-IN" dirty="0"/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08728" y="1071546"/>
            <a:ext cx="11501518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COUNT </a:t>
            </a:r>
            <a:r>
              <a:rPr lang="en-US" b="1" dirty="0" smtClean="0"/>
              <a:t>Function</a:t>
            </a:r>
          </a:p>
          <a:p>
            <a:endParaRPr lang="en-US" sz="800" b="1" dirty="0" smtClean="0"/>
          </a:p>
          <a:p>
            <a:r>
              <a:rPr lang="en-US" dirty="0" smtClean="0"/>
              <a:t>The COUNT function returns the total number of values in the specified field. It works on both numeric and non-numeric data types. All aggregate functions by default exclude nulls values before working on the data.</a:t>
            </a:r>
          </a:p>
          <a:p>
            <a:r>
              <a:rPr lang="en-US" dirty="0" smtClean="0"/>
              <a:t>COUNT (*) is a special implementation of the COUNT function that returns the count of all the rows in a specified table. COUNT (*) also considers Nulls and duplicates.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80166" y="4016881"/>
            <a:ext cx="1114432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MIN </a:t>
            </a:r>
            <a:r>
              <a:rPr lang="en-US" b="1" dirty="0" smtClean="0"/>
              <a:t>function</a:t>
            </a:r>
          </a:p>
          <a:p>
            <a:endParaRPr lang="en-US" sz="800" b="1" dirty="0" smtClean="0"/>
          </a:p>
          <a:p>
            <a:r>
              <a:rPr lang="en-US" dirty="0" smtClean="0"/>
              <a:t>The MIN function returns the smallest value in the specified table field.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51604" y="2857496"/>
            <a:ext cx="1012181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SELECT count(ID) "Total invoices" </a:t>
            </a:r>
            <a:r>
              <a:rPr lang="en-US" dirty="0" smtClean="0"/>
              <a:t>FROM invoice;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SELECT customerID, count(ID) "Total invoices for each customer" </a:t>
            </a:r>
            <a:r>
              <a:rPr lang="en-US" dirty="0" smtClean="0"/>
              <a:t>FROM invoice GROUP BY customerID</a:t>
            </a:r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51604" y="5072074"/>
            <a:ext cx="1135864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SELECT min(invoiceAmount) "Minimum invoices amount" </a:t>
            </a:r>
            <a:r>
              <a:rPr lang="en-US" dirty="0" smtClean="0"/>
              <a:t>FROM invoice;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SELECT </a:t>
            </a:r>
            <a:r>
              <a:rPr lang="en-US" dirty="0" smtClean="0"/>
              <a:t>customerID, min(invoiceAmount) "Minimum invoices for each customer" </a:t>
            </a:r>
            <a:r>
              <a:rPr lang="en-US" dirty="0" smtClean="0"/>
              <a:t>FROM invoice </a:t>
            </a:r>
            <a:r>
              <a:rPr lang="en-US" dirty="0" smtClean="0"/>
              <a:t>group by customerID;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19217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3802" y="2"/>
            <a:ext cx="9142810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>
              <a:spcBef>
                <a:spcPct val="0"/>
              </a:spcBef>
              <a:defRPr/>
            </a:pPr>
            <a:r>
              <a:rPr lang="en-US" sz="3200" dirty="0" smtClean="0"/>
              <a:t>Aggregate Functions</a:t>
            </a:r>
            <a:endParaRPr lang="en-US" sz="3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EFCEA25C-A470-465B-BC39-A867F65676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42" y="116632"/>
            <a:ext cx="1371859" cy="445150"/>
          </a:xfrm>
          <a:prstGeom prst="rect">
            <a:avLst/>
          </a:prstGeom>
        </p:spPr>
      </p:pic>
      <p:sp>
        <p:nvSpPr>
          <p:cNvPr id="6" name="Footer Placeholder 2">
            <a:extLst>
              <a:ext uri="{FF2B5EF4-FFF2-40B4-BE49-F238E27FC236}">
                <a16:creationId xmlns="" xmlns:a16="http://schemas.microsoft.com/office/drawing/2014/main" id="{CCAD7C66-2D7B-4AB2-BA16-AF994F41546D}"/>
              </a:ext>
            </a:extLst>
          </p:cNvPr>
          <p:cNvSpPr txBox="1">
            <a:spLocks/>
          </p:cNvSpPr>
          <p:nvPr/>
        </p:nvSpPr>
        <p:spPr>
          <a:xfrm>
            <a:off x="3237431" y="6523037"/>
            <a:ext cx="5400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Infoway Technologies, 3rd  Floor Commerce Centre, Rambaug Colony, Paud Road Pune 411038</a:t>
            </a:r>
            <a:endParaRPr lang="en-IN" dirty="0"/>
          </a:p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80166" y="1000108"/>
            <a:ext cx="11215766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MAX </a:t>
            </a:r>
            <a:r>
              <a:rPr lang="en-US" b="1" dirty="0" smtClean="0"/>
              <a:t>function</a:t>
            </a:r>
          </a:p>
          <a:p>
            <a:endParaRPr lang="en-US" sz="800" b="1" dirty="0" smtClean="0"/>
          </a:p>
          <a:p>
            <a:r>
              <a:rPr lang="en-US" dirty="0" smtClean="0"/>
              <a:t>Just as the name suggests, the MAX function is the opposite of the MIN function. It returns the largest value from the specified table field.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51604" y="2500306"/>
            <a:ext cx="1135864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SELECT </a:t>
            </a:r>
            <a:r>
              <a:rPr lang="en-US" dirty="0" smtClean="0"/>
              <a:t>max(invoiceAmount</a:t>
            </a:r>
            <a:r>
              <a:rPr lang="en-US" dirty="0" smtClean="0"/>
              <a:t>) "</a:t>
            </a:r>
            <a:r>
              <a:rPr lang="en-US" dirty="0" smtClean="0"/>
              <a:t>Maximum invoices </a:t>
            </a:r>
            <a:r>
              <a:rPr lang="en-US" dirty="0" smtClean="0"/>
              <a:t>amount" </a:t>
            </a:r>
            <a:r>
              <a:rPr lang="en-US" dirty="0" smtClean="0"/>
              <a:t>FROM invoice;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SELECT </a:t>
            </a:r>
            <a:r>
              <a:rPr lang="en-US" dirty="0" smtClean="0"/>
              <a:t>customerID, </a:t>
            </a:r>
            <a:r>
              <a:rPr lang="en-US" dirty="0" smtClean="0"/>
              <a:t>max(invoiceAmount</a:t>
            </a:r>
            <a:r>
              <a:rPr lang="en-US" dirty="0" smtClean="0"/>
              <a:t>) </a:t>
            </a:r>
            <a:r>
              <a:rPr lang="en-US" dirty="0" smtClean="0"/>
              <a:t>"</a:t>
            </a:r>
            <a:r>
              <a:rPr lang="en-US" dirty="0" smtClean="0"/>
              <a:t> Maximum </a:t>
            </a:r>
            <a:r>
              <a:rPr lang="en-US" dirty="0" smtClean="0"/>
              <a:t>invoices </a:t>
            </a:r>
            <a:r>
              <a:rPr lang="en-US" dirty="0" smtClean="0"/>
              <a:t>for each customer" </a:t>
            </a:r>
            <a:r>
              <a:rPr lang="en-US" dirty="0" smtClean="0"/>
              <a:t>FROM invoice </a:t>
            </a:r>
            <a:r>
              <a:rPr lang="en-US" dirty="0" smtClean="0"/>
              <a:t>group by customerID;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19217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51452</TotalTime>
  <Words>276</Words>
  <Application>Microsoft Office PowerPoint</Application>
  <PresentationFormat>Custom</PresentationFormat>
  <Paragraphs>39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saleel</dc:creator>
  <cp:lastModifiedBy>Administrator</cp:lastModifiedBy>
  <cp:revision>3036</cp:revision>
  <dcterms:created xsi:type="dcterms:W3CDTF">2019-04-24T09:11:59Z</dcterms:created>
  <dcterms:modified xsi:type="dcterms:W3CDTF">2020-06-18T04:29:18Z</dcterms:modified>
</cp:coreProperties>
</file>