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507" r:id="rId2"/>
    <p:sldId id="510" r:id="rId3"/>
    <p:sldId id="509" r:id="rId4"/>
    <p:sldId id="511" r:id="rId5"/>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897" autoAdjust="0"/>
    <p:restoredTop sz="94660"/>
  </p:normalViewPr>
  <p:slideViewPr>
    <p:cSldViewPr>
      <p:cViewPr varScale="1">
        <p:scale>
          <a:sx n="68" d="100"/>
          <a:sy n="68" d="100"/>
        </p:scale>
        <p:origin x="-660" y="-10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6/18/2020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6/18/2020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58702" y="1714488"/>
            <a:ext cx="8838049" cy="914400"/>
          </a:xfrm>
          <a:prstGeom prst="rect">
            <a:avLst/>
          </a:prstGeom>
        </p:spPr>
        <p:txBody>
          <a:bodyPr>
            <a:normAutofit/>
          </a:bodyPr>
          <a:lstStyle/>
          <a:p>
            <a:pPr algn="ctr">
              <a:spcBef>
                <a:spcPct val="0"/>
              </a:spcBef>
              <a:defRPr/>
            </a:pPr>
            <a:r>
              <a:rPr lang="en-US" sz="4400" dirty="0" smtClean="0"/>
              <a:t>Using stored procedure</a:t>
            </a:r>
            <a:endParaRPr lang="en-US" sz="4800" dirty="0">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 xmlns:a16="http://schemas.microsoft.com/office/drawing/2014/main" id="{41A85463-8A73-4AAF-B006-A8206B2E4A6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 xmlns:a16="http://schemas.microsoft.com/office/drawing/2014/main" id="{4610B96E-6F6B-4597-8ADF-B68C8A17E820}"/>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6" name="Rectangle 5"/>
          <p:cNvSpPr/>
          <p:nvPr/>
        </p:nvSpPr>
        <p:spPr>
          <a:xfrm>
            <a:off x="880232" y="2571744"/>
            <a:ext cx="10287072" cy="1200329"/>
          </a:xfrm>
          <a:prstGeom prst="rect">
            <a:avLst/>
          </a:prstGeom>
        </p:spPr>
        <p:txBody>
          <a:bodyPr wrap="square">
            <a:spAutoFit/>
          </a:bodyPr>
          <a:lstStyle/>
          <a:p>
            <a:r>
              <a:rPr lang="en-US" dirty="0" smtClean="0"/>
              <a:t>A stored procedure is a subroutine available to applications that access a relational database management system. Such procedures are stored in the database data dictionary. A </a:t>
            </a:r>
            <a:r>
              <a:rPr lang="en-US" b="1" dirty="0" smtClean="0"/>
              <a:t>stored procedure</a:t>
            </a:r>
            <a:r>
              <a:rPr lang="en-US" dirty="0" smtClean="0"/>
              <a:t> is a prepared SQL code that you can save, so the code can be reused over and over again. So if you have an SQL query that you write over and over again, save it as a </a:t>
            </a:r>
            <a:r>
              <a:rPr lang="en-US" b="1" dirty="0" smtClean="0"/>
              <a:t>stored procedure</a:t>
            </a:r>
            <a:r>
              <a:rPr lang="en-US" dirty="0" smtClean="0"/>
              <a:t>, and then just call it to execute it.</a:t>
            </a:r>
          </a:p>
        </p:txBody>
      </p:sp>
    </p:spTree>
    <p:extLst>
      <p:ext uri="{BB962C8B-B14F-4D97-AF65-F5344CB8AC3E}">
        <p14:creationId xmlns="" xmlns:p14="http://schemas.microsoft.com/office/powerpoint/2010/main" val="42539258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2"/>
            <a:ext cx="9142810" cy="584775"/>
          </a:xfrm>
          <a:prstGeom prst="rect">
            <a:avLst/>
          </a:prstGeom>
          <a:solidFill>
            <a:schemeClr val="bg1"/>
          </a:solidFill>
        </p:spPr>
        <p:txBody>
          <a:bodyPr wrap="square">
            <a:spAutoFit/>
          </a:bodyPr>
          <a:lstStyle/>
          <a:p>
            <a:pPr algn="r">
              <a:spcBef>
                <a:spcPct val="0"/>
              </a:spcBef>
              <a:defRPr/>
            </a:pPr>
            <a:r>
              <a:rPr lang="en-US" sz="3200" dirty="0" smtClean="0"/>
              <a:t>stored procedure</a:t>
            </a:r>
            <a:endParaRPr lang="en-US" sz="3600" dirty="0">
              <a:latin typeface="Segoe UI Light" panose="020B0502040204020203" pitchFamily="34" charset="0"/>
              <a:cs typeface="Segoe UI Light" panose="020B0502040204020203" pitchFamily="34" charset="0"/>
            </a:endParaRPr>
          </a:p>
        </p:txBody>
      </p:sp>
      <p:pic>
        <p:nvPicPr>
          <p:cNvPr id="5" name="Picture 4">
            <a:extLst>
              <a:ext uri="{FF2B5EF4-FFF2-40B4-BE49-F238E27FC236}">
                <a16:creationId xmlns="" xmlns:a16="http://schemas.microsoft.com/office/drawing/2014/main" id="{EFCEA25C-A470-465B-BC39-A867F656763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6" name="Footer Placeholder 2">
            <a:extLst>
              <a:ext uri="{FF2B5EF4-FFF2-40B4-BE49-F238E27FC236}">
                <a16:creationId xmlns="" xmlns:a16="http://schemas.microsoft.com/office/drawing/2014/main" id="{CCAD7C66-2D7B-4AB2-BA16-AF994F41546D}"/>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9" name="Rectangle 8"/>
          <p:cNvSpPr/>
          <p:nvPr/>
        </p:nvSpPr>
        <p:spPr>
          <a:xfrm>
            <a:off x="237290" y="3608864"/>
            <a:ext cx="11715832" cy="2677656"/>
          </a:xfrm>
          <a:prstGeom prst="rect">
            <a:avLst/>
          </a:prstGeom>
        </p:spPr>
        <p:txBody>
          <a:bodyPr wrap="square">
            <a:spAutoFit/>
          </a:bodyPr>
          <a:lstStyle/>
          <a:p>
            <a:r>
              <a:rPr lang="en-US" dirty="0" smtClean="0"/>
              <a:t>In MySQL, a parameter has one of three modes: IN,OUT, or INOUT.</a:t>
            </a:r>
          </a:p>
          <a:p>
            <a:endParaRPr lang="en-US" sz="800" dirty="0" smtClean="0"/>
          </a:p>
          <a:p>
            <a:r>
              <a:rPr lang="en-US" b="1" dirty="0" smtClean="0"/>
              <a:t>IN parameters : </a:t>
            </a:r>
            <a:r>
              <a:rPr lang="en-US" dirty="0" smtClean="0"/>
              <a:t>IN is the default mode. When you define an IN parameter in a stored procedure, the calling program has to pass an argument to the stored procedure.</a:t>
            </a:r>
          </a:p>
          <a:p>
            <a:endParaRPr lang="en-US" sz="800" dirty="0" smtClean="0"/>
          </a:p>
          <a:p>
            <a:r>
              <a:rPr lang="en-US" b="1" dirty="0" smtClean="0"/>
              <a:t>OUT parameters: </a:t>
            </a:r>
            <a:r>
              <a:rPr lang="en-US" dirty="0" smtClean="0"/>
              <a:t>The value of an OUT parameter can be changed inside the stored procedure and its new value is passed back to the calling program. </a:t>
            </a:r>
          </a:p>
          <a:p>
            <a:endParaRPr lang="en-US" sz="800" dirty="0" smtClean="0"/>
          </a:p>
          <a:p>
            <a:r>
              <a:rPr lang="en-US" dirty="0" smtClean="0"/>
              <a:t> </a:t>
            </a:r>
            <a:r>
              <a:rPr lang="en-US" b="1" dirty="0" smtClean="0"/>
              <a:t>INOUT parameters: </a:t>
            </a:r>
            <a:r>
              <a:rPr lang="en-US" dirty="0" smtClean="0"/>
              <a:t>An INOUT  parameter is a combination of IN  and OUT  parameters. It means that the calling program may pass the argument, and the stored procedure can modify the INOUT parameter, and pass the new value back to the calling program.</a:t>
            </a:r>
            <a:endParaRPr lang="en-US" dirty="0"/>
          </a:p>
        </p:txBody>
      </p:sp>
      <p:sp>
        <p:nvSpPr>
          <p:cNvPr id="10" name="Rectangle 9"/>
          <p:cNvSpPr/>
          <p:nvPr/>
        </p:nvSpPr>
        <p:spPr>
          <a:xfrm>
            <a:off x="431009" y="1603236"/>
            <a:ext cx="6092825" cy="1754326"/>
          </a:xfrm>
          <a:prstGeom prst="rect">
            <a:avLst/>
          </a:prstGeom>
        </p:spPr>
        <p:txBody>
          <a:bodyPr>
            <a:spAutoFit/>
          </a:bodyPr>
          <a:lstStyle/>
          <a:p>
            <a:r>
              <a:rPr lang="en-US" dirty="0" smtClean="0"/>
              <a:t>DELIMITER // </a:t>
            </a:r>
          </a:p>
          <a:p>
            <a:r>
              <a:rPr lang="en-US" b="1" dirty="0" smtClean="0"/>
              <a:t>CREATE</a:t>
            </a:r>
            <a:r>
              <a:rPr lang="en-US" dirty="0" smtClean="0"/>
              <a:t> </a:t>
            </a:r>
            <a:r>
              <a:rPr lang="en-US" b="1" dirty="0" smtClean="0"/>
              <a:t>PROCEDURE</a:t>
            </a:r>
            <a:r>
              <a:rPr lang="en-US" dirty="0" smtClean="0"/>
              <a:t> SP_NAME() </a:t>
            </a:r>
          </a:p>
          <a:p>
            <a:r>
              <a:rPr lang="en-US" b="1" dirty="0" smtClean="0"/>
              <a:t>BEGIN</a:t>
            </a:r>
            <a:r>
              <a:rPr lang="en-US" dirty="0" smtClean="0"/>
              <a:t> </a:t>
            </a:r>
          </a:p>
          <a:p>
            <a:r>
              <a:rPr lang="en-US" b="1" dirty="0" smtClean="0"/>
              <a:t>       # statements</a:t>
            </a:r>
            <a:r>
              <a:rPr lang="en-US" dirty="0" smtClean="0"/>
              <a:t>; </a:t>
            </a:r>
          </a:p>
          <a:p>
            <a:r>
              <a:rPr lang="en-US" b="1" dirty="0" smtClean="0"/>
              <a:t>END</a:t>
            </a:r>
            <a:r>
              <a:rPr lang="en-US" dirty="0" smtClean="0"/>
              <a:t> // </a:t>
            </a:r>
          </a:p>
          <a:p>
            <a:r>
              <a:rPr lang="en-US" dirty="0" smtClean="0"/>
              <a:t>DELIMITER ;</a:t>
            </a:r>
            <a:endParaRPr lang="en-US" dirty="0"/>
          </a:p>
        </p:txBody>
      </p:sp>
      <p:sp>
        <p:nvSpPr>
          <p:cNvPr id="8" name="Rectangle 7"/>
          <p:cNvSpPr/>
          <p:nvPr/>
        </p:nvSpPr>
        <p:spPr>
          <a:xfrm>
            <a:off x="380166" y="714356"/>
            <a:ext cx="11501518" cy="646331"/>
          </a:xfrm>
          <a:prstGeom prst="rect">
            <a:avLst/>
          </a:prstGeom>
        </p:spPr>
        <p:txBody>
          <a:bodyPr wrap="square">
            <a:spAutoFit/>
          </a:bodyPr>
          <a:lstStyle/>
          <a:p>
            <a:r>
              <a:rPr lang="en-US" dirty="0" smtClean="0"/>
              <a:t>By default, the stored procedure is associated with the default database</a:t>
            </a:r>
            <a:r>
              <a:rPr lang="en-US" dirty="0" smtClean="0"/>
              <a:t>. </a:t>
            </a:r>
            <a:r>
              <a:rPr lang="en-US" b="1" dirty="0" smtClean="0"/>
              <a:t>Procedure names</a:t>
            </a:r>
            <a:r>
              <a:rPr lang="en-US" dirty="0" smtClean="0"/>
              <a:t> should be lowercase, with words separated by underscores as necessary to improve readability. </a:t>
            </a:r>
            <a:endParaRPr lang="en-US" dirty="0"/>
          </a:p>
        </p:txBody>
      </p:sp>
    </p:spTree>
    <p:extLst>
      <p:ext uri="{BB962C8B-B14F-4D97-AF65-F5344CB8AC3E}">
        <p14:creationId xmlns="" xmlns:p14="http://schemas.microsoft.com/office/powerpoint/2010/main" val="1719217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EFCEA25C-A470-465B-BC39-A867F656763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6" name="Footer Placeholder 2">
            <a:extLst>
              <a:ext uri="{FF2B5EF4-FFF2-40B4-BE49-F238E27FC236}">
                <a16:creationId xmlns="" xmlns:a16="http://schemas.microsoft.com/office/drawing/2014/main" id="{CCAD7C66-2D7B-4AB2-BA16-AF994F41546D}"/>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0" name="Rectangle 9"/>
          <p:cNvSpPr/>
          <p:nvPr/>
        </p:nvSpPr>
        <p:spPr>
          <a:xfrm>
            <a:off x="380166" y="1906494"/>
            <a:ext cx="11287204" cy="2308324"/>
          </a:xfrm>
          <a:prstGeom prst="rect">
            <a:avLst/>
          </a:prstGeom>
        </p:spPr>
        <p:txBody>
          <a:bodyPr wrap="square">
            <a:spAutoFit/>
          </a:bodyPr>
          <a:lstStyle/>
          <a:p>
            <a:r>
              <a:rPr lang="en-IN" dirty="0" smtClean="0">
                <a:latin typeface="Segoe UI Semilight" panose="020B0402040204020203" pitchFamily="34" charset="0"/>
                <a:cs typeface="Segoe UI Semilight" panose="020B0402040204020203" pitchFamily="34" charset="0"/>
              </a:rPr>
              <a:t>DROP</a:t>
            </a:r>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latin typeface="Segoe UI Semilight" panose="020B0402040204020203" pitchFamily="34" charset="0"/>
                <a:cs typeface="Segoe UI Semilight" panose="020B0402040204020203" pitchFamily="34" charset="0"/>
              </a:rPr>
              <a:t>PROCEDURE</a:t>
            </a:r>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if EXISTS getStudentByID;</a:t>
            </a:r>
          </a:p>
          <a:p>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latin typeface="Segoe UI Semilight" panose="020B0402040204020203" pitchFamily="34" charset="0"/>
                <a:cs typeface="Segoe UI Semilight" panose="020B0402040204020203" pitchFamily="34" charset="0"/>
              </a:rPr>
              <a:t>CREATE</a:t>
            </a:r>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latin typeface="Segoe UI Semilight" panose="020B0402040204020203" pitchFamily="34" charset="0"/>
                <a:cs typeface="Segoe UI Semilight" panose="020B0402040204020203" pitchFamily="34" charset="0"/>
              </a:rPr>
              <a:t>PROCEDURE</a:t>
            </a:r>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getStudentByID(in para1 INT)</a:t>
            </a:r>
          </a:p>
          <a:p>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begin</a:t>
            </a:r>
          </a:p>
          <a:p>
            <a:pPr marL="623888" indent="-623888"/>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latin typeface="Segoe UI Semilight" panose="020B0402040204020203" pitchFamily="34" charset="0"/>
                <a:cs typeface="Segoe UI Semilight" panose="020B0402040204020203" pitchFamily="34" charset="0"/>
              </a:rPr>
              <a:t>SELECT</a:t>
            </a:r>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 </a:t>
            </a:r>
            <a:r>
              <a:rPr lang="en-IN" dirty="0" smtClean="0">
                <a:latin typeface="Segoe UI Semilight" panose="020B0402040204020203" pitchFamily="34" charset="0"/>
                <a:cs typeface="Segoe UI Semilight" panose="020B0402040204020203" pitchFamily="34" charset="0"/>
              </a:rPr>
              <a:t>FROM</a:t>
            </a:r>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student, student_qualifications </a:t>
            </a:r>
            <a:r>
              <a:rPr lang="en-IN" dirty="0" smtClean="0">
                <a:latin typeface="Segoe UI Semilight" panose="020B0402040204020203" pitchFamily="34" charset="0"/>
                <a:cs typeface="Segoe UI Semilight" panose="020B0402040204020203" pitchFamily="34" charset="0"/>
              </a:rPr>
              <a:t>WHERE</a:t>
            </a:r>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student.ID = student_qualifications.studentID and  student.ID = para1;</a:t>
            </a:r>
          </a:p>
          <a:p>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smtClean="0">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11" name="Rectangle 10">
            <a:extLst>
              <a:ext uri="{FF2B5EF4-FFF2-40B4-BE49-F238E27FC236}">
                <a16:creationId xmlns="" xmlns:a16="http://schemas.microsoft.com/office/drawing/2014/main" id="{B71E19C0-AB3E-4024-B599-662238EE53FD}"/>
              </a:ext>
            </a:extLst>
          </p:cNvPr>
          <p:cNvSpPr/>
          <p:nvPr/>
        </p:nvSpPr>
        <p:spPr>
          <a:xfrm>
            <a:off x="237290" y="1120676"/>
            <a:ext cx="11787270" cy="369332"/>
          </a:xfrm>
          <a:prstGeom prst="rect">
            <a:avLst/>
          </a:prstGeom>
          <a:noFill/>
        </p:spPr>
        <p:txBody>
          <a:bodyPr wrap="square">
            <a:spAutoFit/>
          </a:bodyPr>
          <a:lstStyle/>
          <a:p>
            <a:r>
              <a:rPr lang="en-IN" dirty="0" smtClean="0">
                <a:latin typeface="Arial" panose="020B0604020202020204" pitchFamily="34" charset="0"/>
                <a:cs typeface="Arial" panose="020B0604020202020204" pitchFamily="34" charset="0"/>
              </a:rPr>
              <a:t>Write </a:t>
            </a:r>
            <a:r>
              <a:rPr lang="en-IN" dirty="0">
                <a:latin typeface="Arial" panose="020B0604020202020204" pitchFamily="34" charset="0"/>
                <a:cs typeface="Arial" panose="020B0604020202020204" pitchFamily="34" charset="0"/>
              </a:rPr>
              <a:t>a stored procedure to get the student ID from the user, print student data along with his qualification details.</a:t>
            </a:r>
          </a:p>
        </p:txBody>
      </p:sp>
      <p:sp>
        <p:nvSpPr>
          <p:cNvPr id="14" name="Rectangle 13"/>
          <p:cNvSpPr/>
          <p:nvPr/>
        </p:nvSpPr>
        <p:spPr>
          <a:xfrm>
            <a:off x="1523802" y="2"/>
            <a:ext cx="9142810" cy="584775"/>
          </a:xfrm>
          <a:prstGeom prst="rect">
            <a:avLst/>
          </a:prstGeom>
          <a:solidFill>
            <a:schemeClr val="bg1"/>
          </a:solidFill>
        </p:spPr>
        <p:txBody>
          <a:bodyPr wrap="square">
            <a:spAutoFit/>
          </a:bodyPr>
          <a:lstStyle/>
          <a:p>
            <a:pPr algn="r">
              <a:spcBef>
                <a:spcPct val="0"/>
              </a:spcBef>
              <a:defRPr/>
            </a:pPr>
            <a:r>
              <a:rPr lang="en-US" sz="3200" dirty="0" smtClean="0"/>
              <a:t>stored procedure</a:t>
            </a: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719217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EFCEA25C-A470-465B-BC39-A867F656763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6" name="Footer Placeholder 2">
            <a:extLst>
              <a:ext uri="{FF2B5EF4-FFF2-40B4-BE49-F238E27FC236}">
                <a16:creationId xmlns="" xmlns:a16="http://schemas.microsoft.com/office/drawing/2014/main" id="{CCAD7C66-2D7B-4AB2-BA16-AF994F41546D}"/>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2" name="Rectangle 11">
            <a:extLst>
              <a:ext uri="{FF2B5EF4-FFF2-40B4-BE49-F238E27FC236}">
                <a16:creationId xmlns="" xmlns:a16="http://schemas.microsoft.com/office/drawing/2014/main" id="{2F0192A5-9AE4-4F2B-89D2-DFF80A8D3294}"/>
              </a:ext>
            </a:extLst>
          </p:cNvPr>
          <p:cNvSpPr/>
          <p:nvPr/>
        </p:nvSpPr>
        <p:spPr>
          <a:xfrm>
            <a:off x="262558" y="1772371"/>
            <a:ext cx="11665296" cy="2585323"/>
          </a:xfrm>
          <a:prstGeom prst="rect">
            <a:avLst/>
          </a:prstGeom>
          <a:noFill/>
        </p:spPr>
        <p:txBody>
          <a:bodyPr wrap="square">
            <a:spAutoFit/>
          </a:bodyPr>
          <a:lstStyle/>
          <a:p>
            <a:r>
              <a:rPr lang="en-IN" dirty="0">
                <a:latin typeface="Segoe UI Semilight" panose="020B0402040204020203" pitchFamily="34" charset="0"/>
                <a:cs typeface="Segoe UI Semilight" panose="020B0402040204020203" pitchFamily="34" charset="0"/>
              </a:rPr>
              <a:t>DROP</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if EXISTS getStudentWithAddress;</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PROCEDURE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getStudentWithAddress(in p_ID int, out p_namefirst varchar(45), out p_namelast varchar(45), out p_address varchar(128))</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begin</a:t>
            </a:r>
          </a:p>
          <a:p>
            <a:pPr marL="623888" indent="-623888"/>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latin typeface="Segoe UI Semilight" panose="020B0402040204020203" pitchFamily="34" charset="0"/>
                <a:cs typeface="Segoe UI Semilight" panose="020B0402040204020203" pitchFamily="34" charset="0"/>
              </a:rPr>
              <a:t>SELECT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namefirst, namelast, address </a:t>
            </a:r>
            <a:r>
              <a:rPr lang="en-IN" dirty="0">
                <a:latin typeface="Segoe UI Semilight" panose="020B0402040204020203" pitchFamily="34" charset="0"/>
                <a:cs typeface="Segoe UI Semilight" panose="020B0402040204020203" pitchFamily="34" charset="0"/>
              </a:rPr>
              <a:t>INTO</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p_namefirst, p_namelast, p_address </a:t>
            </a:r>
            <a:r>
              <a:rPr lang="en-IN" dirty="0">
                <a:latin typeface="Segoe UI Semilight" panose="020B0402040204020203" pitchFamily="34" charset="0"/>
                <a:cs typeface="Segoe UI Semilight" panose="020B0402040204020203" pitchFamily="34" charset="0"/>
              </a:rPr>
              <a:t>FROM</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student, student_address </a:t>
            </a:r>
            <a:r>
              <a:rPr lang="en-IN" dirty="0">
                <a:latin typeface="Segoe UI Semilight" panose="020B0402040204020203" pitchFamily="34" charset="0"/>
                <a:cs typeface="Segoe UI Semilight" panose="020B0402040204020203" pitchFamily="34" charset="0"/>
              </a:rPr>
              <a:t>WHERE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student.ID= student_address.studentID and student.ID=p_ID;</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13" name="Rectangle 12">
            <a:extLst>
              <a:ext uri="{FF2B5EF4-FFF2-40B4-BE49-F238E27FC236}">
                <a16:creationId xmlns="" xmlns:a16="http://schemas.microsoft.com/office/drawing/2014/main" id="{4C1C9C4B-1910-4F68-8C0A-74C97B3397F5}"/>
              </a:ext>
            </a:extLst>
          </p:cNvPr>
          <p:cNvSpPr/>
          <p:nvPr/>
        </p:nvSpPr>
        <p:spPr>
          <a:xfrm>
            <a:off x="262558" y="1000108"/>
            <a:ext cx="11665296" cy="369332"/>
          </a:xfrm>
          <a:prstGeom prst="rect">
            <a:avLst/>
          </a:prstGeom>
          <a:noFill/>
        </p:spPr>
        <p:txBody>
          <a:bodyPr wrap="square">
            <a:spAutoFit/>
          </a:bodyPr>
          <a:lstStyle/>
          <a:p>
            <a:pPr algn="just"/>
            <a:r>
              <a:rPr lang="en-IN" dirty="0" smtClean="0">
                <a:latin typeface="Arial" pitchFamily="34" charset="0"/>
                <a:cs typeface="Arial" pitchFamily="34" charset="0"/>
              </a:rPr>
              <a:t>Write </a:t>
            </a:r>
            <a:r>
              <a:rPr lang="en-IN" dirty="0">
                <a:latin typeface="Arial" pitchFamily="34" charset="0"/>
                <a:cs typeface="Arial" pitchFamily="34" charset="0"/>
              </a:rPr>
              <a:t>a stored procedure to get the student ID from the user, return his </a:t>
            </a:r>
            <a:r>
              <a:rPr lang="en-IN" dirty="0">
                <a:solidFill>
                  <a:schemeClr val="tx1">
                    <a:lumMod val="95000"/>
                    <a:lumOff val="5000"/>
                  </a:schemeClr>
                </a:solidFill>
                <a:latin typeface="Arial" pitchFamily="34" charset="0"/>
                <a:ea typeface="Segoe UI Symbol" panose="020B0502040204020203" pitchFamily="34" charset="0"/>
                <a:cs typeface="Arial" pitchFamily="34" charset="0"/>
              </a:rPr>
              <a:t>namefirst, namelast, and his </a:t>
            </a:r>
            <a:r>
              <a:rPr lang="en-IN" dirty="0" smtClean="0">
                <a:solidFill>
                  <a:schemeClr val="tx1">
                    <a:lumMod val="95000"/>
                    <a:lumOff val="5000"/>
                  </a:schemeClr>
                </a:solidFill>
                <a:latin typeface="Arial" pitchFamily="34" charset="0"/>
                <a:ea typeface="Segoe UI Symbol" panose="020B0502040204020203" pitchFamily="34" charset="0"/>
                <a:cs typeface="Arial" pitchFamily="34" charset="0"/>
              </a:rPr>
              <a:t>address</a:t>
            </a:r>
            <a:r>
              <a:rPr lang="en-IN" dirty="0" smtClean="0">
                <a:latin typeface="Arial" pitchFamily="34" charset="0"/>
                <a:cs typeface="Arial" pitchFamily="34" charset="0"/>
              </a:rPr>
              <a:t>.</a:t>
            </a:r>
            <a:endParaRPr lang="en-IN" dirty="0">
              <a:latin typeface="Arial" pitchFamily="34" charset="0"/>
              <a:cs typeface="Arial" pitchFamily="34" charset="0"/>
            </a:endParaRPr>
          </a:p>
        </p:txBody>
      </p:sp>
      <p:sp>
        <p:nvSpPr>
          <p:cNvPr id="9" name="Rectangle 8"/>
          <p:cNvSpPr/>
          <p:nvPr/>
        </p:nvSpPr>
        <p:spPr>
          <a:xfrm>
            <a:off x="1523802" y="2"/>
            <a:ext cx="9142810" cy="584775"/>
          </a:xfrm>
          <a:prstGeom prst="rect">
            <a:avLst/>
          </a:prstGeom>
          <a:solidFill>
            <a:schemeClr val="bg1"/>
          </a:solidFill>
        </p:spPr>
        <p:txBody>
          <a:bodyPr wrap="square">
            <a:spAutoFit/>
          </a:bodyPr>
          <a:lstStyle/>
          <a:p>
            <a:pPr algn="r">
              <a:spcBef>
                <a:spcPct val="0"/>
              </a:spcBef>
              <a:defRPr/>
            </a:pPr>
            <a:r>
              <a:rPr lang="en-US" sz="3200" dirty="0" smtClean="0"/>
              <a:t>stored procedure</a:t>
            </a:r>
            <a:endParaRPr lang="en-US" sz="3600" dirty="0">
              <a:latin typeface="Segoe UI Light" panose="020B0502040204020203" pitchFamily="34" charset="0"/>
              <a:cs typeface="Segoe UI Light" panose="020B0502040204020203" pitchFamily="34" charset="0"/>
            </a:endParaRPr>
          </a:p>
        </p:txBody>
      </p:sp>
    </p:spTree>
    <p:extLst>
      <p:ext uri="{BB962C8B-B14F-4D97-AF65-F5344CB8AC3E}">
        <p14:creationId xmlns="" xmlns:p14="http://schemas.microsoft.com/office/powerpoint/2010/main" val="1719217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51514</TotalTime>
  <Words>391</Words>
  <Application>Microsoft Office PowerPoint</Application>
  <PresentationFormat>Custom</PresentationFormat>
  <Paragraphs>39</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Slide 1</vt:lpstr>
      <vt:lpstr>Slide 2</vt:lpstr>
      <vt:lpstr>Slide 3</vt:lpstr>
      <vt:lpstr>Slide 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3063</cp:revision>
  <dcterms:created xsi:type="dcterms:W3CDTF">2019-04-24T09:11:59Z</dcterms:created>
  <dcterms:modified xsi:type="dcterms:W3CDTF">2020-06-18T07:04:56Z</dcterms:modified>
</cp:coreProperties>
</file>