
<file path=[Content_Types].xml><?xml version="1.0" encoding="utf-8"?>
<Types xmlns="http://schemas.openxmlformats.org/package/2006/content-types">
  <Override PartName="/ppt/slides/slide29.xml" ContentType="application/vnd.openxmlformats-officedocument.presentationml.slide+xml"/>
  <Override PartName="/ppt/slides/slide47.xml" ContentType="application/vnd.openxmlformats-officedocument.presentationml.slide+xml"/>
  <Override PartName="/ppt/slides/slide58.xml" ContentType="application/vnd.openxmlformats-officedocument.presentationml.slide+xml"/>
  <Override PartName="/ppt/slides/slide76.xml" ContentType="application/vnd.openxmlformats-officedocument.presentationml.slide+xml"/>
  <Override PartName="/ppt/slides/slide94.xml" ContentType="application/vnd.openxmlformats-officedocument.presentationml.slide+xml"/>
  <Override PartName="/ppt/slides/slide113.xml" ContentType="application/vnd.openxmlformats-officedocument.presentationml.slide+xml"/>
  <Override PartName="/ppt/slides/slide4.xml" ContentType="application/vnd.openxmlformats-officedocument.presentationml.slide+xml"/>
  <Override PartName="/ppt/slides/slide18.xml" ContentType="application/vnd.openxmlformats-officedocument.presentationml.slide+xml"/>
  <Override PartName="/ppt/slides/slide36.xml" ContentType="application/vnd.openxmlformats-officedocument.presentationml.slide+xml"/>
  <Override PartName="/ppt/slides/slide54.xml" ContentType="application/vnd.openxmlformats-officedocument.presentationml.slide+xml"/>
  <Override PartName="/ppt/slides/slide65.xml" ContentType="application/vnd.openxmlformats-officedocument.presentationml.slide+xml"/>
  <Override PartName="/ppt/slides/slide83.xml" ContentType="application/vnd.openxmlformats-officedocument.presentationml.slide+xml"/>
  <Override PartName="/ppt/slides/slide102.xml" ContentType="application/vnd.openxmlformats-officedocument.presentationml.slide+xml"/>
  <Override PartName="/ppt/slides/slide120.xml" ContentType="application/vnd.openxmlformats-officedocument.presentationml.slide+xml"/>
  <Override PartName="/ppt/slides/slide131.xml" ContentType="application/vnd.openxmlformats-officedocument.presentationml.slide+xml"/>
  <Override PartName="/ppt/slideLayouts/slideLayout6.xml" ContentType="application/vnd.openxmlformats-officedocument.presentationml.slideLayout+xml"/>
  <Override PartName="/ppt/slides/slide25.xml" ContentType="application/vnd.openxmlformats-officedocument.presentationml.slide+xml"/>
  <Override PartName="/ppt/slides/slide43.xml" ContentType="application/vnd.openxmlformats-officedocument.presentationml.slide+xml"/>
  <Override PartName="/ppt/slides/slide72.xml" ContentType="application/vnd.openxmlformats-officedocument.presentationml.slide+xml"/>
  <Override PartName="/ppt/slides/slide90.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Default Extension="xml" ContentType="application/xml"/>
  <Override PartName="/ppt/slides/slide14.xml" ContentType="application/vnd.openxmlformats-officedocument.presentationml.slide+xml"/>
  <Override PartName="/ppt/slides/slide32.xml" ContentType="application/vnd.openxmlformats-officedocument.presentationml.slide+xml"/>
  <Override PartName="/ppt/slides/slide50.xml" ContentType="application/vnd.openxmlformats-officedocument.presentationml.slide+xml"/>
  <Override PartName="/ppt/slides/slide61.xml" ContentType="application/vnd.openxmlformats-officedocument.presentationml.slide+xml"/>
  <Override PartName="/ppt/notesMasters/notesMaster1.xml" ContentType="application/vnd.openxmlformats-officedocument.presentationml.notesMaster+xml"/>
  <Override PartName="/ppt/slides/slide1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s/slide129.xml" ContentType="application/vnd.openxmlformats-officedocument.presentationml.slide+xml"/>
  <Override PartName="/ppt/slides/slide99.xml" ContentType="application/vnd.openxmlformats-officedocument.presentationml.slide+xml"/>
  <Override PartName="/ppt/slides/slide118.xml" ContentType="application/vnd.openxmlformats-officedocument.presentationml.slide+xml"/>
  <Override PartName="/ppt/slides/slide136.xml" ContentType="application/vnd.openxmlformats-officedocument.presentationml.slide+xml"/>
  <Override PartName="/ppt/slides/slide9.xml" ContentType="application/vnd.openxmlformats-officedocument.presentationml.slide+xml"/>
  <Override PartName="/ppt/slides/slide59.xml" ContentType="application/vnd.openxmlformats-officedocument.presentationml.slide+xml"/>
  <Override PartName="/ppt/slides/slide77.xml" ContentType="application/vnd.openxmlformats-officedocument.presentationml.slide+xml"/>
  <Override PartName="/ppt/slides/slide88.xml" ContentType="application/vnd.openxmlformats-officedocument.presentationml.slide+xml"/>
  <Override PartName="/ppt/slides/slide107.xml" ContentType="application/vnd.openxmlformats-officedocument.presentationml.slide+xml"/>
  <Override PartName="/ppt/slides/slide125.xml" ContentType="application/vnd.openxmlformats-officedocument.presentationml.slide+xml"/>
  <Override PartName="/ppt/viewProps.xml" ContentType="application/vnd.openxmlformats-officedocument.presentationml.viewProps+xml"/>
  <Override PartName="/ppt/slides/slide5.xml" ContentType="application/vnd.openxmlformats-officedocument.presentationml.slide+xml"/>
  <Override PartName="/ppt/slides/slide19.xml" ContentType="application/vnd.openxmlformats-officedocument.presentationml.slide+xml"/>
  <Override PartName="/ppt/slides/slide48.xml" ContentType="application/vnd.openxmlformats-officedocument.presentationml.slide+xml"/>
  <Override PartName="/ppt/slides/slide66.xml" ContentType="application/vnd.openxmlformats-officedocument.presentationml.slide+xml"/>
  <Override PartName="/ppt/slides/slide95.xml" ContentType="application/vnd.openxmlformats-officedocument.presentationml.slide+xml"/>
  <Override PartName="/ppt/slides/slide103.xml" ContentType="application/vnd.openxmlformats-officedocument.presentationml.slide+xml"/>
  <Override PartName="/ppt/slides/slide114.xml" ContentType="application/vnd.openxmlformats-officedocument.presentationml.slide+xml"/>
  <Override PartName="/ppt/slides/slide132.xml" ContentType="application/vnd.openxmlformats-officedocument.presentationml.slide+xml"/>
  <Override PartName="/ppt/slideLayouts/slideLayout7.xml" ContentType="application/vnd.openxmlformats-officedocument.presentationml.slideLayout+xml"/>
  <Default Extension="png" ContentType="image/png"/>
  <Override PartName="/ppt/slides/slide26.xml" ContentType="application/vnd.openxmlformats-officedocument.presentationml.slide+xml"/>
  <Override PartName="/ppt/slides/slide37.xml" ContentType="application/vnd.openxmlformats-officedocument.presentationml.slide+xml"/>
  <Override PartName="/ppt/slides/slide55.xml" ContentType="application/vnd.openxmlformats-officedocument.presentationml.slide+xml"/>
  <Override PartName="/ppt/slides/slide73.xml" ContentType="application/vnd.openxmlformats-officedocument.presentationml.slide+xml"/>
  <Override PartName="/ppt/slides/slide84.xml" ContentType="application/vnd.openxmlformats-officedocument.presentationml.slide+xml"/>
  <Override PartName="/ppt/slides/slide121.xml" ContentType="application/vnd.openxmlformats-officedocument.presentationml.slide+xml"/>
  <Override PartName="/ppt/presProps.xml" ContentType="application/vnd.openxmlformats-officedocument.presentationml.presProps+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33.xml" ContentType="application/vnd.openxmlformats-officedocument.presentationml.slide+xml"/>
  <Override PartName="/ppt/slides/slide44.xml" ContentType="application/vnd.openxmlformats-officedocument.presentationml.slide+xml"/>
  <Override PartName="/ppt/slides/slide62.xml" ContentType="application/vnd.openxmlformats-officedocument.presentationml.slide+xml"/>
  <Override PartName="/ppt/slides/slide80.xml" ContentType="application/vnd.openxmlformats-officedocument.presentationml.slide+xml"/>
  <Override PartName="/ppt/slides/slide91.xml" ContentType="application/vnd.openxmlformats-officedocument.presentationml.slide+xml"/>
  <Override PartName="/ppt/slides/slide110.xml" ContentType="application/vnd.openxmlformats-officedocument.presentationml.slide+xml"/>
  <Override PartName="/ppt/slideLayouts/slideLayout3.xml" ContentType="application/vnd.openxmlformats-officedocument.presentationml.slideLayout+xml"/>
  <Override PartName="/ppt/presentation.xml" ContentType="application/vnd.openxmlformats-officedocument.presentationml.presentation.main+xml"/>
  <Override PartName="/ppt/slides/slide22.xml" ContentType="application/vnd.openxmlformats-officedocument.presentationml.slide+xml"/>
  <Override PartName="/ppt/slides/slide51.xml" ContentType="application/vnd.openxmlformats-officedocument.presentationml.slide+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s/slide119.xml" ContentType="application/vnd.openxmlformats-officedocument.presentationml.slide+xml"/>
  <Override PartName="/ppt/slideLayouts/slideLayout10.xml" ContentType="application/vnd.openxmlformats-officedocument.presentationml.slideLayout+xml"/>
  <Override PartName="/ppt/slides/slide89.xml" ContentType="application/vnd.openxmlformats-officedocument.presentationml.slide+xml"/>
  <Override PartName="/ppt/slides/slide98.xml" ContentType="application/vnd.openxmlformats-officedocument.presentationml.slide+xml"/>
  <Override PartName="/ppt/slides/slide108.xml" ContentType="application/vnd.openxmlformats-officedocument.presentationml.slide+xml"/>
  <Override PartName="/ppt/slides/slide117.xml" ContentType="application/vnd.openxmlformats-officedocument.presentationml.slide+xml"/>
  <Override PartName="/ppt/slides/slide126.xml" ContentType="application/vnd.openxmlformats-officedocument.presentationml.slide+xml"/>
  <Override PartName="/ppt/slides/slide128.xml" ContentType="application/vnd.openxmlformats-officedocument.presentationml.slide+xml"/>
  <Override PartName="/ppt/slides/slide137.xml" ContentType="application/vnd.openxmlformats-officedocument.presentationml.slide+xml"/>
  <Override PartName="/ppt/slides/slide8.xml" ContentType="application/vnd.openxmlformats-officedocument.presentationml.slide+xml"/>
  <Override PartName="/ppt/slides/slide49.xml" ContentType="application/vnd.openxmlformats-officedocument.presentationml.slide+xml"/>
  <Override PartName="/ppt/slides/slide69.xml" ContentType="application/vnd.openxmlformats-officedocument.presentationml.slide+xml"/>
  <Override PartName="/ppt/slides/slide78.xml" ContentType="application/vnd.openxmlformats-officedocument.presentationml.slide+xml"/>
  <Override PartName="/ppt/slides/slide87.xml" ContentType="application/vnd.openxmlformats-officedocument.presentationml.slide+xml"/>
  <Override PartName="/ppt/slides/slide96.xml" ContentType="application/vnd.openxmlformats-officedocument.presentationml.slide+xml"/>
  <Override PartName="/ppt/slides/slide106.xml" ContentType="application/vnd.openxmlformats-officedocument.presentationml.slide+xml"/>
  <Override PartName="/ppt/slides/slide115.xml" ContentType="application/vnd.openxmlformats-officedocument.presentationml.slide+xml"/>
  <Override PartName="/ppt/slides/slide124.xml" ContentType="application/vnd.openxmlformats-officedocument.presentationml.slide+xml"/>
  <Override PartName="/ppt/slides/slide135.xml" ContentType="application/vnd.openxmlformats-officedocument.presentationml.slide+xml"/>
  <Override PartName="/docProps/core.xml" ContentType="application/vnd.openxmlformats-package.core-properties+xml"/>
  <Override PartName="/ppt/slides/slide6.xml" ContentType="application/vnd.openxmlformats-officedocument.presentationml.slide+xml"/>
  <Override PartName="/ppt/slides/slide38.xml" ContentType="application/vnd.openxmlformats-officedocument.presentationml.slide+xml"/>
  <Override PartName="/ppt/slides/slide56.xml" ContentType="application/vnd.openxmlformats-officedocument.presentationml.slide+xml"/>
  <Override PartName="/ppt/slides/slide67.xml" ContentType="application/vnd.openxmlformats-officedocument.presentationml.slide+xml"/>
  <Override PartName="/ppt/slides/slide85.xml" ContentType="application/vnd.openxmlformats-officedocument.presentationml.slide+xml"/>
  <Override PartName="/ppt/slides/slide104.xml" ContentType="application/vnd.openxmlformats-officedocument.presentationml.slide+xml"/>
  <Override PartName="/ppt/slides/slide122.xml" ContentType="application/vnd.openxmlformats-officedocument.presentationml.slide+xml"/>
  <Override PartName="/ppt/slides/slide133.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27.xml" ContentType="application/vnd.openxmlformats-officedocument.presentationml.slide+xml"/>
  <Override PartName="/ppt/slides/slide45.xml" ContentType="application/vnd.openxmlformats-officedocument.presentationml.slide+xml"/>
  <Override PartName="/ppt/slides/slide74.xml" ContentType="application/vnd.openxmlformats-officedocument.presentationml.slide+xml"/>
  <Override PartName="/ppt/slides/slide92.xml" ContentType="application/vnd.openxmlformats-officedocument.presentationml.slide+xml"/>
  <Override PartName="/ppt/slides/slide111.xml" ContentType="application/vnd.openxmlformats-officedocument.presentationml.slide+xml"/>
  <Override PartName="/ppt/slideLayouts/slideLayout4.xml" ContentType="application/vnd.openxmlformats-officedocument.presentationml.slideLayout+xml"/>
  <Override PartName="/ppt/slides/slide2.xml" ContentType="application/vnd.openxmlformats-officedocument.presentationml.slide+xml"/>
  <Override PartName="/ppt/slides/slide16.xml" ContentType="application/vnd.openxmlformats-officedocument.presentationml.slide+xml"/>
  <Override PartName="/ppt/slides/slide34.xml" ContentType="application/vnd.openxmlformats-officedocument.presentationml.slide+xml"/>
  <Override PartName="/ppt/slides/slide52.xml" ContentType="application/vnd.openxmlformats-officedocument.presentationml.slide+xml"/>
  <Override PartName="/ppt/slides/slide63.xml" ContentType="application/vnd.openxmlformats-officedocument.presentationml.slide+xml"/>
  <Override PartName="/ppt/slides/slide81.xml" ContentType="application/vnd.openxmlformats-officedocument.presentationml.slide+xml"/>
  <Override PartName="/ppt/slides/slide100.xml" ContentType="application/vnd.openxmlformats-officedocument.presentationml.slide+xml"/>
  <Default Extension="rels" ContentType="application/vnd.openxmlformats-package.relationships+xml"/>
  <Override PartName="/ppt/slides/slide23.xml" ContentType="application/vnd.openxmlformats-officedocument.presentationml.slide+xml"/>
  <Override PartName="/ppt/slides/slide41.xml" ContentType="application/vnd.openxmlformats-officedocument.presentationml.slide+xml"/>
  <Override PartName="/ppt/slides/slide70.xml" ContentType="application/vnd.openxmlformats-officedocument.presentationml.slide+xml"/>
  <Override PartName="/ppt/slides/slide12.xml" ContentType="application/vnd.openxmlformats-officedocument.presentationml.slide+xml"/>
  <Override PartName="/ppt/slides/slide30.xml" ContentType="application/vnd.openxmlformats-officedocument.presentationml.slide+xml"/>
  <Override PartName="/ppt/slideLayouts/slideLayout11.xml" ContentType="application/vnd.openxmlformats-officedocument.presentationml.slideLayout+xml"/>
  <Override PartName="/ppt/commentAuthors.xml" ContentType="application/vnd.openxmlformats-officedocument.presentationml.commentAuthors+xml"/>
  <Override PartName="/ppt/slides/slide79.xml" ContentType="application/vnd.openxmlformats-officedocument.presentationml.slide+xml"/>
  <Override PartName="/ppt/slides/slide109.xml" ContentType="application/vnd.openxmlformats-officedocument.presentationml.slide+xml"/>
  <Override PartName="/ppt/slides/slide127.xml" ContentType="application/vnd.openxmlformats-officedocument.presentationml.slide+xml"/>
  <Override PartName="/ppt/slides/slide7.xml" ContentType="application/vnd.openxmlformats-officedocument.presentationml.slide+xml"/>
  <Override PartName="/ppt/slides/slide68.xml" ContentType="application/vnd.openxmlformats-officedocument.presentationml.slide+xml"/>
  <Override PartName="/ppt/slides/slide97.xml" ContentType="application/vnd.openxmlformats-officedocument.presentationml.slide+xml"/>
  <Override PartName="/ppt/slides/slide116.xml" ContentType="application/vnd.openxmlformats-officedocument.presentationml.slide+xml"/>
  <Override PartName="/ppt/slides/slide134.xml" ContentType="application/vnd.openxmlformats-officedocument.presentationml.slide+xml"/>
  <Override PartName="/ppt/slideLayouts/slideLayout9.xml" ContentType="application/vnd.openxmlformats-officedocument.presentationml.slideLayout+xml"/>
  <Override PartName="/ppt/slides/slide28.xml" ContentType="application/vnd.openxmlformats-officedocument.presentationml.slide+xml"/>
  <Override PartName="/ppt/slides/slide39.xml" ContentType="application/vnd.openxmlformats-officedocument.presentationml.slide+xml"/>
  <Override PartName="/ppt/slides/slide57.xml" ContentType="application/vnd.openxmlformats-officedocument.presentationml.slide+xml"/>
  <Override PartName="/ppt/slides/slide75.xml" ContentType="application/vnd.openxmlformats-officedocument.presentationml.slide+xml"/>
  <Override PartName="/ppt/slides/slide86.xml" ContentType="application/vnd.openxmlformats-officedocument.presentationml.slide+xml"/>
  <Override PartName="/ppt/slides/slide105.xml" ContentType="application/vnd.openxmlformats-officedocument.presentationml.slide+xml"/>
  <Override PartName="/ppt/slides/slide123.xml" ContentType="application/vnd.openxmlformats-officedocument.presentationml.slide+xml"/>
  <Override PartName="/ppt/slides/slide3.xml" ContentType="application/vnd.openxmlformats-officedocument.presentationml.slide+xml"/>
  <Override PartName="/ppt/slides/slide17.xml" ContentType="application/vnd.openxmlformats-officedocument.presentationml.slide+xml"/>
  <Override PartName="/ppt/slides/slide46.xml" ContentType="application/vnd.openxmlformats-officedocument.presentationml.slide+xml"/>
  <Override PartName="/ppt/slides/slide64.xml" ContentType="application/vnd.openxmlformats-officedocument.presentationml.slide+xml"/>
  <Override PartName="/ppt/slides/slide93.xml" ContentType="application/vnd.openxmlformats-officedocument.presentationml.slide+xml"/>
  <Override PartName="/ppt/slides/slide101.xml" ContentType="application/vnd.openxmlformats-officedocument.presentationml.slide+xml"/>
  <Override PartName="/ppt/slides/slide112.xml" ContentType="application/vnd.openxmlformats-officedocument.presentationml.slide+xml"/>
  <Override PartName="/ppt/slides/slide130.xml" ContentType="application/vnd.openxmlformats-officedocument.presentationml.slide+xml"/>
  <Override PartName="/ppt/slideLayouts/slideLayout5.xml" ContentType="application/vnd.openxmlformats-officedocument.presentationml.slideLayout+xml"/>
  <Override PartName="/ppt/slides/slide24.xml" ContentType="application/vnd.openxmlformats-officedocument.presentationml.slide+xml"/>
  <Override PartName="/ppt/slides/slide35.xml" ContentType="application/vnd.openxmlformats-officedocument.presentationml.slide+xml"/>
  <Override PartName="/ppt/slides/slide53.xml" ContentType="application/vnd.openxmlformats-officedocument.presentationml.slide+xml"/>
  <Override PartName="/ppt/slides/slide71.xml" ContentType="application/vnd.openxmlformats-officedocument.presentationml.slide+xml"/>
  <Override PartName="/ppt/slides/slide82.xml" ContentType="application/vnd.openxmlformats-officedocument.presentationml.slide+xml"/>
  <Default Extension="jpeg" ContentType="image/jpeg"/>
  <Override PartName="/ppt/slides/slide13.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s/slide60.xml" ContentType="application/vnd.openxmlformats-officedocument.presentationml.slide+xml"/>
  <Override PartName="/ppt/slideLayouts/slideLayout1.xml" ContentType="application/vnd.openxmlformats-officedocument.presentationml.slideLayout+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39"/>
  </p:notesMasterIdLst>
  <p:sldIdLst>
    <p:sldId id="497" r:id="rId2"/>
    <p:sldId id="472" r:id="rId3"/>
    <p:sldId id="1290" r:id="rId4"/>
    <p:sldId id="1291" r:id="rId5"/>
    <p:sldId id="1279" r:id="rId6"/>
    <p:sldId id="1286" r:id="rId7"/>
    <p:sldId id="1287" r:id="rId8"/>
    <p:sldId id="1289" r:id="rId9"/>
    <p:sldId id="667" r:id="rId10"/>
    <p:sldId id="532" r:id="rId11"/>
    <p:sldId id="1088" r:id="rId12"/>
    <p:sldId id="1089" r:id="rId13"/>
    <p:sldId id="1177" r:id="rId14"/>
    <p:sldId id="1178" r:id="rId15"/>
    <p:sldId id="1225" r:id="rId16"/>
    <p:sldId id="1100" r:id="rId17"/>
    <p:sldId id="1101" r:id="rId18"/>
    <p:sldId id="1130" r:id="rId19"/>
    <p:sldId id="1131" r:id="rId20"/>
    <p:sldId id="1134" r:id="rId21"/>
    <p:sldId id="1132" r:id="rId22"/>
    <p:sldId id="1133" r:id="rId23"/>
    <p:sldId id="1135" r:id="rId24"/>
    <p:sldId id="1280" r:id="rId25"/>
    <p:sldId id="1281" r:id="rId26"/>
    <p:sldId id="1136" r:id="rId27"/>
    <p:sldId id="1137" r:id="rId28"/>
    <p:sldId id="1138" r:id="rId29"/>
    <p:sldId id="1139" r:id="rId30"/>
    <p:sldId id="1159" r:id="rId31"/>
    <p:sldId id="1160" r:id="rId32"/>
    <p:sldId id="1288" r:id="rId33"/>
    <p:sldId id="1165" r:id="rId34"/>
    <p:sldId id="1166" r:id="rId35"/>
    <p:sldId id="1198" r:id="rId36"/>
    <p:sldId id="1199" r:id="rId37"/>
    <p:sldId id="1140" r:id="rId38"/>
    <p:sldId id="1141" r:id="rId39"/>
    <p:sldId id="1163" r:id="rId40"/>
    <p:sldId id="1164" r:id="rId41"/>
    <p:sldId id="1284" r:id="rId42"/>
    <p:sldId id="1285" r:id="rId43"/>
    <p:sldId id="1282" r:id="rId44"/>
    <p:sldId id="1283" r:id="rId45"/>
    <p:sldId id="1228" r:id="rId46"/>
    <p:sldId id="1229" r:id="rId47"/>
    <p:sldId id="1171" r:id="rId48"/>
    <p:sldId id="1172" r:id="rId49"/>
    <p:sldId id="1167" r:id="rId50"/>
    <p:sldId id="1168" r:id="rId51"/>
    <p:sldId id="1142" r:id="rId52"/>
    <p:sldId id="1143" r:id="rId53"/>
    <p:sldId id="1144" r:id="rId54"/>
    <p:sldId id="1156" r:id="rId55"/>
    <p:sldId id="1145" r:id="rId56"/>
    <p:sldId id="1146" r:id="rId57"/>
    <p:sldId id="1147" r:id="rId58"/>
    <p:sldId id="1148" r:id="rId59"/>
    <p:sldId id="1149" r:id="rId60"/>
    <p:sldId id="1150" r:id="rId61"/>
    <p:sldId id="1151" r:id="rId62"/>
    <p:sldId id="1152" r:id="rId63"/>
    <p:sldId id="1153" r:id="rId64"/>
    <p:sldId id="1226" r:id="rId65"/>
    <p:sldId id="1227" r:id="rId66"/>
    <p:sldId id="1161" r:id="rId67"/>
    <p:sldId id="1162" r:id="rId68"/>
    <p:sldId id="1154" r:id="rId69"/>
    <p:sldId id="1155" r:id="rId70"/>
    <p:sldId id="1191" r:id="rId71"/>
    <p:sldId id="1192" r:id="rId72"/>
    <p:sldId id="1179" r:id="rId73"/>
    <p:sldId id="1180" r:id="rId74"/>
    <p:sldId id="1183" r:id="rId75"/>
    <p:sldId id="1184" r:id="rId76"/>
    <p:sldId id="1181" r:id="rId77"/>
    <p:sldId id="1182" r:id="rId78"/>
    <p:sldId id="1193" r:id="rId79"/>
    <p:sldId id="1194" r:id="rId80"/>
    <p:sldId id="1223" r:id="rId81"/>
    <p:sldId id="1224" r:id="rId82"/>
    <p:sldId id="1277" r:id="rId83"/>
    <p:sldId id="1185" r:id="rId84"/>
    <p:sldId id="1186" r:id="rId85"/>
    <p:sldId id="1187" r:id="rId86"/>
    <p:sldId id="1188" r:id="rId87"/>
    <p:sldId id="1189" r:id="rId88"/>
    <p:sldId id="1190" r:id="rId89"/>
    <p:sldId id="1234" r:id="rId90"/>
    <p:sldId id="1235" r:id="rId91"/>
    <p:sldId id="1275" r:id="rId92"/>
    <p:sldId id="1276" r:id="rId93"/>
    <p:sldId id="1273" r:id="rId94"/>
    <p:sldId id="1274" r:id="rId95"/>
    <p:sldId id="1173" r:id="rId96"/>
    <p:sldId id="1174" r:id="rId97"/>
    <p:sldId id="1175" r:id="rId98"/>
    <p:sldId id="1176" r:id="rId99"/>
    <p:sldId id="1200" r:id="rId100"/>
    <p:sldId id="1201" r:id="rId101"/>
    <p:sldId id="1099" r:id="rId102"/>
    <p:sldId id="1256" r:id="rId103"/>
    <p:sldId id="1257" r:id="rId104"/>
    <p:sldId id="1258" r:id="rId105"/>
    <p:sldId id="1259" r:id="rId106"/>
    <p:sldId id="1260" r:id="rId107"/>
    <p:sldId id="1261" r:id="rId108"/>
    <p:sldId id="1262" r:id="rId109"/>
    <p:sldId id="1263" r:id="rId110"/>
    <p:sldId id="1264" r:id="rId111"/>
    <p:sldId id="1265" r:id="rId112"/>
    <p:sldId id="1266" r:id="rId113"/>
    <p:sldId id="1267" r:id="rId114"/>
    <p:sldId id="1268" r:id="rId115"/>
    <p:sldId id="1216" r:id="rId116"/>
    <p:sldId id="1092" r:id="rId117"/>
    <p:sldId id="1251" r:id="rId118"/>
    <p:sldId id="1252" r:id="rId119"/>
    <p:sldId id="1269" r:id="rId120"/>
    <p:sldId id="1270" r:id="rId121"/>
    <p:sldId id="1271" r:id="rId122"/>
    <p:sldId id="1272" r:id="rId123"/>
    <p:sldId id="1219" r:id="rId124"/>
    <p:sldId id="1204" r:id="rId125"/>
    <p:sldId id="1222" r:id="rId126"/>
    <p:sldId id="1298" r:id="rId127"/>
    <p:sldId id="1292" r:id="rId128"/>
    <p:sldId id="1299" r:id="rId129"/>
    <p:sldId id="1300" r:id="rId130"/>
    <p:sldId id="1294" r:id="rId131"/>
    <p:sldId id="1293" r:id="rId132"/>
    <p:sldId id="1295" r:id="rId133"/>
    <p:sldId id="1296" r:id="rId134"/>
    <p:sldId id="1297" r:id="rId135"/>
    <p:sldId id="954" r:id="rId136"/>
    <p:sldId id="788" r:id="rId137"/>
    <p:sldId id="1087" r:id="rId138"/>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 xmlns:p14="http://schemas.microsoft.com/office/powerpoint/2010/main">
          <a:srgbClr val="FF0000"/>
        </p14:laserClr>
      </p:ext>
      <p:ext uri="{2FDB2607-1784-4EEB-B798-7EB5836EED8A}">
        <p14:showMediaCtrls xmlns="" xmlns:p14="http://schemas.microsoft.com/office/powerpoint/2010/main" val="1"/>
      </p:ext>
    </p:extLst>
  </p:showPr>
  <p:clrMru>
    <a:srgbClr val="FF8C00"/>
    <a:srgbClr val="FF5A36"/>
    <a:srgbClr val="B22251"/>
    <a:srgbClr val="DEB887"/>
    <a:srgbClr val="036883"/>
    <a:srgbClr val="98817B"/>
    <a:srgbClr val="FFEF00"/>
    <a:srgbClr val="ECD540"/>
    <a:srgbClr val="FFBF00"/>
    <a:srgbClr val="DFE100"/>
  </p:clrMru>
  <p:extLst>
    <p:ext uri="{E76CE94A-603C-4142-B9EB-6D1370010A27}">
      <p14:discardImageEditData xmlns="" xmlns:p14="http://schemas.microsoft.com/office/powerpoint/2010/main" val="0"/>
    </p:ext>
    <p:ext uri="{D31A062A-798A-4329-ABDD-BBA856620510}">
      <p14:defaultImageDpi xmlns="" xmlns:p14="http://schemas.microsoft.com/office/powerpoint/2010/main" val="220"/>
    </p:ext>
    <p:ext uri="{FD5EFAAD-0ECE-453E-9831-46B23BE46B34}">
      <p15:chartTrackingRefBased xmlns=""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588" autoAdjust="0"/>
    <p:restoredTop sz="94737" autoAdjust="0"/>
  </p:normalViewPr>
  <p:slideViewPr>
    <p:cSldViewPr>
      <p:cViewPr>
        <p:scale>
          <a:sx n="80" d="100"/>
          <a:sy n="80" d="100"/>
        </p:scale>
        <p:origin x="-1680" y="-228"/>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3736200" cy="7373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38" Type="http://schemas.openxmlformats.org/officeDocument/2006/relationships/slide" Target="slides/slide137.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tableStyles" Target="tableStyles.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notesMaster" Target="notesMasters/notesMaster1.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viewProps" Target="view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103" Type="http://schemas.openxmlformats.org/officeDocument/2006/relationships/slide" Target="slides/slide102.xml"/><Relationship Id="rId108" Type="http://schemas.openxmlformats.org/officeDocument/2006/relationships/slide" Target="slides/slide107.xml"/><Relationship Id="rId116" Type="http://schemas.openxmlformats.org/officeDocument/2006/relationships/slide" Target="slides/slide115.xml"/><Relationship Id="rId124" Type="http://schemas.openxmlformats.org/officeDocument/2006/relationships/slide" Target="slides/slide123.xml"/><Relationship Id="rId129" Type="http://schemas.openxmlformats.org/officeDocument/2006/relationships/slide" Target="slides/slide128.xml"/><Relationship Id="rId137" Type="http://schemas.openxmlformats.org/officeDocument/2006/relationships/slide" Target="slides/slide13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slide" Target="slides/slide90.xml"/><Relationship Id="rId96" Type="http://schemas.openxmlformats.org/officeDocument/2006/relationships/slide" Target="slides/slide95.xml"/><Relationship Id="rId111" Type="http://schemas.openxmlformats.org/officeDocument/2006/relationships/slide" Target="slides/slide110.xml"/><Relationship Id="rId132" Type="http://schemas.openxmlformats.org/officeDocument/2006/relationships/slide" Target="slides/slide131.xml"/><Relationship Id="rId140" Type="http://schemas.openxmlformats.org/officeDocument/2006/relationships/commentAuthors" Target="commentAuthor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6" Type="http://schemas.openxmlformats.org/officeDocument/2006/relationships/slide" Target="slides/slide105.xml"/><Relationship Id="rId114" Type="http://schemas.openxmlformats.org/officeDocument/2006/relationships/slide" Target="slides/slide113.xml"/><Relationship Id="rId119" Type="http://schemas.openxmlformats.org/officeDocument/2006/relationships/slide" Target="slides/slide118.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30" Type="http://schemas.openxmlformats.org/officeDocument/2006/relationships/slide" Target="slides/slide129.xml"/><Relationship Id="rId135" Type="http://schemas.openxmlformats.org/officeDocument/2006/relationships/slide" Target="slides/slide134.xml"/><Relationship Id="rId143"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presProps" Target="presProps.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13-08-2019</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smtClean="0"/>
              <a:t>Click to edit Master title style</a:t>
            </a:r>
            <a:endParaRPr kumimoji="0" lang="en-US"/>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smtClean="0"/>
              <a:t>Click to edit Master subtitle style</a:t>
            </a:r>
            <a:endParaRPr kumimoji="0" lang="en-US"/>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smtClean="0"/>
              <a:t>Click to edit Master title style</a:t>
            </a:r>
            <a:endParaRPr kumimoji="0"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8/13/2019</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smtClean="0"/>
              <a:t>Click to edit Master title style</a:t>
            </a:r>
            <a:endParaRPr kumimoji="0" lang="en-US"/>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smtClean="0"/>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8/13/2019</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smtClean="0"/>
              <a:t>Click to edit Master title style</a:t>
            </a:r>
            <a:endParaRPr kumimoji="0" lang="en-US"/>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smtClean="0"/>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smtClean="0"/>
              <a:t>Click to edit Master title style</a:t>
            </a:r>
            <a:endParaRPr kumimoji="0" lang="en-US"/>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smtClean="0"/>
              <a:t>Click to edit Master title style</a:t>
            </a:r>
            <a:endParaRPr kumimoji="0" lang="en-US"/>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8/13/2019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smtClean="0"/>
              <a:t>Click to edit Master text styles</a:t>
            </a:r>
          </a:p>
          <a:p>
            <a:pPr lvl="1" eaLnBrk="1" latinLnBrk="0" hangingPunct="1"/>
            <a:r>
              <a:rPr lang="en-US" smtClean="0"/>
              <a:t>Second level</a:t>
            </a:r>
          </a:p>
          <a:p>
            <a:pPr lvl="2" eaLnBrk="1" latinLnBrk="0" hangingPunct="1"/>
            <a:r>
              <a:rPr lang="en-US" smtClean="0"/>
              <a:t>Third level</a:t>
            </a:r>
          </a:p>
          <a:p>
            <a:pPr lvl="3" eaLnBrk="1" latinLnBrk="0" hangingPunct="1"/>
            <a:r>
              <a:rPr lang="en-US" smtClean="0"/>
              <a:t>Fourth level</a:t>
            </a:r>
          </a:p>
          <a:p>
            <a:pPr lvl="4" eaLnBrk="1" latinLnBrk="0" hangingPunct="1"/>
            <a:r>
              <a:rPr lang="en-US" smtClean="0"/>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smtClean="0"/>
              <a:t>Click to edit Master title style</a:t>
            </a:r>
            <a:endParaRPr kumimoji="0" lang="en-US"/>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smtClean="0"/>
              <a:t>Click icon to add picture</a:t>
            </a:r>
            <a:endParaRPr kumimoji="0" lang="en-US" dirty="0"/>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smtClean="0"/>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8/13/2019</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smtClean="0"/>
              <a:t>Click to edit Master title style</a:t>
            </a:r>
            <a:endParaRPr kumimoji="0" lang="en-US"/>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smtClean="0"/>
              <a:t>Click to edit Master text styles</a:t>
            </a:r>
          </a:p>
          <a:p>
            <a:pPr lvl="1" eaLnBrk="1" latinLnBrk="0" hangingPunct="1"/>
            <a:r>
              <a:rPr kumimoji="0" lang="en-US" smtClean="0"/>
              <a:t>Second level</a:t>
            </a:r>
          </a:p>
          <a:p>
            <a:pPr lvl="2" eaLnBrk="1" latinLnBrk="0" hangingPunct="1"/>
            <a:r>
              <a:rPr kumimoji="0" lang="en-US" smtClean="0"/>
              <a:t>Third level</a:t>
            </a:r>
          </a:p>
          <a:p>
            <a:pPr lvl="3" eaLnBrk="1" latinLnBrk="0" hangingPunct="1"/>
            <a:r>
              <a:rPr kumimoji="0" lang="en-US" smtClean="0"/>
              <a:t>Fourth level</a:t>
            </a:r>
          </a:p>
          <a:p>
            <a:pPr lvl="4" eaLnBrk="1" latinLnBrk="0" hangingPunct="1"/>
            <a:r>
              <a:rPr kumimoji="0" lang="en-US" smtClean="0"/>
              <a:t>Fifth level</a:t>
            </a:r>
            <a:endParaRPr kumimoji="0" lang="en-US"/>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gridCol w="857250"/>
                <a:gridCol w="767012"/>
                <a:gridCol w="947488"/>
              </a:tblGrid>
              <a:tr h="127000">
                <a:tc>
                  <a:txBody>
                    <a:bodyPr/>
                    <a:lstStyle/>
                    <a:p>
                      <a:pPr algn="ctr"/>
                      <a:r>
                        <a:rPr lang="en-US" sz="1000" dirty="0" smtClean="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Link1</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solidFill>
                            <a:schemeClr val="tx1"/>
                          </a:solidFill>
                          <a:latin typeface="Arial" panose="020B0604020202020204" pitchFamily="34" charset="0"/>
                          <a:cs typeface="Arial" panose="020B0604020202020204" pitchFamily="34" charset="0"/>
                        </a:rPr>
                        <a:t>Link2</a:t>
                      </a:r>
                      <a:endParaRPr lang="en-US" sz="1000" dirty="0">
                        <a:solidFill>
                          <a:schemeClr val="tx1"/>
                        </a:solidFill>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smtClean="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2" Type="http://schemas.openxmlformats.org/officeDocument/2006/relationships/image" Target="../media/image15.jpeg"/><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7.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12.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9.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smtClean="0">
                <a:solidFill>
                  <a:srgbClr val="FF6000"/>
                </a:solidFill>
                <a:latin typeface="Segoe Print" panose="02000600000000000000" pitchFamily="2" charset="0"/>
              </a:rPr>
              <a:t>A </a:t>
            </a:r>
            <a:r>
              <a:rPr lang="en-IN" sz="4000" dirty="0">
                <a:solidFill>
                  <a:srgbClr val="FF6000"/>
                </a:solidFill>
                <a:latin typeface="Segoe Print" panose="02000600000000000000" pitchFamily="2" charset="0"/>
              </a:rPr>
              <a:t>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Database Technologies </a:t>
            </a:r>
            <a:r>
              <a:rPr lang="en-US" sz="4200" b="1" i="1" dirty="0">
                <a:solidFill>
                  <a:srgbClr val="00B0F0"/>
                </a:solidFill>
                <a:latin typeface="SimSun" panose="02010600030101010101" pitchFamily="2" charset="-122"/>
                <a:ea typeface="SimSun" panose="02010600030101010101" pitchFamily="2" charset="-122"/>
                <a:cs typeface="Arial" pitchFamily="34" charset="0"/>
              </a:rPr>
              <a:t>- </a:t>
            </a:r>
            <a:r>
              <a:rPr lang="en-US" sz="4200" b="1" i="1" dirty="0" smtClean="0">
                <a:solidFill>
                  <a:srgbClr val="00B0F0"/>
                </a:solidFill>
                <a:latin typeface="SimSun" panose="02010600030101010101" pitchFamily="2" charset="-122"/>
                <a:ea typeface="SimSun" panose="02010600030101010101" pitchFamily="2" charset="-122"/>
                <a:cs typeface="Arial" pitchFamily="34" charset="0"/>
              </a:rPr>
              <a:t>MongoDB</a:t>
            </a:r>
            <a:endParaRPr lang="en-US" sz="4200" b="1" i="1" dirty="0">
              <a:solidFill>
                <a:srgbClr val="00B0F0"/>
              </a:solidFill>
              <a:latin typeface="SimSun" panose="02010600030101010101" pitchFamily="2" charset="-122"/>
              <a:ea typeface="SimSun" panose="02010600030101010101" pitchFamily="2" charset="-122"/>
              <a:cs typeface="Arial" pitchFamily="34" charset="0"/>
            </a:endParaRP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smtClean="0">
                <a:solidFill>
                  <a:srgbClr val="17A889"/>
                </a:solidFill>
                <a:latin typeface="Arial" pitchFamily="34" charset="0"/>
                <a:cs typeface="Arial" pitchFamily="34" charset="0"/>
              </a:rPr>
              <a:t>infoway</a:t>
            </a:r>
            <a:endParaRPr lang="en-US" sz="4800" dirty="0">
              <a:solidFill>
                <a:srgbClr val="17A889"/>
              </a:solidFill>
              <a:latin typeface="Arial" pitchFamily="34" charset="0"/>
              <a:cs typeface="Arial" pitchFamily="34" charset="0"/>
            </a:endParaRPr>
          </a:p>
        </p:txBody>
      </p:sp>
    </p:spTree>
    <p:extLst>
      <p:ext uri="{BB962C8B-B14F-4D97-AF65-F5344CB8AC3E}">
        <p14:creationId xmlns="" xmlns:p14="http://schemas.microsoft.com/office/powerpoint/2010/main" val="983496440"/>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a:t>
            </a:r>
            <a:r>
              <a:rPr lang="en-IN" sz="3200" b="1" i="1" dirty="0" smtClean="0">
                <a:solidFill>
                  <a:srgbClr val="FFFF00"/>
                </a:solidFill>
                <a:latin typeface="Arial" pitchFamily="34" charset="0"/>
                <a:cs typeface="Arial" pitchFamily="34" charset="0"/>
              </a:rPr>
              <a:t>Database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1820882"/>
            <a:ext cx="8845624" cy="3970318"/>
          </a:xfrm>
          <a:prstGeom prst="rect">
            <a:avLst/>
          </a:prstGeom>
        </p:spPr>
        <p:txBody>
          <a:bodyPr wrap="square">
            <a:spAutoFit/>
          </a:bodyPr>
          <a:lstStyle/>
          <a:p>
            <a:pPr marL="285750" indent="-285750">
              <a:buFont typeface="Arial" panose="020B0604020202020204" pitchFamily="34" charset="0"/>
              <a:buChar char="•"/>
            </a:pPr>
            <a:r>
              <a:rPr lang="en-US" sz="1900"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r>
              <a:rPr lang="en-US" sz="1900" dirty="0" smtClean="0">
                <a:solidFill>
                  <a:srgbClr val="036883"/>
                </a:solidFill>
              </a:rPr>
              <a:t>.</a:t>
            </a:r>
          </a:p>
          <a:p>
            <a:pPr marL="285750" indent="-285750">
              <a:buFont typeface="Arial" panose="020B0604020202020204" pitchFamily="34" charset="0"/>
              <a:buChar char="•"/>
            </a:pPr>
            <a:endParaRPr lang="en-US" sz="800" dirty="0" smtClean="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r>
              <a:rPr lang="en-US" sz="1900"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for defining and manipulating the data. In NoSQL database, queries are focused on collection of documents</a:t>
            </a:r>
            <a:r>
              <a:rPr lang="en-US" sz="1900" dirty="0" smtClean="0">
                <a:solidFill>
                  <a:srgbClr val="036883"/>
                </a:solidFill>
              </a:rPr>
              <a:t>.</a:t>
            </a:r>
            <a:endParaRPr lang="en-IN" sz="1900" dirty="0">
              <a:solidFill>
                <a:srgbClr val="036883"/>
              </a:solidFill>
            </a:endParaRPr>
          </a:p>
        </p:txBody>
      </p:sp>
      <p:sp>
        <p:nvSpPr>
          <p:cNvPr id="2" name="Rectangle 1"/>
          <p:cNvSpPr/>
          <p:nvPr/>
        </p:nvSpPr>
        <p:spPr>
          <a:xfrm>
            <a:off x="149188" y="771197"/>
            <a:ext cx="8845624" cy="646331"/>
          </a:xfrm>
          <a:prstGeom prst="rect">
            <a:avLst/>
          </a:prstGeom>
        </p:spPr>
        <p:txBody>
          <a:bodyPr wrap="square">
            <a:spAutoFit/>
          </a:bodyPr>
          <a:lstStyle/>
          <a:p>
            <a:r>
              <a:rPr lang="en-US" dirty="0">
                <a:solidFill>
                  <a:srgbClr val="B22251"/>
                </a:solidFill>
              </a:rPr>
              <a:t>Relational databases</a:t>
            </a:r>
            <a:r>
              <a:rPr lang="en-US" dirty="0"/>
              <a:t> are commonly referred to as SQL databases because they use </a:t>
            </a:r>
            <a:r>
              <a:rPr lang="en-US" dirty="0">
                <a:solidFill>
                  <a:srgbClr val="B22251"/>
                </a:solidFill>
              </a:rPr>
              <a:t>SQL</a:t>
            </a:r>
            <a:r>
              <a:rPr lang="en-US" dirty="0"/>
              <a:t> (structured query language) as a way of storing and querying the data.</a:t>
            </a:r>
          </a:p>
        </p:txBody>
      </p:sp>
    </p:spTree>
    <p:extLst>
      <p:ext uri="{BB962C8B-B14F-4D97-AF65-F5344CB8AC3E}">
        <p14:creationId xmlns="" xmlns:p14="http://schemas.microsoft.com/office/powerpoint/2010/main" val="3508096533"/>
      </p:ext>
    </p:extLst>
  </p:cSld>
  <p:clrMapOvr>
    <a:masterClrMapping/>
  </p:clrMapOvr>
  <p:timing>
    <p:tnLst>
      <p:par>
        <p:cTn id="1" dur="indefinite" restart="never" nodeType="tmRoot"/>
      </p:par>
    </p:tnLst>
  </p:timing>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a:t>
            </a:r>
            <a:r>
              <a:rPr lang="en-US" dirty="0" smtClean="0">
                <a:solidFill>
                  <a:srgbClr val="049DC8"/>
                </a:solidFill>
                <a:latin typeface="Consolas" panose="020B0609020204030204" pitchFamily="49" charset="0"/>
                <a:cs typeface="Calibri" panose="020F0502020204030204" pitchFamily="34" charset="0"/>
              </a:rPr>
              <a:t>stage1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stage2</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stage3</a:t>
            </a:r>
            <a:r>
              <a:rPr lang="en-US" dirty="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 { &lt;</a:t>
            </a:r>
            <a:r>
              <a:rPr lang="en-US" dirty="0" smtClean="0">
                <a:solidFill>
                  <a:srgbClr val="049DC8"/>
                </a:solidFill>
                <a:latin typeface="Consolas" panose="020B0609020204030204" pitchFamily="49" charset="0"/>
                <a:cs typeface="Calibri" panose="020F0502020204030204" pitchFamily="34" charset="0"/>
              </a:rPr>
              <a:t>stageN&gt; </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 xmlns:p14="http://schemas.microsoft.com/office/powerpoint/2010/main"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 xmlns:p14="http://schemas.microsoft.com/office/powerpoint/2010/main" val="3430102903"/>
      </p:ext>
    </p:extLst>
  </p:cSld>
  <p:clrMapOvr>
    <a:masterClrMapping/>
  </p:clrMapOvr>
  <p:timing>
    <p:tnLst>
      <p:par>
        <p:cTn id="1" dur="indefinite" restart="never" nodeType="tmRoot"/>
      </p:par>
    </p:tnLst>
  </p:timing>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r>
              <a:rPr lang="en-US" dirty="0" smtClean="0"/>
              <a:t>.</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 $&lt;stageOperator&gt; : { }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91547" y="5486400"/>
            <a:ext cx="8845624" cy="461665"/>
          </a:xfrm>
          <a:prstGeom prst="rect">
            <a:avLst/>
          </a:prstGeom>
        </p:spPr>
        <p:txBody>
          <a:bodyPr wrap="square">
            <a:spAutoFit/>
          </a:bodyPr>
          <a:lstStyle/>
          <a:p>
            <a:r>
              <a:rPr lang="en-US" dirty="0"/>
              <a:t>Each </a:t>
            </a:r>
            <a:r>
              <a:rPr lang="en-US" dirty="0" smtClean="0"/>
              <a:t>aggregation expression starts with </a:t>
            </a:r>
            <a:r>
              <a:rPr lang="en-US" sz="2400" dirty="0" smtClean="0">
                <a:solidFill>
                  <a:srgbClr val="B22251"/>
                </a:solidFill>
              </a:rPr>
              <a:t>$ </a:t>
            </a:r>
            <a:r>
              <a:rPr lang="en-US" dirty="0"/>
              <a:t>sign</a:t>
            </a:r>
            <a:r>
              <a:rPr lang="en-US" dirty="0" smtClean="0"/>
              <a:t>.</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'$&lt;fieldName&gt;'</a:t>
            </a:r>
            <a:endParaRPr lang="en-US" dirty="0">
              <a:solidFill>
                <a:srgbClr val="049DC8"/>
              </a:solidFill>
              <a:latin typeface="Consolas" panose="020B0609020204030204" pitchFamily="49" charset="0"/>
              <a:cs typeface="Calibri" panose="020F0502020204030204" pitchFamily="34" charset="0"/>
            </a:endParaRP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$group </a:t>
            </a:r>
            <a:r>
              <a:rPr lang="en-US" sz="2200" dirty="0">
                <a:solidFill>
                  <a:srgbClr val="FC6F0D"/>
                </a:solidFill>
                <a:latin typeface="Calibri" panose="020F0502020204030204" pitchFamily="34" charset="0"/>
                <a:cs typeface="Calibri" panose="020F0502020204030204" pitchFamily="34" charset="0"/>
              </a:rPr>
              <a:t>: { </a:t>
            </a:r>
            <a:r>
              <a:rPr lang="en-US" sz="2200" dirty="0" smtClean="0">
                <a:solidFill>
                  <a:srgbClr val="FC6F0D"/>
                </a:solidFill>
                <a:latin typeface="Calibri" panose="020F0502020204030204" pitchFamily="34" charset="0"/>
                <a:cs typeface="Calibri" panose="020F0502020204030204" pitchFamily="34" charset="0"/>
              </a:rPr>
              <a:t>_id : '$job'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gridCol w="4392013"/>
              </a:tblGrid>
              <a:tr h="370840">
                <a:tc gridSpan="2">
                  <a:txBody>
                    <a:bodyPr/>
                    <a:lstStyle/>
                    <a:p>
                      <a:r>
                        <a:rPr kumimoji="0" lang="en-US" sz="2000" b="1" kern="1200" dirty="0" smtClean="0">
                          <a:solidFill>
                            <a:srgbClr val="DFE100"/>
                          </a:solidFill>
                          <a:latin typeface="+mn-lt"/>
                          <a:ea typeface="+mn-ea"/>
                          <a:cs typeface="+mn-cs"/>
                        </a:rPr>
                        <a:t>Stage Operators</a:t>
                      </a:r>
                      <a:endParaRPr kumimoji="0" lang="en-US" sz="2000" b="1" kern="1200" dirty="0">
                        <a:solidFill>
                          <a:srgbClr val="DFE100"/>
                        </a:solidFill>
                        <a:latin typeface="+mn-lt"/>
                        <a:ea typeface="+mn-ea"/>
                        <a:cs typeface="+mn-cs"/>
                      </a:endParaRPr>
                    </a:p>
                  </a:txBody>
                  <a:tcPr/>
                </a:tc>
                <a:tc hMerge="1">
                  <a:txBody>
                    <a:bodyPr/>
                    <a:lstStyle/>
                    <a:p>
                      <a:endParaRPr lang="en-US" dirty="0"/>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r>
                        <a:rPr kumimoji="0" lang="en-US" kern="1200" dirty="0" smtClean="0">
                          <a:solidFill>
                            <a:srgbClr val="036883"/>
                          </a:solidFill>
                          <a:latin typeface="+mn-lt"/>
                          <a:ea typeface="+mn-ea"/>
                          <a:cs typeface="+mn-cs"/>
                        </a:rPr>
                        <a:t>  $sort  </a:t>
                      </a:r>
                      <a:endParaRPr kumimoji="0" lang="en-US" kern="1200" dirty="0">
                        <a:solidFill>
                          <a:srgbClr val="036883"/>
                        </a:solidFill>
                        <a:latin typeface="+mn-lt"/>
                        <a:ea typeface="+mn-ea"/>
                        <a:cs typeface="+mn-cs"/>
                      </a:endParaRPr>
                    </a:p>
                  </a:txBody>
                  <a:tcPr/>
                </a:tc>
              </a:tr>
              <a:tr h="370840">
                <a:tc>
                  <a:txBody>
                    <a:bodyPr/>
                    <a:lstStyle/>
                    <a:p>
                      <a:r>
                        <a:rPr kumimoji="0" lang="en-US" kern="1200" dirty="0" smtClean="0">
                          <a:solidFill>
                            <a:srgbClr val="036883"/>
                          </a:solidFill>
                          <a:latin typeface="+mn-lt"/>
                          <a:ea typeface="+mn-ea"/>
                          <a:cs typeface="+mn-cs"/>
                        </a:rPr>
                        <a:t>  $project</a:t>
                      </a:r>
                      <a:endParaRPr kumimoji="0" lang="en-US" kern="1200" dirty="0">
                        <a:solidFill>
                          <a:srgbClr val="036883"/>
                        </a:solidFill>
                        <a:latin typeface="+mn-lt"/>
                        <a:ea typeface="+mn-ea"/>
                        <a:cs typeface="+mn-cs"/>
                      </a:endParaRP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$limit</a:t>
                      </a: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$unwind</a:t>
                      </a:r>
                    </a:p>
                  </a:txBody>
                  <a:tcPr/>
                </a:tc>
                <a:tc>
                  <a:txBody>
                    <a:bodyPr/>
                    <a:lstStyle/>
                    <a:p>
                      <a:r>
                        <a:rPr kumimoji="0" lang="en-US" kern="1200" dirty="0" smtClean="0">
                          <a:solidFill>
                            <a:srgbClr val="036883"/>
                          </a:solidFill>
                          <a:latin typeface="+mn-lt"/>
                          <a:ea typeface="+mn-ea"/>
                          <a:cs typeface="+mn-cs"/>
                        </a:rPr>
                        <a:t>  $skip</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$group</a:t>
                      </a:r>
                    </a:p>
                  </a:txBody>
                  <a:tcPr/>
                </a:tc>
                <a:tc>
                  <a:txBody>
                    <a:bodyPr/>
                    <a:lstStyle/>
                    <a:p>
                      <a:r>
                        <a:rPr kumimoji="0" lang="en-US" kern="1200" dirty="0" smtClean="0">
                          <a:solidFill>
                            <a:srgbClr val="036883"/>
                          </a:solidFill>
                          <a:latin typeface="+mn-lt"/>
                          <a:ea typeface="+mn-ea"/>
                          <a:cs typeface="+mn-cs"/>
                        </a:rPr>
                        <a:t>  $count</a:t>
                      </a:r>
                      <a:endParaRPr kumimoji="0" lang="en-US" kern="1200" dirty="0">
                        <a:solidFill>
                          <a:srgbClr val="036883"/>
                        </a:solidFill>
                        <a:latin typeface="+mn-lt"/>
                        <a:ea typeface="+mn-ea"/>
                        <a:cs typeface="+mn-cs"/>
                      </a:endParaRPr>
                    </a:p>
                  </a:txBody>
                  <a:tcP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tr>
            </a:tbl>
          </a:graphicData>
        </a:graphic>
      </p:graphicFrame>
    </p:spTree>
    <p:extLst>
      <p:ext uri="{BB962C8B-B14F-4D97-AF65-F5344CB8AC3E}">
        <p14:creationId xmlns="" xmlns:p14="http://schemas.microsoft.com/office/powerpoint/2010/main" val="3587670722"/>
      </p:ext>
    </p:extLst>
  </p:cSld>
  <p:clrMapOvr>
    <a:masterClrMapping/>
  </p:clrMapOvr>
  <p:timing>
    <p:tnLst>
      <p:par>
        <p:cTn id="1" dur="indefinite" restart="never" nodeType="tmRoot"/>
      </p:par>
    </p:tnLst>
  </p:timing>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$match</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 xmlns:p14="http://schemas.microsoft.com/office/powerpoint/2010/main" val="38721386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{job: 'manager'}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{comm: </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eq</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4000} }},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match: </a:t>
            </a:r>
            <a:r>
              <a:rPr lang="en-US" sz="2200" dirty="0" smtClean="0">
                <a:solidFill>
                  <a:srgbClr val="FC6F0D"/>
                </a:solidFill>
                <a:latin typeface="Calibri" panose="020F0502020204030204" pitchFamily="34" charset="0"/>
                <a:cs typeface="Calibri" panose="020F0502020204030204" pitchFamily="34" charset="0"/>
              </a:rPr>
              <a:t>{favouriteFruit</a:t>
            </a:r>
            <a:r>
              <a:rPr lang="en-US" sz="2200" dirty="0">
                <a:solidFill>
                  <a:srgbClr val="FC6F0D"/>
                </a:solidFill>
                <a:latin typeface="Calibri" panose="020F0502020204030204" pitchFamily="34" charset="0"/>
                <a:cs typeface="Calibri" panose="020F0502020204030204" pitchFamily="34" charset="0"/>
              </a:rPr>
              <a:t>: {$size</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'favouriteFruit.0</a:t>
            </a:r>
            <a:r>
              <a:rPr lang="en-US" sz="2200" dirty="0" smtClean="0">
                <a:solidFill>
                  <a:srgbClr val="FC6F0D"/>
                </a:solidFill>
                <a:latin typeface="Calibri" panose="020F0502020204030204" pitchFamily="34" charset="0"/>
                <a:cs typeface="Calibri" panose="020F0502020204030204" pitchFamily="34" charset="0"/>
              </a:rPr>
              <a:t>': 'Orange'} }, </a:t>
            </a:r>
            <a:r>
              <a:rPr lang="en-US" sz="2200" dirty="0">
                <a:solidFill>
                  <a:srgbClr val="FC6F0D"/>
                </a:solidFill>
                <a:latin typeface="Calibri" panose="020F0502020204030204" pitchFamily="34" charset="0"/>
                <a:cs typeface="Calibri" panose="020F0502020204030204" pitchFamily="34" charset="0"/>
              </a:rPr>
              <a:t>{$project: {favouriteFruit</a:t>
            </a:r>
            <a:r>
              <a:rPr lang="en-US" sz="2200" dirty="0" smtClean="0">
                <a:solidFill>
                  <a:srgbClr val="FC6F0D"/>
                </a:solidFill>
                <a:latin typeface="Calibri" panose="020F0502020204030204" pitchFamily="34" charset="0"/>
                <a:cs typeface="Calibri" panose="020F0502020204030204" pitchFamily="34" charset="0"/>
              </a:rPr>
              <a: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412945075"/>
      </p:ext>
    </p:extLst>
  </p:cSld>
  <p:clrMapOvr>
    <a:masterClrMapping/>
  </p:clrMapOvr>
  <p:timing>
    <p:tnLst>
      <p:par>
        <p:cTn id="1" dur="indefinite" restart="never" nodeType="tmRoot"/>
      </p:par>
    </p:tnLst>
  </p:timing>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$project</a:t>
            </a:r>
            <a:endParaRPr lang="en-US" dirty="0"/>
          </a:p>
        </p:txBody>
      </p:sp>
      <p:sp>
        <p:nvSpPr>
          <p:cNvPr id="4" name="Rectangle 3"/>
          <p:cNvSpPr/>
          <p:nvPr/>
        </p:nvSpPr>
        <p:spPr>
          <a:xfrm>
            <a:off x="419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 xmlns:p14="http://schemas.microsoft.com/office/powerpoint/2010/main" val="161136793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{_id</a:t>
            </a:r>
            <a:r>
              <a:rPr lang="en-US" sz="2200" dirty="0" smtClean="0">
                <a:solidFill>
                  <a:srgbClr val="FC6F0D"/>
                </a:solidFill>
                <a:latin typeface="Calibri" panose="020F0502020204030204" pitchFamily="34" charset="0"/>
                <a:cs typeface="Calibri" panose="020F0502020204030204" pitchFamily="34" charset="0"/>
              </a:rPr>
              <a:t>: false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a:t>
            </a:r>
            <a:endParaRPr lang="en-US" sz="2200" dirty="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false, sal: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xx: {$max</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{$project :{_</a:t>
            </a:r>
            <a:r>
              <a:rPr lang="en-US" sz="2200" dirty="0">
                <a:solidFill>
                  <a:srgbClr val="FC6F0D"/>
                </a:solidFill>
                <a:latin typeface="Calibri" panose="020F0502020204030204" pitchFamily="34" charset="0"/>
                <a:cs typeface="Calibri" panose="020F0502020204030204" pitchFamily="34" charset="0"/>
              </a:rPr>
              <a:t>id: false, indexID: true, favouriteFruit: {$size: '$favouriteFruit'} }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494516498"/>
      </p:ext>
    </p:extLst>
  </p:cSld>
  <p:clrMapOvr>
    <a:masterClrMapping/>
  </p:clrMapOvr>
  <p:timing>
    <p:tnLst>
      <p:par>
        <p:cTn id="1" dur="indefinite" restart="never" nodeType="tmRoot"/>
      </p:par>
    </p:tnLst>
  </p:timing>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arithmetic expression operators</a:t>
            </a:r>
            <a:endParaRPr lang="en-US" dirty="0"/>
          </a:p>
        </p:txBody>
      </p:sp>
    </p:spTree>
    <p:extLst>
      <p:ext uri="{BB962C8B-B14F-4D97-AF65-F5344CB8AC3E}">
        <p14:creationId xmlns="" xmlns:p14="http://schemas.microsoft.com/office/powerpoint/2010/main" val="50057549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gridCol w="7829268"/>
              </a:tblGrid>
              <a:tr h="459556">
                <a:tc gridSpan="2">
                  <a:txBody>
                    <a:bodyPr/>
                    <a:lstStyle/>
                    <a:p>
                      <a:r>
                        <a:rPr kumimoji="0" lang="en-US" sz="2000" b="1" kern="1200" dirty="0" smtClean="0">
                          <a:solidFill>
                            <a:srgbClr val="DFE100"/>
                          </a:solidFill>
                          <a:latin typeface="+mn-lt"/>
                          <a:ea typeface="+mn-ea"/>
                          <a:cs typeface="+mn-cs"/>
                        </a:rPr>
                        <a:t>Arithmetic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24206">
                <a:tc>
                  <a:txBody>
                    <a:bodyPr/>
                    <a:lstStyle/>
                    <a:p>
                      <a:r>
                        <a:rPr lang="en-US" u="none" dirty="0" smtClean="0"/>
                        <a:t> </a:t>
                      </a:r>
                      <a:r>
                        <a:rPr kumimoji="0" lang="en-US" kern="1200" dirty="0" smtClean="0">
                          <a:solidFill>
                            <a:srgbClr val="036883"/>
                          </a:solidFill>
                          <a:latin typeface="+mn-lt"/>
                          <a:ea typeface="+mn-ea"/>
                          <a:cs typeface="+mn-cs"/>
                        </a:rPr>
                        <a:t>$abs</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$abs: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 $add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$add: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$subtract</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$subtract: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$multiply</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$multiply: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$divide</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$divide: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$mod</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$mod: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&lt;expression1&gt;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&lt;expression2&gt;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24206">
                <a:tc>
                  <a:txBody>
                    <a:bodyPr/>
                    <a:lstStyle/>
                    <a:p>
                      <a:r>
                        <a:rPr kumimoji="0" lang="en-US" kern="1200" dirty="0" smtClean="0">
                          <a:solidFill>
                            <a:srgbClr val="036883"/>
                          </a:solidFill>
                          <a:latin typeface="+mn-lt"/>
                          <a:ea typeface="+mn-ea"/>
                          <a:cs typeface="+mn-cs"/>
                        </a:rPr>
                        <a:t>$trunc</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$trunc: </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r>
                        <a:rPr kumimoji="0" lang="en-US" sz="1800" kern="1200" dirty="0" smtClean="0">
                          <a:solidFill>
                            <a:srgbClr val="049DC8"/>
                          </a:solidFill>
                          <a:latin typeface="Consolas" panose="020B0609020204030204" pitchFamily="49" charset="0"/>
                          <a:ea typeface="+mn-ea"/>
                          <a:cs typeface="Calibri" panose="020F0502020204030204" pitchFamily="34" charset="0"/>
                        </a:rPr>
                        <a: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{$project : { op: { $</a:t>
            </a:r>
            <a:r>
              <a:rPr lang="en-US" sz="2200" dirty="0">
                <a:solidFill>
                  <a:srgbClr val="FC6F0D"/>
                </a:solidFill>
                <a:latin typeface="Calibri" panose="020F0502020204030204" pitchFamily="34" charset="0"/>
                <a:cs typeface="Calibri" panose="020F0502020204030204" pitchFamily="34" charset="0"/>
              </a:rPr>
              <a:t>trunc</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 {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op : { $</a:t>
            </a:r>
            <a:r>
              <a:rPr lang="en-US" sz="2200" dirty="0">
                <a:solidFill>
                  <a:srgbClr val="FC6F0D"/>
                </a:solidFill>
                <a:latin typeface="Calibri" panose="020F0502020204030204" pitchFamily="34" charset="0"/>
                <a:cs typeface="Calibri" panose="020F0502020204030204" pitchFamily="34" charset="0"/>
              </a:rPr>
              <a:t>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1000] } } } ])</a:t>
            </a:r>
          </a:p>
        </p:txBody>
      </p:sp>
    </p:spTree>
    <p:extLst>
      <p:ext uri="{BB962C8B-B14F-4D97-AF65-F5344CB8AC3E}">
        <p14:creationId xmlns="" xmlns:p14="http://schemas.microsoft.com/office/powerpoint/2010/main" val="2681794713"/>
      </p:ext>
    </p:extLst>
  </p:cSld>
  <p:clrMapOvr>
    <a:masterClrMapping/>
  </p:clrMapOvr>
  <p:timing>
    <p:tnLst>
      <p:par>
        <p:cTn id="1" dur="indefinite" restart="never" nodeType="tmRoot"/>
      </p:par>
    </p:tnLst>
  </p:timing>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t>
            </a:r>
            <a:r>
              <a:rPr lang="en-IN" dirty="0" smtClean="0"/>
              <a:t>ifNull(), $toUpper, $toLower, $concat, …</a:t>
            </a:r>
            <a:endParaRPr lang="en-US" dirty="0"/>
          </a:p>
        </p:txBody>
      </p:sp>
    </p:spTree>
    <p:extLst>
      <p:ext uri="{BB962C8B-B14F-4D97-AF65-F5344CB8AC3E}">
        <p14:creationId xmlns="" xmlns:p14="http://schemas.microsoft.com/office/powerpoint/2010/main" val="20198313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tblGrid>
              <a:tr h="511629">
                <a:tc>
                  <a:txBody>
                    <a:bodyPr/>
                    <a:lstStyle/>
                    <a:p>
                      <a:r>
                        <a:rPr lang="en-US" dirty="0" smtClean="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tr>
              <a:tr h="511629">
                <a:tc>
                  <a:txBody>
                    <a:bodyPr/>
                    <a:lstStyle/>
                    <a:p>
                      <a:r>
                        <a:rPr lang="en-US" dirty="0" smtClean="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tr>
            </a:tbl>
          </a:graphicData>
        </a:graphic>
      </p:graphicFrame>
    </p:spTree>
    <p:extLst>
      <p:ext uri="{BB962C8B-B14F-4D97-AF65-F5344CB8AC3E}">
        <p14:creationId xmlns="" xmlns:p14="http://schemas.microsoft.com/office/powerpoint/2010/main" val="828467443"/>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smtClean="0"/>
              <a:t>A </a:t>
            </a:r>
            <a:r>
              <a:rPr lang="en-US" dirty="0"/>
              <a:t>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885890"/>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graphicFrame>
        <p:nvGraphicFramePr>
          <p:cNvPr id="8" name="Table 7"/>
          <p:cNvGraphicFramePr>
            <a:graphicFrameLocks noGrp="1"/>
          </p:cNvGraphicFramePr>
          <p:nvPr>
            <p:extLst>
              <p:ext uri="{D42A27DB-BD31-4B8C-83A1-F6EECF244321}">
                <p14:modId xmlns="" xmlns:p14="http://schemas.microsoft.com/office/powerpoint/2010/main" val="83418151"/>
              </p:ext>
            </p:extLst>
          </p:nvPr>
        </p:nvGraphicFramePr>
        <p:xfrm>
          <a:off x="381000" y="3381345"/>
          <a:ext cx="8382000" cy="2006600"/>
        </p:xfrm>
        <a:graphic>
          <a:graphicData uri="http://schemas.openxmlformats.org/drawingml/2006/table">
            <a:tbl>
              <a:tblPr>
                <a:tableStyleId>{5940675A-B579-460E-94D1-54222C63F5DA}</a:tableStyleId>
              </a:tblPr>
              <a:tblGrid>
                <a:gridCol w="2590800"/>
                <a:gridCol w="5791200"/>
              </a:tblGrid>
              <a:tr h="171450">
                <a:tc>
                  <a:txBody>
                    <a:bodyPr/>
                    <a:lstStyle/>
                    <a:p>
                      <a:pPr>
                        <a:spcAft>
                          <a:spcPts val="0"/>
                        </a:spcAft>
                      </a:pPr>
                      <a:r>
                        <a:rPr lang="en-US" sz="1800" dirty="0">
                          <a:effectLst/>
                        </a:rPr>
                        <a:t>RDBMS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c>
                  <a:txBody>
                    <a:bodyPr/>
                    <a:lstStyle/>
                    <a:p>
                      <a:pPr>
                        <a:spcAft>
                          <a:spcPts val="0"/>
                        </a:spcAft>
                      </a:pPr>
                      <a:r>
                        <a:rPr lang="en-US" sz="1800" dirty="0" smtClean="0">
                          <a:effectLst/>
                        </a:rPr>
                        <a:t>MongoDB</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solidFill>
                      <a:schemeClr val="accent4">
                        <a:lumMod val="40000"/>
                        <a:lumOff val="60000"/>
                      </a:schemeClr>
                    </a:solidFill>
                  </a:tcPr>
                </a:tc>
              </a:tr>
              <a:tr h="171450">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database</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tables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collections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rows</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Documents </a:t>
                      </a:r>
                      <a:r>
                        <a:rPr lang="en-US" sz="1800" dirty="0">
                          <a:effectLst/>
                        </a:rPr>
                        <a:t> or BSON document</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r h="180975">
                <a:tc>
                  <a:txBody>
                    <a:bodyPr/>
                    <a:lstStyle/>
                    <a:p>
                      <a:pPr>
                        <a:spcAft>
                          <a:spcPts val="0"/>
                        </a:spcAft>
                      </a:pPr>
                      <a:r>
                        <a:rPr lang="en-US" sz="1800" dirty="0" smtClean="0">
                          <a:effectLst/>
                        </a:rPr>
                        <a:t>  column</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c>
                  <a:txBody>
                    <a:bodyPr/>
                    <a:lstStyle/>
                    <a:p>
                      <a:pPr>
                        <a:spcAft>
                          <a:spcPts val="0"/>
                        </a:spcAft>
                      </a:pPr>
                      <a:r>
                        <a:rPr lang="en-US" sz="1800" dirty="0" smtClean="0">
                          <a:effectLst/>
                        </a:rPr>
                        <a:t>  Field</a:t>
                      </a:r>
                      <a:endParaRPr lang="en-US" sz="1800" dirty="0">
                        <a:solidFill>
                          <a:srgbClr val="000000"/>
                        </a:solidFill>
                        <a:effectLst/>
                        <a:latin typeface="Times New Roman" panose="02020603050405020304" pitchFamily="18" charset="0"/>
                        <a:ea typeface="Times New Roman" panose="02020603050405020304" pitchFamily="18" charset="0"/>
                      </a:endParaRPr>
                    </a:p>
                  </a:txBody>
                  <a:tcPr marL="68580" marR="68580" marT="63500" marB="63500" anchor="ctr"/>
                </a:tc>
              </a:tr>
            </a:tbl>
          </a:graphicData>
        </a:graphic>
      </p:graphicFrame>
    </p:spTree>
    <p:extLst>
      <p:ext uri="{BB962C8B-B14F-4D97-AF65-F5344CB8AC3E}">
        <p14:creationId xmlns="" xmlns:p14="http://schemas.microsoft.com/office/powerpoint/2010/main" val="2132936760"/>
      </p:ext>
    </p:extLst>
  </p:cSld>
  <p:clrMapOvr>
    <a:masterClrMapping/>
  </p:clrMapOvr>
  <p:timing>
    <p:tnLst>
      <p:par>
        <p:cTn id="1" dur="indefinite" restart="never" nodeType="tmRoot"/>
      </p:par>
    </p:tnLst>
  </p:timing>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a:t>
            </a:r>
            <a:r>
              <a:rPr lang="en-IN" sz="3200" b="1" i="1" dirty="0" smtClean="0">
                <a:solidFill>
                  <a:srgbClr val="FFFF00"/>
                </a:solidFill>
                <a:latin typeface="Arial" pitchFamily="34" charset="0"/>
                <a:cs typeface="Arial" pitchFamily="34" charset="0"/>
              </a:rPr>
              <a:t>(), $toUpper(), $toLower(), $concat</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170959" y="889099"/>
            <a:ext cx="8823853" cy="3539430"/>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'NA</a:t>
            </a:r>
            <a:r>
              <a:rPr lang="en-US" sz="2200" dirty="0" smtClean="0">
                <a:solidFill>
                  <a:srgbClr val="FC6F0D"/>
                </a:solidFill>
                <a:latin typeface="Calibri" panose="020F0502020204030204" pitchFamily="34" charset="0"/>
                <a:cs typeface="Calibri" panose="020F0502020204030204" pitchFamily="34" charset="0"/>
              </a:rPr>
              <a:t>']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"Gross Salary":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add: ['$sal',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ifNull: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comm', 0</a:t>
            </a:r>
            <a:r>
              <a:rPr lang="en-US" sz="2200" dirty="0" smtClean="0">
                <a:solidFill>
                  <a:srgbClr val="FC6F0D"/>
                </a:solidFill>
                <a:latin typeface="Calibri" panose="020F0502020204030204" pitchFamily="34" charset="0"/>
                <a:cs typeface="Calibri" panose="020F0502020204030204" pitchFamily="34" charset="0"/>
              </a:rPr>
              <a:t>] } ] }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 $</a:t>
            </a:r>
            <a:r>
              <a:rPr lang="en-US" sz="2200" dirty="0">
                <a:solidFill>
                  <a:srgbClr val="FC6F0D"/>
                </a:solidFill>
                <a:latin typeface="Calibri" panose="020F0502020204030204" pitchFamily="34" charset="0"/>
                <a:cs typeface="Calibri" panose="020F0502020204030204" pitchFamily="34" charset="0"/>
              </a:rPr>
              <a:t>project: { ename : { $toUpper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$toLower : '$ename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 ename : { $concat : ['$ename', '$job</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favouriteFruit: { $</a:t>
            </a:r>
            <a:r>
              <a:rPr lang="en-US" sz="2200" dirty="0">
                <a:solidFill>
                  <a:srgbClr val="FC6F0D"/>
                </a:solidFill>
                <a:latin typeface="Calibri" panose="020F0502020204030204" pitchFamily="34" charset="0"/>
                <a:cs typeface="Calibri" panose="020F0502020204030204" pitchFamily="34" charset="0"/>
              </a:rPr>
              <a:t>size: '$favouriteFruit</a:t>
            </a:r>
            <a:r>
              <a:rPr lang="en-US" sz="2200" dirty="0" smtClean="0">
                <a:solidFill>
                  <a:srgbClr val="FC6F0D"/>
                </a:solidFill>
                <a:latin typeface="Calibri" panose="020F0502020204030204" pitchFamily="34" charset="0"/>
                <a:cs typeface="Calibri" panose="020F0502020204030204" pitchFamily="34" charset="0"/>
              </a:rPr>
              <a:t>'}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 op</a:t>
            </a:r>
            <a:r>
              <a:rPr lang="en-US" sz="2200" dirty="0">
                <a:solidFill>
                  <a:srgbClr val="FC6F0D"/>
                </a:solidFill>
                <a:latin typeface="Calibri" panose="020F0502020204030204" pitchFamily="34" charset="0"/>
                <a:cs typeface="Calibri" panose="020F0502020204030204" pitchFamily="34" charset="0"/>
              </a:rPr>
              <a:t>: { $arrayElemAt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a:t>
            </a:r>
            <a:r>
              <a:rPr lang="en-US" dirty="0" smtClean="0">
                <a:solidFill>
                  <a:srgbClr val="FFBF00"/>
                </a:solidFill>
              </a:rPr>
              <a:t>([ {$</a:t>
            </a:r>
            <a:r>
              <a:rPr lang="en-US" dirty="0">
                <a:solidFill>
                  <a:srgbClr val="FFBF00"/>
                </a:solidFill>
              </a:rPr>
              <a:t>project</a:t>
            </a:r>
            <a:r>
              <a:rPr lang="en-US" dirty="0" smtClean="0">
                <a:solidFill>
                  <a:srgbClr val="FFBF00"/>
                </a:solidFill>
              </a:rPr>
              <a:t>: { x :{ $</a:t>
            </a:r>
            <a:r>
              <a:rPr lang="en-US" dirty="0">
                <a:solidFill>
                  <a:srgbClr val="FFBF00"/>
                </a:solidFill>
              </a:rPr>
              <a:t>arrayElemAt</a:t>
            </a:r>
            <a:r>
              <a:rPr lang="en-US" dirty="0" smtClean="0">
                <a:solidFill>
                  <a:srgbClr val="FFBF00"/>
                </a:solidFill>
              </a:rPr>
              <a:t>: [ '$</a:t>
            </a:r>
            <a:r>
              <a:rPr lang="en-US" dirty="0">
                <a:solidFill>
                  <a:srgbClr val="FFBF00"/>
                </a:solidFill>
              </a:rPr>
              <a:t>favouriteFruit', 1</a:t>
            </a:r>
            <a:r>
              <a:rPr lang="en-US" dirty="0" smtClean="0">
                <a:solidFill>
                  <a:srgbClr val="FFBF00"/>
                </a:solidFill>
              </a:rPr>
              <a:t>] } } }, {$</a:t>
            </a:r>
            <a:r>
              <a:rPr lang="en-US" dirty="0">
                <a:solidFill>
                  <a:srgbClr val="FFBF00"/>
                </a:solidFill>
              </a:rPr>
              <a:t>match: </a:t>
            </a:r>
            <a:r>
              <a:rPr lang="en-US" dirty="0" smtClean="0">
                <a:solidFill>
                  <a:srgbClr val="FFBF00"/>
                </a:solidFill>
              </a:rPr>
              <a:t>{ x: 'Orange</a:t>
            </a:r>
            <a:r>
              <a:rPr lang="en-US" dirty="0">
                <a:solidFill>
                  <a:srgbClr val="FFBF00"/>
                </a:solidFill>
              </a:rPr>
              <a:t>'</a:t>
            </a:r>
            <a:r>
              <a:rPr lang="en-US" dirty="0" smtClean="0">
                <a:solidFill>
                  <a:srgbClr val="FFBF00"/>
                </a:solidFill>
              </a:rPr>
              <a:t> } } ])</a:t>
            </a:r>
            <a:endParaRPr lang="en-US" dirty="0">
              <a:solidFill>
                <a:srgbClr val="FFBF00"/>
              </a:solidFill>
            </a:endParaRPr>
          </a:p>
        </p:txBody>
      </p:sp>
    </p:spTree>
    <p:extLst>
      <p:ext uri="{BB962C8B-B14F-4D97-AF65-F5344CB8AC3E}">
        <p14:creationId xmlns="" xmlns:p14="http://schemas.microsoft.com/office/powerpoint/2010/main" val="3619244506"/>
      </p:ext>
    </p:extLst>
  </p:cSld>
  <p:clrMapOvr>
    <a:masterClrMapping/>
  </p:clrMapOvr>
  <p:timing>
    <p:tnLst>
      <p:par>
        <p:cTn id="1" dur="indefinite" restart="never" nodeType="tmRoot"/>
      </p:par>
    </p:tnLst>
  </p:timing>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date operators</a:t>
            </a:r>
            <a:endParaRPr lang="en-US" dirty="0"/>
          </a:p>
        </p:txBody>
      </p:sp>
    </p:spTree>
    <p:extLst>
      <p:ext uri="{BB962C8B-B14F-4D97-AF65-F5344CB8AC3E}">
        <p14:creationId xmlns="" xmlns:p14="http://schemas.microsoft.com/office/powerpoint/2010/main" val="7207966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date operators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graphicFrame>
        <p:nvGraphicFramePr>
          <p:cNvPr id="2" name="Table 1"/>
          <p:cNvGraphicFramePr>
            <a:graphicFrameLocks noGrp="1"/>
          </p:cNvGraphicFramePr>
          <p:nvPr>
            <p:extLst>
              <p:ext uri="{D42A27DB-BD31-4B8C-83A1-F6EECF244321}">
                <p14:modId xmlns="" xmlns:p14="http://schemas.microsoft.com/office/powerpoint/2010/main"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gridCol w="6861212"/>
              </a:tblGrid>
              <a:tr h="466164">
                <a:tc gridSpan="2">
                  <a:txBody>
                    <a:bodyPr/>
                    <a:lstStyle/>
                    <a:p>
                      <a:r>
                        <a:rPr kumimoji="0" lang="en-US" sz="2000" b="1" kern="1200" dirty="0" smtClean="0">
                          <a:solidFill>
                            <a:srgbClr val="DFE100"/>
                          </a:solidFill>
                          <a:latin typeface="+mn-lt"/>
                          <a:ea typeface="+mn-ea"/>
                          <a:cs typeface="+mn-cs"/>
                        </a:rPr>
                        <a:t>Date expressions</a:t>
                      </a:r>
                      <a:endParaRPr kumimoji="0" lang="en-US" sz="2000" b="1" kern="1200" dirty="0">
                        <a:solidFill>
                          <a:srgbClr val="DFE100"/>
                        </a:solidFill>
                        <a:latin typeface="+mn-lt"/>
                        <a:ea typeface="+mn-ea"/>
                        <a:cs typeface="+mn-cs"/>
                      </a:endParaRP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tr>
              <a:tr h="430306">
                <a:tc>
                  <a:txBody>
                    <a:bodyPr/>
                    <a:lstStyle/>
                    <a:p>
                      <a:r>
                        <a:rPr kumimoji="0" lang="en-US" kern="1200" dirty="0" smtClean="0">
                          <a:solidFill>
                            <a:srgbClr val="036883"/>
                          </a:solidFill>
                          <a:latin typeface="+mn-lt"/>
                          <a:ea typeface="+mn-ea"/>
                          <a:cs typeface="+mn-cs"/>
                        </a:rPr>
                        <a:t> $dayOfMonth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$dayOfMonth: '$&lt;</a:t>
                      </a:r>
                      <a:r>
                        <a:rPr lang="en-US" sz="1800" kern="1200" dirty="0" smtClean="0">
                          <a:solidFill>
                            <a:srgbClr val="049DC8"/>
                          </a:solidFill>
                          <a:latin typeface="Consolas" panose="020B0609020204030204" pitchFamily="49" charset="0"/>
                          <a:ea typeface="+mn-ea"/>
                          <a:cs typeface="Calibri" panose="020F0502020204030204" pitchFamily="34" charset="0"/>
                        </a:rPr>
                        <a:t>dateExpr</a:t>
                      </a:r>
                      <a:r>
                        <a:rPr kumimoji="0" lang="en-US" sz="1800" kern="1200" dirty="0" smtClean="0">
                          <a:solidFill>
                            <a:srgbClr val="049DC8"/>
                          </a:solidFill>
                          <a:latin typeface="Consolas" panose="020B0609020204030204" pitchFamily="49" charset="0"/>
                          <a:ea typeface="+mn-ea"/>
                          <a:cs typeface="Calibri" panose="020F0502020204030204" pitchFamily="34" charset="0"/>
                        </a:rPr>
                        <a:t>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$dayOfWeek</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$dayOfYear</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$dayOfYear: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$month</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$month: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smtClean="0">
                          <a:solidFill>
                            <a:srgbClr val="036883"/>
                          </a:solidFill>
                          <a:latin typeface="+mn-lt"/>
                          <a:ea typeface="+mn-ea"/>
                          <a:cs typeface="+mn-cs"/>
                        </a:rPr>
                        <a:t> $week</a:t>
                      </a: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$week: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r h="430306">
                <a:tc>
                  <a:txBody>
                    <a:bodyPr/>
                    <a:lstStyle/>
                    <a:p>
                      <a:r>
                        <a:rPr kumimoji="0" lang="en-US" kern="1200" dirty="0" smtClean="0">
                          <a:solidFill>
                            <a:srgbClr val="036883"/>
                          </a:solidFill>
                          <a:latin typeface="+mn-lt"/>
                          <a:ea typeface="+mn-ea"/>
                          <a:cs typeface="+mn-cs"/>
                        </a:rPr>
                        <a:t> $year</a:t>
                      </a:r>
                      <a:endParaRPr kumimoji="0" lang="en-US" kern="1200" dirty="0">
                        <a:solidFill>
                          <a:srgbClr val="036883"/>
                        </a:solidFill>
                        <a:latin typeface="+mn-lt"/>
                        <a:ea typeface="+mn-ea"/>
                        <a:cs typeface="+mn-cs"/>
                      </a:endParaRPr>
                    </a:p>
                  </a:txBody>
                  <a:tcPr anchor="ctr"/>
                </a:tc>
                <a:tc>
                  <a:txBody>
                    <a:bodyPr/>
                    <a:lstStyle/>
                    <a:p>
                      <a:r>
                        <a:rPr kumimoji="0" lang="en-US" sz="1800" kern="1200" dirty="0" smtClean="0">
                          <a:solidFill>
                            <a:srgbClr val="049DC8"/>
                          </a:solidFill>
                          <a:latin typeface="Consolas" panose="020B0609020204030204" pitchFamily="49" charset="0"/>
                          <a:ea typeface="+mn-ea"/>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x: </a:t>
                      </a:r>
                      <a:r>
                        <a:rPr kumimoji="0" lang="en-US" sz="1800" kern="1200" dirty="0" smtClean="0">
                          <a:solidFill>
                            <a:srgbClr val="049DC8"/>
                          </a:solidFill>
                          <a:latin typeface="Consolas" panose="020B0609020204030204" pitchFamily="49" charset="0"/>
                          <a:ea typeface="+mn-ea"/>
                          <a:cs typeface="Calibri" panose="020F0502020204030204" pitchFamily="34" charset="0"/>
                        </a:rPr>
                        <a:t>{ $year: '$&lt;dateExpression&gt;' }</a:t>
                      </a:r>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nchor="ctr"/>
                </a:tc>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 </a:t>
            </a:r>
            <a:r>
              <a:rPr lang="en-US" sz="2200" dirty="0" smtClean="0">
                <a:solidFill>
                  <a:srgbClr val="FC6F0D"/>
                </a:solidFill>
                <a:latin typeface="Calibri" panose="020F0502020204030204" pitchFamily="34" charset="0"/>
                <a:cs typeface="Calibri" panose="020F0502020204030204" pitchFamily="34" charset="0"/>
              </a:rPr>
              <a:t>{ Day: </a:t>
            </a:r>
            <a:r>
              <a:rPr lang="en-US" sz="2200" dirty="0">
                <a:solidFill>
                  <a:srgbClr val="FC6F0D"/>
                </a:solidFill>
                <a:latin typeface="Calibri" panose="020F0502020204030204" pitchFamily="34" charset="0"/>
                <a:cs typeface="Calibri" panose="020F0502020204030204" pitchFamily="34" charset="0"/>
              </a:rPr>
              <a:t>{$dayOfMonth</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hiredate</a:t>
            </a:r>
            <a:r>
              <a:rPr lang="en-US" sz="2200" dirty="0" smtClean="0">
                <a:solidFill>
                  <a:srgbClr val="FC6F0D"/>
                </a:solidFill>
                <a:latin typeface="Calibri" panose="020F0502020204030204" pitchFamily="34" charset="0"/>
                <a:cs typeface="Calibri" panose="020F0502020204030204" pitchFamily="34" charset="0"/>
              </a:rPr>
              <a:t>'}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a:t>
            </a:r>
            <a:r>
              <a:rPr lang="en-US" sz="2200" dirty="0" smtClean="0">
                <a:solidFill>
                  <a:srgbClr val="FC6F0D"/>
                </a:solidFill>
                <a:latin typeface="Calibri" panose="020F0502020204030204" pitchFamily="34" charset="0"/>
                <a:cs typeface="Calibri" panose="020F0502020204030204" pitchFamily="34" charset="0"/>
              </a:rPr>
              <a:t>{ Month: {$month</a:t>
            </a:r>
            <a:r>
              <a:rPr lang="en-US" sz="2200" dirty="0">
                <a:solidFill>
                  <a:srgbClr val="FC6F0D"/>
                </a:solidFill>
                <a:latin typeface="Calibri" panose="020F0502020204030204" pitchFamily="34" charset="0"/>
                <a:cs typeface="Calibri" panose="020F0502020204030204" pitchFamily="34" charset="0"/>
              </a:rPr>
              <a:t>: '$hiredate'} } } </a:t>
            </a:r>
            <a:r>
              <a:rPr lang="en-US" sz="2200" dirty="0" smtClean="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4043007487"/>
      </p:ext>
    </p:extLst>
  </p:cSld>
  <p:clrMapOvr>
    <a:masterClrMapping/>
  </p:clrMapOvr>
  <p:timing>
    <p:tnLst>
      <p:par>
        <p:cTn id="1" dur="indefinite" restart="never" nodeType="tmRoot"/>
      </p:par>
    </p:tnLst>
  </p:timing>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$unwind</a:t>
            </a:r>
            <a:endParaRPr lang="en-US" dirty="0"/>
          </a:p>
        </p:txBody>
      </p:sp>
      <p:sp>
        <p:nvSpPr>
          <p:cNvPr id="3" name="Rectangle 2"/>
          <p:cNvSpPr/>
          <p:nvPr/>
        </p:nvSpPr>
        <p:spPr>
          <a:xfrm>
            <a:off x="419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 xmlns:p14="http://schemas.microsoft.com/office/powerpoint/2010/main" val="21448883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$unwind</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a:t>
            </a:r>
            <a:r>
              <a:rPr lang="en-US" dirty="0" smtClean="0">
                <a:solidFill>
                  <a:srgbClr val="049DC8"/>
                </a:solidFill>
                <a:latin typeface="Consolas" panose="020B0609020204030204" pitchFamily="49" charset="0"/>
                <a:cs typeface="Calibri" panose="020F0502020204030204" pitchFamily="34" charset="0"/>
              </a:rPr>
              <a:t>&gt;</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true}}, {$</a:t>
            </a:r>
            <a:r>
              <a:rPr lang="en-US" sz="2200" dirty="0">
                <a:solidFill>
                  <a:srgbClr val="FC6F0D"/>
                </a:solidFill>
                <a:latin typeface="Calibri" panose="020F0502020204030204" pitchFamily="34" charset="0"/>
                <a:cs typeface="Calibri" panose="020F0502020204030204" pitchFamily="34" charset="0"/>
              </a:rPr>
              <a:t>unwind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favouriteColor</a:t>
            </a:r>
            <a:r>
              <a:rPr lang="en-US" sz="2200" dirty="0" smtClean="0">
                <a:solidFill>
                  <a:srgbClr val="FC6F0D"/>
                </a:solidFill>
                <a:latin typeface="Calibri" panose="020F0502020204030204" pitchFamily="34" charset="0"/>
                <a:cs typeface="Calibri" panose="020F0502020204030204" pitchFamily="34" charset="0"/>
              </a:rPr>
              <a:t>'} ])</a:t>
            </a:r>
          </a:p>
        </p:txBody>
      </p:sp>
    </p:spTree>
    <p:extLst>
      <p:ext uri="{BB962C8B-B14F-4D97-AF65-F5344CB8AC3E}">
        <p14:creationId xmlns="" xmlns:p14="http://schemas.microsoft.com/office/powerpoint/2010/main" val="2916801800"/>
      </p:ext>
    </p:extLst>
  </p:cSld>
  <p:clrMapOvr>
    <a:masterClrMapping/>
  </p:clrMapOvr>
  <p:timing>
    <p:tnLst>
      <p:par>
        <p:cTn id="1" dur="indefinite" restart="never" nodeType="tmRoot"/>
      </p:par>
    </p:tnLst>
  </p:timing>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 xmlns:p14="http://schemas.microsoft.com/office/powerpoint/2010/main" val="6311057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a:t>
            </a:r>
            <a:r>
              <a:rPr lang="en-US" sz="2200" dirty="0">
                <a:solidFill>
                  <a:srgbClr val="FC6F0D"/>
                </a:solidFill>
                <a:latin typeface="Calibri" panose="020F0502020204030204" pitchFamily="34" charset="0"/>
                <a:cs typeface="Calibri" panose="020F0502020204030204" pitchFamily="34" charset="0"/>
              </a:rPr>
              <a:t>, count: {$sum</a:t>
            </a:r>
            <a:r>
              <a:rPr lang="en-US" sz="2200" dirty="0" smtClean="0">
                <a:solidFill>
                  <a:srgbClr val="FC6F0D"/>
                </a:solidFill>
                <a:latin typeface="Calibri" panose="020F0502020204030204" pitchFamily="34" charset="0"/>
                <a:cs typeface="Calibri" panose="020F0502020204030204" pitchFamily="34" charset="0"/>
              </a:rPr>
              <a:t>: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{$group: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null, </a:t>
            </a:r>
            <a:r>
              <a:rPr lang="en-US" sz="2200" dirty="0">
                <a:solidFill>
                  <a:srgbClr val="FC6F0D"/>
                </a:solidFill>
                <a:latin typeface="Calibri" panose="020F0502020204030204" pitchFamily="34" charset="0"/>
                <a:cs typeface="Calibri" panose="020F0502020204030204" pitchFamily="34" charset="0"/>
              </a:rPr>
              <a:t>total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sum: "$</a:t>
            </a:r>
            <a:r>
              <a:rPr lang="en-US" sz="2200" dirty="0" smtClean="0">
                <a:solidFill>
                  <a:srgbClr val="FC6F0D"/>
                </a:solidFill>
                <a:latin typeface="Calibri" panose="020F0502020204030204" pitchFamily="34" charset="0"/>
                <a:cs typeface="Calibri" panose="020F0502020204030204" pitchFamily="34" charset="0"/>
              </a:rPr>
              <a:t>sal"} } }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group</a:t>
            </a:r>
            <a:r>
              <a:rPr lang="en-US" sz="2200" dirty="0" smtClean="0">
                <a:solidFill>
                  <a:srgbClr val="FC6F0D"/>
                </a:solidFill>
                <a:latin typeface="Calibri" panose="020F0502020204030204" pitchFamily="34" charset="0"/>
                <a:cs typeface="Calibri" panose="020F0502020204030204" pitchFamily="34" charset="0"/>
              </a:rPr>
              <a:t>: {_</a:t>
            </a:r>
            <a:r>
              <a:rPr lang="en-US" sz="2200" dirty="0">
                <a:solidFill>
                  <a:srgbClr val="FC6F0D"/>
                </a:solidFill>
                <a:latin typeface="Calibri" panose="020F0502020204030204" pitchFamily="34" charset="0"/>
                <a:cs typeface="Calibri" panose="020F0502020204030204" pitchFamily="34" charset="0"/>
              </a:rPr>
              <a:t>id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job", count: {$</a:t>
            </a:r>
            <a:r>
              <a:rPr lang="en-US" sz="2200" dirty="0" smtClean="0">
                <a:solidFill>
                  <a:srgbClr val="FC6F0D"/>
                </a:solidFill>
                <a:latin typeface="Calibri" panose="020F0502020204030204" pitchFamily="34" charset="0"/>
                <a:cs typeface="Calibri" panose="020F0502020204030204" pitchFamily="34" charset="0"/>
              </a:rPr>
              <a:t>sum: 1} } } ])</a:t>
            </a:r>
            <a:endParaRPr lang="en-US" sz="2200" dirty="0">
              <a:solidFill>
                <a:srgbClr val="FC6F0D"/>
              </a:solidFill>
              <a:latin typeface="Calibri" panose="020F0502020204030204" pitchFamily="34" charset="0"/>
              <a:cs typeface="Calibri" panose="020F0502020204030204" pitchFamily="34" charset="0"/>
            </a:endParaRPr>
          </a:p>
        </p:txBody>
      </p:sp>
      <p:graphicFrame>
        <p:nvGraphicFramePr>
          <p:cNvPr id="2" name="Table 1"/>
          <p:cNvGraphicFramePr>
            <a:graphicFrameLocks noGrp="1"/>
          </p:cNvGraphicFramePr>
          <p:nvPr>
            <p:extLst>
              <p:ext uri="{D42A27DB-BD31-4B8C-83A1-F6EECF244321}">
                <p14:modId xmlns=""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gridCol w="6937412"/>
              </a:tblGrid>
              <a:tr h="127000">
                <a:tc gridSpan="2">
                  <a:txBody>
                    <a:bodyPr/>
                    <a:lstStyle/>
                    <a:p>
                      <a:r>
                        <a:rPr lang="en-US" sz="2000" b="1" dirty="0" smtClean="0">
                          <a:solidFill>
                            <a:srgbClr val="DFE100"/>
                          </a:solidFill>
                        </a:rPr>
                        <a:t>Accumulator Operator  -</a:t>
                      </a:r>
                      <a:r>
                        <a:rPr lang="en-US" sz="2000" b="1" baseline="0" dirty="0" smtClean="0">
                          <a:solidFill>
                            <a:srgbClr val="DFE100"/>
                          </a:solidFill>
                        </a:rPr>
                        <a:t> </a:t>
                      </a:r>
                      <a:r>
                        <a:rPr kumimoji="0" lang="en-US" sz="2000" kern="1200" dirty="0" smtClean="0">
                          <a:solidFill>
                            <a:schemeClr val="tx1"/>
                          </a:solidFill>
                          <a:latin typeface="+mn-lt"/>
                          <a:ea typeface="+mn-ea"/>
                          <a:cs typeface="+mn-cs"/>
                        </a:rPr>
                        <a:t> [ </a:t>
                      </a:r>
                      <a:r>
                        <a:rPr kumimoji="0" lang="en-US" sz="2000" kern="1200" dirty="0" smtClean="0">
                          <a:solidFill>
                            <a:srgbClr val="C00000"/>
                          </a:solidFill>
                          <a:latin typeface="+mn-lt"/>
                          <a:ea typeface="+mn-ea"/>
                          <a:cs typeface="+mn-cs"/>
                        </a:rPr>
                        <a:t>$group  </a:t>
                      </a:r>
                      <a:r>
                        <a:rPr kumimoji="0" lang="en-US" sz="2000" kern="1200" baseline="0" dirty="0" smtClean="0">
                          <a:solidFill>
                            <a:schemeClr val="tx1"/>
                          </a:solidFill>
                          <a:latin typeface="+mn-lt"/>
                          <a:ea typeface="+mn-ea"/>
                          <a:cs typeface="+mn-cs"/>
                        </a:rPr>
                        <a:t>and </a:t>
                      </a:r>
                      <a:r>
                        <a:rPr lang="en-US" sz="2000" dirty="0" smtClean="0">
                          <a:solidFill>
                            <a:srgbClr val="C00000"/>
                          </a:solidFill>
                        </a:rPr>
                        <a:t>$project </a:t>
                      </a:r>
                      <a:r>
                        <a:rPr lang="en-US" sz="2000" dirty="0" smtClean="0"/>
                        <a:t>stage ]</a:t>
                      </a:r>
                      <a:endParaRPr lang="en-US" sz="2000" b="1" dirty="0">
                        <a:solidFill>
                          <a:srgbClr val="DFE100"/>
                        </a:solidFill>
                      </a:endParaRPr>
                    </a:p>
                  </a:txBody>
                  <a:tcPr anchor="ctr"/>
                </a:tc>
                <a:tc hMerge="1">
                  <a:txBody>
                    <a:bodyPr/>
                    <a:lstStyle/>
                    <a:p>
                      <a:endParaRPr lang="en-US" dirty="0"/>
                    </a:p>
                  </a:txBody>
                  <a:tcPr/>
                </a:tc>
              </a:tr>
              <a:tr h="127000">
                <a:tc>
                  <a:txBody>
                    <a:bodyPr/>
                    <a:lstStyle/>
                    <a:p>
                      <a:r>
                        <a:rPr lang="en-US" dirty="0" smtClean="0">
                          <a:solidFill>
                            <a:srgbClr val="036883"/>
                          </a:solidFill>
                        </a:rPr>
                        <a:t>  $avg</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$avg: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$sum</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$sum: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$min</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$min: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r h="127000">
                <a:tc>
                  <a:txBody>
                    <a:bodyPr/>
                    <a:lstStyle/>
                    <a:p>
                      <a:r>
                        <a:rPr lang="en-US" dirty="0" smtClean="0">
                          <a:solidFill>
                            <a:srgbClr val="036883"/>
                          </a:solidFill>
                        </a:rPr>
                        <a:t>  $max</a:t>
                      </a:r>
                      <a:endParaRPr lang="en-US" dirty="0">
                        <a:solidFill>
                          <a:srgbClr val="036883"/>
                        </a:solidFill>
                      </a:endParaRPr>
                    </a:p>
                  </a:txBody>
                  <a:tcPr anchor="ctr"/>
                </a:tc>
                <a:tc>
                  <a:txBody>
                    <a:bodyPr/>
                    <a:lstStyle/>
                    <a:p>
                      <a:r>
                        <a:rPr lang="en-US" dirty="0" smtClean="0">
                          <a:solidFill>
                            <a:srgbClr val="049DC8"/>
                          </a:solidFill>
                          <a:latin typeface="Consolas" panose="020B0609020204030204" pitchFamily="49" charset="0"/>
                          <a:cs typeface="Calibri" panose="020F0502020204030204" pitchFamily="34" charset="0"/>
                        </a:rPr>
                        <a:t> x: </a:t>
                      </a:r>
                      <a:r>
                        <a:rPr lang="en-US" sz="1800" kern="1200" dirty="0" smtClean="0">
                          <a:solidFill>
                            <a:srgbClr val="049DC8"/>
                          </a:solidFill>
                          <a:latin typeface="Consolas" panose="020B0609020204030204" pitchFamily="49" charset="0"/>
                          <a:ea typeface="+mn-ea"/>
                          <a:cs typeface="Calibri" panose="020F0502020204030204" pitchFamily="34" charset="0"/>
                        </a:rPr>
                        <a:t>{ $max: </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&lt;expression&gt;</a:t>
                      </a:r>
                      <a:r>
                        <a:rPr lang="en-US" dirty="0" smtClean="0">
                          <a:solidFill>
                            <a:srgbClr val="049DC8"/>
                          </a:solidFill>
                          <a:latin typeface="Consolas" panose="020B0609020204030204" pitchFamily="49" charset="0"/>
                          <a:cs typeface="Calibri" panose="020F0502020204030204" pitchFamily="34" charset="0"/>
                        </a:rPr>
                        <a:t>'</a:t>
                      </a:r>
                      <a:r>
                        <a:rPr lang="en-US" sz="1800" kern="1200" dirty="0" smtClean="0">
                          <a:solidFill>
                            <a:srgbClr val="049DC8"/>
                          </a:solidFill>
                          <a:latin typeface="Consolas" panose="020B0609020204030204" pitchFamily="49" charset="0"/>
                          <a:ea typeface="+mn-ea"/>
                          <a:cs typeface="Calibri" panose="020F0502020204030204" pitchFamily="34" charset="0"/>
                        </a:rPr>
                        <a:t> }</a:t>
                      </a:r>
                      <a:endParaRPr lang="en-US" sz="1800" kern="1200" dirty="0">
                        <a:solidFill>
                          <a:srgbClr val="049DC8"/>
                        </a:solidFill>
                        <a:latin typeface="Consolas" panose="020B0609020204030204" pitchFamily="49" charset="0"/>
                        <a:ea typeface="+mn-ea"/>
                        <a:cs typeface="Calibri" panose="020F0502020204030204" pitchFamily="34" charset="0"/>
                      </a:endParaRPr>
                    </a:p>
                  </a:txBody>
                  <a:tcPr/>
                </a:tc>
              </a:tr>
            </a:tbl>
          </a:graphicData>
        </a:graphic>
      </p:graphicFrame>
    </p:spTree>
    <p:extLst>
      <p:ext uri="{BB962C8B-B14F-4D97-AF65-F5344CB8AC3E}">
        <p14:creationId xmlns="" xmlns:p14="http://schemas.microsoft.com/office/powerpoint/2010/main" val="250252946"/>
      </p:ext>
    </p:extLst>
  </p:cSld>
  <p:clrMapOvr>
    <a:masterClrMapping/>
  </p:clrMapOvr>
  <p:timing>
    <p:tnLst>
      <p:par>
        <p:cTn id="1" dur="indefinite" restart="never" nodeType="tmRoot"/>
      </p:par>
    </p:tnLst>
  </p:timing>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$group on multiple fields</a:t>
            </a:r>
            <a:endParaRPr lang="en-US" dirty="0"/>
          </a:p>
        </p:txBody>
      </p:sp>
    </p:spTree>
    <p:extLst>
      <p:ext uri="{BB962C8B-B14F-4D97-AF65-F5344CB8AC3E}">
        <p14:creationId xmlns="" xmlns:p14="http://schemas.microsoft.com/office/powerpoint/2010/main" val="267203225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group: {_id</a:t>
            </a:r>
            <a:r>
              <a:rPr lang="en-US" sz="2200" dirty="0" smtClean="0">
                <a:solidFill>
                  <a:srgbClr val="FC6F0D"/>
                </a:solidFill>
                <a:latin typeface="Calibri" panose="020F0502020204030204" pitchFamily="34" charset="0"/>
                <a:cs typeface="Calibri" panose="020F0502020204030204" pitchFamily="34" charset="0"/>
              </a:rPr>
              <a:t>: { job: "$</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deptno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$deptno“ }, count : { $</a:t>
            </a:r>
            <a:r>
              <a:rPr lang="en-US" sz="2200" dirty="0">
                <a:solidFill>
                  <a:srgbClr val="FC6F0D"/>
                </a:solidFill>
                <a:latin typeface="Calibri" panose="020F0502020204030204" pitchFamily="34" charset="0"/>
                <a:cs typeface="Calibri" panose="020F0502020204030204" pitchFamily="34" charset="0"/>
              </a:rPr>
              <a:t>sum</a:t>
            </a:r>
            <a:r>
              <a:rPr lang="en-US" sz="2200" dirty="0" smtClean="0">
                <a:solidFill>
                  <a:srgbClr val="FC6F0D"/>
                </a:solidFill>
                <a:latin typeface="Calibri" panose="020F0502020204030204" pitchFamily="34" charset="0"/>
                <a:cs typeface="Calibri" panose="020F0502020204030204" pitchFamily="34" charset="0"/>
              </a:rPr>
              <a:t>: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a:t>
            </a:r>
            <a:r>
              <a:rPr lang="en-US" dirty="0" smtClean="0">
                <a:solidFill>
                  <a:srgbClr val="049DC8"/>
                </a:solidFill>
                <a:latin typeface="Consolas" panose="020B0609020204030204" pitchFamily="49" charset="0"/>
                <a:cs typeface="Calibri" panose="020F0502020204030204" pitchFamily="34" charset="0"/>
              </a:rPr>
              <a:t>{ &lt;</a:t>
            </a:r>
            <a:r>
              <a:rPr lang="en-US" dirty="0">
                <a:solidFill>
                  <a:srgbClr val="049DC8"/>
                </a:solidFill>
                <a:latin typeface="Consolas" panose="020B0609020204030204" pitchFamily="49" charset="0"/>
                <a:cs typeface="Calibri" panose="020F0502020204030204" pitchFamily="34" charset="0"/>
              </a:rPr>
              <a:t>field1&gt;: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expression&gt;', </a:t>
            </a:r>
            <a:r>
              <a:rPr lang="en-US" dirty="0" smtClean="0">
                <a:solidFill>
                  <a:srgbClr val="049DC8"/>
                </a:solidFill>
                <a:latin typeface="Consolas" panose="020B0609020204030204" pitchFamily="49" charset="0"/>
                <a:cs typeface="Calibri" panose="020F0502020204030204" pitchFamily="34" charset="0"/>
              </a:rPr>
              <a:t>... }, </a:t>
            </a:r>
            <a:r>
              <a:rPr lang="en-US" dirty="0">
                <a:solidFill>
                  <a:srgbClr val="049DC8"/>
                </a:solidFill>
                <a:latin typeface="Consolas" panose="020B0609020204030204" pitchFamily="49" charset="0"/>
                <a:cs typeface="Calibri" panose="020F0502020204030204" pitchFamily="34" charset="0"/>
              </a:rPr>
              <a:t>&lt;field1&gt;: { &lt;accumulator1&gt; : '$</a:t>
            </a:r>
            <a:r>
              <a:rPr lang="en-US" dirty="0" smtClean="0">
                <a:solidFill>
                  <a:srgbClr val="049DC8"/>
                </a:solidFill>
                <a:latin typeface="Consolas" panose="020B0609020204030204" pitchFamily="49" charset="0"/>
                <a:cs typeface="Calibri" panose="020F0502020204030204" pitchFamily="34" charset="0"/>
              </a:rPr>
              <a:t>&lt;</a:t>
            </a:r>
            <a:r>
              <a:rPr lang="en-US" dirty="0">
                <a:solidFill>
                  <a:srgbClr val="049DC8"/>
                </a:solidFill>
                <a:latin typeface="Consolas" panose="020B0609020204030204" pitchFamily="49" charset="0"/>
                <a:cs typeface="Calibri" panose="020F0502020204030204" pitchFamily="34" charset="0"/>
              </a:rPr>
              <a: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 xmlns:p14="http://schemas.microsoft.com/office/powerpoint/2010/main" val="618234655"/>
      </p:ext>
    </p:extLst>
  </p:cSld>
  <p:clrMapOvr>
    <a:masterClrMapping/>
  </p:clrMapOvr>
  <p:timing>
    <p:tnLst>
      <p:par>
        <p:cTn id="1" dur="indefinite" restart="never" nodeType="tmRoot"/>
      </p:par>
    </p:tnLst>
  </p:timing>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 xmlns:p14="http://schemas.microsoft.com/office/powerpoint/2010/main" val="418431620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 xmlns:p14="http://schemas.microsoft.com/office/powerpoint/2010/main" val="709581757"/>
      </p:ext>
    </p:extLst>
  </p:cSld>
  <p:clrMapOvr>
    <a:masterClrMapping/>
  </p:clrMapOvr>
  <p:timing>
    <p:tnLst>
      <p:par>
        <p:cTn id="1" dur="indefinite" restart="never" nodeType="tmRoot"/>
      </p:par>
    </p:tnLst>
  </p:timing>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a:t>
            </a:r>
            <a:r>
              <a:rPr lang="en-US" sz="2200" smtClean="0">
                <a:solidFill>
                  <a:srgbClr val="FC6F0D"/>
                </a:solidFill>
                <a:latin typeface="Calibri" panose="020F0502020204030204" pitchFamily="34" charset="0"/>
                <a:cs typeface="Calibri" panose="020F0502020204030204" pitchFamily="34" charset="0"/>
              </a:rPr>
              <a:t>([ {$</a:t>
            </a:r>
            <a:r>
              <a:rPr lang="en-US" sz="2200">
                <a:solidFill>
                  <a:srgbClr val="FC6F0D"/>
                </a:solidFill>
                <a:latin typeface="Calibri" panose="020F0502020204030204" pitchFamily="34" charset="0"/>
                <a:cs typeface="Calibri" panose="020F0502020204030204" pitchFamily="34" charset="0"/>
              </a:rPr>
              <a:t>sort: {ename: 1</a:t>
            </a:r>
            <a:r>
              <a:rPr lang="en-US" sz="2200" smtClean="0">
                <a:solidFill>
                  <a:srgbClr val="FC6F0D"/>
                </a:solidFill>
                <a:latin typeface="Calibri" panose="020F0502020204030204" pitchFamily="34" charset="0"/>
                <a:cs typeface="Calibri" panose="020F0502020204030204" pitchFamily="34" charset="0"/>
              </a:rPr>
              <a:t>} } ])</a:t>
            </a:r>
            <a:endParaRPr lang="en-US" sz="2200" dirty="0" smtClean="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128616578"/>
      </p:ext>
    </p:extLst>
  </p:cSld>
  <p:clrMapOvr>
    <a:masterClrMapping/>
  </p:clrMapOvr>
  <p:timing>
    <p:tnLst>
      <p:par>
        <p:cTn id="1" dur="indefinite" restart="never" nodeType="tmRoot"/>
      </p:par>
    </p:tnLst>
  </p:timing>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 xmlns:p14="http://schemas.microsoft.com/office/powerpoint/2010/main" val="138547047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db.emp.aggregate([ {$</a:t>
            </a:r>
            <a:r>
              <a:rPr lang="en-US" sz="2200" dirty="0">
                <a:solidFill>
                  <a:srgbClr val="FC6F0D"/>
                </a:solidFill>
                <a:latin typeface="Calibri" panose="020F0502020204030204" pitchFamily="34" charset="0"/>
                <a:cs typeface="Calibri" panose="020F0502020204030204" pitchFamily="34" charset="0"/>
              </a:rPr>
              <a:t>project</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sal</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comm</a:t>
            </a:r>
            <a:r>
              <a:rPr lang="en-US" sz="2200" dirty="0" smtClean="0">
                <a:solidFill>
                  <a:srgbClr val="FC6F0D"/>
                </a:solidFill>
                <a:latin typeface="Calibri" panose="020F0502020204030204" pitchFamily="34" charset="0"/>
                <a:cs typeface="Calibri" panose="020F0502020204030204" pitchFamily="34" charset="0"/>
              </a:rPr>
              <a:t>: true</a:t>
            </a:r>
            <a:r>
              <a:rPr lang="en-US" sz="2200" dirty="0">
                <a:solidFill>
                  <a:srgbClr val="FC6F0D"/>
                </a:solidFill>
                <a:latin typeface="Calibri" panose="020F0502020204030204" pitchFamily="34" charset="0"/>
                <a:cs typeface="Calibri" panose="020F0502020204030204" pitchFamily="34" charset="0"/>
              </a:rPr>
              <a:t>, total: {$add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'$comm</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limit</a:t>
            </a:r>
            <a:r>
              <a:rPr lang="en-US" sz="2200" dirty="0" smtClean="0">
                <a:solidFill>
                  <a:srgbClr val="FC6F0D"/>
                </a:solidFill>
                <a:latin typeface="Calibri" panose="020F0502020204030204" pitchFamily="34" charset="0"/>
                <a:cs typeface="Calibri" panose="020F0502020204030204" pitchFamily="34" charset="0"/>
              </a:rPr>
              <a:t>: 2} ])</a:t>
            </a:r>
          </a:p>
        </p:txBody>
      </p:sp>
    </p:spTree>
    <p:extLst>
      <p:ext uri="{BB962C8B-B14F-4D97-AF65-F5344CB8AC3E}">
        <p14:creationId xmlns="" xmlns:p14="http://schemas.microsoft.com/office/powerpoint/2010/main" val="1385113070"/>
      </p:ext>
    </p:extLst>
  </p:cSld>
  <p:clrMapOvr>
    <a:masterClrMapping/>
  </p:clrMapOvr>
  <p:timing>
    <p:tnLst>
      <p:par>
        <p:cTn id="1" dur="indefinite" restart="never" nodeType="tmRoot"/>
      </p:par>
    </p:tnLst>
  </p:timing>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 xmlns:p14="http://schemas.microsoft.com/office/powerpoint/2010/main" val="2557535835"/>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r>
              <a:rPr lang="en-US" sz="2200" dirty="0" smtClean="0">
                <a:solidFill>
                  <a:srgbClr val="FC6F0D"/>
                </a:solidFill>
                <a:latin typeface="Calibri" panose="020F0502020204030204" pitchFamily="34" charset="0"/>
                <a:cs typeface="Calibri" panose="020F0502020204030204" pitchFamily="34" charset="0"/>
              </a:rPr>
              <a:t>([ {$skip:2} ])</a:t>
            </a:r>
          </a:p>
        </p:txBody>
      </p:sp>
    </p:spTree>
    <p:extLst>
      <p:ext uri="{BB962C8B-B14F-4D97-AF65-F5344CB8AC3E}">
        <p14:creationId xmlns="" xmlns:p14="http://schemas.microsoft.com/office/powerpoint/2010/main" val="1459319695"/>
      </p:ext>
    </p:extLst>
  </p:cSld>
  <p:clrMapOvr>
    <a:masterClrMapping/>
  </p:clrMapOvr>
  <p:timing>
    <p:tnLst>
      <p:par>
        <p:cTn id="1" dur="indefinite" restart="never" nodeType="tmRoot"/>
      </p:par>
    </p:tnLst>
  </p:timing>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Database Security and Authentication</a:t>
            </a:r>
            <a:endParaRPr lang="en-US" dirty="0"/>
          </a:p>
        </p:txBody>
      </p:sp>
      <p:sp>
        <p:nvSpPr>
          <p:cNvPr id="3" name="Rectangle 2"/>
          <p:cNvSpPr/>
          <p:nvPr/>
        </p:nvSpPr>
        <p:spPr>
          <a:xfrm>
            <a:off x="214282" y="3782801"/>
            <a:ext cx="8715436" cy="1754326"/>
          </a:xfrm>
          <a:prstGeom prst="rect">
            <a:avLst/>
          </a:prstGeom>
          <a:solidFill>
            <a:schemeClr val="accent6">
              <a:lumMod val="20000"/>
              <a:lumOff val="80000"/>
            </a:schemeClr>
          </a:solidFill>
        </p:spPr>
        <p:txBody>
          <a:bodyPr wrap="square">
            <a:spAutoFit/>
          </a:bodyPr>
          <a:lstStyle/>
          <a:p>
            <a:r>
              <a:rPr lang="en-US" dirty="0" smtClean="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db.getUsers()</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smtClean="0">
                <a:solidFill>
                  <a:srgbClr val="FFFF00"/>
                </a:solidFill>
                <a:latin typeface="Arial" pitchFamily="34" charset="0"/>
                <a:cs typeface="Arial" pitchFamily="34" charset="0"/>
              </a:rPr>
              <a:t>db.getUsers()</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 xmlns:p14="http://schemas.microsoft.com/office/powerpoint/2010/main" val="140759511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db.createUser</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db.createUser</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smtClean="0"/>
              <a:t>Creates a new user for the database on which the method is run. </a:t>
            </a:r>
            <a:r>
              <a:rPr lang="en-US" smtClean="0"/>
              <a:t>db.createUser() returns a duplicate user error if the user already exists on the database.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db.createUser(user, writeConcern)</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14282" y="2214554"/>
            <a:ext cx="8715436" cy="3416320"/>
          </a:xfrm>
          <a:prstGeom prst="rect">
            <a:avLst/>
          </a:prstGeom>
        </p:spPr>
        <p:txBody>
          <a:bodyPr wrap="square">
            <a:spAutoFit/>
          </a:bodyPr>
          <a:lstStyle/>
          <a:p>
            <a:r>
              <a:rPr lang="en-US" dirty="0" smtClean="0">
                <a:solidFill>
                  <a:srgbClr val="FF8C00"/>
                </a:solidFill>
              </a:rPr>
              <a:t>db.createUser (</a:t>
            </a:r>
          </a:p>
          <a:p>
            <a:r>
              <a:rPr lang="en-US" dirty="0" smtClean="0">
                <a:solidFill>
                  <a:srgbClr val="FF8C00"/>
                </a:solidFill>
              </a:rPr>
              <a:t>{</a:t>
            </a:r>
          </a:p>
          <a:p>
            <a:r>
              <a:rPr lang="en-US" dirty="0" smtClean="0">
                <a:solidFill>
                  <a:srgbClr val="FF8C00"/>
                </a:solidFill>
              </a:rPr>
              <a:t>	user: "user01",</a:t>
            </a:r>
          </a:p>
          <a:p>
            <a:r>
              <a:rPr lang="en-US" dirty="0" smtClean="0">
                <a:solidFill>
                  <a:srgbClr val="FF8C00"/>
                </a:solidFill>
              </a:rPr>
              <a:t>	pwd: "user01",</a:t>
            </a:r>
          </a:p>
          <a:p>
            <a:r>
              <a:rPr lang="en-US" dirty="0" smtClean="0">
                <a:solidFill>
                  <a:srgbClr val="FF8C00"/>
                </a:solidFill>
              </a:rPr>
              <a:t>	roles:[{role: "userAdmin" , db</a:t>
            </a:r>
            <a:r>
              <a:rPr lang="en-US" dirty="0" smtClean="0">
                <a:solidFill>
                  <a:srgbClr val="FF8C00"/>
                </a:solidFill>
              </a:rPr>
              <a:t>: "</a:t>
            </a:r>
            <a:r>
              <a:rPr lang="en-US" dirty="0" smtClean="0">
                <a:solidFill>
                  <a:srgbClr val="FF8C00"/>
                </a:solidFill>
              </a:rPr>
              <a:t>db1"},</a:t>
            </a:r>
          </a:p>
          <a:p>
            <a:r>
              <a:rPr lang="en-US" dirty="0" smtClean="0">
                <a:solidFill>
                  <a:srgbClr val="FF8C00"/>
                </a:solidFill>
              </a:rPr>
              <a:t>    	          {role: "readWrite", db</a:t>
            </a:r>
            <a:r>
              <a:rPr lang="en-US" dirty="0" smtClean="0">
                <a:solidFill>
                  <a:srgbClr val="FF8C00"/>
                </a:solidFill>
              </a:rPr>
              <a:t>: "</a:t>
            </a:r>
            <a:r>
              <a:rPr lang="en-US" dirty="0" smtClean="0">
                <a:solidFill>
                  <a:srgbClr val="FF8C00"/>
                </a:solidFill>
              </a:rPr>
              <a:t>db1"}],</a:t>
            </a:r>
          </a:p>
          <a:p>
            <a:r>
              <a:rPr lang="en-US" dirty="0" smtClean="0">
                <a:solidFill>
                  <a:srgbClr val="FF8C00"/>
                </a:solidFill>
              </a:rPr>
              <a:t>	authenticationRestrictions: [ {</a:t>
            </a:r>
          </a:p>
          <a:p>
            <a:r>
              <a:rPr lang="en-US" dirty="0" smtClean="0">
                <a:solidFill>
                  <a:srgbClr val="FF8C00"/>
                </a:solidFill>
              </a:rPr>
              <a:t>        	clientSource: [ "192.168.100.26", "192.168.100.20", "192.168.100.120",      </a:t>
            </a:r>
          </a:p>
          <a:p>
            <a:r>
              <a:rPr lang="en-US" dirty="0" smtClean="0">
                <a:solidFill>
                  <a:srgbClr val="FF8C00"/>
                </a:solidFill>
              </a:rPr>
              <a:t>                                      "192.168.100.83"],</a:t>
            </a:r>
          </a:p>
          <a:p>
            <a:r>
              <a:rPr lang="en-US" dirty="0" smtClean="0">
                <a:solidFill>
                  <a:srgbClr val="FF8C00"/>
                </a:solidFill>
              </a:rPr>
              <a:t>	        serverAddress: ["192.168.100.20"]</a:t>
            </a:r>
          </a:p>
          <a:p>
            <a:r>
              <a:rPr lang="en-US" dirty="0" smtClean="0">
                <a:solidFill>
                  <a:srgbClr val="FF8C00"/>
                </a:solidFill>
              </a:rPr>
              <a:t>     } ]</a:t>
            </a:r>
          </a:p>
          <a:p>
            <a:r>
              <a:rPr lang="en-US" dirty="0" smtClean="0">
                <a:solidFill>
                  <a:srgbClr val="FF8C00"/>
                </a:solidFill>
              </a:rPr>
              <a:t>})</a:t>
            </a:r>
            <a:endParaRPr lang="en-US" dirty="0">
              <a:solidFill>
                <a:srgbClr val="FF8C00"/>
              </a:solidFill>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db.grantRolesToUser / db.revokeRolesFromUser </a:t>
            </a:r>
            <a:endParaRPr lang="en-US" dirty="0"/>
          </a:p>
        </p:txBody>
      </p:sp>
    </p:spTree>
    <p:extLst>
      <p:ext uri="{BB962C8B-B14F-4D97-AF65-F5344CB8AC3E}">
        <p14:creationId xmlns="" xmlns:p14="http://schemas.microsoft.com/office/powerpoint/2010/main" val="343505456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db.grantRolesToUser</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db.grantRolesToUser</a:t>
            </a:r>
            <a:r>
              <a:rPr lang="en-US" dirty="0" smtClean="0">
                <a:solidFill>
                  <a:srgbClr val="049DC8"/>
                </a:solidFill>
                <a:latin typeface="Consolas" panose="020B0609020204030204" pitchFamily="49" charset="0"/>
                <a:cs typeface="Calibri" panose="020F0502020204030204" pitchFamily="34" charset="0"/>
              </a:rPr>
              <a:t>( "&lt;username&gt;", [ &lt;roles&gt; ], { &lt;writeConcern&gt;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285720" y="2500306"/>
            <a:ext cx="6572296" cy="1477328"/>
          </a:xfrm>
          <a:prstGeom prst="rect">
            <a:avLst/>
          </a:prstGeom>
        </p:spPr>
        <p:txBody>
          <a:bodyPr wrap="square">
            <a:spAutoFit/>
          </a:bodyPr>
          <a:lstStyle/>
          <a:p>
            <a:r>
              <a:rPr lang="en-US" dirty="0" smtClean="0">
                <a:solidFill>
                  <a:srgbClr val="FF8C00"/>
                </a:solidFill>
              </a:rPr>
              <a:t>db.grantRolesToUser</a:t>
            </a:r>
            <a:r>
              <a:rPr lang="en-US" dirty="0" smtClean="0">
                <a:solidFill>
                  <a:srgbClr val="FF8C00"/>
                </a:solidFill>
              </a:rPr>
              <a:t>( </a:t>
            </a:r>
            <a:r>
              <a:rPr lang="en-US" dirty="0" smtClean="0">
                <a:solidFill>
                  <a:srgbClr val="FF8C00"/>
                </a:solidFill>
              </a:rPr>
              <a:t>"user01",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db.revokeRolesFromUser</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db.revokeRolesFromUser("&lt;</a:t>
            </a:r>
            <a:r>
              <a:rPr lang="en-US" dirty="0" smtClean="0">
                <a:solidFill>
                  <a:srgbClr val="049DC8"/>
                </a:solidFill>
                <a:latin typeface="Consolas" panose="020B0609020204030204" pitchFamily="49" charset="0"/>
                <a:cs typeface="Calibri" panose="020F0502020204030204" pitchFamily="34" charset="0"/>
              </a:rPr>
              <a:t>username</a:t>
            </a:r>
            <a:r>
              <a:rPr lang="en-US" dirty="0" smtClean="0">
                <a:solidFill>
                  <a:srgbClr val="049DC8"/>
                </a:solidFill>
                <a:latin typeface="Consolas" panose="020B0609020204030204" pitchFamily="49" charset="0"/>
                <a:cs typeface="Calibri" panose="020F0502020204030204" pitchFamily="34" charset="0"/>
              </a:rPr>
              <a:t>&gt;</a:t>
            </a:r>
            <a:r>
              <a:rPr lang="en-US" dirty="0" smtClean="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 [&lt;</a:t>
            </a:r>
            <a:r>
              <a:rPr lang="en-US" dirty="0" smtClean="0">
                <a:solidFill>
                  <a:srgbClr val="049DC8"/>
                </a:solidFill>
                <a:latin typeface="Consolas" panose="020B0609020204030204" pitchFamily="49" charset="0"/>
                <a:cs typeface="Calibri" panose="020F0502020204030204" pitchFamily="34" charset="0"/>
              </a:rPr>
              <a:t>roles</a:t>
            </a:r>
            <a:r>
              <a:rPr lang="en-US" dirty="0" smtClean="0">
                <a:solidFill>
                  <a:srgbClr val="049DC8"/>
                </a:solidFill>
                <a:latin typeface="Consolas" panose="020B0609020204030204" pitchFamily="49" charset="0"/>
                <a:cs typeface="Calibri" panose="020F0502020204030204" pitchFamily="34" charset="0"/>
              </a:rPr>
              <a:t>&gt;], {&lt;</a:t>
            </a:r>
            <a:r>
              <a:rPr lang="en-US" dirty="0" smtClean="0">
                <a:solidFill>
                  <a:srgbClr val="049DC8"/>
                </a:solidFill>
                <a:latin typeface="Consolas" panose="020B0609020204030204" pitchFamily="49" charset="0"/>
                <a:cs typeface="Calibri" panose="020F0502020204030204" pitchFamily="34" charset="0"/>
              </a:rPr>
              <a:t>writeConcern</a:t>
            </a:r>
            <a:r>
              <a:rPr lang="en-US" dirty="0" smtClean="0">
                <a:solidFill>
                  <a:srgbClr val="049DC8"/>
                </a:solidFill>
                <a:latin typeface="Consolas" panose="020B0609020204030204" pitchFamily="49" charset="0"/>
                <a:cs typeface="Calibri" panose="020F0502020204030204" pitchFamily="34" charset="0"/>
              </a:rPr>
              <a:t>&gt;}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5720" y="2500306"/>
            <a:ext cx="6572296" cy="1477328"/>
          </a:xfrm>
          <a:prstGeom prst="rect">
            <a:avLst/>
          </a:prstGeom>
        </p:spPr>
        <p:txBody>
          <a:bodyPr wrap="square">
            <a:spAutoFit/>
          </a:bodyPr>
          <a:lstStyle/>
          <a:p>
            <a:r>
              <a:rPr lang="en-US" dirty="0" smtClean="0">
                <a:solidFill>
                  <a:srgbClr val="FF8C00"/>
                </a:solidFill>
              </a:rPr>
              <a:t>db.revokeRolesFromUser( </a:t>
            </a:r>
            <a:r>
              <a:rPr lang="en-US" dirty="0" smtClean="0">
                <a:solidFill>
                  <a:srgbClr val="FF8C00"/>
                </a:solidFill>
              </a:rPr>
              <a:t>"user01",</a:t>
            </a:r>
          </a:p>
          <a:p>
            <a:r>
              <a:rPr lang="en-US" dirty="0" smtClean="0">
                <a:solidFill>
                  <a:srgbClr val="FF8C00"/>
                </a:solidFill>
              </a:rPr>
              <a:t>    [</a:t>
            </a:r>
          </a:p>
          <a:p>
            <a:r>
              <a:rPr lang="en-US" dirty="0" smtClean="0">
                <a:solidFill>
                  <a:srgbClr val="FF8C00"/>
                </a:solidFill>
              </a:rPr>
              <a:t>      { role: "read", db: "db1" }</a:t>
            </a:r>
          </a:p>
          <a:p>
            <a:r>
              <a:rPr lang="en-US" dirty="0" smtClean="0">
                <a:solidFill>
                  <a:srgbClr val="FF8C00"/>
                </a:solidFill>
              </a:rPr>
              <a:t>    ]</a:t>
            </a:r>
          </a:p>
          <a:p>
            <a:r>
              <a:rPr lang="en-US" dirty="0" smtClean="0">
                <a:solidFill>
                  <a:srgbClr val="FF8C00"/>
                </a:solidFill>
              </a:rPr>
              <a:t>)</a:t>
            </a:r>
            <a:endParaRPr lang="en-US" dirty="0">
              <a:solidFill>
                <a:srgbClr val="FF8C00"/>
              </a:solidFill>
            </a:endParaRPr>
          </a:p>
        </p:txBody>
      </p:sp>
    </p:spTree>
    <p:extLst>
      <p:ext uri="{BB962C8B-B14F-4D97-AF65-F5344CB8AC3E}">
        <p14:creationId xmlns="" xmlns:p14="http://schemas.microsoft.com/office/powerpoint/2010/main" val="3090784624"/>
      </p:ext>
    </p:extLst>
  </p:cSld>
  <p:clrMapOvr>
    <a:masterClrMapping/>
  </p:clrMapOvr>
  <p:timing>
    <p:tnLst>
      <p:par>
        <p:cTn id="1" dur="indefinite" restart="never" nodeType="tmRoot"/>
      </p:par>
    </p:tnLst>
  </p:timing>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smtClean="0">
                <a:solidFill>
                  <a:srgbClr val="222222"/>
                </a:solidFill>
                <a:latin typeface="Verdana" panose="020B0604030504040204" pitchFamily="34" charset="0"/>
              </a:rPr>
              <a:t>1. Think </a:t>
            </a:r>
            <a:r>
              <a:rPr lang="en-IN" dirty="0">
                <a:solidFill>
                  <a:srgbClr val="222222"/>
                </a:solidFill>
                <a:latin typeface="Verdana" panose="020B0604030504040204" pitchFamily="34" charset="0"/>
              </a:rPr>
              <a:t>about how multiplication can be done without actually </a:t>
            </a:r>
            <a:r>
              <a:rPr lang="en-IN" dirty="0" smtClean="0">
                <a:solidFill>
                  <a:srgbClr val="222222"/>
                </a:solidFill>
                <a:latin typeface="Verdana" panose="020B0604030504040204" pitchFamily="34" charset="0"/>
              </a:rPr>
              <a:t>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smtClean="0">
                <a:solidFill>
                  <a:srgbClr val="222222"/>
                </a:solidFill>
                <a:latin typeface="Verdana" panose="020B0604030504040204" pitchFamily="34" charset="0"/>
              </a:rPr>
              <a:t>2. Square</a:t>
            </a:r>
            <a:endParaRPr lang="en-IN" dirty="0">
              <a:solidFill>
                <a:srgbClr val="222222"/>
              </a:solidFill>
              <a:latin typeface="Verdana" panose="020B0604030504040204" pitchFamily="34" charset="0"/>
            </a:endParaRP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 xmlns:p14="http://schemas.microsoft.com/office/powerpoint/2010/main" val="3391323119"/>
      </p:ext>
    </p:extLst>
  </p:cSld>
  <p:clrMapOvr>
    <a:masterClrMapping/>
  </p:clrMapOvr>
  <p:timing>
    <p:tnLst>
      <p:par>
        <p:cTn id="1" dur="indefinite" restart="never" nodeType="tmRoot"/>
      </p:par>
    </p:tnLst>
  </p:timing>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2994781" y="1981200"/>
            <a:ext cx="2925838" cy="4495800"/>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152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 xmlns:p14="http://schemas.microsoft.com/office/powerpoint/2010/main" val="1148130326"/>
      </p:ext>
    </p:extLst>
  </p:cSld>
  <p:clrMapOvr>
    <a:masterClrMapping/>
  </p:clrMapOvr>
  <p:timing>
    <p:tnLst>
      <p:par>
        <p:cTn id="1" dur="indefinite" restart="never" nodeType="tmRoot"/>
      </p:par>
    </p:tnLst>
  </p:timing>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r>
              <a:rPr lang="en-US" dirty="0" smtClean="0"/>
              <a:t>));</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 xmlns:p14="http://schemas.microsoft.com/office/powerpoint/2010/main" val="1501210411"/>
      </p:ext>
    </p:extLst>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0" y="2713820"/>
            <a:ext cx="5032412" cy="707886"/>
          </a:xfrm>
          <a:prstGeom prst="rect">
            <a:avLst/>
          </a:prstGeom>
        </p:spPr>
        <p:txBody>
          <a:bodyPr wrap="square">
            <a:spAutoFit/>
          </a:bodyPr>
          <a:lstStyle/>
          <a:p>
            <a:r>
              <a:rPr lang="en-US" sz="2000" dirty="0">
                <a:solidFill>
                  <a:schemeClr val="accent4">
                    <a:lumMod val="75000"/>
                  </a:schemeClr>
                </a:solidFill>
              </a:rPr>
              <a:t>The primary key _id is automatically added if _id field is not specified.</a:t>
            </a:r>
          </a:p>
        </p:txBody>
      </p:sp>
    </p:spTree>
    <p:extLst>
      <p:ext uri="{BB962C8B-B14F-4D97-AF65-F5344CB8AC3E}">
        <p14:creationId xmlns="" xmlns:p14="http://schemas.microsoft.com/office/powerpoint/2010/main" val="3438116730"/>
      </p:ext>
    </p:extLst>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a:t>
            </a:r>
            <a:endParaRPr lang="en-US" dirty="0"/>
          </a:p>
        </p:txBody>
      </p:sp>
      <p:sp>
        <p:nvSpPr>
          <p:cNvPr id="3" name="Rectangle 2"/>
          <p:cNvSpPr/>
          <p:nvPr/>
        </p:nvSpPr>
        <p:spPr>
          <a:xfrm>
            <a:off x="419100" y="2861953"/>
            <a:ext cx="8305800" cy="954107"/>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b="1" dirty="0">
                <a:solidFill>
                  <a:srgbClr val="222222"/>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a:t>
            </a:r>
            <a:r>
              <a:rPr lang="en-US" b="1" dirty="0" smtClean="0">
                <a:solidFill>
                  <a:srgbClr val="B22251"/>
                </a:solidFill>
                <a:latin typeface="arial" panose="020B0604020202020204" pitchFamily="34" charset="0"/>
              </a:rPr>
              <a:t>db_name&gt;</a:t>
            </a:r>
            <a:r>
              <a:rPr lang="en-US" b="1"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 xmlns:p14="http://schemas.microsoft.com/office/powerpoint/2010/main" val="10076521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start db server</a:t>
            </a:r>
            <a:endParaRPr lang="en-US" dirty="0"/>
          </a:p>
        </p:txBody>
      </p:sp>
      <p:graphicFrame>
        <p:nvGraphicFramePr>
          <p:cNvPr id="4" name="Table 3"/>
          <p:cNvGraphicFramePr>
            <a:graphicFrameLocks noGrp="1"/>
          </p:cNvGraphicFramePr>
          <p:nvPr>
            <p:extLst>
              <p:ext uri="{D42A27DB-BD31-4B8C-83A1-F6EECF244321}">
                <p14:modId xmlns="" xmlns:p14="http://schemas.microsoft.com/office/powerpoint/2010/main"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gridCol w="1524000"/>
                <a:gridCol w="1752600"/>
                <a:gridCol w="1752600"/>
                <a:gridCol w="1752600"/>
              </a:tblGrid>
              <a:tr h="370840">
                <a:tc>
                  <a:txBody>
                    <a:bodyPr/>
                    <a:lstStyle/>
                    <a:p>
                      <a:endParaRPr lang="en-US" dirty="0"/>
                    </a:p>
                  </a:txBody>
                  <a:tcPr/>
                </a:tc>
                <a:tc>
                  <a:txBody>
                    <a:bodyPr/>
                    <a:lstStyle/>
                    <a:p>
                      <a:pPr algn="ctr"/>
                      <a:r>
                        <a:rPr lang="en-US" sz="1800" dirty="0" smtClean="0">
                          <a:solidFill>
                            <a:srgbClr val="C00000"/>
                          </a:solidFill>
                        </a:rPr>
                        <a:t>MongoDB</a:t>
                      </a:r>
                      <a:endParaRPr lang="en-US" sz="1800" dirty="0">
                        <a:solidFill>
                          <a:srgbClr val="C00000"/>
                        </a:solidFill>
                      </a:endParaRPr>
                    </a:p>
                  </a:txBody>
                  <a:tcPr anchor="ctr"/>
                </a:tc>
                <a:tc>
                  <a:txBody>
                    <a:bodyPr/>
                    <a:lstStyle/>
                    <a:p>
                      <a:pPr algn="ctr"/>
                      <a:r>
                        <a:rPr lang="en-US" sz="1800" dirty="0" smtClean="0">
                          <a:solidFill>
                            <a:srgbClr val="C00000"/>
                          </a:solidFill>
                        </a:rPr>
                        <a:t>Redis</a:t>
                      </a:r>
                      <a:endParaRPr lang="en-US" sz="1800" dirty="0">
                        <a:solidFill>
                          <a:srgbClr val="C00000"/>
                        </a:solidFill>
                      </a:endParaRPr>
                    </a:p>
                  </a:txBody>
                  <a:tcPr anchor="ctr"/>
                </a:tc>
                <a:tc>
                  <a:txBody>
                    <a:bodyPr/>
                    <a:lstStyle/>
                    <a:p>
                      <a:pPr algn="ctr"/>
                      <a:r>
                        <a:rPr lang="en-US" sz="1800" dirty="0" smtClean="0">
                          <a:solidFill>
                            <a:srgbClr val="C00000"/>
                          </a:solidFill>
                        </a:rPr>
                        <a:t>MySQL</a:t>
                      </a:r>
                      <a:endParaRPr lang="en-US" sz="1800" dirty="0">
                        <a:solidFill>
                          <a:srgbClr val="C00000"/>
                        </a:solidFill>
                      </a:endParaRPr>
                    </a:p>
                  </a:txBody>
                  <a:tcPr anchor="ctr"/>
                </a:tc>
                <a:tc>
                  <a:txBody>
                    <a:bodyPr/>
                    <a:lstStyle/>
                    <a:p>
                      <a:pPr algn="ctr"/>
                      <a:r>
                        <a:rPr lang="en-US" sz="1800" dirty="0" smtClean="0">
                          <a:solidFill>
                            <a:srgbClr val="C00000"/>
                          </a:solidFill>
                        </a:rPr>
                        <a:t>Oracle</a:t>
                      </a:r>
                      <a:endParaRPr lang="en-US" sz="1800" dirty="0">
                        <a:solidFill>
                          <a:srgbClr val="C00000"/>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Server</a:t>
                      </a:r>
                    </a:p>
                  </a:txBody>
                  <a:tcPr/>
                </a:tc>
                <a:tc>
                  <a:txBody>
                    <a:bodyPr/>
                    <a:lstStyle/>
                    <a:p>
                      <a:pPr algn="ctr"/>
                      <a:r>
                        <a:rPr lang="en-US" sz="1800" dirty="0" smtClean="0">
                          <a:solidFill>
                            <a:srgbClr val="FF5A36"/>
                          </a:solidFill>
                        </a:rPr>
                        <a:t>mongod</a:t>
                      </a:r>
                      <a:endParaRPr lang="en-US" sz="1800" dirty="0">
                        <a:solidFill>
                          <a:srgbClr val="FF5A36"/>
                        </a:solidFill>
                      </a:endParaRPr>
                    </a:p>
                  </a:txBody>
                  <a:tcPr anchor="ctr"/>
                </a:tc>
                <a:tc>
                  <a:txBody>
                    <a:bodyPr/>
                    <a:lstStyle/>
                    <a:p>
                      <a:pPr algn="ctr"/>
                      <a:r>
                        <a:rPr lang="en-US" sz="1800" dirty="0" smtClean="0">
                          <a:solidFill>
                            <a:srgbClr val="FF5A36"/>
                          </a:solidFill>
                        </a:rPr>
                        <a:t>redis-server</a:t>
                      </a:r>
                      <a:endParaRPr lang="en-US" sz="1800" dirty="0">
                        <a:solidFill>
                          <a:srgbClr val="FF5A36"/>
                        </a:solidFill>
                      </a:endParaRPr>
                    </a:p>
                  </a:txBody>
                  <a:tcPr anchor="ctr"/>
                </a:tc>
                <a:tc>
                  <a:txBody>
                    <a:bodyPr/>
                    <a:lstStyle/>
                    <a:p>
                      <a:pPr algn="ctr"/>
                      <a:r>
                        <a:rPr lang="en-US" sz="1800" dirty="0" smtClean="0">
                          <a:solidFill>
                            <a:srgbClr val="FF5A36"/>
                          </a:solidFill>
                        </a:rPr>
                        <a:t>mysqld</a:t>
                      </a:r>
                      <a:endParaRPr lang="en-US" sz="1800" dirty="0">
                        <a:solidFill>
                          <a:srgbClr val="FF5A36"/>
                        </a:solidFill>
                      </a:endParaRPr>
                    </a:p>
                  </a:txBody>
                  <a:tcPr anchor="ctr"/>
                </a:tc>
                <a:tc>
                  <a:txBody>
                    <a:bodyPr/>
                    <a:lstStyle/>
                    <a:p>
                      <a:pPr algn="ctr"/>
                      <a:r>
                        <a:rPr lang="en-US" sz="1800" dirty="0" smtClean="0">
                          <a:solidFill>
                            <a:srgbClr val="FF5A36"/>
                          </a:solidFill>
                        </a:rPr>
                        <a:t>oracle</a:t>
                      </a:r>
                      <a:endParaRPr lang="en-US" sz="1800" dirty="0">
                        <a:solidFill>
                          <a:srgbClr val="FF5A36"/>
                        </a:solidFill>
                      </a:endParaRPr>
                    </a:p>
                  </a:txBody>
                  <a:tcPr anchor="ctr"/>
                </a:tc>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smtClean="0"/>
                        <a:t>Database Client</a:t>
                      </a:r>
                    </a:p>
                  </a:txBody>
                  <a:tcPr/>
                </a:tc>
                <a:tc>
                  <a:txBody>
                    <a:bodyPr/>
                    <a:lstStyle/>
                    <a:p>
                      <a:pPr algn="ctr"/>
                      <a:r>
                        <a:rPr lang="en-US" sz="1800" dirty="0" smtClean="0">
                          <a:solidFill>
                            <a:srgbClr val="FF5A36"/>
                          </a:solidFill>
                        </a:rPr>
                        <a:t>mongo</a:t>
                      </a:r>
                      <a:endParaRPr lang="en-US" sz="1800" dirty="0">
                        <a:solidFill>
                          <a:srgbClr val="FF5A36"/>
                        </a:solidFill>
                      </a:endParaRPr>
                    </a:p>
                  </a:txBody>
                  <a:tcPr anchor="ctr"/>
                </a:tc>
                <a:tc>
                  <a:txBody>
                    <a:bodyPr/>
                    <a:lstStyle/>
                    <a:p>
                      <a:pPr algn="ctr"/>
                      <a:r>
                        <a:rPr lang="en-US" sz="1800" dirty="0" smtClean="0">
                          <a:solidFill>
                            <a:srgbClr val="FF5A36"/>
                          </a:solidFill>
                        </a:rPr>
                        <a:t>redis-cli</a:t>
                      </a:r>
                      <a:endParaRPr lang="en-US" sz="1800" dirty="0">
                        <a:solidFill>
                          <a:srgbClr val="FF5A36"/>
                        </a:solidFill>
                      </a:endParaRPr>
                    </a:p>
                  </a:txBody>
                  <a:tcPr anchor="ctr"/>
                </a:tc>
                <a:tc>
                  <a:txBody>
                    <a:bodyPr/>
                    <a:lstStyle/>
                    <a:p>
                      <a:pPr algn="ctr"/>
                      <a:r>
                        <a:rPr lang="en-US" sz="1800" dirty="0" smtClean="0">
                          <a:solidFill>
                            <a:srgbClr val="FF5A36"/>
                          </a:solidFill>
                        </a:rPr>
                        <a:t>mysql</a:t>
                      </a:r>
                      <a:endParaRPr lang="en-US" sz="1800" dirty="0">
                        <a:solidFill>
                          <a:srgbClr val="FF5A36"/>
                        </a:solidFill>
                      </a:endParaRPr>
                    </a:p>
                  </a:txBody>
                  <a:tcPr anchor="ctr"/>
                </a:tc>
                <a:tc>
                  <a:txBody>
                    <a:bodyPr/>
                    <a:lstStyle/>
                    <a:p>
                      <a:pPr algn="ctr"/>
                      <a:r>
                        <a:rPr lang="en-US" sz="1800" dirty="0" smtClean="0">
                          <a:solidFill>
                            <a:srgbClr val="FF5A36"/>
                          </a:solidFill>
                        </a:rPr>
                        <a:t>sqlplus</a:t>
                      </a:r>
                      <a:endParaRPr lang="en-US" sz="1800" dirty="0">
                        <a:solidFill>
                          <a:srgbClr val="FF5A36"/>
                        </a:solidFill>
                      </a:endParaRPr>
                    </a:p>
                  </a:txBody>
                  <a:tcPr anchor="ctr"/>
                </a:tc>
              </a:tr>
            </a:tbl>
          </a:graphicData>
        </a:graphic>
      </p:graphicFrame>
    </p:spTree>
    <p:extLst>
      <p:ext uri="{BB962C8B-B14F-4D97-AF65-F5344CB8AC3E}">
        <p14:creationId xmlns="" xmlns:p14="http://schemas.microsoft.com/office/powerpoint/2010/main" val="62480901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a:t>
            </a:r>
            <a:r>
              <a:rPr lang="en-US" dirty="0" smtClean="0"/>
              <a:t>start </a:t>
            </a:r>
            <a:r>
              <a:rPr lang="en-US" dirty="0" smtClean="0">
                <a:solidFill>
                  <a:srgbClr val="FF5A36"/>
                </a:solidFill>
              </a:rPr>
              <a:t>MongoDB server</a:t>
            </a:r>
            <a:r>
              <a:rPr lang="en-US" dirty="0" smtClean="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a:t>
            </a:r>
            <a:r>
              <a:rPr lang="en-US" sz="2200" dirty="0" smtClean="0">
                <a:solidFill>
                  <a:srgbClr val="049DC8"/>
                </a:solidFill>
                <a:latin typeface="Calibri" panose="020F0502020204030204" pitchFamily="34" charset="0"/>
                <a:cs typeface="Calibri" panose="020F0502020204030204" pitchFamily="34" charset="0"/>
              </a:rPr>
              <a:t>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a:t>
            </a:r>
            <a:r>
              <a:rPr lang="en-US" sz="2200" dirty="0" smtClean="0">
                <a:solidFill>
                  <a:srgbClr val="049DC8"/>
                </a:solidFill>
                <a:latin typeface="Calibri" panose="020F0502020204030204" pitchFamily="34" charset="0"/>
                <a:cs typeface="Calibri" panose="020F0502020204030204" pitchFamily="34" charset="0"/>
              </a:rPr>
              <a:t>database" --bind_ip </a:t>
            </a:r>
            <a:r>
              <a:rPr lang="en-US" sz="2200" dirty="0">
                <a:solidFill>
                  <a:srgbClr val="049DC8"/>
                </a:solidFill>
                <a:latin typeface="Calibri" panose="020F0502020204030204" pitchFamily="34" charset="0"/>
                <a:cs typeface="Calibri" panose="020F0502020204030204" pitchFamily="34" charset="0"/>
              </a:rPr>
              <a:t>stp10 --journal</a:t>
            </a:r>
            <a:endParaRPr lang="en-US" sz="2200" dirty="0" smtClean="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mongod</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--dbpath "c:\database" </a:t>
            </a:r>
            <a:r>
              <a:rPr lang="en-US" sz="2200" dirty="0" smtClean="0">
                <a:solidFill>
                  <a:srgbClr val="049DC8"/>
                </a:solidFill>
                <a:latin typeface="Calibri" panose="020F0502020204030204" pitchFamily="34" charset="0"/>
                <a:cs typeface="Calibri" panose="020F0502020204030204" pitchFamily="34" charset="0"/>
              </a:rPr>
              <a:t>--</a:t>
            </a:r>
            <a:r>
              <a:rPr lang="en-US" sz="2200" dirty="0">
                <a:solidFill>
                  <a:srgbClr val="049DC8"/>
                </a:solidFill>
                <a:latin typeface="Calibri" panose="020F0502020204030204" pitchFamily="34" charset="0"/>
                <a:cs typeface="Calibri" panose="020F0502020204030204" pitchFamily="34" charset="0"/>
              </a:rPr>
              <a:t>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r>
              <a:rPr lang="en-US" dirty="0" smtClean="0">
                <a:solidFill>
                  <a:srgbClr val="036883"/>
                </a:solidFill>
              </a:rPr>
              <a:t>.</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t>
            </a:r>
            <a:r>
              <a:rPr lang="en-US" dirty="0" smtClean="0">
                <a:solidFill>
                  <a:srgbClr val="036883"/>
                </a:solidFill>
              </a:rPr>
              <a:t>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a:t>
            </a:r>
            <a:r>
              <a:rPr lang="en-US" dirty="0" smtClean="0">
                <a:solidFill>
                  <a:srgbClr val="036883"/>
                </a:solidFill>
              </a:rPr>
              <a:t>on,  </a:t>
            </a:r>
            <a:r>
              <a:rPr lang="en-US" dirty="0">
                <a:solidFill>
                  <a:srgbClr val="036883"/>
                </a:solidFill>
              </a:rPr>
              <a:t>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smtClean="0">
                <a:solidFill>
                  <a:srgbClr val="FF5A36"/>
                </a:solidFill>
              </a:rPr>
              <a:t>MongoDB client</a:t>
            </a:r>
            <a:r>
              <a:rPr lang="en-US" dirty="0" smtClean="0"/>
              <a:t>, execute </a:t>
            </a:r>
            <a:r>
              <a:rPr lang="en-US" sz="2000" b="1" dirty="0" smtClean="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769441"/>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a:t>
            </a:r>
            <a:r>
              <a:rPr lang="en-US" sz="2200" dirty="0" smtClean="0">
                <a:solidFill>
                  <a:srgbClr val="049DC8"/>
                </a:solidFill>
                <a:latin typeface="Calibri" panose="020F0502020204030204" pitchFamily="34" charset="0"/>
                <a:cs typeface="Calibri" panose="020F0502020204030204" pitchFamily="34" charset="0"/>
              </a:rPr>
              <a:t>"192.168.100.20:27017/db1"</a:t>
            </a:r>
            <a:endParaRPr lang="en-US" sz="2200" dirty="0">
              <a:solidFill>
                <a:srgbClr val="049DC8"/>
              </a:solidFill>
              <a:latin typeface="Calibri" panose="020F0502020204030204" pitchFamily="34" charset="0"/>
              <a:cs typeface="Calibri" panose="020F0502020204030204" pitchFamily="34" charset="0"/>
            </a:endParaRPr>
          </a:p>
          <a:p>
            <a:r>
              <a:rPr lang="en-US" sz="2200" dirty="0" smtClean="0">
                <a:solidFill>
                  <a:srgbClr val="C00000"/>
                </a:solidFill>
                <a:latin typeface="Calibri" panose="020F0502020204030204" pitchFamily="34" charset="0"/>
                <a:cs typeface="Calibri" panose="020F0502020204030204" pitchFamily="34" charset="0"/>
              </a:rPr>
              <a:t>mongo</a:t>
            </a:r>
            <a:r>
              <a:rPr lang="en-US" sz="2200" dirty="0" smtClean="0">
                <a:solidFill>
                  <a:srgbClr val="049DC8"/>
                </a:solidFill>
                <a:latin typeface="Calibri" panose="020F0502020204030204" pitchFamily="34" charset="0"/>
                <a:cs typeface="Calibri" panose="020F0502020204030204" pitchFamily="34" charset="0"/>
              </a:rPr>
              <a:t> </a:t>
            </a:r>
            <a:r>
              <a:rPr lang="en-US" sz="2200" dirty="0">
                <a:solidFill>
                  <a:srgbClr val="049DC8"/>
                </a:solidFill>
                <a:latin typeface="Calibri" panose="020F0502020204030204" pitchFamily="34" charset="0"/>
                <a:cs typeface="Calibri" panose="020F0502020204030204" pitchFamily="34" charset="0"/>
              </a:rPr>
              <a:t>--host "192.168.100.20" --port "</a:t>
            </a:r>
            <a:r>
              <a:rPr lang="en-US" sz="2200" dirty="0" smtClean="0">
                <a:solidFill>
                  <a:srgbClr val="049DC8"/>
                </a:solidFill>
                <a:latin typeface="Calibri" panose="020F0502020204030204" pitchFamily="34" charset="0"/>
                <a:cs typeface="Calibri" panose="020F0502020204030204" pitchFamily="34" charset="0"/>
              </a:rPr>
              <a:t>27017"</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 xmlns:p14="http://schemas.microsoft.com/office/powerpoint/2010/main" val="3561666700"/>
      </p:ext>
    </p:extLst>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comparison operator</a:t>
            </a:r>
            <a:endParaRPr lang="en-IN" dirty="0"/>
          </a:p>
        </p:txBody>
      </p:sp>
      <p:sp>
        <p:nvSpPr>
          <p:cNvPr id="3" name="Rectangle 2"/>
          <p:cNvSpPr/>
          <p:nvPr/>
        </p:nvSpPr>
        <p:spPr>
          <a:xfrm>
            <a:off x="182713" y="152400"/>
            <a:ext cx="8808887"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db.version</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version number</a:t>
            </a:r>
            <a:endParaRPr lang="en-US" sz="2200" dirty="0">
              <a:solidFill>
                <a:srgbClr val="00B050"/>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db.getMongo</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connection </a:t>
            </a:r>
            <a:r>
              <a:rPr lang="en-US" sz="2200" dirty="0">
                <a:solidFill>
                  <a:srgbClr val="00B050"/>
                </a:solidFill>
                <a:latin typeface="Calibri" panose="020F0502020204030204" pitchFamily="34" charset="0"/>
                <a:cs typeface="Calibri" panose="020F0502020204030204" pitchFamily="34" charset="0"/>
              </a:rPr>
              <a:t>to </a:t>
            </a:r>
            <a:r>
              <a:rPr lang="en-US" sz="2200" dirty="0" smtClean="0">
                <a:solidFill>
                  <a:srgbClr val="00B050"/>
                </a:solidFill>
                <a:latin typeface="Calibri" panose="020F0502020204030204" pitchFamily="34" charset="0"/>
                <a:cs typeface="Calibri" panose="020F0502020204030204" pitchFamily="34" charset="0"/>
              </a:rPr>
              <a:t>192.168.100.20:27017</a:t>
            </a:r>
          </a:p>
          <a:p>
            <a:r>
              <a:rPr lang="en-US" sz="2200" dirty="0">
                <a:solidFill>
                  <a:srgbClr val="FC6F0D"/>
                </a:solidFill>
                <a:latin typeface="Calibri" panose="020F0502020204030204" pitchFamily="34" charset="0"/>
                <a:cs typeface="Calibri" panose="020F0502020204030204" pitchFamily="34" charset="0"/>
              </a:rPr>
              <a:t>getHostName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stp5</a:t>
            </a:r>
          </a:p>
        </p:txBody>
      </p:sp>
    </p:spTree>
    <p:extLst>
      <p:ext uri="{BB962C8B-B14F-4D97-AF65-F5344CB8AC3E}">
        <p14:creationId xmlns="" xmlns:p14="http://schemas.microsoft.com/office/powerpoint/2010/main" val="2582720017"/>
      </p:ext>
    </p:extLst>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gridCol w="7952458"/>
              </a:tblGrid>
              <a:tr h="568999">
                <a:tc>
                  <a:txBody>
                    <a:bodyPr/>
                    <a:lstStyle/>
                    <a:p>
                      <a:pPr algn="ctr" fontAlgn="base"/>
                      <a:r>
                        <a:rPr lang="en-IN" sz="2000" u="none" dirty="0" smtClean="0">
                          <a:solidFill>
                            <a:srgbClr val="006C86"/>
                          </a:solidFill>
                          <a:effectLst/>
                        </a:rPr>
                        <a:t>$eq</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$gte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$lte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$ne</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568999">
                <a:tc>
                  <a:txBody>
                    <a:bodyPr/>
                    <a:lstStyle/>
                    <a:p>
                      <a:pPr algn="ctr" fontAlgn="base"/>
                      <a:r>
                        <a:rPr lang="en-IN" sz="2000" u="none" dirty="0" smtClean="0">
                          <a:solidFill>
                            <a:srgbClr val="006C86"/>
                          </a:solidFill>
                          <a:effectLst/>
                        </a:rPr>
                        <a:t>$nin</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Tree>
    <p:extLst>
      <p:ext uri="{BB962C8B-B14F-4D97-AF65-F5344CB8AC3E}">
        <p14:creationId xmlns="" xmlns:p14="http://schemas.microsoft.com/office/powerpoint/2010/main" val="2064814182"/>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smtClean="0">
                <a:solidFill>
                  <a:schemeClr val="bg1"/>
                </a:solidFill>
                <a:latin typeface="Arial" pitchFamily="34" charset="0"/>
                <a:cs typeface="Arial" pitchFamily="34" charset="0"/>
              </a:rPr>
              <a:t>Class Room</a:t>
            </a:r>
            <a:endParaRPr kumimoji="0" lang="en-US" sz="3600" b="1" i="1" u="none" strike="noStrike" kern="1200" cap="none" spc="0" normalizeH="0" baseline="0" noProof="0" dirty="0" smtClean="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smtClean="0">
                <a:latin typeface="Arial" pitchFamily="34" charset="0"/>
                <a:cs typeface="Arial" pitchFamily="34" charset="0"/>
              </a:rPr>
              <a:t>Session 1</a:t>
            </a:r>
            <a:endParaRPr kumimoji="0" lang="en-US" sz="6600" b="1" i="1" u="none" strike="noStrike" kern="1200" cap="none" spc="0" normalizeH="0" baseline="0" noProof="0" dirty="0" smtClean="0">
              <a:ln>
                <a:noFill/>
              </a:ln>
              <a:effectLst/>
              <a:uLnTx/>
              <a:uFillTx/>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t>
            </a:r>
            <a:r>
              <a:rPr lang="en-US" sz="2200" dirty="0" smtClean="0">
                <a:solidFill>
                  <a:srgbClr val="C00000"/>
                </a:solidFill>
                <a:latin typeface="Calibri" panose="020F0502020204030204" pitchFamily="34" charset="0"/>
                <a:cs typeface="Calibri" panose="020F0502020204030204" pitchFamily="34" charset="0"/>
              </a:rPr>
              <a:t>eq</a:t>
            </a:r>
            <a:endParaRPr lang="en-US" sz="2200" dirty="0">
              <a:solidFill>
                <a:srgbClr val="C00000"/>
              </a:solidFill>
              <a:latin typeface="Calibri" panose="020F0502020204030204" pitchFamily="34" charset="0"/>
              <a:cs typeface="Calibri" panose="020F0502020204030204" pitchFamily="34" charset="0"/>
            </a:endParaRP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$gte</a:t>
            </a:r>
            <a:endParaRPr lang="en-US" sz="2200" dirty="0">
              <a:solidFill>
                <a:srgbClr val="C00000"/>
              </a:solidFill>
              <a:latin typeface="Calibri" panose="020F0502020204030204" pitchFamily="34" charset="0"/>
              <a:cs typeface="Calibri" panose="020F0502020204030204" pitchFamily="34" charset="0"/>
            </a:endParaRP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a:t>
            </a:r>
            <a:endParaRPr lang="en-US" sz="2200" dirty="0">
              <a:solidFill>
                <a:srgbClr val="C00000"/>
              </a:solidFill>
              <a:latin typeface="Calibri" panose="020F0502020204030204" pitchFamily="34" charset="0"/>
              <a:cs typeface="Calibri" panose="020F0502020204030204" pitchFamily="34" charset="0"/>
            </a:endParaRP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$lte</a:t>
            </a:r>
            <a:endParaRPr lang="en-US" sz="2200" dirty="0">
              <a:solidFill>
                <a:srgbClr val="C00000"/>
              </a:solidFill>
              <a:latin typeface="Calibri" panose="020F0502020204030204" pitchFamily="34" charset="0"/>
              <a:cs typeface="Calibri" panose="020F0502020204030204" pitchFamily="34" charset="0"/>
            </a:endParaRP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$ne</a:t>
            </a:r>
            <a:endParaRPr lang="en-US" sz="2200" dirty="0">
              <a:solidFill>
                <a:srgbClr val="C00000"/>
              </a:solidFill>
              <a:latin typeface="Calibri" panose="020F0502020204030204" pitchFamily="34" charset="0"/>
              <a:cs typeface="Calibri" panose="020F0502020204030204" pitchFamily="34" charset="0"/>
            </a:endParaRP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 xmlns:p14="http://schemas.microsoft.com/office/powerpoint/2010/main" val="2017026408"/>
      </p:ext>
    </p:extLst>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logical operator</a:t>
            </a:r>
            <a:endParaRPr lang="en-IN" dirty="0"/>
          </a:p>
        </p:txBody>
      </p:sp>
    </p:spTree>
    <p:extLst>
      <p:ext uri="{BB962C8B-B14F-4D97-AF65-F5344CB8AC3E}">
        <p14:creationId xmlns="" xmlns:p14="http://schemas.microsoft.com/office/powerpoint/2010/main" val="368157854"/>
      </p:ext>
    </p:extLst>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gridCol w="7952457"/>
              </a:tblGrid>
              <a:tr h="958530">
                <a:tc>
                  <a:txBody>
                    <a:bodyPr/>
                    <a:lstStyle/>
                    <a:p>
                      <a:pPr algn="ctr" fontAlgn="base"/>
                      <a:r>
                        <a:rPr lang="en-IN" sz="2000" u="none" dirty="0" smtClean="0">
                          <a:solidFill>
                            <a:srgbClr val="006C86"/>
                          </a:solidFill>
                          <a:effectLst/>
                        </a:rPr>
                        <a:t>$or</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OR </a:t>
                      </a:r>
                      <a:r>
                        <a:rPr lang="en-US" sz="2000" dirty="0" smtClean="0">
                          <a:effectLst/>
                        </a:rPr>
                        <a:t>returns all documents that    </a:t>
                      </a:r>
                    </a:p>
                    <a:p>
                      <a:pPr fontAlgn="base"/>
                      <a:r>
                        <a:rPr lang="en-US" sz="2000" dirty="0" smtClean="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$and</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Joins query clauses with a logical </a:t>
                      </a:r>
                      <a:r>
                        <a:rPr lang="en-US" sz="2000" dirty="0" smtClean="0">
                          <a:solidFill>
                            <a:srgbClr val="00B0F0"/>
                          </a:solidFill>
                          <a:effectLst/>
                        </a:rPr>
                        <a:t>AND </a:t>
                      </a:r>
                      <a:r>
                        <a:rPr lang="en-US" sz="2000" dirty="0" smtClean="0">
                          <a:effectLst/>
                        </a:rPr>
                        <a:t>returns all documents that </a:t>
                      </a:r>
                    </a:p>
                    <a:p>
                      <a:pPr fontAlgn="base"/>
                      <a:r>
                        <a:rPr lang="en-US" sz="2000" dirty="0" smtClean="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r h="958530">
                <a:tc>
                  <a:txBody>
                    <a:bodyPr/>
                    <a:lstStyle/>
                    <a:p>
                      <a:pPr algn="ctr" fontAlgn="base"/>
                      <a:r>
                        <a:rPr lang="en-IN" sz="2000" u="none" dirty="0" smtClean="0">
                          <a:solidFill>
                            <a:srgbClr val="006C86"/>
                          </a:solidFill>
                          <a:effectLst/>
                        </a:rPr>
                        <a:t>$not</a:t>
                      </a:r>
                      <a:endParaRPr lang="en-IN" sz="2000" u="none" dirty="0">
                        <a:solidFill>
                          <a:srgbClr val="006C86"/>
                        </a:solidFill>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smtClean="0">
                          <a:effectLst/>
                        </a:rPr>
                        <a:t>  </a:t>
                      </a:r>
                      <a:r>
                        <a:rPr lang="en-US" sz="2000" dirty="0" smtClean="0">
                          <a:effectLst/>
                        </a:rPr>
                        <a:t>Inverts the effect of a query expression and returns documents that </a:t>
                      </a:r>
                    </a:p>
                    <a:p>
                      <a:pPr fontAlgn="base"/>
                      <a:r>
                        <a:rPr lang="en-US" sz="2000" dirty="0" smtClean="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Tree>
    <p:extLst>
      <p:ext uri="{BB962C8B-B14F-4D97-AF65-F5344CB8AC3E}">
        <p14:creationId xmlns="" xmlns:p14="http://schemas.microsoft.com/office/powerpoint/2010/main" val="4204804297"/>
      </p:ext>
    </p:extLst>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$or</a:t>
            </a:r>
            <a:endParaRPr lang="en-US" sz="2200" dirty="0">
              <a:solidFill>
                <a:srgbClr val="C00000"/>
              </a:solidFill>
              <a:latin typeface="Calibri" panose="020F0502020204030204" pitchFamily="34" charset="0"/>
              <a:cs typeface="Calibri" panose="020F0502020204030204" pitchFamily="34" charset="0"/>
            </a:endParaRP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a:t>
            </a:r>
            <a:r>
              <a:rPr lang="en-US" dirty="0" smtClean="0">
                <a:solidFill>
                  <a:srgbClr val="049DC8"/>
                </a:solidFill>
                <a:latin typeface="Consolas" panose="020B0609020204030204" pitchFamily="49" charset="0"/>
                <a:cs typeface="Calibri" panose="020F0502020204030204" pitchFamily="34" charset="0"/>
              </a:rPr>
              <a:t>expr1</a:t>
            </a:r>
            <a:r>
              <a:rPr lang="en-US" dirty="0">
                <a:solidFill>
                  <a:srgbClr val="049DC8"/>
                </a:solidFill>
                <a:latin typeface="Consolas" panose="020B0609020204030204" pitchFamily="49" charset="0"/>
                <a:cs typeface="Calibri" panose="020F0502020204030204" pitchFamily="34" charset="0"/>
              </a:rPr>
              <a:t>&gt; }, { &lt;</a:t>
            </a:r>
            <a:r>
              <a:rPr lang="en-US" dirty="0" smtClean="0">
                <a:solidFill>
                  <a:srgbClr val="049DC8"/>
                </a:solidFill>
                <a:latin typeface="Consolas" panose="020B0609020204030204" pitchFamily="49" charset="0"/>
                <a:cs typeface="Calibri" panose="020F0502020204030204" pitchFamily="34" charset="0"/>
              </a:rPr>
              <a:t>expr2</a:t>
            </a:r>
            <a:r>
              <a:rPr lang="en-US" dirty="0">
                <a:solidFill>
                  <a:srgbClr val="049DC8"/>
                </a:solidFill>
                <a:latin typeface="Consolas" panose="020B0609020204030204" pitchFamily="49" charset="0"/>
                <a:cs typeface="Calibri" panose="020F0502020204030204" pitchFamily="34" charset="0"/>
              </a:rPr>
              <a:t>&gt; }, ... , { &lt;</a:t>
            </a:r>
            <a:r>
              <a:rPr lang="en-US" dirty="0" smtClean="0">
                <a:solidFill>
                  <a:srgbClr val="049DC8"/>
                </a:solidFill>
                <a:latin typeface="Consolas" panose="020B0609020204030204" pitchFamily="49" charset="0"/>
                <a:cs typeface="Calibri" panose="020F0502020204030204" pitchFamily="34" charset="0"/>
              </a:rPr>
              <a:t>exprN</a:t>
            </a:r>
            <a:r>
              <a:rPr lang="en-US" dirty="0">
                <a:solidFill>
                  <a:srgbClr val="049DC8"/>
                </a:solidFill>
                <a:latin typeface="Consolas" panose="020B0609020204030204" pitchFamily="49" charset="0"/>
                <a:cs typeface="Calibri" panose="020F0502020204030204" pitchFamily="34" charset="0"/>
              </a:rPr>
              <a:t>&gt;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$and</a:t>
            </a:r>
            <a:endParaRPr lang="en-US" sz="2200" dirty="0">
              <a:solidFill>
                <a:srgbClr val="C00000"/>
              </a:solidFill>
              <a:latin typeface="Calibri" panose="020F0502020204030204" pitchFamily="34" charset="0"/>
              <a:cs typeface="Calibri" panose="020F0502020204030204" pitchFamily="34" charset="0"/>
            </a:endParaRP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smtClean="0">
                <a:solidFill>
                  <a:srgbClr val="C00000"/>
                </a:solidFill>
                <a:latin typeface="Calibri" panose="020F0502020204030204" pitchFamily="34" charset="0"/>
                <a:cs typeface="Calibri" panose="020F0502020204030204" pitchFamily="34" charset="0"/>
              </a:rPr>
              <a:t>$not</a:t>
            </a:r>
            <a:endParaRPr lang="en-US" sz="2200" dirty="0">
              <a:solidFill>
                <a:srgbClr val="C00000"/>
              </a:solidFill>
              <a:latin typeface="Calibri" panose="020F0502020204030204" pitchFamily="34" charset="0"/>
              <a:cs typeface="Calibri" panose="020F0502020204030204" pitchFamily="34" charset="0"/>
            </a:endParaRP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'salesman</a:t>
            </a:r>
            <a:r>
              <a:rPr lang="en-US" sz="2200" dirty="0">
                <a:solidFill>
                  <a:srgbClr val="FC6F0D"/>
                </a:solidFill>
                <a:latin typeface="Calibri" panose="020F0502020204030204" pitchFamily="34" charset="0"/>
                <a:cs typeface="Calibri" panose="020F0502020204030204" pitchFamily="34" charset="0"/>
              </a:rPr>
              <a:t>'}]})</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 xmlns:p14="http://schemas.microsoft.com/office/powerpoint/2010/main" val="1236651328"/>
      </p:ext>
    </p:extLst>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 xmlns:p14="http://schemas.microsoft.com/office/powerpoint/2010/main" val="729981238"/>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ObjectId()</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ObjectId()</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91942146"/>
      </p:ext>
    </p:extLst>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 xmlns:p14="http://schemas.microsoft.com/office/powerpoint/2010/main" val="1285804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show database</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a:t>
            </a:r>
            <a:r>
              <a:rPr lang="en-US" dirty="0" smtClean="0"/>
              <a:t>server.</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a:t>
            </a:r>
            <a:r>
              <a:rPr lang="en-US" dirty="0" smtClean="0">
                <a:solidFill>
                  <a:srgbClr val="049DC8"/>
                </a:solidFill>
                <a:latin typeface="Consolas" panose="020B0609020204030204" pitchFamily="49" charset="0"/>
                <a:cs typeface="Calibri" panose="020F0502020204030204" pitchFamily="34" charset="0"/>
              </a:rPr>
              <a:t> { dbs | databases }</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9188" y="1835382"/>
            <a:ext cx="8551223"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dbs</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show databases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 Returns: </a:t>
            </a:r>
            <a:r>
              <a:rPr lang="en-US" sz="2200" dirty="0" smtClean="0">
                <a:solidFill>
                  <a:srgbClr val="00B050"/>
                </a:solidFill>
                <a:latin typeface="Calibri" panose="020F0502020204030204" pitchFamily="34" charset="0"/>
                <a:cs typeface="Calibri" panose="020F0502020204030204" pitchFamily="34" charset="0"/>
              </a:rPr>
              <a:t>all database </a:t>
            </a:r>
            <a:r>
              <a:rPr lang="en-US" sz="2200" dirty="0">
                <a:solidFill>
                  <a:srgbClr val="00B050"/>
                </a:solidFill>
                <a:latin typeface="Calibri" panose="020F0502020204030204" pitchFamily="34" charset="0"/>
                <a:cs typeface="Calibri" panose="020F0502020204030204" pitchFamily="34" charset="0"/>
              </a:rPr>
              <a:t>name.</a:t>
            </a:r>
            <a:endParaRPr lang="en-US" sz="2200" dirty="0" smtClean="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a:t>
            </a:r>
          </a:p>
          <a:p>
            <a:r>
              <a:rPr lang="en-US" sz="2200" dirty="0" smtClean="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 </a:t>
            </a:r>
            <a:r>
              <a:rPr lang="en-US" sz="2200" dirty="0">
                <a:solidFill>
                  <a:srgbClr val="00B050"/>
                </a:solidFill>
                <a:latin typeface="Calibri" panose="020F0502020204030204" pitchFamily="34" charset="0"/>
                <a:cs typeface="Calibri" panose="020F0502020204030204" pitchFamily="34" charset="0"/>
              </a:rPr>
              <a:t>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595211561"/>
      </p:ext>
    </p:extLst>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use database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 xmlns:p14="http://schemas.microsoft.com/office/powerpoint/2010/main" val="29073345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 xmlns:p14="http://schemas.microsoft.com/office/powerpoint/2010/main" val="1389759744"/>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
        <p:nvSpPr>
          <p:cNvPr id="3" name="Rectangle 2"/>
          <p:cNvSpPr/>
          <p:nvPr/>
        </p:nvSpPr>
        <p:spPr>
          <a:xfrm>
            <a:off x="223156" y="1981200"/>
            <a:ext cx="8730343" cy="646331"/>
          </a:xfrm>
          <a:prstGeom prst="rect">
            <a:avLst/>
          </a:prstGeom>
        </p:spPr>
        <p:txBody>
          <a:bodyPr wrap="square">
            <a:spAutoFit/>
          </a:bodyPr>
          <a:lstStyle/>
          <a:p>
            <a:r>
              <a:rPr lang="en-US" dirty="0">
                <a:solidFill>
                  <a:schemeClr val="accent4">
                    <a:lumMod val="50000"/>
                  </a:schemeClr>
                </a:solidFill>
              </a:rPr>
              <a:t>Big data is often characterized by the 3Vs: the extreme volume of data, the wide variety of data types and the velocity at which the data must be processed.</a:t>
            </a:r>
          </a:p>
        </p:txBody>
      </p:sp>
    </p:spTree>
    <p:extLst>
      <p:ext uri="{BB962C8B-B14F-4D97-AF65-F5344CB8AC3E}">
        <p14:creationId xmlns="" xmlns:p14="http://schemas.microsoft.com/office/powerpoint/2010/main" val="2438349735"/>
      </p:ext>
    </p:extLst>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mongoimport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 xmlns:p14="http://schemas.microsoft.com/office/powerpoint/2010/main" val="182987902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--file&gt;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mongoimport  </a:t>
            </a:r>
            <a:r>
              <a:rPr lang="fr-FR" sz="2200" dirty="0">
                <a:solidFill>
                  <a:srgbClr val="FC6F0D"/>
                </a:solidFill>
                <a:latin typeface="Calibri" panose="020F0502020204030204" pitchFamily="34" charset="0"/>
                <a:cs typeface="Calibri" panose="020F0502020204030204" pitchFamily="34" charset="0"/>
              </a:rPr>
              <a:t>--host </a:t>
            </a:r>
            <a:r>
              <a:rPr lang="fr-FR" sz="2200" dirty="0" smtClean="0">
                <a:solidFill>
                  <a:srgbClr val="FC6F0D"/>
                </a:solidFill>
                <a:latin typeface="Calibri" panose="020F0502020204030204" pitchFamily="34" charset="0"/>
                <a:cs typeface="Calibri" panose="020F0502020204030204" pitchFamily="34" charset="0"/>
              </a:rPr>
              <a:t>192.168.0.3 </a:t>
            </a:r>
            <a:r>
              <a:rPr lang="fr-FR" sz="2200" dirty="0">
                <a:solidFill>
                  <a:srgbClr val="FC6F0D"/>
                </a:solidFill>
                <a:latin typeface="Calibri" panose="020F0502020204030204" pitchFamily="34" charset="0"/>
                <a:cs typeface="Calibri" panose="020F0502020204030204" pitchFamily="34" charset="0"/>
              </a:rPr>
              <a:t>--port 27017  --db </a:t>
            </a:r>
            <a:r>
              <a:rPr lang="fr-FR" sz="2200" dirty="0" smtClean="0">
                <a:solidFill>
                  <a:srgbClr val="FC6F0D"/>
                </a:solidFill>
                <a:latin typeface="Calibri" panose="020F0502020204030204" pitchFamily="34" charset="0"/>
                <a:cs typeface="Calibri" panose="020F0502020204030204" pitchFamily="34" charset="0"/>
              </a:rPr>
              <a:t>db1 </a:t>
            </a:r>
            <a:r>
              <a:rPr lang="fr-FR" sz="2200" dirty="0">
                <a:solidFill>
                  <a:srgbClr val="FC6F0D"/>
                </a:solidFill>
                <a:latin typeface="Calibri" panose="020F0502020204030204" pitchFamily="34" charset="0"/>
                <a:cs typeface="Calibri" panose="020F0502020204030204" pitchFamily="34" charset="0"/>
              </a:rPr>
              <a:t>--collection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file </a:t>
            </a:r>
            <a:r>
              <a:rPr lang="fr-FR" sz="2200" dirty="0" smtClean="0">
                <a:solidFill>
                  <a:srgbClr val="FC6F0D"/>
                </a:solidFill>
                <a:latin typeface="Calibri" panose="020F0502020204030204" pitchFamily="34" charset="0"/>
                <a:cs typeface="Calibri" panose="020F0502020204030204" pitchFamily="34" charset="0"/>
              </a:rPr>
              <a:t>"d:\emp.json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94180553"/>
      </p:ext>
    </p:extLst>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mongoimport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a:t>
            </a:r>
            <a:r>
              <a:rPr lang="en-US" dirty="0">
                <a:solidFill>
                  <a:srgbClr val="049DC8"/>
                </a:solidFill>
                <a:latin typeface="Consolas" panose="020B0609020204030204" pitchFamily="49" charset="0"/>
                <a:cs typeface="Calibri" panose="020F0502020204030204" pitchFamily="34" charset="0"/>
              </a:rPr>
              <a:t> &lt; --type csv &gt; &lt; </a:t>
            </a:r>
            <a:r>
              <a:rPr lang="en-US" dirty="0" smtClean="0">
                <a:solidFill>
                  <a:srgbClr val="049DC8"/>
                </a:solidFill>
                <a:latin typeface="Consolas" panose="020B0609020204030204" pitchFamily="49" charset="0"/>
                <a:cs typeface="Calibri" panose="020F0502020204030204" pitchFamily="34" charset="0"/>
              </a:rPr>
              <a:t>--collection &gt;  &lt; --file&gt; &lt; --</a:t>
            </a:r>
            <a:r>
              <a:rPr lang="en-US">
                <a:solidFill>
                  <a:srgbClr val="049DC8"/>
                </a:solidFill>
                <a:latin typeface="Consolas" panose="020B0609020204030204" pitchFamily="49" charset="0"/>
                <a:cs typeface="Calibri" panose="020F0502020204030204" pitchFamily="34" charset="0"/>
              </a:rPr>
              <a:t>fields "</a:t>
            </a:r>
            <a:r>
              <a:rPr lang="en-US" smtClean="0">
                <a:solidFill>
                  <a:srgbClr val="049DC8"/>
                </a:solidFill>
                <a:latin typeface="Consolas" panose="020B0609020204030204" pitchFamily="49" charset="0"/>
                <a:cs typeface="Calibri" panose="020F0502020204030204" pitchFamily="34" charset="0"/>
              </a:rPr>
              <a:t>Field-List</a:t>
            </a:r>
            <a:r>
              <a:rPr lang="en-US" dirty="0" smtClean="0">
                <a:solidFill>
                  <a:srgbClr val="049DC8"/>
                </a:solidFill>
                <a:latin typeface="Consolas" panose="020B0609020204030204" pitchFamily="49" charset="0"/>
                <a:cs typeface="Calibri" panose="020F0502020204030204" pitchFamily="34" charset="0"/>
              </a:rPr>
              <a:t>"&gt;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296388" y="4267200"/>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a:t>
            </a:r>
            <a:r>
              <a:rPr lang="en-US" sz="2200" dirty="0" smtClean="0">
                <a:solidFill>
                  <a:srgbClr val="FC6F0D"/>
                </a:solidFill>
                <a:latin typeface="Calibri" panose="020F0502020204030204" pitchFamily="34" charset="0"/>
                <a:cs typeface="Calibri" panose="020F0502020204030204" pitchFamily="34" charset="0"/>
              </a:rPr>
              <a:t>(), HIREDATE.date(2006-01-02</a:t>
            </a:r>
            <a:r>
              <a:rPr lang="en-US" sz="2200" dirty="0">
                <a:solidFill>
                  <a:srgbClr val="FC6F0D"/>
                </a:solidFill>
                <a:latin typeface="Calibri" panose="020F0502020204030204" pitchFamily="34" charset="0"/>
                <a:cs typeface="Calibri" panose="020F0502020204030204" pitchFamily="34" charset="0"/>
              </a:rPr>
              <a:t>), SAL.int32(), COMM.int32(), DEPTNO.int32</a:t>
            </a:r>
            <a:r>
              <a:rPr lang="en-US" sz="2200" dirty="0" smtClean="0">
                <a:solidFill>
                  <a:srgbClr val="FC6F0D"/>
                </a:solidFill>
                <a:latin typeface="Calibri" panose="020F0502020204030204" pitchFamily="34" charset="0"/>
                <a:cs typeface="Calibri" panose="020F0502020204030204" pitchFamily="34" charset="0"/>
              </a:rPr>
              <a:t>(), BONUSID.int32</a:t>
            </a:r>
            <a:r>
              <a:rPr lang="en-US" sz="2200" dirty="0">
                <a:solidFill>
                  <a:srgbClr val="FC6F0D"/>
                </a:solidFill>
                <a:latin typeface="Calibri" panose="020F0502020204030204" pitchFamily="34" charset="0"/>
                <a:cs typeface="Calibri" panose="020F0502020204030204" pitchFamily="34" charset="0"/>
              </a:rPr>
              <a:t>(), USERNAME.string(), PWD.string()"</a:t>
            </a:r>
          </a:p>
        </p:txBody>
      </p:sp>
      <p:sp>
        <p:nvSpPr>
          <p:cNvPr id="3" name="Rectangle 2"/>
          <p:cNvSpPr/>
          <p:nvPr/>
        </p:nvSpPr>
        <p:spPr>
          <a:xfrm>
            <a:off x="287976" y="2558111"/>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Tree>
    <p:extLst>
      <p:ext uri="{BB962C8B-B14F-4D97-AF65-F5344CB8AC3E}">
        <p14:creationId xmlns="" xmlns:p14="http://schemas.microsoft.com/office/powerpoint/2010/main" val="1022164616"/>
      </p:ext>
    </p:extLst>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mongoexport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 xmlns:p14="http://schemas.microsoft.com/office/powerpoint/2010/main" val="16907154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smtClean="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mongoexport </a:t>
            </a:r>
            <a:r>
              <a:rPr lang="en-US" dirty="0">
                <a:solidFill>
                  <a:srgbClr val="049DC8"/>
                </a:solidFill>
                <a:latin typeface="Consolas" panose="020B0609020204030204" pitchFamily="49" charset="0"/>
                <a:cs typeface="Calibri" panose="020F0502020204030204" pitchFamily="34" charset="0"/>
              </a:rPr>
              <a:t>&lt; --host &gt; &lt; --port &gt; &lt; --db </a:t>
            </a:r>
            <a:r>
              <a:rPr lang="en-US" dirty="0" smtClean="0">
                <a:solidFill>
                  <a:srgbClr val="049DC8"/>
                </a:solidFill>
                <a:latin typeface="Consolas" panose="020B0609020204030204" pitchFamily="49" charset="0"/>
                <a:cs typeface="Calibri" panose="020F0502020204030204" pitchFamily="34" charset="0"/>
              </a:rPr>
              <a:t>&gt; &lt; --collection &gt; &lt; --out &gt;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287977" y="2560766"/>
            <a:ext cx="8551223" cy="769441"/>
          </a:xfrm>
          <a:prstGeom prst="rect">
            <a:avLst/>
          </a:prstGeom>
        </p:spPr>
        <p:txBody>
          <a:bodyPr wrap="square">
            <a:spAutoFit/>
          </a:bodyPr>
          <a:lstStyle/>
          <a:p>
            <a:r>
              <a:rPr lang="fr-FR" sz="2200" dirty="0" smtClean="0">
                <a:solidFill>
                  <a:srgbClr val="FC6F0D"/>
                </a:solidFill>
                <a:latin typeface="Calibri" panose="020F0502020204030204" pitchFamily="34" charset="0"/>
                <a:cs typeface="Calibri" panose="020F0502020204030204" pitchFamily="34" charset="0"/>
              </a:rPr>
              <a:t>mongoexport  </a:t>
            </a:r>
            <a:r>
              <a:rPr lang="fr-FR" sz="2200" dirty="0">
                <a:solidFill>
                  <a:srgbClr val="FC6F0D"/>
                </a:solidFill>
                <a:latin typeface="Calibri" panose="020F0502020204030204" pitchFamily="34" charset="0"/>
                <a:cs typeface="Calibri" panose="020F0502020204030204" pitchFamily="34" charset="0"/>
              </a:rPr>
              <a:t>--host "192.168.0.3" --port 27017  --db "db1" --collection emp </a:t>
            </a:r>
            <a:r>
              <a:rPr lang="fr-FR" sz="2200" dirty="0" smtClean="0">
                <a:solidFill>
                  <a:srgbClr val="FC6F0D"/>
                </a:solidFill>
                <a:latin typeface="Calibri" panose="020F0502020204030204" pitchFamily="34" charset="0"/>
                <a:cs typeface="Calibri" panose="020F0502020204030204" pitchFamily="34" charset="0"/>
              </a:rPr>
              <a:t>–</a:t>
            </a:r>
            <a:r>
              <a:rPr lang="fr-FR" sz="2200" dirty="0">
                <a:solidFill>
                  <a:srgbClr val="FC6F0D"/>
                </a:solidFill>
                <a:latin typeface="Calibri" panose="020F0502020204030204" pitchFamily="34" charset="0"/>
                <a:cs typeface="Calibri" panose="020F0502020204030204" pitchFamily="34" charset="0"/>
              </a:rPr>
              <a:t>out </a:t>
            </a:r>
            <a:r>
              <a:rPr lang="fr-FR" sz="2200" dirty="0" smtClean="0">
                <a:solidFill>
                  <a:srgbClr val="FC6F0D"/>
                </a:solidFill>
                <a:latin typeface="Calibri" panose="020F0502020204030204" pitchFamily="34" charset="0"/>
                <a:cs typeface="Calibri" panose="020F0502020204030204" pitchFamily="34" charset="0"/>
              </a:rPr>
              <a:t>"d:\e.json</a:t>
            </a:r>
            <a:r>
              <a:rPr lang="fr-FR"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605739647"/>
      </p:ext>
    </p:extLst>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endParaRPr lang="en-US" dirty="0"/>
          </a:p>
        </p:txBody>
      </p:sp>
    </p:spTree>
    <p:extLst>
      <p:ext uri="{BB962C8B-B14F-4D97-AF65-F5344CB8AC3E}">
        <p14:creationId xmlns="" xmlns:p14="http://schemas.microsoft.com/office/powerpoint/2010/main" val="6891180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t>
            </a:r>
            <a:r>
              <a:rPr lang="en-US" dirty="0" smtClean="0"/>
              <a:t>auto generated </a:t>
            </a:r>
            <a:r>
              <a:rPr lang="en-US" dirty="0"/>
              <a:t>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var variable_name = new Date()</a:t>
            </a:r>
            <a:endParaRPr lang="en-US" dirty="0">
              <a:solidFill>
                <a:srgbClr val="049DC8"/>
              </a:solidFill>
              <a:latin typeface="Consolas" panose="020B0609020204030204" pitchFamily="49" charset="0"/>
              <a:cs typeface="Calibri" panose="020F0502020204030204" pitchFamily="34" charset="0"/>
            </a:endParaRPr>
          </a:p>
        </p:txBody>
      </p:sp>
      <p:sp>
        <p:nvSpPr>
          <p:cNvPr id="9" name="Rectangle 8"/>
          <p:cNvSpPr/>
          <p:nvPr/>
        </p:nvSpPr>
        <p:spPr>
          <a:xfrm>
            <a:off x="141514" y="2236113"/>
            <a:ext cx="88233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x = Date()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909131454"/>
      </p:ext>
    </p:extLst>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 xmlns:p14="http://schemas.microsoft.com/office/powerpoint/2010/main" val="33236734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4384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db.getCollectionNames</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1066355711"/>
      </p:ext>
    </p:extLst>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 xmlns:p14="http://schemas.microsoft.com/office/powerpoint/2010/main" val="228970032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Volume </a:t>
            </a:r>
            <a:r>
              <a:rPr lang="en-US" dirty="0">
                <a:solidFill>
                  <a:srgbClr val="036883"/>
                </a:solidFill>
              </a:rPr>
              <a:t>refers to the amount of data. </a:t>
            </a:r>
            <a:endParaRPr lang="en-US" dirty="0" smtClean="0">
              <a:solidFill>
                <a:srgbClr val="036883"/>
              </a:solidFill>
            </a:endParaRPr>
          </a:p>
          <a:p>
            <a:pPr marL="285750" indent="-285750">
              <a:lnSpc>
                <a:spcPct val="200000"/>
              </a:lnSpc>
              <a:buFont typeface="Arial" panose="020B0604020202020204" pitchFamily="34" charset="0"/>
              <a:buChar char="•"/>
            </a:pPr>
            <a:r>
              <a:rPr lang="en-US" dirty="0" smtClean="0">
                <a:solidFill>
                  <a:srgbClr val="036883"/>
                </a:solidFill>
              </a:rPr>
              <a:t>Variety </a:t>
            </a:r>
            <a:r>
              <a:rPr lang="en-US" dirty="0">
                <a:solidFill>
                  <a:srgbClr val="036883"/>
                </a:solidFill>
              </a:rPr>
              <a:t>refers to the number of types of data.</a:t>
            </a:r>
          </a:p>
          <a:p>
            <a:pPr marL="285750" indent="-285750">
              <a:lnSpc>
                <a:spcPct val="200000"/>
              </a:lnSpc>
              <a:buFont typeface="Arial" panose="020B0604020202020204" pitchFamily="34" charset="0"/>
              <a:buChar char="•"/>
            </a:pPr>
            <a:r>
              <a:rPr lang="en-US" dirty="0">
                <a:solidFill>
                  <a:srgbClr val="036883"/>
                </a:solidFill>
              </a:rPr>
              <a:t>Velocity refers to the speed of data processing.</a:t>
            </a:r>
            <a:endParaRPr lang="en-IN" dirty="0">
              <a:solidFill>
                <a:srgbClr val="036883"/>
              </a:solidFill>
            </a:endParaRPr>
          </a:p>
        </p:txBody>
      </p:sp>
    </p:spTree>
    <p:extLst>
      <p:ext uri="{BB962C8B-B14F-4D97-AF65-F5344CB8AC3E}">
        <p14:creationId xmlns="" xmlns:p14="http://schemas.microsoft.com/office/powerpoint/2010/main" val="395171307"/>
      </p:ext>
    </p:extLst>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a:t>
            </a:r>
            <a:r>
              <a:rPr lang="en-IN" dirty="0" smtClean="0">
                <a:solidFill>
                  <a:srgbClr val="049DC8"/>
                </a:solidFill>
                <a:latin typeface="Consolas" panose="020B0609020204030204" pitchFamily="49" charset="0"/>
                <a:cs typeface="Calibri" panose="020F0502020204030204" pitchFamily="34" charset="0"/>
              </a:rPr>
              <a:t>{ options1</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options2, ... })</a:t>
            </a:r>
            <a:endParaRPr lang="en-IN"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r>
              <a:rPr lang="en-IN" sz="2200" dirty="0" smtClean="0">
                <a:solidFill>
                  <a:srgbClr val="FC6F0D"/>
                </a:solidFill>
                <a:latin typeface="Calibri" panose="020F0502020204030204" pitchFamily="34" charset="0"/>
                <a:cs typeface="Calibri" panose="020F0502020204030204" pitchFamily="34" charset="0"/>
              </a:rPr>
              <a:t>");</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a:t>
            </a:r>
            <a:r>
              <a:rPr lang="en-IN" sz="2200" dirty="0" smtClean="0">
                <a:solidFill>
                  <a:srgbClr val="FC6F0D"/>
                </a:solidFill>
                <a:latin typeface="Calibri" panose="020F0502020204030204" pitchFamily="34" charset="0"/>
                <a:cs typeface="Calibri" panose="020F0502020204030204" pitchFamily="34" charset="0"/>
              </a:rPr>
              <a:t>{ capped:true</a:t>
            </a:r>
            <a:r>
              <a:rPr lang="en-IN" sz="2200" dirty="0">
                <a:solidFill>
                  <a:srgbClr val="FC6F0D"/>
                </a:solidFill>
                <a:latin typeface="Calibri" panose="020F0502020204030204" pitchFamily="34" charset="0"/>
                <a:cs typeface="Calibri" panose="020F0502020204030204" pitchFamily="34" charset="0"/>
              </a:rPr>
              <a:t>, size:1, max:2});  </a:t>
            </a:r>
            <a:r>
              <a:rPr lang="en-IN" sz="2200" dirty="0" smtClean="0">
                <a:solidFill>
                  <a:srgbClr val="FC6F0D"/>
                </a:solidFill>
                <a:latin typeface="Calibri" panose="020F0502020204030204" pitchFamily="34" charset="0"/>
                <a:cs typeface="Calibri" panose="020F0502020204030204" pitchFamily="34" charset="0"/>
              </a:rPr>
              <a:t>  </a:t>
            </a:r>
            <a:r>
              <a:rPr lang="en-IN" dirty="0" smtClean="0">
                <a:solidFill>
                  <a:srgbClr val="00B050"/>
                </a:solidFill>
                <a:latin typeface="Calibri" panose="020F0502020204030204" pitchFamily="34" charset="0"/>
                <a:cs typeface="Calibri" panose="020F0502020204030204" pitchFamily="34" charset="0"/>
              </a:rPr>
              <a:t>// </a:t>
            </a:r>
            <a:r>
              <a:rPr lang="en-IN" dirty="0">
                <a:solidFill>
                  <a:srgbClr val="00B050"/>
                </a:solidFill>
                <a:latin typeface="Calibri" panose="020F0502020204030204" pitchFamily="34" charset="0"/>
                <a:cs typeface="Calibri" panose="020F0502020204030204" pitchFamily="34" charset="0"/>
              </a:rPr>
              <a:t>This command creates a collection named log with a maximum size of </a:t>
            </a:r>
            <a:r>
              <a:rPr lang="en-IN" dirty="0" smtClean="0">
                <a:solidFill>
                  <a:srgbClr val="00B050"/>
                </a:solidFill>
                <a:latin typeface="Calibri" panose="020F0502020204030204" pitchFamily="34" charset="0"/>
                <a:cs typeface="Calibri" panose="020F0502020204030204" pitchFamily="34" charset="0"/>
              </a:rPr>
              <a:t>1 byte </a:t>
            </a:r>
            <a:r>
              <a:rPr lang="en-IN" dirty="0">
                <a:solidFill>
                  <a:srgbClr val="00B050"/>
                </a:solidFill>
                <a:latin typeface="Calibri" panose="020F0502020204030204" pitchFamily="34" charset="0"/>
                <a:cs typeface="Calibri" panose="020F0502020204030204" pitchFamily="34" charset="0"/>
              </a:rPr>
              <a:t>and a maximum of </a:t>
            </a:r>
            <a:r>
              <a:rPr lang="en-IN" dirty="0" smtClean="0">
                <a:solidFill>
                  <a:srgbClr val="00B050"/>
                </a:solidFill>
                <a:latin typeface="Calibri" panose="020F0502020204030204" pitchFamily="34" charset="0"/>
                <a:cs typeface="Calibri" panose="020F0502020204030204" pitchFamily="34" charset="0"/>
              </a:rPr>
              <a:t>2 documents</a:t>
            </a:r>
            <a:r>
              <a:rPr lang="en-IN" dirty="0">
                <a:solidFill>
                  <a:srgbClr val="00B050"/>
                </a:solidFill>
                <a:latin typeface="Calibri" panose="020F0502020204030204" pitchFamily="34" charset="0"/>
                <a:cs typeface="Calibri" panose="020F0502020204030204" pitchFamily="34" charset="0"/>
              </a:rPr>
              <a:t>.</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r>
              <a:rPr lang="en-US" dirty="0" smtClean="0"/>
              <a:t>:</a:t>
            </a:r>
          </a:p>
          <a:p>
            <a:endParaRPr lang="en-US" sz="800" dirty="0" smtClean="0"/>
          </a:p>
          <a:p>
            <a:pPr marL="285750" indent="-285750">
              <a:buFont typeface="Arial" panose="020B0604020202020204" pitchFamily="34" charset="0"/>
              <a:buChar char="•"/>
            </a:pPr>
            <a:r>
              <a:rPr lang="en-US" dirty="0">
                <a:solidFill>
                  <a:srgbClr val="036883"/>
                </a:solidFill>
              </a:rPr>
              <a:t>c</a:t>
            </a:r>
            <a:r>
              <a:rPr lang="en-US" dirty="0" smtClean="0">
                <a:solidFill>
                  <a:srgbClr val="036883"/>
                </a:solidFill>
              </a:rPr>
              <a:t>apped : boolean</a:t>
            </a:r>
            <a:endParaRPr lang="en-US" dirty="0">
              <a:solidFill>
                <a:srgbClr val="036883"/>
              </a:solidFill>
            </a:endParaRPr>
          </a:p>
          <a:p>
            <a:pPr marL="285750" indent="-285750">
              <a:buFont typeface="Arial" panose="020B0604020202020204" pitchFamily="34" charset="0"/>
              <a:buChar char="•"/>
            </a:pPr>
            <a:r>
              <a:rPr lang="en-US" dirty="0" smtClean="0">
                <a:solidFill>
                  <a:srgbClr val="036883"/>
                </a:solidFill>
              </a:rPr>
              <a:t>size : number</a:t>
            </a:r>
            <a:endParaRPr lang="en-US" dirty="0">
              <a:solidFill>
                <a:srgbClr val="036883"/>
              </a:solidFill>
            </a:endParaRPr>
          </a:p>
          <a:p>
            <a:pPr marL="285750" indent="-285750">
              <a:buFont typeface="Arial" panose="020B0604020202020204" pitchFamily="34" charset="0"/>
              <a:buChar char="•"/>
            </a:pPr>
            <a:r>
              <a:rPr lang="en-US" dirty="0">
                <a:solidFill>
                  <a:srgbClr val="036883"/>
                </a:solidFill>
              </a:rPr>
              <a:t>max </a:t>
            </a:r>
            <a:r>
              <a:rPr lang="en-US" dirty="0" smtClean="0">
                <a:solidFill>
                  <a:srgbClr val="036883"/>
                </a:solidFill>
              </a:rPr>
              <a:t>: number</a:t>
            </a:r>
            <a:endParaRPr lang="en-US" dirty="0">
              <a:solidFill>
                <a:srgbClr val="036883"/>
              </a:solidFill>
            </a:endParaRPr>
          </a:p>
        </p:txBody>
      </p:sp>
    </p:spTree>
    <p:extLst>
      <p:ext uri="{BB962C8B-B14F-4D97-AF65-F5344CB8AC3E}">
        <p14:creationId xmlns="" xmlns:p14="http://schemas.microsoft.com/office/powerpoint/2010/main" val="2399151553"/>
      </p:ext>
    </p:extLst>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 xmlns:p14="http://schemas.microsoft.com/office/powerpoint/2010/main" val="61624462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smtClean="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61251599"/>
      </p:ext>
    </p:extLst>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 xmlns:p14="http://schemas.microsoft.com/office/powerpoint/2010/main" val="5018658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a:t>
            </a:r>
            <a:r>
              <a:rPr lang="en-US" dirty="0" smtClean="0">
                <a:solidFill>
                  <a:srgbClr val="049DC8"/>
                </a:solidFill>
                <a:latin typeface="Consolas" panose="020B0609020204030204" pitchFamily="49" charset="0"/>
                <a:cs typeface="Calibri" panose="020F0502020204030204" pitchFamily="34" charset="0"/>
              </a:rPr>
              <a:t>name</a:t>
            </a:r>
            <a:r>
              <a:rPr lang="en-US" dirty="0">
                <a:solidFill>
                  <a:srgbClr val="049DC8"/>
                </a:solidFill>
                <a:latin typeface="Consolas" panose="020B0609020204030204" pitchFamily="49" charset="0"/>
                <a:cs typeface="Calibri" panose="020F0502020204030204" pitchFamily="34" charset="0"/>
              </a:rPr>
              <a:t>')</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 xmlns:p14="http://schemas.microsoft.com/office/powerpoint/2010/main" val="2079836462"/>
      </p:ext>
    </p:extLst>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 xmlns:p14="http://schemas.microsoft.com/office/powerpoint/2010/main" val="279094307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794748492"/>
      </p:ext>
    </p:extLst>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 xmlns:p14="http://schemas.microsoft.com/office/powerpoint/2010/main" val="114202078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db.emp.renameCollection</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'e</a:t>
            </a:r>
            <a:r>
              <a:rPr lang="en-IN" sz="2200" dirty="0">
                <a:solidFill>
                  <a:srgbClr val="FC6F0D"/>
                </a:solidFill>
                <a:latin typeface="Calibri" panose="020F0502020204030204" pitchFamily="34" charset="0"/>
                <a:cs typeface="Calibri" panose="020F0502020204030204" pitchFamily="34" charset="0"/>
              </a:rPr>
              <a:t>'</a:t>
            </a:r>
            <a:r>
              <a:rPr lang="en-IN" sz="2200" dirty="0" smtClean="0">
                <a:solidFill>
                  <a:srgbClr val="FC6F0D"/>
                </a:solidFill>
                <a:latin typeface="Calibri" panose="020F0502020204030204" pitchFamily="34" charset="0"/>
                <a:cs typeface="Calibri" panose="020F0502020204030204" pitchFamily="34" charset="0"/>
              </a:rPr>
              <a:t>, false);</a:t>
            </a:r>
          </a:p>
        </p:txBody>
      </p:sp>
      <p:sp>
        <p:nvSpPr>
          <p:cNvPr id="9" name="Rectangle 8"/>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 xmlns:p14="http://schemas.microsoft.com/office/powerpoint/2010/main" val="1877133030"/>
      </p:ext>
    </p:extLst>
  </p:cSld>
  <p:clrMapOvr>
    <a:masterClrMapping/>
  </p:clrMapOvr>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 xmlns:p14="http://schemas.microsoft.com/office/powerpoint/2010/main" val="123540666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6858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why NoSQL</a:t>
            </a:r>
            <a:endParaRPr lang="en-US" dirty="0"/>
          </a:p>
        </p:txBody>
      </p:sp>
      <p:pic>
        <p:nvPicPr>
          <p:cNvPr id="3" name="Picture 2"/>
          <p:cNvPicPr>
            <a:picLocks noChangeAspect="1"/>
          </p:cNvPicPr>
          <p:nvPr/>
        </p:nvPicPr>
        <p:blipFill>
          <a:blip r:embed="rId2"/>
          <a:stretch>
            <a:fillRect/>
          </a:stretch>
        </p:blipFill>
        <p:spPr>
          <a:xfrm>
            <a:off x="18835" y="1874123"/>
            <a:ext cx="9125165" cy="4145677"/>
          </a:xfrm>
          <a:prstGeom prst="rect">
            <a:avLst/>
          </a:prstGeom>
        </p:spPr>
      </p:pic>
    </p:spTree>
    <p:extLst>
      <p:ext uri="{BB962C8B-B14F-4D97-AF65-F5344CB8AC3E}">
        <p14:creationId xmlns="" xmlns:p14="http://schemas.microsoft.com/office/powerpoint/2010/main" val="139519933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a:t>
            </a:r>
            <a:r>
              <a:rPr lang="en-IN" sz="2200" dirty="0" smtClean="0">
                <a:solidFill>
                  <a:srgbClr val="FC6F0D"/>
                </a:solidFill>
                <a:latin typeface="Calibri" panose="020F0502020204030204" pitchFamily="34" charset="0"/>
                <a:cs typeface="Calibri" panose="020F0502020204030204" pitchFamily="34" charset="0"/>
              </a:rPr>
              <a:t>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 xmlns:p14="http://schemas.microsoft.com/office/powerpoint/2010/main" val="458997171"/>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a:t>
            </a:r>
            <a:r>
              <a:rPr lang="en-US" dirty="0" smtClean="0">
                <a:solidFill>
                  <a:srgbClr val="FF5A36"/>
                </a:solidFill>
              </a:rPr>
              <a:t>20 documents. </a:t>
            </a:r>
            <a:r>
              <a:rPr lang="en-US" dirty="0">
                <a:solidFill>
                  <a:srgbClr val="FF5A36"/>
                </a:solidFill>
              </a:rPr>
              <a:t>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smtClean="0">
                <a:solidFill>
                  <a:srgbClr val="0070C0"/>
                </a:solidFill>
              </a:rPr>
              <a:t>Method</a:t>
            </a:r>
          </a:p>
          <a:p>
            <a:endParaRPr lang="en-US" sz="800" dirty="0" smtClean="0">
              <a:solidFill>
                <a:srgbClr val="DEB887"/>
              </a:solidFill>
            </a:endParaRPr>
          </a:p>
          <a:p>
            <a:r>
              <a:rPr lang="en-US" sz="2000" dirty="0" smtClean="0">
                <a:solidFill>
                  <a:srgbClr val="FF5A36"/>
                </a:solidFill>
              </a:rPr>
              <a:t>.</a:t>
            </a:r>
            <a:r>
              <a:rPr lang="en-US" sz="2000" dirty="0">
                <a:solidFill>
                  <a:srgbClr val="FF5A36"/>
                </a:solidFill>
              </a:rPr>
              <a:t>pretty()</a:t>
            </a:r>
          </a:p>
        </p:txBody>
      </p:sp>
    </p:spTree>
    <p:extLst>
      <p:ext uri="{BB962C8B-B14F-4D97-AF65-F5344CB8AC3E}">
        <p14:creationId xmlns="" xmlns:p14="http://schemas.microsoft.com/office/powerpoint/2010/main" val="323746580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1563469"/>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smtClean="0"/>
              <a:t>: Specifies </a:t>
            </a:r>
            <a:r>
              <a:rPr lang="en-US" dirty="0"/>
              <a:t>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smtClean="0"/>
              <a:t>: Specifies </a:t>
            </a:r>
            <a:r>
              <a:rPr lang="en-US" dirty="0"/>
              <a:t>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smtClean="0">
                <a:solidFill>
                  <a:srgbClr val="C00000"/>
                </a:solidFill>
              </a:rPr>
              <a:t>Projection</a:t>
            </a:r>
            <a:endParaRPr lang="en-US" dirty="0">
              <a:solidFill>
                <a:srgbClr val="C00000"/>
              </a:solidFill>
            </a:endParaRP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 xmlns:p14="http://schemas.microsoft.com/office/powerpoint/2010/main" val="639887221"/>
      </p:ext>
    </p:extLst>
  </p:cSld>
  <p:clrMapOvr>
    <a:masterClrMapping/>
  </p:clrMapOvr>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db.getCollection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'emp</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({job: 'manager'})</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a:t>
            </a:r>
            <a:r>
              <a:rPr lang="en-US" sz="2200" dirty="0" smtClean="0">
                <a:solidFill>
                  <a:srgbClr val="FC6F0D"/>
                </a:solidFill>
                <a:latin typeface="Calibri" panose="020F0502020204030204" pitchFamily="34" charset="0"/>
                <a:cs typeface="Calibri" panose="020F0502020204030204" pitchFamily="34" charset="0"/>
              </a:rPr>
              <a:t>{ename:1</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job: true});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db.emp.find({sal:{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 job:true</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db.emp.find</a:t>
            </a:r>
            <a:r>
              <a:rPr lang="en-US" sz="2200" dirty="0">
                <a:solidFill>
                  <a:srgbClr val="FC6F0D"/>
                </a:solidFill>
                <a:latin typeface="Calibri" panose="020F0502020204030204" pitchFamily="34" charset="0"/>
                <a:cs typeface="Calibri" panose="020F0502020204030204" pitchFamily="34" charset="0"/>
              </a:rPr>
              <a:t>({job:'manager'}, </a:t>
            </a:r>
            <a:r>
              <a:rPr lang="en-US" sz="2200" dirty="0" smtClean="0">
                <a:solidFill>
                  <a:srgbClr val="FC6F0D"/>
                </a:solidFill>
                <a:latin typeface="Calibri" panose="020F0502020204030204" pitchFamily="34" charset="0"/>
                <a:cs typeface="Calibri" panose="020F0502020204030204" pitchFamily="34" charset="0"/>
              </a:rPr>
              <a:t>{_id:false, ename:true</a:t>
            </a:r>
            <a:r>
              <a:rPr lang="en-US" sz="2200" dirty="0">
                <a:solidFill>
                  <a:srgbClr val="FC6F0D"/>
                </a:solidFill>
                <a:latin typeface="Calibri" panose="020F0502020204030204" pitchFamily="34" charset="0"/>
                <a:cs typeface="Calibri" panose="020F0502020204030204" pitchFamily="34" charset="0"/>
              </a:rPr>
              <a:t>, job:true</a:t>
            </a:r>
            <a:r>
              <a:rPr lang="en-US" sz="2200" dirty="0" smtClean="0">
                <a:solidFill>
                  <a:srgbClr val="FC6F0D"/>
                </a:solidFill>
                <a:latin typeface="Calibri" panose="020F0502020204030204" pitchFamily="34" charset="0"/>
                <a:cs typeface="Calibri" panose="020F0502020204030204" pitchFamily="34" charset="0"/>
              </a:rPr>
              <a:t>})</a:t>
            </a:r>
          </a:p>
        </p:txBody>
      </p:sp>
      <p:sp>
        <p:nvSpPr>
          <p:cNvPr id="10" name="Rectangle 9"/>
          <p:cNvSpPr/>
          <p:nvPr/>
        </p:nvSpPr>
        <p:spPr>
          <a:xfrm>
            <a:off x="154136" y="1219200"/>
            <a:ext cx="6516528" cy="923330"/>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db.getCollection('name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635217269"/>
      </p:ext>
    </p:extLst>
  </p:cSld>
  <p:clrMapOvr>
    <a:masterClrMapping/>
  </p:clrMapOvr>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()[0];</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a:t>
            </a:r>
            <a:r>
              <a:rPr lang="en-US" sz="2200" dirty="0" smtClean="0">
                <a:solidFill>
                  <a:srgbClr val="FC6F0D"/>
                </a:solidFill>
                <a:latin typeface="Calibri" panose="020F0502020204030204" pitchFamily="34" charset="0"/>
                <a:cs typeface="Calibri" panose="020F0502020204030204" pitchFamily="34" charset="0"/>
              </a:rPr>
              <a:t>].ename;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r>
              <a:rPr lang="en-US" sz="2200" dirty="0" smtClean="0">
                <a:solidFill>
                  <a:srgbClr val="FC6F0D"/>
                </a:solidFill>
                <a:latin typeface="Calibri" panose="020F0502020204030204" pitchFamily="34" charset="0"/>
                <a:cs typeface="Calibri" panose="020F0502020204030204" pitchFamily="34" charset="0"/>
              </a:rPr>
              <a:t>()</a:t>
            </a:r>
            <a:r>
              <a:rPr lang="en-US" sz="2200" dirty="0">
                <a:solidFill>
                  <a:srgbClr val="FC6F0D"/>
                </a:solidFill>
                <a:latin typeface="Calibri" panose="020F0502020204030204" pitchFamily="34" charset="0"/>
                <a:cs typeface="Calibri" panose="020F0502020204030204" pitchFamily="34" charset="0"/>
              </a:rPr>
              <a:t> [0]</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149188" y="1563469"/>
            <a:ext cx="8845624"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(query, projection</a:t>
            </a:r>
            <a:r>
              <a:rPr lang="en-US" dirty="0" smtClean="0">
                <a:solidFill>
                  <a:srgbClr val="049DC8"/>
                </a:solidFill>
                <a:latin typeface="Consolas" panose="020B0609020204030204" pitchFamily="49" charset="0"/>
                <a:cs typeface="Calibri" panose="020F0502020204030204" pitchFamily="34" charset="0"/>
              </a:rPr>
              <a:t>) [&lt;index&gt; [.field] ]</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db.collection.find(query</a:t>
            </a:r>
            <a:r>
              <a:rPr lang="en-US" dirty="0">
                <a:solidFill>
                  <a:srgbClr val="049DC8"/>
                </a:solidFill>
                <a:latin typeface="Consolas" panose="020B0609020204030204" pitchFamily="49" charset="0"/>
                <a:cs typeface="Calibri" panose="020F0502020204030204" pitchFamily="34" charset="0"/>
              </a:rPr>
              <a:t>, projection) </a:t>
            </a:r>
            <a:r>
              <a:rPr lang="en-US" dirty="0" smtClean="0">
                <a:solidFill>
                  <a:srgbClr val="049DC8"/>
                </a:solidFill>
                <a:latin typeface="Consolas" panose="020B0609020204030204" pitchFamily="49" charset="0"/>
                <a:cs typeface="Calibri" panose="020F0502020204030204" pitchFamily="34" charset="0"/>
              </a:rPr>
              <a:t>[&lt;index&gt; [.</a:t>
            </a:r>
            <a:r>
              <a:rPr lang="en-US" dirty="0">
                <a:solidFill>
                  <a:srgbClr val="049DC8"/>
                </a:solidFill>
                <a:latin typeface="Consolas" panose="020B0609020204030204" pitchFamily="49" charset="0"/>
                <a:cs typeface="Calibri" panose="020F0502020204030204" pitchFamily="34" charset="0"/>
              </a:rPr>
              <a:t>field</a:t>
            </a:r>
            <a:r>
              <a:rPr lang="en-US" dirty="0" smtClean="0">
                <a:solidFill>
                  <a:srgbClr val="049DC8"/>
                </a:solidFill>
                <a:latin typeface="Consolas" panose="020B0609020204030204" pitchFamily="49" charset="0"/>
                <a:cs typeface="Calibri" panose="020F0502020204030204" pitchFamily="34" charset="0"/>
              </a:rPr>
              <a:t>] ]</a:t>
            </a:r>
          </a:p>
          <a:p>
            <a:r>
              <a:rPr lang="en-US" dirty="0" smtClean="0">
                <a:solidFill>
                  <a:srgbClr val="049DC8"/>
                </a:solidFill>
                <a:latin typeface="Consolas" panose="020B0609020204030204" pitchFamily="49" charset="0"/>
                <a:cs typeface="Calibri" panose="020F0502020204030204" pitchFamily="34" charset="0"/>
              </a:rPr>
              <a:t>db.getCollection</a:t>
            </a:r>
            <a:r>
              <a:rPr lang="en-US" dirty="0">
                <a:solidFill>
                  <a:srgbClr val="049DC8"/>
                </a:solidFill>
                <a:latin typeface="Consolas" panose="020B0609020204030204" pitchFamily="49" charset="0"/>
                <a:cs typeface="Calibri" panose="020F0502020204030204" pitchFamily="34" charset="0"/>
              </a:rPr>
              <a:t>('name</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find (query, projection</a:t>
            </a:r>
            <a:r>
              <a:rPr lang="en-US" dirty="0" smtClean="0">
                <a:solidFill>
                  <a:srgbClr val="049DC8"/>
                </a:solidFill>
                <a:latin typeface="Consolas" panose="020B0609020204030204" pitchFamily="49" charset="0"/>
                <a:cs typeface="Calibri" panose="020F0502020204030204" pitchFamily="34" charset="0"/>
              </a:rPr>
              <a:t>) [&lt;index&gt; </a:t>
            </a:r>
            <a:r>
              <a:rPr lang="en-US" dirty="0">
                <a:solidFill>
                  <a:srgbClr val="049DC8"/>
                </a:solidFill>
                <a:latin typeface="Consolas" panose="020B0609020204030204" pitchFamily="49" charset="0"/>
                <a:cs typeface="Calibri" panose="020F0502020204030204" pitchFamily="34" charset="0"/>
              </a:rPr>
              <a:t>[.field]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 xmlns:p14="http://schemas.microsoft.com/office/powerpoint/2010/main" val="2762672699"/>
      </p:ext>
    </p:extLst>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7402989"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var variable_name = db.collection.find(query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 xmlns:p14="http://schemas.microsoft.com/office/powerpoint/2010/main" val="1504006984"/>
      </p:ext>
    </p:extLst>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127568910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 field: value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 </a:t>
            </a: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sort({ field: value })</a:t>
            </a:r>
          </a:p>
        </p:txBody>
      </p:sp>
      <p:sp>
        <p:nvSpPr>
          <p:cNvPr id="3" name="Rectangle 2"/>
          <p:cNvSpPr/>
          <p:nvPr/>
        </p:nvSpPr>
        <p:spPr>
          <a:xfrm>
            <a:off x="160073" y="2782669"/>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ename:true}).sort({ename</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a:t>
            </a:r>
          </a:p>
        </p:txBody>
      </p:sp>
    </p:spTree>
    <p:extLst>
      <p:ext uri="{BB962C8B-B14F-4D97-AF65-F5344CB8AC3E}">
        <p14:creationId xmlns="" xmlns:p14="http://schemas.microsoft.com/office/powerpoint/2010/main" val="3558721917"/>
      </p:ext>
    </p:extLst>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limit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27908390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cursor.limit(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['collection'].find (query, projection</a:t>
            </a:r>
            <a:r>
              <a:rPr lang="en-US" dirty="0" smtClean="0">
                <a:solidFill>
                  <a:srgbClr val="049DC8"/>
                </a:solidFill>
                <a:latin typeface="Consolas" panose="020B0609020204030204" pitchFamily="49" charset="0"/>
                <a:cs typeface="Calibri" panose="020F0502020204030204" pitchFamily="34" charset="0"/>
              </a:rPr>
              <a:t>).limit(&lt;number&gt;)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limit</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&lt;number&gt;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a:t>
            </a:r>
            <a:r>
              <a:rPr lang="en-US" sz="2200" dirty="0" smtClean="0">
                <a:solidFill>
                  <a:srgbClr val="FC6F0D"/>
                </a:solidFill>
                <a:latin typeface="Calibri" panose="020F0502020204030204" pitchFamily="34" charset="0"/>
                <a:cs typeface="Calibri" panose="020F0502020204030204" pitchFamily="34" charset="0"/>
              </a:rPr>
              <a:t>limit(0);	</a:t>
            </a:r>
            <a:r>
              <a:rPr lang="en-US" sz="2200" dirty="0" smtClean="0">
                <a:solidFill>
                  <a:srgbClr val="00B050"/>
                </a:solidFill>
                <a:latin typeface="Calibri" panose="020F0502020204030204" pitchFamily="34" charset="0"/>
                <a:cs typeface="Calibri" panose="020F0502020204030204" pitchFamily="34" charset="0"/>
              </a:rPr>
              <a:t>// all documents</a:t>
            </a:r>
          </a:p>
          <a:p>
            <a:endParaRPr lang="en-US" sz="800" dirty="0" smtClean="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31666" y="49975"/>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 xmlns:p14="http://schemas.microsoft.com/office/powerpoint/2010/main" val="1180999377"/>
      </p:ext>
    </p:extLst>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 xmlns:p14="http://schemas.microsoft.com/office/powerpoint/2010/main" val="4293424551"/>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37197844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a:t>
            </a:r>
            <a:r>
              <a:rPr lang="en-US" dirty="0" smtClean="0">
                <a:solidFill>
                  <a:srgbClr val="049DC8"/>
                </a:solidFill>
                <a:latin typeface="Consolas" panose="020B0609020204030204" pitchFamily="49" charset="0"/>
                <a:cs typeface="Calibri" panose="020F0502020204030204" pitchFamily="34" charset="0"/>
              </a:rPr>
              <a:t>(&lt;offset_number&gt;)</a:t>
            </a:r>
            <a:endParaRPr lang="en-US" dirty="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 </a:t>
            </a:r>
            <a:r>
              <a:rPr lang="en-US" dirty="0">
                <a:solidFill>
                  <a:srgbClr val="049DC8"/>
                </a:solidFill>
                <a:latin typeface="Consolas" panose="020B0609020204030204" pitchFamily="49" charset="0"/>
                <a:cs typeface="Calibri" panose="020F0502020204030204" pitchFamily="34" charset="0"/>
              </a:rPr>
              <a:t>['emp'].find (query,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 </a:t>
            </a:r>
            <a:endParaRPr lang="en-US" dirty="0">
              <a:solidFill>
                <a:srgbClr val="049DC8"/>
              </a:solidFill>
              <a:latin typeface="Consolas" panose="020B0609020204030204" pitchFamily="49" charset="0"/>
              <a:cs typeface="Calibri" panose="020F0502020204030204" pitchFamily="34" charset="0"/>
            </a:endParaRPr>
          </a:p>
          <a:p>
            <a:r>
              <a:rPr lang="en-US" dirty="0">
                <a:solidFill>
                  <a:srgbClr val="049DC8"/>
                </a:solidFill>
                <a:latin typeface="Consolas" panose="020B0609020204030204" pitchFamily="49" charset="0"/>
                <a:cs typeface="Calibri" panose="020F0502020204030204" pitchFamily="34" charset="0"/>
              </a:rPr>
              <a:t>db.collection.find(query, projection</a:t>
            </a:r>
            <a:r>
              <a:rPr lang="en-US" dirty="0" smtClean="0">
                <a:solidFill>
                  <a:srgbClr val="049DC8"/>
                </a:solidFill>
                <a:latin typeface="Consolas" panose="020B0609020204030204" pitchFamily="49" charset="0"/>
                <a:cs typeface="Calibri" panose="020F0502020204030204" pitchFamily="34" charset="0"/>
              </a:rPr>
              <a:t>).</a:t>
            </a:r>
            <a:r>
              <a:rPr lang="en-US" dirty="0">
                <a:solidFill>
                  <a:srgbClr val="049DC8"/>
                </a:solidFill>
                <a:latin typeface="Consolas" panose="020B0609020204030204" pitchFamily="49" charset="0"/>
                <a:cs typeface="Calibri" panose="020F0502020204030204" pitchFamily="34" charset="0"/>
              </a:rPr>
              <a:t>skip(&lt;</a:t>
            </a:r>
            <a:r>
              <a:rPr lang="en-US" dirty="0" smtClean="0">
                <a:solidFill>
                  <a:srgbClr val="049DC8"/>
                </a:solidFill>
                <a:latin typeface="Consolas" panose="020B0609020204030204" pitchFamily="49" charset="0"/>
                <a:cs typeface="Calibri" panose="020F0502020204030204" pitchFamily="34" charset="0"/>
              </a:rPr>
              <a:t>offset_number&gt;)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a:t>
            </a:r>
            <a:r>
              <a:rPr lang="en-IN" sz="2200" dirty="0" smtClean="0">
                <a:solidFill>
                  <a:srgbClr val="FC6F0D"/>
                </a:solidFill>
                <a:latin typeface="Calibri" panose="020F0502020204030204" pitchFamily="34" charset="0"/>
                <a:cs typeface="Calibri" panose="020F0502020204030204" pitchFamily="34" charset="0"/>
              </a:rPr>
              <a:t>({}) - 1</a:t>
            </a:r>
            <a:r>
              <a:rPr lang="en-IN" sz="2200" dirty="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547012814"/>
      </p:ext>
    </p:extLst>
  </p:cSld>
  <p:clrMapOvr>
    <a:masterClrMapping/>
  </p:clrMapOvr>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count</a:t>
            </a:r>
            <a:endParaRPr lang="en-US" dirty="0"/>
          </a:p>
        </p:txBody>
      </p:sp>
      <p:sp>
        <p:nvSpPr>
          <p:cNvPr id="3" name="Rectangle 2"/>
          <p:cNvSpPr/>
          <p:nvPr/>
        </p:nvSpPr>
        <p:spPr>
          <a:xfrm>
            <a:off x="419100" y="2861953"/>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88771044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endParaRPr lang="en-US" dirty="0" smtClean="0">
              <a:solidFill>
                <a:srgbClr val="049DC8"/>
              </a:solidFill>
              <a:latin typeface="Consolas" panose="020B0609020204030204" pitchFamily="49" charset="0"/>
              <a:cs typeface="Calibri" panose="020F0502020204030204" pitchFamily="34" charset="0"/>
            </a:endParaRPr>
          </a:p>
          <a:p>
            <a:r>
              <a:rPr lang="en-US" dirty="0" smtClean="0">
                <a:solidFill>
                  <a:srgbClr val="049DC8"/>
                </a:solidFill>
                <a:latin typeface="Consolas" panose="020B0609020204030204" pitchFamily="49" charset="0"/>
                <a:cs typeface="Calibri" panose="020F0502020204030204" pitchFamily="34" charset="0"/>
              </a:rPr>
              <a:t>db.collection.find</a:t>
            </a:r>
            <a:r>
              <a:rPr lang="en-US" dirty="0">
                <a:solidFill>
                  <a:srgbClr val="049DC8"/>
                </a:solidFill>
                <a:latin typeface="Consolas" panose="020B0609020204030204" pitchFamily="49" charset="0"/>
                <a:cs typeface="Calibri" panose="020F0502020204030204" pitchFamily="34" charset="0"/>
              </a:rPr>
              <a:t>(&lt;query&gt;).count()</a:t>
            </a:r>
          </a:p>
          <a:p>
            <a:r>
              <a:rPr lang="en-US" dirty="0">
                <a:solidFill>
                  <a:srgbClr val="049DC8"/>
                </a:solidFill>
                <a:latin typeface="Consolas" panose="020B0609020204030204" pitchFamily="49" charset="0"/>
                <a:cs typeface="Calibri" panose="020F0502020204030204" pitchFamily="34" charset="0"/>
              </a:rPr>
              <a:t>db ['</a:t>
            </a:r>
            <a:r>
              <a:rPr lang="en-US" dirty="0" smtClean="0">
                <a:solidFill>
                  <a:srgbClr val="049DC8"/>
                </a:solidFill>
                <a:latin typeface="Consolas" panose="020B0609020204030204" pitchFamily="49" charset="0"/>
                <a:cs typeface="Calibri" panose="020F0502020204030204" pitchFamily="34" charset="0"/>
              </a:rPr>
              <a:t>collection_name'].find(&lt;</a:t>
            </a:r>
            <a:r>
              <a:rPr lang="en-US" dirty="0">
                <a:solidFill>
                  <a:srgbClr val="049DC8"/>
                </a:solidFill>
                <a:latin typeface="Consolas" panose="020B0609020204030204" pitchFamily="49" charset="0"/>
                <a:cs typeface="Calibri" panose="020F0502020204030204" pitchFamily="34" charset="0"/>
              </a:rPr>
              <a:t>query&gt;).count</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a:t>
            </a:r>
            <a:r>
              <a:rPr lang="en-US" sz="2200" dirty="0" smtClean="0">
                <a:solidFill>
                  <a:srgbClr val="FC6F0D"/>
                </a:solidFill>
                <a:latin typeface="Calibri" panose="020F0502020204030204" pitchFamily="34" charset="0"/>
                <a:cs typeface="Calibri" panose="020F0502020204030204" pitchFamily="34" charset="0"/>
              </a:rPr>
              <a:t>: 'manager</a:t>
            </a:r>
            <a:r>
              <a:rPr lang="en-US" sz="2200" dirty="0">
                <a:solidFill>
                  <a:srgbClr val="FC6F0D"/>
                </a:solidFill>
                <a:latin typeface="Calibri" panose="020F0502020204030204" pitchFamily="34" charset="0"/>
                <a:cs typeface="Calibri" panose="020F0502020204030204" pitchFamily="34" charset="0"/>
              </a:rPr>
              <a:t>'}).count();</a:t>
            </a:r>
          </a:p>
        </p:txBody>
      </p:sp>
    </p:spTree>
    <p:extLst>
      <p:ext uri="{BB962C8B-B14F-4D97-AF65-F5344CB8AC3E}">
        <p14:creationId xmlns="" xmlns:p14="http://schemas.microsoft.com/office/powerpoint/2010/main" val="690466655"/>
      </p:ext>
    </p:extLst>
  </p:cSld>
  <p:clrMapOvr>
    <a:masterClrMapping/>
  </p:clrMapOvr>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148021308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r>
              <a:rPr lang="en-IN" sz="3200" b="1" i="1" dirty="0" smtClean="0">
                <a:solidFill>
                  <a:srgbClr val="FFFF00"/>
                </a:solidFill>
                <a:latin typeface="Arial" pitchFamily="34" charset="0"/>
                <a:cs typeface="Arial" pitchFamily="34" charset="0"/>
              </a:rPr>
              <a: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5883342"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query, options)</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a:t>
            </a:r>
            <a:r>
              <a:rPr lang="en-US" sz="2200" dirty="0" smtClean="0">
                <a:solidFill>
                  <a:srgbClr val="FC6F0D"/>
                </a:solidFill>
                <a:latin typeface="Calibri" panose="020F0502020204030204" pitchFamily="34" charset="0"/>
                <a:cs typeface="Calibri" panose="020F0502020204030204" pitchFamily="34" charset="0"/>
              </a:rPr>
              <a:t>{ sal: { $</a:t>
            </a:r>
            <a:r>
              <a:rPr lang="en-US" sz="2200" dirty="0">
                <a:solidFill>
                  <a:srgbClr val="FC6F0D"/>
                </a:solidFill>
                <a:latin typeface="Calibri" panose="020F0502020204030204" pitchFamily="34" charset="0"/>
                <a:cs typeface="Calibri" panose="020F0502020204030204" pitchFamily="34" charset="0"/>
              </a:rPr>
              <a:t>gt</a:t>
            </a:r>
            <a:r>
              <a:rPr lang="en-US" sz="2200" dirty="0" smtClean="0">
                <a:solidFill>
                  <a:srgbClr val="FC6F0D"/>
                </a:solidFill>
                <a:latin typeface="Calibri" panose="020F0502020204030204" pitchFamily="34" charset="0"/>
                <a:cs typeface="Calibri" panose="020F0502020204030204" pitchFamily="34" charset="0"/>
              </a:rPr>
              <a:t>: 5000 } } )</a:t>
            </a:r>
            <a:endParaRPr lang="en-US" sz="2200" dirty="0">
              <a:solidFill>
                <a:srgbClr val="FC6F0D"/>
              </a:solidFill>
              <a:latin typeface="Calibri" panose="020F0502020204030204" pitchFamily="34" charset="0"/>
              <a:cs typeface="Calibri" panose="020F0502020204030204" pitchFamily="34" charset="0"/>
            </a:endParaRPr>
          </a:p>
        </p:txBody>
      </p:sp>
      <p:sp>
        <p:nvSpPr>
          <p:cNvPr id="3" name="Rectangle 2"/>
          <p:cNvSpPr/>
          <p:nvPr/>
        </p:nvSpPr>
        <p:spPr>
          <a:xfrm>
            <a:off x="149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a:t>
            </a:r>
            <a:r>
              <a:rPr lang="en-US" sz="2200" dirty="0" smtClean="0">
                <a:solidFill>
                  <a:srgbClr val="B22251"/>
                </a:solidFill>
                <a:latin typeface="Calibri" panose="020F0502020204030204" pitchFamily="34" charset="0"/>
                <a:cs typeface="Calibri" panose="020F0502020204030204" pitchFamily="34" charset="0"/>
              </a:rPr>
              <a:t> print(</a:t>
            </a:r>
            <a:r>
              <a:rPr lang="en-US" sz="2200" dirty="0" err="1" smtClean="0">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 xmlns:p14="http://schemas.microsoft.com/office/powerpoint/2010/main" val="3459763503"/>
      </p:ext>
    </p:extLst>
  </p:cSld>
  <p:clrMapOvr>
    <a:masterClrMapping/>
  </p:clrMapOvr>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 xmlns:p14="http://schemas.microsoft.com/office/powerpoint/2010/main" val="425476143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4" name="Rectangle 3"/>
          <p:cNvSpPr/>
          <p:nvPr/>
        </p:nvSpPr>
        <p:spPr>
          <a:xfrm>
            <a:off x="154136" y="2173069"/>
            <a:ext cx="6769802" cy="369332"/>
          </a:xfrm>
          <a:prstGeom prst="rect">
            <a:avLst/>
          </a:prstGeom>
        </p:spPr>
        <p:txBody>
          <a:bodyPr wrap="none">
            <a:spAutoFit/>
          </a:bodyPr>
          <a:lstStyle/>
          <a:p>
            <a:r>
              <a:rPr lang="en-US" dirty="0" smtClean="0">
                <a:solidFill>
                  <a:srgbClr val="049DC8"/>
                </a:solidFill>
                <a:latin typeface="Consolas" panose="020B0609020204030204" pitchFamily="49" charset="0"/>
                <a:cs typeface="Calibri" panose="020F0502020204030204" pitchFamily="34" charset="0"/>
              </a:rPr>
              <a:t>db.collection.count[Documents]( </a:t>
            </a:r>
            <a:r>
              <a:rPr lang="en-US" dirty="0">
                <a:solidFill>
                  <a:srgbClr val="049DC8"/>
                </a:solidFill>
                <a:latin typeface="Consolas" panose="020B0609020204030204" pitchFamily="49" charset="0"/>
                <a:cs typeface="Calibri" panose="020F0502020204030204" pitchFamily="34" charset="0"/>
              </a:rPr>
              <a:t>&lt;query&gt;, &lt;options&gt; </a:t>
            </a:r>
            <a:r>
              <a:rPr lang="en-US" dirty="0" smtClean="0">
                <a:solidFill>
                  <a:srgbClr val="049DC8"/>
                </a:solidFill>
                <a:latin typeface="Consolas" panose="020B0609020204030204" pitchFamily="49" charset="0"/>
                <a:cs typeface="Calibri" panose="020F0502020204030204" pitchFamily="34" charset="0"/>
              </a:rPr>
              <a:t>)</a:t>
            </a:r>
            <a:endParaRPr lang="en-US" dirty="0">
              <a:solidFill>
                <a:srgbClr val="049DC8"/>
              </a:solidFill>
              <a:latin typeface="Consolas" panose="020B0609020204030204" pitchFamily="49" charset="0"/>
              <a:cs typeface="Calibri" panose="020F0502020204030204" pitchFamily="34" charset="0"/>
            </a:endParaRPr>
          </a:p>
        </p:txBody>
      </p:sp>
      <p:sp>
        <p:nvSpPr>
          <p:cNvPr id="2" name="Rectangle 1"/>
          <p:cNvSpPr/>
          <p:nvPr/>
        </p:nvSpPr>
        <p:spPr>
          <a:xfrm>
            <a:off x="149188" y="4419600"/>
            <a:ext cx="8845624"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db.emp.count({});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db.emp.countDocuments</a:t>
            </a:r>
            <a:r>
              <a:rPr lang="en-US" sz="2200" dirty="0">
                <a:solidFill>
                  <a:srgbClr val="FC6F0D"/>
                </a:solidFill>
                <a:latin typeface="Calibri" panose="020F0502020204030204" pitchFamily="34" charset="0"/>
                <a:cs typeface="Calibri" panose="020F0502020204030204" pitchFamily="34" charset="0"/>
              </a:rPr>
              <a:t>({});</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'manager'});</a:t>
            </a:r>
          </a:p>
          <a:p>
            <a:r>
              <a:rPr lang="en-US" sz="2200" dirty="0">
                <a:solidFill>
                  <a:srgbClr val="FC6F0D"/>
                </a:solidFill>
                <a:latin typeface="Calibri" panose="020F0502020204030204" pitchFamily="34" charset="0"/>
                <a:cs typeface="Calibri" panose="020F0502020204030204" pitchFamily="34" charset="0"/>
              </a:rPr>
              <a:t>db.emp.countDocuments({job</a:t>
            </a:r>
            <a:r>
              <a:rPr lang="en-US" sz="2200" dirty="0" smtClean="0">
                <a:solidFill>
                  <a:srgbClr val="FC6F0D"/>
                </a:solidFill>
                <a:latin typeface="Calibri" panose="020F0502020204030204" pitchFamily="34" charset="0"/>
                <a:cs typeface="Calibri" panose="020F0502020204030204" pitchFamily="34" charset="0"/>
              </a:rPr>
              <a:t>: 'salesman'}, {</a:t>
            </a:r>
            <a:r>
              <a:rPr lang="en-US" sz="2200" dirty="0">
                <a:solidFill>
                  <a:srgbClr val="FC6F0D"/>
                </a:solidFill>
                <a:latin typeface="Calibri" panose="020F0502020204030204" pitchFamily="34" charset="0"/>
                <a:cs typeface="Calibri" panose="020F0502020204030204" pitchFamily="34" charset="0"/>
              </a:rPr>
              <a:t>skip</a:t>
            </a:r>
            <a:r>
              <a:rPr lang="en-US" sz="2200" dirty="0" smtClean="0">
                <a:solidFill>
                  <a:srgbClr val="FC6F0D"/>
                </a:solidFill>
                <a:latin typeface="Calibri" panose="020F0502020204030204" pitchFamily="34" charset="0"/>
                <a:cs typeface="Calibri" panose="020F0502020204030204" pitchFamily="34" charset="0"/>
              </a:rPr>
              <a:t>: 1</a:t>
            </a:r>
            <a:r>
              <a:rPr lang="en-US" sz="2200" dirty="0">
                <a:solidFill>
                  <a:srgbClr val="FC6F0D"/>
                </a:solidFill>
                <a:latin typeface="Calibri" panose="020F0502020204030204" pitchFamily="34" charset="0"/>
                <a:cs typeface="Calibri" panose="020F0502020204030204" pitchFamily="34" charset="0"/>
              </a:rPr>
              <a:t>, limit</a:t>
            </a:r>
            <a:r>
              <a:rPr lang="en-US" sz="2200" dirty="0" smtClean="0">
                <a:solidFill>
                  <a:srgbClr val="FC6F0D"/>
                </a:solidFill>
                <a:latin typeface="Calibri" panose="020F0502020204030204" pitchFamily="34" charset="0"/>
                <a:cs typeface="Calibri" panose="020F0502020204030204" pitchFamily="34" charset="0"/>
              </a:rPr>
              <a:t>: 3</a:t>
            </a:r>
            <a:r>
              <a:rPr lang="en-US" sz="2200" dirty="0">
                <a:solidFill>
                  <a:srgbClr val="FC6F0D"/>
                </a:solidFill>
                <a:latin typeface="Calibri" panose="020F0502020204030204" pitchFamily="34"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gridCol w="7089812"/>
              </a:tblGrid>
              <a:tr h="0">
                <a:tc>
                  <a:txBody>
                    <a:bodyPr/>
                    <a:lstStyle/>
                    <a:p>
                      <a:pPr algn="l"/>
                      <a:r>
                        <a:rPr lang="en-IN" dirty="0" smtClean="0">
                          <a:effectLst/>
                        </a:rPr>
                        <a:t>  Field</a:t>
                      </a:r>
                      <a:endParaRPr lang="en-IN" dirty="0">
                        <a:effectLst/>
                      </a:endParaRPr>
                    </a:p>
                  </a:txBody>
                  <a:tcPr marL="47625" marR="47625" marB="114300" anchor="ctr">
                    <a:solidFill>
                      <a:schemeClr val="bg2"/>
                    </a:solidFill>
                  </a:tcPr>
                </a:tc>
                <a:tc>
                  <a:txBody>
                    <a:bodyPr/>
                    <a:lstStyle/>
                    <a:p>
                      <a:pPr algn="l"/>
                      <a:r>
                        <a:rPr lang="en-IN" dirty="0" smtClean="0">
                          <a:effectLst/>
                        </a:rPr>
                        <a:t>  Description</a:t>
                      </a:r>
                      <a:endParaRPr lang="en-IN" dirty="0">
                        <a:effectLst/>
                      </a:endParaRPr>
                    </a:p>
                  </a:txBody>
                  <a:tcPr marL="47625" marR="47625" marB="114300" anchor="ctr">
                    <a:solidFill>
                      <a:schemeClr val="bg2"/>
                    </a:solidFill>
                  </a:tcPr>
                </a:tc>
              </a:tr>
              <a:tr h="0">
                <a:tc>
                  <a:txBody>
                    <a:bodyPr/>
                    <a:lstStyle/>
                    <a:p>
                      <a:pPr algn="l"/>
                      <a:r>
                        <a:rPr lang="en-IN" dirty="0" smtClean="0">
                          <a:effectLst/>
                        </a:rPr>
                        <a:t>  limit</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maximum number of documents to count.</a:t>
                      </a:r>
                    </a:p>
                  </a:txBody>
                  <a:tcPr marL="47625" marR="47625" marT="104775" marB="114300" anchor="ctr"/>
                </a:tc>
              </a:tr>
              <a:tr h="0">
                <a:tc>
                  <a:txBody>
                    <a:bodyPr/>
                    <a:lstStyle/>
                    <a:p>
                      <a:pPr algn="l"/>
                      <a:r>
                        <a:rPr lang="en-IN" dirty="0" smtClean="0">
                          <a:effectLst/>
                        </a:rPr>
                        <a:t>  skip</a:t>
                      </a:r>
                      <a:endParaRPr lang="en-IN" dirty="0">
                        <a:effectLst/>
                      </a:endParaRPr>
                    </a:p>
                  </a:txBody>
                  <a:tcPr marL="47625" marR="47625" marT="104775" marB="114300" anchor="ctr"/>
                </a:tc>
                <a:tc>
                  <a:txBody>
                    <a:bodyPr/>
                    <a:lstStyle/>
                    <a:p>
                      <a:pPr algn="l"/>
                      <a:r>
                        <a:rPr lang="en-IN" dirty="0" smtClean="0">
                          <a:effectLst/>
                        </a:rPr>
                        <a:t>  Optional</a:t>
                      </a:r>
                      <a:r>
                        <a:rPr lang="en-IN" dirty="0">
                          <a:effectLst/>
                        </a:rPr>
                        <a:t>. The number of documents to skip before counting.</a:t>
                      </a:r>
                    </a:p>
                  </a:txBody>
                  <a:tcPr marL="47625" marR="47625" marT="104775" marB="114300" anchor="ctr"/>
                </a:tc>
              </a:tr>
            </a:tbl>
          </a:graphicData>
        </a:graphic>
      </p:graphicFrame>
    </p:spTree>
    <p:extLst>
      <p:ext uri="{BB962C8B-B14F-4D97-AF65-F5344CB8AC3E}">
        <p14:creationId xmlns="" xmlns:p14="http://schemas.microsoft.com/office/powerpoint/2010/main" val="1001357693"/>
      </p:ext>
    </p:extLst>
  </p:cSld>
  <p:clrMapOvr>
    <a:masterClrMapping/>
  </p:clrMapOvr>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r>
              <a:rPr lang="en-US" dirty="0" smtClean="0">
                <a:solidFill>
                  <a:srgbClr val="222222"/>
                </a:solidFill>
                <a:latin typeface="arial" panose="020B0604020202020204" pitchFamily="34" charset="0"/>
              </a:rPr>
              <a:t>.</a:t>
            </a:r>
          </a:p>
        </p:txBody>
      </p:sp>
    </p:spTree>
    <p:extLst>
      <p:ext uri="{BB962C8B-B14F-4D97-AF65-F5344CB8AC3E}">
        <p14:creationId xmlns="" xmlns:p14="http://schemas.microsoft.com/office/powerpoint/2010/main" val="247693632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smtClean="0"/>
              <a:t>returns </a:t>
            </a:r>
            <a:r>
              <a:rPr lang="en-US" dirty="0"/>
              <a:t>one document that satisfies the specified query criteria on the collection. If multiple documents satisfy the query, this method returns the first document according to the order in which order the documents are stored in the disk</a:t>
            </a:r>
            <a:r>
              <a:rPr lang="en-US" dirty="0" smtClean="0"/>
              <a:t>. </a:t>
            </a:r>
            <a:r>
              <a:rPr lang="en-US" dirty="0"/>
              <a:t>If no document satisfies the query, the method returns null.</a:t>
            </a:r>
            <a:endParaRPr lang="en-IN" dirty="0"/>
          </a:p>
        </p:txBody>
      </p:sp>
      <p:sp>
        <p:nvSpPr>
          <p:cNvPr id="4" name="Rectangle 3"/>
          <p:cNvSpPr/>
          <p:nvPr/>
        </p:nvSpPr>
        <p:spPr>
          <a:xfrm>
            <a:off x="154136" y="2173069"/>
            <a:ext cx="5250155"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a:t>
            </a:r>
            <a:r>
              <a:rPr lang="en-US" dirty="0" smtClean="0">
                <a:solidFill>
                  <a:srgbClr val="049DC8"/>
                </a:solidFill>
                <a:latin typeface="Consolas" panose="020B0609020204030204" pitchFamily="49" charset="0"/>
                <a:cs typeface="Calibri" panose="020F0502020204030204" pitchFamily="34" charset="0"/>
              </a:rPr>
              <a:t>findOne(query</a:t>
            </a:r>
            <a:r>
              <a:rPr lang="en-US" dirty="0">
                <a:solidFill>
                  <a:srgbClr val="049DC8"/>
                </a:solidFill>
                <a:latin typeface="Consolas" panose="020B0609020204030204" pitchFamily="49" charset="0"/>
                <a:cs typeface="Calibri" panose="020F0502020204030204" pitchFamily="34" charset="0"/>
              </a:rPr>
              <a:t>, projection) </a:t>
            </a:r>
          </a:p>
          <a:p>
            <a:r>
              <a:rPr lang="en-US" dirty="0" smtClean="0">
                <a:solidFill>
                  <a:srgbClr val="049DC8"/>
                </a:solidFill>
                <a:latin typeface="Consolas" panose="020B0609020204030204" pitchFamily="49" charset="0"/>
                <a:cs typeface="Calibri" panose="020F0502020204030204" pitchFamily="34" charset="0"/>
              </a:rPr>
              <a:t>db.collection.findOne(query</a:t>
            </a:r>
            <a:r>
              <a:rPr lang="en-US" dirty="0">
                <a:solidFill>
                  <a:srgbClr val="049DC8"/>
                </a:solidFill>
                <a:latin typeface="Consolas" panose="020B0609020204030204" pitchFamily="49" charset="0"/>
                <a:cs typeface="Calibri" panose="020F0502020204030204" pitchFamily="34" charset="0"/>
              </a:rPr>
              <a:t>, projection)</a:t>
            </a:r>
          </a:p>
        </p:txBody>
      </p:sp>
      <p:sp>
        <p:nvSpPr>
          <p:cNvPr id="2" name="Rectangle 1"/>
          <p:cNvSpPr/>
          <p:nvPr/>
        </p:nvSpPr>
        <p:spPr>
          <a:xfrm>
            <a:off x="149188" y="2971800"/>
            <a:ext cx="8845624"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db.emp.findOne();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t>
            </a:r>
            <a:r>
              <a:rPr lang="en-US" sz="2200" dirty="0" smtClean="0">
                <a:solidFill>
                  <a:srgbClr val="FC6F0D"/>
                </a:solidFill>
                <a:latin typeface="Calibri" panose="020F0502020204030204" pitchFamily="34" charset="0"/>
                <a:cs typeface="Calibri" panose="020F0502020204030204" pitchFamily="34" charset="0"/>
              </a:rPr>
              <a:t>({ job</a:t>
            </a:r>
            <a:r>
              <a:rPr lang="en-US" sz="2200" dirty="0">
                <a:solidFill>
                  <a:srgbClr val="FC6F0D"/>
                </a:solidFill>
                <a:latin typeface="Calibri" panose="020F0502020204030204" pitchFamily="34" charset="0"/>
                <a:cs typeface="Calibri" panose="020F0502020204030204" pitchFamily="34" charset="0"/>
              </a:rPr>
              <a:t>: 'manager'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611755139"/>
      </p:ext>
    </p:extLst>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a:t>
            </a:r>
            <a:r>
              <a:rPr lang="en-IN" sz="3200" b="1" i="1" dirty="0" smtClean="0">
                <a:solidFill>
                  <a:srgbClr val="FFFF00"/>
                </a:solidFill>
                <a:latin typeface="Arial" pitchFamily="34" charset="0"/>
                <a:cs typeface="Arial" pitchFamily="34" charset="0"/>
              </a:rPr>
              <a:t>Categories</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There are 4 basic types of NoSQL </a:t>
            </a:r>
            <a:r>
              <a:rPr lang="en-US" dirty="0" smtClean="0"/>
              <a:t>databases.</a:t>
            </a:r>
            <a:endParaRPr lang="en-IN" dirty="0"/>
          </a:p>
        </p:txBody>
      </p:sp>
      <p:graphicFrame>
        <p:nvGraphicFramePr>
          <p:cNvPr id="4" name="Table 3"/>
          <p:cNvGraphicFramePr>
            <a:graphicFrameLocks noGrp="1"/>
          </p:cNvGraphicFramePr>
          <p:nvPr>
            <p:extLst>
              <p:ext uri="{D42A27DB-BD31-4B8C-83A1-F6EECF244321}">
                <p14:modId xmlns="" xmlns:p14="http://schemas.microsoft.com/office/powerpoint/2010/main" val="1502857779"/>
              </p:ext>
            </p:extLst>
          </p:nvPr>
        </p:nvGraphicFramePr>
        <p:xfrm>
          <a:off x="228600" y="1752600"/>
          <a:ext cx="8661818" cy="1928616"/>
        </p:xfrm>
        <a:graphic>
          <a:graphicData uri="http://schemas.openxmlformats.org/drawingml/2006/table">
            <a:tbl>
              <a:tblPr firstRow="1" bandRow="1">
                <a:tableStyleId>{5940675A-B579-460E-94D1-54222C63F5DA}</a:tableStyleId>
              </a:tblPr>
              <a:tblGrid>
                <a:gridCol w="2794419"/>
                <a:gridCol w="5867399"/>
              </a:tblGrid>
              <a:tr h="482154">
                <a:tc>
                  <a:txBody>
                    <a:bodyPr/>
                    <a:lstStyle/>
                    <a:p>
                      <a:r>
                        <a:rPr lang="en-US" b="1" i="1" dirty="0" smtClean="0">
                          <a:solidFill>
                            <a:srgbClr val="036883"/>
                          </a:solidFill>
                        </a:rPr>
                        <a:t> Key-value</a:t>
                      </a:r>
                      <a:r>
                        <a:rPr lang="en-US" dirty="0" smtClean="0"/>
                        <a:t> </a:t>
                      </a:r>
                      <a:r>
                        <a:rPr lang="en-US" b="1" i="1" dirty="0" smtClean="0">
                          <a:solidFill>
                            <a:srgbClr val="036883"/>
                          </a:solidFill>
                        </a:rPr>
                        <a:t>stores</a:t>
                      </a:r>
                      <a:r>
                        <a:rPr lang="en-US" dirty="0" smtClean="0"/>
                        <a:t> </a:t>
                      </a:r>
                      <a:endParaRPr lang="en-US" dirty="0"/>
                    </a:p>
                  </a:txBody>
                  <a:tcPr/>
                </a:tc>
                <a:tc>
                  <a:txBody>
                    <a:bodyPr/>
                    <a:lstStyle/>
                    <a:p>
                      <a:r>
                        <a:rPr lang="en-US" dirty="0" smtClean="0"/>
                        <a:t> Redis, </a:t>
                      </a:r>
                      <a:r>
                        <a:rPr kumimoji="0" lang="en-US" b="0" i="0" kern="1200" dirty="0" smtClean="0">
                          <a:solidFill>
                            <a:schemeClr val="tx1"/>
                          </a:solidFill>
                          <a:effectLst/>
                          <a:latin typeface="+mn-lt"/>
                          <a:ea typeface="+mn-ea"/>
                          <a:cs typeface="+mn-cs"/>
                        </a:rPr>
                        <a:t>Cassandra</a:t>
                      </a:r>
                      <a:endParaRPr lang="en-US" dirty="0"/>
                    </a:p>
                  </a:txBody>
                  <a:tcPr/>
                </a:tc>
              </a:tr>
              <a:tr h="482154">
                <a:tc>
                  <a:txBody>
                    <a:bodyPr/>
                    <a:lstStyle/>
                    <a:p>
                      <a:r>
                        <a:rPr lang="en-US" b="1" i="1" dirty="0" smtClean="0">
                          <a:solidFill>
                            <a:srgbClr val="036883"/>
                          </a:solidFill>
                        </a:rPr>
                        <a:t> Column-oriented</a:t>
                      </a:r>
                      <a:endParaRPr lang="en-US" dirty="0"/>
                    </a:p>
                  </a:txBody>
                  <a:tcPr/>
                </a:tc>
                <a:tc>
                  <a:txBody>
                    <a:bodyPr/>
                    <a:lstStyle/>
                    <a:p>
                      <a:r>
                        <a:rPr lang="en-US" dirty="0" smtClean="0"/>
                        <a:t> HBase</a:t>
                      </a:r>
                      <a:endParaRPr lang="en-US" dirty="0"/>
                    </a:p>
                  </a:txBody>
                  <a:tcPr/>
                </a:tc>
              </a:tr>
              <a:tr h="482154">
                <a:tc>
                  <a:txBody>
                    <a:bodyPr/>
                    <a:lstStyle/>
                    <a:p>
                      <a:r>
                        <a:rPr lang="en-US" b="1" i="1" dirty="0" smtClean="0">
                          <a:solidFill>
                            <a:srgbClr val="036883"/>
                          </a:solidFill>
                        </a:rPr>
                        <a:t> Document</a:t>
                      </a:r>
                      <a:r>
                        <a:rPr lang="en-US" dirty="0" smtClean="0"/>
                        <a:t> </a:t>
                      </a:r>
                      <a:r>
                        <a:rPr lang="en-US" b="1" i="1" dirty="0" smtClean="0">
                          <a:solidFill>
                            <a:srgbClr val="036883"/>
                          </a:solidFill>
                        </a:rPr>
                        <a:t>oriented</a:t>
                      </a:r>
                      <a:r>
                        <a:rPr lang="en-US" dirty="0" smtClean="0"/>
                        <a:t> </a:t>
                      </a:r>
                      <a:endParaRPr lang="en-US" dirty="0"/>
                    </a:p>
                  </a:txBody>
                  <a:tcPr/>
                </a:tc>
                <a:tc>
                  <a:txBody>
                    <a:bodyPr/>
                    <a:lstStyle/>
                    <a:p>
                      <a:r>
                        <a:rPr lang="en-US" dirty="0" smtClean="0"/>
                        <a:t> MongoDB, CouchDB</a:t>
                      </a:r>
                      <a:endParaRPr lang="en-US" dirty="0"/>
                    </a:p>
                  </a:txBody>
                  <a:tcPr/>
                </a:tc>
              </a:tr>
              <a:tr h="482154">
                <a:tc>
                  <a:txBody>
                    <a:bodyPr/>
                    <a:lstStyle/>
                    <a:p>
                      <a:r>
                        <a:rPr lang="en-US" b="1" i="1" dirty="0" smtClean="0">
                          <a:solidFill>
                            <a:srgbClr val="036883"/>
                          </a:solidFill>
                        </a:rPr>
                        <a:t> Graph</a:t>
                      </a:r>
                      <a:endParaRPr lang="en-US" dirty="0"/>
                    </a:p>
                  </a:txBody>
                  <a:tcPr/>
                </a:tc>
                <a:tc>
                  <a:txBody>
                    <a:bodyPr/>
                    <a:lstStyle/>
                    <a:p>
                      <a:endParaRPr lang="en-US" dirty="0"/>
                    </a:p>
                  </a:txBody>
                  <a:tcPr/>
                </a:tc>
              </a:tr>
            </a:tbl>
          </a:graphicData>
        </a:graphic>
      </p:graphicFrame>
    </p:spTree>
    <p:extLst>
      <p:ext uri="{BB962C8B-B14F-4D97-AF65-F5344CB8AC3E}">
        <p14:creationId xmlns="" xmlns:p14="http://schemas.microsoft.com/office/powerpoint/2010/main" val="2186774883"/>
      </p:ext>
    </p:extLst>
  </p:cSld>
  <p:clrMapOvr>
    <a:masterClrMapping/>
  </p:clrMapOvr>
  <p:timing>
    <p:tnLst>
      <p:par>
        <p:cTn id="1" dur="indefinite" restart="never" nodeType="tmRoot"/>
      </p:par>
    </p:tnLst>
  </p:timing>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endParaRPr lang="en-US" dirty="0" smtClean="0">
              <a:solidFill>
                <a:srgbClr val="222222"/>
              </a:solidFill>
              <a:latin typeface="arial" panose="020B0604020202020204" pitchFamily="34" charset="0"/>
            </a:endParaRP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r>
              <a:rPr lang="en-US" dirty="0" smtClean="0">
                <a:solidFill>
                  <a:srgbClr val="FFBF00"/>
                </a:solidFill>
              </a:rPr>
              <a:t>.</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 xmlns:p14="http://schemas.microsoft.com/office/powerpoint/2010/main" val="4248551192"/>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&lt;document&gt;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a:t>
            </a:r>
            <a:r>
              <a:rPr lang="en-US" sz="2200" dirty="0" smtClean="0">
                <a:solidFill>
                  <a:srgbClr val="FC6F0D"/>
                </a:solidFill>
                <a:latin typeface="Calibri" panose="020F0502020204030204" pitchFamily="34" charset="0"/>
                <a:cs typeface="Calibri" panose="020F0502020204030204" pitchFamily="34" charset="0"/>
              </a:rPr>
              <a:t>: 10, firstName: '</a:t>
            </a:r>
            <a:r>
              <a:rPr lang="en-US" sz="2200" dirty="0" err="1" smtClean="0">
                <a:solidFill>
                  <a:srgbClr val="FC6F0D"/>
                </a:solidFill>
                <a:latin typeface="Calibri" panose="020F0502020204030204" pitchFamily="34" charset="0"/>
                <a:cs typeface="Calibri" panose="020F0502020204030204" pitchFamily="34" charset="0"/>
              </a:rPr>
              <a:t>neel</a:t>
            </a:r>
            <a:r>
              <a:rPr lang="en-US" sz="2200" dirty="0" smtClean="0">
                <a:solidFill>
                  <a:srgbClr val="FC6F0D"/>
                </a:solidFill>
                <a:latin typeface="Calibri" panose="020F0502020204030204" pitchFamily="34" charset="0"/>
                <a:cs typeface="Calibri" panose="020F0502020204030204" pitchFamily="34" charset="0"/>
              </a:rPr>
              <a:t>', sal: 5000, color: [</a:t>
            </a:r>
            <a:r>
              <a:rPr lang="en-US" sz="2200" dirty="0">
                <a:solidFill>
                  <a:srgbClr val="FC6F0D"/>
                </a:solidFill>
                <a:latin typeface="Calibri" panose="020F0502020204030204" pitchFamily="34" charset="0"/>
                <a:cs typeface="Calibri" panose="020F0502020204030204" pitchFamily="34" charset="0"/>
              </a:rPr>
              <a:t>'blue</a:t>
            </a:r>
            <a:r>
              <a:rPr lang="en-US" sz="2200" dirty="0" smtClean="0">
                <a:solidFill>
                  <a:srgbClr val="FC6F0D"/>
                </a:solidFill>
                <a:latin typeface="Calibri" panose="020F0502020204030204" pitchFamily="34" charset="0"/>
                <a:cs typeface="Calibri" panose="020F0502020204030204" pitchFamily="34" charset="0"/>
              </a:rPr>
              <a:t>', 'black', 'brown</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'small</a:t>
            </a:r>
            <a:r>
              <a:rPr lang="en-US" sz="2200" dirty="0" smtClean="0">
                <a:solidFill>
                  <a:srgbClr val="FC6F0D"/>
                </a:solidFill>
                <a:latin typeface="Calibri" panose="020F0502020204030204" pitchFamily="34" charset="0"/>
                <a:cs typeface="Calibri" panose="020F0502020204030204" pitchFamily="34" charset="0"/>
              </a:rPr>
              <a:t>', 'medium', 'large', </a:t>
            </a:r>
            <a:r>
              <a:rPr lang="en-US" sz="2200" dirty="0">
                <a:solidFill>
                  <a:srgbClr val="FC6F0D"/>
                </a:solidFill>
                <a:latin typeface="Calibri" panose="020F0502020204030204" pitchFamily="34" charset="0"/>
                <a:cs typeface="Calibri" panose="020F0502020204030204" pitchFamily="34" charset="0"/>
              </a:rPr>
              <a:t>'xx-large'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858545977"/>
      </p:ext>
    </p:extLst>
  </p:cSld>
  <p:clrMapOvr>
    <a:masterClrMapping/>
  </p:clrMapOvr>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53202247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a:t>
            </a:r>
            <a:r>
              <a:rPr lang="en-IN" dirty="0" smtClean="0">
                <a:solidFill>
                  <a:srgbClr val="049DC8"/>
                </a:solidFill>
                <a:latin typeface="Consolas" panose="020B0609020204030204" pitchFamily="49" charset="0"/>
                <a:cs typeface="Calibri" panose="020F0502020204030204" pitchFamily="34" charset="0"/>
              </a:rPr>
              <a: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ename: 'a</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a:t>
            </a:r>
            <a:r>
              <a:rPr lang="en-US" sz="2200" dirty="0" smtClean="0">
                <a:solidFill>
                  <a:srgbClr val="FC6F0D"/>
                </a:solidFill>
                <a:latin typeface="Calibri" panose="020F0502020204030204" pitchFamily="34" charset="0"/>
                <a:cs typeface="Calibri" panose="020F0502020204030204" pitchFamily="34" charset="0"/>
              </a:rPr>
              <a:t>([ { ename: 'x'} </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ename: 'y' } ])      </a:t>
            </a:r>
            <a:r>
              <a:rPr lang="en-US" sz="2400" dirty="0" smtClean="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986541393"/>
      </p:ext>
    </p:extLst>
  </p:cSld>
  <p:clrMapOvr>
    <a:masterClrMapping/>
  </p:clrMapOvr>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5007283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db.collection.insertOne({&lt;document&gt;})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db.emp.insertOne({ ename: 'x</a:t>
            </a:r>
            <a:r>
              <a:rPr lang="en-US" sz="2200" dirty="0">
                <a:solidFill>
                  <a:srgbClr val="FC6F0D"/>
                </a:solidFill>
                <a:latin typeface="Calibri" panose="020F0502020204030204" pitchFamily="34" charset="0"/>
                <a:cs typeface="Calibri" panose="020F0502020204030204" pitchFamily="34" charset="0"/>
              </a:rPr>
              <a:t>', job</a:t>
            </a:r>
            <a:r>
              <a:rPr lang="en-US" sz="2200" dirty="0" smtClean="0">
                <a:solidFill>
                  <a:srgbClr val="FC6F0D"/>
                </a:solidFill>
                <a:latin typeface="Calibri" panose="020F0502020204030204" pitchFamily="34" charset="0"/>
                <a:cs typeface="Calibri" panose="020F0502020204030204" pitchFamily="34" charset="0"/>
              </a:rPr>
              <a:t>: '</a:t>
            </a:r>
            <a:r>
              <a:rPr lang="en-US" sz="2200" dirty="0" err="1" smtClean="0">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a:t>
            </a:r>
            <a:r>
              <a:rPr lang="en-US" sz="2200" dirty="0" smtClean="0">
                <a:solidFill>
                  <a:srgbClr val="FC6F0D"/>
                </a:solidFill>
                <a:latin typeface="Calibri" panose="020F0502020204030204" pitchFamily="34" charset="0"/>
                <a:cs typeface="Calibri" panose="020F0502020204030204" pitchFamily="34" charset="0"/>
              </a:rPr>
              <a:t>: 2000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1684840865"/>
      </p:ext>
    </p:extLst>
  </p:cSld>
  <p:clrMapOvr>
    <a:masterClrMapping/>
  </p:clrMapOvr>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r>
              <a:rPr lang="en-IN" dirty="0" smtClean="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86749736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1</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r>
              <a:rPr lang="en-IN" dirty="0" smtClean="0">
                <a:solidFill>
                  <a:srgbClr val="049DC8"/>
                </a:solidFill>
                <a:latin typeface="Consolas" panose="020B0609020204030204" pitchFamily="49" charset="0"/>
                <a:cs typeface="Calibri" panose="020F0502020204030204" pitchFamily="34" charset="0"/>
              </a:rPr>
              <a:t>{&lt;</a:t>
            </a:r>
            <a:r>
              <a:rPr lang="en-IN" dirty="0">
                <a:solidFill>
                  <a:srgbClr val="049DC8"/>
                </a:solidFill>
                <a:latin typeface="Consolas" panose="020B0609020204030204" pitchFamily="49" charset="0"/>
                <a:cs typeface="Calibri" panose="020F0502020204030204" pitchFamily="34" charset="0"/>
              </a:rPr>
              <a:t>document 2</a:t>
            </a:r>
            <a:r>
              <a:rPr lang="en-IN" dirty="0" smtClean="0">
                <a:solidFill>
                  <a:srgbClr val="049DC8"/>
                </a:solidFill>
                <a:latin typeface="Consolas" panose="020B0609020204030204" pitchFamily="49" charset="0"/>
                <a:cs typeface="Calibri" panose="020F0502020204030204" pitchFamily="34" charset="0"/>
              </a:rPr>
              <a:t>&gt;}, </a:t>
            </a:r>
            <a:r>
              <a:rPr lang="en-IN" dirty="0">
                <a:solidFill>
                  <a:srgbClr val="049DC8"/>
                </a:solidFill>
                <a:latin typeface="Consolas" panose="020B0609020204030204" pitchFamily="49" charset="0"/>
                <a:cs typeface="Calibri" panose="020F0502020204030204" pitchFamily="34" charset="0"/>
              </a:rPr>
              <a:t>...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db.e.insertMany([ { ename: 'x</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salary: 2000}, { ename : 'y', job</a:t>
            </a:r>
            <a:r>
              <a:rPr lang="en-US" sz="2200" dirty="0">
                <a:solidFill>
                  <a:srgbClr val="FC6F0D"/>
                </a:solidFill>
                <a:latin typeface="Calibri" panose="020F0502020204030204" pitchFamily="34" charset="0"/>
                <a:cs typeface="Calibri" panose="020F0502020204030204" pitchFamily="34" charset="0"/>
              </a:rPr>
              <a:t>: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845818728"/>
      </p:ext>
    </p:extLst>
  </p:cSld>
  <p:clrMapOvr>
    <a:masterClrMapping/>
  </p:clrMapOvr>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TODO</a:t>
            </a:r>
          </a:p>
        </p:txBody>
      </p:sp>
    </p:spTree>
    <p:extLst>
      <p:ext uri="{BB962C8B-B14F-4D97-AF65-F5344CB8AC3E}">
        <p14:creationId xmlns="" xmlns:p14="http://schemas.microsoft.com/office/powerpoint/2010/main" val="79994976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smtClean="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a:t>
            </a:r>
            <a:r>
              <a:rPr lang="en-US" dirty="0" smtClean="0"/>
              <a:t>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a:t>
            </a:r>
            <a:r>
              <a:rPr lang="en-US" sz="2200" dirty="0">
                <a:solidFill>
                  <a:srgbClr val="00B050"/>
                </a:solidFill>
                <a:latin typeface="Calibri" panose="020F0502020204030204" pitchFamily="34" charset="0"/>
                <a:cs typeface="Calibri" panose="020F0502020204030204" pitchFamily="34" charset="0"/>
              </a:rPr>
              <a:t>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smtClean="0">
                <a:solidFill>
                  <a:srgbClr val="FC6F0D"/>
                </a:solidFill>
                <a:latin typeface="Calibri" panose="020F0502020204030204" pitchFamily="34" charset="0"/>
                <a:cs typeface="Calibri" panose="020F0502020204030204" pitchFamily="34" charset="0"/>
              </a:rPr>
              <a:t>	        </a:t>
            </a:r>
            <a:r>
              <a:rPr lang="en-US" sz="2200" dirty="0" smtClean="0">
                <a:solidFill>
                  <a:srgbClr val="00B050"/>
                </a:solidFill>
                <a:latin typeface="Calibri" panose="020F0502020204030204" pitchFamily="34" charset="0"/>
                <a:cs typeface="Calibri" panose="020F0502020204030204" pitchFamily="34" charset="0"/>
              </a:rPr>
              <a:t>// object </a:t>
            </a:r>
            <a:r>
              <a:rPr lang="en-US" sz="2200" dirty="0">
                <a:solidFill>
                  <a:srgbClr val="00B050"/>
                </a:solidFill>
                <a:latin typeface="Calibri" panose="020F0502020204030204" pitchFamily="34" charset="0"/>
                <a:cs typeface="Calibri" panose="020F0502020204030204" pitchFamily="34" charset="0"/>
              </a:rPr>
              <a:t>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 xmlns:p14="http://schemas.microsoft.com/office/powerpoint/2010/main" val="1245960001"/>
      </p:ext>
    </p:extLst>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r>
              <a:rPr lang="en-IN" sz="2200" dirty="0" smtClean="0">
                <a:solidFill>
                  <a:srgbClr val="222635"/>
                </a:solidFill>
                <a:latin typeface="Cambria" panose="02040503050406030204" pitchFamily="18" charset="0"/>
              </a:rPr>
              <a:t>.</a:t>
            </a:r>
            <a:endParaRPr lang="en-IN" sz="2200" dirty="0">
              <a:solidFill>
                <a:srgbClr val="222635"/>
              </a:solidFill>
              <a:latin typeface="Cambria" panose="02040503050406030204" pitchFamily="18" charset="0"/>
            </a:endParaRP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 xmlns:p14="http://schemas.microsoft.com/office/powerpoint/2010/main" val="2828660110"/>
      </p:ext>
    </p:extLst>
  </p:cSld>
  <p:clrMapOvr>
    <a:masterClrMapping/>
  </p:clrMapOvr>
  <p:timing>
    <p:tnLst>
      <p:par>
        <p:cTn id="1" dur="indefinite" restart="never" nodeType="tmRoot"/>
      </p:par>
    </p:tnLst>
  </p:timing>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load </a:t>
            </a:r>
            <a:r>
              <a:rPr lang="en-IN" dirty="0"/>
              <a:t>("</a:t>
            </a:r>
            <a:r>
              <a:rPr lang="en-IN" dirty="0" smtClean="0"/>
              <a:t>app.js</a:t>
            </a:r>
            <a:r>
              <a:rPr lang="en-IN" dirty="0"/>
              <a: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smtClean="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 xmlns:p14="http://schemas.microsoft.com/office/powerpoint/2010/main" val="327054629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load(file.js)</a:t>
            </a:r>
            <a:endParaRPr lang="en-IN" sz="3200" b="1" i="1" dirty="0">
              <a:solidFill>
                <a:srgbClr val="FFFF00"/>
              </a:solidFill>
              <a:latin typeface="Arial" pitchFamily="34" charset="0"/>
              <a:cs typeface="Arial" pitchFamily="34" charset="0"/>
            </a:endParaRP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r>
              <a:rPr lang="en-IN" dirty="0" smtClean="0">
                <a:solidFill>
                  <a:srgbClr val="049DC8"/>
                </a:solidFill>
                <a:latin typeface="Consolas" panose="020B0609020204030204" pitchFamily="49" charset="0"/>
                <a:cs typeface="Calibri" panose="020F0502020204030204" pitchFamily="34" charset="0"/>
              </a:rPr>
              <a:t>)</a:t>
            </a:r>
          </a:p>
          <a:p>
            <a:pPr>
              <a:spcBef>
                <a:spcPct val="0"/>
              </a:spcBef>
            </a:pPr>
            <a:r>
              <a:rPr lang="en-IN" dirty="0" smtClean="0">
                <a:solidFill>
                  <a:srgbClr val="049DC8"/>
                </a:solidFill>
                <a:latin typeface="Consolas" panose="020B0609020204030204" pitchFamily="49" charset="0"/>
                <a:cs typeface="Calibri" panose="020F0502020204030204" pitchFamily="34" charset="0"/>
              </a:rPr>
              <a:t>cat(file)</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r>
              <a:rPr lang="en-US" dirty="0" smtClean="0"/>
              <a:t>.</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r>
              <a:rPr lang="en-US" sz="2200" dirty="0" smtClean="0">
                <a:solidFill>
                  <a:srgbClr val="FC6F0D"/>
                </a:solidFill>
                <a:latin typeface="Calibri" panose="020F0502020204030204" pitchFamily="34" charset="0"/>
                <a:cs typeface="Calibri" panose="020F0502020204030204" pitchFamily="34" charset="0"/>
              </a:rPr>
              <a: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a:t>
            </a:r>
            <a:r>
              <a:rPr lang="en-US" sz="2200" dirty="0" smtClean="0">
                <a:solidFill>
                  <a:srgbClr val="FC6F0D"/>
                </a:solidFill>
                <a:latin typeface="Calibri" panose="020F0502020204030204" pitchFamily="34" charset="0"/>
                <a:cs typeface="Calibri" panose="020F0502020204030204" pitchFamily="34" charset="0"/>
              </a:rPr>
              <a:t>("scripts/app.js")</a:t>
            </a:r>
            <a:endParaRPr lang="en-US" sz="2200" dirty="0">
              <a:solidFill>
                <a:srgbClr val="FC6F0D"/>
              </a:solidFill>
              <a:latin typeface="Calibri" panose="020F0502020204030204" pitchFamily="34" charset="0"/>
              <a:cs typeface="Calibri" panose="020F0502020204030204" pitchFamily="34" charset="0"/>
            </a:endParaRP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smtClean="0">
                <a:solidFill>
                  <a:srgbClr val="FF5A36"/>
                </a:solidFill>
                <a:latin typeface="Consolas" panose="020B0609020204030204" pitchFamily="49" charset="0"/>
              </a:rPr>
              <a:t>app</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smtClean="0">
                <a:solidFill>
                  <a:srgbClr val="FF5A36"/>
                </a:solidFill>
                <a:latin typeface="Consolas" panose="020B0609020204030204" pitchFamily="49" charset="0"/>
              </a:rPr>
              <a:t>app1</a:t>
            </a:r>
            <a:r>
              <a:rPr lang="en-US" sz="2000" dirty="0" smtClean="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smtClean="0">
                <a:latin typeface="Consolas" panose="020B0609020204030204" pitchFamily="49" charset="0"/>
              </a:rPr>
              <a:t>    </a:t>
            </a:r>
            <a:r>
              <a:rPr lang="en-US" sz="2000" dirty="0" smtClean="0">
                <a:solidFill>
                  <a:srgbClr val="FFC000"/>
                </a:solidFill>
                <a:latin typeface="Consolas" panose="020B0609020204030204" pitchFamily="49" charset="0"/>
              </a:rPr>
              <a:t>return</a:t>
            </a:r>
            <a:r>
              <a:rPr lang="en-US" sz="2000" dirty="0" smtClean="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smtClean="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 xmlns:p14="http://schemas.microsoft.com/office/powerpoint/2010/main" val="4017886653"/>
      </p:ext>
    </p:extLst>
  </p:cSld>
  <p:clrMapOvr>
    <a:masterClrMapping/>
  </p:clrMapOvr>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javascript function</a:t>
            </a:r>
            <a:endParaRPr lang="en-IN" sz="3200" b="1" i="1" dirty="0">
              <a:solidFill>
                <a:srgbClr val="FFFF00"/>
              </a:solidFill>
              <a:latin typeface="Arial" pitchFamily="34" charset="0"/>
              <a:cs typeface="Arial" pitchFamily="34" charset="0"/>
            </a:endParaRPr>
          </a:p>
        </p:txBody>
      </p:sp>
      <p:sp>
        <p:nvSpPr>
          <p:cNvPr id="8" name="Rectangle 7"/>
          <p:cNvSpPr/>
          <p:nvPr/>
        </p:nvSpPr>
        <p:spPr>
          <a:xfrm>
            <a:off x="149188" y="762000"/>
            <a:ext cx="8845624" cy="369332"/>
          </a:xfrm>
          <a:prstGeom prst="rect">
            <a:avLst/>
          </a:prstGeom>
        </p:spPr>
        <p:txBody>
          <a:bodyPr wrap="square">
            <a:spAutoFit/>
          </a:bodyPr>
          <a:lstStyle/>
          <a:p>
            <a:r>
              <a:rPr lang="en-US" dirty="0" smtClean="0"/>
              <a:t>TODO</a:t>
            </a:r>
            <a:endParaRPr lang="en-IN" dirty="0"/>
          </a:p>
        </p:txBody>
      </p:sp>
      <p:sp>
        <p:nvSpPr>
          <p:cNvPr id="3" name="Rectangle 2"/>
          <p:cNvSpPr/>
          <p:nvPr/>
        </p:nvSpPr>
        <p:spPr>
          <a:xfrm>
            <a:off x="149188" y="1447800"/>
            <a:ext cx="8845624" cy="3816429"/>
          </a:xfrm>
          <a:prstGeom prst="rect">
            <a:avLst/>
          </a:prstGeom>
        </p:spPr>
        <p:txBody>
          <a:bodyPr wrap="square">
            <a:spAutoFit/>
          </a:bodyPr>
          <a:lstStyle/>
          <a:p>
            <a:r>
              <a:rPr lang="en-US" sz="2200" dirty="0">
                <a:solidFill>
                  <a:srgbClr val="FC6F0D"/>
                </a:solidFill>
                <a:latin typeface="Consolas" panose="020B0609020204030204" pitchFamily="49" charset="0"/>
                <a:cs typeface="Calibri" panose="020F0502020204030204" pitchFamily="34" charset="0"/>
              </a:rPr>
              <a:t>db.emp.find().</a:t>
            </a:r>
            <a:r>
              <a:rPr lang="en-US" sz="2200" dirty="0">
                <a:latin typeface="Consolas" panose="020B0609020204030204" pitchFamily="49" charset="0"/>
              </a:rPr>
              <a:t>forEach</a:t>
            </a:r>
            <a:r>
              <a:rPr lang="en-US" sz="2200" dirty="0">
                <a:solidFill>
                  <a:schemeClr val="bg1">
                    <a:lumMod val="50000"/>
                  </a:schemeClr>
                </a:solidFill>
                <a:latin typeface="Consolas" panose="020B0609020204030204" pitchFamily="49" charset="0"/>
              </a:rPr>
              <a:t>(</a:t>
            </a:r>
            <a:r>
              <a:rPr lang="en-US" sz="2200" dirty="0">
                <a:solidFill>
                  <a:schemeClr val="bg2">
                    <a:lumMod val="75000"/>
                  </a:schemeClr>
                </a:solidFill>
                <a:latin typeface="Consolas" panose="020B0609020204030204" pitchFamily="49" charset="0"/>
              </a:rPr>
              <a:t>function</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smtClean="0">
                <a:solidFill>
                  <a:schemeClr val="bg1">
                    <a:lumMod val="50000"/>
                  </a:schemeClr>
                </a:solidFill>
                <a:latin typeface="Consolas" panose="020B0609020204030204" pitchFamily="49" charset="0"/>
              </a:rPr>
              <a:t>) {</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if</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 </a:t>
            </a:r>
            <a:r>
              <a:rPr lang="en-US" sz="2200" dirty="0" smtClean="0">
                <a:solidFill>
                  <a:schemeClr val="accent5"/>
                </a:solidFill>
                <a:latin typeface="Consolas" panose="020B0609020204030204" pitchFamily="49" charset="0"/>
              </a:rPr>
              <a:t>==</a:t>
            </a:r>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r>
              <a:rPr lang="en-US" sz="2200" dirty="0" smtClean="0">
                <a:solidFill>
                  <a:srgbClr val="00B050"/>
                </a:solidFill>
                <a:latin typeface="Consolas" panose="020B0609020204030204" pitchFamily="49" charset="0"/>
              </a:rPr>
              <a:t>saleel</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print</a:t>
            </a:r>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.ename</a:t>
            </a:r>
            <a:r>
              <a:rPr lang="en-US" sz="2200" dirty="0">
                <a:solidFill>
                  <a:schemeClr val="bg1">
                    <a:lumMod val="50000"/>
                  </a:schemeClr>
                </a:solidFill>
                <a:latin typeface="Consolas" panose="020B0609020204030204" pitchFamily="49" charset="0"/>
              </a:rPr>
              <a:t>,</a:t>
            </a:r>
            <a:r>
              <a:rPr lang="en-US" sz="2200" dirty="0">
                <a:latin typeface="Consolas" panose="020B0609020204030204" pitchFamily="49" charset="0"/>
              </a:rPr>
              <a:t> </a:t>
            </a:r>
            <a:r>
              <a:rPr lang="en-US" sz="2200" dirty="0">
                <a:solidFill>
                  <a:srgbClr val="FFC000"/>
                </a:solidFill>
                <a:latin typeface="Consolas" panose="020B0609020204030204" pitchFamily="49" charset="0"/>
              </a:rPr>
              <a:t>doc</a:t>
            </a:r>
            <a:r>
              <a:rPr lang="en-US" sz="2200" dirty="0">
                <a:latin typeface="Consolas" panose="020B0609020204030204" pitchFamily="49" charset="0"/>
              </a:rPr>
              <a:t>.job</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a:solidFill>
                  <a:srgbClr val="00B0F0"/>
                </a:solidFill>
                <a:latin typeface="Consolas" panose="020B0609020204030204" pitchFamily="49" charset="0"/>
              </a:rPr>
              <a:t>else</a:t>
            </a:r>
            <a:r>
              <a:rPr lang="en-US" sz="2200" dirty="0" smtClean="0">
                <a:latin typeface="Consolas" panose="020B0609020204030204" pitchFamily="49" charset="0"/>
              </a:rPr>
              <a:t> </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latin typeface="Consolas" panose="020B0609020204030204" pitchFamily="49" charset="0"/>
              </a:rPr>
              <a:t>          </a:t>
            </a:r>
            <a:r>
              <a:rPr lang="en-US" sz="2200" dirty="0" smtClean="0">
                <a:solidFill>
                  <a:srgbClr val="00B0F0"/>
                </a:solidFill>
                <a:latin typeface="Consolas" panose="020B0609020204030204" pitchFamily="49" charset="0"/>
              </a:rPr>
              <a:t>quit</a:t>
            </a:r>
            <a:r>
              <a:rPr lang="en-US" sz="2200" dirty="0">
                <a:solidFill>
                  <a:schemeClr val="bg1">
                    <a:lumMod val="50000"/>
                  </a:schemeClr>
                </a:solidFill>
                <a:latin typeface="Consolas" panose="020B0609020204030204" pitchFamily="49" charset="0"/>
              </a:rPr>
              <a:t>;</a:t>
            </a:r>
          </a:p>
          <a:p>
            <a:r>
              <a:rPr lang="en-US" sz="2200" dirty="0" smtClean="0">
                <a:latin typeface="Consolas" panose="020B0609020204030204" pitchFamily="49" charset="0"/>
              </a:rPr>
              <a:t>      </a:t>
            </a:r>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a:p>
            <a:r>
              <a:rPr lang="en-US" sz="2200" dirty="0" smtClean="0">
                <a:solidFill>
                  <a:schemeClr val="bg1">
                    <a:lumMod val="50000"/>
                  </a:schemeClr>
                </a:solidFill>
                <a:latin typeface="Consolas" panose="020B0609020204030204" pitchFamily="49" charset="0"/>
              </a:rPr>
              <a:t>   }</a:t>
            </a:r>
          </a:p>
          <a:p>
            <a:r>
              <a:rPr lang="en-US" sz="2200" dirty="0" smtClean="0">
                <a:solidFill>
                  <a:schemeClr val="bg1">
                    <a:lumMod val="50000"/>
                  </a:schemeClr>
                </a:solidFill>
                <a:latin typeface="Consolas" panose="020B0609020204030204" pitchFamily="49" charset="0"/>
              </a:rPr>
              <a:t>)</a:t>
            </a:r>
            <a:endParaRPr lang="en-US" sz="2200" dirty="0">
              <a:solidFill>
                <a:schemeClr val="bg1">
                  <a:lumMod val="50000"/>
                </a:schemeClr>
              </a:solidFill>
              <a:latin typeface="Consolas" panose="020B0609020204030204" pitchFamily="49" charset="0"/>
            </a:endParaRPr>
          </a:p>
        </p:txBody>
      </p:sp>
    </p:spTree>
    <p:extLst>
      <p:ext uri="{BB962C8B-B14F-4D97-AF65-F5344CB8AC3E}">
        <p14:creationId xmlns="" xmlns:p14="http://schemas.microsoft.com/office/powerpoint/2010/main" val="1490720449"/>
      </p:ext>
    </p:extLst>
  </p:cSld>
  <p:clrMapOvr>
    <a:masterClrMapping/>
  </p:clrMapOvr>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endParaRPr lang="en-US" dirty="0" smtClean="0">
              <a:solidFill>
                <a:srgbClr val="222222"/>
              </a:solidFill>
              <a:latin typeface="arial" panose="020B0604020202020204" pitchFamily="34" charset="0"/>
            </a:endParaRPr>
          </a:p>
        </p:txBody>
      </p:sp>
    </p:spTree>
    <p:extLst>
      <p:ext uri="{BB962C8B-B14F-4D97-AF65-F5344CB8AC3E}">
        <p14:creationId xmlns="" xmlns:p14="http://schemas.microsoft.com/office/powerpoint/2010/main" val="284434841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740298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({query}, {update}, {options})</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a:t>
            </a:r>
            <a:r>
              <a:rPr lang="en-IN" dirty="0" smtClean="0">
                <a:solidFill>
                  <a:srgbClr val="049DC8"/>
                </a:solidFill>
                <a:latin typeface="Consolas" panose="020B0609020204030204" pitchFamily="49" charset="0"/>
                <a:cs typeface="Calibri" panose="020F0502020204030204" pitchFamily="34" charset="0"/>
              </a:rPr>
              <a:t>(</a:t>
            </a:r>
            <a:r>
              <a:rPr lang="en-IN" dirty="0">
                <a:solidFill>
                  <a:srgbClr val="049DC8"/>
                </a:solidFill>
                <a:latin typeface="Consolas" panose="020B0609020204030204" pitchFamily="49" charset="0"/>
                <a:cs typeface="Calibri" panose="020F0502020204030204" pitchFamily="34" charset="0"/>
              </a:rPr>
              <a:t>{query}, </a:t>
            </a:r>
            <a:r>
              <a:rPr lang="en-IN" dirty="0" smtClean="0">
                <a:solidFill>
                  <a:srgbClr val="049DC8"/>
                </a:solidFill>
                <a:latin typeface="Consolas" panose="020B0609020204030204" pitchFamily="49" charset="0"/>
                <a:cs typeface="Calibri" panose="020F0502020204030204" pitchFamily="34" charset="0"/>
              </a:rPr>
              <a:t>{$set:{update}}, </a:t>
            </a:r>
            <a:r>
              <a:rPr lang="en-IN" dirty="0">
                <a:solidFill>
                  <a:srgbClr val="049DC8"/>
                </a:solidFill>
                <a:latin typeface="Consolas" panose="020B0609020204030204" pitchFamily="49" charset="0"/>
                <a:cs typeface="Calibri" panose="020F0502020204030204" pitchFamily="34" charset="0"/>
              </a:rPr>
              <a:t>{options}</a:t>
            </a:r>
            <a:r>
              <a:rPr lang="en-IN" dirty="0" smtClean="0">
                <a:solidFill>
                  <a:srgbClr val="049DC8"/>
                </a:solidFill>
                <a:latin typeface="Consolas" panose="020B0609020204030204" pitchFamily="49" charset="0"/>
                <a:cs typeface="Calibri" panose="020F0502020204030204" pitchFamily="34" charset="0"/>
              </a:rPr>
              <a:t>)</a:t>
            </a:r>
            <a:endParaRPr lang="en-IN" dirty="0">
              <a:solidFill>
                <a:srgbClr val="049DC8"/>
              </a:solidFill>
              <a:latin typeface="Consolas" panose="020B0609020204030204" pitchFamily="49" charset="0"/>
              <a:cs typeface="Calibri" panose="020F0502020204030204" pitchFamily="34" charset="0"/>
            </a:endParaRPr>
          </a:p>
        </p:txBody>
      </p:sp>
      <p:sp>
        <p:nvSpPr>
          <p:cNvPr id="8" name="Rectangle 7"/>
          <p:cNvSpPr/>
          <p:nvPr/>
        </p:nvSpPr>
        <p:spPr>
          <a:xfrm>
            <a:off x="149188" y="762000"/>
            <a:ext cx="8845624" cy="646331"/>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Multi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 job: 'abc1‘ }, { job: 'sales</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job: '</a:t>
            </a:r>
            <a:r>
              <a:rPr lang="en-US" sz="2200" dirty="0" err="1" smtClean="0">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 { upsert : true</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multi: true });</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 ename</a:t>
            </a:r>
            <a:r>
              <a:rPr lang="en-US" sz="2200" dirty="0">
                <a:solidFill>
                  <a:srgbClr val="FC6F0D"/>
                </a:solidFill>
                <a:latin typeface="Calibri" panose="020F0502020204030204" pitchFamily="34" charset="0"/>
                <a:cs typeface="Calibri" panose="020F0502020204030204" pitchFamily="34" charset="0"/>
              </a:rPr>
              <a:t>: 'saleel' </a:t>
            </a:r>
            <a:r>
              <a:rPr lang="en-US" sz="2200" dirty="0" smtClean="0">
                <a:solidFill>
                  <a:srgbClr val="FC6F0D"/>
                </a:solidFill>
                <a:latin typeface="Calibri" panose="020F0502020204030204" pitchFamily="34" charset="0"/>
                <a:cs typeface="Calibri" panose="020F0502020204030204" pitchFamily="34" charset="0"/>
              </a:rPr>
              <a:t>}, { $set : { </a:t>
            </a:r>
            <a:r>
              <a:rPr lang="en-US" sz="2200" dirty="0">
                <a:solidFill>
                  <a:srgbClr val="FC6F0D"/>
                </a:solidFill>
                <a:latin typeface="Calibri" panose="020F0502020204030204" pitchFamily="34" charset="0"/>
                <a:cs typeface="Calibri" panose="020F0502020204030204" pitchFamily="34" charset="0"/>
              </a:rPr>
              <a:t>size</a:t>
            </a:r>
            <a:r>
              <a:rPr lang="en-US" sz="2200" dirty="0" smtClean="0">
                <a:solidFill>
                  <a:srgbClr val="FC6F0D"/>
                </a:solidFill>
                <a:latin typeface="Calibri" panose="020F0502020204030204" pitchFamily="34" charset="0"/>
                <a:cs typeface="Calibri" panose="020F0502020204030204" pitchFamily="34" charset="0"/>
              </a:rPr>
              <a:t>: 'small</a:t>
            </a:r>
            <a:r>
              <a:rPr lang="en-US" sz="2200" dirty="0">
                <a:solidFill>
                  <a:srgbClr val="FC6F0D"/>
                </a:solidFill>
                <a:latin typeface="Calibri" panose="020F0502020204030204" pitchFamily="34" charset="0"/>
                <a:cs typeface="Calibri" panose="020F0502020204030204" pitchFamily="34" charset="0"/>
              </a:rPr>
              <a:t>', color</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'blue</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 } }, { multi: true } );</a:t>
            </a:r>
            <a:endParaRPr lang="en-US" sz="2200" dirty="0">
              <a:solidFill>
                <a:srgbClr val="FC6F0D"/>
              </a:solidFill>
              <a:latin typeface="Calibri" panose="020F0502020204030204" pitchFamily="34" charset="0"/>
              <a:cs typeface="Calibri" panose="020F0502020204030204" pitchFamily="34" charset="0"/>
            </a:endParaRPr>
          </a:p>
        </p:txBody>
      </p:sp>
      <p:sp>
        <p:nvSpPr>
          <p:cNvPr id="5" name="Rectangle 4"/>
          <p:cNvSpPr/>
          <p:nvPr/>
        </p:nvSpPr>
        <p:spPr>
          <a:xfrm>
            <a:off x="32657" y="2438400"/>
            <a:ext cx="8962155" cy="707886"/>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 </a:t>
            </a:r>
            <a:r>
              <a:rPr lang="en-US" sz="2000" dirty="0" smtClean="0">
                <a:solidFill>
                  <a:srgbClr val="B22251"/>
                </a:solidFill>
                <a:latin typeface="Consolas" panose="020B0609020204030204" pitchFamily="49" charset="0"/>
              </a:rPr>
              <a:t>field: value </a:t>
            </a:r>
            <a:r>
              <a:rPr lang="en-US" sz="2000" dirty="0">
                <a:solidFill>
                  <a:srgbClr val="B22251"/>
                </a:solidFill>
                <a:latin typeface="Consolas" panose="020B0609020204030204" pitchFamily="49" charset="0"/>
              </a:rPr>
              <a:t>} }, { multi: true, upsert: true }</a:t>
            </a:r>
          </a:p>
        </p:txBody>
      </p:sp>
    </p:spTree>
    <p:extLst>
      <p:ext uri="{BB962C8B-B14F-4D97-AF65-F5344CB8AC3E}">
        <p14:creationId xmlns="" xmlns:p14="http://schemas.microsoft.com/office/powerpoint/2010/main" val="2473691024"/>
      </p:ext>
    </p:extLst>
  </p:cSld>
  <p:clrMapOvr>
    <a:masterClrMapping/>
  </p:clrMapOvr>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r>
              <a:rPr lang="en-IN" dirty="0" smtClean="0"/>
              <a: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smtClean="0">
                <a:solidFill>
                  <a:srgbClr val="C00000"/>
                </a:solidFill>
                <a:latin typeface="arial" panose="020B0604020202020204" pitchFamily="34" charset="0"/>
              </a:rPr>
              <a:t>updateOne()</a:t>
            </a:r>
            <a:r>
              <a:rPr lang="en-US" dirty="0" smtClean="0">
                <a:solidFill>
                  <a:srgbClr val="222222"/>
                </a:solidFill>
                <a:latin typeface="arial" panose="020B0604020202020204" pitchFamily="34" charset="0"/>
              </a:rPr>
              <a:t> </a:t>
            </a:r>
            <a:r>
              <a:rPr lang="en-US" dirty="0">
                <a:solidFill>
                  <a:srgbClr val="222222"/>
                </a:solidFill>
                <a:latin typeface="arial" panose="020B0604020202020204" pitchFamily="34" charset="0"/>
              </a:rPr>
              <a:t>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 xmlns:p14="http://schemas.microsoft.com/office/powerpoint/2010/main" val="21919419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a:t>
            </a:r>
            <a:r>
              <a:rPr lang="en-US" dirty="0" smtClean="0">
                <a:solidFill>
                  <a:srgbClr val="049DC8"/>
                </a:solidFill>
                <a:latin typeface="Consolas" panose="020B0609020204030204" pitchFamily="49" charset="0"/>
                <a:cs typeface="Calibri" panose="020F0502020204030204" pitchFamily="34" charset="0"/>
              </a:rPr>
              <a:t>({filter},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1981200"/>
            <a:ext cx="8845624"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db.emp.updateOne({ ename </a:t>
            </a:r>
            <a:r>
              <a:rPr lang="en-US" sz="2200" dirty="0">
                <a:solidFill>
                  <a:srgbClr val="FC6F0D"/>
                </a:solidFill>
                <a:latin typeface="Calibri" panose="020F0502020204030204" pitchFamily="34" charset="0"/>
                <a:cs typeface="Calibri" panose="020F0502020204030204" pitchFamily="34" charset="0"/>
              </a:rPr>
              <a:t>: 'saleel1'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a:t>
            </a:r>
          </a:p>
          <a:p>
            <a:r>
              <a:rPr lang="en-US" sz="2200" dirty="0" smtClean="0">
                <a:solidFill>
                  <a:srgbClr val="FC6F0D"/>
                </a:solidFill>
                <a:latin typeface="Calibri" panose="020F0502020204030204" pitchFamily="34" charset="0"/>
                <a:cs typeface="Calibri" panose="020F0502020204030204" pitchFamily="34" charset="0"/>
              </a:rPr>
              <a:t>db.emp.updateOne({ename </a:t>
            </a:r>
            <a:r>
              <a:rPr lang="en-US" sz="2200" dirty="0">
                <a:solidFill>
                  <a:srgbClr val="FC6F0D"/>
                </a:solidFill>
                <a:latin typeface="Calibri" panose="020F0502020204030204" pitchFamily="34" charset="0"/>
                <a:cs typeface="Calibri" panose="020F0502020204030204" pitchFamily="34" charset="0"/>
              </a:rPr>
              <a:t>: 'saleel2' </a:t>
            </a:r>
            <a:r>
              <a:rPr lang="en-US" sz="2200" dirty="0" smtClean="0">
                <a:solidFill>
                  <a:srgbClr val="FC6F0D"/>
                </a:solidFill>
                <a:latin typeface="Calibri" panose="020F0502020204030204" pitchFamily="34" charset="0"/>
                <a:cs typeface="Calibri" panose="020F0502020204030204" pitchFamily="34" charset="0"/>
              </a:rPr>
              <a:t>}, { $set : { job </a:t>
            </a:r>
            <a:r>
              <a:rPr lang="en-US" sz="2200" dirty="0">
                <a:solidFill>
                  <a:srgbClr val="FC6F0D"/>
                </a:solidFill>
                <a:latin typeface="Calibri" panose="020F0502020204030204" pitchFamily="34" charset="0"/>
                <a:cs typeface="Calibri" panose="020F0502020204030204" pitchFamily="34" charset="0"/>
              </a:rPr>
              <a:t>: 'A' </a:t>
            </a:r>
            <a:r>
              <a:rPr lang="en-US" sz="2200" dirty="0" smtClean="0">
                <a:solidFill>
                  <a:srgbClr val="FC6F0D"/>
                </a:solidFill>
                <a:latin typeface="Calibri" panose="020F0502020204030204" pitchFamily="34" charset="0"/>
                <a:cs typeface="Calibri" panose="020F0502020204030204" pitchFamily="34" charset="0"/>
              </a:rPr>
              <a:t>} }, { </a:t>
            </a:r>
            <a:r>
              <a:rPr lang="en-US" sz="2200" dirty="0">
                <a:solidFill>
                  <a:srgbClr val="FC6F0D"/>
                </a:solidFill>
                <a:latin typeface="Calibri" panose="020F0502020204030204" pitchFamily="34" charset="0"/>
                <a:cs typeface="Calibri" panose="020F0502020204030204" pitchFamily="34" charset="0"/>
              </a:rPr>
              <a:t>upsert: true </a:t>
            </a:r>
            <a:r>
              <a:rPr lang="en-US" sz="2200" dirty="0" smtClean="0">
                <a:solidFill>
                  <a:srgbClr val="FC6F0D"/>
                </a:solidFill>
                <a:latin typeface="Calibri" panose="020F0502020204030204" pitchFamily="34" charset="0"/>
                <a:cs typeface="Calibri" panose="020F0502020204030204" pitchFamily="34" charset="0"/>
              </a:rPr>
              <a:t>})</a:t>
            </a:r>
            <a:endParaRPr lang="en-US" sz="2200" dirty="0">
              <a:solidFill>
                <a:srgbClr val="FC6F0D"/>
              </a:solidFill>
              <a:latin typeface="Calibri" panose="020F0502020204030204" pitchFamily="34" charset="0"/>
              <a:cs typeface="Calibri" panose="020F0502020204030204" pitchFamily="34" charset="0"/>
            </a:endParaRP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 xmlns:p14="http://schemas.microsoft.com/office/powerpoint/2010/main" val="3916522350"/>
      </p:ext>
    </p:extLst>
  </p:cSld>
  <p:clrMapOvr>
    <a:masterClrMapping/>
  </p:clrMapOvr>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 xmlns:p14="http://schemas.microsoft.com/office/powerpoint/2010/main" val="223705882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db.collection.updateMany({filter}, </a:t>
            </a:r>
            <a:r>
              <a:rPr lang="en-IN" dirty="0">
                <a:solidFill>
                  <a:srgbClr val="049DC8"/>
                </a:solidFill>
                <a:latin typeface="Consolas" panose="020B0609020204030204" pitchFamily="49" charset="0"/>
                <a:cs typeface="Calibri" panose="020F0502020204030204" pitchFamily="34" charset="0"/>
              </a:rPr>
              <a:t>{$set:{update</a:t>
            </a:r>
            <a:r>
              <a:rPr lang="en-IN" dirty="0" smtClean="0">
                <a:solidFill>
                  <a:srgbClr val="049DC8"/>
                </a:solidFill>
                <a:latin typeface="Consolas" panose="020B0609020204030204" pitchFamily="49" charset="0"/>
                <a:cs typeface="Calibri" panose="020F0502020204030204" pitchFamily="34" charset="0"/>
              </a:rPr>
              <a:t>} }</a:t>
            </a:r>
            <a:r>
              <a:rPr lang="en-US" dirty="0" smtClean="0">
                <a:solidFill>
                  <a:srgbClr val="049DC8"/>
                </a:solidFill>
                <a:latin typeface="Consolas" panose="020B0609020204030204" pitchFamily="49" charset="0"/>
                <a:cs typeface="Calibri" panose="020F0502020204030204" pitchFamily="34" charset="0"/>
              </a:rPr>
              <a:t>, {options})</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32657" y="1981200"/>
            <a:ext cx="8962155" cy="400110"/>
          </a:xfrm>
          <a:prstGeom prst="rect">
            <a:avLst/>
          </a:prstGeom>
        </p:spPr>
        <p:txBody>
          <a:bodyPr wrap="square">
            <a:spAutoFit/>
          </a:bodyPr>
          <a:lstStyle/>
          <a:p>
            <a:r>
              <a:rPr lang="en-US" sz="2000" dirty="0" smtClean="0">
                <a:solidFill>
                  <a:srgbClr val="B22251"/>
                </a:solidFill>
                <a:latin typeface="Consolas" panose="020B0609020204030204" pitchFamily="49" charset="0"/>
              </a:rPr>
              <a:t>Options : { </a:t>
            </a:r>
            <a:r>
              <a:rPr lang="en-US" sz="2000" dirty="0">
                <a:solidFill>
                  <a:srgbClr val="B22251"/>
                </a:solidFill>
                <a:latin typeface="Consolas" panose="020B0609020204030204" pitchFamily="49" charset="0"/>
              </a:rPr>
              <a:t>$set: </a:t>
            </a:r>
            <a:r>
              <a:rPr lang="en-US" sz="2000" dirty="0" smtClean="0">
                <a:solidFill>
                  <a:srgbClr val="B22251"/>
                </a:solidFill>
                <a:latin typeface="Consolas" panose="020B0609020204030204" pitchFamily="49" charset="0"/>
              </a:rPr>
              <a:t>{ field</a:t>
            </a:r>
            <a:r>
              <a:rPr lang="en-US" sz="2000" dirty="0">
                <a:solidFill>
                  <a:srgbClr val="B22251"/>
                </a:solidFill>
                <a:latin typeface="Consolas" panose="020B0609020204030204" pitchFamily="49" charset="0"/>
              </a:rPr>
              <a:t>: value } }, { </a:t>
            </a:r>
            <a:r>
              <a:rPr lang="en-US" sz="2000" dirty="0" smtClean="0">
                <a:solidFill>
                  <a:srgbClr val="B22251"/>
                </a:solidFill>
                <a:latin typeface="Consolas" panose="020B0609020204030204" pitchFamily="49" charset="0"/>
              </a:rPr>
              <a:t>upsert</a:t>
            </a:r>
            <a:r>
              <a:rPr lang="en-US" sz="2000" dirty="0">
                <a:solidFill>
                  <a:srgbClr val="B22251"/>
                </a:solidFill>
                <a:latin typeface="Consolas" panose="020B0609020204030204" pitchFamily="49" charset="0"/>
              </a:rPr>
              <a: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 $gt : 2000 } }, { $</a:t>
            </a:r>
            <a:r>
              <a:rPr lang="en-US" sz="2200" dirty="0">
                <a:solidFill>
                  <a:srgbClr val="FC6F0D"/>
                </a:solidFill>
                <a:latin typeface="Calibri" panose="020F0502020204030204" pitchFamily="34" charset="0"/>
                <a:cs typeface="Calibri" panose="020F0502020204030204" pitchFamily="34" charset="0"/>
              </a:rPr>
              <a:t>set</a:t>
            </a:r>
            <a:r>
              <a:rPr lang="en-US" sz="2200" dirty="0" smtClean="0">
                <a:solidFill>
                  <a:srgbClr val="FC6F0D"/>
                </a:solidFill>
                <a:latin typeface="Calibri" panose="020F0502020204030204" pitchFamily="34" charset="0"/>
                <a:cs typeface="Calibri" panose="020F0502020204030204" pitchFamily="34" charset="0"/>
              </a:rPr>
              <a:t>: { color : [</a:t>
            </a:r>
            <a:r>
              <a:rPr lang="en-US" sz="2200" dirty="0">
                <a:solidFill>
                  <a:srgbClr val="FC6F0D"/>
                </a:solidFill>
                <a:latin typeface="Calibri" panose="020F0502020204030204" pitchFamily="34" charset="0"/>
                <a:cs typeface="Calibri" panose="020F0502020204030204" pitchFamily="34" charset="0"/>
              </a:rPr>
              <a:t>'red</a:t>
            </a:r>
            <a:r>
              <a:rPr lang="en-US" sz="2200" dirty="0" smtClean="0">
                <a:solidFill>
                  <a:srgbClr val="FC6F0D"/>
                </a:solidFill>
                <a:latin typeface="Calibri" panose="020F0502020204030204" pitchFamily="34" charset="0"/>
                <a:cs typeface="Calibri" panose="020F0502020204030204" pitchFamily="34" charset="0"/>
              </a:rPr>
              <a:t>', 'yellow', 'green', 'blue'] } }, { upsert: true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787651064"/>
      </p:ext>
    </p:extLst>
  </p:cSld>
  <p:clrMapOvr>
    <a:masterClrMapping/>
  </p:clrMapOvr>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 xmlns:p14="http://schemas.microsoft.com/office/powerpoint/2010/main" val="175958017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NoSQL</a:t>
            </a:r>
            <a:endParaRPr lang="en-US" dirty="0"/>
          </a:p>
        </p:txBody>
      </p:sp>
      <p:sp>
        <p:nvSpPr>
          <p:cNvPr id="3" name="Rectangle 2"/>
          <p:cNvSpPr/>
          <p:nvPr/>
        </p:nvSpPr>
        <p:spPr>
          <a:xfrm>
            <a:off x="609600" y="2895600"/>
            <a:ext cx="7924800" cy="923330"/>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a:t>
            </a:r>
            <a:r>
              <a:rPr lang="en-US" dirty="0" smtClean="0">
                <a:solidFill>
                  <a:srgbClr val="222222"/>
                </a:solidFill>
                <a:latin typeface="arial" panose="020B0604020202020204" pitchFamily="34" charset="0"/>
              </a:rPr>
              <a:t>non-relational database. </a:t>
            </a:r>
            <a:r>
              <a:rPr lang="en-US" dirty="0"/>
              <a:t>MongoDB is Scalable (A system that is scalable can successfully grow larger using the same methods</a:t>
            </a:r>
            <a:r>
              <a:rPr lang="en-US" dirty="0" smtClean="0"/>
              <a:t>.), </a:t>
            </a:r>
            <a:r>
              <a:rPr lang="en-US" dirty="0"/>
              <a:t>open-source, high-perform, document-oriented database</a:t>
            </a:r>
            <a:r>
              <a:rPr lang="en-US" dirty="0" smtClean="0"/>
              <a:t>.</a:t>
            </a:r>
            <a:endParaRPr lang="en-US" dirty="0"/>
          </a:p>
        </p:txBody>
      </p:sp>
      <p:pic>
        <p:nvPicPr>
          <p:cNvPr id="1026" name="Picture 2" descr="Image result for why nosql"/>
          <p:cNvPicPr>
            <a:picLocks noChangeAspect="1" noChangeArrowheads="1"/>
          </p:cNvPicPr>
          <p:nvPr/>
        </p:nvPicPr>
        <p:blipFill>
          <a:blip r:embed="rId2">
            <a:extLst>
              <a:ext uri="{28A0092B-C50C-407E-A947-70E740481C1C}">
                <a14:useLocalDpi xmlns="" xmlns:a14="http://schemas.microsoft.com/office/drawing/2010/main" val="0"/>
              </a:ext>
            </a:extLst>
          </a:blip>
          <a:srcRect/>
          <a:stretch>
            <a:fillRect/>
          </a:stretch>
        </p:blipFill>
        <p:spPr bwMode="auto">
          <a:xfrm>
            <a:off x="304800" y="3886200"/>
            <a:ext cx="8001000" cy="2430630"/>
          </a:xfrm>
          <a:prstGeom prst="rect">
            <a:avLst/>
          </a:prstGeom>
          <a:noFill/>
          <a:extLst>
            <a:ext uri="{909E8E84-426E-40DD-AFC4-6F175D3DCCD1}">
              <a14:hiddenFill xmlns="" xmlns:a14="http://schemas.microsoft.com/office/drawing/2010/main">
                <a:solidFill>
                  <a:srgbClr val="FFFFFF"/>
                </a:solidFill>
              </a14:hiddenFill>
            </a:ext>
          </a:extLst>
        </p:spPr>
      </p:pic>
    </p:spTree>
    <p:extLst>
      <p:ext uri="{BB962C8B-B14F-4D97-AF65-F5344CB8AC3E}">
        <p14:creationId xmlns="" xmlns:p14="http://schemas.microsoft.com/office/powerpoint/2010/main" val="2957682473"/>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db.emp.updateMany({ sal</a:t>
            </a:r>
            <a:r>
              <a:rPr lang="en-US" sz="220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smtClean="0">
                <a:solidFill>
                  <a:srgbClr val="FC6F0D"/>
                </a:solidFill>
                <a:latin typeface="Calibri" panose="020F0502020204030204" pitchFamily="34" charset="0"/>
                <a:cs typeface="Calibri" panose="020F0502020204030204" pitchFamily="34" charset="0"/>
              </a:rPr>
              <a:t>: 300 }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 $inc</a:t>
            </a:r>
            <a:r>
              <a:rPr lang="en-US" sz="2200" dirty="0" smtClean="0">
                <a:solidFill>
                  <a:srgbClr val="FC6F0D"/>
                </a:solidFill>
                <a:latin typeface="Calibri" panose="020F0502020204030204" pitchFamily="34" charset="0"/>
                <a:cs typeface="Calibri" panose="020F0502020204030204" pitchFamily="34" charset="0"/>
              </a:rPr>
              <a:t>: { sal</a:t>
            </a:r>
            <a:r>
              <a:rPr lang="en-US" sz="2200" dirty="0">
                <a:solidFill>
                  <a:srgbClr val="FC6F0D"/>
                </a:solidFill>
                <a:latin typeface="Calibri" panose="020F0502020204030204" pitchFamily="34" charset="0"/>
                <a:cs typeface="Calibri" panose="020F0502020204030204" pitchFamily="34" charset="0"/>
              </a:rPr>
              <a:t>: </a:t>
            </a:r>
            <a:r>
              <a:rPr lang="en-US" sz="2200" dirty="0" smtClean="0">
                <a:solidFill>
                  <a:srgbClr val="FC6F0D"/>
                </a:solidFill>
                <a:latin typeface="Calibri" panose="020F0502020204030204" pitchFamily="34" charset="0"/>
                <a:cs typeface="Calibri" panose="020F0502020204030204" pitchFamily="34" charset="0"/>
              </a:rPr>
              <a:t>1 } </a:t>
            </a:r>
            <a:r>
              <a:rPr lang="en-US" sz="2200" smtClean="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80246064"/>
      </p:ext>
    </p:extLst>
  </p:cSld>
  <p:clrMapOvr>
    <a:masterClrMapping/>
  </p:clrMapOvr>
  <p:timing>
    <p:tnLst>
      <p:par>
        <p:cTn id="1" dur="indefinite" restart="never" nodeType="tmRoot"/>
      </p:par>
    </p:tnLst>
  </p:timing>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$unset</a:t>
            </a:r>
            <a:endParaRPr lang="en-US" dirty="0"/>
          </a:p>
        </p:txBody>
      </p:sp>
    </p:spTree>
    <p:extLst>
      <p:ext uri="{BB962C8B-B14F-4D97-AF65-F5344CB8AC3E}">
        <p14:creationId xmlns="" xmlns:p14="http://schemas.microsoft.com/office/powerpoint/2010/main" val="3070696224"/>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smtClean="0">
                <a:solidFill>
                  <a:srgbClr val="FFFF00"/>
                </a:solidFill>
                <a:latin typeface="Arial" pitchFamily="34" charset="0"/>
                <a:cs typeface="Arial" pitchFamily="34" charset="0"/>
              </a:rPr>
              <a:t>$unset</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a:t>
            </a:r>
            <a:r>
              <a:rPr lang="en-US" sz="2200" dirty="0" smtClean="0">
                <a:solidFill>
                  <a:srgbClr val="FC6F0D"/>
                </a:solidFill>
                <a:latin typeface="Calibri" panose="020F0502020204030204" pitchFamily="34" charset="0"/>
                <a:cs typeface="Calibri" panose="020F0502020204030204" pitchFamily="34" charset="0"/>
              </a:rPr>
              <a:t>({ename: </a:t>
            </a:r>
            <a:r>
              <a:rPr lang="en-US" sz="2200" dirty="0">
                <a:solidFill>
                  <a:srgbClr val="FC6F0D"/>
                </a:solidFill>
                <a:latin typeface="Calibri" panose="020F0502020204030204" pitchFamily="34" charset="0"/>
                <a:cs typeface="Calibri" panose="020F0502020204030204" pitchFamily="34" charset="0"/>
              </a:rPr>
              <a:t>'</a:t>
            </a:r>
            <a:r>
              <a:rPr lang="en-US" sz="2200" dirty="0" smtClean="0">
                <a:solidFill>
                  <a:srgbClr val="FC6F0D"/>
                </a:solidFill>
                <a:latin typeface="Calibri" panose="020F0502020204030204" pitchFamily="34" charset="0"/>
                <a:cs typeface="Calibri" panose="020F0502020204030204" pitchFamily="34" charset="0"/>
              </a:rPr>
              <a:t>saleel'}, </a:t>
            </a:r>
            <a:r>
              <a:rPr lang="en-US" sz="2200" dirty="0">
                <a:solidFill>
                  <a:srgbClr val="FC6F0D"/>
                </a:solidFill>
                <a:latin typeface="Calibri" panose="020F0502020204030204" pitchFamily="34" charset="0"/>
                <a:cs typeface="Calibri" panose="020F0502020204030204" pitchFamily="34" charset="0"/>
              </a:rPr>
              <a:t>{$unset: {comm: 0, ename: </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sal: 0}})</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db.emp.updateOne({</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a:t>
            </a:r>
            <a:r>
              <a:rPr lang="en-US" sz="2200" dirty="0" smtClean="0">
                <a:solidFill>
                  <a:srgbClr val="FC6F0D"/>
                </a:solidFill>
                <a:latin typeface="Calibri" panose="020F0502020204030204" pitchFamily="34" charset="0"/>
                <a:cs typeface="Calibri" panose="020F0502020204030204" pitchFamily="34" charset="0"/>
              </a:rPr>
              <a:t>: 0</a:t>
            </a:r>
            <a:r>
              <a:rPr lang="en-US" sz="2200" dirty="0">
                <a:solidFill>
                  <a:srgbClr val="FC6F0D"/>
                </a:solidFill>
                <a:latin typeface="Calibri" panose="020F0502020204030204" pitchFamily="34" charset="0"/>
                <a:cs typeface="Calibri" panose="020F0502020204030204" pitchFamily="34" charset="0"/>
              </a:rPr>
              <a:t>, ename</a:t>
            </a:r>
            <a:r>
              <a:rPr lang="en-US" sz="2200" dirty="0" smtClean="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sal</a:t>
            </a:r>
            <a:r>
              <a:rPr lang="en-US" sz="2200" dirty="0" smtClean="0">
                <a:solidFill>
                  <a:srgbClr val="FC6F0D"/>
                </a:solidFill>
                <a:latin typeface="Calibri" panose="020F0502020204030204" pitchFamily="34" charset="0"/>
                <a:cs typeface="Calibri" panose="020F0502020204030204" pitchFamily="34" charset="0"/>
              </a:rPr>
              <a:t>: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db.emp.updateMany({</a:t>
            </a:r>
            <a:r>
              <a:rPr lang="en-US" sz="2200" dirty="0">
                <a:solidFill>
                  <a:srgbClr val="FC6F0D"/>
                </a:solidFill>
                <a:latin typeface="Calibri" panose="020F0502020204030204" pitchFamily="34" charset="0"/>
                <a:cs typeface="Calibri" panose="020F0502020204030204" pitchFamily="34" charset="0"/>
              </a:rPr>
              <a:t>ename: 'saleel'</a:t>
            </a:r>
            <a:r>
              <a:rPr lang="en-US" sz="2200" dirty="0" smtClean="0">
                <a:solidFill>
                  <a:srgbClr val="FC6F0D"/>
                </a:solidFill>
                <a:latin typeface="Calibri" panose="020F0502020204030204" pitchFamily="34" charset="0"/>
                <a:cs typeface="Calibri" panose="020F0502020204030204" pitchFamily="34" charset="0"/>
              </a:rPr>
              <a:t>}, </a:t>
            </a:r>
            <a:r>
              <a:rPr lang="en-US" sz="2200" dirty="0">
                <a:solidFill>
                  <a:srgbClr val="FC6F0D"/>
                </a:solidFill>
                <a:latin typeface="Calibri" panose="020F0502020204030204" pitchFamily="34" charset="0"/>
                <a:cs typeface="Calibri" panose="020F0502020204030204" pitchFamily="34" charset="0"/>
              </a:rPr>
              <a:t>{$unset: {comm: 0, ename: '', sal: 0}})</a:t>
            </a:r>
          </a:p>
        </p:txBody>
      </p:sp>
    </p:spTree>
    <p:extLst>
      <p:ext uri="{BB962C8B-B14F-4D97-AF65-F5344CB8AC3E}">
        <p14:creationId xmlns="" xmlns:p14="http://schemas.microsoft.com/office/powerpoint/2010/main" val="3613658472"/>
      </p:ext>
    </p:extLst>
  </p:cSld>
  <p:clrMapOvr>
    <a:masterClrMapping/>
  </p:clrMapOvr>
  <p:timing>
    <p:tnLst>
      <p:par>
        <p:cTn id="1" dur="indefinite" restart="never" nodeType="tmRoot"/>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 xmlns:p14="http://schemas.microsoft.com/office/powerpoint/2010/main" val="4262821016"/>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db.emp.replaceOne</a:t>
            </a:r>
            <a:r>
              <a:rPr lang="en-US" sz="2200" dirty="0">
                <a:solidFill>
                  <a:srgbClr val="FC6F0D"/>
                </a:solidFill>
                <a:latin typeface="Calibri" panose="020F0502020204030204" pitchFamily="34" charset="0"/>
                <a:cs typeface="Calibri" panose="020F0502020204030204" pitchFamily="34" charset="0"/>
              </a:rPr>
              <a:t>({ename</a:t>
            </a:r>
            <a:r>
              <a:rPr lang="en-US" sz="2200" dirty="0" smtClean="0">
                <a:solidFill>
                  <a:srgbClr val="FC6F0D"/>
                </a:solidFill>
                <a:latin typeface="Calibri" panose="020F0502020204030204" pitchFamily="34" charset="0"/>
                <a:cs typeface="Calibri" panose="020F0502020204030204" pitchFamily="34" charset="0"/>
              </a:rPr>
              <a:t>: 'saleel</a:t>
            </a:r>
            <a:r>
              <a:rPr lang="en-US" sz="2200" dirty="0">
                <a:solidFill>
                  <a:srgbClr val="FC6F0D"/>
                </a:solidFill>
                <a:latin typeface="Calibri" panose="020F0502020204030204" pitchFamily="34" charset="0"/>
                <a:cs typeface="Calibri" panose="020F0502020204030204" pitchFamily="34" charset="0"/>
              </a:rPr>
              <a:t>'}, {x</a:t>
            </a:r>
            <a:r>
              <a:rPr lang="en-US" sz="2200" dirty="0" smtClean="0">
                <a:solidFill>
                  <a:srgbClr val="FC6F0D"/>
                </a:solidFill>
                <a:latin typeface="Calibri" panose="020F0502020204030204" pitchFamily="34" charset="0"/>
                <a:cs typeface="Calibri" panose="020F0502020204030204" pitchFamily="34" charset="0"/>
              </a:rPr>
              <a:t>: 500</a:t>
            </a:r>
            <a:r>
              <a:rPr lang="en-US" sz="2200" dirty="0">
                <a:solidFill>
                  <a:srgbClr val="FC6F0D"/>
                </a:solidFill>
                <a:latin typeface="Calibri" panose="020F0502020204030204" pitchFamily="34" charset="0"/>
                <a:cs typeface="Calibri" panose="020F0502020204030204" pitchFamily="34" charset="0"/>
              </a:rPr>
              <a:t>, y</a:t>
            </a:r>
            <a:r>
              <a:rPr lang="en-US" sz="2200" dirty="0" smtClean="0">
                <a:solidFill>
                  <a:srgbClr val="FC6F0D"/>
                </a:solidFill>
                <a:latin typeface="Calibri" panose="020F0502020204030204" pitchFamily="34" charset="0"/>
                <a:cs typeface="Calibri" panose="020F0502020204030204" pitchFamily="34" charset="0"/>
              </a:rPr>
              <a:t>: 500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2137549613"/>
      </p:ext>
    </p:extLst>
  </p:cSld>
  <p:clrMapOvr>
    <a:masterClrMapping/>
  </p:clrMapOvr>
  <p:timing>
    <p:tnLst>
      <p:par>
        <p:cTn id="1" dur="indefinite" restart="never" nodeType="tmRoot"/>
      </p:par>
    </p:tnLst>
  </p:timing>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 xmlns:p14="http://schemas.microsoft.com/office/powerpoint/2010/main" val="3719896549"/>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db.collection.deleteOne({&lt;filter&gt;})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db.emp.deleteOne({})</a:t>
            </a: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db.emp.deleteOne</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696592824"/>
      </p:ext>
    </p:extLst>
  </p:cSld>
  <p:clrMapOvr>
    <a:masterClrMapping/>
  </p:clrMapOvr>
  <p:timing>
    <p:tnLst>
      <p:par>
        <p:cTn id="1" dur="indefinite" restart="never" nodeType="tmRoot"/>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 xmlns:p14="http://schemas.microsoft.com/office/powerpoint/2010/main" val="4110389760"/>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smtClean="0">
                <a:solidFill>
                  <a:srgbClr val="049DC8"/>
                </a:solidFill>
                <a:latin typeface="Consolas" panose="020B0609020204030204" pitchFamily="49" charset="0"/>
                <a:cs typeface="Calibri" panose="020F0502020204030204" pitchFamily="34" charset="0"/>
              </a:rPr>
              <a:t>db.collection.deleteMany({&lt;filter&gt;})</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286000"/>
            <a:ext cx="8766212" cy="892552"/>
          </a:xfrm>
          <a:prstGeom prst="rect">
            <a:avLst/>
          </a:prstGeom>
        </p:spPr>
        <p:txBody>
          <a:bodyPr wrap="square">
            <a:spAutoFit/>
          </a:bodyPr>
          <a:lstStyle/>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a:t>
            </a:r>
            <a:endParaRPr lang="en-US" sz="2200" dirty="0" smtClean="0">
              <a:solidFill>
                <a:srgbClr val="FC6F0D"/>
              </a:solidFill>
              <a:latin typeface="Calibri" panose="020F0502020204030204" pitchFamily="34" charset="0"/>
              <a:cs typeface="Calibri" panose="020F0502020204030204" pitchFamily="34" charset="0"/>
            </a:endParaRPr>
          </a:p>
          <a:p>
            <a:endParaRPr lang="en-US" sz="800" dirty="0" smtClean="0">
              <a:solidFill>
                <a:srgbClr val="FC6F0D"/>
              </a:solidFill>
              <a:latin typeface="Calibri" panose="020F0502020204030204" pitchFamily="34" charset="0"/>
              <a:cs typeface="Calibri" panose="020F0502020204030204" pitchFamily="34" charset="0"/>
            </a:endParaRPr>
          </a:p>
          <a:p>
            <a:r>
              <a:rPr lang="en-US" sz="2200" dirty="0" smtClean="0">
                <a:solidFill>
                  <a:srgbClr val="FC6F0D"/>
                </a:solidFill>
                <a:latin typeface="Calibri" panose="020F0502020204030204" pitchFamily="34" charset="0"/>
                <a:cs typeface="Calibri" panose="020F0502020204030204" pitchFamily="34" charset="0"/>
              </a:rPr>
              <a:t>db.emp.deleteMany({</a:t>
            </a:r>
            <a:r>
              <a:rPr lang="en-US" sz="2200" dirty="0">
                <a:solidFill>
                  <a:srgbClr val="FC6F0D"/>
                </a:solidFill>
                <a:latin typeface="Calibri" panose="020F0502020204030204" pitchFamily="34" charset="0"/>
                <a:cs typeface="Calibri" panose="020F0502020204030204" pitchFamily="34" charset="0"/>
              </a:rPr>
              <a:t>job</a:t>
            </a:r>
            <a:r>
              <a:rPr lang="en-US" sz="2200" dirty="0" smtClean="0">
                <a:solidFill>
                  <a:srgbClr val="FC6F0D"/>
                </a:solidFill>
                <a:latin typeface="Calibri" panose="020F0502020204030204" pitchFamily="34" charset="0"/>
                <a:cs typeface="Calibri" panose="020F0502020204030204" pitchFamily="34" charset="0"/>
              </a:rPr>
              <a:t>: 'manager'})</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 xmlns:p14="http://schemas.microsoft.com/office/powerpoint/2010/main" val="3771916804"/>
      </p:ext>
    </p:extLst>
  </p:cSld>
  <p:clrMapOvr>
    <a:masterClrMapping/>
  </p:clrMapOvr>
  <p:timing>
    <p:tnLst>
      <p:par>
        <p:cTn id="1" dur="indefinite" restart="never" nodeType="tmRoot"/>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smtClean="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smtClean="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 xmlns:p14="http://schemas.microsoft.com/office/powerpoint/2010/main"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gridCol w="1295400"/>
                <a:gridCol w="1295400"/>
                <a:gridCol w="1295400"/>
                <a:gridCol w="1143000"/>
                <a:gridCol w="1295400"/>
                <a:gridCol w="838200"/>
                <a:gridCol w="838200"/>
              </a:tblGrid>
              <a:tr h="370840">
                <a:tc>
                  <a:txBody>
                    <a:bodyPr/>
                    <a:lstStyle/>
                    <a:p>
                      <a:pPr algn="ctr"/>
                      <a:r>
                        <a:rPr lang="en-US" sz="2200" dirty="0" smtClean="0">
                          <a:solidFill>
                            <a:srgbClr val="FF0000"/>
                          </a:solidFill>
                        </a:rPr>
                        <a:t>$match</a:t>
                      </a:r>
                    </a:p>
                    <a:p>
                      <a:pPr algn="ctr"/>
                      <a:r>
                        <a:rPr lang="en-US" sz="1600" dirty="0" smtClean="0">
                          <a:solidFill>
                            <a:srgbClr val="ECD540"/>
                          </a:solidFill>
                        </a:rPr>
                        <a:t>WHERE</a:t>
                      </a:r>
                    </a:p>
                    <a:p>
                      <a:pPr algn="ctr"/>
                      <a:r>
                        <a:rPr lang="en-US" sz="1600" dirty="0" smtClean="0">
                          <a:solidFill>
                            <a:srgbClr val="ECD540"/>
                          </a:solidFill>
                        </a:rPr>
                        <a:t>clause</a:t>
                      </a: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smtClean="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$match</a:t>
                      </a:r>
                    </a:p>
                    <a:p>
                      <a:pPr algn="ctr"/>
                      <a:r>
                        <a:rPr lang="en-US" sz="1600" dirty="0" smtClean="0">
                          <a:solidFill>
                            <a:srgbClr val="ECD540"/>
                          </a:solidFill>
                        </a:rPr>
                        <a:t>HAVING</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$sort</a:t>
                      </a:r>
                    </a:p>
                    <a:p>
                      <a:pPr algn="ctr"/>
                      <a:r>
                        <a:rPr lang="en-US" sz="1600" dirty="0" smtClean="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$limit</a:t>
                      </a:r>
                    </a:p>
                    <a:p>
                      <a:pPr algn="ctr"/>
                      <a:r>
                        <a:rPr lang="en-US" sz="1600" dirty="0" smtClean="0">
                          <a:solidFill>
                            <a:srgbClr val="ECD540"/>
                          </a:solidFill>
                        </a:rPr>
                        <a:t>TOP</a:t>
                      </a:r>
                    </a:p>
                    <a:p>
                      <a:pPr algn="ctr"/>
                      <a:r>
                        <a:rPr lang="en-US" sz="1600" dirty="0" smtClean="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smtClean="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 xmlns:p14="http://schemas.microsoft.com/office/powerpoint/2010/main" val="3320010287"/>
      </p:ext>
    </p:extLst>
  </p:cSld>
  <p:clrMapOvr>
    <a:masterClrMapping/>
  </p:clrMapOvr>
  <mc:AlternateContent xmlns:mc="http://schemas.openxmlformats.org/markup-compatibility/2006">
    <mc:Choice xmlns="" xmlns:p14="http://schemas.microsoft.com/office/powerpoint/2010/main" Requires="p14">
      <p:transition spd="slow" p14:dur="2000"/>
    </mc:Choice>
    <mc:Fallback>
      <p:transition spd="slow"/>
    </mc:Fallback>
  </mc:AlternateContent>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27708</TotalTime>
  <Words>6612</Words>
  <Application>Microsoft Office PowerPoint</Application>
  <PresentationFormat>On-screen Show (4:3)</PresentationFormat>
  <Paragraphs>819</Paragraphs>
  <Slides>137</Slides>
  <Notes>0</Notes>
  <HiddenSlides>0</HiddenSlides>
  <MMClips>0</MMClips>
  <ScaleCrop>false</ScaleCrop>
  <HeadingPairs>
    <vt:vector size="4" baseType="variant">
      <vt:variant>
        <vt:lpstr>Theme</vt:lpstr>
      </vt:variant>
      <vt:variant>
        <vt:i4>1</vt:i4>
      </vt:variant>
      <vt:variant>
        <vt:lpstr>Slide Titles</vt:lpstr>
      </vt:variant>
      <vt:variant>
        <vt:i4>137</vt:i4>
      </vt:variant>
    </vt:vector>
  </HeadingPairs>
  <TitlesOfParts>
    <vt:vector size="138" baseType="lpstr">
      <vt:lpstr>Origin</vt:lpstr>
      <vt:lpstr>Database Technologies - MongoDB</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5337</cp:revision>
  <dcterms:created xsi:type="dcterms:W3CDTF">2015-10-09T06:09:34Z</dcterms:created>
  <dcterms:modified xsi:type="dcterms:W3CDTF">2019-08-13T04:59:32Z</dcterms:modified>
</cp:coreProperties>
</file>