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1"/>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5" r:id="rId186"/>
    <p:sldId id="1532" r:id="rId187"/>
    <p:sldId id="1316" r:id="rId188"/>
    <p:sldId id="1318" r:id="rId189"/>
    <p:sldId id="1292" r:id="rId190"/>
    <p:sldId id="1301" r:id="rId191"/>
    <p:sldId id="1302" r:id="rId192"/>
    <p:sldId id="1294" r:id="rId193"/>
    <p:sldId id="1293" r:id="rId194"/>
    <p:sldId id="1295" r:id="rId195"/>
    <p:sldId id="1296" r:id="rId196"/>
    <p:sldId id="1297" r:id="rId197"/>
    <p:sldId id="1303" r:id="rId198"/>
    <p:sldId id="1304" r:id="rId199"/>
    <p:sldId id="954" r:id="rId200"/>
    <p:sldId id="1307" r:id="rId201"/>
    <p:sldId id="1359" r:id="rId202"/>
    <p:sldId id="1360" r:id="rId203"/>
    <p:sldId id="1364" r:id="rId204"/>
    <p:sldId id="1363" r:id="rId205"/>
    <p:sldId id="788" r:id="rId206"/>
    <p:sldId id="1499" r:id="rId207"/>
    <p:sldId id="1422" r:id="rId208"/>
    <p:sldId id="1514" r:id="rId209"/>
    <p:sldId id="1516" r:id="rId210"/>
    <p:sldId id="1519" r:id="rId211"/>
    <p:sldId id="1515" r:id="rId212"/>
    <p:sldId id="1518" r:id="rId213"/>
    <p:sldId id="1517" r:id="rId214"/>
    <p:sldId id="1423" r:id="rId215"/>
    <p:sldId id="1436" r:id="rId216"/>
    <p:sldId id="1437" r:id="rId217"/>
    <p:sldId id="1424" r:id="rId218"/>
    <p:sldId id="1441" r:id="rId219"/>
    <p:sldId id="1442" r:id="rId220"/>
    <p:sldId id="1520" r:id="rId221"/>
    <p:sldId id="1443" r:id="rId222"/>
    <p:sldId id="1444" r:id="rId223"/>
    <p:sldId id="1445" r:id="rId224"/>
    <p:sldId id="1446" r:id="rId225"/>
    <p:sldId id="1447" r:id="rId226"/>
    <p:sldId id="1521" r:id="rId227"/>
    <p:sldId id="1426" r:id="rId228"/>
    <p:sldId id="1438" r:id="rId229"/>
    <p:sldId id="1439" r:id="rId230"/>
    <p:sldId id="1448" r:id="rId231"/>
    <p:sldId id="1449" r:id="rId232"/>
    <p:sldId id="1450" r:id="rId233"/>
    <p:sldId id="1451" r:id="rId234"/>
    <p:sldId id="1452" r:id="rId235"/>
    <p:sldId id="1453" r:id="rId236"/>
    <p:sldId id="1454" r:id="rId237"/>
    <p:sldId id="1522" r:id="rId238"/>
    <p:sldId id="1440" r:id="rId239"/>
    <p:sldId id="1455" r:id="rId240"/>
    <p:sldId id="1456" r:id="rId241"/>
    <p:sldId id="1523" r:id="rId242"/>
    <p:sldId id="1524" r:id="rId243"/>
    <p:sldId id="1525" r:id="rId244"/>
    <p:sldId id="1526" r:id="rId245"/>
    <p:sldId id="1527" r:id="rId246"/>
    <p:sldId id="1500" r:id="rId247"/>
    <p:sldId id="1457" r:id="rId248"/>
    <p:sldId id="1498" r:id="rId249"/>
    <p:sldId id="1474" r:id="rId250"/>
    <p:sldId id="1475" r:id="rId251"/>
    <p:sldId id="1476" r:id="rId252"/>
    <p:sldId id="1477" r:id="rId253"/>
    <p:sldId id="1478" r:id="rId254"/>
    <p:sldId id="1479" r:id="rId255"/>
    <p:sldId id="1480" r:id="rId256"/>
    <p:sldId id="1481" r:id="rId257"/>
    <p:sldId id="1482" r:id="rId258"/>
    <p:sldId id="1483" r:id="rId259"/>
    <p:sldId id="1484" r:id="rId260"/>
    <p:sldId id="1485" r:id="rId261"/>
    <p:sldId id="1486" r:id="rId262"/>
    <p:sldId id="1487" r:id="rId263"/>
    <p:sldId id="1488" r:id="rId264"/>
    <p:sldId id="1489" r:id="rId265"/>
    <p:sldId id="1490" r:id="rId266"/>
    <p:sldId id="1491" r:id="rId267"/>
    <p:sldId id="1492" r:id="rId268"/>
    <p:sldId id="1493" r:id="rId269"/>
    <p:sldId id="1494" r:id="rId270"/>
    <p:sldId id="1495" r:id="rId271"/>
    <p:sldId id="1496" r:id="rId272"/>
    <p:sldId id="1497" r:id="rId273"/>
    <p:sldId id="1501" r:id="rId274"/>
    <p:sldId id="1513" r:id="rId275"/>
    <p:sldId id="1502" r:id="rId276"/>
    <p:sldId id="1539" r:id="rId277"/>
    <p:sldId id="1503" r:id="rId278"/>
    <p:sldId id="1505" r:id="rId279"/>
    <p:sldId id="1537" r:id="rId280"/>
    <p:sldId id="1550" r:id="rId281"/>
    <p:sldId id="1538" r:id="rId282"/>
    <p:sldId id="1506" r:id="rId283"/>
    <p:sldId id="1507" r:id="rId284"/>
    <p:sldId id="1536" r:id="rId285"/>
    <p:sldId id="1508" r:id="rId286"/>
    <p:sldId id="1540" r:id="rId287"/>
    <p:sldId id="1541" r:id="rId288"/>
    <p:sldId id="1551" r:id="rId289"/>
    <p:sldId id="1552" r:id="rId290"/>
    <p:sldId id="1553" r:id="rId291"/>
    <p:sldId id="1554" r:id="rId292"/>
    <p:sldId id="1555" r:id="rId293"/>
    <p:sldId id="1556" r:id="rId294"/>
    <p:sldId id="1557" r:id="rId295"/>
    <p:sldId id="1558" r:id="rId296"/>
    <p:sldId id="1559" r:id="rId297"/>
    <p:sldId id="1560" r:id="rId298"/>
    <p:sldId id="1561" r:id="rId299"/>
    <p:sldId id="1087" r:id="rId3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6" d="100"/>
          <a:sy n="86" d="100"/>
        </p:scale>
        <p:origin x="300"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viewProps" Target="viewProp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theme" Target="theme/theme1.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tableStyles" Target="tableStyle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presProps" Target="presProp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274</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5/11/2024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5/11/2024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277368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orderID</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37912150"/>
              </p:ext>
            </p:extLst>
          </p:nvPr>
        </p:nvGraphicFramePr>
        <p:xfrm>
          <a:off x="262800" y="1124744"/>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
        <p:nvSpPr>
          <p:cNvPr id="11" name="Rectangle 10"/>
          <p:cNvSpPr/>
          <p:nvPr/>
        </p:nvSpPr>
        <p:spPr>
          <a:xfrm>
            <a:off x="287084" y="1760036"/>
            <a:ext cx="11639716" cy="28931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30472657"/>
              </p:ext>
            </p:extLst>
          </p:nvPr>
        </p:nvGraphicFramePr>
        <p:xfrm>
          <a:off x="262800" y="681896"/>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
        <p:nvSpPr>
          <p:cNvPr id="2" name="Rectangle 1"/>
          <p:cNvSpPr/>
          <p:nvPr/>
        </p:nvSpPr>
        <p:spPr>
          <a:xfrm>
            <a:off x="262800" y="1302213"/>
            <a:ext cx="11664000" cy="452431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employee"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6330953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program to create collection “doctor” with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capped</a:t>
                      </a:r>
                      <a:r>
                        <a:rPr lang="en-US" dirty="0" smtClean="0">
                          <a:latin typeface="Source Code Pro" panose="020B0509030403020204" pitchFamily="49" charset="0"/>
                          <a:ea typeface="Source Code Pro" panose="020B0509030403020204" pitchFamily="49" charset="0"/>
                        </a:rPr>
                        <a:t>,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size</a:t>
                      </a:r>
                      <a:r>
                        <a:rPr lang="en-US" dirty="0" smtClean="0">
                          <a:latin typeface="Source Code Pro" panose="020B0509030403020204" pitchFamily="49" charset="0"/>
                          <a:ea typeface="Source Code Pro" panose="020B0509030403020204" pitchFamily="49" charset="0"/>
                        </a:rPr>
                        <a:t>, and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max</a:t>
                      </a:r>
                      <a:r>
                        <a:rPr lang="en-US" dirty="0" smtClean="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
        <p:nvSpPr>
          <p:cNvPr id="2" name="Rectangle 1"/>
          <p:cNvSpPr/>
          <p:nvPr/>
        </p:nvSpPr>
        <p:spPr>
          <a:xfrm>
            <a:off x="262800" y="1556792"/>
            <a:ext cx="11664000" cy="4278094"/>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7659700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a:t>
            </a:r>
            <a:r>
              <a:rPr lang="en-IN" sz="3200" b="1" i="1" dirty="0" smtClean="0">
                <a:solidFill>
                  <a:srgbClr val="FFFF00"/>
                </a:solidFill>
                <a:latin typeface="Arial" pitchFamily="34" charset="0"/>
                <a:cs typeface="Arial" pitchFamily="34" charset="0"/>
              </a:rPr>
              <a:t>db.listCollections()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28276"/>
            <a:ext cx="11664000" cy="490903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900" dirty="0">
                <a:solidFill>
                  <a:srgbClr val="6688CC"/>
                </a:solidFill>
                <a:latin typeface="Consolas" panose="020B0609020204030204" pitchFamily="49" charset="0"/>
              </a:rPr>
              <a:t> </a:t>
            </a:r>
            <a:endParaRPr lang="en-IN" sz="9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4724399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
        <p:nvSpPr>
          <p:cNvPr id="7" name="Rectangle 6"/>
          <p:cNvSpPr/>
          <p:nvPr/>
        </p:nvSpPr>
        <p:spPr>
          <a:xfrm>
            <a:off x="262800" y="1311146"/>
            <a:ext cx="11664000" cy="4278094"/>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Single document </a:t>
            </a:r>
            <a:r>
              <a:rPr lang="en-IN" sz="1600" dirty="0">
                <a:solidFill>
                  <a:srgbClr val="22AA44"/>
                </a:solidFill>
                <a:latin typeface="Consolas" panose="020B0609020204030204" pitchFamily="49" charset="0"/>
              </a:rPr>
              <a:t>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error occurred"</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83191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
        <p:nvSpPr>
          <p:cNvPr id="2" name="Rectangle 1"/>
          <p:cNvSpPr/>
          <p:nvPr/>
        </p:nvSpPr>
        <p:spPr>
          <a:xfrm>
            <a:off x="119336" y="1568981"/>
            <a:ext cx="11953328" cy="452431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0674521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program to get the values from the user and insert single document in ‘movies’ collection using Node.js </a:t>
                      </a:r>
                      <a:r>
                        <a:rPr lang="en-US" dirty="0" smtClean="0">
                          <a:solidFill>
                            <a:srgbClr val="FF0000"/>
                          </a:solidFill>
                          <a:latin typeface="Source Code Pro" panose="020B0509030403020204" pitchFamily="49" charset="0"/>
                          <a:ea typeface="Source Code Pro" panose="020B0509030403020204" pitchFamily="49" charset="0"/>
                        </a:rPr>
                        <a:t>Note:- _id must be </a:t>
                      </a:r>
                      <a:r>
                        <a:rPr lang="en-US" dirty="0" smtClean="0">
                          <a:solidFill>
                            <a:srgbClr val="FF0000"/>
                          </a:solidFill>
                          <a:latin typeface="Source Code Pro" panose="020B0509030403020204" pitchFamily="49" charset="0"/>
                          <a:ea typeface="Source Code Pro" panose="020B0509030403020204" pitchFamily="49" charset="0"/>
                        </a:rPr>
                        <a:t>auto generated </a:t>
                      </a:r>
                      <a:r>
                        <a:rPr lang="en-US" dirty="0" smtClean="0">
                          <a:solidFill>
                            <a:srgbClr val="FF0000"/>
                          </a:solidFill>
                          <a:latin typeface="Source Code Pro" panose="020B0509030403020204" pitchFamily="49" charset="0"/>
                          <a:ea typeface="Source Code Pro" panose="020B0509030403020204" pitchFamily="49" charset="0"/>
                        </a:rPr>
                        <a:t>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
        <p:nvSpPr>
          <p:cNvPr id="2" name="Rectangle 1"/>
          <p:cNvSpPr/>
          <p:nvPr/>
        </p:nvSpPr>
        <p:spPr>
          <a:xfrm>
            <a:off x="119336" y="1556792"/>
            <a:ext cx="11953328" cy="52475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cnt </a:t>
            </a:r>
            <a:r>
              <a:rPr lang="en-IN" sz="1600" dirty="0" smtClean="0">
                <a:solidFill>
                  <a:srgbClr val="225588"/>
                </a:solidFill>
                <a:latin typeface="Consolas" panose="020B0609020204030204" pitchFamily="49" charset="0"/>
              </a:rPr>
              <a:t>= </a:t>
            </a:r>
            <a:r>
              <a:rPr lang="en-IN" sz="1600" dirty="0" smtClean="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max:</a:t>
            </a:r>
            <a:r>
              <a:rPr lang="en-IN" sz="1600" dirty="0">
                <a:solidFill>
                  <a:srgbClr val="22AA44"/>
                </a:solidFill>
                <a:latin typeface="Consolas" panose="020B0609020204030204" pitchFamily="49" charset="0"/>
              </a:rPr>
              <a:t>"$_</a:t>
            </a:r>
            <a:r>
              <a:rPr lang="en-IN" sz="1600" dirty="0" smtClean="0">
                <a:solidFill>
                  <a:srgbClr val="22AA44"/>
                </a:solidFill>
                <a:latin typeface="Consolas" panose="020B0609020204030204" pitchFamily="49" charset="0"/>
              </a:rPr>
              <a:t>id</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a:t>
            </a:r>
            <a:r>
              <a:rPr lang="en-IN" sz="1500" dirty="0" smtClean="0">
                <a:solidFill>
                  <a:srgbClr val="6688CC"/>
                </a:solidFill>
                <a:latin typeface="Consolas" panose="020B0609020204030204" pitchFamily="49" charset="0"/>
              </a:rPr>
              <a:t>id:cnt, relese:</a:t>
            </a:r>
            <a:r>
              <a:rPr lang="en-IN" sz="1500" i="1" dirty="0" smtClean="0">
                <a:solidFill>
                  <a:srgbClr val="2277FF"/>
                </a:solidFill>
                <a:latin typeface="Consolas" panose="020B0609020204030204" pitchFamily="49" charset="0"/>
              </a:rPr>
              <a:t>relese</a:t>
            </a:r>
            <a:r>
              <a:rPr lang="en-IN" sz="1500" dirty="0" smtClean="0">
                <a:solidFill>
                  <a:srgbClr val="6688CC"/>
                </a:solidFill>
                <a:latin typeface="Consolas" panose="020B0609020204030204" pitchFamily="49" charset="0"/>
              </a:rPr>
              <a:t>, color:</a:t>
            </a:r>
            <a:r>
              <a:rPr lang="en-IN" sz="1500" i="1" dirty="0" smtClean="0">
                <a:solidFill>
                  <a:srgbClr val="2277FF"/>
                </a:solidFill>
                <a:latin typeface="Consolas" panose="020B0609020204030204" pitchFamily="49" charset="0"/>
              </a:rPr>
              <a:t>color</a:t>
            </a:r>
            <a:r>
              <a:rPr lang="en-IN" sz="1500" dirty="0" smtClean="0">
                <a:solidFill>
                  <a:srgbClr val="6688CC"/>
                </a:solidFill>
                <a:latin typeface="Consolas" panose="020B0609020204030204" pitchFamily="49" charset="0"/>
              </a:rPr>
              <a:t>, director:</a:t>
            </a:r>
            <a:r>
              <a:rPr lang="en-IN" sz="1500" i="1" dirty="0" smtClean="0">
                <a:solidFill>
                  <a:srgbClr val="2277FF"/>
                </a:solidFill>
                <a:latin typeface="Consolas" panose="020B0609020204030204" pitchFamily="49" charset="0"/>
              </a:rPr>
              <a:t>director</a:t>
            </a:r>
            <a:r>
              <a:rPr lang="en-IN" sz="1500" dirty="0" smtClean="0">
                <a:solidFill>
                  <a:srgbClr val="6688CC"/>
                </a:solidFill>
                <a:latin typeface="Consolas" panose="020B0609020204030204" pitchFamily="49" charset="0"/>
              </a:rPr>
              <a:t>, title:</a:t>
            </a:r>
            <a:r>
              <a:rPr lang="en-IN" sz="1500" i="1" dirty="0" smtClean="0">
                <a:solidFill>
                  <a:srgbClr val="2277FF"/>
                </a:solidFill>
                <a:latin typeface="Consolas" panose="020B0609020204030204" pitchFamily="49" charset="0"/>
              </a:rPr>
              <a:t>title</a:t>
            </a:r>
            <a:r>
              <a:rPr lang="en-IN" sz="1500" dirty="0" smtClean="0">
                <a:solidFill>
                  <a:srgbClr val="6688CC"/>
                </a:solidFill>
                <a:latin typeface="Consolas" panose="020B0609020204030204" pitchFamily="49" charset="0"/>
              </a:rPr>
              <a:t>, gross:</a:t>
            </a:r>
            <a:r>
              <a:rPr lang="en-IN" sz="1500" i="1" dirty="0" smtClean="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18012095"/>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3767138"/>
              </p:ext>
            </p:extLst>
          </p:nvPr>
        </p:nvGraphicFramePr>
        <p:xfrm>
          <a:off x="262800" y="1196752"/>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r>
              <a:rPr lang="en-IN" sz="3200" b="1" i="1" dirty="0" smtClean="0">
                <a:solidFill>
                  <a:srgbClr val="FFFF00"/>
                </a:solidFill>
                <a:latin typeface="Arial" pitchFamily="34" charset="0"/>
                <a:cs typeface="Arial" pitchFamily="34" charset="0"/>
              </a:rPr>
              <a:t>() 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19336" y="2114847"/>
            <a:ext cx="11881320" cy="426270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EEBB"/>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50343820"/>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
        <p:nvSpPr>
          <p:cNvPr id="2" name="Rectangle 1"/>
          <p:cNvSpPr/>
          <p:nvPr/>
        </p:nvSpPr>
        <p:spPr>
          <a:xfrm>
            <a:off x="119336" y="1326535"/>
            <a:ext cx="11881320" cy="426270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database.</a:t>
            </a:r>
            <a:r>
              <a:rPr lang="en-IN" sz="1500" dirty="0">
                <a:solidFill>
                  <a:srgbClr val="DDBB88"/>
                </a:solidFill>
                <a:latin typeface="Consolas" panose="020B0609020204030204" pitchFamily="49" charset="0"/>
              </a:rPr>
              <a:t>collection</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"movies"</a:t>
            </a:r>
            <a:r>
              <a:rPr lang="en-IN" sz="1500" dirty="0">
                <a:solidFill>
                  <a:srgbClr val="6688CC"/>
                </a:solidFill>
                <a:latin typeface="Consolas" panose="020B0609020204030204" pitchFamily="49" charset="0"/>
              </a:rPr>
              <a:t>).</a:t>
            </a:r>
            <a:r>
              <a:rPr lang="en-IN" sz="1500" dirty="0">
                <a:solidFill>
                  <a:srgbClr val="DDBB88"/>
                </a:solidFill>
                <a:latin typeface="Consolas" panose="020B0609020204030204" pitchFamily="49" charset="0"/>
              </a:rPr>
              <a:t>insertMany</a:t>
            </a:r>
            <a:r>
              <a:rPr lang="en-IN" sz="1500" dirty="0">
                <a:solidFill>
                  <a:srgbClr val="6688CC"/>
                </a:solidFill>
                <a:latin typeface="Consolas" panose="020B0609020204030204" pitchFamily="49" charset="0"/>
              </a:rPr>
              <a:t>([{_id: </a:t>
            </a:r>
            <a:r>
              <a:rPr lang="en-IN" sz="1500" dirty="0">
                <a:solidFill>
                  <a:srgbClr val="F280D0"/>
                </a:solidFill>
                <a:latin typeface="Consolas" panose="020B0609020204030204" pitchFamily="49" charset="0"/>
              </a:rPr>
              <a:t>1</a:t>
            </a:r>
            <a:r>
              <a:rPr lang="en-IN" sz="1500" dirty="0">
                <a:solidFill>
                  <a:srgbClr val="6688CC"/>
                </a:solidFill>
                <a:latin typeface="Consolas" panose="020B0609020204030204" pitchFamily="49" charset="0"/>
              </a:rPr>
              <a:t>, title</a:t>
            </a:r>
            <a:r>
              <a:rPr lang="en-IN" sz="1500" dirty="0" smtClean="0">
                <a:solidFill>
                  <a:srgbClr val="6688CC"/>
                </a:solidFill>
                <a:latin typeface="Consolas" panose="020B0609020204030204" pitchFamily="49" charset="0"/>
              </a:rPr>
              <a:t>: </a:t>
            </a:r>
            <a:r>
              <a:rPr lang="en-IN" sz="1500" dirty="0" smtClean="0">
                <a:solidFill>
                  <a:srgbClr val="22AA44"/>
                </a:solidFill>
                <a:latin typeface="Consolas" panose="020B0609020204030204" pitchFamily="49" charset="0"/>
              </a:rPr>
              <a:t>"DON"</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{_id: </a:t>
            </a:r>
            <a:r>
              <a:rPr lang="en-IN" sz="1500" dirty="0">
                <a:solidFill>
                  <a:srgbClr val="F280D0"/>
                </a:solidFill>
                <a:latin typeface="Consolas" panose="020B0609020204030204" pitchFamily="49" charset="0"/>
              </a:rPr>
              <a:t>2</a:t>
            </a:r>
            <a:r>
              <a:rPr lang="en-IN" sz="1500" dirty="0">
                <a:solidFill>
                  <a:srgbClr val="6688CC"/>
                </a:solidFill>
                <a:latin typeface="Consolas" panose="020B0609020204030204" pitchFamily="49" charset="0"/>
              </a:rPr>
              <a:t>, title</a:t>
            </a:r>
            <a:r>
              <a:rPr lang="en-IN" sz="1500" dirty="0" smtClean="0">
                <a:solidFill>
                  <a:srgbClr val="6688CC"/>
                </a:solidFill>
                <a:latin typeface="Consolas" panose="020B0609020204030204" pitchFamily="49" charset="0"/>
              </a:rPr>
              <a:t>: </a:t>
            </a:r>
            <a:r>
              <a:rPr lang="en-IN" sz="1500" dirty="0" smtClean="0">
                <a:solidFill>
                  <a:srgbClr val="22AA44"/>
                </a:solidFill>
                <a:latin typeface="Consolas" panose="020B0609020204030204" pitchFamily="49" charset="0"/>
              </a:rPr>
              <a:t>"</a:t>
            </a:r>
            <a:r>
              <a:rPr lang="en-IN" sz="1500" dirty="0">
                <a:solidFill>
                  <a:srgbClr val="22AA44"/>
                </a:solidFill>
                <a:latin typeface="Consolas" panose="020B0609020204030204" pitchFamily="49" charset="0"/>
              </a:rPr>
              <a:t>Trishul"</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88779241"/>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
        <p:nvSpPr>
          <p:cNvPr id="3" name="Rectangle 2"/>
          <p:cNvSpPr/>
          <p:nvPr/>
        </p:nvSpPr>
        <p:spPr>
          <a:xfrm>
            <a:off x="262800" y="1734482"/>
            <a:ext cx="11664000" cy="452431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13775578"/>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7693512"/>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
        <p:nvSpPr>
          <p:cNvPr id="2" name="Rectangle 1"/>
          <p:cNvSpPr/>
          <p:nvPr/>
        </p:nvSpPr>
        <p:spPr>
          <a:xfrm>
            <a:off x="119336" y="1754807"/>
            <a:ext cx="11953328" cy="477053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2321185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a:t>
                      </a:r>
                      <a:r>
                        <a:rPr lang="en-US" dirty="0" smtClean="0">
                          <a:latin typeface="Source Code Pro" panose="020B0509030403020204" pitchFamily="49" charset="0"/>
                          <a:ea typeface="Source Code Pro" panose="020B0509030403020204" pitchFamily="49" charset="0"/>
                        </a:rPr>
                        <a:t>‘Eastman’ </a:t>
                      </a:r>
                      <a:r>
                        <a:rPr lang="en-US" dirty="0">
                          <a:latin typeface="Source Code Pro" panose="020B0509030403020204" pitchFamily="49" charset="0"/>
                          <a:ea typeface="Source Code Pro" panose="020B0509030403020204" pitchFamily="49" charset="0"/>
                        </a:rPr>
                        <a:t>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747837"/>
            <a:ext cx="11664000" cy="501675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language: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099371511"/>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1827112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program to fetch all document using aggregate method from ‘movies’ collection using Node.js</a:t>
                      </a:r>
                      <a:endParaRPr lang="en-IN" dirty="0" smtClean="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119336" y="1483905"/>
            <a:ext cx="11953328" cy="5401479"/>
          </a:xfrm>
          <a:prstGeom prst="rect">
            <a:avLst/>
          </a:prstGeom>
        </p:spPr>
        <p:txBody>
          <a:bodyPr wrap="square">
            <a:spAutoFit/>
          </a:bodyPr>
          <a:lstStyle/>
          <a:p>
            <a:r>
              <a:rPr lang="en-IN" sz="1500" dirty="0">
                <a:solidFill>
                  <a:srgbClr val="225588"/>
                </a:solidFill>
                <a:latin typeface="Consolas" panose="020B0609020204030204" pitchFamily="49" charset="0"/>
              </a:rPr>
              <a:t>import</a:t>
            </a:r>
            <a:r>
              <a:rPr lang="en-IN" sz="1500" dirty="0">
                <a:solidFill>
                  <a:srgbClr val="6688CC"/>
                </a:solidFill>
                <a:latin typeface="Consolas" panose="020B0609020204030204" pitchFamily="49" charset="0"/>
              </a:rPr>
              <a:t> { MongoClient } </a:t>
            </a:r>
            <a:r>
              <a:rPr lang="en-IN" sz="1500" dirty="0">
                <a:solidFill>
                  <a:srgbClr val="225588"/>
                </a:solidFill>
                <a:latin typeface="Consolas" panose="020B0609020204030204" pitchFamily="49" charset="0"/>
              </a:rPr>
              <a:t>from</a:t>
            </a:r>
            <a:r>
              <a:rPr lang="en-IN" sz="1500" dirty="0">
                <a:solidFill>
                  <a:srgbClr val="6688CC"/>
                </a:solidFill>
                <a:latin typeface="Consolas" panose="020B0609020204030204" pitchFamily="49" charset="0"/>
              </a:rPr>
              <a:t> </a:t>
            </a:r>
            <a:r>
              <a:rPr lang="en-IN" sz="1500" dirty="0">
                <a:solidFill>
                  <a:srgbClr val="22AA44"/>
                </a:solidFill>
                <a:latin typeface="Consolas" panose="020B0609020204030204" pitchFamily="49" charset="0"/>
              </a:rPr>
              <a:t>"mongodb"</a:t>
            </a:r>
            <a:r>
              <a:rPr lang="en-IN" sz="1500" dirty="0">
                <a:solidFill>
                  <a:srgbClr val="6688CC"/>
                </a:solidFill>
                <a:latin typeface="Consolas" panose="020B0609020204030204" pitchFamily="49" charset="0"/>
              </a:rPr>
              <a:t>;</a:t>
            </a:r>
          </a:p>
          <a:p>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client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new</a:t>
            </a:r>
            <a:r>
              <a:rPr lang="en-IN" sz="1500" dirty="0">
                <a:solidFill>
                  <a:srgbClr val="6688CC"/>
                </a:solidFill>
                <a:latin typeface="Consolas" panose="020B0609020204030204" pitchFamily="49" charset="0"/>
              </a:rPr>
              <a:t> </a:t>
            </a:r>
            <a:r>
              <a:rPr lang="en-IN" sz="1500" u="sng" dirty="0">
                <a:solidFill>
                  <a:srgbClr val="FFEEBB"/>
                </a:solidFill>
                <a:latin typeface="Consolas" panose="020B0609020204030204" pitchFamily="49" charset="0"/>
              </a:rPr>
              <a:t>MongoClient</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"mongodb://192.168.100.91:27017"</a:t>
            </a:r>
            <a:r>
              <a:rPr lang="en-IN" sz="15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r>
            <a:br>
              <a:rPr lang="en-IN" sz="1500" dirty="0">
                <a:solidFill>
                  <a:srgbClr val="6688CC"/>
                </a:solidFill>
                <a:latin typeface="Consolas" panose="020B0609020204030204" pitchFamily="49" charset="0"/>
              </a:rPr>
            </a:br>
            <a:r>
              <a:rPr lang="en-IN" sz="1500" dirty="0">
                <a:solidFill>
                  <a:srgbClr val="225588"/>
                </a:solidFill>
                <a:latin typeface="Consolas" panose="020B0609020204030204" pitchFamily="49" charset="0"/>
              </a:rPr>
              <a:t>async</a:t>
            </a:r>
            <a:r>
              <a:rPr lang="en-IN" sz="15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function</a:t>
            </a:r>
            <a:r>
              <a:rPr lang="en-IN" sz="1500" dirty="0">
                <a:solidFill>
                  <a:srgbClr val="6688CC"/>
                </a:solidFill>
                <a:latin typeface="Consolas" panose="020B0609020204030204" pitchFamily="49" charset="0"/>
              </a:rPr>
              <a:t> </a:t>
            </a:r>
            <a:r>
              <a:rPr lang="en-IN" sz="1500" dirty="0">
                <a:solidFill>
                  <a:srgbClr val="DDBB88"/>
                </a:solidFill>
                <a:latin typeface="Consolas" panose="020B0609020204030204" pitchFamily="49" charset="0"/>
              </a:rPr>
              <a:t>run</a:t>
            </a:r>
            <a:r>
              <a:rPr lang="en-IN" sz="15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try</a:t>
            </a:r>
            <a:r>
              <a:rPr lang="en-IN" sz="15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database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client.</a:t>
            </a:r>
            <a:r>
              <a:rPr lang="en-IN" sz="1500" dirty="0">
                <a:solidFill>
                  <a:srgbClr val="DDBB88"/>
                </a:solidFill>
                <a:latin typeface="Consolas" panose="020B0609020204030204" pitchFamily="49" charset="0"/>
              </a:rPr>
              <a:t>db</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"db1"</a:t>
            </a:r>
            <a:r>
              <a:rPr lang="en-IN" sz="15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e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database.</a:t>
            </a:r>
            <a:r>
              <a:rPr lang="en-IN" sz="1500" dirty="0">
                <a:solidFill>
                  <a:srgbClr val="DDBB88"/>
                </a:solidFill>
                <a:latin typeface="Consolas" panose="020B0609020204030204" pitchFamily="49" charset="0"/>
              </a:rPr>
              <a:t>collection</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"movies"</a:t>
            </a:r>
            <a:r>
              <a:rPr lang="en-IN" sz="15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project:{_id:</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relese: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color:</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director:</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a:t>
            </a:r>
            <a:endParaRPr lang="en-IN" sz="1500" dirty="0" smtClean="0">
              <a:solidFill>
                <a:srgbClr val="6688CC"/>
              </a:solidFill>
              <a:latin typeface="Consolas" panose="020B0609020204030204" pitchFamily="49" charset="0"/>
            </a:endParaRP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movie_title:</a:t>
            </a:r>
            <a:r>
              <a:rPr lang="en-IN" sz="1500" dirty="0" smtClean="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gross:</a:t>
            </a:r>
            <a:r>
              <a:rPr lang="en-IN" sz="1500" dirty="0" smtClean="0">
                <a:solidFill>
                  <a:srgbClr val="F280D0"/>
                </a:solidFill>
                <a:latin typeface="Consolas" panose="020B0609020204030204" pitchFamily="49" charset="0"/>
              </a:rPr>
              <a:t>true </a:t>
            </a:r>
            <a:r>
              <a:rPr lang="en-IN" sz="1500" dirty="0" smtClean="0">
                <a:solidFill>
                  <a:srgbClr val="6688CC"/>
                </a:solidFill>
                <a:latin typeface="Consolas" panose="020B0609020204030204" pitchFamily="49" charset="0"/>
              </a:rPr>
              <a:t>}}]);</a:t>
            </a:r>
            <a:endParaRPr lang="en-IN" sz="1500" dirty="0">
              <a:solidFill>
                <a:srgbClr val="6688CC"/>
              </a:solidFill>
              <a:latin typeface="Consolas" panose="020B0609020204030204" pitchFamily="49" charset="0"/>
            </a:endParaRPr>
          </a:p>
          <a:p>
            <a:r>
              <a:rPr lang="en-IN" sz="15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for</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doc </a:t>
            </a:r>
            <a:r>
              <a:rPr lang="en-IN" sz="1500" dirty="0">
                <a:solidFill>
                  <a:srgbClr val="225588"/>
                </a:solidFill>
                <a:latin typeface="Consolas" panose="020B0609020204030204" pitchFamily="49" charset="0"/>
              </a:rPr>
              <a:t>of</a:t>
            </a:r>
            <a:r>
              <a:rPr lang="en-IN" sz="1500" dirty="0">
                <a:solidFill>
                  <a:srgbClr val="6688CC"/>
                </a:solidFill>
                <a:latin typeface="Consolas" panose="020B0609020204030204" pitchFamily="49" charset="0"/>
              </a:rPr>
              <a:t> cursor) {</a:t>
            </a:r>
          </a:p>
          <a:p>
            <a:r>
              <a:rPr lang="en-IN" sz="1500" dirty="0">
                <a:solidFill>
                  <a:srgbClr val="6688CC"/>
                </a:solidFill>
                <a:latin typeface="Consolas" panose="020B0609020204030204" pitchFamily="49" charset="0"/>
              </a:rPr>
              <a:t>            console.</a:t>
            </a:r>
            <a:r>
              <a:rPr lang="en-IN" sz="1500" dirty="0">
                <a:solidFill>
                  <a:srgbClr val="DDBB88"/>
                </a:solidFill>
                <a:latin typeface="Consolas" panose="020B0609020204030204" pitchFamily="49" charset="0"/>
              </a:rPr>
              <a:t>log</a:t>
            </a:r>
            <a:r>
              <a:rPr lang="en-IN" sz="1500" dirty="0">
                <a:solidFill>
                  <a:srgbClr val="6688CC"/>
                </a:solidFill>
                <a:latin typeface="Consolas" panose="020B0609020204030204" pitchFamily="49" charset="0"/>
              </a:rPr>
              <a:t>(doc._id, doc.relese, doc.color, doc.director, doc.movie_title, doc.genres, doc.gross);</a:t>
            </a:r>
          </a:p>
          <a:p>
            <a:r>
              <a:rPr lang="en-IN" sz="15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 </a:t>
            </a:r>
            <a:r>
              <a:rPr lang="en-IN" sz="1500" dirty="0">
                <a:solidFill>
                  <a:srgbClr val="225588"/>
                </a:solidFill>
                <a:latin typeface="Consolas" panose="020B0609020204030204" pitchFamily="49" charset="0"/>
              </a:rPr>
              <a:t>catch</a:t>
            </a:r>
            <a:r>
              <a:rPr lang="en-IN" sz="1500" dirty="0">
                <a:solidFill>
                  <a:srgbClr val="6688CC"/>
                </a:solidFill>
                <a:latin typeface="Consolas" panose="020B0609020204030204" pitchFamily="49" charset="0"/>
              </a:rPr>
              <a:t> (error) {</a:t>
            </a:r>
          </a:p>
          <a:p>
            <a:r>
              <a:rPr lang="en-IN" sz="1500" dirty="0">
                <a:solidFill>
                  <a:srgbClr val="6688CC"/>
                </a:solidFill>
                <a:latin typeface="Consolas" panose="020B0609020204030204" pitchFamily="49" charset="0"/>
              </a:rPr>
              <a:t>        console.</a:t>
            </a:r>
            <a:r>
              <a:rPr lang="en-IN" sz="1500" dirty="0">
                <a:solidFill>
                  <a:srgbClr val="DDBB88"/>
                </a:solidFill>
                <a:latin typeface="Consolas" panose="020B0609020204030204" pitchFamily="49" charset="0"/>
              </a:rPr>
              <a:t>log</a:t>
            </a:r>
            <a:r>
              <a:rPr lang="en-IN" sz="1500" dirty="0">
                <a:solidFill>
                  <a:srgbClr val="6688CC"/>
                </a:solidFill>
                <a:latin typeface="Consolas" panose="020B0609020204030204" pitchFamily="49" charset="0"/>
              </a:rPr>
              <a:t>(error.message);</a:t>
            </a:r>
          </a:p>
          <a:p>
            <a:r>
              <a:rPr lang="en-IN" sz="15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finally</a:t>
            </a:r>
            <a:r>
              <a:rPr lang="en-IN" sz="15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client.</a:t>
            </a:r>
            <a:r>
              <a:rPr lang="en-IN" sz="1500" dirty="0">
                <a:solidFill>
                  <a:srgbClr val="DDBB88"/>
                </a:solidFill>
                <a:latin typeface="Consolas" panose="020B0609020204030204" pitchFamily="49" charset="0"/>
              </a:rPr>
              <a:t>close</a:t>
            </a:r>
            <a:r>
              <a:rPr lang="en-IN" sz="15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console.</a:t>
            </a:r>
            <a:r>
              <a:rPr lang="en-IN" sz="1500" dirty="0">
                <a:solidFill>
                  <a:srgbClr val="DDBB88"/>
                </a:solidFill>
                <a:latin typeface="Consolas" panose="020B0609020204030204" pitchFamily="49" charset="0"/>
              </a:rPr>
              <a:t>log</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"Client connection closed..."</a:t>
            </a:r>
            <a:r>
              <a:rPr lang="en-IN" sz="15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a:t>
            </a:r>
          </a:p>
          <a:p>
            <a:r>
              <a:rPr lang="en-IN" sz="1500" dirty="0">
                <a:solidFill>
                  <a:srgbClr val="DDBB88"/>
                </a:solidFill>
                <a:latin typeface="Consolas" panose="020B0609020204030204" pitchFamily="49" charset="0"/>
              </a:rPr>
              <a:t>run</a:t>
            </a:r>
            <a:r>
              <a:rPr lang="en-IN" sz="1500" dirty="0">
                <a:solidFill>
                  <a:srgbClr val="6688CC"/>
                </a:solidFill>
                <a:latin typeface="Consolas" panose="020B0609020204030204" pitchFamily="49" charset="0"/>
              </a:rPr>
              <a:t>();</a:t>
            </a:r>
            <a:endParaRPr lang="en-IN" sz="15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a:t>
            </a:r>
            <a:r>
              <a:rPr lang="en-IN" sz="3200" b="1" i="1" dirty="0" smtClean="0">
                <a:solidFill>
                  <a:srgbClr val="FFFF00"/>
                </a:solidFill>
                <a:latin typeface="Arial" pitchFamily="34" charset="0"/>
                <a:cs typeface="Arial" pitchFamily="34" charset="0"/>
              </a:rPr>
              <a:t>aggregate([{$project}])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86329685"/>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1094980"/>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222765506"/>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1666486481"/>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7766948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235209301"/>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100399666"/>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1664023352"/>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726258813"/>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2023077364"/>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4133821115"/>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1673202952"/>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1567931562"/>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224222068"/>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err="1">
                <a:solidFill>
                  <a:srgbClr val="FFFF00"/>
                </a:solidFill>
                <a:latin typeface="Arial" pitchFamily="34" charset="0"/>
                <a:cs typeface="Arial" pitchFamily="34" charset="0"/>
              </a:rPr>
              <a:t>regx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a:latin typeface="Source Code Pro" panose="020B0509030403020204" pitchFamily="49" charset="0"/>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a:latin typeface="Source Code Pro" panose="020B0509030403020204" pitchFamily="49" charset="0"/>
                <a:ea typeface="Source Code Pro" panose="020B0509030403020204" pitchFamily="49" charset="0"/>
              </a:rPr>
              <a:t> _id: </a:t>
            </a:r>
            <a:r>
              <a:rPr lang="en-IN">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a:latin typeface="Source Code Pro" panose="020B0509030403020204" pitchFamily="49" charset="0"/>
                <a:ea typeface="Source Code Pro" panose="020B0509030403020204" pitchFamily="49" charset="0"/>
              </a:rPr>
              <a:t>, ename: </a:t>
            </a:r>
            <a:r>
              <a:rPr lang="en-IN">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a:latin typeface="Source Code Pro" panose="020B0509030403020204" pitchFamily="49" charset="0"/>
                <a:ea typeface="Source Code Pro" panose="020B0509030403020204" pitchFamily="49"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36235</TotalTime>
  <Words>23208</Words>
  <Application>Microsoft Office PowerPoint</Application>
  <PresentationFormat>Widescreen</PresentationFormat>
  <Paragraphs>2484</Paragraphs>
  <Slides>299</Slides>
  <Notes>5</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299</vt:i4>
      </vt:variant>
    </vt:vector>
  </HeadingPairs>
  <TitlesOfParts>
    <vt:vector size="325"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7349</cp:revision>
  <dcterms:created xsi:type="dcterms:W3CDTF">2015-10-09T06:09:34Z</dcterms:created>
  <dcterms:modified xsi:type="dcterms:W3CDTF">2024-05-11T09:21:26Z</dcterms:modified>
</cp:coreProperties>
</file>