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2"/>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334" r:id="rId51"/>
    <p:sldId id="1335" r:id="rId52"/>
    <p:sldId id="1282" r:id="rId53"/>
    <p:sldId id="1283" r:id="rId54"/>
    <p:sldId id="1228" r:id="rId55"/>
    <p:sldId id="1229" r:id="rId56"/>
    <p:sldId id="1171" r:id="rId57"/>
    <p:sldId id="1172" r:id="rId58"/>
    <p:sldId id="1167" r:id="rId59"/>
    <p:sldId id="1168" r:id="rId60"/>
    <p:sldId id="1142" r:id="rId61"/>
    <p:sldId id="1143" r:id="rId62"/>
    <p:sldId id="1144" r:id="rId63"/>
    <p:sldId id="1340" r:id="rId64"/>
    <p:sldId id="1156" r:id="rId65"/>
    <p:sldId id="1145" r:id="rId66"/>
    <p:sldId id="1146" r:id="rId67"/>
    <p:sldId id="1147" r:id="rId68"/>
    <p:sldId id="1148" r:id="rId69"/>
    <p:sldId id="1149" r:id="rId70"/>
    <p:sldId id="1150" r:id="rId71"/>
    <p:sldId id="1151" r:id="rId72"/>
    <p:sldId id="1152" r:id="rId73"/>
    <p:sldId id="1153" r:id="rId74"/>
    <p:sldId id="1226" r:id="rId75"/>
    <p:sldId id="1227" r:id="rId76"/>
    <p:sldId id="1161" r:id="rId77"/>
    <p:sldId id="1162" r:id="rId78"/>
    <p:sldId id="1154" r:id="rId79"/>
    <p:sldId id="1155" r:id="rId80"/>
    <p:sldId id="1191" r:id="rId81"/>
    <p:sldId id="1192" r:id="rId82"/>
    <p:sldId id="1179" r:id="rId83"/>
    <p:sldId id="1180" r:id="rId84"/>
    <p:sldId id="1183" r:id="rId85"/>
    <p:sldId id="1184" r:id="rId86"/>
    <p:sldId id="1332" r:id="rId87"/>
    <p:sldId id="1333" r:id="rId88"/>
    <p:sldId id="1193" r:id="rId89"/>
    <p:sldId id="1194" r:id="rId90"/>
    <p:sldId id="1223" r:id="rId91"/>
    <p:sldId id="1224" r:id="rId92"/>
    <p:sldId id="1277" r:id="rId93"/>
    <p:sldId id="1330" r:id="rId94"/>
    <p:sldId id="1328" r:id="rId95"/>
    <p:sldId id="1331" r:id="rId96"/>
    <p:sldId id="1329" r:id="rId97"/>
    <p:sldId id="1185" r:id="rId98"/>
    <p:sldId id="1186" r:id="rId99"/>
    <p:sldId id="1187" r:id="rId100"/>
    <p:sldId id="1188" r:id="rId101"/>
    <p:sldId id="1189" r:id="rId102"/>
    <p:sldId id="1190" r:id="rId103"/>
    <p:sldId id="1234" r:id="rId104"/>
    <p:sldId id="1235" r:id="rId105"/>
    <p:sldId id="1275" r:id="rId106"/>
    <p:sldId id="1276" r:id="rId107"/>
    <p:sldId id="1336" r:id="rId108"/>
    <p:sldId id="1337" r:id="rId109"/>
    <p:sldId id="1310" r:id="rId110"/>
    <p:sldId id="1311" r:id="rId111"/>
    <p:sldId id="1273" r:id="rId112"/>
    <p:sldId id="1274" r:id="rId113"/>
    <p:sldId id="1173" r:id="rId114"/>
    <p:sldId id="1174" r:id="rId115"/>
    <p:sldId id="1175" r:id="rId116"/>
    <p:sldId id="1176" r:id="rId117"/>
    <p:sldId id="1308" r:id="rId118"/>
    <p:sldId id="1309" r:id="rId119"/>
    <p:sldId id="1200" r:id="rId120"/>
    <p:sldId id="1201" r:id="rId121"/>
    <p:sldId id="1099" r:id="rId122"/>
    <p:sldId id="1256" r:id="rId123"/>
    <p:sldId id="1257" r:id="rId124"/>
    <p:sldId id="1258" r:id="rId125"/>
    <p:sldId id="1259" r:id="rId126"/>
    <p:sldId id="1326" r:id="rId127"/>
    <p:sldId id="1327" r:id="rId128"/>
    <p:sldId id="1322" r:id="rId129"/>
    <p:sldId id="1323" r:id="rId130"/>
    <p:sldId id="1324" r:id="rId131"/>
    <p:sldId id="1325" r:id="rId132"/>
    <p:sldId id="1260" r:id="rId133"/>
    <p:sldId id="1261" r:id="rId134"/>
    <p:sldId id="1262" r:id="rId135"/>
    <p:sldId id="1263" r:id="rId136"/>
    <p:sldId id="1264" r:id="rId137"/>
    <p:sldId id="1265" r:id="rId138"/>
    <p:sldId id="1266" r:id="rId139"/>
    <p:sldId id="1267" r:id="rId140"/>
    <p:sldId id="1268" r:id="rId141"/>
    <p:sldId id="1216" r:id="rId142"/>
    <p:sldId id="1092" r:id="rId143"/>
    <p:sldId id="1251" r:id="rId144"/>
    <p:sldId id="1252" r:id="rId145"/>
    <p:sldId id="1269" r:id="rId146"/>
    <p:sldId id="1270" r:id="rId147"/>
    <p:sldId id="1271" r:id="rId148"/>
    <p:sldId id="1272" r:id="rId149"/>
    <p:sldId id="1219" r:id="rId150"/>
    <p:sldId id="1204" r:id="rId151"/>
    <p:sldId id="1338" r:id="rId152"/>
    <p:sldId id="1339" r:id="rId153"/>
    <p:sldId id="1315" r:id="rId154"/>
    <p:sldId id="1316" r:id="rId155"/>
    <p:sldId id="1317" r:id="rId156"/>
    <p:sldId id="1318" r:id="rId157"/>
    <p:sldId id="1292" r:id="rId158"/>
    <p:sldId id="1301" r:id="rId159"/>
    <p:sldId id="1302" r:id="rId160"/>
    <p:sldId id="1294" r:id="rId161"/>
    <p:sldId id="1293" r:id="rId162"/>
    <p:sldId id="1295" r:id="rId163"/>
    <p:sldId id="1296" r:id="rId164"/>
    <p:sldId id="1297" r:id="rId165"/>
    <p:sldId id="1303" r:id="rId166"/>
    <p:sldId id="1304" r:id="rId167"/>
    <p:sldId id="954" r:id="rId168"/>
    <p:sldId id="1307" r:id="rId169"/>
    <p:sldId id="788" r:id="rId170"/>
    <p:sldId id="1087" r:id="rId17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05A5D1"/>
    <a:srgbClr val="FF5A36"/>
    <a:srgbClr val="036883"/>
    <a:srgbClr val="4F0896"/>
    <a:srgbClr val="047796"/>
    <a:srgbClr val="FBF3FF"/>
    <a:srgbClr val="F6E5FF"/>
    <a:srgbClr val="98817B"/>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66"/>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viewProps" Target="viewProps.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slide" Target="slides/slide168.xml"/><Relationship Id="rId177"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commentAuthors" Target="commentAuthor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06-07-2021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7/6/2021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7/6/2021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7/6/2021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7/6/2021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'saleel1'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'saleel2'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The </a:t>
            </a:r>
            <a:r>
              <a:rPr lang="en-US" dirty="0">
                <a:solidFill>
                  <a:srgbClr val="C00000"/>
                </a:solidFill>
                <a:latin typeface="arial" panose="020B0604020202020204" pitchFamily="34" charset="0"/>
              </a:rPr>
              <a:t>$rename </a:t>
            </a:r>
            <a:r>
              <a:rPr lang="en-US" dirty="0"/>
              <a:t>operator updates the name of a field.</a:t>
            </a:r>
            <a:endParaRPr lang="en-IN"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49DC8"/>
                </a:solidFill>
                <a:latin typeface="Consolas" panose="020B0609020204030204" pitchFamily="49" charset="0"/>
                <a:ea typeface="Source Code Pro" panose="020B0509030403020204" pitchFamily="49" charset="0"/>
                <a:cs typeface="Calibri" panose="020F0502020204030204" pitchFamily="34" charset="0"/>
              </a:rPr>
              <a:t>{</a:t>
            </a:r>
            <a:r>
              <a:rPr lang="en-US" b="0" i="0" dirty="0">
                <a:solidFill>
                  <a:srgbClr val="061621"/>
                </a:solidFill>
                <a:effectLst/>
                <a:latin typeface="Consolas" panose="020B0609020204030204" pitchFamily="49" charset="0"/>
                <a:ea typeface="Source Code Pro" panose="020B0509030403020204" pitchFamily="49" charset="0"/>
              </a:rPr>
              <a:t> </a:t>
            </a:r>
            <a:r>
              <a:rPr lang="en-US" dirty="0">
                <a:solidFill>
                  <a:srgbClr val="049DC8"/>
                </a:solidFill>
                <a:latin typeface="Consolas" panose="020B0609020204030204" pitchFamily="49" charset="0"/>
                <a:ea typeface="Source Code Pro" panose="020B0509030403020204" pitchFamily="49" charset="0"/>
                <a:cs typeface="Calibri" panose="020F0502020204030204" pitchFamily="34" charset="0"/>
              </a:rPr>
              <a:t>$rename: { &lt;field1&gt;: &lt;newName1&gt;, &lt;field2&gt;: &lt;newName2&gt;, ... } }</a:t>
            </a:r>
          </a:p>
        </p:txBody>
      </p:sp>
      <p:sp>
        <p:nvSpPr>
          <p:cNvPr id="9" name="Rectangle 8"/>
          <p:cNvSpPr/>
          <p:nvPr/>
        </p:nvSpPr>
        <p:spPr>
          <a:xfrm>
            <a:off x="839416" y="2636912"/>
            <a:ext cx="1051316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479376" y="2447597"/>
            <a:ext cx="11305256"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91344" y="2663621"/>
            <a:ext cx="11809312"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indexID: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a:t>
            </a:r>
          </a:p>
        </p:txBody>
      </p:sp>
    </p:spTree>
    <p:extLst>
      <p:ext uri="{BB962C8B-B14F-4D97-AF65-F5344CB8AC3E}">
        <p14:creationId xmlns:p14="http://schemas.microsoft.com/office/powerpoint/2010/main" val="298044540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Tree>
    <p:extLst>
      <p:ext uri="{BB962C8B-B14F-4D97-AF65-F5344CB8AC3E}">
        <p14:creationId xmlns:p14="http://schemas.microsoft.com/office/powerpoint/2010/main" val="268179471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144000"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'$job']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609390504"/>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x: {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a:t>
                      </a:r>
                    </a:p>
                    <a:p>
                      <a:r>
                        <a:rPr lang="en-US" sz="1800" kern="1200" dirty="0">
                          <a:solidFill>
                            <a:srgbClr val="049DC8"/>
                          </a:solidFill>
                          <a:latin typeface="Consolas" panose="020B0609020204030204" pitchFamily="49" charset="0"/>
                          <a:ea typeface="+mn-ea"/>
                          <a:cs typeface="Calibri" panose="020F0502020204030204" pitchFamily="34" charset="0"/>
                        </a:rPr>
                        <a:t> x: {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8511307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Counts the number of documents in a collection or a view.</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"Field-name"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$count</a:t>
            </a:r>
            <a:r>
              <a:rPr lang="en-US" sz="2200" dirty="0">
                <a:latin typeface="Calibri" panose="020F0502020204030204" pitchFamily="34" charset="0"/>
                <a:cs typeface="Calibri" panose="020F0502020204030204" pitchFamily="34" charset="0"/>
              </a:rPr>
              <a:t>: "ename"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3256968"/>
            <a:ext cx="11305256" cy="1446550"/>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--storageEngine inMemory --dbpath "d:\tmp" --bind_ip 192.168.100.20</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963184"/>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869160"/>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489356"/>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1623476" cy="369332"/>
          </a:xfrm>
          <a:prstGeom prst="rect">
            <a:avLst/>
          </a:prstGeom>
          <a:noFill/>
        </p:spPr>
        <p:txBody>
          <a:bodyPr wrap="square">
            <a:spAutoFit/>
          </a:bodyPr>
          <a:lstStyle/>
          <a:p>
            <a:r>
              <a:rPr lang="en-US" sz="1800" b="1" dirty="0">
                <a:solidFill>
                  <a:srgbClr val="0070C0"/>
                </a:solidFill>
              </a:rPr>
              <a:t>empty folder</a:t>
            </a:r>
            <a:endParaRPr lang="en-IN" dirty="0">
              <a:solidFill>
                <a:srgbClr val="0070C0"/>
              </a:solidFill>
            </a:endParaRP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815882"/>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b="0" i="0" dirty="0">
                <a:solidFill>
                  <a:srgbClr val="262524"/>
                </a:solidFill>
                <a:effectLst/>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stats</a:t>
            </a:r>
            <a:r>
              <a:rPr lang="en-IN"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DB status</a:t>
            </a: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3999"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
        <p:nvSpPr>
          <p:cNvPr id="5" name="TextBox 4">
            <a:extLst>
              <a:ext uri="{FF2B5EF4-FFF2-40B4-BE49-F238E27FC236}">
                <a16:creationId xmlns:a16="http://schemas.microsoft.com/office/drawing/2014/main" id="{F0323EFF-5A04-4A4D-A481-C9961AB671C4}"/>
              </a:ext>
            </a:extLst>
          </p:cNvPr>
          <p:cNvSpPr txBox="1"/>
          <p:nvPr/>
        </p:nvSpPr>
        <p:spPr>
          <a:xfrm>
            <a:off x="119336" y="188640"/>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19336" y="4697849"/>
            <a:ext cx="11881320" cy="1323439"/>
          </a:xfrm>
          <a:prstGeom prst="rect">
            <a:avLst/>
          </a:prstGeom>
          <a:noFill/>
        </p:spPr>
        <p:txBody>
          <a:bodyPr wrap="square">
            <a:spAutoFit/>
          </a:bodyPr>
          <a:lstStyle/>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mongoimport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--host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192.168.0.3</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27017</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--db</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db1</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--collection </a:t>
            </a:r>
            <a:r>
              <a:rPr lang="fr-FR" sz="2000" dirty="0">
                <a:solidFill>
                  <a:schemeClr val="tx1">
                    <a:lumMod val="85000"/>
                    <a:lumOff val="15000"/>
                  </a:schemeClr>
                </a:solidFill>
                <a:latin typeface="Calibri" panose="020F0502020204030204" pitchFamily="34" charset="0"/>
                <a:cs typeface="Calibri" panose="020F0502020204030204" pitchFamily="34" charset="0"/>
              </a:rPr>
              <a:t>emp</a:t>
            </a:r>
            <a:r>
              <a:rPr lang="fr-FR" sz="2000" dirty="0">
                <a:solidFill>
                  <a:srgbClr val="FC6F0D"/>
                </a:solidFill>
                <a:latin typeface="Calibri" panose="020F0502020204030204" pitchFamily="34" charset="0"/>
                <a:cs typeface="Calibri" panose="020F0502020204030204" pitchFamily="34" charset="0"/>
              </a:rPr>
              <a:t> </a:t>
            </a:r>
            <a:r>
              <a:rPr lang="en-US" sz="2000" dirty="0">
                <a:solidFill>
                  <a:srgbClr val="00B0F0"/>
                </a:solidFill>
                <a:latin typeface="Calibri" panose="020F0502020204030204" pitchFamily="34" charset="0"/>
                <a:cs typeface="Calibri" panose="020F0502020204030204" pitchFamily="34" charset="0"/>
              </a:rPr>
              <a:t>--type </a:t>
            </a:r>
            <a:r>
              <a:rPr lang="en-US" sz="2000" dirty="0">
                <a:latin typeface="Calibri" panose="020F0502020204030204" pitchFamily="34" charset="0"/>
                <a:cs typeface="Calibri" panose="020F0502020204030204" pitchFamily="34" charset="0"/>
              </a:rPr>
              <a:t>json</a:t>
            </a:r>
            <a:r>
              <a:rPr lang="en-US"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--file </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chemeClr val="tx1">
                    <a:lumMod val="85000"/>
                    <a:lumOff val="15000"/>
                  </a:schemeClr>
                </a:solidFill>
                <a:latin typeface="Calibri" panose="020F0502020204030204" pitchFamily="34" charset="0"/>
                <a:cs typeface="Calibri" panose="020F0502020204030204" pitchFamily="34" charset="0"/>
              </a:rPr>
              <a:t>d:\emp.json</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20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mongoimport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--host </a:t>
            </a:r>
            <a:r>
              <a:rPr lang="en-IN" sz="2000" dirty="0">
                <a:solidFill>
                  <a:schemeClr val="tx1">
                    <a:lumMod val="85000"/>
                    <a:lumOff val="15000"/>
                  </a:schemeClr>
                </a:solidFill>
                <a:latin typeface="Calibri" panose="020F0502020204030204" pitchFamily="34" charset="0"/>
                <a:cs typeface="Calibri" panose="020F0502020204030204" pitchFamily="34" charset="0"/>
              </a:rPr>
              <a:t>192.168.0.6</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--port </a:t>
            </a:r>
            <a:r>
              <a:rPr lang="en-IN" sz="2000" dirty="0">
                <a:solidFill>
                  <a:schemeClr val="tx1">
                    <a:lumMod val="85000"/>
                    <a:lumOff val="15000"/>
                  </a:schemeClr>
                </a:solidFill>
                <a:latin typeface="Calibri" panose="020F0502020204030204" pitchFamily="34" charset="0"/>
                <a:cs typeface="Calibri" panose="020F0502020204030204" pitchFamily="34" charset="0"/>
              </a:rPr>
              <a:t>27017</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--db </a:t>
            </a:r>
            <a:r>
              <a:rPr lang="en-IN" sz="2000" dirty="0">
                <a:solidFill>
                  <a:schemeClr val="tx1">
                    <a:lumMod val="85000"/>
                    <a:lumOff val="15000"/>
                  </a:schemeClr>
                </a:solidFill>
                <a:latin typeface="Calibri" panose="020F0502020204030204" pitchFamily="34" charset="0"/>
                <a:cs typeface="Calibri" panose="020F0502020204030204" pitchFamily="34" charset="0"/>
              </a:rPr>
              <a:t>db1</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--collection </a:t>
            </a:r>
            <a:r>
              <a:rPr lang="en-IN" sz="2000" dirty="0">
                <a:solidFill>
                  <a:schemeClr val="tx1">
                    <a:lumMod val="85000"/>
                    <a:lumOff val="15000"/>
                  </a:schemeClr>
                </a:solidFill>
                <a:latin typeface="Calibri" panose="020F0502020204030204" pitchFamily="34" charset="0"/>
                <a:cs typeface="Calibri" panose="020F0502020204030204" pitchFamily="34" charset="0"/>
              </a:rPr>
              <a:t>movies</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--type </a:t>
            </a:r>
            <a:r>
              <a:rPr lang="en-IN" sz="2000" dirty="0">
                <a:solidFill>
                  <a:schemeClr val="tx1">
                    <a:lumMod val="85000"/>
                    <a:lumOff val="15000"/>
                  </a:schemeClr>
                </a:solidFill>
                <a:latin typeface="Calibri" panose="020F0502020204030204" pitchFamily="34" charset="0"/>
                <a:cs typeface="Calibri" panose="020F0502020204030204" pitchFamily="34" charset="0"/>
              </a:rPr>
              <a:t>json</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--file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chemeClr val="tx1">
                    <a:lumMod val="85000"/>
                    <a:lumOff val="15000"/>
                  </a:schemeClr>
                </a:solidFill>
                <a:latin typeface="Calibri" panose="020F0502020204030204" pitchFamily="34" charset="0"/>
                <a:cs typeface="Calibri" panose="020F0502020204030204" pitchFamily="34" charset="0"/>
              </a:rPr>
              <a:t>d:\movies.json</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--jsonArray  --drop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23330"/>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"Field-List" &gt; &lt; --mode { insert | upsert | merge } &gt; &lt; --jsonArray &gt; &lt; --drop &gt;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144001" cy="707886"/>
          </a:xfrm>
          <a:prstGeom prst="rect">
            <a:avLst/>
          </a:prstGeom>
          <a:noFill/>
        </p:spPr>
        <p:txBody>
          <a:bodyPr wrap="square">
            <a:spAutoFit/>
          </a:bodyPr>
          <a:lstStyle/>
          <a:p>
            <a:r>
              <a:rPr lang="en-US" sz="2000" dirty="0">
                <a:solidFill>
                  <a:srgbClr val="049DC8"/>
                </a:solidFill>
                <a:latin typeface="Consolas" panose="020B0609020204030204" pitchFamily="49" charset="0"/>
                <a:cs typeface="Calibri" panose="020F0502020204030204" pitchFamily="34" charset="0"/>
              </a:rPr>
              <a:t>&lt; --jsonArray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if the documents are in array i.e. in [] brackets</a:t>
            </a:r>
            <a:endParaRPr lang="en-US" sz="2000" dirty="0">
              <a:solidFill>
                <a:srgbClr val="92D050"/>
              </a:solidFill>
              <a:latin typeface="Consolas" panose="020B0609020204030204" pitchFamily="49" charset="0"/>
              <a:cs typeface="Calibri" panose="020F0502020204030204" pitchFamily="34" charset="0"/>
            </a:endParaRPr>
          </a:p>
          <a:p>
            <a:r>
              <a:rPr lang="en-US" sz="2000" dirty="0">
                <a:solidFill>
                  <a:srgbClr val="049DC8"/>
                </a:solidFill>
                <a:latin typeface="Consolas" panose="020B0609020204030204" pitchFamily="49" charset="0"/>
                <a:cs typeface="Calibri" panose="020F0502020204030204" pitchFamily="34" charset="0"/>
              </a:rPr>
              <a:t>&lt; --drop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drops the collection if exists</a:t>
            </a:r>
            <a:endParaRPr lang="en-IN" sz="2000" dirty="0">
              <a:solidFill>
                <a:srgbClr val="92D050"/>
              </a:solidFill>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3645024"/>
            <a:ext cx="11593288" cy="1754326"/>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00B0F0"/>
                </a:solidFill>
                <a:latin typeface="Calibri" panose="020F0502020204030204" pitchFamily="34"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00B0F0"/>
                </a:solidFill>
                <a:latin typeface="Calibri" panose="020F0502020204030204" pitchFamily="34"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 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00B0F0"/>
                </a:solidFill>
                <a:latin typeface="Calibri" panose="020F0502020204030204" pitchFamily="34" charset="0"/>
                <a:cs typeface="Calibri" panose="020F0502020204030204" pitchFamily="34" charset="0"/>
              </a:rPr>
              <a:t>--type</a:t>
            </a:r>
            <a:r>
              <a:rPr lang="en-US" sz="2000" dirty="0">
                <a:solidFill>
                  <a:schemeClr val="tx1">
                    <a:lumMod val="85000"/>
                    <a:lumOff val="15000"/>
                  </a:schemeClr>
                </a:solidFill>
                <a:latin typeface="Calibri" panose="020F0502020204030204" pitchFamily="34" charset="0"/>
                <a:cs typeface="Calibri" panose="020F0502020204030204" pitchFamily="34" charset="0"/>
              </a:rPr>
              <a:t> 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700808"/>
            <a:ext cx="9144001" cy="646331"/>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"Field-List" &gt;</a:t>
            </a:r>
          </a:p>
        </p:txBody>
      </p:sp>
      <p:sp>
        <p:nvSpPr>
          <p:cNvPr id="7" name="TextBox 6">
            <a:extLst>
              <a:ext uri="{FF2B5EF4-FFF2-40B4-BE49-F238E27FC236}">
                <a16:creationId xmlns:a16="http://schemas.microsoft.com/office/drawing/2014/main" id="{07D58F5B-C8D7-4C0F-8C8B-07DF90AA8F26}"/>
              </a:ext>
            </a:extLst>
          </p:cNvPr>
          <p:cNvSpPr txBox="1"/>
          <p:nvPr/>
        </p:nvSpPr>
        <p:spPr>
          <a:xfrm>
            <a:off x="1520618" y="3134581"/>
            <a:ext cx="9144001" cy="369332"/>
          </a:xfrm>
          <a:prstGeom prst="rect">
            <a:avLst/>
          </a:prstGeom>
          <a:noFill/>
        </p:spPr>
        <p:txBody>
          <a:bodyPr wrap="square">
            <a:spAutoFit/>
          </a:bodyPr>
          <a:lstStyle/>
          <a:p>
            <a:r>
              <a:rPr lang="en-US" sz="1800" dirty="0">
                <a:solidFill>
                  <a:srgbClr val="0077AA"/>
                </a:solidFill>
                <a:latin typeface="Liberation Mono"/>
                <a:cs typeface="Arial" panose="020B0604020202020204" pitchFamily="34" charset="0"/>
              </a:rPr>
              <a:t>SELECT</a:t>
            </a:r>
            <a:r>
              <a:rPr lang="en-US" sz="1800" dirty="0">
                <a:latin typeface="Liberation Mono"/>
                <a:cs typeface="Arial" panose="020B0604020202020204" pitchFamily="34" charset="0"/>
              </a:rPr>
              <a:t> * </a:t>
            </a:r>
            <a:r>
              <a:rPr lang="en-US" sz="1800" dirty="0">
                <a:solidFill>
                  <a:srgbClr val="0077AA"/>
                </a:solidFill>
                <a:latin typeface="Liberation Mono"/>
                <a:cs typeface="Arial" panose="020B0604020202020204" pitchFamily="34" charset="0"/>
              </a:rPr>
              <a:t>FROM</a:t>
            </a:r>
            <a:r>
              <a:rPr lang="en-US" sz="1800" dirty="0">
                <a:latin typeface="Liberation Mono"/>
                <a:cs typeface="Arial" panose="020B0604020202020204" pitchFamily="34" charset="0"/>
              </a:rPr>
              <a:t> emp </a:t>
            </a:r>
            <a:r>
              <a:rPr lang="en-US" sz="1800" dirty="0">
                <a:solidFill>
                  <a:srgbClr val="0077AA"/>
                </a:solidFill>
                <a:latin typeface="Liberation Mono"/>
                <a:cs typeface="Arial" panose="020B0604020202020204" pitchFamily="34" charset="0"/>
              </a:rPr>
              <a:t>INTO</a:t>
            </a:r>
            <a:r>
              <a:rPr lang="en-US" sz="1800" dirty="0">
                <a:latin typeface="Liberation Mono"/>
                <a:cs typeface="Arial" panose="020B0604020202020204" pitchFamily="34" charset="0"/>
              </a:rPr>
              <a:t> </a:t>
            </a:r>
            <a:r>
              <a:rPr lang="en-US" sz="1800" dirty="0">
                <a:solidFill>
                  <a:srgbClr val="0077AA"/>
                </a:solidFill>
                <a:latin typeface="Liberation Mono"/>
                <a:cs typeface="Arial" panose="020B0604020202020204" pitchFamily="34" charset="0"/>
              </a:rPr>
              <a:t>OUTFILE</a:t>
            </a:r>
            <a:r>
              <a:rPr lang="en-US" sz="1800" dirty="0">
                <a:latin typeface="Liberation Mono"/>
                <a:cs typeface="Arial" panose="020B0604020202020204" pitchFamily="34" charset="0"/>
              </a:rPr>
              <a:t> "d:/emp.csv" fields terminated by ',';</a:t>
            </a:r>
            <a:endParaRPr lang="en-IN" sz="1800" dirty="0">
              <a:latin typeface="Liberation Mono"/>
            </a:endParaRPr>
          </a:p>
        </p:txBody>
      </p:sp>
      <p:sp>
        <p:nvSpPr>
          <p:cNvPr id="8" name="Rectangle 7">
            <a:extLst>
              <a:ext uri="{FF2B5EF4-FFF2-40B4-BE49-F238E27FC236}">
                <a16:creationId xmlns:a16="http://schemas.microsoft.com/office/drawing/2014/main" id="{A32601F1-5602-4235-81CB-7282F67DE79C}"/>
              </a:ext>
            </a:extLst>
          </p:cNvPr>
          <p:cNvSpPr/>
          <p:nvPr/>
        </p:nvSpPr>
        <p:spPr>
          <a:xfrm>
            <a:off x="1520618" y="2379367"/>
            <a:ext cx="5650286" cy="646331"/>
          </a:xfrm>
          <a:prstGeom prst="rect">
            <a:avLst/>
          </a:prstGeom>
        </p:spPr>
        <p:txBody>
          <a:bodyPr wrap="square">
            <a:spAutoFit/>
          </a:bodyPr>
          <a:lstStyle/>
          <a:p>
            <a:r>
              <a:rPr lang="en-US" b="1" dirty="0">
                <a:solidFill>
                  <a:schemeClr val="tx1">
                    <a:lumMod val="95000"/>
                    <a:lumOff val="5000"/>
                  </a:schemeClr>
                </a:solidFill>
                <a:latin typeface="Liberation Mono"/>
              </a:rPr>
              <a:t>If not working then do changes in </a:t>
            </a:r>
            <a:r>
              <a:rPr lang="en-US" b="1" i="1" dirty="0">
                <a:solidFill>
                  <a:schemeClr val="tx1">
                    <a:lumMod val="95000"/>
                    <a:lumOff val="5000"/>
                  </a:schemeClr>
                </a:solidFill>
                <a:latin typeface="Liberation Mono"/>
              </a:rPr>
              <a:t>my.ini</a:t>
            </a:r>
            <a:r>
              <a:rPr lang="en-US" b="1" dirty="0">
                <a:solidFill>
                  <a:schemeClr val="tx1">
                    <a:lumMod val="95000"/>
                    <a:lumOff val="5000"/>
                  </a:schemeClr>
                </a:solidFill>
                <a:latin typeface="Liberation Mono"/>
              </a:rPr>
              <a:t> file.</a:t>
            </a:r>
          </a:p>
          <a:p>
            <a:r>
              <a:rPr lang="en-US" dirty="0">
                <a:solidFill>
                  <a:schemeClr val="tx1">
                    <a:lumMod val="95000"/>
                    <a:lumOff val="5000"/>
                  </a:schemeClr>
                </a:solidFill>
                <a:latin typeface="Liberation Mono"/>
                <a:cs typeface="Arial" panose="020B0604020202020204" pitchFamily="34" charset="0"/>
              </a:rPr>
              <a:t>secure_file_priv =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35360" y="5445224"/>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1524000" y="1566753"/>
            <a:ext cx="9144000" cy="646331"/>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--out &gt; &lt; --fields "Field-List" &gt;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492896"/>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mongoexport</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 --host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00B0F0"/>
                </a:solidFill>
                <a:latin typeface="Calibri" panose="020F0502020204030204" pitchFamily="34" charset="0"/>
                <a:cs typeface="Calibri" panose="020F0502020204030204" pitchFamily="34" charset="0"/>
              </a:rPr>
              <a:t>--db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00B0F0"/>
                </a:solidFill>
                <a:latin typeface="Calibri" panose="020F0502020204030204" pitchFamily="34"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00B0F0"/>
                </a:solidFill>
                <a:latin typeface="Calibri" panose="020F0502020204030204" pitchFamily="34" charset="0"/>
                <a:cs typeface="Calibri" panose="020F0502020204030204" pitchFamily="34" charset="0"/>
              </a:rPr>
              <a:t>--type JSON  --out </a:t>
            </a:r>
            <a:r>
              <a:rPr lang="fr-FR" sz="2200" dirty="0">
                <a:solidFill>
                  <a:schemeClr val="tx1">
                    <a:lumMod val="85000"/>
                    <a:lumOff val="15000"/>
                  </a:schemeClr>
                </a:solidFill>
                <a:latin typeface="Calibri" panose="020F0502020204030204" pitchFamily="34" charset="0"/>
                <a:cs typeface="Calibri" panose="020F0502020204030204" pitchFamily="34" charset="0"/>
              </a:rPr>
              <a:t>"d:\e.json"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mongoexport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00B0F0"/>
                </a:solidFill>
                <a:latin typeface="Calibri" panose="020F0502020204030204" pitchFamily="34"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00B0F0"/>
                </a:solidFill>
                <a:latin typeface="Calibri" panose="020F0502020204030204" pitchFamily="34"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00B0F0"/>
                </a:solidFill>
                <a:latin typeface="Calibri" panose="020F0502020204030204" pitchFamily="34"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00B0F0"/>
                </a:solidFill>
                <a:latin typeface="Calibri" panose="020F0502020204030204" pitchFamily="34"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00B0F0"/>
                </a:solidFill>
                <a:latin typeface="Calibri" panose="020F0502020204030204" pitchFamily="34" charset="0"/>
                <a:cs typeface="Calibri" panose="020F0502020204030204" pitchFamily="34" charset="0"/>
              </a:rPr>
              <a:t>--type 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00B0F0"/>
                </a:solidFill>
                <a:latin typeface="Calibri" panose="020F0502020204030204" pitchFamily="34" charset="0"/>
                <a:cs typeface="Calibri" panose="020F0502020204030204" pitchFamily="34" charset="0"/>
              </a:rPr>
              <a:t>--out</a:t>
            </a:r>
            <a:r>
              <a:rPr lang="en-US" sz="2200" dirty="0">
                <a:solidFill>
                  <a:schemeClr val="tx1">
                    <a:lumMod val="85000"/>
                    <a:lumOff val="15000"/>
                  </a:schemeClr>
                </a:solidFill>
                <a:latin typeface="Calibri" panose="020F0502020204030204" pitchFamily="34" charset="0"/>
                <a:cs typeface="Calibri" panose="020F0502020204030204" pitchFamily="34" charset="0"/>
              </a:rPr>
              <a:t> "d:\e.json" </a:t>
            </a:r>
            <a:r>
              <a:rPr lang="en-US" sz="2200" dirty="0">
                <a:solidFill>
                  <a:srgbClr val="00B0F0"/>
                </a:solidFill>
                <a:latin typeface="Calibri" panose="020F0502020204030204" pitchFamily="34"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00B0F0"/>
                </a:solidFill>
                <a:latin typeface="Calibri" panose="020F0502020204030204" pitchFamily="34"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00B0F0"/>
                </a:solidFill>
                <a:latin typeface="Calibri" panose="020F0502020204030204" pitchFamily="34"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00B0F0"/>
                </a:solidFill>
                <a:latin typeface="Calibri" panose="020F0502020204030204" pitchFamily="34"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00B0F0"/>
                </a:solidFill>
                <a:latin typeface="Calibri" panose="020F0502020204030204" pitchFamily="34" charset="0"/>
                <a:cs typeface="Calibri" panose="020F0502020204030204" pitchFamily="34" charset="0"/>
              </a:rPr>
              <a:t>--type CSV</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00B0F0"/>
                </a:solidFill>
                <a:latin typeface="Calibri" panose="020F0502020204030204" pitchFamily="34"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"d:\e.csv" </a:t>
            </a:r>
            <a:r>
              <a:rPr lang="en-US" sz="2200" dirty="0">
                <a:solidFill>
                  <a:srgbClr val="00B0F0"/>
                </a:solidFill>
                <a:latin typeface="Calibri" panose="020F0502020204030204" pitchFamily="34"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013176"/>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a:solidFill>
                  <a:schemeClr val="bg1">
                    <a:lumMod val="50000"/>
                  </a:schemeClr>
                </a:solidFill>
                <a:latin typeface="Calibri" panose="020F0502020204030204" pitchFamily="34" charset="0"/>
                <a:cs typeface="Calibri" panose="020F0502020204030204" pitchFamily="34" charset="0"/>
              </a:rPr>
              <a:t>show</a:t>
            </a:r>
            <a:r>
              <a:rPr lang="en-US" sz="2200">
                <a:solidFill>
                  <a:srgbClr val="FC6F0D"/>
                </a:solidFill>
                <a:latin typeface="Calibri" panose="020F0502020204030204" pitchFamily="34" charset="0"/>
                <a:cs typeface="Calibri" panose="020F0502020204030204" pitchFamily="34" charset="0"/>
              </a:rPr>
              <a:t> </a:t>
            </a:r>
            <a:r>
              <a:rPr lang="en-US" sz="2200">
                <a:solidFill>
                  <a:srgbClr val="036883"/>
                </a:solidFill>
                <a:latin typeface="Calibri" panose="020F0502020204030204" pitchFamily="34" charset="0"/>
                <a:cs typeface="Calibri" panose="020F0502020204030204" pitchFamily="34" charset="0"/>
              </a:rPr>
              <a:t>collections</a:t>
            </a:r>
            <a:endParaRPr lang="en-US" sz="2200" dirty="0">
              <a:solidFill>
                <a:srgbClr val="036883"/>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10184432" cy="116955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Collections with validation compare each inserted or updated document against the criteria specified in the validator option.</a:t>
            </a:r>
            <a:endParaRPr lang="en-US" dirty="0"/>
          </a:p>
        </p:txBody>
      </p:sp>
    </p:spTree>
    <p:extLst>
      <p:ext uri="{BB962C8B-B14F-4D97-AF65-F5344CB8AC3E}">
        <p14:creationId xmlns:p14="http://schemas.microsoft.com/office/powerpoint/2010/main" val="896330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550397"/>
            <a:ext cx="9144000" cy="5262979"/>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bg1">
                    <a:lumMod val="50000"/>
                  </a:schemeClr>
                </a:solidFill>
                <a:latin typeface="Calibri" panose="020F0502020204030204" pitchFamily="34" charset="0"/>
                <a:cs typeface="Calibri" panose="020F0502020204030204" pitchFamily="34" charset="0"/>
              </a:rPr>
              <a:t>db</a:t>
            </a:r>
            <a:r>
              <a:rPr lang="en-IN" sz="2100" dirty="0">
                <a:latin typeface="Calibri" panose="020F0502020204030204" pitchFamily="34" charset="0"/>
                <a:cs typeface="Calibri" panose="020F0502020204030204" pitchFamily="34" charset="0"/>
              </a:rPr>
              <a:t>.</a:t>
            </a:r>
            <a:r>
              <a:rPr lang="en-IN" sz="2100" dirty="0">
                <a:solidFill>
                  <a:srgbClr val="036883"/>
                </a:solidFill>
                <a:latin typeface="Calibri" panose="020F0502020204030204" pitchFamily="34" charset="0"/>
                <a:cs typeface="Calibri" panose="020F0502020204030204" pitchFamily="34" charset="0"/>
              </a:rPr>
              <a:t>createCollection</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"person",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validator</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$jsonSchema</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"object",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required</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"phone",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properties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"string",</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"countryCode must be a string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"double",</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"mobile must be a integer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a:t>
            </a:r>
            <a:r>
              <a:rPr lang="en-IN" sz="2100" dirty="0">
                <a:solidFill>
                  <a:schemeClr val="bg1">
                    <a:lumMod val="50000"/>
                  </a:schemeClr>
                </a:solidFill>
                <a:latin typeface="Calibri" panose="020F0502020204030204" pitchFamily="34" charset="0"/>
                <a:cs typeface="Calibri" panose="020F0502020204030204" pitchFamily="34" charset="0"/>
              </a:rPr>
              <a: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enum</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"Working", "Not Working"</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"status must be a either ['Working', 'Not Working']"</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unless you specify </a:t>
            </a:r>
            <a:r>
              <a:rPr lang="en-US" b="1" dirty="0">
                <a:solidFill>
                  <a:srgbClr val="222222"/>
                </a:solidFill>
                <a:latin typeface="arial" panose="020B0604020202020204" pitchFamily="34" charset="0"/>
              </a:rPr>
              <a:t>_id: false</a:t>
            </a:r>
            <a:r>
              <a:rPr lang="en-US" dirty="0">
                <a:solidFill>
                  <a:srgbClr val="222222"/>
                </a:solidFill>
                <a:latin typeface="arial" panose="020B0604020202020204" pitchFamily="34" charset="0"/>
              </a:rPr>
              <a:t>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it</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085184"/>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a:t>
            </a:r>
            <a:r>
              <a:rPr lang="en-IN" sz="2200" dirty="0" err="1">
                <a:latin typeface="Calibri" panose="020F0502020204030204" pitchFamily="34" charset="0"/>
                <a:cs typeface="Calibri" panose="020F0502020204030204" pitchFamily="34" charset="0"/>
              </a:rPr>
              <a:t>sal:</a:t>
            </a:r>
            <a:r>
              <a:rPr lang="en-IN" sz="2200" dirty="0" err="1">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477328"/>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321801"/>
            <a:ext cx="8994812" cy="105554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a:t>
            </a:r>
          </a:p>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10" name="TextBox 9">
            <a:extLst>
              <a:ext uri="{FF2B5EF4-FFF2-40B4-BE49-F238E27FC236}">
                <a16:creationId xmlns:a16="http://schemas.microsoft.com/office/drawing/2014/main" id="{985DAA69-E000-41FA-A2D7-E6CE4543E366}"/>
              </a:ext>
            </a:extLst>
          </p:cNvPr>
          <p:cNvSpPr txBox="1"/>
          <p:nvPr/>
        </p:nvSpPr>
        <p:spPr>
          <a:xfrm>
            <a:off x="9336359" y="3013619"/>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Tree>
    <p:extLst>
      <p:ext uri="{BB962C8B-B14F-4D97-AF65-F5344CB8AC3E}">
        <p14:creationId xmlns:p14="http://schemas.microsoft.com/office/powerpoint/2010/main" val="6352172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 db.collection.find() </a:t>
            </a:r>
          </a:p>
        </p:txBody>
      </p:sp>
      <p:sp>
        <p:nvSpPr>
          <p:cNvPr id="7" name="Rectangle 6"/>
          <p:cNvSpPr/>
          <p:nvPr/>
        </p:nvSpPr>
        <p:spPr>
          <a:xfrm>
            <a:off x="1673188" y="1331476"/>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1988840"/>
            <a:ext cx="9144000" cy="215443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6759860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latin typeface="Calibri" panose="020F0502020204030204" pitchFamily="34" charset="0"/>
                <a:cs typeface="Calibri" panose="020F0502020204030204" pitchFamily="34" charset="0"/>
              </a:rPr>
              <a:t>var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5070648" cy="830997"/>
          </a:xfrm>
          <a:prstGeom prst="rect">
            <a:avLst/>
          </a:prstGeom>
          <a:solidFill>
            <a:schemeClr val="accent4"/>
          </a:solidFill>
        </p:spPr>
        <p:txBody>
          <a:bodyPr wrap="square">
            <a:spAutoFit/>
          </a:bodyPr>
          <a:lstStyle/>
          <a:p>
            <a:r>
              <a:rPr lang="en-US" sz="24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endParaRPr lang="en-IN" sz="800" dirty="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6199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92D050"/>
                </a:solidFill>
                <a:latin typeface="Calibri" panose="020F0502020204030204" pitchFamily="34" charset="0"/>
                <a:cs typeface="Calibri" panose="020F0502020204030204" pitchFamily="34" charset="0"/>
              </a:rPr>
              <a:t># for multiple documents.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50072832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010646" cy="76944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a:p>
            <a:pPr>
              <a:spcBef>
                <a:spcPct val="0"/>
              </a:spcBef>
            </a:pPr>
            <a:endParaRPr lang="en-IN" sz="800" dirty="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524000" y="3623047"/>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pqr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hr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68484086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6">
              <a:lumMod val="20000"/>
              <a:lumOff val="80000"/>
            </a:schemeClr>
          </a:solidFill>
        </p:spPr>
        <p:txBody>
          <a:bodyPr wrap="square">
            <a:spAutoFit/>
          </a:bodyPr>
          <a:lstStyle/>
          <a:p>
            <a:r>
              <a:rPr lang="en-IN" dirty="0">
                <a:solidFill>
                  <a:srgbClr val="222222"/>
                </a:solidFill>
                <a:latin typeface="arial" panose="020B0604020202020204" pitchFamily="34" charset="0"/>
              </a:rPr>
              <a:t>Inserting record in bulk.</a:t>
            </a:r>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1524000" y="3244533"/>
            <a:ext cx="9144000" cy="178510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49DC8"/>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 = db.dept.initializeUnorderedBulkOp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50, "dname" : </a:t>
            </a:r>
            <a:r>
              <a:rPr lang="en-IN" sz="2200" dirty="0">
                <a:solidFill>
                  <a:srgbClr val="92D050"/>
                </a:solidFill>
                <a:latin typeface="Calibri" panose="020F0502020204030204" pitchFamily="34" charset="0"/>
                <a:cs typeface="Calibri" panose="020F0502020204030204" pitchFamily="34" charset="0"/>
              </a:rPr>
              <a:t>"PURCHASE"</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60, "dname" : </a:t>
            </a:r>
            <a:r>
              <a:rPr lang="en-IN" sz="2200" dirty="0">
                <a:solidFill>
                  <a:srgbClr val="92D050"/>
                </a:solidFill>
                <a:latin typeface="Calibri" panose="020F0502020204030204" pitchFamily="34" charset="0"/>
                <a:cs typeface="Calibri" panose="020F0502020204030204" pitchFamily="34" charset="0"/>
              </a:rPr>
              <a:t>"HRD"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70, "dname" : </a:t>
            </a:r>
            <a:r>
              <a:rPr lang="en-IN" sz="2200" dirty="0">
                <a:solidFill>
                  <a:srgbClr val="92D050"/>
                </a:solidFill>
                <a:latin typeface="Calibri" panose="020F0502020204030204" pitchFamily="34" charset="0"/>
                <a:cs typeface="Calibri" panose="020F0502020204030204" pitchFamily="34" charset="0"/>
              </a:rPr>
              <a:t>"R&amp;D"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"CHICAGO"</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a:t>
            </a:r>
            <a:r>
              <a:rPr lang="en-IN" sz="2200" dirty="0">
                <a:solidFill>
                  <a:srgbClr val="049DC8"/>
                </a:solidFill>
                <a:latin typeface="Calibri" panose="020F0502020204030204" pitchFamily="34" charset="0"/>
                <a:cs typeface="Calibri" panose="020F0502020204030204" pitchFamily="34" charset="0"/>
              </a:rPr>
              <a:t>execute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bulk = db.collectionName.initializeUnorderedBulkOp();</a:t>
            </a:r>
          </a:p>
        </p:txBody>
      </p:sp>
    </p:spTree>
    <p:extLst>
      <p:ext uri="{BB962C8B-B14F-4D97-AF65-F5344CB8AC3E}">
        <p14:creationId xmlns:p14="http://schemas.microsoft.com/office/powerpoint/2010/main" val="203487336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945481"/>
            <a:ext cx="9839245" cy="3893374"/>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29911</TotalTime>
  <Words>11514</Words>
  <Application>Microsoft Office PowerPoint</Application>
  <PresentationFormat>Widescreen</PresentationFormat>
  <Paragraphs>1163</Paragraphs>
  <Slides>170</Slides>
  <Notes>0</Notes>
  <HiddenSlides>3</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170</vt:i4>
      </vt:variant>
    </vt:vector>
  </HeadingPairs>
  <TitlesOfParts>
    <vt:vector size="191" baseType="lpstr">
      <vt:lpstr>SimSun</vt:lpstr>
      <vt:lpstr>Akzidenz</vt:lpstr>
      <vt:lpstr>-apple-system</vt:lpstr>
      <vt:lpstr>Arial</vt:lpstr>
      <vt:lpstr>Arial</vt:lpstr>
      <vt:lpstr>Bookman Old Style</vt:lpstr>
      <vt:lpstr>Calibri</vt:lpstr>
      <vt:lpstr>Cambria</vt:lpstr>
      <vt:lpstr>Consolas</vt:lpstr>
      <vt:lpstr>Gill Sans MT</vt:lpstr>
      <vt:lpstr>Liberation Mono</vt:lpstr>
      <vt:lpstr>Palatino Linotype</vt:lpstr>
      <vt:lpstr>Segoe Print</vt:lpstr>
      <vt:lpstr>Segoe UI Emoji</vt:lpstr>
      <vt:lpstr>Segoe UI Light</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5905</cp:revision>
  <dcterms:created xsi:type="dcterms:W3CDTF">2015-10-09T06:09:34Z</dcterms:created>
  <dcterms:modified xsi:type="dcterms:W3CDTF">2021-07-06T09:27:38Z</dcterms:modified>
</cp:coreProperties>
</file>