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344" r:id="rId40"/>
    <p:sldId id="1345" r:id="rId41"/>
    <p:sldId id="1165" r:id="rId42"/>
    <p:sldId id="1166" r:id="rId43"/>
    <p:sldId id="1198" r:id="rId44"/>
    <p:sldId id="1199" r:id="rId45"/>
    <p:sldId id="1140" r:id="rId46"/>
    <p:sldId id="1141" r:id="rId47"/>
    <p:sldId id="1163" r:id="rId48"/>
    <p:sldId id="1164" r:id="rId49"/>
    <p:sldId id="1284" r:id="rId50"/>
    <p:sldId id="1285" r:id="rId51"/>
    <p:sldId id="1334" r:id="rId52"/>
    <p:sldId id="1351" r:id="rId53"/>
    <p:sldId id="1335" r:id="rId54"/>
    <p:sldId id="1282" r:id="rId55"/>
    <p:sldId id="1283" r:id="rId56"/>
    <p:sldId id="1228" r:id="rId57"/>
    <p:sldId id="1229" r:id="rId58"/>
    <p:sldId id="1171" r:id="rId59"/>
    <p:sldId id="1172" r:id="rId60"/>
    <p:sldId id="1167" r:id="rId61"/>
    <p:sldId id="1168" r:id="rId62"/>
    <p:sldId id="1142" r:id="rId63"/>
    <p:sldId id="1143" r:id="rId64"/>
    <p:sldId id="1144" r:id="rId65"/>
    <p:sldId id="1350" r:id="rId66"/>
    <p:sldId id="1340" r:id="rId67"/>
    <p:sldId id="1156" r:id="rId68"/>
    <p:sldId id="1145" r:id="rId69"/>
    <p:sldId id="1146" r:id="rId70"/>
    <p:sldId id="1147" r:id="rId71"/>
    <p:sldId id="1148" r:id="rId72"/>
    <p:sldId id="1149" r:id="rId73"/>
    <p:sldId id="1150" r:id="rId74"/>
    <p:sldId id="1151" r:id="rId75"/>
    <p:sldId id="1152" r:id="rId76"/>
    <p:sldId id="1153" r:id="rId77"/>
    <p:sldId id="1226" r:id="rId78"/>
    <p:sldId id="1227" r:id="rId79"/>
    <p:sldId id="1161" r:id="rId80"/>
    <p:sldId id="1162" r:id="rId81"/>
    <p:sldId id="1154" r:id="rId82"/>
    <p:sldId id="1155" r:id="rId83"/>
    <p:sldId id="1191" r:id="rId84"/>
    <p:sldId id="1192" r:id="rId85"/>
    <p:sldId id="1179" r:id="rId86"/>
    <p:sldId id="1180" r:id="rId87"/>
    <p:sldId id="1183" r:id="rId88"/>
    <p:sldId id="1184" r:id="rId89"/>
    <p:sldId id="1332" r:id="rId90"/>
    <p:sldId id="1333" r:id="rId91"/>
    <p:sldId id="1193" r:id="rId92"/>
    <p:sldId id="1194" r:id="rId93"/>
    <p:sldId id="1223" r:id="rId94"/>
    <p:sldId id="1224" r:id="rId95"/>
    <p:sldId id="1277" r:id="rId96"/>
    <p:sldId id="1330" r:id="rId97"/>
    <p:sldId id="1328" r:id="rId98"/>
    <p:sldId id="1331" r:id="rId99"/>
    <p:sldId id="1329" r:id="rId100"/>
    <p:sldId id="1185" r:id="rId101"/>
    <p:sldId id="1186" r:id="rId102"/>
    <p:sldId id="1187" r:id="rId103"/>
    <p:sldId id="1188" r:id="rId104"/>
    <p:sldId id="1189" r:id="rId105"/>
    <p:sldId id="1190" r:id="rId106"/>
    <p:sldId id="1234" r:id="rId107"/>
    <p:sldId id="1235" r:id="rId108"/>
    <p:sldId id="1275" r:id="rId109"/>
    <p:sldId id="1276" r:id="rId110"/>
    <p:sldId id="1336" r:id="rId111"/>
    <p:sldId id="1337" r:id="rId112"/>
    <p:sldId id="1310" r:id="rId113"/>
    <p:sldId id="1311" r:id="rId114"/>
    <p:sldId id="1273" r:id="rId115"/>
    <p:sldId id="1274" r:id="rId116"/>
    <p:sldId id="1173" r:id="rId117"/>
    <p:sldId id="1174" r:id="rId118"/>
    <p:sldId id="1175" r:id="rId119"/>
    <p:sldId id="1176" r:id="rId120"/>
    <p:sldId id="1308" r:id="rId121"/>
    <p:sldId id="1309" r:id="rId122"/>
    <p:sldId id="1200" r:id="rId123"/>
    <p:sldId id="1201" r:id="rId124"/>
    <p:sldId id="1099" r:id="rId125"/>
    <p:sldId id="1256" r:id="rId126"/>
    <p:sldId id="1257" r:id="rId127"/>
    <p:sldId id="1258" r:id="rId128"/>
    <p:sldId id="1259" r:id="rId129"/>
    <p:sldId id="1348" r:id="rId130"/>
    <p:sldId id="1349" r:id="rId131"/>
    <p:sldId id="1326" r:id="rId132"/>
    <p:sldId id="1327" r:id="rId133"/>
    <p:sldId id="1322" r:id="rId134"/>
    <p:sldId id="1323" r:id="rId135"/>
    <p:sldId id="1324" r:id="rId136"/>
    <p:sldId id="1325" r:id="rId137"/>
    <p:sldId id="1260" r:id="rId138"/>
    <p:sldId id="1261" r:id="rId139"/>
    <p:sldId id="1262" r:id="rId140"/>
    <p:sldId id="1263" r:id="rId141"/>
    <p:sldId id="1264" r:id="rId142"/>
    <p:sldId id="1341" r:id="rId143"/>
    <p:sldId id="1342" r:id="rId144"/>
    <p:sldId id="1265" r:id="rId145"/>
    <p:sldId id="1266" r:id="rId146"/>
    <p:sldId id="1267" r:id="rId147"/>
    <p:sldId id="1268" r:id="rId148"/>
    <p:sldId id="1216" r:id="rId149"/>
    <p:sldId id="1092" r:id="rId150"/>
    <p:sldId id="1251" r:id="rId151"/>
    <p:sldId id="1252" r:id="rId152"/>
    <p:sldId id="1269" r:id="rId153"/>
    <p:sldId id="1270" r:id="rId154"/>
    <p:sldId id="1271" r:id="rId155"/>
    <p:sldId id="1272" r:id="rId156"/>
    <p:sldId id="1219" r:id="rId157"/>
    <p:sldId id="1204" r:id="rId158"/>
    <p:sldId id="1338" r:id="rId159"/>
    <p:sldId id="1339" r:id="rId160"/>
    <p:sldId id="1346" r:id="rId161"/>
    <p:sldId id="1347" r:id="rId162"/>
    <p:sldId id="1315" r:id="rId163"/>
    <p:sldId id="1316" r:id="rId164"/>
    <p:sldId id="1317" r:id="rId165"/>
    <p:sldId id="1318" r:id="rId166"/>
    <p:sldId id="1292" r:id="rId167"/>
    <p:sldId id="1301" r:id="rId168"/>
    <p:sldId id="1302" r:id="rId169"/>
    <p:sldId id="1294" r:id="rId170"/>
    <p:sldId id="1293" r:id="rId171"/>
    <p:sldId id="1295" r:id="rId172"/>
    <p:sldId id="1296" r:id="rId173"/>
    <p:sldId id="1297" r:id="rId174"/>
    <p:sldId id="1303" r:id="rId175"/>
    <p:sldId id="1304" r:id="rId176"/>
    <p:sldId id="954" r:id="rId177"/>
    <p:sldId id="1307" r:id="rId178"/>
    <p:sldId id="788" r:id="rId179"/>
    <p:sldId id="1087" r:id="rId1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047796"/>
    <a:srgbClr val="F99039"/>
    <a:srgbClr val="036883"/>
    <a:srgbClr val="B6816E"/>
    <a:srgbClr val="7D4F3F"/>
    <a:srgbClr val="B22251"/>
    <a:srgbClr val="05A5D1"/>
    <a:srgbClr val="4F0896"/>
    <a:srgbClr val="FB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notesMaster" Target="notesMasters/notesMaster1.xml"/><Relationship Id="rId186"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slide" Target="slides/slide179.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17-09-2021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63</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64</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9/17/2021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9/17/2021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9/17/2021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9/17/2021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 'sales'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927094" y="5488776"/>
            <a:ext cx="10337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'sham'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696187"/>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"ename"</a:t>
            </a:r>
            <a:r>
              <a:rPr lang="en-US" sz="2200" dirty="0">
                <a:latin typeface="Calibri" panose="020F0502020204030204" pitchFamily="34" charset="0"/>
                <a:cs typeface="Calibri" panose="020F0502020204030204" pitchFamily="34" charset="0"/>
              </a:rPr>
              <a:t>: "Employee Name", </a:t>
            </a:r>
            <a:r>
              <a:rPr lang="en-US" sz="2200" dirty="0">
                <a:solidFill>
                  <a:schemeClr val="accent6">
                    <a:lumMod val="75000"/>
                  </a:schemeClr>
                </a:solidFill>
                <a:latin typeface="Calibri" panose="020F0502020204030204" pitchFamily="34" charset="0"/>
                <a:cs typeface="Calibri" panose="020F0502020204030204" pitchFamily="34" charset="0"/>
              </a:rPr>
              <a:t>"sal"</a:t>
            </a:r>
            <a:r>
              <a:rPr lang="en-US" sz="2200" dirty="0">
                <a:latin typeface="Calibri" panose="020F0502020204030204" pitchFamily="34" charset="0"/>
                <a:cs typeface="Calibri" panose="020F0502020204030204" pitchFamily="34" charset="0"/>
              </a:rPr>
              <a:t>: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"ename"</a:t>
            </a:r>
            <a:r>
              <a:rPr lang="en-US" sz="2200" dirty="0">
                <a:latin typeface="Calibri" panose="020F0502020204030204" pitchFamily="34" charset="0"/>
                <a:cs typeface="Calibri" panose="020F0502020204030204" pitchFamily="34" charset="0"/>
              </a:rPr>
              <a:t>: "Employee Name", </a:t>
            </a:r>
            <a:r>
              <a:rPr lang="en-US" sz="2200" dirty="0">
                <a:solidFill>
                  <a:schemeClr val="accent6">
                    <a:lumMod val="75000"/>
                  </a:schemeClr>
                </a:solidFill>
                <a:latin typeface="Calibri" panose="020F0502020204030204" pitchFamily="34" charset="0"/>
                <a:cs typeface="Calibri" panose="020F0502020204030204" pitchFamily="34" charset="0"/>
              </a:rPr>
              <a:t>"sal"</a:t>
            </a:r>
            <a:r>
              <a:rPr lang="en-US" sz="2200" dirty="0">
                <a:latin typeface="Calibri" panose="020F0502020204030204" pitchFamily="34" charset="0"/>
                <a:cs typeface="Calibri" panose="020F0502020204030204" pitchFamily="34" charset="0"/>
              </a:rPr>
              <a:t>: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"ename"</a:t>
            </a:r>
            <a:r>
              <a:rPr lang="en-US" sz="2200" dirty="0">
                <a:latin typeface="Calibri" panose="020F0502020204030204" pitchFamily="34" charset="0"/>
                <a:cs typeface="Calibri" panose="020F0502020204030204" pitchFamily="34" charset="0"/>
              </a:rPr>
              <a:t>: "Employee Name", </a:t>
            </a:r>
            <a:r>
              <a:rPr lang="en-US" sz="2200" dirty="0">
                <a:solidFill>
                  <a:schemeClr val="accent6">
                    <a:lumMod val="75000"/>
                  </a:schemeClr>
                </a:solidFill>
                <a:latin typeface="Calibri" panose="020F0502020204030204" pitchFamily="34" charset="0"/>
                <a:cs typeface="Calibri" panose="020F0502020204030204" pitchFamily="34" charset="0"/>
              </a:rPr>
              <a:t>"sal"</a:t>
            </a:r>
            <a:r>
              <a:rPr lang="en-US" sz="2200" dirty="0">
                <a:latin typeface="Calibri" panose="020F0502020204030204" pitchFamily="34" charset="0"/>
                <a:cs typeface="Calibri" panose="020F0502020204030204" pitchFamily="34" charset="0"/>
              </a:rPr>
              <a:t>: "Salary"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comm: {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524000" y="2663621"/>
            <a:ext cx="9324528"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IN" sz="2200" dirty="0">
                <a:solidFill>
                  <a:srgbClr val="061621"/>
                </a:solidFill>
                <a:latin typeface="Calibri" panose="020F0502020204030204" pitchFamily="34" charset="0"/>
                <a:ea typeface="Source Code Pro" panose="020B0509030403020204" pitchFamily="49"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IN" sz="2200" dirty="0">
                <a:solidFill>
                  <a:srgbClr val="061621"/>
                </a:solidFill>
                <a:latin typeface="Calibri" panose="020F0502020204030204" pitchFamily="34" charset="0"/>
                <a:ea typeface="Source Code Pro" panose="020B0509030403020204" pitchFamily="49"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"address.building"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 }])</a:t>
            </a:r>
          </a:p>
        </p:txBody>
      </p:sp>
    </p:spTree>
    <p:extLst>
      <p:ext uri="{BB962C8B-B14F-4D97-AF65-F5344CB8AC3E}">
        <p14:creationId xmlns:p14="http://schemas.microsoft.com/office/powerpoint/2010/main" val="298044540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101566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1000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4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x</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$rand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68179471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34015865"/>
              </p:ext>
            </p:extLst>
          </p:nvPr>
        </p:nvGraphicFramePr>
        <p:xfrm>
          <a:off x="1343472" y="1799805"/>
          <a:ext cx="9721080" cy="4221483"/>
        </p:xfrm>
        <a:graphic>
          <a:graphicData uri="http://schemas.openxmlformats.org/drawingml/2006/table">
            <a:tbl>
              <a:tblPr firstRow="1" bandRow="1">
                <a:tableStyleId>{5940675A-B579-460E-94D1-54222C63F5DA}</a:tableStyleId>
              </a:tblPr>
              <a:tblGrid>
                <a:gridCol w="9721080">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a:t>
                      </a:r>
                    </a:p>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001095"/>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movie_length: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$strLenCP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$toString</a:t>
            </a:r>
            <a:r>
              <a:rPr lang="en-US" sz="2200" dirty="0">
                <a:latin typeface="Calibri" panose="020F0502020204030204" pitchFamily="34" charset="0"/>
                <a:cs typeface="Calibri" panose="020F0502020204030204" pitchFamily="34" charset="0"/>
              </a:rPr>
              <a:t>: '$movie_title’ </a:t>
            </a:r>
            <a:r>
              <a:rPr lang="en-US" sz="2200" dirty="0">
                <a:solidFill>
                  <a:schemeClr val="bg1">
                    <a:lumMod val="50000"/>
                  </a:schemeClr>
                </a:solidFill>
                <a:latin typeface="Calibri" panose="020F0502020204030204" pitchFamily="34" charset="0"/>
                <a:cs typeface="Calibri" panose="020F0502020204030204" pitchFamily="34" charset="0"/>
              </a:rPr>
              <a:t>} }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1 </a:t>
            </a:r>
            <a:r>
              <a:rPr lang="en-US" sz="2200" dirty="0">
                <a:solidFill>
                  <a:schemeClr val="bg1">
                    <a:lumMod val="50000"/>
                  </a:schemeClr>
                </a:solidFill>
                <a:latin typeface="Calibri" panose="020F0502020204030204" pitchFamily="34" charset="0"/>
                <a:cs typeface="Calibri" panose="020F0502020204030204" pitchFamily="34" charset="0"/>
              </a:rPr>
              <a:t>] } } } ])</a:t>
            </a:r>
          </a:p>
        </p:txBody>
      </p:sp>
      <p:sp>
        <p:nvSpPr>
          <p:cNvPr id="2" name="Rectangle 1"/>
          <p:cNvSpPr/>
          <p:nvPr/>
        </p:nvSpPr>
        <p:spPr>
          <a:xfrm>
            <a:off x="191344" y="6165304"/>
            <a:ext cx="11233248" cy="400110"/>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lumMod val="50000"/>
                  </a:schemeClr>
                </a:solidFill>
                <a:latin typeface="Calibri" panose="020F0502020204030204" pitchFamily="34" charset="0"/>
                <a:cs typeface="Calibri" panose="020F0502020204030204" pitchFamily="34" charset="0"/>
              </a:rPr>
              <a:t>db</a:t>
            </a:r>
            <a:r>
              <a:rPr lang="en-US" sz="2000" dirty="0">
                <a:latin typeface="Calibri" panose="020F0502020204030204" pitchFamily="34" charset="0"/>
                <a:cs typeface="Calibri" panose="020F0502020204030204" pitchFamily="34" charset="0"/>
              </a:rPr>
              <a:t>.emp</a:t>
            </a:r>
            <a:r>
              <a:rPr lang="en-US" sz="2000" dirty="0">
                <a:solidFill>
                  <a:schemeClr val="bg2">
                    <a:lumMod val="25000"/>
                  </a:schemeClr>
                </a:solidFill>
                <a:latin typeface="Calibri" panose="020F0502020204030204" pitchFamily="34" charset="0"/>
                <a:cs typeface="Calibri" panose="020F0502020204030204" pitchFamily="34" charset="0"/>
              </a:rPr>
              <a:t>.</a:t>
            </a:r>
            <a:r>
              <a:rPr lang="en-US" sz="2000" dirty="0">
                <a:solidFill>
                  <a:srgbClr val="036883"/>
                </a:solidFill>
                <a:latin typeface="Calibri" panose="020F0502020204030204" pitchFamily="34" charset="0"/>
                <a:cs typeface="Calibri" panose="020F0502020204030204" pitchFamily="34" charset="0"/>
              </a:rPr>
              <a:t>aggregate</a:t>
            </a:r>
            <a:r>
              <a:rPr lang="en-US" sz="2000" dirty="0">
                <a:solidFill>
                  <a:schemeClr val="bg1">
                    <a:lumMod val="50000"/>
                  </a:schemeClr>
                </a:solidFill>
                <a:latin typeface="Calibri" panose="020F0502020204030204" pitchFamily="34" charset="0"/>
                <a:cs typeface="Calibri" panose="020F0502020204030204" pitchFamily="34" charset="0"/>
              </a:rPr>
              <a:t>([ { </a:t>
            </a:r>
            <a:r>
              <a:rPr lang="en-US" sz="2000" dirty="0">
                <a:solidFill>
                  <a:srgbClr val="036883"/>
                </a:solidFill>
                <a:latin typeface="Calibri" panose="020F0502020204030204" pitchFamily="34" charset="0"/>
                <a:cs typeface="Calibri" panose="020F0502020204030204" pitchFamily="34" charset="0"/>
              </a:rPr>
              <a:t>$project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B22251"/>
                </a:solidFill>
                <a:latin typeface="Calibri" panose="020F0502020204030204" pitchFamily="34" charset="0"/>
                <a:cs typeface="Calibri" panose="020F0502020204030204" pitchFamily="34" charset="0"/>
              </a:rPr>
              <a:t>$arrayElemAt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'$favouriteFruit', 1 </a:t>
            </a:r>
            <a:r>
              <a:rPr lang="en-US" sz="2000" dirty="0">
                <a:solidFill>
                  <a:schemeClr val="bg1">
                    <a:lumMod val="50000"/>
                  </a:schemeClr>
                </a:solidFill>
                <a:latin typeface="Calibri" panose="020F0502020204030204" pitchFamily="34" charset="0"/>
                <a:cs typeface="Calibri" panose="020F0502020204030204" pitchFamily="34" charset="0"/>
              </a:rPr>
              <a:t>] } } }</a:t>
            </a:r>
            <a:r>
              <a:rPr lang="en-US" sz="2000" dirty="0">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036883"/>
                </a:solidFill>
                <a:latin typeface="Calibri" panose="020F0502020204030204" pitchFamily="34" charset="0"/>
                <a:cs typeface="Calibri" panose="020F0502020204030204" pitchFamily="34" charset="0"/>
              </a:rPr>
              <a:t>$match</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669900"/>
                </a:solidFill>
                <a:latin typeface="Calibri" panose="020F0502020204030204" pitchFamily="34" charset="0"/>
                <a:cs typeface="Calibri" panose="020F0502020204030204" pitchFamily="34" charset="0"/>
              </a:rPr>
              <a:t>'Orange'</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360" y="1351215"/>
            <a:ext cx="11449272" cy="433965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$first</a:t>
            </a:r>
            <a:r>
              <a:rPr lang="en-US" sz="2200" dirty="0">
                <a:latin typeface="Calibri" panose="020F0502020204030204" pitchFamily="34" charset="0"/>
                <a:cs typeface="Calibri" panose="020F0502020204030204" pitchFamily="34" charset="0"/>
              </a:rPr>
              <a:t>: '$cards'</a:t>
            </a:r>
            <a:r>
              <a:rPr lang="en-US" sz="2200" dirty="0">
                <a:solidFill>
                  <a:schemeClr val="bg1">
                    <a:lumMod val="50000"/>
                  </a:schemeClr>
                </a:solidFill>
                <a:latin typeface="Calibri" panose="020F0502020204030204" pitchFamily="34" charset="0"/>
                <a:cs typeface="Calibri" panose="020F0502020204030204" pitchFamily="34" charset="0"/>
              </a:rPr>
              <a:t> }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'$cards'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'address.coord':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'$address.coord'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'$duration',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30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$allElementsTrue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$anyElementTrue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$match</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movie_title: </a:t>
            </a:r>
            <a:r>
              <a:rPr lang="en-IN" sz="2200" dirty="0">
                <a:solidFill>
                  <a:srgbClr val="669900"/>
                </a:solidFill>
                <a:latin typeface="Calibri" panose="020F0502020204030204" pitchFamily="34" charset="0"/>
                <a:cs typeface="Calibri" panose="020F0502020204030204" pitchFamily="34" charset="0"/>
              </a:rPr>
              <a:t>/Horse/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x:</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IN"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x: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$cond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if</a:t>
            </a:r>
            <a:r>
              <a:rPr lang="en-IN" sz="2200" dirty="0">
                <a:latin typeface="Calibri" panose="020F0502020204030204" pitchFamily="34" charset="0"/>
                <a:cs typeface="Calibri" panose="020F0502020204030204" pitchFamily="34" charset="0"/>
              </a:rPr>
              <a:t>: { $eq: [ '$duration', 100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then</a:t>
            </a:r>
            <a:r>
              <a:rPr lang="en-IN" sz="2200" dirty="0">
                <a:latin typeface="Calibri" panose="020F0502020204030204" pitchFamily="34" charset="0"/>
                <a:cs typeface="Calibri" panose="020F0502020204030204" pitchFamily="34" charset="0"/>
              </a:rPr>
              <a:t>: '$duration', </a:t>
            </a:r>
            <a:r>
              <a:rPr lang="en-IN" sz="2200" dirty="0">
                <a:solidFill>
                  <a:srgbClr val="B22251"/>
                </a:solidFill>
                <a:latin typeface="Calibri" panose="020F0502020204030204" pitchFamily="34" charset="0"/>
                <a:cs typeface="Calibri" panose="020F0502020204030204" pitchFamily="34" charset="0"/>
              </a:rPr>
              <a:t>else</a:t>
            </a:r>
            <a:r>
              <a:rPr lang="en-IN" sz="2200" dirty="0">
                <a:latin typeface="Calibri" panose="020F0502020204030204" pitchFamily="34" charset="0"/>
                <a:cs typeface="Calibri" panose="020F0502020204030204" pitchFamily="34" charset="0"/>
              </a:rPr>
              <a:t>: 'More</a:t>
            </a:r>
            <a:r>
              <a:rPr lang="en-US" sz="2200" dirty="0">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524000" y="48768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767408" y="2360383"/>
            <a:ext cx="10531170"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5" name="Rectangle 4"/>
          <p:cNvSpPr/>
          <p:nvPr/>
        </p:nvSpPr>
        <p:spPr>
          <a:xfrm>
            <a:off x="1325724" y="2286000"/>
            <a:ext cx="9810836"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director: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$out</a:t>
            </a:r>
            <a:r>
              <a:rPr lang="en-US" sz="2200" dirty="0">
                <a:latin typeface="Calibri" panose="020F0502020204030204" pitchFamily="34" charset="0"/>
                <a:cs typeface="Calibri" panose="020F0502020204030204" pitchFamily="34" charset="0"/>
              </a:rPr>
              <a:t>: "movieList"</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&lt;collection to join&gt;,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a:t>
            </a:r>
          </a:p>
          <a:p>
            <a:r>
              <a:rPr lang="en-US" dirty="0">
                <a:solidFill>
                  <a:srgbClr val="061621"/>
                </a:solidFill>
                <a:latin typeface="Source Code Pro" panose="020B0509030403020204" pitchFamily="49" charset="0"/>
                <a:ea typeface="Source Code Pro" panose="020B0509030403020204" pitchFamily="49" charset="0"/>
              </a:rPr>
              <a:t>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&lt;output array field&gt;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3032985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261884"/>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261884"/>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"192.168.100.20:27017/db1"</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6976703" y="4581128"/>
            <a:ext cx="3871825" cy="771209"/>
            <a:chOff x="6354577" y="4605724"/>
            <a:chExt cx="3871825" cy="771209"/>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2667084" cy="369332"/>
            </a:xfrm>
            <a:prstGeom prst="rect">
              <a:avLst/>
            </a:prstGeom>
            <a:noFill/>
          </p:spPr>
          <p:txBody>
            <a:bodyPr wrap="square">
              <a:spAutoFit/>
            </a:bodyPr>
            <a:lstStyle/>
            <a:p>
              <a:r>
                <a:rPr lang="en-US" sz="1800" b="1" dirty="0">
                  <a:solidFill>
                    <a:srgbClr val="0070C0"/>
                  </a:solidFill>
                </a:rPr>
                <a:t>must be empty folder</a:t>
              </a:r>
              <a:endParaRPr lang="en-IN" dirty="0">
                <a:solidFill>
                  <a:srgbClr val="0070C0"/>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19" name="Rectangle 18"/>
          <p:cNvSpPr/>
          <p:nvPr/>
        </p:nvSpPr>
        <p:spPr>
          <a:xfrm>
            <a:off x="1741609" y="5094583"/>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4000" cy="1409527"/>
            <a:chOff x="228600" y="4191000"/>
            <a:chExt cx="7391401" cy="1409527"/>
          </a:xfrm>
        </p:grpSpPr>
        <p:sp>
          <p:nvSpPr>
            <p:cNvPr id="6" name="Rectangle 5"/>
            <p:cNvSpPr/>
            <p:nvPr/>
          </p:nvSpPr>
          <p:spPr>
            <a:xfrm>
              <a:off x="228600" y="4191000"/>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8" name="Rectangle 7"/>
            <p:cNvSpPr/>
            <p:nvPr/>
          </p:nvSpPr>
          <p:spPr>
            <a:xfrm>
              <a:off x="228601" y="4703403"/>
              <a:ext cx="7391400"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9" name="Rectangle 8"/>
            <p:cNvSpPr/>
            <p:nvPr/>
          </p:nvSpPr>
          <p:spPr>
            <a:xfrm>
              <a:off x="228600" y="5215806"/>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8353569"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894836"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351652" cy="384721"/>
          </a:xfrm>
          <a:prstGeom prst="rect">
            <a:avLst/>
          </a:prstGeom>
        </p:spPr>
        <p:txBody>
          <a:bodyPr wrap="non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569660"/>
          </a:xfrm>
          <a:prstGeom prst="rect">
            <a:avLst/>
          </a:prstGeom>
          <a:noFill/>
        </p:spPr>
        <p:txBody>
          <a:bodyPr wrap="square">
            <a:spAutoFit/>
          </a:bodyPr>
          <a:lstStyle/>
          <a:p>
            <a:pPr marL="342900" indent="-342900">
              <a:buFont typeface="Arial" panose="020B0604020202020204" pitchFamily="34" charset="0"/>
              <a:buChar char="•"/>
            </a:pPr>
            <a:r>
              <a:rPr lang="fr-FR" sz="2200" dirty="0">
                <a:latin typeface="Calibri" panose="020F0502020204030204" pitchFamily="34" charset="0"/>
                <a:cs typeface="Calibri" panose="020F0502020204030204" pitchFamily="34" charset="0"/>
              </a:rPr>
              <a:t>C:\&gt;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accent5">
                    <a:lumMod val="50000"/>
                  </a:schemeClr>
                </a:solidFill>
                <a:latin typeface="Calibri" panose="020F0502020204030204" pitchFamily="34" charset="0"/>
                <a:cs typeface="Calibri" panose="020F0502020204030204" pitchFamily="34" charset="0"/>
              </a:rPr>
              <a:t>mongoimport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--host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192.168.0.3</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--port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27017</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--db</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--collection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emp</a:t>
            </a:r>
            <a:r>
              <a:rPr lang="fr-FR" sz="2200" dirty="0">
                <a:solidFill>
                  <a:srgbClr val="FC6F0D"/>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cs typeface="Calibri" panose="020F0502020204030204" pitchFamily="34" charset="0"/>
              </a:rPr>
              <a:t>--type</a:t>
            </a:r>
            <a:r>
              <a:rPr lang="en-US" sz="2200" dirty="0">
                <a:solidFill>
                  <a:srgbClr val="00B0F0"/>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json</a:t>
            </a:r>
            <a:r>
              <a:rPr lang="en-US"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--file</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r>
              <a:rPr lang="fr-FR" sz="2200" dirty="0">
                <a:solidFill>
                  <a:schemeClr val="bg1">
                    <a:lumMod val="50000"/>
                  </a:schemeClr>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200" dirty="0">
                <a:latin typeface="Calibri" panose="020F0502020204030204" pitchFamily="34" charset="0"/>
                <a:cs typeface="Calibri" panose="020F0502020204030204" pitchFamily="34" charset="0"/>
              </a:rPr>
              <a:t>C:\&gt;</a:t>
            </a:r>
            <a:r>
              <a:rPr lang="fr-FR" sz="2200" dirty="0">
                <a:solidFill>
                  <a:srgbClr val="FC6F0D"/>
                </a:solidFill>
                <a:latin typeface="Calibri" panose="020F0502020204030204" pitchFamily="34" charset="0"/>
                <a:cs typeface="Calibri" panose="020F0502020204030204" pitchFamily="34" charset="0"/>
              </a:rPr>
              <a:t> </a:t>
            </a:r>
            <a:r>
              <a:rPr lang="en-IN" sz="2200" dirty="0">
                <a:solidFill>
                  <a:schemeClr val="accent5">
                    <a:lumMod val="50000"/>
                  </a:schemeClr>
                </a:solidFill>
                <a:latin typeface="Calibri" panose="020F0502020204030204" pitchFamily="34" charset="0"/>
                <a:cs typeface="Calibri" panose="020F0502020204030204" pitchFamily="34" charset="0"/>
              </a:rPr>
              <a:t>mongoimport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--host</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192.168.0.6</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--port</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27017</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--db</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db1</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--collection</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movies</a:t>
            </a:r>
            <a:r>
              <a:rPr lang="en-IN" sz="2200" dirty="0">
                <a:solidFill>
                  <a:srgbClr val="D83713"/>
                </a:solidFill>
                <a:latin typeface="Calibri" panose="020F0502020204030204" pitchFamily="34" charset="0"/>
                <a:cs typeface="Calibri" panose="020F0502020204030204" pitchFamily="34" charset="0"/>
              </a:rPr>
              <a:t> --type</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json</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--file</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--jsonArray</a:t>
            </a:r>
            <a:r>
              <a:rPr lang="en-IN" sz="2200" dirty="0">
                <a:solidFill>
                  <a:srgbClr val="00B0F0"/>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684570" cy="707886"/>
          </a:xfrm>
          <a:prstGeom prst="rect">
            <a:avLst/>
          </a:prstGeom>
          <a:noFill/>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if the documents are in array i.e. in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endPar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drops the collection if exists</a:t>
            </a:r>
            <a:endParaRPr lang="en-IN" sz="2000"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2808218"/>
            <a:ext cx="11593288" cy="2492990"/>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mongoimport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200" dirty="0">
                <a:solidFill>
                  <a:srgbClr val="00B0F0"/>
                </a:solidFill>
                <a:latin typeface="Calibri" panose="020F0502020204030204" pitchFamily="34" charset="0"/>
                <a:cs typeface="Calibri" panose="020F0502020204030204" pitchFamily="34" charset="0"/>
              </a:rPr>
              <a:t> </a:t>
            </a:r>
            <a:r>
              <a:rPr lang="en-US" sz="2200" dirty="0">
                <a:solidFill>
                  <a:schemeClr val="tx1">
                    <a:lumMod val="85000"/>
                    <a:lumOff val="15000"/>
                  </a:schemeClr>
                </a:solidFill>
                <a:latin typeface="Calibri" panose="020F0502020204030204" pitchFamily="34" charset="0"/>
                <a:cs typeface="Calibri" panose="020F0502020204030204" pitchFamily="34" charset="0"/>
              </a:rPr>
              <a:t>course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tx1">
                    <a:lumMod val="85000"/>
                    <a:lumOff val="15000"/>
                  </a:schemeClr>
                </a:solidFill>
                <a:latin typeface="Calibri" panose="020F0502020204030204" pitchFamily="34" charset="0"/>
                <a:cs typeface="Calibri" panose="020F0502020204030204" pitchFamily="34" charset="0"/>
              </a:rPr>
              <a:t>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200" dirty="0">
                <a:solidFill>
                  <a:schemeClr val="tx1">
                    <a:lumMod val="85000"/>
                    <a:lumOff val="15000"/>
                  </a:schemeClr>
                </a:solidFill>
                <a:latin typeface="Calibri" panose="020F0502020204030204" pitchFamily="34" charset="0"/>
                <a:cs typeface="Calibri" panose="020F0502020204030204" pitchFamily="34" charset="0"/>
              </a:rPr>
              <a:t>d:\course.csv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 --useArrayIndexFields</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767408" y="1628198"/>
            <a:ext cx="10404648" cy="677108"/>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chemeClr val="accent5">
                    <a:lumMod val="50000"/>
                  </a:schemeClr>
                </a:solidFill>
                <a:latin typeface="Calibri" panose="020F0502020204030204" pitchFamily="34"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"d:\emp.json"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accent5">
                    <a:lumMod val="50000"/>
                  </a:schemeClr>
                </a:solidFill>
                <a:latin typeface="Calibri" panose="020F0502020204030204" pitchFamily="34" charset="0"/>
                <a:cs typeface="Calibri" panose="020F0502020204030204" pitchFamily="34" charset="0"/>
              </a:rPr>
              <a:t>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8911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collections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563705"/>
            <a:ext cx="9144000"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2862322"/>
          </a:xfrm>
          <a:prstGeom prst="rect">
            <a:avLst/>
          </a:prstGeom>
          <a:noFill/>
        </p:spPr>
        <p:txBody>
          <a:bodyPr wrap="square">
            <a:spAutoFit/>
          </a:bodyPr>
          <a:lstStyle/>
          <a:p>
            <a:pPr marL="342900" indent="-342900">
              <a:buFont typeface="Arial" panose="020B0604020202020204" pitchFamily="34" charset="0"/>
              <a:buChar char="•"/>
            </a:pPr>
            <a:r>
              <a:rPr lang="en-IN" sz="2000" dirty="0">
                <a:solidFill>
                  <a:schemeClr val="bg1">
                    <a:lumMod val="50000"/>
                  </a:schemeClr>
                </a:solidFill>
                <a:latin typeface="Calibri" panose="020F0502020204030204" pitchFamily="34" charset="0"/>
                <a:cs typeface="Calibri" panose="020F0502020204030204" pitchFamily="34" charset="0"/>
              </a:rPr>
              <a:t>db</a:t>
            </a:r>
            <a:r>
              <a:rPr lang="en-IN" sz="2000" dirty="0">
                <a:latin typeface="Calibri" panose="020F0502020204030204" pitchFamily="34" charset="0"/>
                <a:cs typeface="Calibri" panose="020F0502020204030204" pitchFamily="34" charset="0"/>
              </a:rPr>
              <a:t>.</a:t>
            </a:r>
            <a:r>
              <a:rPr lang="en-IN" sz="2000" dirty="0">
                <a:solidFill>
                  <a:srgbClr val="036883"/>
                </a:solidFill>
                <a:latin typeface="Calibri" panose="020F0502020204030204" pitchFamily="34" charset="0"/>
                <a:cs typeface="Calibri" panose="020F0502020204030204" pitchFamily="34" charset="0"/>
              </a:rPr>
              <a:t>createCollection</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"product",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validator</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$jsonSchema</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bsonType</a:t>
            </a:r>
            <a:r>
              <a:rPr lang="en-IN" sz="2000" dirty="0">
                <a:latin typeface="Calibri" panose="020F0502020204030204" pitchFamily="34" charset="0"/>
                <a:cs typeface="Calibri" panose="020F0502020204030204" pitchFamily="34" charset="0"/>
              </a:rPr>
              <a:t>: "object", </a:t>
            </a:r>
            <a:r>
              <a:rPr lang="en-IN" sz="2000" dirty="0">
                <a:solidFill>
                  <a:srgbClr val="036883"/>
                </a:solidFill>
                <a:latin typeface="Calibri" panose="020F0502020204030204" pitchFamily="34" charset="0"/>
                <a:cs typeface="Calibri" panose="020F0502020204030204" pitchFamily="34" charset="0"/>
              </a:rPr>
              <a:t>required</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code</a:t>
            </a:r>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product</a:t>
            </a:r>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price</a:t>
            </a:r>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status</a:t>
            </a:r>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isAvailable</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p>
          <a:p>
            <a:pPr marL="363538"/>
            <a:r>
              <a:rPr lang="en-IN" sz="2000" dirty="0">
                <a:solidFill>
                  <a:srgbClr val="036883"/>
                </a:solidFill>
                <a:latin typeface="Calibri" panose="020F0502020204030204" pitchFamily="34" charset="0"/>
                <a:cs typeface="Calibri" panose="020F0502020204030204" pitchFamily="34" charset="0"/>
              </a:rPr>
              <a:t>properties</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p>
          <a:p>
            <a:pPr marL="363538"/>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code</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bsonType</a:t>
            </a:r>
            <a:r>
              <a:rPr lang="en-IN" sz="2000" dirty="0">
                <a:latin typeface="Calibri" panose="020F0502020204030204" pitchFamily="34" charset="0"/>
                <a:cs typeface="Calibri" panose="020F0502020204030204" pitchFamily="34" charset="0"/>
              </a:rPr>
              <a:t>: "string"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a:t>
            </a:r>
          </a:p>
          <a:p>
            <a:pPr marL="363538"/>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product</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bsonType</a:t>
            </a:r>
            <a:r>
              <a:rPr lang="en-IN" sz="2000" dirty="0">
                <a:latin typeface="Calibri" panose="020F0502020204030204" pitchFamily="34" charset="0"/>
                <a:cs typeface="Calibri" panose="020F0502020204030204" pitchFamily="34" charset="0"/>
              </a:rPr>
              <a:t>: "string"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a:t>
            </a:r>
          </a:p>
          <a:p>
            <a:pPr marL="363538"/>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price</a:t>
            </a:r>
            <a:r>
              <a:rPr lang="en-IN" sz="2000" dirty="0">
                <a:latin typeface="Calibri" panose="020F0502020204030204" pitchFamily="34" charset="0"/>
                <a:cs typeface="Calibri" panose="020F0502020204030204" pitchFamily="34" charset="0"/>
              </a:rPr>
              <a:t>:</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bsonType</a:t>
            </a:r>
            <a:r>
              <a:rPr lang="en-IN" sz="2000" dirty="0">
                <a:latin typeface="Calibri" panose="020F0502020204030204" pitchFamily="34" charset="0"/>
                <a:cs typeface="Calibri" panose="020F0502020204030204" pitchFamily="34" charset="0"/>
              </a:rPr>
              <a:t>: "double", minimum: 1000, maximum: 5000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a:t>
            </a:r>
          </a:p>
          <a:p>
            <a:pPr marL="363538"/>
            <a:r>
              <a:rPr lang="en-IN" sz="2000" dirty="0">
                <a:solidFill>
                  <a:srgbClr val="B22251"/>
                </a:solidFill>
                <a:latin typeface="Calibri" panose="020F0502020204030204" pitchFamily="34" charset="0"/>
                <a:cs typeface="Calibri" panose="020F0502020204030204" pitchFamily="34" charset="0"/>
              </a:rPr>
              <a:t>      status</a:t>
            </a:r>
            <a:r>
              <a:rPr lang="en-IN" sz="2000" dirty="0">
                <a:latin typeface="Calibri" panose="020F0502020204030204" pitchFamily="34" charset="0"/>
                <a:cs typeface="Calibri" panose="020F0502020204030204" pitchFamily="34" charset="0"/>
              </a:rPr>
              <a:t>:</a:t>
            </a:r>
            <a:r>
              <a:rPr lang="en-IN" sz="2000" dirty="0">
                <a:solidFill>
                  <a:schemeClr val="bg1">
                    <a:lumMod val="50000"/>
                  </a:schemeClr>
                </a:solidFill>
                <a:latin typeface="Calibri" panose="020F0502020204030204" pitchFamily="34" charset="0"/>
                <a:cs typeface="Calibri" panose="020F0502020204030204" pitchFamily="34" charset="0"/>
              </a:rPr>
              <a:t> { </a:t>
            </a:r>
            <a:r>
              <a:rPr lang="en-IN" sz="2000" dirty="0">
                <a:solidFill>
                  <a:srgbClr val="036883"/>
                </a:solidFill>
                <a:latin typeface="Calibri" panose="020F0502020204030204" pitchFamily="34" charset="0"/>
                <a:cs typeface="Calibri" panose="020F0502020204030204" pitchFamily="34" charset="0"/>
              </a:rPr>
              <a:t>enum</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"in-store", "in-warehouse" </a:t>
            </a:r>
            <a:r>
              <a:rPr lang="en-IN" sz="2000" dirty="0">
                <a:solidFill>
                  <a:schemeClr val="bg1">
                    <a:lumMod val="50000"/>
                  </a:schemeClr>
                </a:solidFill>
                <a:latin typeface="Calibri" panose="020F0502020204030204" pitchFamily="34" charset="0"/>
                <a:cs typeface="Calibri" panose="020F0502020204030204" pitchFamily="34" charset="0"/>
              </a:rPr>
              <a:t>] },</a:t>
            </a:r>
          </a:p>
          <a:p>
            <a:pPr marL="363538"/>
            <a:r>
              <a:rPr lang="en-IN" sz="2000" dirty="0">
                <a:solidFill>
                  <a:srgbClr val="B22251"/>
                </a:solidFill>
                <a:latin typeface="Calibri" panose="020F0502020204030204" pitchFamily="34" charset="0"/>
                <a:cs typeface="Calibri" panose="020F0502020204030204" pitchFamily="34" charset="0"/>
              </a:rPr>
              <a:t>      isAvailable : </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bsonType</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"bool"</a:t>
            </a:r>
            <a:r>
              <a:rPr lang="en-IN" sz="2000" dirty="0">
                <a:solidFill>
                  <a:schemeClr val="bg1">
                    <a:lumMod val="50000"/>
                  </a:schemeClr>
                </a:solidFill>
                <a:latin typeface="Calibri" panose="020F0502020204030204" pitchFamily="34" charset="0"/>
                <a:cs typeface="Calibri" panose="020F0502020204030204" pitchFamily="34" charset="0"/>
              </a:rPr>
              <a:t>}</a:t>
            </a:r>
          </a:p>
          <a:p>
            <a:pPr marL="363538"/>
            <a:r>
              <a:rPr lang="en-IN" sz="2000" dirty="0">
                <a:solidFill>
                  <a:schemeClr val="bg1">
                    <a:lumMod val="50000"/>
                  </a:schemeClr>
                </a:solidFill>
                <a:latin typeface="Calibri" panose="020F0502020204030204" pitchFamily="34" charset="0"/>
                <a:cs typeface="Calibri" panose="020F0502020204030204" pitchFamily="34" charset="0"/>
              </a:rPr>
              <a: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4770537"/>
          </a:xfrm>
          <a:prstGeom prst="rect">
            <a:avLst/>
          </a:prstGeom>
          <a:noFill/>
        </p:spPr>
        <p:txBody>
          <a:bodyPr wrap="square">
            <a:spAutoFit/>
          </a:bodyPr>
          <a:lstStyle/>
          <a:p>
            <a:pPr marL="342900" indent="-342900">
              <a:buFont typeface="Arial" panose="020B0604020202020204" pitchFamily="34" charset="0"/>
              <a:buChar char="•"/>
            </a:pPr>
            <a:r>
              <a:rPr lang="en-IN" sz="1900" dirty="0">
                <a:solidFill>
                  <a:schemeClr val="bg1">
                    <a:lumMod val="50000"/>
                  </a:schemeClr>
                </a:solidFill>
                <a:latin typeface="Calibri" panose="020F0502020204030204" pitchFamily="34" charset="0"/>
                <a:cs typeface="Calibri" panose="020F0502020204030204" pitchFamily="34" charset="0"/>
              </a:rPr>
              <a:t>db</a:t>
            </a:r>
            <a:r>
              <a:rPr lang="en-IN" sz="1900" dirty="0">
                <a:latin typeface="Calibri" panose="020F0502020204030204" pitchFamily="34" charset="0"/>
                <a:cs typeface="Calibri" panose="020F0502020204030204" pitchFamily="34" charset="0"/>
              </a:rPr>
              <a:t>.</a:t>
            </a:r>
            <a:r>
              <a:rPr lang="en-IN" sz="1900" dirty="0">
                <a:solidFill>
                  <a:srgbClr val="036883"/>
                </a:solidFill>
                <a:latin typeface="Calibri" panose="020F0502020204030204" pitchFamily="34" charset="0"/>
                <a:cs typeface="Calibri" panose="020F0502020204030204" pitchFamily="34" charset="0"/>
              </a:rPr>
              <a:t>createCollection</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"person",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validator</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$jsonSchema</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bsonType</a:t>
            </a:r>
            <a:r>
              <a:rPr lang="en-IN" sz="1900" dirty="0">
                <a:latin typeface="Calibri" panose="020F0502020204030204" pitchFamily="34" charset="0"/>
                <a:cs typeface="Calibri" panose="020F0502020204030204" pitchFamily="34" charset="0"/>
              </a:rPr>
              <a:t>: "object", </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required</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countryCode</a:t>
            </a:r>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phone</a:t>
            </a:r>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mobile</a:t>
            </a:r>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status</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properties</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countryCode</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bsonType</a:t>
            </a:r>
            <a:r>
              <a:rPr lang="en-IN" sz="1900" dirty="0">
                <a:latin typeface="Calibri" panose="020F0502020204030204" pitchFamily="34" charset="0"/>
                <a:cs typeface="Calibri" panose="020F0502020204030204" pitchFamily="34" charset="0"/>
              </a:rPr>
              <a:t>: "string",</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description</a:t>
            </a:r>
            <a:r>
              <a:rPr lang="en-IN" sz="1900" dirty="0">
                <a:latin typeface="Calibri" panose="020F0502020204030204" pitchFamily="34" charset="0"/>
                <a:cs typeface="Calibri" panose="020F0502020204030204" pitchFamily="34" charset="0"/>
              </a:rPr>
              <a:t>: "countryCode must be a string and is required"</a:t>
            </a:r>
          </a:p>
          <a:p>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mobile</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bsonType</a:t>
            </a:r>
            <a:r>
              <a:rPr lang="en-IN" sz="1900" dirty="0">
                <a:latin typeface="Calibri" panose="020F0502020204030204" pitchFamily="34" charset="0"/>
                <a:cs typeface="Calibri" panose="020F0502020204030204" pitchFamily="34" charset="0"/>
              </a:rPr>
              <a:t>: "double",</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description</a:t>
            </a:r>
            <a:r>
              <a:rPr lang="en-IN" sz="1900" dirty="0">
                <a:latin typeface="Calibri" panose="020F0502020204030204" pitchFamily="34" charset="0"/>
                <a:cs typeface="Calibri" panose="020F0502020204030204" pitchFamily="34" charset="0"/>
              </a:rPr>
              <a:t>: "mobile must be a integer and is required"</a:t>
            </a:r>
          </a:p>
          <a:p>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status</a:t>
            </a:r>
            <a:r>
              <a:rPr lang="en-IN" sz="1900" dirty="0">
                <a:latin typeface="Calibri" panose="020F0502020204030204" pitchFamily="34" charset="0"/>
                <a:cs typeface="Calibri" panose="020F0502020204030204" pitchFamily="34" charset="0"/>
              </a:rPr>
              <a:t>:</a:t>
            </a:r>
            <a:r>
              <a:rPr lang="en-IN" sz="1900" dirty="0">
                <a:solidFill>
                  <a:schemeClr val="bg1">
                    <a:lumMod val="50000"/>
                  </a:schemeClr>
                </a:solidFill>
                <a:latin typeface="Calibri" panose="020F0502020204030204" pitchFamily="34" charset="0"/>
                <a:cs typeface="Calibri" panose="020F0502020204030204" pitchFamily="34" charset="0"/>
              </a:rPr>
              <a:t> {</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enum</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"Working", "Not Working"</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description</a:t>
            </a:r>
            <a:r>
              <a:rPr lang="en-IN" sz="1900" dirty="0">
                <a:latin typeface="Calibri" panose="020F0502020204030204" pitchFamily="34" charset="0"/>
                <a:cs typeface="Calibri" panose="020F0502020204030204" pitchFamily="34" charset="0"/>
              </a:rPr>
              <a:t>: "status must be a either ['Working', 'Not Working']"</a:t>
            </a:r>
          </a:p>
          <a:p>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p>
          <a:p>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3477875"/>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auth</a:t>
            </a:r>
            <a:r>
              <a:rPr lang="en-IN" sz="2200" dirty="0">
                <a:latin typeface="Calibri" panose="020F0502020204030204" pitchFamily="34" charset="0"/>
                <a:cs typeface="Calibri" panose="020F0502020204030204" pitchFamily="34" charset="0"/>
              </a:rPr>
              <a:t> = db.</a:t>
            </a:r>
            <a:r>
              <a:rPr lang="en-IN" sz="2200" dirty="0">
                <a:solidFill>
                  <a:srgbClr val="036883"/>
                </a:solidFill>
                <a:latin typeface="Calibri" panose="020F0502020204030204" pitchFamily="34" charset="0"/>
                <a:cs typeface="Calibri" panose="020F0502020204030204" pitchFamily="34" charset="0"/>
              </a:rPr>
              <a:t>getCollection</a:t>
            </a:r>
            <a:r>
              <a:rPr lang="en-IN" sz="2200" dirty="0">
                <a:latin typeface="Calibri" panose="020F0502020204030204" pitchFamily="34" charset="0"/>
                <a:cs typeface="Calibri" panose="020F0502020204030204" pitchFamily="34" charset="0"/>
              </a:rPr>
              <a:t>("</a:t>
            </a:r>
            <a:r>
              <a:rPr lang="en-IN" sz="2200" b="1" dirty="0">
                <a:solidFill>
                  <a:srgbClr val="12824D"/>
                </a:solidFill>
                <a:latin typeface="Calibri" panose="020F0502020204030204" pitchFamily="34" charset="0"/>
                <a:cs typeface="Calibri" panose="020F0502020204030204" pitchFamily="34" charset="0"/>
              </a:rPr>
              <a:t>author</a:t>
            </a:r>
            <a:r>
              <a:rPr lang="en-IN" sz="2200" dirty="0">
                <a:latin typeface="Calibri" panose="020F0502020204030204" pitchFamily="34" charset="0"/>
                <a:cs typeface="Calibri" panose="020F0502020204030204" pitchFamily="34" charset="0"/>
              </a:rPr>
              <a:t>")</a:t>
            </a:r>
          </a:p>
          <a:p>
            <a:pPr marL="363538"/>
            <a:r>
              <a:rPr lang="en-IN" sz="2200" dirty="0">
                <a:solidFill>
                  <a:srgbClr val="CC3887"/>
                </a:solidFill>
                <a:latin typeface="Calibri" panose="020F0502020204030204" pitchFamily="34" charset="0"/>
                <a:cs typeface="Calibri" panose="020F0502020204030204" pitchFamily="34" charset="0"/>
              </a:rPr>
              <a:t>const </a:t>
            </a:r>
            <a:r>
              <a:rPr lang="en-IN" sz="2200" dirty="0">
                <a:solidFill>
                  <a:schemeClr val="accent4">
                    <a:lumMod val="50000"/>
                  </a:schemeClr>
                </a:solidFill>
                <a:latin typeface="Calibri" panose="020F0502020204030204" pitchFamily="34" charset="0"/>
                <a:cs typeface="Calibri" panose="020F0502020204030204" pitchFamily="34" charset="0"/>
              </a:rPr>
              <a:t>doc</a:t>
            </a:r>
            <a:r>
              <a:rPr lang="en-IN" sz="2200" dirty="0">
                <a:solidFill>
                  <a:srgbClr val="CC3887"/>
                </a:solidFill>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usrName : "</a:t>
            </a:r>
            <a:r>
              <a:rPr lang="en-IN" sz="2200" dirty="0">
                <a:solidFill>
                  <a:srgbClr val="669900"/>
                </a:solidFill>
                <a:latin typeface="Calibri" panose="020F0502020204030204" pitchFamily="34" charset="0"/>
                <a:cs typeface="Calibri" panose="020F0502020204030204" pitchFamily="34" charset="0"/>
              </a:rPr>
              <a:t>John</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Doe</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usrDept : "</a:t>
            </a:r>
            <a:r>
              <a:rPr lang="en-IN" sz="2200" dirty="0">
                <a:solidFill>
                  <a:srgbClr val="669900"/>
                </a:solidFill>
                <a:latin typeface="Calibri" panose="020F0502020204030204" pitchFamily="34" charset="0"/>
                <a:cs typeface="Calibri" panose="020F0502020204030204" pitchFamily="34" charset="0"/>
              </a:rPr>
              <a:t>Sales</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usrTitle : "</a:t>
            </a:r>
            <a:r>
              <a:rPr lang="en-IN" sz="2200" dirty="0">
                <a:solidFill>
                  <a:srgbClr val="669900"/>
                </a:solidFill>
                <a:latin typeface="Calibri" panose="020F0502020204030204" pitchFamily="34" charset="0"/>
                <a:cs typeface="Calibri" panose="020F0502020204030204" pitchFamily="34" charset="0"/>
              </a:rPr>
              <a:t>Executive</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Account</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authLevel : 4,</a:t>
            </a:r>
          </a:p>
          <a:p>
            <a:pPr marL="363538"/>
            <a:r>
              <a:rPr lang="en-IN" sz="2200" dirty="0">
                <a:latin typeface="Calibri" panose="020F0502020204030204" pitchFamily="34" charset="0"/>
                <a:cs typeface="Calibri" panose="020F0502020204030204" pitchFamily="34" charset="0"/>
              </a:rPr>
              <a:t>       authDept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Sales</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Customers</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IN" sz="2200" dirty="0">
              <a:solidFill>
                <a:srgbClr val="CC3887"/>
              </a:solidFill>
              <a:latin typeface="Calibri" panose="020F0502020204030204" pitchFamily="34" charset="0"/>
              <a:cs typeface="Calibri" panose="020F0502020204030204" pitchFamily="34" charset="0"/>
            </a:endParaRPr>
          </a:p>
          <a:p>
            <a:pPr marL="363538"/>
            <a:r>
              <a:rPr lang="en-IN" sz="2200" dirty="0">
                <a:latin typeface="Calibri" panose="020F0502020204030204" pitchFamily="34" charset="0"/>
                <a:cs typeface="Calibri" panose="020F0502020204030204" pitchFamily="34" charset="0"/>
              </a:rPr>
              <a:t>auth.</a:t>
            </a:r>
            <a:r>
              <a:rPr lang="en-IN" sz="2200" dirty="0">
                <a:solidFill>
                  <a:srgbClr val="036883"/>
                </a:solidFill>
                <a:latin typeface="Calibri" panose="020F0502020204030204" pitchFamily="34" charset="0"/>
                <a:cs typeface="Calibri" panose="020F0502020204030204" pitchFamily="34" charset="0"/>
              </a:rPr>
              <a:t>insertOne</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a:t>
            </a:r>
            <a:r>
              <a:rPr lang="en-IN"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5">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480084"/>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827911"/>
            <a:ext cx="11737304"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08105"/>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000" dirty="0">
                <a:solidFill>
                  <a:schemeClr val="accent1">
                    <a:lumMod val="75000"/>
                  </a:schemeClr>
                </a:solidFill>
              </a:rPr>
              <a:t>For fields in an embedded documents, you can specify the field using either:</a:t>
            </a:r>
          </a:p>
          <a:p>
            <a:endParaRPr lang="en-IN" sz="8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791744" y="1743780"/>
            <a:ext cx="6336704" cy="677108"/>
          </a:xfrm>
          <a:prstGeom prst="rect">
            <a:avLst/>
          </a:prstGeom>
          <a:noFill/>
        </p:spPr>
        <p:txBody>
          <a:bodyPr wrap="square">
            <a:spAutoFit/>
          </a:bodyPr>
          <a:lstStyle/>
          <a:p>
            <a:r>
              <a:rPr lang="en-IN" sz="2000" dirty="0">
                <a:solidFill>
                  <a:schemeClr val="accent1">
                    <a:lumMod val="75000"/>
                  </a:schemeClr>
                </a:solidFill>
              </a:rPr>
              <a:t>For query on array elements:</a:t>
            </a: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spTree>
    <p:extLst>
      <p:ext uri="{BB962C8B-B14F-4D97-AF65-F5344CB8AC3E}">
        <p14:creationId xmlns:p14="http://schemas.microsoft.com/office/powerpoint/2010/main" val="32374658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Rectangle 7"/>
          <p:cNvSpPr/>
          <p:nvPr/>
        </p:nvSpPr>
        <p:spPr>
          <a:xfrm>
            <a:off x="1524000" y="2889518"/>
            <a:ext cx="9396536"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1524000" y="5661248"/>
            <a:ext cx="9756576"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83099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query1, projection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query2, projection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138773"/>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query1</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query2</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"sal": </a:t>
            </a:r>
            <a:r>
              <a:rPr lang="da-DK" sz="2200" dirty="0">
                <a:solidFill>
                  <a:schemeClr val="bg1">
                    <a:lumMod val="50000"/>
                  </a:schemeClr>
                </a:solidFill>
                <a:latin typeface="Calibri" panose="020F0502020204030204" pitchFamily="34" charset="0"/>
                <a:cs typeface="Calibri" panose="020F0502020204030204" pitchFamily="34" charset="0"/>
              </a:rPr>
              <a:t>{</a:t>
            </a:r>
            <a:r>
              <a:rPr lang="da-DK" sz="2200" dirty="0">
                <a:latin typeface="Calibri" panose="020F0502020204030204" pitchFamily="34" charset="0"/>
                <a:cs typeface="Calibri" panose="020F0502020204030204" pitchFamily="34" charset="0"/>
              </a:rPr>
              <a:t> $gt: 6000, $lt: 6500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projection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 "address":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430887"/>
          </a:xfrm>
          <a:prstGeom prst="rect">
            <a:avLst/>
          </a:prstGeom>
          <a:noFill/>
        </p:spPr>
        <p:txBody>
          <a:bodyPr wrap="square">
            <a:spAutoFit/>
          </a:bodyPr>
          <a:lstStyle/>
          <a:p>
            <a:pPr marL="285750" indent="-28575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delete </a:t>
            </a:r>
            <a:r>
              <a:rPr lang="en-IN" sz="2200" dirty="0">
                <a:solidFill>
                  <a:schemeClr val="accent4">
                    <a:lumMod val="50000"/>
                  </a:schemeClr>
                </a:solidFill>
                <a:latin typeface="Calibri" panose="020F0502020204030204" pitchFamily="34" charset="0"/>
                <a:cs typeface="Calibri" panose="020F0502020204030204" pitchFamily="34" charset="0"/>
              </a:rPr>
              <a:t>query1</a:t>
            </a:r>
            <a:endParaRPr lang="en-IN" sz="2200" dirty="0"/>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215443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CC3887"/>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 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5476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'neel'</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 '</a:t>
            </a:r>
            <a:r>
              <a:rPr lang="en-US" sz="2200" dirty="0">
                <a:latin typeface="Calibri" panose="020F0502020204030204" pitchFamily="34" charset="0"/>
                <a:cs typeface="Calibri" panose="020F0502020204030204" pitchFamily="34" charset="0"/>
              </a:rPr>
              <a:t>, salary: 42000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'sham'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231106"/>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"basketball"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20,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"football"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30,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.x.</a:t>
            </a:r>
            <a:r>
              <a:rPr lang="en-IN" sz="2200" dirty="0">
                <a:solidFill>
                  <a:srgbClr val="036883"/>
                </a:solidFill>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'sham'</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'raj'</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231106"/>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"basketball"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20,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"football"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30,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.x.</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66990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669900"/>
                </a:solidFill>
                <a:latin typeface="Calibri" panose="020F0502020204030204" pitchFamily="34" charset="0"/>
                <a:cs typeface="Calibri" panose="020F0502020204030204" pitchFamily="34" charset="0"/>
              </a:rPr>
              <a:t>"new york"</a:t>
            </a:r>
            <a:r>
              <a:rPr lang="en-IN" sz="2200" dirty="0">
                <a:solidFill>
                  <a:srgbClr val="92D050"/>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669900"/>
                </a:solidFill>
                <a:latin typeface="Calibri" panose="020F0502020204030204" pitchFamily="34" charset="0"/>
                <a:cs typeface="Calibri" panose="020F0502020204030204" pitchFamily="34" charset="0"/>
              </a:rPr>
              <a:t>"hrd</a:t>
            </a:r>
            <a:r>
              <a:rPr lang="en-IN" sz="2200" dirty="0">
                <a:solidFill>
                  <a:srgbClr val="92D050"/>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"loc" : </a:t>
            </a:r>
            <a:r>
              <a:rPr lang="en-IN" sz="2200" dirty="0">
                <a:solidFill>
                  <a:srgbClr val="669900"/>
                </a:solidFill>
                <a:latin typeface="Calibri" panose="020F0502020204030204" pitchFamily="34" charset="0"/>
                <a:cs typeface="Calibri" panose="020F0502020204030204" pitchFamily="34" charset="0"/>
              </a:rPr>
              <a:t>"new</a:t>
            </a:r>
            <a:r>
              <a:rPr lang="en-IN" sz="2200" dirty="0">
                <a:solidFill>
                  <a:srgbClr val="92D050"/>
                </a:solidFill>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york"</a:t>
            </a:r>
            <a:r>
              <a:rPr lang="en-IN" sz="2200" dirty="0">
                <a:solidFill>
                  <a:srgbClr val="92D050"/>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66990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66990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79994976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724096"/>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a:t>
            </a:r>
            <a:r>
              <a:rPr lang="en-US" sz="1900" dirty="0">
                <a:solidFill>
                  <a:srgbClr val="CC3887"/>
                </a:solidFill>
                <a:latin typeface="Calibri" panose="020F0502020204030204" pitchFamily="34" charset="0"/>
                <a:cs typeface="Calibri" panose="020F0502020204030204" pitchFamily="34" charset="0"/>
              </a:rPr>
              <a:t>var</a:t>
            </a:r>
            <a:r>
              <a:rPr lang="en-US" sz="1900" dirty="0">
                <a:latin typeface="Consolas" panose="020B0609020204030204" pitchFamily="49" charset="0"/>
                <a:cs typeface="Calibri" panose="020F0502020204030204" pitchFamily="34" charset="0"/>
              </a:rPr>
              <a: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00B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00B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p>
          <a:p>
            <a:endParaRPr lang="en-US" sz="8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354217"/>
          </a:xfrm>
          <a:prstGeom prst="rect">
            <a:avLst/>
          </a:prstGeom>
          <a:noFill/>
        </p:spPr>
        <p:txBody>
          <a:bodyPr wrap="square">
            <a:spAutoFit/>
          </a:bodyPr>
          <a:lstStyle/>
          <a:p>
            <a:r>
              <a:rPr lang="en-US" sz="1900" dirty="0">
                <a:latin typeface="Consolas" panose="020B0609020204030204" pitchFamily="49" charset="0"/>
                <a:cs typeface="Calibri" panose="020F0502020204030204" pitchFamily="34" charset="0"/>
              </a:rPr>
              <a:t>&gt; </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 			</a:t>
            </a:r>
            <a:r>
              <a:rPr lang="en-IN" sz="1900" dirty="0">
                <a:solidFill>
                  <a:srgbClr val="00B050"/>
                </a:solidFill>
                <a:latin typeface="Consolas" panose="020B0609020204030204" pitchFamily="49" charset="0"/>
                <a:cs typeface="Calibri" panose="020F0502020204030204" pitchFamily="34" charset="0"/>
              </a:rPr>
              <a:t>-&gt; will print entire document.</a:t>
            </a:r>
          </a:p>
          <a:p>
            <a:endParaRPr lang="en-IN" sz="200" dirty="0">
              <a:latin typeface="Consolas" panose="020B0609020204030204" pitchFamily="49" charset="0"/>
            </a:endParaRPr>
          </a:p>
          <a:p>
            <a:r>
              <a:rPr lang="en-US" sz="1900" dirty="0">
                <a:latin typeface="Consolas" panose="020B0609020204030204" pitchFamily="49" charset="0"/>
                <a:cs typeface="Calibri" panose="020F0502020204030204" pitchFamily="34" charset="0"/>
              </a:rPr>
              <a:t>&gt; </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.Title 		</a:t>
            </a:r>
            <a:r>
              <a:rPr lang="en-IN" sz="1900" dirty="0">
                <a:solidFill>
                  <a:srgbClr val="00B050"/>
                </a:solidFill>
                <a:latin typeface="Consolas" panose="020B0609020204030204" pitchFamily="49" charset="0"/>
                <a:cs typeface="Calibri" panose="020F0502020204030204" pitchFamily="34" charset="0"/>
              </a:rPr>
              <a:t>-&gt; will print only Title from document.</a:t>
            </a:r>
          </a:p>
          <a:p>
            <a:endParaRPr lang="en-IN" sz="200" dirty="0">
              <a:latin typeface="Consolas" panose="020B0609020204030204" pitchFamily="49" charset="0"/>
            </a:endParaRPr>
          </a:p>
          <a:p>
            <a:r>
              <a:rPr lang="en-US" sz="1900" dirty="0">
                <a:latin typeface="Consolas" panose="020B0609020204030204" pitchFamily="49" charset="0"/>
                <a:cs typeface="Calibri" panose="020F0502020204030204" pitchFamily="34" charset="0"/>
              </a:rPr>
              <a:t>&gt; </a:t>
            </a:r>
            <a:r>
              <a:rPr lang="en-IN" sz="1900" dirty="0">
                <a:latin typeface="Consolas" panose="020B0609020204030204" pitchFamily="49" charset="0"/>
              </a:rPr>
              <a:t>print(</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 		</a:t>
            </a:r>
            <a:r>
              <a:rPr lang="en-IN" sz="1900" dirty="0">
                <a:solidFill>
                  <a:srgbClr val="00B050"/>
                </a:solidFill>
                <a:latin typeface="Consolas" panose="020B0609020204030204" pitchFamily="49" charset="0"/>
                <a:cs typeface="Calibri" panose="020F0502020204030204" pitchFamily="34" charset="0"/>
              </a:rPr>
              <a:t>-&gt; will print -&gt; [object Object].</a:t>
            </a:r>
          </a:p>
          <a:p>
            <a:endParaRPr lang="en-IN" sz="200" dirty="0">
              <a:latin typeface="Consolas" panose="020B0609020204030204" pitchFamily="49" charset="0"/>
            </a:endParaRPr>
          </a:p>
          <a:p>
            <a:r>
              <a:rPr lang="en-US" sz="1900" dirty="0">
                <a:latin typeface="Consolas" panose="020B0609020204030204" pitchFamily="49" charset="0"/>
                <a:cs typeface="Calibri" panose="020F0502020204030204" pitchFamily="34" charset="0"/>
              </a:rPr>
              <a:t>&gt; </a:t>
            </a:r>
            <a:r>
              <a:rPr lang="en-IN" sz="1900" dirty="0">
                <a:latin typeface="Consolas" panose="020B0609020204030204" pitchFamily="49" charset="0"/>
              </a:rPr>
              <a:t>print(</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.Title) 	</a:t>
            </a:r>
            <a:r>
              <a:rPr lang="en-IN" sz="1900" dirty="0">
                <a:solidFill>
                  <a:srgbClr val="00B050"/>
                </a:solidFill>
                <a:latin typeface="Consolas" panose="020B060902020403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30614</TotalTime>
  <Words>13137</Words>
  <Application>Microsoft Office PowerPoint</Application>
  <PresentationFormat>Widescreen</PresentationFormat>
  <Paragraphs>1314</Paragraphs>
  <Slides>179</Slides>
  <Notes>3</Notes>
  <HiddenSlides>3</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179</vt:i4>
      </vt:variant>
    </vt:vector>
  </HeadingPairs>
  <TitlesOfParts>
    <vt:vector size="2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6221</cp:revision>
  <dcterms:created xsi:type="dcterms:W3CDTF">2015-10-09T06:09:34Z</dcterms:created>
  <dcterms:modified xsi:type="dcterms:W3CDTF">2021-09-17T12:39:47Z</dcterms:modified>
</cp:coreProperties>
</file>