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E45F-B8E0-50DB-858A-70A4D3A86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CDA2E-2151-37BC-67FE-54EA636D6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6C1A-2131-F577-1BB5-4B17D78D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A2E-68F3-479A-A6C4-73C7B9ED6D4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2A07-F0F6-FA93-180A-B5EF0BF0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BF71-BD61-8692-2BB0-53AF464B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97B7-C500-4B4A-B2DD-156B27288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4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109D-1576-A00D-B595-52F724ED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1ACB-43B7-F961-89A8-1F482319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1E94-8F0F-A46C-D449-5D549E26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A2E-68F3-479A-A6C4-73C7B9ED6D4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7E183-B5BD-FFA8-7871-60F2997B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65B6C-83E8-512C-E136-386C6126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97B7-C500-4B4A-B2DD-156B27288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73FA6-20DC-A821-510F-A29119804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B6CAB-CCC4-6258-23EA-A0CAC782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8653-495C-2870-D58C-1EA1F7BE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A2E-68F3-479A-A6C4-73C7B9ED6D4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732C-A2E7-E4F5-910E-6DDA2464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828B-6D3F-FCF5-6A94-919D41F6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97B7-C500-4B4A-B2DD-156B27288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8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1263-6097-2C51-4230-092ACBDD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D3F4-12FB-E2AF-17D4-470B7843E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FB40-A534-EE85-8607-A8D74DF2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A2E-68F3-479A-A6C4-73C7B9ED6D4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C8D85-298C-EB07-35B8-A827694E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FC29-8348-B2CA-D960-1A66D241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97B7-C500-4B4A-B2DD-156B27288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02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F85B-BB1C-FB6F-F282-194AA2D4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893F6-4940-3224-655A-10C14213B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3238-FBDC-D893-C7EF-726E62A5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A2E-68F3-479A-A6C4-73C7B9ED6D4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2D94C-190B-0DB2-6BDE-2FCFBD7A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35749-DD5A-C7D5-4A8A-DC35990E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97B7-C500-4B4A-B2DD-156B27288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39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5DFD-A968-15C5-1808-302DCC13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4E35-C396-0184-234A-4B937150F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A56AF-191A-95EE-06CE-6B6E9122E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D2936-BE46-AD17-5721-EC21ABF5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A2E-68F3-479A-A6C4-73C7B9ED6D4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7BCD7-0D76-6ADB-3D88-E22F77E5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3B33-962B-29FC-B516-46BAB9CA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97B7-C500-4B4A-B2DD-156B27288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86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52E3-FC91-DB84-D128-EF6EDA6A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3D21B-A8F4-AA20-4403-45AAB7B66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7BD5D-3EEF-7020-993E-FE74EB925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D4361-3FA5-D5C4-5B22-BEDC69FC3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43010-25CB-C2A1-E988-C802ED4B2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CCC93-ECE7-C9AA-175C-53DAE8D2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A2E-68F3-479A-A6C4-73C7B9ED6D4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20164-30B1-A849-C3E0-081857E6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EDDFE-86B2-1A23-05F5-F39F5D4D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97B7-C500-4B4A-B2DD-156B27288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4640-1668-51D2-9573-CE092D67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BBB5E-0A34-ACE6-5570-AF21ABB6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A2E-68F3-479A-A6C4-73C7B9ED6D4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657FA-24E7-99AD-F36B-A51EB1D1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46752-DB3E-2293-543E-8F8CB1A9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97B7-C500-4B4A-B2DD-156B27288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86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D3E15-A4ED-DCE8-41D6-6CC4BE2E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A2E-68F3-479A-A6C4-73C7B9ED6D4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7BFAC-7D0B-59A0-2C0F-29CD8C0C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FB947-7502-C3C1-4571-CA1ECE93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97B7-C500-4B4A-B2DD-156B27288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2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6D9E-CBD2-D0B8-9E7E-D7AC4F5F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3A68-FAAE-41F8-9113-C9D07F20B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262D8-E681-4C44-E373-BD0D986FD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7CC1B-E6D5-CCAB-8D97-6DFC6BF4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A2E-68F3-479A-A6C4-73C7B9ED6D4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885DD-5202-8577-F101-3859C507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FEFAE-31E1-2C80-9E6D-C060D7F1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97B7-C500-4B4A-B2DD-156B27288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87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E08A-F1B1-E687-F9D9-484817F4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769DD-3131-0C64-26D3-0E2DA8DB7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D4D53-0A6D-346F-3067-96159E70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1D0D-633F-67C9-F403-0E85DF58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A2E-68F3-479A-A6C4-73C7B9ED6D4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A5D9F-911F-E9DC-6482-12EB0552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69251-8893-B77E-BCC2-E434EC26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B97B7-C500-4B4A-B2DD-156B27288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4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9DADA-AFF4-A620-2E21-D03F7F46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23B68-3741-50CC-E15E-DA684E79D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D8C3-55A7-8979-3952-86989879D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6A2E-68F3-479A-A6C4-73C7B9ED6D4D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A528-8429-3A7D-6578-70B11F1E3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F31B-E084-22F9-43BC-51115B161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B97B7-C500-4B4A-B2DD-156B27288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2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5189AA-44AB-67CB-6786-E674433DA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88640"/>
            <a:ext cx="4123452" cy="1274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5BBA1-6650-9FF6-CB4F-1F21436BEF14}"/>
              </a:ext>
            </a:extLst>
          </p:cNvPr>
          <p:cNvSpPr txBox="1"/>
          <p:nvPr/>
        </p:nvSpPr>
        <p:spPr>
          <a:xfrm>
            <a:off x="1633588" y="2428246"/>
            <a:ext cx="79742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Institute of Emerging Technologies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D7496-D0D8-5E4C-08A1-E09894D5C6FB}"/>
              </a:ext>
            </a:extLst>
          </p:cNvPr>
          <p:cNvSpPr txBox="1"/>
          <p:nvPr/>
        </p:nvSpPr>
        <p:spPr>
          <a:xfrm>
            <a:off x="1633588" y="3324506"/>
            <a:ext cx="6735287" cy="2051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422E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A-401 Manikchand Galleria Swastik Society Model Colony Shivajinagar, Pune 411016</a:t>
            </a:r>
          </a:p>
          <a:p>
            <a:pPr algn="l"/>
            <a:endParaRPr lang="en-IN" sz="800" b="1" i="0" dirty="0">
              <a:solidFill>
                <a:srgbClr val="422E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IN" b="1" i="0" dirty="0">
                <a:solidFill>
                  <a:srgbClr val="422E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b="1" i="0" u="none" strike="noStrike" dirty="0">
                <a:solidFill>
                  <a:srgbClr val="012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+91 82638 59466</a:t>
            </a:r>
            <a:r>
              <a:rPr lang="en-IN" b="1" i="0" dirty="0">
                <a:solidFill>
                  <a:srgbClr val="422E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/ </a:t>
            </a:r>
            <a:r>
              <a:rPr lang="en-IN" b="1" i="0" u="none" strike="noStrike" dirty="0">
                <a:solidFill>
                  <a:srgbClr val="012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+91 20 48558588</a:t>
            </a:r>
            <a:endParaRPr lang="en-IN" b="1" i="0" dirty="0">
              <a:solidFill>
                <a:srgbClr val="422E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IN" b="1" dirty="0">
                <a:solidFill>
                  <a:srgbClr val="012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Site: - </a:t>
            </a:r>
            <a:r>
              <a:rPr lang="en-IN" sz="2000" b="1" i="0" u="none" strike="noStrike" dirty="0">
                <a:solidFill>
                  <a:srgbClr val="012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info@ietpune.com</a:t>
            </a:r>
            <a:r>
              <a:rPr lang="en-IN" sz="2000" b="1" i="0" dirty="0">
                <a:solidFill>
                  <a:srgbClr val="422E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b="1" i="0" dirty="0">
              <a:solidFill>
                <a:srgbClr val="422E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IN" b="1" u="none" strike="noStrike" dirty="0">
                <a:solidFill>
                  <a:srgbClr val="422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 - </a:t>
            </a:r>
            <a:r>
              <a:rPr lang="en-IN" sz="2000" b="1" i="0" u="none" strike="noStrike" dirty="0">
                <a:solidFill>
                  <a:srgbClr val="012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iet.cdac@gmail.com</a:t>
            </a:r>
            <a:endParaRPr lang="en-IN" b="1" i="0" dirty="0">
              <a:solidFill>
                <a:srgbClr val="422E5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6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23836D-3A03-2B1A-1C45-C59FE69DD7A8}"/>
              </a:ext>
            </a:extLst>
          </p:cNvPr>
          <p:cNvSpPr txBox="1"/>
          <p:nvPr/>
        </p:nvSpPr>
        <p:spPr>
          <a:xfrm>
            <a:off x="460037" y="1917386"/>
            <a:ext cx="10921731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12529"/>
                </a:solidFill>
                <a:effectLst/>
                <a:latin typeface="Inter"/>
              </a:rPr>
              <a:t>Centre for Development of Advanced Computing (C-DAC) is the premier R&amp;D organization of the Ministry of Electronics and Information Technology (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Inter"/>
              </a:rPr>
              <a:t>MeitY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Inter"/>
              </a:rPr>
              <a:t>) for carrying out R&amp;D in IT, Electronics and associated areas.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667C-AF01-B6DA-495C-3905FDC005B1}"/>
              </a:ext>
            </a:extLst>
          </p:cNvPr>
          <p:cNvSpPr txBox="1"/>
          <p:nvPr/>
        </p:nvSpPr>
        <p:spPr>
          <a:xfrm>
            <a:off x="359923" y="831874"/>
            <a:ext cx="113035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cap="all" dirty="0">
                <a:solidFill>
                  <a:srgbClr val="324A8E"/>
                </a:solidFill>
                <a:effectLst/>
                <a:latin typeface="Inter"/>
              </a:rPr>
              <a:t>ABOUT C-DAC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9245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07C5A2-FE6B-0243-9D97-2144E798FE6C}"/>
              </a:ext>
            </a:extLst>
          </p:cNvPr>
          <p:cNvSpPr txBox="1"/>
          <p:nvPr/>
        </p:nvSpPr>
        <p:spPr>
          <a:xfrm>
            <a:off x="196985" y="563649"/>
            <a:ext cx="11729126" cy="6152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PG Diploma in Advanced Computing (PG-DAC)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PG Diploma in Big Data Analytics (PG-DBDA)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PG Diploma in IT Infrastructure, Systems &amp; Security (PG-DITISS)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PG Diploma in Artificial Intelligence (PG-DAI)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PG Diploma in Internet of Things (PG-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DIoT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PG Diploma in Mobile Computing (PG-DMC)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PG Diploma in Advanced Secure Software Development (PG-DASSD)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PG Diploma in HPC System Administration (PG-HPCSA)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PG Diploma in FinTech &amp; Blockchain Development (PG-DFBD)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PG Diploma in Cyber Security &amp; Forensics (PG-DCSF)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962D9-A14B-F828-11C2-279CD10F6326}"/>
              </a:ext>
            </a:extLst>
          </p:cNvPr>
          <p:cNvSpPr txBox="1"/>
          <p:nvPr/>
        </p:nvSpPr>
        <p:spPr>
          <a:xfrm>
            <a:off x="196985" y="29184"/>
            <a:ext cx="1130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cap="all" dirty="0">
                <a:solidFill>
                  <a:srgbClr val="324A8E"/>
                </a:solidFill>
                <a:effectLst/>
                <a:latin typeface="Inter"/>
              </a:rPr>
              <a:t>C-DAC OFFERS VARIOUS TYPE OF COURSES.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1496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5D1548-A9FD-D035-6952-60E4F281FCF0}"/>
              </a:ext>
            </a:extLst>
          </p:cNvPr>
          <p:cNvSpPr txBox="1"/>
          <p:nvPr/>
        </p:nvSpPr>
        <p:spPr>
          <a:xfrm>
            <a:off x="196985" y="1198433"/>
            <a:ext cx="11653736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main purpose of C-DAC Common Admission Test (C-CAT)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assess the candidates' aptitude in various areas such as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English, Quantitative Aptitude, Logical Reasoning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CC15A-B6E6-B5C6-41B6-8DA48CFE31E4}"/>
              </a:ext>
            </a:extLst>
          </p:cNvPr>
          <p:cNvSpPr txBox="1"/>
          <p:nvPr/>
        </p:nvSpPr>
        <p:spPr>
          <a:xfrm>
            <a:off x="196985" y="389113"/>
            <a:ext cx="113035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000" b="0" i="0" cap="all">
                <a:solidFill>
                  <a:srgbClr val="324A8E"/>
                </a:solidFill>
                <a:effectLst/>
                <a:latin typeface="Inter"/>
              </a:defRPr>
            </a:lvl1pPr>
          </a:lstStyle>
          <a:p>
            <a:r>
              <a:rPr lang="en-IN" dirty="0"/>
              <a:t>What is ThE PURRPOSE OF </a:t>
            </a:r>
            <a:r>
              <a:rPr lang="en-US" dirty="0"/>
              <a:t>C-CAT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0E01B-CC02-91A8-A94E-6AD4E97DD188}"/>
              </a:ext>
            </a:extLst>
          </p:cNvPr>
          <p:cNvSpPr txBox="1"/>
          <p:nvPr/>
        </p:nvSpPr>
        <p:spPr>
          <a:xfrm>
            <a:off x="301557" y="2483448"/>
            <a:ext cx="11322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C-DAC Common Admission Test (C-CAT)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has three sections (Section A, Section B, Section C) of one hour duration each.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82C56A8-B298-6DE4-8CF2-44EA7B0C0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99636"/>
              </p:ext>
            </p:extLst>
          </p:nvPr>
        </p:nvGraphicFramePr>
        <p:xfrm>
          <a:off x="465847" y="3453038"/>
          <a:ext cx="11322996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736">
                  <a:extLst>
                    <a:ext uri="{9D8B030D-6E8A-4147-A177-3AD203B41FA5}">
                      <a16:colId xmlns:a16="http://schemas.microsoft.com/office/drawing/2014/main" val="919009399"/>
                    </a:ext>
                  </a:extLst>
                </a:gridCol>
                <a:gridCol w="4655630">
                  <a:extLst>
                    <a:ext uri="{9D8B030D-6E8A-4147-A177-3AD203B41FA5}">
                      <a16:colId xmlns:a16="http://schemas.microsoft.com/office/drawing/2014/main" val="161771138"/>
                    </a:ext>
                  </a:extLst>
                </a:gridCol>
                <a:gridCol w="4655630">
                  <a:extLst>
                    <a:ext uri="{9D8B030D-6E8A-4147-A177-3AD203B41FA5}">
                      <a16:colId xmlns:a16="http://schemas.microsoft.com/office/drawing/2014/main" val="88016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Section </a:t>
                      </a:r>
                      <a:endParaRPr lang="en-IN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Candidates will be provided ranks based on their performances in Section A, Sections A+B, Sections A+B+C of C-CAT.</a:t>
                      </a:r>
                      <a:endParaRPr lang="en-IN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2610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English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2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Quantitative Aptitude &amp; Reasoning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3123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en-IN" sz="2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Fundamentals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956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Programming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725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Structures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578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 Systems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4686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OOP Concepts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4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22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123C85-2D92-3558-CE83-BA0E06722B78}"/>
              </a:ext>
            </a:extLst>
          </p:cNvPr>
          <p:cNvSpPr txBox="1"/>
          <p:nvPr/>
        </p:nvSpPr>
        <p:spPr>
          <a:xfrm>
            <a:off x="196985" y="1673668"/>
            <a:ext cx="1130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cap="all" dirty="0">
                <a:solidFill>
                  <a:srgbClr val="324A8E"/>
                </a:solidFill>
                <a:effectLst/>
                <a:latin typeface="Inter"/>
              </a:rPr>
              <a:t>P</a:t>
            </a:r>
            <a:r>
              <a:rPr lang="en-IN" sz="2800" b="0" i="0" dirty="0">
                <a:solidFill>
                  <a:srgbClr val="324A8E"/>
                </a:solidFill>
                <a:effectLst/>
                <a:latin typeface="Inter"/>
              </a:rPr>
              <a:t>re</a:t>
            </a:r>
            <a:r>
              <a:rPr lang="en-IN" sz="2800" b="0" i="0" cap="all" dirty="0">
                <a:solidFill>
                  <a:srgbClr val="324A8E"/>
                </a:solidFill>
                <a:effectLst/>
                <a:latin typeface="Inter"/>
              </a:rPr>
              <a:t>CAT COURSE.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F4FEB-2F9D-2DF3-C0AB-6B6FEE9DD459}"/>
              </a:ext>
            </a:extLst>
          </p:cNvPr>
          <p:cNvSpPr txBox="1"/>
          <p:nvPr/>
        </p:nvSpPr>
        <p:spPr>
          <a:xfrm>
            <a:off x="196983" y="2326478"/>
            <a:ext cx="11787494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PreDAC course is designed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provide students with sound concepts and knowledge of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Computer Fundamentals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C, Data Structures,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Operating Systems,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OOPS concepts and Aptitude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This course helps students to crack C-DAC Common Admission Test (C-CAT) [ Section A and B ] for admission to Post Graduate Diploma Courses.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C46E5-E9CE-E3C9-3414-B70322AC95C6}"/>
              </a:ext>
            </a:extLst>
          </p:cNvPr>
          <p:cNvSpPr txBox="1"/>
          <p:nvPr/>
        </p:nvSpPr>
        <p:spPr>
          <a:xfrm>
            <a:off x="196985" y="4689227"/>
            <a:ext cx="1130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cap="all" dirty="0">
                <a:solidFill>
                  <a:srgbClr val="324A8E"/>
                </a:solidFill>
                <a:effectLst/>
                <a:latin typeface="Inter"/>
              </a:rPr>
              <a:t>ADVANTAGE OF P</a:t>
            </a:r>
            <a:r>
              <a:rPr lang="en-IN" sz="2800" b="0" i="0" dirty="0">
                <a:solidFill>
                  <a:srgbClr val="324A8E"/>
                </a:solidFill>
                <a:effectLst/>
                <a:latin typeface="Inter"/>
              </a:rPr>
              <a:t>re</a:t>
            </a:r>
            <a:r>
              <a:rPr lang="en-IN" sz="2800" b="0" i="0" cap="all" dirty="0">
                <a:solidFill>
                  <a:srgbClr val="324A8E"/>
                </a:solidFill>
                <a:effectLst/>
                <a:latin typeface="Inter"/>
              </a:rPr>
              <a:t>CAT.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68403-8DF2-50CD-A515-CCB815DA22F9}"/>
              </a:ext>
            </a:extLst>
          </p:cNvPr>
          <p:cNvSpPr txBox="1"/>
          <p:nvPr/>
        </p:nvSpPr>
        <p:spPr>
          <a:xfrm>
            <a:off x="196983" y="5246018"/>
            <a:ext cx="11573483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most significant advantage of taking the PreCAT Course is the opportunity to study in the best C-DAC colleges in India.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3F2CE-BD56-B7E8-2245-C96A33957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88640"/>
            <a:ext cx="4123452" cy="12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1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9A099-7DE2-C08A-3304-578736C52E6C}"/>
              </a:ext>
            </a:extLst>
          </p:cNvPr>
          <p:cNvSpPr txBox="1"/>
          <p:nvPr/>
        </p:nvSpPr>
        <p:spPr>
          <a:xfrm>
            <a:off x="303989" y="409056"/>
            <a:ext cx="1130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cap="all" dirty="0">
                <a:solidFill>
                  <a:srgbClr val="324A8E"/>
                </a:solidFill>
                <a:effectLst/>
                <a:latin typeface="Inter"/>
              </a:rPr>
              <a:t>ROLE OF </a:t>
            </a:r>
            <a:r>
              <a:rPr lang="en-IN" sz="2800" cap="all" dirty="0">
                <a:solidFill>
                  <a:srgbClr val="324A8E"/>
                </a:solidFill>
                <a:latin typeface="Inter"/>
              </a:rPr>
              <a:t>Institute of Emerging Technologies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(IET)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EAD2A-CA7A-53AF-8837-48673FF47AB2}"/>
              </a:ext>
            </a:extLst>
          </p:cNvPr>
          <p:cNvSpPr txBox="1"/>
          <p:nvPr/>
        </p:nvSpPr>
        <p:spPr>
          <a:xfrm>
            <a:off x="196983" y="1217525"/>
            <a:ext cx="11787494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Good Infrastructure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Providing excellence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faculties pool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Providing ample on assignments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FBE9F-2CC6-6FAE-2C76-10F4A34ED1EB}"/>
              </a:ext>
            </a:extLst>
          </p:cNvPr>
          <p:cNvSpPr txBox="1"/>
          <p:nvPr/>
        </p:nvSpPr>
        <p:spPr>
          <a:xfrm>
            <a:off x="303989" y="3530675"/>
            <a:ext cx="1130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cap="all" dirty="0">
                <a:solidFill>
                  <a:srgbClr val="324A8E"/>
                </a:solidFill>
                <a:effectLst/>
                <a:latin typeface="Inter"/>
              </a:rPr>
              <a:t>ROLE OF </a:t>
            </a:r>
            <a:r>
              <a:rPr lang="en-IN" sz="2800" cap="all" dirty="0">
                <a:solidFill>
                  <a:srgbClr val="324A8E"/>
                </a:solidFill>
                <a:latin typeface="Inter"/>
              </a:rPr>
              <a:t>faculties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4880D-E31B-8B4F-9429-29EDA3D2C449}"/>
              </a:ext>
            </a:extLst>
          </p:cNvPr>
          <p:cNvSpPr txBox="1"/>
          <p:nvPr/>
        </p:nvSpPr>
        <p:spPr>
          <a:xfrm>
            <a:off x="196983" y="4348878"/>
            <a:ext cx="11787494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Enhancing knowledge and skills of students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Addressing weaknesses of students</a:t>
            </a:r>
          </a:p>
        </p:txBody>
      </p:sp>
    </p:spTree>
    <p:extLst>
      <p:ext uri="{BB962C8B-B14F-4D97-AF65-F5344CB8AC3E}">
        <p14:creationId xmlns:p14="http://schemas.microsoft.com/office/powerpoint/2010/main" val="307218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00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412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SALIL BAGDE</dc:creator>
  <cp:lastModifiedBy>SALIL BAGDE</cp:lastModifiedBy>
  <cp:revision>66</cp:revision>
  <dcterms:created xsi:type="dcterms:W3CDTF">2023-05-06T02:21:38Z</dcterms:created>
  <dcterms:modified xsi:type="dcterms:W3CDTF">2023-05-08T05:24:39Z</dcterms:modified>
</cp:coreProperties>
</file>