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6.jpeg" ContentType="image/jpeg"/>
  <Override PartName="/ppt/media/image7.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14.xml.rels" ContentType="application/vnd.openxmlformats-package.relationships+xml"/>
  <Override PartName="/ppt/slides/_rels/slide89.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93.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94.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70.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0.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8.xml.rels" ContentType="application/vnd.openxmlformats-package.relationships+xml"/>
  <Override PartName="/ppt/slides/_rels/slide95.xml.rels" ContentType="application/vnd.openxmlformats-package.relationships+xml"/>
  <Override PartName="/ppt/slides/_rels/slide11.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98.xml.rels" ContentType="application/vnd.openxmlformats-package.relationships+xml"/>
  <Override PartName="/ppt/slides/_rels/slide90.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83.xml.rels" ContentType="application/vnd.openxmlformats-package.relationships+xml"/>
  <Override PartName="/ppt/slides/_rels/slide92.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9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96.xml.rels" ContentType="application/vnd.openxmlformats-package.relationships+xml"/>
  <Override PartName="/ppt/slides/_rels/slide78.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2.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5.xml" ContentType="application/vnd.openxmlformats-officedocument.presentationml.slide+xml"/>
  <Override PartName="/ppt/slides/slide63.xml" ContentType="application/vnd.openxmlformats-officedocument.presentationml.slide+xml"/>
  <Override PartName="/ppt/slides/slide98.xml" ContentType="application/vnd.openxmlformats-officedocument.presentationml.slide+xml"/>
  <Override PartName="/ppt/slides/slide61.xml" ContentType="application/vnd.openxmlformats-officedocument.presentationml.slide+xml"/>
  <Override PartName="/ppt/slides/slide86.xml" ContentType="application/vnd.openxmlformats-officedocument.presentationml.slide+xml"/>
  <Override PartName="/ppt/slides/slide62.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85.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14520" y="6447240"/>
            <a:ext cx="166680" cy="1364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29360" cy="125604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29360" cy="66168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0800" cy="12560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0800" cy="6616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14520" y="6447240"/>
            <a:ext cx="166680" cy="1364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14520" y="6447240"/>
            <a:ext cx="166680" cy="1364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a:t>
            </a:r>
            <a:r>
              <a:rPr b="0" lang="en-IN" sz="4400" spc="-1" strike="noStrike">
                <a:latin typeface="Arial"/>
              </a:rPr>
              <a:t>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0400" cy="9666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0320" cy="2830320"/>
          </a:xfrm>
          <a:prstGeom prst="rect">
            <a:avLst/>
          </a:prstGeom>
          <a:ln>
            <a:noFill/>
          </a:ln>
        </p:spPr>
      </p:pic>
      <p:sp>
        <p:nvSpPr>
          <p:cNvPr id="90" name="CustomShape 2"/>
          <p:cNvSpPr/>
          <p:nvPr/>
        </p:nvSpPr>
        <p:spPr>
          <a:xfrm>
            <a:off x="720000" y="5158800"/>
            <a:ext cx="10860480" cy="116568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0320" cy="1043640"/>
          </a:xfrm>
          <a:prstGeom prst="rect">
            <a:avLst/>
          </a:prstGeom>
          <a:ln>
            <a:noFill/>
          </a:ln>
        </p:spPr>
      </p:pic>
      <p:sp>
        <p:nvSpPr>
          <p:cNvPr id="92" name="CustomShape 3"/>
          <p:cNvSpPr/>
          <p:nvPr/>
        </p:nvSpPr>
        <p:spPr>
          <a:xfrm>
            <a:off x="3557880" y="93600"/>
            <a:ext cx="842868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2120" cy="1045440"/>
          </a:xfrm>
          <a:prstGeom prst="rect">
            <a:avLst/>
          </a:prstGeom>
          <a:ln>
            <a:noFill/>
          </a:ln>
        </p:spPr>
      </p:pic>
      <p:pic>
        <p:nvPicPr>
          <p:cNvPr id="94" name="Picture 7" descr=""/>
          <p:cNvPicPr/>
          <p:nvPr/>
        </p:nvPicPr>
        <p:blipFill>
          <a:blip r:embed="rId4"/>
          <a:stretch/>
        </p:blipFill>
        <p:spPr>
          <a:xfrm>
            <a:off x="57960" y="2448000"/>
            <a:ext cx="3528360" cy="3528360"/>
          </a:xfrm>
          <a:prstGeom prst="rect">
            <a:avLst/>
          </a:prstGeom>
          <a:ln>
            <a:noFill/>
          </a:ln>
        </p:spPr>
      </p:pic>
      <p:sp>
        <p:nvSpPr>
          <p:cNvPr id="95" name="CustomShape 4"/>
          <p:cNvSpPr/>
          <p:nvPr/>
        </p:nvSpPr>
        <p:spPr>
          <a:xfrm>
            <a:off x="7632000" y="4716000"/>
            <a:ext cx="3444480" cy="391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1" name="CustomShape 2"/>
          <p:cNvSpPr/>
          <p:nvPr/>
        </p:nvSpPr>
        <p:spPr>
          <a:xfrm>
            <a:off x="248400" y="762120"/>
            <a:ext cx="116884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2" name="CustomShape 3"/>
          <p:cNvSpPr/>
          <p:nvPr/>
        </p:nvSpPr>
        <p:spPr>
          <a:xfrm>
            <a:off x="246600" y="3024360"/>
            <a:ext cx="11690280" cy="214704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6"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2"/>
          <p:cNvSpPr/>
          <p:nvPr/>
        </p:nvSpPr>
        <p:spPr>
          <a:xfrm>
            <a:off x="248400" y="762120"/>
            <a:ext cx="116884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3"/>
          <p:cNvSpPr/>
          <p:nvPr/>
        </p:nvSpPr>
        <p:spPr>
          <a:xfrm>
            <a:off x="246600" y="3209040"/>
            <a:ext cx="11690280" cy="255852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44" name="Table 3"/>
          <p:cNvGraphicFramePr/>
          <p:nvPr/>
        </p:nvGraphicFramePr>
        <p:xfrm>
          <a:off x="208800" y="12420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2"/>
          <p:cNvSpPr/>
          <p:nvPr/>
        </p:nvSpPr>
        <p:spPr>
          <a:xfrm>
            <a:off x="248400" y="762120"/>
            <a:ext cx="116884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3"/>
          <p:cNvSpPr/>
          <p:nvPr/>
        </p:nvSpPr>
        <p:spPr>
          <a:xfrm>
            <a:off x="246600" y="4582800"/>
            <a:ext cx="11690280" cy="214704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8"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845080"/>
            <a:ext cx="116902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2"/>
          <p:cNvSpPr/>
          <p:nvPr/>
        </p:nvSpPr>
        <p:spPr>
          <a:xfrm>
            <a:off x="248400" y="762120"/>
            <a:ext cx="116884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3"/>
          <p:cNvSpPr/>
          <p:nvPr/>
        </p:nvSpPr>
        <p:spPr>
          <a:xfrm>
            <a:off x="246600" y="2681640"/>
            <a:ext cx="8865720" cy="173556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4"/>
          <p:cNvSpPr/>
          <p:nvPr/>
        </p:nvSpPr>
        <p:spPr>
          <a:xfrm>
            <a:off x="6482880" y="1945080"/>
            <a:ext cx="5454000" cy="2185560"/>
          </a:xfrm>
          <a:prstGeom prst="rect">
            <a:avLst/>
          </a:prstGeom>
          <a:noFill/>
          <a:ln>
            <a:noFill/>
          </a:ln>
        </p:spPr>
        <p:style>
          <a:lnRef idx="0"/>
          <a:fillRef idx="0"/>
          <a:effectRef idx="0"/>
          <a:fontRef idx="minor"/>
        </p:style>
        <p:txBody>
          <a:bodyPr lIns="90000" rIns="90000" tIns="45000" bIns="45000">
            <a:noAutofit/>
          </a:bodyPr>
          <a:p>
            <a:pPr marL="216000" indent="-19512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1951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1951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1951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1951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9"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1" name="CustomShape 2"/>
          <p:cNvSpPr/>
          <p:nvPr/>
        </p:nvSpPr>
        <p:spPr>
          <a:xfrm>
            <a:off x="248400" y="762120"/>
            <a:ext cx="1168848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2" name="CustomShape 3"/>
          <p:cNvSpPr/>
          <p:nvPr/>
        </p:nvSpPr>
        <p:spPr>
          <a:xfrm>
            <a:off x="246600" y="3533040"/>
            <a:ext cx="8865720" cy="13240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3" name="CustomShape 4"/>
          <p:cNvSpPr/>
          <p:nvPr/>
        </p:nvSpPr>
        <p:spPr>
          <a:xfrm>
            <a:off x="246600" y="5091840"/>
            <a:ext cx="8832240" cy="992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224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-1 if the key exists but has no associated expire.</a:t>
            </a:r>
            <a:endParaRPr b="0" lang="en-IN" sz="1800" spc="-1" strike="noStrike">
              <a:latin typeface="Arial"/>
            </a:endParaRPr>
          </a:p>
          <a:p>
            <a:pPr marL="216000" indent="-19224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-2 if the key does not exist.</a:t>
            </a:r>
            <a:endParaRPr b="0" lang="en-IN" sz="1800" spc="-1" strike="noStrike">
              <a:latin typeface="Arial"/>
            </a:endParaRPr>
          </a:p>
        </p:txBody>
      </p:sp>
      <p:sp>
        <p:nvSpPr>
          <p:cNvPr id="164" name="CustomShape 5"/>
          <p:cNvSpPr/>
          <p:nvPr/>
        </p:nvSpPr>
        <p:spPr>
          <a:xfrm>
            <a:off x="246600" y="2903400"/>
            <a:ext cx="11690280" cy="460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8"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40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149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99" name="CustomShape 4"/>
          <p:cNvSpPr/>
          <p:nvPr/>
        </p:nvSpPr>
        <p:spPr>
          <a:xfrm>
            <a:off x="648000" y="1269360"/>
            <a:ext cx="10939680" cy="677160"/>
          </a:xfrm>
          <a:prstGeom prst="rect">
            <a:avLst/>
          </a:prstGeom>
          <a:noFill/>
          <a:ln>
            <a:noFill/>
          </a:ln>
        </p:spPr>
        <p:style>
          <a:lnRef idx="0"/>
          <a:fillRef idx="0"/>
          <a:effectRef idx="0"/>
          <a:fontRef idx="minor"/>
        </p:style>
        <p:txBody>
          <a:bodyPr lIns="90000" rIns="90000" tIns="45000" bIns="45000">
            <a:noAutofit/>
          </a:bodyPr>
          <a:p>
            <a:pPr marL="216000" indent="-211680">
              <a:lnSpc>
                <a:spcPct val="100000"/>
              </a:lnSpc>
              <a:buClr>
                <a:srgbClr val="000000"/>
              </a:buClr>
              <a:buSzPct val="45000"/>
              <a:buFont typeface="Wingdings" charset="2"/>
              <a:buChar char=""/>
            </a:pPr>
            <a:r>
              <a:rPr b="0" lang="en-IN" sz="2000" spc="-1" strike="noStrike">
                <a:solidFill>
                  <a:srgbClr val="00838f"/>
                </a:solidFill>
                <a:latin typeface="Segoe UI"/>
                <a:ea typeface="DejaVu Sans"/>
              </a:rPr>
              <a:t>Redis allows us to store keys that map to any one of five different data structure types; </a:t>
            </a:r>
            <a:r>
              <a:rPr b="1" lang="en-IN" sz="2000" spc="-1" strike="noStrike">
                <a:solidFill>
                  <a:srgbClr val="00838f"/>
                </a:solidFill>
                <a:latin typeface="Segoe UI"/>
                <a:ea typeface="DejaVu Sans"/>
              </a:rPr>
              <a:t>STRINGs, LISTs, SETs, HASHes, and ZSETs.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0" name="CustomShape 2"/>
          <p:cNvSpPr/>
          <p:nvPr/>
        </p:nvSpPr>
        <p:spPr>
          <a:xfrm>
            <a:off x="248400" y="762120"/>
            <a:ext cx="116884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1" name="CustomShape 3"/>
          <p:cNvSpPr/>
          <p:nvPr/>
        </p:nvSpPr>
        <p:spPr>
          <a:xfrm>
            <a:off x="246600" y="3545280"/>
            <a:ext cx="11690280" cy="173556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5"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7" name="CustomShape 2"/>
          <p:cNvSpPr/>
          <p:nvPr/>
        </p:nvSpPr>
        <p:spPr>
          <a:xfrm>
            <a:off x="248400" y="762120"/>
            <a:ext cx="116110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8" name="CustomShape 3"/>
          <p:cNvSpPr/>
          <p:nvPr/>
        </p:nvSpPr>
        <p:spPr>
          <a:xfrm>
            <a:off x="246600" y="4313880"/>
            <a:ext cx="10995480" cy="13240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9" name="CustomShape 4"/>
          <p:cNvSpPr/>
          <p:nvPr/>
        </p:nvSpPr>
        <p:spPr>
          <a:xfrm>
            <a:off x="246600" y="5682240"/>
            <a:ext cx="11690280" cy="992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4600">
              <a:lnSpc>
                <a:spcPct val="100000"/>
              </a:lnSpc>
              <a:buClr>
                <a:srgbClr val="666666"/>
              </a:buClr>
              <a:buFont typeface="Arial"/>
              <a:buChar char="•"/>
            </a:pPr>
            <a:r>
              <a:rPr b="1" lang="en-IN" sz="1800" spc="-1" strike="noStrike">
                <a:solidFill>
                  <a:srgbClr val="262626"/>
                </a:solidFill>
                <a:latin typeface="Arial"/>
                <a:ea typeface="Open Sans"/>
              </a:rPr>
              <a:t>returns 0</a:t>
            </a:r>
            <a:r>
              <a:rPr b="0" lang="en-IN" sz="1800" spc="-1" strike="noStrike">
                <a:solidFill>
                  <a:srgbClr val="262626"/>
                </a:solidFill>
                <a:latin typeface="Arial"/>
                <a:ea typeface="Open Sans"/>
              </a:rPr>
              <a:t> if no key was set (at least one key already existed).</a:t>
            </a:r>
            <a:endParaRPr b="0" lang="en-IN" sz="1800" spc="-1" strike="noStrike">
              <a:latin typeface="Arial"/>
            </a:endParaRPr>
          </a:p>
          <a:p>
            <a:pPr marL="285840" indent="-264600">
              <a:lnSpc>
                <a:spcPct val="100000"/>
              </a:lnSpc>
              <a:buClr>
                <a:srgbClr val="666666"/>
              </a:buClr>
              <a:buFont typeface="Arial"/>
              <a:buChar char="•"/>
            </a:pPr>
            <a:r>
              <a:rPr b="1" lang="en-IN" sz="1800" spc="-1" strike="noStrike">
                <a:solidFill>
                  <a:srgbClr val="262626"/>
                </a:solidFill>
                <a:latin typeface="Arial"/>
                <a:ea typeface="Open Sans"/>
              </a:rPr>
              <a:t>returns 1</a:t>
            </a:r>
            <a:r>
              <a:rPr b="0" lang="en-IN" sz="1800" spc="-1" strike="noStrike">
                <a:solidFill>
                  <a:srgbClr val="262626"/>
                </a:solidFill>
                <a:latin typeface="Arial"/>
                <a:ea typeface="Open Sans"/>
              </a:rPr>
              <a:t> if the all the keys were set.</a:t>
            </a:r>
            <a:endParaRPr b="0" lang="en-IN" sz="1800" spc="-1" strike="noStrike">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2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3"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4"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6" name="CustomShape 2"/>
          <p:cNvSpPr/>
          <p:nvPr/>
        </p:nvSpPr>
        <p:spPr>
          <a:xfrm>
            <a:off x="248400" y="762120"/>
            <a:ext cx="116884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7" name="CustomShape 3"/>
          <p:cNvSpPr/>
          <p:nvPr/>
        </p:nvSpPr>
        <p:spPr>
          <a:xfrm>
            <a:off x="246600" y="4482000"/>
            <a:ext cx="8865720" cy="9126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8" name="CustomShape 4"/>
          <p:cNvSpPr/>
          <p:nvPr/>
        </p:nvSpPr>
        <p:spPr>
          <a:xfrm>
            <a:off x="246600" y="5600520"/>
            <a:ext cx="8832240" cy="90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460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2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2"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3"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5" name="CustomShape 2"/>
          <p:cNvSpPr/>
          <p:nvPr/>
        </p:nvSpPr>
        <p:spPr>
          <a:xfrm>
            <a:off x="248400" y="762120"/>
            <a:ext cx="116884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6" name="CustomShape 3"/>
          <p:cNvSpPr/>
          <p:nvPr/>
        </p:nvSpPr>
        <p:spPr>
          <a:xfrm>
            <a:off x="246600" y="3429000"/>
            <a:ext cx="8865720" cy="9126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7" name="CustomShape 4"/>
          <p:cNvSpPr/>
          <p:nvPr/>
        </p:nvSpPr>
        <p:spPr>
          <a:xfrm>
            <a:off x="246600" y="4676040"/>
            <a:ext cx="8832240" cy="90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460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1"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3" name="CustomShape 2"/>
          <p:cNvSpPr/>
          <p:nvPr/>
        </p:nvSpPr>
        <p:spPr>
          <a:xfrm>
            <a:off x="248400" y="762120"/>
            <a:ext cx="116884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TYPE</a:t>
            </a:r>
            <a:r>
              <a:rPr b="0" lang="en-US" sz="1800" spc="-1" strike="noStrike">
                <a:solidFill>
                  <a:srgbClr val="000000"/>
                </a:solidFill>
                <a:latin typeface="Arial"/>
                <a:ea typeface="DejaVu Sans"/>
              </a:rPr>
              <a:t> returns the string representation of the type of the value stored at key. The different types that can be returned are: string, list, set, zset (sorted set), hash and stream.</a:t>
            </a:r>
            <a:endParaRPr b="0" lang="en-IN" sz="1800" spc="-1" strike="noStrike">
              <a:latin typeface="Arial"/>
            </a:endParaRPr>
          </a:p>
        </p:txBody>
      </p:sp>
      <p:sp>
        <p:nvSpPr>
          <p:cNvPr id="204" name="CustomShape 3"/>
          <p:cNvSpPr/>
          <p:nvPr/>
        </p:nvSpPr>
        <p:spPr>
          <a:xfrm>
            <a:off x="246600" y="4626000"/>
            <a:ext cx="8865720" cy="13240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type longtext</a:t>
            </a:r>
            <a:endParaRPr b="0" lang="en-IN" sz="1800" spc="-1" strike="noStrike">
              <a:latin typeface="Arial"/>
            </a:endParaRPr>
          </a:p>
        </p:txBody>
      </p:sp>
      <p:sp>
        <p:nvSpPr>
          <p:cNvPr id="205"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976480"/>
            <a:ext cx="116902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TYPE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8" name="CustomShape 2"/>
          <p:cNvSpPr/>
          <p:nvPr/>
        </p:nvSpPr>
        <p:spPr>
          <a:xfrm>
            <a:off x="522360" y="4467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6600" y="2563200"/>
            <a:ext cx="11693520" cy="851400"/>
          </a:xfrm>
          <a:prstGeom prst="rect">
            <a:avLst/>
          </a:prstGeom>
          <a:noFill/>
          <a:ln>
            <a:noFill/>
          </a:ln>
        </p:spPr>
        <p:style>
          <a:lnRef idx="0"/>
          <a:fillRef idx="0"/>
          <a:effectRef idx="0"/>
          <a:fontRef idx="minor"/>
        </p:style>
        <p:txBody>
          <a:bodyPr lIns="90000" rIns="90000" tIns="45000" bIns="45000">
            <a:spAutoFit/>
          </a:bodyPr>
          <a:p>
            <a:pPr marL="343080" indent="-3189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189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2"/>
          <p:cNvSpPr/>
          <p:nvPr/>
        </p:nvSpPr>
        <p:spPr>
          <a:xfrm>
            <a:off x="246600" y="1742040"/>
            <a:ext cx="116935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3"/>
          <p:cNvSpPr/>
          <p:nvPr/>
        </p:nvSpPr>
        <p:spPr>
          <a:xfrm>
            <a:off x="246600" y="762120"/>
            <a:ext cx="1169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3" name="CustomShape 4"/>
          <p:cNvSpPr/>
          <p:nvPr/>
        </p:nvSpPr>
        <p:spPr>
          <a:xfrm>
            <a:off x="246600" y="4239720"/>
            <a:ext cx="1169352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172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172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172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4" name="CustomShape 5"/>
          <p:cNvSpPr/>
          <p:nvPr/>
        </p:nvSpPr>
        <p:spPr>
          <a:xfrm>
            <a:off x="246600" y="3678480"/>
            <a:ext cx="8688240" cy="332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6"/>
          <p:cNvSpPr/>
          <p:nvPr/>
        </p:nvSpPr>
        <p:spPr>
          <a:xfrm>
            <a:off x="2466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6" name="CustomShape 7"/>
          <p:cNvSpPr/>
          <p:nvPr/>
        </p:nvSpPr>
        <p:spPr>
          <a:xfrm>
            <a:off x="246600" y="6212880"/>
            <a:ext cx="11226960" cy="4762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7" name="CustomShape 8"/>
          <p:cNvSpPr/>
          <p:nvPr/>
        </p:nvSpPr>
        <p:spPr>
          <a:xfrm>
            <a:off x="6357240" y="5906160"/>
            <a:ext cx="6235920" cy="368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0" name="CustomShape 2"/>
          <p:cNvSpPr/>
          <p:nvPr/>
        </p:nvSpPr>
        <p:spPr>
          <a:xfrm>
            <a:off x="248400" y="762120"/>
            <a:ext cx="116884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1" name="CustomShape 3"/>
          <p:cNvSpPr/>
          <p:nvPr/>
        </p:nvSpPr>
        <p:spPr>
          <a:xfrm>
            <a:off x="246600" y="4868280"/>
            <a:ext cx="8865720" cy="173556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2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5" name="CustomShape 2"/>
          <p:cNvSpPr/>
          <p:nvPr/>
        </p:nvSpPr>
        <p:spPr>
          <a:xfrm>
            <a:off x="522360" y="425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6"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marL="4680" algn="ctr">
                        <a:lnSpc>
                          <a:spcPct val="100000"/>
                        </a:lnSpc>
                        <a:tabLst>
                          <a:tab algn="l" pos="0"/>
                        </a:tabLst>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8" name="CustomShape 2"/>
          <p:cNvSpPr/>
          <p:nvPr/>
        </p:nvSpPr>
        <p:spPr>
          <a:xfrm>
            <a:off x="248400" y="762120"/>
            <a:ext cx="116884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9" name="CustomShape 3"/>
          <p:cNvSpPr/>
          <p:nvPr/>
        </p:nvSpPr>
        <p:spPr>
          <a:xfrm>
            <a:off x="246600" y="3821760"/>
            <a:ext cx="8865720" cy="13240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2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3" name="CustomShape 2"/>
          <p:cNvSpPr/>
          <p:nvPr/>
        </p:nvSpPr>
        <p:spPr>
          <a:xfrm>
            <a:off x="1666800" y="609480"/>
            <a:ext cx="88149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4" name="CustomShape 3"/>
          <p:cNvSpPr/>
          <p:nvPr/>
        </p:nvSpPr>
        <p:spPr>
          <a:xfrm>
            <a:off x="522360" y="3531600"/>
            <a:ext cx="110520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6"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When we push items onto a LIST, the command returns the current length of the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8" name="CustomShape 2"/>
          <p:cNvSpPr/>
          <p:nvPr/>
        </p:nvSpPr>
        <p:spPr>
          <a:xfrm>
            <a:off x="248400" y="762120"/>
            <a:ext cx="116884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9" name="CustomShape 3"/>
          <p:cNvSpPr/>
          <p:nvPr/>
        </p:nvSpPr>
        <p:spPr>
          <a:xfrm>
            <a:off x="246600" y="3461760"/>
            <a:ext cx="8865720" cy="173556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lpush a 0 1 2 3 4</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rpush a 5 6 7 8 9</a:t>
            </a:r>
            <a:endParaRPr b="0" lang="en-IN" sz="1800" spc="-1" strike="noStrike">
              <a:latin typeface="Arial"/>
            </a:endParaRPr>
          </a:p>
        </p:txBody>
      </p:sp>
      <p:sp>
        <p:nvSpPr>
          <p:cNvPr id="230" name="CustomShape 4"/>
          <p:cNvSpPr/>
          <p:nvPr/>
        </p:nvSpPr>
        <p:spPr>
          <a:xfrm>
            <a:off x="10445400" y="2217960"/>
            <a:ext cx="1491480" cy="4050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35"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7" name="CustomShape 2"/>
          <p:cNvSpPr/>
          <p:nvPr/>
        </p:nvSpPr>
        <p:spPr>
          <a:xfrm>
            <a:off x="248400" y="762120"/>
            <a:ext cx="116884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8" name="CustomShape 3"/>
          <p:cNvSpPr/>
          <p:nvPr/>
        </p:nvSpPr>
        <p:spPr>
          <a:xfrm>
            <a:off x="8849880" y="2814840"/>
            <a:ext cx="29678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9" name="CustomShape 4"/>
          <p:cNvSpPr/>
          <p:nvPr/>
        </p:nvSpPr>
        <p:spPr>
          <a:xfrm>
            <a:off x="246600" y="3870720"/>
            <a:ext cx="8865720" cy="9126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2" name="CustomShape 7"/>
          <p:cNvSpPr/>
          <p:nvPr/>
        </p:nvSpPr>
        <p:spPr>
          <a:xfrm>
            <a:off x="246600" y="5082120"/>
            <a:ext cx="10117440" cy="90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We can fetch the entire list by passing a range of 0 for the start index and -1 for the last index.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4"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6" name="CustomShape 2"/>
          <p:cNvSpPr/>
          <p:nvPr/>
        </p:nvSpPr>
        <p:spPr>
          <a:xfrm>
            <a:off x="248400" y="762120"/>
            <a:ext cx="116884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7" name="CustomShape 3"/>
          <p:cNvSpPr/>
          <p:nvPr/>
        </p:nvSpPr>
        <p:spPr>
          <a:xfrm>
            <a:off x="246600" y="2748960"/>
            <a:ext cx="8865720" cy="13240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8" name="CustomShape 4"/>
          <p:cNvSpPr/>
          <p:nvPr/>
        </p:nvSpPr>
        <p:spPr>
          <a:xfrm>
            <a:off x="4601520" y="5832000"/>
            <a:ext cx="5604840" cy="342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9" name="CustomShape 5"/>
          <p:cNvSpPr/>
          <p:nvPr/>
        </p:nvSpPr>
        <p:spPr>
          <a:xfrm>
            <a:off x="10584000" y="3710160"/>
            <a:ext cx="1391040" cy="25362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10"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3"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5" name="CustomShape 2"/>
          <p:cNvSpPr/>
          <p:nvPr/>
        </p:nvSpPr>
        <p:spPr>
          <a:xfrm>
            <a:off x="248400" y="762120"/>
            <a:ext cx="116884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6" name="CustomShape 3"/>
          <p:cNvSpPr/>
          <p:nvPr/>
        </p:nvSpPr>
        <p:spPr>
          <a:xfrm>
            <a:off x="246600" y="3990600"/>
            <a:ext cx="11690280" cy="9126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0"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3" name="CustomShape 3"/>
          <p:cNvSpPr/>
          <p:nvPr/>
        </p:nvSpPr>
        <p:spPr>
          <a:xfrm>
            <a:off x="248400" y="762120"/>
            <a:ext cx="104079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4" name="CustomShape 4"/>
          <p:cNvSpPr/>
          <p:nvPr/>
        </p:nvSpPr>
        <p:spPr>
          <a:xfrm>
            <a:off x="246600" y="4199760"/>
            <a:ext cx="8865720" cy="9126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5" name="CustomShape 5"/>
          <p:cNvSpPr/>
          <p:nvPr/>
        </p:nvSpPr>
        <p:spPr>
          <a:xfrm>
            <a:off x="2244600" y="5914440"/>
            <a:ext cx="8155440" cy="356760"/>
          </a:xfrm>
          <a:prstGeom prst="rect">
            <a:avLst/>
          </a:prstGeom>
          <a:noFill/>
          <a:ln>
            <a:noFill/>
          </a:ln>
        </p:spPr>
        <p:style>
          <a:lnRef idx="0"/>
          <a:fillRef idx="0"/>
          <a:effectRef idx="0"/>
          <a:fontRef idx="minor"/>
        </p:style>
        <p:txBody>
          <a:bodyPr lIns="90000" rIns="90000" tIns="45000" bIns="45000">
            <a:noAutofit/>
          </a:bodyPr>
          <a:p>
            <a:pPr marL="216000" indent="-1983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6" name="CustomShape 6"/>
          <p:cNvSpPr/>
          <p:nvPr/>
        </p:nvSpPr>
        <p:spPr>
          <a:xfrm>
            <a:off x="10585440" y="973800"/>
            <a:ext cx="1420920" cy="57045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7" name="CustomShape 7"/>
          <p:cNvSpPr/>
          <p:nvPr/>
        </p:nvSpPr>
        <p:spPr>
          <a:xfrm>
            <a:off x="246600" y="313560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9"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71" name="CustomShape 2"/>
          <p:cNvSpPr/>
          <p:nvPr/>
        </p:nvSpPr>
        <p:spPr>
          <a:xfrm>
            <a:off x="248400" y="762120"/>
            <a:ext cx="103194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2" name="CustomShape 3"/>
          <p:cNvSpPr/>
          <p:nvPr/>
        </p:nvSpPr>
        <p:spPr>
          <a:xfrm>
            <a:off x="246600" y="3099240"/>
            <a:ext cx="8865720" cy="173556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3" name="CustomShape 4"/>
          <p:cNvSpPr/>
          <p:nvPr/>
        </p:nvSpPr>
        <p:spPr>
          <a:xfrm>
            <a:off x="1224000" y="5904000"/>
            <a:ext cx="8910360" cy="342360"/>
          </a:xfrm>
          <a:prstGeom prst="rect">
            <a:avLst/>
          </a:prstGeom>
          <a:noFill/>
          <a:ln>
            <a:noFill/>
          </a:ln>
        </p:spPr>
        <p:style>
          <a:lnRef idx="0"/>
          <a:fillRef idx="0"/>
          <a:effectRef idx="0"/>
          <a:fontRef idx="minor"/>
        </p:style>
        <p:txBody>
          <a:bodyPr lIns="90000" rIns="90000" tIns="45000" bIns="45000">
            <a:noAutofit/>
          </a:bodyPr>
          <a:p>
            <a:pPr marL="216000" indent="-1983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4" name="CustomShape 5"/>
          <p:cNvSpPr/>
          <p:nvPr/>
        </p:nvSpPr>
        <p:spPr>
          <a:xfrm>
            <a:off x="10585440" y="1036440"/>
            <a:ext cx="1420920" cy="56419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2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8" name="CustomShape 2"/>
          <p:cNvSpPr/>
          <p:nvPr/>
        </p:nvSpPr>
        <p:spPr>
          <a:xfrm>
            <a:off x="1666800" y="609480"/>
            <a:ext cx="88149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9" name="CustomShape 3"/>
          <p:cNvSpPr/>
          <p:nvPr/>
        </p:nvSpPr>
        <p:spPr>
          <a:xfrm>
            <a:off x="522360" y="3531600"/>
            <a:ext cx="110520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19944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81"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pic>
        <p:nvPicPr>
          <p:cNvPr id="282" name="" descr=""/>
          <p:cNvPicPr/>
          <p:nvPr/>
        </p:nvPicPr>
        <p:blipFill>
          <a:blip r:embed="rId1"/>
          <a:stretch/>
        </p:blipFill>
        <p:spPr>
          <a:xfrm>
            <a:off x="216000" y="72000"/>
            <a:ext cx="6260400" cy="2199960"/>
          </a:xfrm>
          <a:prstGeom prst="rect">
            <a:avLst/>
          </a:prstGeom>
          <a:ln>
            <a:noFill/>
          </a:ln>
        </p:spPr>
      </p:pic>
      <p:sp>
        <p:nvSpPr>
          <p:cNvPr id="283" name="CustomShape 3"/>
          <p:cNvSpPr/>
          <p:nvPr/>
        </p:nvSpPr>
        <p:spPr>
          <a:xfrm>
            <a:off x="144000" y="5256000"/>
            <a:ext cx="11804400" cy="790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user:1000 name 'John Smith' email john.smith@example.com password s3cret</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user:1001 name 'Mery Jones' email mjones@example.com password hiden</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user:1002 name 'Sally Brown' email sally.b@example.com password p4sswOrd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5" name="CustomShape 2"/>
          <p:cNvSpPr/>
          <p:nvPr/>
        </p:nvSpPr>
        <p:spPr>
          <a:xfrm>
            <a:off x="248400" y="762120"/>
            <a:ext cx="116884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6" name="CustomShape 3"/>
          <p:cNvSpPr/>
          <p:nvPr/>
        </p:nvSpPr>
        <p:spPr>
          <a:xfrm>
            <a:off x="248400" y="3494880"/>
            <a:ext cx="116884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7" name="CustomShape 4"/>
          <p:cNvSpPr/>
          <p:nvPr/>
        </p:nvSpPr>
        <p:spPr>
          <a:xfrm>
            <a:off x="248400" y="4896360"/>
            <a:ext cx="11529720" cy="9126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0"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291" name="CustomShape 3"/>
          <p:cNvSpPr/>
          <p:nvPr/>
        </p:nvSpPr>
        <p:spPr>
          <a:xfrm>
            <a:off x="504000" y="1584000"/>
            <a:ext cx="6260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As per Redis 4.0.0, HMSET is considered deprecated.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46600" y="762120"/>
            <a:ext cx="116870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2" name="CustomShape 2"/>
          <p:cNvSpPr/>
          <p:nvPr/>
        </p:nvSpPr>
        <p:spPr>
          <a:xfrm>
            <a:off x="246600" y="3089520"/>
            <a:ext cx="9396720" cy="173556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3"/>
          <p:cNvSpPr/>
          <p:nvPr/>
        </p:nvSpPr>
        <p:spPr>
          <a:xfrm>
            <a:off x="246600" y="5028480"/>
            <a:ext cx="8832240" cy="992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224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4" name="CustomShape 4"/>
          <p:cNvSpPr/>
          <p:nvPr/>
        </p:nvSpPr>
        <p:spPr>
          <a:xfrm>
            <a:off x="246600" y="0"/>
            <a:ext cx="11687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3" name="CustomShape 2"/>
          <p:cNvSpPr/>
          <p:nvPr/>
        </p:nvSpPr>
        <p:spPr>
          <a:xfrm>
            <a:off x="248400" y="762120"/>
            <a:ext cx="116884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94" name="CustomShape 3"/>
          <p:cNvSpPr/>
          <p:nvPr/>
        </p:nvSpPr>
        <p:spPr>
          <a:xfrm>
            <a:off x="248400" y="2628720"/>
            <a:ext cx="11688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5" name="CustomShape 4"/>
          <p:cNvSpPr/>
          <p:nvPr/>
        </p:nvSpPr>
        <p:spPr>
          <a:xfrm>
            <a:off x="248400" y="3709800"/>
            <a:ext cx="11656080" cy="9126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8"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0" name="CustomShape 2"/>
          <p:cNvSpPr/>
          <p:nvPr/>
        </p:nvSpPr>
        <p:spPr>
          <a:xfrm>
            <a:off x="248400" y="762120"/>
            <a:ext cx="116884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01" name="CustomShape 3"/>
          <p:cNvSpPr/>
          <p:nvPr/>
        </p:nvSpPr>
        <p:spPr>
          <a:xfrm>
            <a:off x="248400" y="2508480"/>
            <a:ext cx="116884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02" name="CustomShape 4"/>
          <p:cNvSpPr/>
          <p:nvPr/>
        </p:nvSpPr>
        <p:spPr>
          <a:xfrm>
            <a:off x="248400" y="3837600"/>
            <a:ext cx="8865720" cy="13240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5"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6"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8" name="CustomShape 2"/>
          <p:cNvSpPr/>
          <p:nvPr/>
        </p:nvSpPr>
        <p:spPr>
          <a:xfrm>
            <a:off x="248400" y="762120"/>
            <a:ext cx="116884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9" name="CustomShape 3"/>
          <p:cNvSpPr/>
          <p:nvPr/>
        </p:nvSpPr>
        <p:spPr>
          <a:xfrm>
            <a:off x="248400" y="2669760"/>
            <a:ext cx="11688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10" name="CustomShape 4"/>
          <p:cNvSpPr/>
          <p:nvPr/>
        </p:nvSpPr>
        <p:spPr>
          <a:xfrm>
            <a:off x="248400" y="3724920"/>
            <a:ext cx="8865720" cy="13240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1676520" y="2362320"/>
            <a:ext cx="881496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13"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4"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6" name="CustomShape 2"/>
          <p:cNvSpPr/>
          <p:nvPr/>
        </p:nvSpPr>
        <p:spPr>
          <a:xfrm>
            <a:off x="248400" y="762120"/>
            <a:ext cx="116884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7" name="CustomShape 3"/>
          <p:cNvSpPr/>
          <p:nvPr/>
        </p:nvSpPr>
        <p:spPr>
          <a:xfrm>
            <a:off x="248400" y="3206880"/>
            <a:ext cx="116884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8" name="CustomShape 4"/>
          <p:cNvSpPr/>
          <p:nvPr/>
        </p:nvSpPr>
        <p:spPr>
          <a:xfrm>
            <a:off x="248400" y="4872240"/>
            <a:ext cx="11554560" cy="13240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21" name="CustomShape 2"/>
          <p:cNvSpPr/>
          <p:nvPr/>
        </p:nvSpPr>
        <p:spPr>
          <a:xfrm>
            <a:off x="1666800" y="609480"/>
            <a:ext cx="88149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22" name="CustomShape 3"/>
          <p:cNvSpPr/>
          <p:nvPr/>
        </p:nvSpPr>
        <p:spPr>
          <a:xfrm>
            <a:off x="522360" y="3531600"/>
            <a:ext cx="110520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24"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325" name="CustomShape 3"/>
          <p:cNvSpPr/>
          <p:nvPr/>
        </p:nvSpPr>
        <p:spPr>
          <a:xfrm>
            <a:off x="246600" y="5082120"/>
            <a:ext cx="11629440" cy="90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When adding an item to a SET, Redis will return a </a:t>
            </a:r>
            <a:r>
              <a:rPr b="1" lang="en-IN" sz="1800" spc="-1" strike="noStrike">
                <a:solidFill>
                  <a:srgbClr val="262626"/>
                </a:solidFill>
                <a:latin typeface="Arial"/>
                <a:ea typeface="Open Sans"/>
              </a:rPr>
              <a:t>1</a:t>
            </a:r>
            <a:r>
              <a:rPr b="0" lang="en-IN" sz="1800" spc="-1" strike="noStrike">
                <a:solidFill>
                  <a:srgbClr val="262626"/>
                </a:solidFill>
                <a:latin typeface="Arial"/>
                <a:ea typeface="Open Sans"/>
              </a:rPr>
              <a:t> if the item is new to the set and </a:t>
            </a:r>
            <a:r>
              <a:rPr b="1" lang="en-IN" sz="1800" spc="-1" strike="noStrike">
                <a:solidFill>
                  <a:srgbClr val="262626"/>
                </a:solidFill>
                <a:latin typeface="Arial"/>
                <a:ea typeface="Open Sans"/>
              </a:rPr>
              <a:t>0</a:t>
            </a:r>
            <a:r>
              <a:rPr b="0" lang="en-IN" sz="1800" spc="-1" strike="noStrike">
                <a:solidFill>
                  <a:srgbClr val="262626"/>
                </a:solidFill>
                <a:latin typeface="Arial"/>
                <a:ea typeface="Open Sans"/>
              </a:rPr>
              <a:t> if it was already in the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7" name="CustomShape 2"/>
          <p:cNvSpPr/>
          <p:nvPr/>
        </p:nvSpPr>
        <p:spPr>
          <a:xfrm>
            <a:off x="248400" y="762120"/>
            <a:ext cx="1168848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8" name="CustomShape 3"/>
          <p:cNvSpPr/>
          <p:nvPr/>
        </p:nvSpPr>
        <p:spPr>
          <a:xfrm>
            <a:off x="248400" y="3422880"/>
            <a:ext cx="116884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9" name="CustomShape 4"/>
          <p:cNvSpPr/>
          <p:nvPr/>
        </p:nvSpPr>
        <p:spPr>
          <a:xfrm>
            <a:off x="288000" y="4687920"/>
            <a:ext cx="11648880" cy="214704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8" name="CustomShape 2"/>
          <p:cNvSpPr/>
          <p:nvPr/>
        </p:nvSpPr>
        <p:spPr>
          <a:xfrm>
            <a:off x="1666800" y="609480"/>
            <a:ext cx="88149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9" name="CustomShape 3"/>
          <p:cNvSpPr/>
          <p:nvPr/>
        </p:nvSpPr>
        <p:spPr>
          <a:xfrm>
            <a:off x="522360" y="3531600"/>
            <a:ext cx="110520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32"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34" name="CustomShape 2"/>
          <p:cNvSpPr/>
          <p:nvPr/>
        </p:nvSpPr>
        <p:spPr>
          <a:xfrm>
            <a:off x="248400" y="762120"/>
            <a:ext cx="116884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35" name="CustomShape 3"/>
          <p:cNvSpPr/>
          <p:nvPr/>
        </p:nvSpPr>
        <p:spPr>
          <a:xfrm>
            <a:off x="248400" y="2549160"/>
            <a:ext cx="116884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6" name="CustomShape 4"/>
          <p:cNvSpPr/>
          <p:nvPr/>
        </p:nvSpPr>
        <p:spPr>
          <a:xfrm>
            <a:off x="248400" y="4104000"/>
            <a:ext cx="8865720" cy="13240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320" cy="63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40"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42" name="CustomShape 2"/>
          <p:cNvSpPr/>
          <p:nvPr/>
        </p:nvSpPr>
        <p:spPr>
          <a:xfrm>
            <a:off x="248400" y="762120"/>
            <a:ext cx="116884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43" name="CustomShape 3"/>
          <p:cNvSpPr/>
          <p:nvPr/>
        </p:nvSpPr>
        <p:spPr>
          <a:xfrm>
            <a:off x="248400" y="3026880"/>
            <a:ext cx="116884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44" name="CustomShape 4"/>
          <p:cNvSpPr/>
          <p:nvPr/>
        </p:nvSpPr>
        <p:spPr>
          <a:xfrm>
            <a:off x="248400" y="4351320"/>
            <a:ext cx="11688480" cy="13240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320" cy="63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8"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9" name="Table 3"/>
          <p:cNvGraphicFramePr/>
          <p:nvPr/>
        </p:nvGraphicFramePr>
        <p:xfrm>
          <a:off x="208440" y="12384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51" name="CustomShape 2"/>
          <p:cNvSpPr/>
          <p:nvPr/>
        </p:nvSpPr>
        <p:spPr>
          <a:xfrm>
            <a:off x="248400" y="762120"/>
            <a:ext cx="116884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52" name="CustomShape 3"/>
          <p:cNvSpPr/>
          <p:nvPr/>
        </p:nvSpPr>
        <p:spPr>
          <a:xfrm>
            <a:off x="248400" y="3366360"/>
            <a:ext cx="116884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53" name="CustomShape 4"/>
          <p:cNvSpPr/>
          <p:nvPr/>
        </p:nvSpPr>
        <p:spPr>
          <a:xfrm>
            <a:off x="248400" y="4647960"/>
            <a:ext cx="11688480" cy="173556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6" name="CustomShape 2"/>
          <p:cNvSpPr/>
          <p:nvPr/>
        </p:nvSpPr>
        <p:spPr>
          <a:xfrm>
            <a:off x="1666800" y="609480"/>
            <a:ext cx="88149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7" name="CustomShape 3"/>
          <p:cNvSpPr/>
          <p:nvPr/>
        </p:nvSpPr>
        <p:spPr>
          <a:xfrm>
            <a:off x="522360" y="3531600"/>
            <a:ext cx="110520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59"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61" name="CustomShape 2"/>
          <p:cNvSpPr/>
          <p:nvPr/>
        </p:nvSpPr>
        <p:spPr>
          <a:xfrm>
            <a:off x="248400" y="762120"/>
            <a:ext cx="116884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62" name="CustomShape 3"/>
          <p:cNvSpPr/>
          <p:nvPr/>
        </p:nvSpPr>
        <p:spPr>
          <a:xfrm>
            <a:off x="248400" y="2567160"/>
            <a:ext cx="116884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63" name="CustomShape 4"/>
          <p:cNvSpPr/>
          <p:nvPr/>
        </p:nvSpPr>
        <p:spPr>
          <a:xfrm>
            <a:off x="248400" y="3101760"/>
            <a:ext cx="11800440" cy="33814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watermelon 1 red 2 blueberry 1 pink 3 kiwi 3 white 2 coconut 2 apple 1 mango 4 tomato 5 cherry</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b="0" lang="en-IN" sz="1800" spc="-1" strike="noStrike">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6"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67"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1"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69" name="CustomShape 2"/>
          <p:cNvSpPr/>
          <p:nvPr/>
        </p:nvSpPr>
        <p:spPr>
          <a:xfrm>
            <a:off x="248400" y="762120"/>
            <a:ext cx="98964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70" name="CustomShape 3"/>
          <p:cNvSpPr/>
          <p:nvPr/>
        </p:nvSpPr>
        <p:spPr>
          <a:xfrm>
            <a:off x="248400" y="3062880"/>
            <a:ext cx="98244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71" name="CustomShape 4"/>
          <p:cNvSpPr/>
          <p:nvPr/>
        </p:nvSpPr>
        <p:spPr>
          <a:xfrm>
            <a:off x="248400" y="3866400"/>
            <a:ext cx="11800440" cy="29700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8920" cy="5707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74" name="Line 7"/>
          <p:cNvSpPr/>
          <p:nvPr/>
        </p:nvSpPr>
        <p:spPr>
          <a:xfrm flipH="1">
            <a:off x="6912000" y="3960000"/>
            <a:ext cx="3564000" cy="64800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76" name="CustomShape 2"/>
          <p:cNvSpPr/>
          <p:nvPr/>
        </p:nvSpPr>
        <p:spPr>
          <a:xfrm>
            <a:off x="248400" y="762120"/>
            <a:ext cx="116884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7" name="CustomShape 3"/>
          <p:cNvSpPr/>
          <p:nvPr/>
        </p:nvSpPr>
        <p:spPr>
          <a:xfrm>
            <a:off x="248400" y="1752840"/>
            <a:ext cx="98244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8" name="CustomShape 4"/>
          <p:cNvSpPr/>
          <p:nvPr/>
        </p:nvSpPr>
        <p:spPr>
          <a:xfrm>
            <a:off x="248400" y="2309760"/>
            <a:ext cx="11800440" cy="9126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81"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82" name="Table 3"/>
          <p:cNvGraphicFramePr/>
          <p:nvPr/>
        </p:nvGraphicFramePr>
        <p:xfrm>
          <a:off x="209520" y="12492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84" name="CustomShape 2"/>
          <p:cNvSpPr/>
          <p:nvPr/>
        </p:nvSpPr>
        <p:spPr>
          <a:xfrm>
            <a:off x="248400" y="762120"/>
            <a:ext cx="116964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85" name="CustomShape 3"/>
          <p:cNvSpPr/>
          <p:nvPr/>
        </p:nvSpPr>
        <p:spPr>
          <a:xfrm>
            <a:off x="248400" y="2911320"/>
            <a:ext cx="98244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86" name="CustomShape 4"/>
          <p:cNvSpPr/>
          <p:nvPr/>
        </p:nvSpPr>
        <p:spPr>
          <a:xfrm>
            <a:off x="288000" y="3751920"/>
            <a:ext cx="11800440" cy="29700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89"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91" name="CustomShape 2"/>
          <p:cNvSpPr/>
          <p:nvPr/>
        </p:nvSpPr>
        <p:spPr>
          <a:xfrm>
            <a:off x="248400" y="762120"/>
            <a:ext cx="1169640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92" name="CustomShape 3"/>
          <p:cNvSpPr/>
          <p:nvPr/>
        </p:nvSpPr>
        <p:spPr>
          <a:xfrm>
            <a:off x="248400" y="3350160"/>
            <a:ext cx="11688480" cy="204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a:t>
            </a:r>
            <a:endParaRPr b="0" lang="en-IN" sz="2000" spc="-1" strike="noStrike">
              <a:latin typeface="Arial"/>
            </a:endParaRPr>
          </a:p>
          <a:p>
            <a:pPr>
              <a:lnSpc>
                <a:spcPct val="100000"/>
              </a:lnSpc>
            </a:pPr>
            <a:r>
              <a:rPr b="0" lang="en-US" sz="800" spc="-1" strike="noStrike">
                <a:solidFill>
                  <a:srgbClr val="00b0f0"/>
                </a:solidFill>
                <a:latin typeface="Consolas"/>
                <a:ea typeface="DejaVu Sans"/>
              </a:rPr>
              <a:t> </a:t>
            </a:r>
            <a:endParaRPr b="0" lang="en-IN" sz="8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93" name="CustomShape 4"/>
          <p:cNvSpPr/>
          <p:nvPr/>
        </p:nvSpPr>
        <p:spPr>
          <a:xfrm>
            <a:off x="248400" y="5087160"/>
            <a:ext cx="11800440" cy="173556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96"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98" name="CustomShape 2"/>
          <p:cNvSpPr/>
          <p:nvPr/>
        </p:nvSpPr>
        <p:spPr>
          <a:xfrm>
            <a:off x="248400" y="762120"/>
            <a:ext cx="116964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399" name="CustomShape 3"/>
          <p:cNvSpPr/>
          <p:nvPr/>
        </p:nvSpPr>
        <p:spPr>
          <a:xfrm>
            <a:off x="248400" y="2896920"/>
            <a:ext cx="116884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400" name="CustomShape 4"/>
          <p:cNvSpPr/>
          <p:nvPr/>
        </p:nvSpPr>
        <p:spPr>
          <a:xfrm>
            <a:off x="248400" y="4193640"/>
            <a:ext cx="11800440" cy="255852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zunion, zinter and zdiff</a:t>
            </a:r>
            <a:endParaRPr b="0" lang="en-IN" sz="5400" spc="-1" strike="noStrike">
              <a:latin typeface="Arial"/>
            </a:endParaRPr>
          </a:p>
        </p:txBody>
      </p:sp>
      <p:sp>
        <p:nvSpPr>
          <p:cNvPr id="403"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zunion, zinter, zdiff</a:t>
            </a:r>
            <a:endParaRPr b="0" lang="en-IN" sz="4000" spc="-1" strike="noStrike">
              <a:latin typeface="Arial"/>
            </a:endParaRPr>
          </a:p>
        </p:txBody>
      </p:sp>
      <p:sp>
        <p:nvSpPr>
          <p:cNvPr id="405" name="CustomShape 2"/>
          <p:cNvSpPr/>
          <p:nvPr/>
        </p:nvSpPr>
        <p:spPr>
          <a:xfrm>
            <a:off x="248400" y="762120"/>
            <a:ext cx="116964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6" name="CustomShape 3"/>
          <p:cNvSpPr/>
          <p:nvPr/>
        </p:nvSpPr>
        <p:spPr>
          <a:xfrm>
            <a:off x="248400" y="4048920"/>
            <a:ext cx="116884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ZUNION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ZINTER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ZDIFF numkeys key [key ...] [WITHSCORES]</a:t>
            </a:r>
            <a:endParaRPr b="0" lang="en-IN" sz="2000" spc="-1" strike="noStrike">
              <a:latin typeface="Arial"/>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3" name="CustomShape 2"/>
          <p:cNvSpPr/>
          <p:nvPr/>
        </p:nvSpPr>
        <p:spPr>
          <a:xfrm>
            <a:off x="248400" y="762120"/>
            <a:ext cx="116884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4" name="CustomShape 3"/>
          <p:cNvSpPr/>
          <p:nvPr/>
        </p:nvSpPr>
        <p:spPr>
          <a:xfrm>
            <a:off x="246600" y="3790800"/>
            <a:ext cx="9061920" cy="29700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 ex 100 get</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 keepttl</a:t>
            </a:r>
            <a:endParaRPr b="0" lang="en-IN" sz="1800" spc="-1" strike="noStrike">
              <a:latin typeface="Arial"/>
            </a:endParaRPr>
          </a:p>
        </p:txBody>
      </p:sp>
      <p:graphicFrame>
        <p:nvGraphicFramePr>
          <p:cNvPr id="125" name="Table 4"/>
          <p:cNvGraphicFramePr/>
          <p:nvPr/>
        </p:nvGraphicFramePr>
        <p:xfrm>
          <a:off x="246600" y="2285640"/>
          <a:ext cx="9067320" cy="1464120"/>
        </p:xfrm>
        <a:graphic>
          <a:graphicData uri="http://schemas.openxmlformats.org/drawingml/2006/table">
            <a:tbl>
              <a:tblPr/>
              <a:tblGrid>
                <a:gridCol w="2565720"/>
                <a:gridCol w="6501960"/>
              </a:tblGrid>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2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seconds|PX milliseconds|KEEPTTL] [NX|XX] [GET]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flushdb and flushall</a:t>
            </a:r>
            <a:endParaRPr b="0" lang="en-IN" sz="5400" spc="-1" strike="noStrike">
              <a:latin typeface="Arial"/>
            </a:endParaRPr>
          </a:p>
        </p:txBody>
      </p:sp>
      <p:sp>
        <p:nvSpPr>
          <p:cNvPr id="409"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flushdb &amp; flushall</a:t>
            </a:r>
            <a:endParaRPr b="0" lang="en-IN" sz="4000" spc="-1" strike="noStrike">
              <a:latin typeface="Arial"/>
            </a:endParaRPr>
          </a:p>
        </p:txBody>
      </p:sp>
      <p:sp>
        <p:nvSpPr>
          <p:cNvPr id="411" name="CustomShape 2"/>
          <p:cNvSpPr/>
          <p:nvPr/>
        </p:nvSpPr>
        <p:spPr>
          <a:xfrm>
            <a:off x="248400" y="4948920"/>
            <a:ext cx="116884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FLUSHDB [ASYNC|SYNC]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FLUSHALL [ASYNC|SYNC]</a:t>
            </a:r>
            <a:endParaRPr b="0" lang="en-IN" sz="2000" spc="-1" strike="noStrike">
              <a:latin typeface="Arial"/>
            </a:endParaRPr>
          </a:p>
        </p:txBody>
      </p:sp>
      <p:sp>
        <p:nvSpPr>
          <p:cNvPr id="412" name="CustomShape 3"/>
          <p:cNvSpPr/>
          <p:nvPr/>
        </p:nvSpPr>
        <p:spPr>
          <a:xfrm>
            <a:off x="248400" y="5777640"/>
            <a:ext cx="11800440" cy="91260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flushdb</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flushall</a:t>
            </a:r>
            <a:endParaRPr b="0" lang="en-IN" sz="1800" spc="-1" strike="noStrike">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400" cy="3777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FLUSHDB</a:t>
            </a:r>
            <a:r>
              <a:rPr b="0" lang="en-US" sz="1800" spc="-1" strike="noStrike">
                <a:solidFill>
                  <a:srgbClr val="000000"/>
                </a:solidFill>
                <a:latin typeface="Arial"/>
                <a:ea typeface="DejaVu Sans"/>
              </a:rPr>
              <a:t> delete all the keys of the currently selected DB. Default,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will synchronously flush all keys from the database.</a:t>
            </a:r>
            <a:endParaRPr b="0" lang="en-IN" sz="1800" spc="-1" strike="noStrike">
              <a:latin typeface="Arial"/>
            </a:endParaRPr>
          </a:p>
          <a:p>
            <a:pPr marL="216000" indent="-21312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312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FLUSHALL</a:t>
            </a:r>
            <a:r>
              <a:rPr b="0" lang="en-US" sz="1800" spc="-1" strike="noStrike">
                <a:solidFill>
                  <a:srgbClr val="000000"/>
                </a:solidFill>
                <a:latin typeface="Arial"/>
                <a:ea typeface="DejaVu Sans"/>
              </a:rPr>
              <a:t> delete all the keys of the existing DB not just the currently selected one. By default,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will synchronously flush all the databases.</a:t>
            </a:r>
            <a:endParaRPr b="0" lang="en-IN" sz="1800" spc="-1" strike="noStrike">
              <a:latin typeface="Arial"/>
            </a:endParaRPr>
          </a:p>
          <a:p>
            <a:pPr marL="216000" indent="-21312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312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416" name="CustomShape 2"/>
          <p:cNvSpPr/>
          <p:nvPr/>
        </p:nvSpPr>
        <p:spPr>
          <a:xfrm>
            <a:off x="1666800" y="609480"/>
            <a:ext cx="88149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417" name="CustomShape 3"/>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CustomShape 1"/>
          <p:cNvSpPr/>
          <p:nvPr/>
        </p:nvSpPr>
        <p:spPr>
          <a:xfrm>
            <a:off x="0" y="727200"/>
            <a:ext cx="19306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19" name="CustomShape 2"/>
          <p:cNvSpPr/>
          <p:nvPr/>
        </p:nvSpPr>
        <p:spPr>
          <a:xfrm>
            <a:off x="288000" y="2061720"/>
            <a:ext cx="11650680" cy="40435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26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26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420" name="CustomShape 3"/>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21" name="CustomShape 4"/>
          <p:cNvSpPr/>
          <p:nvPr/>
        </p:nvSpPr>
        <p:spPr>
          <a:xfrm>
            <a:off x="576000" y="1504080"/>
            <a:ext cx="8338680" cy="3546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2" name="CustomShape 5"/>
          <p:cNvSpPr/>
          <p:nvPr/>
        </p:nvSpPr>
        <p:spPr>
          <a:xfrm>
            <a:off x="288000" y="5543280"/>
            <a:ext cx="10822680" cy="995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CustomShape 1"/>
          <p:cNvSpPr/>
          <p:nvPr/>
        </p:nvSpPr>
        <p:spPr>
          <a:xfrm>
            <a:off x="216000" y="216000"/>
            <a:ext cx="19306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4" name="CustomShape 2"/>
          <p:cNvSpPr/>
          <p:nvPr/>
        </p:nvSpPr>
        <p:spPr>
          <a:xfrm>
            <a:off x="432720" y="1224000"/>
            <a:ext cx="8338680" cy="3546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5" name="CustomShape 3"/>
          <p:cNvSpPr/>
          <p:nvPr/>
        </p:nvSpPr>
        <p:spPr>
          <a:xfrm>
            <a:off x="288000" y="1656000"/>
            <a:ext cx="598320" cy="386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26" name="CustomShape 4"/>
          <p:cNvSpPr/>
          <p:nvPr/>
        </p:nvSpPr>
        <p:spPr>
          <a:xfrm>
            <a:off x="216000" y="2253600"/>
            <a:ext cx="1175256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KEYS[1],KEYS[2],KEYS[3])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KEYS[1],KEYS[2],KEYS[3])"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CustomShape 1"/>
          <p:cNvSpPr/>
          <p:nvPr/>
        </p:nvSpPr>
        <p:spPr>
          <a:xfrm>
            <a:off x="216000" y="216000"/>
            <a:ext cx="19306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8" name="CustomShape 2"/>
          <p:cNvSpPr/>
          <p:nvPr/>
        </p:nvSpPr>
        <p:spPr>
          <a:xfrm>
            <a:off x="432720" y="1224000"/>
            <a:ext cx="8338680" cy="3546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9" name="CustomShape 3"/>
          <p:cNvSpPr/>
          <p:nvPr/>
        </p:nvSpPr>
        <p:spPr>
          <a:xfrm>
            <a:off x="216000" y="2253600"/>
            <a:ext cx="1173816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30" name="CustomShape 4"/>
          <p:cNvSpPr/>
          <p:nvPr/>
        </p:nvSpPr>
        <p:spPr>
          <a:xfrm>
            <a:off x="288000" y="1656000"/>
            <a:ext cx="598320" cy="386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pub/sub</a:t>
            </a:r>
            <a:endParaRPr b="0" lang="en-IN" sz="5400" spc="-1" strike="noStrike">
              <a:latin typeface="Arial"/>
            </a:endParaRPr>
          </a:p>
        </p:txBody>
      </p:sp>
      <p:sp>
        <p:nvSpPr>
          <p:cNvPr id="432"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subscribe, publish</a:t>
            </a:r>
            <a:endParaRPr b="0" lang="en-IN" sz="4000" spc="-1" strike="noStrike">
              <a:latin typeface="Arial"/>
            </a:endParaRPr>
          </a:p>
        </p:txBody>
      </p:sp>
      <p:sp>
        <p:nvSpPr>
          <p:cNvPr id="434" name="CustomShape 2"/>
          <p:cNvSpPr/>
          <p:nvPr/>
        </p:nvSpPr>
        <p:spPr>
          <a:xfrm>
            <a:off x="248400" y="2968920"/>
            <a:ext cx="116884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SUBSCRIBE channel [channel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PUBLISH channel message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UNSUBSCRIBE [channel [channel ...]]</a:t>
            </a:r>
            <a:endParaRPr b="0" lang="en-IN" sz="2000" spc="-1" strike="noStrike">
              <a:latin typeface="Arial"/>
            </a:endParaRPr>
          </a:p>
        </p:txBody>
      </p:sp>
      <p:sp>
        <p:nvSpPr>
          <p:cNvPr id="435" name="CustomShape 3"/>
          <p:cNvSpPr/>
          <p:nvPr/>
        </p:nvSpPr>
        <p:spPr>
          <a:xfrm>
            <a:off x="248400" y="4517640"/>
            <a:ext cx="11941920" cy="214704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subscribe bsnl vi mseb </a:t>
            </a:r>
            <a:r>
              <a:rPr b="0" lang="en-IN" sz="1800" spc="-1" strike="noStrike">
                <a:solidFill>
                  <a:srgbClr val="76ff03"/>
                </a:solidFill>
                <a:latin typeface="Consolas"/>
                <a:ea typeface="SimSun"/>
              </a:rPr>
              <a:t># Client:1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subscribe bsnl mseb    </a:t>
            </a:r>
            <a:r>
              <a:rPr b="0" lang="en-IN" sz="1800" spc="-1" strike="noStrike">
                <a:solidFill>
                  <a:srgbClr val="76ff03"/>
                </a:solidFill>
                <a:latin typeface="Consolas"/>
                <a:ea typeface="SimSun"/>
              </a:rPr>
              <a:t># Client:2</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publish bsnl "Your BSNL bill is generated and is due on 06-07-2021" </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publish vi "Your VI bill is generated and is due on 06-07-2021"</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unsubscribe OR unsubscribe vi mseb</a:t>
            </a:r>
            <a:endParaRPr b="0" lang="en-IN" sz="1800" spc="-1" strike="noStrike">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4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SUBSCRIBE</a:t>
            </a:r>
            <a:r>
              <a:rPr b="0" lang="en-US" sz="1800" spc="-1" strike="noStrike">
                <a:solidFill>
                  <a:srgbClr val="000000"/>
                </a:solidFill>
                <a:latin typeface="Arial"/>
                <a:ea typeface="DejaVu Sans"/>
              </a:rPr>
              <a:t> subscribes the client to the specified channels. Once the client enters the subscribed state it is not supposed to issue any other commands.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PUBLISH</a:t>
            </a:r>
            <a:r>
              <a:rPr b="0" lang="en-US" sz="1800" spc="-1" strike="noStrike">
                <a:solidFill>
                  <a:srgbClr val="000000"/>
                </a:solidFill>
                <a:latin typeface="Arial"/>
                <a:ea typeface="DejaVu Sans"/>
              </a:rPr>
              <a:t> posts a message to the given channel.</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UNSUBSCRIBE</a:t>
            </a:r>
            <a:r>
              <a:rPr b="0" lang="en-US" sz="1800" spc="-1" strike="noStrike">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geo</a:t>
            </a:r>
            <a:endParaRPr b="0" lang="en-IN" sz="5400" spc="-1" strike="noStrike">
              <a:latin typeface="Arial"/>
            </a:endParaRPr>
          </a:p>
        </p:txBody>
      </p:sp>
      <p:sp>
        <p:nvSpPr>
          <p:cNvPr id="439"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440" name="CustomShape 3"/>
          <p:cNvSpPr/>
          <p:nvPr/>
        </p:nvSpPr>
        <p:spPr>
          <a:xfrm>
            <a:off x="522360" y="615600"/>
            <a:ext cx="11052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00695c"/>
                </a:solidFill>
                <a:latin typeface="Segoe UI"/>
                <a:ea typeface="DejaVu Sans"/>
              </a:rPr>
              <a:t>DataType of GOE is ZSET</a:t>
            </a:r>
            <a:endParaRPr b="0" lang="en-IN" sz="2000" spc="-1" strike="noStrike">
              <a:solidFill>
                <a:srgbClr val="00695c"/>
              </a:solidFill>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1676520" y="2362320"/>
            <a:ext cx="8814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geoadd, geohash and zrange</a:t>
            </a:r>
            <a:endParaRPr b="0" lang="en-IN" sz="5400" spc="-1" strike="noStrike">
              <a:latin typeface="Arial"/>
            </a:endParaRPr>
          </a:p>
        </p:txBody>
      </p:sp>
      <p:sp>
        <p:nvSpPr>
          <p:cNvPr id="442"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9"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geoadd, goehash &amp; zrange</a:t>
            </a:r>
            <a:endParaRPr b="0" lang="en-IN" sz="4000" spc="-1" strike="noStrike">
              <a:latin typeface="Arial"/>
            </a:endParaRPr>
          </a:p>
        </p:txBody>
      </p:sp>
      <p:sp>
        <p:nvSpPr>
          <p:cNvPr id="444" name="CustomShape 2"/>
          <p:cNvSpPr/>
          <p:nvPr/>
        </p:nvSpPr>
        <p:spPr>
          <a:xfrm>
            <a:off x="248400" y="3112920"/>
            <a:ext cx="116884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GEOADD key [NX|XX] [CH] longitude latitude member [longitude latitude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GEOHASH key member [member ...]</a:t>
            </a:r>
            <a:endParaRPr b="0" lang="en-IN" sz="2000" spc="-1" strike="noStrike">
              <a:latin typeface="Arial"/>
            </a:endParaRPr>
          </a:p>
        </p:txBody>
      </p:sp>
      <p:sp>
        <p:nvSpPr>
          <p:cNvPr id="445" name="CustomShape 3"/>
          <p:cNvSpPr/>
          <p:nvPr/>
        </p:nvSpPr>
        <p:spPr>
          <a:xfrm>
            <a:off x="248400" y="4517640"/>
            <a:ext cx="11800440" cy="214704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geohash maps mysore pune baroda</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maps 0 -1</a:t>
            </a:r>
            <a:endParaRPr b="0" lang="en-IN" sz="1800" spc="-1" strike="noStrike">
              <a:latin typeface="Arial"/>
            </a:endParaRPr>
          </a:p>
        </p:txBody>
      </p:sp>
      <p:sp>
        <p:nvSpPr>
          <p:cNvPr id="446"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7" name="CustomShape 5"/>
          <p:cNvSpPr/>
          <p:nvPr/>
        </p:nvSpPr>
        <p:spPr>
          <a:xfrm>
            <a:off x="248400" y="762120"/>
            <a:ext cx="116964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GEOADD</a:t>
            </a:r>
            <a:r>
              <a:rPr b="0" lang="en-US" sz="1800" spc="-1" strike="noStrike">
                <a:solidFill>
                  <a:srgbClr val="000000"/>
                </a:solidFill>
                <a:latin typeface="Arial"/>
                <a:ea typeface="DejaVu Sans"/>
              </a:rPr>
              <a:t> adds the specified geospatial items (longitude, latitude, name) to the specified key. Data is stored into the key as a sorted set.</a:t>
            </a:r>
            <a:endParaRPr b="0" lang="en-IN" sz="1800" spc="-1" strike="noStrike">
              <a:latin typeface="Arial"/>
            </a:endParaRPr>
          </a:p>
          <a:p>
            <a:pPr marL="216000" indent="-215280" algn="just">
              <a:lnSpc>
                <a:spcPct val="100000"/>
              </a:lnSpc>
              <a:buClr>
                <a:srgbClr val="000000"/>
              </a:buClr>
              <a:buFont typeface="Wingdings" charset="2"/>
              <a:buChar char=""/>
            </a:pPr>
            <a:r>
              <a:rPr b="0" lang="en-US" sz="1800" spc="-1" strike="noStrike">
                <a:solidFill>
                  <a:srgbClr val="000000"/>
                </a:solidFill>
                <a:latin typeface="Arial"/>
                <a:ea typeface="DejaVu Sans"/>
              </a:rPr>
              <a:t>Valid longitudes are from -180 to 180 degrees.</a:t>
            </a:r>
            <a:endParaRPr b="0" lang="en-IN" sz="1800" spc="-1" strike="noStrike">
              <a:latin typeface="Arial"/>
            </a:endParaRPr>
          </a:p>
          <a:p>
            <a:pPr marL="216000" indent="-215280" algn="just">
              <a:lnSpc>
                <a:spcPct val="100000"/>
              </a:lnSpc>
              <a:buClr>
                <a:srgbClr val="000000"/>
              </a:buClr>
              <a:buFont typeface="Wingdings" charset="2"/>
              <a:buChar char=""/>
            </a:pPr>
            <a:r>
              <a:rPr b="0" lang="en-US" sz="1800" spc="-1" strike="noStrike">
                <a:solidFill>
                  <a:srgbClr val="000000"/>
                </a:solidFill>
                <a:latin typeface="Arial"/>
                <a:ea typeface="DejaVu Sans"/>
              </a:rPr>
              <a:t>Valid latitudes are from -85.05112878 to 85.05112878 degrees.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GEOHASH</a:t>
            </a:r>
            <a:r>
              <a:rPr b="0" lang="en-US" sz="1800" spc="-1" strike="noStrike">
                <a:solidFill>
                  <a:srgbClr val="000000"/>
                </a:solidFill>
                <a:latin typeface="Arial"/>
                <a:ea typeface="DejaVu Sans"/>
              </a:rPr>
              <a:t> return valid Geohash strings representing the position of one or more elements in a sorted set value representing a geospatial index.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transcation</a:t>
            </a:r>
            <a:endParaRPr b="0" lang="en-IN" sz="5400" spc="-1" strike="noStrike">
              <a:latin typeface="Arial"/>
            </a:endParaRPr>
          </a:p>
        </p:txBody>
      </p:sp>
      <p:sp>
        <p:nvSpPr>
          <p:cNvPr id="449" name="CustomShape 2"/>
          <p:cNvSpPr/>
          <p:nvPr/>
        </p:nvSpPr>
        <p:spPr>
          <a:xfrm>
            <a:off x="522360" y="3531600"/>
            <a:ext cx="11052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CustomShape 1"/>
          <p:cNvSpPr/>
          <p:nvPr/>
        </p:nvSpPr>
        <p:spPr>
          <a:xfrm>
            <a:off x="248400" y="0"/>
            <a:ext cx="11688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multi, exec &amp; discard</a:t>
            </a:r>
            <a:endParaRPr b="0" lang="en-IN" sz="4000" spc="-1" strike="noStrike">
              <a:latin typeface="Arial"/>
            </a:endParaRPr>
          </a:p>
        </p:txBody>
      </p:sp>
      <p:sp>
        <p:nvSpPr>
          <p:cNvPr id="451" name="CustomShape 2"/>
          <p:cNvSpPr/>
          <p:nvPr/>
        </p:nvSpPr>
        <p:spPr>
          <a:xfrm>
            <a:off x="248400" y="2968920"/>
            <a:ext cx="116884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MULTI</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EXEC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DISCARD</a:t>
            </a:r>
            <a:endParaRPr b="0" lang="en-IN" sz="2000" spc="-1" strike="noStrike">
              <a:latin typeface="Arial"/>
            </a:endParaRPr>
          </a:p>
        </p:txBody>
      </p:sp>
      <p:sp>
        <p:nvSpPr>
          <p:cNvPr id="452" name="CustomShape 3"/>
          <p:cNvSpPr/>
          <p:nvPr/>
        </p:nvSpPr>
        <p:spPr>
          <a:xfrm>
            <a:off x="248400" y="4517640"/>
            <a:ext cx="11800440" cy="1324080"/>
          </a:xfrm>
          <a:prstGeom prst="rect">
            <a:avLst/>
          </a:prstGeom>
          <a:noFill/>
          <a:ln>
            <a:noFill/>
          </a:ln>
        </p:spPr>
        <p:style>
          <a:lnRef idx="0"/>
          <a:fillRef idx="0"/>
          <a:effectRef idx="0"/>
          <a:fontRef idx="minor"/>
        </p:style>
        <p:txBody>
          <a:bodyPr lIns="90000" rIns="90000" tIns="45000" bIns="45000">
            <a:spAutoFit/>
          </a:bodyPr>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multi</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exec</a:t>
            </a:r>
            <a:endParaRPr b="0" lang="en-IN" sz="1800" spc="-1" strike="noStrike">
              <a:latin typeface="Arial"/>
            </a:endParaRPr>
          </a:p>
          <a:p>
            <a:pPr marL="285840" indent="-261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discard</a:t>
            </a:r>
            <a:endParaRPr b="0" lang="en-IN" sz="1800" spc="-1" strike="noStrike">
              <a:latin typeface="Arial"/>
            </a:endParaRPr>
          </a:p>
        </p:txBody>
      </p:sp>
      <p:sp>
        <p:nvSpPr>
          <p:cNvPr id="453"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4" name="CustomShape 5"/>
          <p:cNvSpPr/>
          <p:nvPr/>
        </p:nvSpPr>
        <p:spPr>
          <a:xfrm>
            <a:off x="248400" y="762120"/>
            <a:ext cx="116964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MULTI</a:t>
            </a:r>
            <a:r>
              <a:rPr b="0" lang="en-US" sz="1800" spc="-1" strike="noStrike">
                <a:solidFill>
                  <a:srgbClr val="000000"/>
                </a:solidFill>
                <a:latin typeface="Arial"/>
                <a:ea typeface="DejaVu Sans"/>
              </a:rPr>
              <a:t> marks the start of a transaction block. Subsequent commands will be queued for atomic execution using </a:t>
            </a:r>
            <a:r>
              <a:rPr b="1" lang="en-US" sz="1800" spc="-1" strike="noStrike">
                <a:solidFill>
                  <a:srgbClr val="000000"/>
                </a:solidFill>
                <a:latin typeface="Arial"/>
                <a:ea typeface="DejaVu Sans"/>
              </a:rPr>
              <a:t>EXEC</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EXEC</a:t>
            </a:r>
            <a:r>
              <a:rPr b="0" lang="en-US" sz="1800" spc="-1" strike="noStrike">
                <a:solidFill>
                  <a:srgbClr val="000000"/>
                </a:solidFill>
                <a:latin typeface="Arial"/>
                <a:ea typeface="DejaVu Sans"/>
              </a:rPr>
              <a:t> will execute all previously queued commands in a transaction and restores the connection state to normal.</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DISCARD</a:t>
            </a:r>
            <a:r>
              <a:rPr b="0" lang="en-US" sz="1800" spc="-1" strike="noStrike">
                <a:solidFill>
                  <a:srgbClr val="000000"/>
                </a:solidFill>
                <a:latin typeface="Arial"/>
                <a:ea typeface="DejaVu Sans"/>
              </a:rPr>
              <a:t> will flushes all previously queued commands in a transaction and restores the connection state to normal.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CustomShape 1"/>
          <p:cNvSpPr/>
          <p:nvPr/>
        </p:nvSpPr>
        <p:spPr>
          <a:xfrm>
            <a:off x="1676520" y="2362320"/>
            <a:ext cx="8814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monitor</a:t>
            </a:r>
            <a:endParaRPr b="0" lang="en-IN" sz="5400" spc="-1" strike="noStrike">
              <a:latin typeface="Arial"/>
            </a:endParaRPr>
          </a:p>
        </p:txBody>
      </p:sp>
      <p:sp>
        <p:nvSpPr>
          <p:cNvPr id="456" name="CustomShape 2"/>
          <p:cNvSpPr/>
          <p:nvPr/>
        </p:nvSpPr>
        <p:spPr>
          <a:xfrm>
            <a:off x="522360" y="3531600"/>
            <a:ext cx="111240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b="0" lang="en-IN" sz="1800" spc="-1" strike="noStrike">
              <a:latin typeface="Arial"/>
            </a:endParaRPr>
          </a:p>
        </p:txBody>
      </p:sp>
      <p:sp>
        <p:nvSpPr>
          <p:cNvPr id="457" name="CustomShape 3"/>
          <p:cNvSpPr/>
          <p:nvPr/>
        </p:nvSpPr>
        <p:spPr>
          <a:xfrm>
            <a:off x="1666800" y="609480"/>
            <a:ext cx="88149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CustomShape 1"/>
          <p:cNvSpPr/>
          <p:nvPr/>
        </p:nvSpPr>
        <p:spPr>
          <a:xfrm>
            <a:off x="246600" y="2563200"/>
            <a:ext cx="11693520" cy="363960"/>
          </a:xfrm>
          <a:prstGeom prst="rect">
            <a:avLst/>
          </a:prstGeom>
          <a:noFill/>
          <a:ln>
            <a:noFill/>
          </a:ln>
        </p:spPr>
        <p:style>
          <a:lnRef idx="0"/>
          <a:fillRef idx="0"/>
          <a:effectRef idx="0"/>
          <a:fontRef idx="minor"/>
        </p:style>
        <p:txBody>
          <a:bodyPr lIns="90000" rIns="90000" tIns="45000" bIns="45000">
            <a:spAutoFit/>
          </a:bodyPr>
          <a:p>
            <a:pPr marL="343080" indent="-3189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monitor</a:t>
            </a:r>
            <a:endParaRPr b="0" lang="en-IN" sz="1800" spc="-1" strike="noStrike">
              <a:latin typeface="Arial"/>
            </a:endParaRPr>
          </a:p>
        </p:txBody>
      </p:sp>
      <p:sp>
        <p:nvSpPr>
          <p:cNvPr id="459" name="CustomShape 2"/>
          <p:cNvSpPr/>
          <p:nvPr/>
        </p:nvSpPr>
        <p:spPr>
          <a:xfrm>
            <a:off x="246600" y="1742040"/>
            <a:ext cx="116935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MONITOR</a:t>
            </a:r>
            <a:endParaRPr b="0" lang="en-IN" sz="2000" spc="-1" strike="noStrike">
              <a:latin typeface="Arial"/>
            </a:endParaRPr>
          </a:p>
        </p:txBody>
      </p:sp>
      <p:sp>
        <p:nvSpPr>
          <p:cNvPr id="460" name="CustomShape 3"/>
          <p:cNvSpPr/>
          <p:nvPr/>
        </p:nvSpPr>
        <p:spPr>
          <a:xfrm>
            <a:off x="246600" y="762120"/>
            <a:ext cx="116935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461" name="CustomShape 4"/>
          <p:cNvSpPr/>
          <p:nvPr/>
        </p:nvSpPr>
        <p:spPr>
          <a:xfrm>
            <a:off x="2466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monitor</a:t>
            </a:r>
            <a:endParaRPr b="0" lang="en-IN" sz="4000" spc="-1" strike="noStrike">
              <a:latin typeface="Arial"/>
            </a:endParaRPr>
          </a:p>
        </p:txBody>
      </p:sp>
      <p:sp>
        <p:nvSpPr>
          <p:cNvPr id="462"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CustomShape 1"/>
          <p:cNvSpPr/>
          <p:nvPr/>
        </p:nvSpPr>
        <p:spPr>
          <a:xfrm>
            <a:off x="1365840" y="188640"/>
            <a:ext cx="965880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64" name="Picture 2" descr="http://www.bvctch.vn/vnt_upload/weblink/thks.jpg"/>
          <p:cNvPicPr/>
          <p:nvPr/>
        </p:nvPicPr>
        <p:blipFill>
          <a:blip r:embed="rId1"/>
          <a:stretch/>
        </p:blipFill>
        <p:spPr>
          <a:xfrm>
            <a:off x="4404600" y="2036160"/>
            <a:ext cx="3102480" cy="4639320"/>
          </a:xfrm>
          <a:prstGeom prst="rect">
            <a:avLst/>
          </a:prstGeom>
          <a:ln>
            <a:noFill/>
          </a:ln>
        </p:spPr>
      </p:pic>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CustomShape 1"/>
          <p:cNvSpPr/>
          <p:nvPr/>
        </p:nvSpPr>
        <p:spPr>
          <a:xfrm>
            <a:off x="474480" y="2448000"/>
            <a:ext cx="10383480" cy="2380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19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19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19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19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19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66" name="CustomShape 2"/>
          <p:cNvSpPr/>
          <p:nvPr/>
        </p:nvSpPr>
        <p:spPr>
          <a:xfrm>
            <a:off x="363600" y="193320"/>
            <a:ext cx="4230360" cy="584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67" name="CustomShape 3"/>
          <p:cNvSpPr/>
          <p:nvPr/>
        </p:nvSpPr>
        <p:spPr>
          <a:xfrm>
            <a:off x="504000" y="5760000"/>
            <a:ext cx="11145960" cy="588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c2185b"/>
                </a:solidFill>
                <a:latin typeface="Arial"/>
                <a:ea typeface="DejaVu Sans"/>
              </a:rPr>
              <a:t>redis-cli --csv -h 127.0.0.1 -p 6379 -n 3  hgetall cust:2 &gt;&gt; customer</a:t>
            </a:r>
            <a:endParaRPr b="0" lang="en-IN" sz="2200" spc="-1" strike="noStrike">
              <a:latin typeface="Arial"/>
            </a:endParaRPr>
          </a:p>
        </p:txBody>
      </p:sp>
      <p:sp>
        <p:nvSpPr>
          <p:cNvPr id="468" name="CustomShape 4"/>
          <p:cNvSpPr/>
          <p:nvPr/>
        </p:nvSpPr>
        <p:spPr>
          <a:xfrm>
            <a:off x="9648000" y="4014000"/>
            <a:ext cx="2145960" cy="29196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CustomShape 1"/>
          <p:cNvSpPr/>
          <p:nvPr/>
        </p:nvSpPr>
        <p:spPr>
          <a:xfrm>
            <a:off x="1368000" y="1669320"/>
            <a:ext cx="3659400" cy="2926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0" name="Picture 356" descr=""/>
          <p:cNvPicPr/>
          <p:nvPr/>
        </p:nvPicPr>
        <p:blipFill>
          <a:blip r:embed="rId1"/>
          <a:stretch/>
        </p:blipFill>
        <p:spPr>
          <a:xfrm>
            <a:off x="483840" y="144000"/>
            <a:ext cx="8576280" cy="64292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13405</TotalTime>
  <Application>LibreOffice/6.4.7.2$Linux_X86_64 LibreOffice_project/40$Build-2</Application>
  <Words>6469</Words>
  <Paragraphs>708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2021-05-16T16:05:00Z</dcterms:modified>
  <cp:revision>2465</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85</vt:i4>
  </property>
  <property fmtid="{D5CDD505-2E9C-101B-9397-08002B2CF9AE}" pid="12" name="category">
    <vt:lpwstr>HTML Programming</vt:lpwstr>
  </property>
</Properties>
</file>