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653" r:id="rId112"/>
    <p:sldId id="1654"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26"/>
    <a:srgbClr val="CFCB27"/>
    <a:srgbClr val="DFDC52"/>
    <a:srgbClr val="B4543A"/>
    <a:srgbClr val="39AE0A"/>
    <a:srgbClr val="FD8603"/>
    <a:srgbClr val="01FFFF"/>
    <a:srgbClr val="840FF9"/>
    <a:srgbClr val="803A69"/>
    <a:srgbClr val="EAE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6486929"/>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5907113"/>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91813879"/>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5337918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84894505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43367635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format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6983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77337292"/>
              </p:ext>
            </p:extLst>
          </p:nvPr>
        </p:nvGraphicFramePr>
        <p:xfrm>
          <a:off x="191344" y="706204"/>
          <a:ext cx="11736000" cy="5768160"/>
        </p:xfrm>
        <a:graphic>
          <a:graphicData uri="http://schemas.openxmlformats.org/drawingml/2006/table">
            <a:tbl>
              <a:tblPr firstRow="1" bandRow="1">
                <a:tableStyleId>{7E9639D4-E3E2-4D34-9284-5A2195B3D0D7}</a:tableStyleId>
              </a:tblPr>
              <a:tblGrid>
                <a:gridCol w="2160000">
                  <a:extLst>
                    <a:ext uri="{9D8B030D-6E8A-4147-A177-3AD203B41FA5}">
                      <a16:colId xmlns:a16="http://schemas.microsoft.com/office/drawing/2014/main" val="20000"/>
                    </a:ext>
                  </a:extLst>
                </a:gridCol>
                <a:gridCol w="3708000">
                  <a:extLst>
                    <a:ext uri="{9D8B030D-6E8A-4147-A177-3AD203B41FA5}">
                      <a16:colId xmlns:a16="http://schemas.microsoft.com/office/drawing/2014/main" val="20001"/>
                    </a:ext>
                  </a:extLst>
                </a:gridCol>
                <a:gridCol w="2160000">
                  <a:extLst>
                    <a:ext uri="{9D8B030D-6E8A-4147-A177-3AD203B41FA5}">
                      <a16:colId xmlns:a16="http://schemas.microsoft.com/office/drawing/2014/main" val="2527582710"/>
                    </a:ext>
                  </a:extLst>
                </a:gridCol>
                <a:gridCol w="3708000">
                  <a:extLst>
                    <a:ext uri="{9D8B030D-6E8A-4147-A177-3AD203B41FA5}">
                      <a16:colId xmlns:a16="http://schemas.microsoft.com/office/drawing/2014/main" val="237531583"/>
                    </a:ext>
                  </a:extLst>
                </a:gridCol>
              </a:tblGrid>
              <a:tr h="467088">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67088">
                <a:tc>
                  <a:txBody>
                    <a:bodyPr/>
                    <a:lstStyle/>
                    <a:p>
                      <a:pPr>
                        <a:spcAft>
                          <a:spcPts val="0"/>
                        </a:spcAft>
                      </a:pPr>
                      <a:r>
                        <a:rPr kumimoji="0" lang="en-US" sz="1800" kern="1200" dirty="0">
                          <a:solidFill>
                            <a:srgbClr val="803A69"/>
                          </a:solidFill>
                          <a:latin typeface="Liberation Mono"/>
                          <a:ea typeface="+mn-ea"/>
                          <a:cs typeface="+mn-cs"/>
                        </a:rPr>
                        <a:t>   YYYY / YY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4 or 2 digit year.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lgn="l">
                        <a:spcAft>
                          <a:spcPts val="0"/>
                        </a:spcAft>
                      </a:pPr>
                      <a:r>
                        <a:rPr kumimoji="0" lang="en-US" sz="1800" kern="1200" dirty="0">
                          <a:solidFill>
                            <a:srgbClr val="803A69"/>
                          </a:solidFill>
                          <a:latin typeface="Liberation Mono"/>
                          <a:ea typeface="+mn-ea"/>
                          <a:cs typeface="+mn-cs"/>
                        </a:rPr>
                        <a:t>   DY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Abbreviated name of the day</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67088">
                <a:tc>
                  <a:txBody>
                    <a:bodyPr/>
                    <a:lstStyle/>
                    <a:p>
                      <a:pPr>
                        <a:spcAft>
                          <a:spcPts val="0"/>
                        </a:spcAft>
                      </a:pPr>
                      <a:r>
                        <a:rPr kumimoji="0" lang="en-US" sz="1800" kern="1200" dirty="0">
                          <a:solidFill>
                            <a:srgbClr val="803A69"/>
                          </a:solidFill>
                          <a:latin typeface="Liberation Mono"/>
                          <a:ea typeface="+mn-ea"/>
                          <a:cs typeface="+mn-cs"/>
                        </a:rPr>
                        <a:t>   Q</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Quarter of the year(1, 2, 3, 4)</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spcAft>
                          <a:spcPts val="0"/>
                        </a:spcAft>
                      </a:pPr>
                      <a:r>
                        <a:rPr kumimoji="0" lang="en-US" sz="1800" kern="1200" dirty="0">
                          <a:solidFill>
                            <a:srgbClr val="803A69"/>
                          </a:solidFill>
                          <a:latin typeface="Liberation Mono"/>
                          <a:ea typeface="+mn-ea"/>
                          <a:cs typeface="+mn-cs"/>
                        </a:rPr>
                        <a:t>   Day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The name of the 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67088">
                <a:tc>
                  <a:txBody>
                    <a:bodyPr/>
                    <a:lstStyle/>
                    <a:p>
                      <a:pPr marL="0" lvl="0" indent="0">
                        <a:spcAft>
                          <a:spcPts val="0"/>
                        </a:spcAft>
                      </a:pPr>
                      <a:r>
                        <a:rPr kumimoji="0" lang="en-US" sz="1800" kern="1200" dirty="0">
                          <a:solidFill>
                            <a:srgbClr val="803A69"/>
                          </a:solidFill>
                          <a:latin typeface="Liberation Mono"/>
                          <a:ea typeface="+mn-ea"/>
                          <a:cs typeface="+mn-cs"/>
                        </a:rPr>
                        <a:t>   MM / RM</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Month (01-12; Jan = 01), RM Roman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803A69"/>
                          </a:solidFill>
                          <a:latin typeface="Liberation Mono"/>
                          <a:ea typeface="+mn-ea"/>
                          <a:cs typeface="+mn-cs"/>
                        </a:rPr>
                        <a:t>   HH / HH12</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Hours (1-12)</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Abbreviated name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HH24</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Hours (0-23)</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MI</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Minutes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fmMonth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without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SS</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Seconds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a:t>
                      </a:r>
                      <a:r>
                        <a:rPr kumimoji="0" lang="en-US" sz="1800" kern="1200">
                          <a:solidFill>
                            <a:schemeClr val="tx1"/>
                          </a:solidFill>
                          <a:effectLst/>
                          <a:latin typeface="Liberation Mono"/>
                          <a:ea typeface="+mn-ea"/>
                          <a:cs typeface="+mn-cs"/>
                        </a:rPr>
                        <a:t>an year.</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a week (1-7)</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92715358"/>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month (1-31)</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72040335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DDD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year(1-365)</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079321922"/>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833875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19772500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56195574"/>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46549986"/>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4112203608"/>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2780401707"/>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409566628"/>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391930453"/>
              </p:ext>
            </p:extLst>
          </p:nvPr>
        </p:nvGraphicFramePr>
        <p:xfrm>
          <a:off x="191344" y="764704"/>
          <a:ext cx="11737304" cy="3957320"/>
        </p:xfrm>
        <a:graphic>
          <a:graphicData uri="http://schemas.openxmlformats.org/drawingml/2006/table">
            <a:tbl>
              <a:tblPr firstRow="1" bandRow="1">
                <a:tableStyleId>{7E9639D4-E3E2-4D34-9284-5A2195B3D0D7}</a:tableStyleId>
              </a:tblPr>
              <a:tblGrid>
                <a:gridCol w="5241186">
                  <a:extLst>
                    <a:ext uri="{9D8B030D-6E8A-4147-A177-3AD203B41FA5}">
                      <a16:colId xmlns:a16="http://schemas.microsoft.com/office/drawing/2014/main" val="20000"/>
                    </a:ext>
                  </a:extLst>
                </a:gridCol>
                <a:gridCol w="649611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 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A data type for array of values. Base data type specifies the data type of elements. Array may have NULL elements. The allowed cardinality is from 0 to 65536 elements.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995753"/>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dirty="0">
                <a:solidFill>
                  <a:srgbClr val="FF0000"/>
                </a:solidFill>
                <a:latin typeface="Liberation Mono"/>
              </a:rPr>
              <a:t>// </a:t>
            </a:r>
            <a:r>
              <a:rPr lang="en-US" dirty="0">
                <a:solidFill>
                  <a:srgbClr val="FF0000"/>
                </a:solidFill>
                <a:latin typeface="Liberation Mono"/>
              </a:rPr>
              <a:t>Tables with the NOT PERSISTENT are kept in memory, all rows are lost when the database is closed.</a:t>
            </a:r>
            <a:endParaRPr lang="en-IN" dirty="0">
              <a:solidFill>
                <a:srgbClr val="FF0000"/>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30887"/>
          </a:xfrm>
          <a:prstGeom prst="rect">
            <a:avLst/>
          </a:prstGeom>
          <a:noFill/>
        </p:spPr>
        <p:txBody>
          <a:bodyPr wrap="square">
            <a:spAutoFit/>
          </a:bodyPr>
          <a:lstStyle/>
          <a:p>
            <a:r>
              <a:rPr lang="en-IN" sz="2200" i="1" dirty="0">
                <a:solidFill>
                  <a:schemeClr val="tx1">
                    <a:lumMod val="75000"/>
                    <a:lumOff val="25000"/>
                  </a:schemeClr>
                </a:solidFill>
                <a:latin typeface="Liberation Mono"/>
              </a:rPr>
              <a:t>VALUES ( {expression </a:t>
            </a:r>
            <a:r>
              <a:rPr lang="en-IN" sz="2200" dirty="0">
                <a:solidFill>
                  <a:schemeClr val="bg1">
                    <a:lumMod val="50000"/>
                  </a:schemeClr>
                </a:solidFill>
                <a:latin typeface="Liberation Mono"/>
                <a:cs typeface="Arial" panose="020B0604020202020204" pitchFamily="34" charset="0"/>
              </a:rPr>
              <a:t>|</a:t>
            </a:r>
            <a:r>
              <a:rPr lang="en-IN" sz="2200" i="1" dirty="0">
                <a:solidFill>
                  <a:schemeClr val="tx1">
                    <a:lumMod val="75000"/>
                    <a:lumOff val="25000"/>
                  </a:schemeClr>
                </a:solidFill>
                <a:latin typeface="Liberation Mono"/>
              </a:rPr>
              <a:t> default } )</a:t>
            </a:r>
            <a:endParaRPr lang="en-IN" sz="2200" i="1" dirty="0">
              <a:solidFill>
                <a:schemeClr val="tx1">
                  <a:lumMod val="75000"/>
                  <a:lumOff val="25000"/>
                </a:schemeClr>
              </a:solidFill>
            </a:endParaRPr>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QUERY</a:t>
            </a:r>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DEFAULT ( { string </a:t>
            </a:r>
            <a:r>
              <a:rPr lang="en-IN" i="0" dirty="0"/>
              <a:t>|</a:t>
            </a:r>
            <a:r>
              <a:rPr lang="en-IN" dirty="0"/>
              <a:t> integer } )</a:t>
            </a:r>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VISIBLE </a:t>
            </a:r>
            <a:r>
              <a:rPr lang="en-IN" i="0" dirty="0"/>
              <a:t>|</a:t>
            </a:r>
            <a:r>
              <a:rPr lang="en-IN" dirty="0"/>
              <a:t> INVISIBLE</a:t>
            </a:r>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911424" y="2996952"/>
            <a:ext cx="10936857"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a:pPr>
            <a:r>
              <a:rPr lang="en-IN" sz="2200" dirty="0"/>
              <a:t>GENERATED ALWAYS AS ( { generatedColumnExpression } )</a:t>
            </a:r>
          </a:p>
        </p:txBody>
      </p:sp>
      <p:sp>
        <p:nvSpPr>
          <p:cNvPr id="13" name="TextBox 12">
            <a:extLst>
              <a:ext uri="{FF2B5EF4-FFF2-40B4-BE49-F238E27FC236}">
                <a16:creationId xmlns:a16="http://schemas.microsoft.com/office/drawing/2014/main" id="{D55B48BB-61F9-5495-C912-C29BD20331FB}"/>
              </a:ext>
            </a:extLst>
          </p:cNvPr>
          <p:cNvSpPr txBox="1"/>
          <p:nvPr/>
        </p:nvSpPr>
        <p:spPr>
          <a:xfrm>
            <a:off x="911424" y="5426841"/>
            <a:ext cx="1093686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149080"/>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startAt="2"/>
              </a:pPr>
              <a:r>
                <a:rPr lang="en-IN" sz="2200" dirty="0"/>
                <a:t>GENERATED ALWAYS AS ( { nextval('S1') } )</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639692" y="3735415"/>
              <a:ext cx="2166179" cy="629974"/>
              <a:chOff x="3220727" y="3956375"/>
              <a:chExt cx="2166179"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220727" y="4110168"/>
                <a:ext cx="454088" cy="476181"/>
                <a:chOff x="3220727"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227952"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220727"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674814"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78904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452808" y="1311584"/>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a:t>
            </a:r>
            <a:r>
              <a:rPr lang="en-US" sz="2000" dirty="0">
                <a:latin typeface="Liberation Mono"/>
              </a:rPr>
              <a:t>'</a:t>
            </a:r>
            <a:r>
              <a:rPr lang="en-IN" sz="2000" i="1" dirty="0">
                <a:solidFill>
                  <a:srgbClr val="39AE0A"/>
                </a:solidFill>
                <a:latin typeface="Liberation Mono"/>
              </a:rPr>
              <a:t>sequenceName</a:t>
            </a:r>
            <a:r>
              <a:rPr lang="en-US" sz="2000" dirty="0">
                <a:latin typeface="Liberation Mono"/>
              </a:rPr>
              <a:t>'</a:t>
            </a:r>
            <a:r>
              <a:rPr lang="en-IN" sz="2000" dirty="0">
                <a:solidFill>
                  <a:srgbClr val="000000"/>
                </a:solidFill>
                <a:latin typeface="Liberation Mono"/>
              </a:rPr>
              <a:t>)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chemeClr val="tx1">
                    <a:lumMod val="75000"/>
                    <a:lumOff val="25000"/>
                  </a:schemeClr>
                </a:solidFill>
                <a:latin typeface="Liberation Mono"/>
              </a:rPr>
              <a:t>GENERATED ALWAYS AS ( </a:t>
            </a:r>
            <a:r>
              <a:rPr lang="en-IN" sz="2200" i="1" dirty="0">
                <a:solidFill>
                  <a:schemeClr val="tx1">
                    <a:lumMod val="75000"/>
                    <a:lumOff val="25000"/>
                  </a:schemeClr>
                </a:solidFill>
                <a:latin typeface="Liberation Mono"/>
              </a:rPr>
              <a:t>nextval(</a:t>
            </a:r>
            <a:r>
              <a:rPr lang="en-US" sz="2200" dirty="0">
                <a:solidFill>
                  <a:schemeClr val="tx1">
                    <a:lumMod val="75000"/>
                    <a:lumOff val="25000"/>
                  </a:schemeClr>
                </a:solidFill>
                <a:latin typeface="Liberation Mono"/>
              </a:rPr>
              <a:t>'</a:t>
            </a:r>
            <a:r>
              <a:rPr lang="en-IN" sz="2200" i="1" dirty="0">
                <a:solidFill>
                  <a:srgbClr val="39AE0A"/>
                </a:solidFill>
                <a:latin typeface="Liberation Mono"/>
              </a:rPr>
              <a:t>sequenceName</a:t>
            </a:r>
            <a:r>
              <a:rPr lang="en-US" sz="2200" dirty="0">
                <a:solidFill>
                  <a:schemeClr val="tx1">
                    <a:lumMod val="75000"/>
                    <a:lumOff val="25000"/>
                  </a:schemeClr>
                </a:solidFill>
                <a:latin typeface="Liberation Mono"/>
              </a:rPr>
              <a:t>'</a:t>
            </a:r>
            <a:r>
              <a:rPr lang="en-IN" sz="2200" i="1" dirty="0">
                <a:solidFill>
                  <a:schemeClr val="tx1">
                    <a:lumMod val="75000"/>
                    <a:lumOff val="25000"/>
                  </a:schemeClr>
                </a:solidFill>
                <a:latin typeface="Liberation Mono"/>
              </a:rPr>
              <a:t>)</a:t>
            </a:r>
            <a:r>
              <a:rPr lang="en-IN" sz="2200" dirty="0">
                <a:solidFill>
                  <a:schemeClr val="tx1">
                    <a:lumMod val="75000"/>
                    <a:lumOff val="25000"/>
                  </a:schemeClr>
                </a:solidFill>
                <a:latin typeface="Liberation Mono"/>
              </a:rPr>
              <a:t> )</a:t>
            </a:r>
            <a:endParaRPr lang="en-IN" sz="22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6960096" y="3233160"/>
              <a:ext cx="2117414" cy="646331"/>
              <a:chOff x="4639741"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639741" y="4149080"/>
                <a:ext cx="454086" cy="476181"/>
                <a:chOff x="4639741"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655840"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639741"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045063"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 [size]</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77500" lnSpcReduction="20000"/>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not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not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NOT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4893647"/>
          </a:xfrm>
          <a:prstGeom prst="rect">
            <a:avLst/>
          </a:prstGeom>
          <a:noFill/>
        </p:spPr>
        <p:txBody>
          <a:bodyPr wrap="square">
            <a:spAutoFit/>
          </a:bodyPr>
          <a:lstStyle/>
          <a:p>
            <a:r>
              <a:rPr lang="en-US" sz="22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RESTART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SET</a:t>
            </a:r>
            <a:r>
              <a:rPr lang="en-US" sz="2200" dirty="0">
                <a:solidFill>
                  <a:schemeClr val="tx1">
                    <a:lumMod val="75000"/>
                    <a:lumOff val="25000"/>
                  </a:schemeClr>
                </a:solidFill>
                <a:latin typeface="Liberation Mono"/>
                <a:cs typeface="Leelawadee UI Semilight" panose="020B0402040204020203" pitchFamily="34" charset="-34"/>
              </a:rPr>
              <a:t> </a:t>
            </a:r>
            <a:r>
              <a:rPr lang="en-US" sz="2200" i="1" dirty="0">
                <a:solidFill>
                  <a:schemeClr val="accent4">
                    <a:lumMod val="50000"/>
                  </a:schemeClr>
                </a:solidFill>
                <a:latin typeface="Liberation Mono"/>
                <a:cs typeface="Leelawadee UI Semilight" panose="020B0402040204020203" pitchFamily="34" charset="-34"/>
              </a:rPr>
              <a:t>basicSequenceOption</a:t>
            </a:r>
            <a:endParaRPr lang="en-US" sz="2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err="1">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200" u="sng"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54911</TotalTime>
  <Words>20137</Words>
  <Application>Microsoft Office PowerPoint</Application>
  <PresentationFormat>Widescreen</PresentationFormat>
  <Paragraphs>2648</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12274</cp:revision>
  <dcterms:created xsi:type="dcterms:W3CDTF">2015-10-09T06:09:34Z</dcterms:created>
  <dcterms:modified xsi:type="dcterms:W3CDTF">2024-01-25T02:10:10Z</dcterms:modified>
</cp:coreProperties>
</file>