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80"/>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1007" r:id="rId65"/>
    <p:sldId id="1008" r:id="rId66"/>
    <p:sldId id="1009" r:id="rId67"/>
    <p:sldId id="1010" r:id="rId68"/>
    <p:sldId id="590" r:id="rId69"/>
    <p:sldId id="490" r:id="rId70"/>
    <p:sldId id="602" r:id="rId71"/>
    <p:sldId id="540" r:id="rId72"/>
    <p:sldId id="491" r:id="rId73"/>
    <p:sldId id="492" r:id="rId74"/>
    <p:sldId id="493" r:id="rId75"/>
    <p:sldId id="495" r:id="rId76"/>
    <p:sldId id="958" r:id="rId77"/>
    <p:sldId id="959" r:id="rId78"/>
    <p:sldId id="960" r:id="rId79"/>
    <p:sldId id="971" r:id="rId80"/>
    <p:sldId id="961" r:id="rId81"/>
    <p:sldId id="962" r:id="rId82"/>
    <p:sldId id="966" r:id="rId83"/>
    <p:sldId id="967" r:id="rId84"/>
    <p:sldId id="963" r:id="rId85"/>
    <p:sldId id="970" r:id="rId86"/>
    <p:sldId id="972" r:id="rId87"/>
    <p:sldId id="973" r:id="rId88"/>
    <p:sldId id="974" r:id="rId89"/>
    <p:sldId id="999" r:id="rId90"/>
    <p:sldId id="1000" r:id="rId91"/>
    <p:sldId id="1001" r:id="rId92"/>
    <p:sldId id="1002" r:id="rId93"/>
    <p:sldId id="1004" r:id="rId94"/>
    <p:sldId id="1005" r:id="rId95"/>
    <p:sldId id="1017" r:id="rId96"/>
    <p:sldId id="1018" r:id="rId97"/>
    <p:sldId id="1019" r:id="rId98"/>
    <p:sldId id="595" r:id="rId99"/>
    <p:sldId id="539" r:id="rId100"/>
    <p:sldId id="580" r:id="rId101"/>
    <p:sldId id="620" r:id="rId102"/>
    <p:sldId id="621" r:id="rId103"/>
    <p:sldId id="796" r:id="rId104"/>
    <p:sldId id="931" r:id="rId105"/>
    <p:sldId id="985" r:id="rId106"/>
    <p:sldId id="849" r:id="rId107"/>
    <p:sldId id="800" r:id="rId108"/>
    <p:sldId id="615" r:id="rId109"/>
    <p:sldId id="506" r:id="rId110"/>
    <p:sldId id="803" r:id="rId111"/>
    <p:sldId id="804" r:id="rId112"/>
    <p:sldId id="791" r:id="rId113"/>
    <p:sldId id="793" r:id="rId114"/>
    <p:sldId id="794" r:id="rId115"/>
    <p:sldId id="795" r:id="rId116"/>
    <p:sldId id="616" r:id="rId117"/>
    <p:sldId id="505" r:id="rId118"/>
    <p:sldId id="513" r:id="rId119"/>
    <p:sldId id="618" r:id="rId120"/>
    <p:sldId id="619" r:id="rId121"/>
    <p:sldId id="617" r:id="rId122"/>
    <p:sldId id="502" r:id="rId123"/>
    <p:sldId id="503" r:id="rId124"/>
    <p:sldId id="699" r:id="rId125"/>
    <p:sldId id="504" r:id="rId126"/>
    <p:sldId id="700" r:id="rId127"/>
    <p:sldId id="679" r:id="rId128"/>
    <p:sldId id="940" r:id="rId129"/>
    <p:sldId id="942" r:id="rId130"/>
    <p:sldId id="941" r:id="rId131"/>
    <p:sldId id="677" r:id="rId132"/>
    <p:sldId id="678" r:id="rId133"/>
    <p:sldId id="680" r:id="rId134"/>
    <p:sldId id="507" r:id="rId135"/>
    <p:sldId id="591" r:id="rId136"/>
    <p:sldId id="509" r:id="rId137"/>
    <p:sldId id="510" r:id="rId138"/>
    <p:sldId id="511" r:id="rId139"/>
    <p:sldId id="512" r:id="rId140"/>
    <p:sldId id="527" r:id="rId141"/>
    <p:sldId id="529" r:id="rId142"/>
    <p:sldId id="701" r:id="rId143"/>
    <p:sldId id="853" r:id="rId144"/>
    <p:sldId id="530" r:id="rId145"/>
    <p:sldId id="899" r:id="rId146"/>
    <p:sldId id="702" r:id="rId147"/>
    <p:sldId id="531" r:id="rId148"/>
    <p:sldId id="947" r:id="rId149"/>
    <p:sldId id="948" r:id="rId150"/>
    <p:sldId id="949" r:id="rId151"/>
    <p:sldId id="950" r:id="rId152"/>
    <p:sldId id="644" r:id="rId153"/>
    <p:sldId id="854" r:id="rId154"/>
    <p:sldId id="645" r:id="rId155"/>
    <p:sldId id="855" r:id="rId156"/>
    <p:sldId id="816" r:id="rId157"/>
    <p:sldId id="817" r:id="rId158"/>
    <p:sldId id="545" r:id="rId159"/>
    <p:sldId id="533" r:id="rId160"/>
    <p:sldId id="534" r:id="rId161"/>
    <p:sldId id="542" r:id="rId162"/>
    <p:sldId id="543" r:id="rId163"/>
    <p:sldId id="544" r:id="rId164"/>
    <p:sldId id="546" r:id="rId165"/>
    <p:sldId id="522" r:id="rId166"/>
    <p:sldId id="523" r:id="rId167"/>
    <p:sldId id="809" r:id="rId168"/>
    <p:sldId id="526" r:id="rId169"/>
    <p:sldId id="524" r:id="rId170"/>
    <p:sldId id="525" r:id="rId171"/>
    <p:sldId id="548" r:id="rId172"/>
    <p:sldId id="646" r:id="rId173"/>
    <p:sldId id="647" r:id="rId174"/>
    <p:sldId id="773" r:id="rId175"/>
    <p:sldId id="772" r:id="rId176"/>
    <p:sldId id="789" r:id="rId177"/>
    <p:sldId id="790" r:id="rId178"/>
    <p:sldId id="549" r:id="rId179"/>
    <p:sldId id="550" r:id="rId180"/>
    <p:sldId id="547" r:id="rId181"/>
    <p:sldId id="515" r:id="rId182"/>
    <p:sldId id="516" r:id="rId183"/>
    <p:sldId id="517" r:id="rId184"/>
    <p:sldId id="551" r:id="rId185"/>
    <p:sldId id="554" r:id="rId186"/>
    <p:sldId id="555" r:id="rId187"/>
    <p:sldId id="556" r:id="rId188"/>
    <p:sldId id="557" r:id="rId189"/>
    <p:sldId id="558" r:id="rId190"/>
    <p:sldId id="562" r:id="rId191"/>
    <p:sldId id="563" r:id="rId192"/>
    <p:sldId id="661" r:id="rId193"/>
    <p:sldId id="625" r:id="rId194"/>
    <p:sldId id="559" r:id="rId195"/>
    <p:sldId id="936" r:id="rId196"/>
    <p:sldId id="304" r:id="rId197"/>
    <p:sldId id="560" r:id="rId198"/>
    <p:sldId id="903" r:id="rId199"/>
    <p:sldId id="561" r:id="rId200"/>
    <p:sldId id="564" r:id="rId201"/>
    <p:sldId id="826" r:id="rId202"/>
    <p:sldId id="566" r:id="rId203"/>
    <p:sldId id="567" r:id="rId204"/>
    <p:sldId id="832" r:id="rId205"/>
    <p:sldId id="568" r:id="rId206"/>
    <p:sldId id="820" r:id="rId207"/>
    <p:sldId id="821" r:id="rId208"/>
    <p:sldId id="798" r:id="rId209"/>
    <p:sldId id="799" r:id="rId210"/>
    <p:sldId id="666" r:id="rId211"/>
    <p:sldId id="665" r:id="rId212"/>
    <p:sldId id="569" r:id="rId213"/>
    <p:sldId id="944" r:id="rId214"/>
    <p:sldId id="823" r:id="rId215"/>
    <p:sldId id="570" r:id="rId216"/>
    <p:sldId id="864" r:id="rId217"/>
    <p:sldId id="945" r:id="rId218"/>
    <p:sldId id="863" r:id="rId219"/>
    <p:sldId id="806" r:id="rId220"/>
    <p:sldId id="828" r:id="rId221"/>
    <p:sldId id="808" r:id="rId222"/>
    <p:sldId id="807" r:id="rId223"/>
    <p:sldId id="572" r:id="rId224"/>
    <p:sldId id="586" r:id="rId225"/>
    <p:sldId id="827" r:id="rId226"/>
    <p:sldId id="836" r:id="rId227"/>
    <p:sldId id="837" r:id="rId228"/>
    <p:sldId id="573" r:id="rId229"/>
    <p:sldId id="574" r:id="rId230"/>
    <p:sldId id="838" r:id="rId231"/>
    <p:sldId id="839" r:id="rId232"/>
    <p:sldId id="582" r:id="rId233"/>
    <p:sldId id="581" r:id="rId234"/>
    <p:sldId id="859" r:id="rId235"/>
    <p:sldId id="576" r:id="rId236"/>
    <p:sldId id="824" r:id="rId237"/>
    <p:sldId id="577" r:id="rId238"/>
    <p:sldId id="935" r:id="rId239"/>
    <p:sldId id="371" r:id="rId240"/>
    <p:sldId id="575" r:id="rId241"/>
    <p:sldId id="733" r:id="rId242"/>
    <p:sldId id="583" r:id="rId243"/>
    <p:sldId id="584" r:id="rId244"/>
    <p:sldId id="585" r:id="rId245"/>
    <p:sldId id="609" r:id="rId246"/>
    <p:sldId id="610" r:id="rId247"/>
    <p:sldId id="703" r:id="rId248"/>
    <p:sldId id="611" r:id="rId249"/>
    <p:sldId id="612" r:id="rId250"/>
    <p:sldId id="704" r:id="rId251"/>
    <p:sldId id="613" r:id="rId252"/>
    <p:sldId id="705" r:id="rId253"/>
    <p:sldId id="614" r:id="rId254"/>
    <p:sldId id="311" r:id="rId255"/>
    <p:sldId id="934" r:id="rId256"/>
    <p:sldId id="937" r:id="rId257"/>
    <p:sldId id="894" r:id="rId258"/>
    <p:sldId id="312" r:id="rId259"/>
    <p:sldId id="892" r:id="rId260"/>
    <p:sldId id="911" r:id="rId261"/>
    <p:sldId id="912" r:id="rId262"/>
    <p:sldId id="587" r:id="rId263"/>
    <p:sldId id="675" r:id="rId264"/>
    <p:sldId id="588" r:id="rId265"/>
    <p:sldId id="997" r:id="rId266"/>
    <p:sldId id="706" r:id="rId267"/>
    <p:sldId id="589" r:id="rId268"/>
    <p:sldId id="998" r:id="rId269"/>
    <p:sldId id="856" r:id="rId270"/>
    <p:sldId id="857" r:id="rId271"/>
    <p:sldId id="707" r:id="rId272"/>
    <p:sldId id="815" r:id="rId273"/>
    <p:sldId id="979" r:id="rId274"/>
    <p:sldId id="982" r:id="rId275"/>
    <p:sldId id="983" r:id="rId276"/>
    <p:sldId id="975" r:id="rId277"/>
    <p:sldId id="708" r:id="rId278"/>
    <p:sldId id="593" r:id="rId279"/>
    <p:sldId id="709" r:id="rId280"/>
    <p:sldId id="594" r:id="rId281"/>
    <p:sldId id="710" r:id="rId282"/>
    <p:sldId id="607" r:id="rId283"/>
    <p:sldId id="336" r:id="rId284"/>
    <p:sldId id="337" r:id="rId285"/>
    <p:sldId id="748" r:id="rId286"/>
    <p:sldId id="622" r:id="rId287"/>
    <p:sldId id="1015" r:id="rId288"/>
    <p:sldId id="1014" r:id="rId289"/>
    <p:sldId id="1016" r:id="rId290"/>
    <p:sldId id="990" r:id="rId291"/>
    <p:sldId id="991" r:id="rId292"/>
    <p:sldId id="858" r:id="rId293"/>
    <p:sldId id="627" r:id="rId294"/>
    <p:sldId id="628" r:id="rId295"/>
    <p:sldId id="626" r:id="rId296"/>
    <p:sldId id="992" r:id="rId297"/>
    <p:sldId id="629" r:id="rId298"/>
    <p:sldId id="630" r:id="rId299"/>
    <p:sldId id="818" r:id="rId300"/>
    <p:sldId id="631" r:id="rId301"/>
    <p:sldId id="993" r:id="rId302"/>
    <p:sldId id="913" r:id="rId303"/>
    <p:sldId id="632" r:id="rId304"/>
    <p:sldId id="994" r:id="rId305"/>
    <p:sldId id="751" r:id="rId306"/>
    <p:sldId id="352" r:id="rId307"/>
    <p:sldId id="633" r:id="rId308"/>
    <p:sldId id="995" r:id="rId309"/>
    <p:sldId id="996" r:id="rId310"/>
    <p:sldId id="634" r:id="rId311"/>
    <p:sldId id="635" r:id="rId312"/>
    <p:sldId id="368" r:id="rId313"/>
    <p:sldId id="636" r:id="rId314"/>
    <p:sldId id="663" r:id="rId315"/>
    <p:sldId id="664" r:id="rId316"/>
    <p:sldId id="637" r:id="rId317"/>
    <p:sldId id="638" r:id="rId318"/>
    <p:sldId id="712" r:id="rId319"/>
    <p:sldId id="713" r:id="rId320"/>
    <p:sldId id="714" r:id="rId321"/>
    <p:sldId id="904" r:id="rId322"/>
    <p:sldId id="906" r:id="rId323"/>
    <p:sldId id="910" r:id="rId324"/>
    <p:sldId id="379" r:id="rId325"/>
    <p:sldId id="953" r:id="rId326"/>
    <p:sldId id="643" r:id="rId327"/>
    <p:sldId id="642" r:id="rId328"/>
    <p:sldId id="847" r:id="rId329"/>
    <p:sldId id="848" r:id="rId330"/>
    <p:sldId id="640" r:id="rId331"/>
    <p:sldId id="641" r:id="rId332"/>
    <p:sldId id="648" r:id="rId333"/>
    <p:sldId id="649" r:id="rId334"/>
    <p:sldId id="650" r:id="rId335"/>
    <p:sldId id="651" r:id="rId336"/>
    <p:sldId id="652" r:id="rId337"/>
    <p:sldId id="653" r:id="rId338"/>
    <p:sldId id="386" r:id="rId339"/>
    <p:sldId id="654" r:id="rId340"/>
    <p:sldId id="655" r:id="rId341"/>
    <p:sldId id="656" r:id="rId342"/>
    <p:sldId id="397" r:id="rId343"/>
    <p:sldId id="657" r:id="rId344"/>
    <p:sldId id="658" r:id="rId345"/>
    <p:sldId id="659" r:id="rId346"/>
    <p:sldId id="399" r:id="rId347"/>
    <p:sldId id="660" r:id="rId348"/>
    <p:sldId id="829" r:id="rId349"/>
    <p:sldId id="830" r:id="rId350"/>
    <p:sldId id="669" r:id="rId351"/>
    <p:sldId id="670" r:id="rId352"/>
    <p:sldId id="831" r:id="rId353"/>
    <p:sldId id="683" r:id="rId354"/>
    <p:sldId id="684" r:id="rId355"/>
    <p:sldId id="682" r:id="rId356"/>
    <p:sldId id="860" r:id="rId357"/>
    <p:sldId id="671" r:id="rId358"/>
    <p:sldId id="672" r:id="rId359"/>
    <p:sldId id="673" r:id="rId360"/>
    <p:sldId id="674" r:id="rId361"/>
    <p:sldId id="801" r:id="rId362"/>
    <p:sldId id="802" r:id="rId363"/>
    <p:sldId id="914" r:id="rId364"/>
    <p:sldId id="852" r:id="rId365"/>
    <p:sldId id="895" r:id="rId366"/>
    <p:sldId id="896" r:id="rId367"/>
    <p:sldId id="978" r:id="rId368"/>
    <p:sldId id="741" r:id="rId369"/>
    <p:sldId id="742" r:id="rId370"/>
    <p:sldId id="743" r:id="rId371"/>
    <p:sldId id="744" r:id="rId372"/>
    <p:sldId id="746" r:id="rId373"/>
    <p:sldId id="745" r:id="rId374"/>
    <p:sldId id="747" r:id="rId375"/>
    <p:sldId id="835" r:id="rId376"/>
    <p:sldId id="686" r:id="rId377"/>
    <p:sldId id="685" r:id="rId378"/>
    <p:sldId id="957" r:id="rId379"/>
    <p:sldId id="719" r:id="rId380"/>
    <p:sldId id="720" r:id="rId381"/>
    <p:sldId id="715" r:id="rId382"/>
    <p:sldId id="716" r:id="rId383"/>
    <p:sldId id="717" r:id="rId384"/>
    <p:sldId id="872" r:id="rId385"/>
    <p:sldId id="721" r:id="rId386"/>
    <p:sldId id="722" r:id="rId387"/>
    <p:sldId id="718" r:id="rId388"/>
    <p:sldId id="723" r:id="rId389"/>
    <p:sldId id="724" r:id="rId390"/>
    <p:sldId id="749" r:id="rId391"/>
    <p:sldId id="915" r:id="rId392"/>
    <p:sldId id="750" r:id="rId393"/>
    <p:sldId id="810" r:id="rId394"/>
    <p:sldId id="811" r:id="rId395"/>
    <p:sldId id="812" r:id="rId396"/>
    <p:sldId id="725" r:id="rId397"/>
    <p:sldId id="726" r:id="rId398"/>
    <p:sldId id="727" r:id="rId399"/>
    <p:sldId id="728" r:id="rId400"/>
    <p:sldId id="781" r:id="rId401"/>
    <p:sldId id="730" r:id="rId402"/>
    <p:sldId id="775" r:id="rId403"/>
    <p:sldId id="734" r:id="rId404"/>
    <p:sldId id="735" r:id="rId405"/>
    <p:sldId id="738" r:id="rId406"/>
    <p:sldId id="774" r:id="rId407"/>
    <p:sldId id="737" r:id="rId408"/>
    <p:sldId id="740" r:id="rId409"/>
    <p:sldId id="968" r:id="rId410"/>
    <p:sldId id="969" r:id="rId411"/>
    <p:sldId id="986" r:id="rId412"/>
    <p:sldId id="1022" r:id="rId413"/>
    <p:sldId id="427" r:id="rId414"/>
    <p:sldId id="688" r:id="rId415"/>
    <p:sldId id="689" r:id="rId416"/>
    <p:sldId id="731" r:id="rId417"/>
    <p:sldId id="732" r:id="rId418"/>
    <p:sldId id="758" r:id="rId419"/>
    <p:sldId id="759" r:id="rId420"/>
    <p:sldId id="916" r:id="rId421"/>
    <p:sldId id="917" r:id="rId422"/>
    <p:sldId id="840" r:id="rId423"/>
    <p:sldId id="841" r:id="rId424"/>
    <p:sldId id="939" r:id="rId425"/>
    <p:sldId id="766" r:id="rId426"/>
    <p:sldId id="767" r:id="rId427"/>
    <p:sldId id="776" r:id="rId428"/>
    <p:sldId id="752" r:id="rId429"/>
    <p:sldId id="753" r:id="rId430"/>
    <p:sldId id="764" r:id="rId431"/>
    <p:sldId id="765" r:id="rId432"/>
    <p:sldId id="874" r:id="rId433"/>
    <p:sldId id="946" r:id="rId434"/>
    <p:sldId id="777" r:id="rId435"/>
    <p:sldId id="762" r:id="rId436"/>
    <p:sldId id="763" r:id="rId437"/>
    <p:sldId id="769" r:id="rId438"/>
    <p:sldId id="770" r:id="rId439"/>
    <p:sldId id="873" r:id="rId440"/>
    <p:sldId id="875" r:id="rId441"/>
    <p:sldId id="943" r:id="rId442"/>
    <p:sldId id="755" r:id="rId443"/>
    <p:sldId id="754" r:id="rId444"/>
    <p:sldId id="760" r:id="rId445"/>
    <p:sldId id="952" r:id="rId446"/>
    <p:sldId id="768" r:id="rId447"/>
    <p:sldId id="761" r:id="rId448"/>
    <p:sldId id="861" r:id="rId449"/>
    <p:sldId id="862" r:id="rId450"/>
    <p:sldId id="756" r:id="rId451"/>
    <p:sldId id="771" r:id="rId452"/>
    <p:sldId id="876" r:id="rId453"/>
    <p:sldId id="877" r:id="rId454"/>
    <p:sldId id="778" r:id="rId455"/>
    <p:sldId id="779" r:id="rId456"/>
    <p:sldId id="834" r:id="rId457"/>
    <p:sldId id="780" r:id="rId458"/>
    <p:sldId id="833" r:id="rId459"/>
    <p:sldId id="783" r:id="rId460"/>
    <p:sldId id="880" r:id="rId461"/>
    <p:sldId id="881" r:id="rId462"/>
    <p:sldId id="879" r:id="rId463"/>
    <p:sldId id="866" r:id="rId464"/>
    <p:sldId id="878" r:id="rId465"/>
    <p:sldId id="867" r:id="rId466"/>
    <p:sldId id="868" r:id="rId467"/>
    <p:sldId id="870" r:id="rId468"/>
    <p:sldId id="871" r:id="rId469"/>
    <p:sldId id="869" r:id="rId470"/>
    <p:sldId id="1020" r:id="rId471"/>
    <p:sldId id="885" r:id="rId472"/>
    <p:sldId id="976" r:id="rId473"/>
    <p:sldId id="933" r:id="rId474"/>
    <p:sldId id="954" r:id="rId475"/>
    <p:sldId id="788" r:id="rId476"/>
    <p:sldId id="988" r:id="rId477"/>
    <p:sldId id="1024" r:id="rId478"/>
    <p:sldId id="1023" r:id="rId4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EEE3"/>
    <a:srgbClr val="006C86"/>
    <a:srgbClr val="C41A1A"/>
    <a:srgbClr val="FE1212"/>
    <a:srgbClr val="C74C49"/>
    <a:srgbClr val="D9DD21"/>
    <a:srgbClr val="E01E1E"/>
    <a:srgbClr val="2658E6"/>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630" y="7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commentAuthors" Target="commentAuthors.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viewProps" Target="viewProps.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tableStyles" Target="tableStyle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notesMaster" Target="notesMasters/notesMaster1.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presProps" Target="presProps.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72" Type="http://schemas.openxmlformats.org/officeDocument/2006/relationships/slide" Target="slides/slide71.xml"/><Relationship Id="rId375" Type="http://schemas.openxmlformats.org/officeDocument/2006/relationships/slide" Target="slides/slide374.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18-02-2019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78</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151</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282</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294</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295</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296</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358</a:t>
            </a:fld>
            <a:endParaRPr lang="en-IN"/>
          </a:p>
        </p:txBody>
      </p:sp>
    </p:spTree>
    <p:extLst>
      <p:ext uri="{BB962C8B-B14F-4D97-AF65-F5344CB8AC3E}">
        <p14:creationId xmlns:p14="http://schemas.microsoft.com/office/powerpoint/2010/main"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379</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462</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621536" y="6355080"/>
            <a:ext cx="1625600" cy="365760"/>
          </a:xfrm>
        </p:spPr>
        <p:txBody>
          <a:bodyPr/>
          <a:lstStyle/>
          <a:p>
            <a:fld id="{F3BABF9D-069A-4E92-B44E-A92F526D40F2}" type="slidenum">
              <a:rPr lang="en-US" smtClean="0"/>
              <a:pPr/>
              <a:t>‹#›</a:t>
            </a:fld>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2/18/2019</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2/18/2019</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Straight Connector 7"/>
          <p:cNvSpPr>
            <a:spLocks noChangeShapeType="1"/>
          </p:cNvSpPr>
          <p:nvPr userDrawn="1"/>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2/18/2019</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2/18/2019</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1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1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1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9.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9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29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297.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16.xml"/><Relationship Id="rId3" Type="http://schemas.openxmlformats.org/officeDocument/2006/relationships/slide" Target="slide50.xml"/><Relationship Id="rId7" Type="http://schemas.openxmlformats.org/officeDocument/2006/relationships/slide" Target="slide108.xml"/><Relationship Id="rId12" Type="http://schemas.openxmlformats.org/officeDocument/2006/relationships/slide" Target="slide126.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101.xml"/><Relationship Id="rId11" Type="http://schemas.openxmlformats.org/officeDocument/2006/relationships/slide" Target="slide124.xml"/><Relationship Id="rId5" Type="http://schemas.openxmlformats.org/officeDocument/2006/relationships/slide" Target="slide98.xml"/><Relationship Id="rId10" Type="http://schemas.openxmlformats.org/officeDocument/2006/relationships/slide" Target="slide121.xml"/><Relationship Id="rId4" Type="http://schemas.openxmlformats.org/officeDocument/2006/relationships/slide" Target="slide68.xml"/><Relationship Id="rId9" Type="http://schemas.openxmlformats.org/officeDocument/2006/relationships/slide" Target="slide1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5" Type="http://schemas.openxmlformats.org/officeDocument/2006/relationships/image" Target="../media/image131.png"/><Relationship Id="rId4" Type="http://schemas.openxmlformats.org/officeDocument/2006/relationships/image" Target="../media/image130.png"/></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3" Type="http://schemas.openxmlformats.org/officeDocument/2006/relationships/image" Target="../media/image139.gif"/><Relationship Id="rId2" Type="http://schemas.openxmlformats.org/officeDocument/2006/relationships/image" Target="../media/image138.gif"/><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64.xml"/><Relationship Id="rId13" Type="http://schemas.openxmlformats.org/officeDocument/2006/relationships/slide" Target="slide196.xml"/><Relationship Id="rId3" Type="http://schemas.openxmlformats.org/officeDocument/2006/relationships/slide" Target="slide134.xml"/><Relationship Id="rId7" Type="http://schemas.openxmlformats.org/officeDocument/2006/relationships/slide" Target="slide158.xml"/><Relationship Id="rId12" Type="http://schemas.openxmlformats.org/officeDocument/2006/relationships/slide" Target="slide193.xml"/><Relationship Id="rId2" Type="http://schemas.openxmlformats.org/officeDocument/2006/relationships/slide" Target="slide131.xml"/><Relationship Id="rId1" Type="http://schemas.openxmlformats.org/officeDocument/2006/relationships/slideLayout" Target="../slideLayouts/slideLayout7.xml"/><Relationship Id="rId6" Type="http://schemas.openxmlformats.org/officeDocument/2006/relationships/slide" Target="slide152.xml"/><Relationship Id="rId11" Type="http://schemas.openxmlformats.org/officeDocument/2006/relationships/slide" Target="slide190.xml"/><Relationship Id="rId5" Type="http://schemas.openxmlformats.org/officeDocument/2006/relationships/slide" Target="slide146.xml"/><Relationship Id="rId10" Type="http://schemas.openxmlformats.org/officeDocument/2006/relationships/slide" Target="slide184.xml"/><Relationship Id="rId4" Type="http://schemas.openxmlformats.org/officeDocument/2006/relationships/slide" Target="slide142.xml"/><Relationship Id="rId9" Type="http://schemas.openxmlformats.org/officeDocument/2006/relationships/slide" Target="slide180.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2" Type="http://schemas.openxmlformats.org/officeDocument/2006/relationships/image" Target="../media/image146.jpeg"/><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39.xml"/><Relationship Id="rId13" Type="http://schemas.openxmlformats.org/officeDocument/2006/relationships/slide" Target="slide252.xml"/><Relationship Id="rId3" Type="http://schemas.openxmlformats.org/officeDocument/2006/relationships/slide" Target="slide210.xml"/><Relationship Id="rId7" Type="http://schemas.openxmlformats.org/officeDocument/2006/relationships/slide" Target="slide235.xml"/><Relationship Id="rId12" Type="http://schemas.openxmlformats.org/officeDocument/2006/relationships/slide" Target="slide250.xml"/><Relationship Id="rId2" Type="http://schemas.openxmlformats.org/officeDocument/2006/relationships/slide" Target="slide199.xml"/><Relationship Id="rId1" Type="http://schemas.openxmlformats.org/officeDocument/2006/relationships/slideLayout" Target="../slideLayouts/slideLayout7.xml"/><Relationship Id="rId6" Type="http://schemas.openxmlformats.org/officeDocument/2006/relationships/slide" Target="slide232.xml"/><Relationship Id="rId11" Type="http://schemas.openxmlformats.org/officeDocument/2006/relationships/slide" Target="slide247.xml"/><Relationship Id="rId5" Type="http://schemas.openxmlformats.org/officeDocument/2006/relationships/slide" Target="slide228.xml"/><Relationship Id="rId10" Type="http://schemas.openxmlformats.org/officeDocument/2006/relationships/slide" Target="slide245.xml"/><Relationship Id="rId4" Type="http://schemas.openxmlformats.org/officeDocument/2006/relationships/slide" Target="slide212.xml"/><Relationship Id="rId9" Type="http://schemas.openxmlformats.org/officeDocument/2006/relationships/slide" Target="slide24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16.xml"/><Relationship Id="rId13" Type="http://schemas.openxmlformats.org/officeDocument/2006/relationships/slide" Target="slide332.xml"/><Relationship Id="rId3" Type="http://schemas.openxmlformats.org/officeDocument/2006/relationships/slide" Target="slide283.xml"/><Relationship Id="rId7" Type="http://schemas.openxmlformats.org/officeDocument/2006/relationships/slide" Target="slide314.xml"/><Relationship Id="rId12" Type="http://schemas.openxmlformats.org/officeDocument/2006/relationships/slide" Target="slide330.xml"/><Relationship Id="rId2" Type="http://schemas.openxmlformats.org/officeDocument/2006/relationships/slide" Target="slide254.xml"/><Relationship Id="rId1" Type="http://schemas.openxmlformats.org/officeDocument/2006/relationships/slideLayout" Target="../slideLayouts/slideLayout7.xml"/><Relationship Id="rId6" Type="http://schemas.openxmlformats.org/officeDocument/2006/relationships/slide" Target="slide312.xml"/><Relationship Id="rId11" Type="http://schemas.openxmlformats.org/officeDocument/2006/relationships/slide" Target="slide326.xml"/><Relationship Id="rId5" Type="http://schemas.openxmlformats.org/officeDocument/2006/relationships/slide" Target="slide306.xml"/><Relationship Id="rId10" Type="http://schemas.openxmlformats.org/officeDocument/2006/relationships/slide" Target="slide324.xml"/><Relationship Id="rId4" Type="http://schemas.openxmlformats.org/officeDocument/2006/relationships/slide" Target="slide293.xml"/><Relationship Id="rId9" Type="http://schemas.openxmlformats.org/officeDocument/2006/relationships/slide" Target="slide318.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45.xml"/><Relationship Id="rId3" Type="http://schemas.openxmlformats.org/officeDocument/2006/relationships/slide" Target="slide335.xml"/><Relationship Id="rId7" Type="http://schemas.openxmlformats.org/officeDocument/2006/relationships/slide" Target="slide343.xml"/><Relationship Id="rId12" Type="http://schemas.openxmlformats.org/officeDocument/2006/relationships/slide" Target="slide379.xml"/><Relationship Id="rId2" Type="http://schemas.openxmlformats.org/officeDocument/2006/relationships/slide" Target="slide333.xml"/><Relationship Id="rId1" Type="http://schemas.openxmlformats.org/officeDocument/2006/relationships/slideLayout" Target="../slideLayouts/slideLayout7.xml"/><Relationship Id="rId6" Type="http://schemas.openxmlformats.org/officeDocument/2006/relationships/slide" Target="slide341.xml"/><Relationship Id="rId11" Type="http://schemas.openxmlformats.org/officeDocument/2006/relationships/slide" Target="slide360.xml"/><Relationship Id="rId5" Type="http://schemas.openxmlformats.org/officeDocument/2006/relationships/slide" Target="slide339.xml"/><Relationship Id="rId10" Type="http://schemas.openxmlformats.org/officeDocument/2006/relationships/slide" Target="slide358.xml"/><Relationship Id="rId4" Type="http://schemas.openxmlformats.org/officeDocument/2006/relationships/slide" Target="slide337.xml"/><Relationship Id="rId9" Type="http://schemas.openxmlformats.org/officeDocument/2006/relationships/slide" Target="slide35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6399" y="152400"/>
            <a:ext cx="2348630" cy="762000"/>
          </a:xfrm>
          <a:prstGeom prst="rect">
            <a:avLst/>
          </a:prstGeom>
        </p:spPr>
      </p:pic>
      <p:sp>
        <p:nvSpPr>
          <p:cNvPr id="5" name="Rectangle 4"/>
          <p:cNvSpPr/>
          <p:nvPr/>
        </p:nvSpPr>
        <p:spPr>
          <a:xfrm>
            <a:off x="4384834" y="1"/>
            <a:ext cx="6283166" cy="1323439"/>
          </a:xfrm>
          <a:prstGeom prst="rect">
            <a:avLst/>
          </a:prstGeom>
        </p:spPr>
        <p:txBody>
          <a:bodyPr wrap="square">
            <a:spAutoFit/>
          </a:bodyPr>
          <a:lstStyle/>
          <a:p>
            <a:r>
              <a:rPr lang="en-IN" sz="4000" dirty="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2743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4800" dirty="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75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0" y="1828801"/>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5530856"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5105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4630817" y="1490626"/>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676399" y="5663103"/>
            <a:ext cx="4572000" cy="646331"/>
          </a:xfrm>
          <a:prstGeom prst="rect">
            <a:avLst/>
          </a:prstGeom>
        </p:spPr>
        <p:txBody>
          <a:bodyPr>
            <a:spAutoFit/>
          </a:bodyPr>
          <a:lstStyle/>
          <a:p>
            <a:r>
              <a:rPr lang="en-US" dirty="0">
                <a:solidFill>
                  <a:srgbClr val="FF0000"/>
                </a:solidFill>
              </a:rPr>
              <a:t>https://hackr.io/blog/dbms-normalization#First_Normal_Form_1NF</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676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1524000" y="968024"/>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717676" y="153888"/>
            <a:ext cx="5121915" cy="400110"/>
          </a:xfrm>
          <a:prstGeom prst="rect">
            <a:avLst/>
          </a:prstGeom>
          <a:solidFill>
            <a:srgbClr val="EDE701"/>
          </a:solidFill>
        </p:spPr>
        <p:txBody>
          <a:bodyPr wrap="none">
            <a:spAutoFit/>
          </a:bodyPr>
          <a:lstStyle/>
          <a:p>
            <a:r>
              <a:rPr lang="en-IN" sz="2000" dirty="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a:latin typeface="Consolas" panose="020B0609020204030204" pitchFamily="49" charset="0"/>
                <a:ea typeface="Calibri" panose="020F0502020204030204" pitchFamily="34" charset="0"/>
              </a:rPr>
              <a:t>Server: </a:t>
            </a:r>
            <a:r>
              <a:rPr lang="en-IN" sz="2000" b="1" dirty="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654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a:t>STORAGE ENGINES</a:t>
            </a:r>
            <a:endParaRPr lang="en-US" i="1" dirty="0"/>
          </a:p>
        </p:txBody>
      </p:sp>
      <p:sp>
        <p:nvSpPr>
          <p:cNvPr id="3" name="Rectangle 2"/>
          <p:cNvSpPr/>
          <p:nvPr/>
        </p:nvSpPr>
        <p:spPr>
          <a:xfrm>
            <a:off x="1689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639208"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1981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1524001" y="3200906"/>
            <a:ext cx="8885663" cy="1015663"/>
          </a:xfrm>
          <a:prstGeom prst="rect">
            <a:avLst/>
          </a:prstGeom>
          <a:noFill/>
        </p:spPr>
        <p:txBody>
          <a:bodyPr wrap="square" rtlCol="0">
            <a:spAutoFit/>
          </a:bodyPr>
          <a:lstStyle/>
          <a:p>
            <a:r>
              <a:rPr lang="en-IN" dirty="0"/>
              <a:t>When you create  a table, MySQL creates a disk file that contains the table’s format (that is, its definition) . The format file has a basename that is the same name as the table name and an </a:t>
            </a:r>
            <a:r>
              <a:rPr lang="en-IN" sz="2400" dirty="0">
                <a:solidFill>
                  <a:srgbClr val="FE1212"/>
                </a:solidFill>
              </a:rPr>
              <a:t>.frm</a:t>
            </a:r>
            <a:r>
              <a:rPr lang="en-IN" dirty="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14400"/>
          </a:xfrm>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676400" y="1391484"/>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14400"/>
          </a:xfrm>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720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720850" y="2133600"/>
            <a:ext cx="8489950" cy="1261884"/>
          </a:xfrm>
          <a:prstGeom prst="rect">
            <a:avLst/>
          </a:prstGeom>
        </p:spPr>
        <p:txBody>
          <a:bodyPr wrap="square">
            <a:spAutoFit/>
          </a:bodyPr>
          <a:lstStyle/>
          <a:p>
            <a:r>
              <a:rPr lang="en-US" dirty="0">
                <a:solidFill>
                  <a:srgbClr val="C00000"/>
                </a:solidFill>
                <a:latin typeface="Liberation Mono"/>
              </a:rPr>
              <a:t>In my.ini do this changes.</a:t>
            </a:r>
            <a:r>
              <a:rPr lang="en-US" dirty="0">
                <a:solidFill>
                  <a:srgbClr val="000000"/>
                </a:solidFill>
                <a:latin typeface="Liberation Mono"/>
              </a:rPr>
              <a:t/>
            </a:r>
            <a:br>
              <a:rPr lang="en-US" dirty="0">
                <a:solidFill>
                  <a:srgbClr val="000000"/>
                </a:solidFill>
                <a:latin typeface="Liberation Mono"/>
              </a:rPr>
            </a:br>
            <a:endParaRPr lang="en-US" dirty="0">
              <a:solidFill>
                <a:srgbClr val="000000"/>
              </a:solidFill>
              <a:latin typeface="Liberation Mono"/>
            </a:endParaRPr>
          </a:p>
          <a:p>
            <a:r>
              <a:rPr lang="en-US" dirty="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5" name="Rectangle 4"/>
          <p:cNvSpPr/>
          <p:nvPr/>
        </p:nvSpPr>
        <p:spPr>
          <a:xfrm>
            <a:off x="1828800" y="3581401"/>
            <a:ext cx="8534400" cy="2554545"/>
          </a:xfrm>
          <a:prstGeom prst="rect">
            <a:avLst/>
          </a:prstGeom>
        </p:spPr>
        <p:txBody>
          <a:bodyPr wrap="square">
            <a:spAutoFit/>
          </a:bodyPr>
          <a:lstStyle/>
          <a:p>
            <a:r>
              <a:rPr lang="en-US" sz="2000" b="1" dirty="0">
                <a:solidFill>
                  <a:srgbClr val="006C86"/>
                </a:solidFill>
                <a:latin typeface="Segoe UI Light" panose="020B0502040204020203" pitchFamily="34" charset="0"/>
                <a:cs typeface="Segoe UI Light" panose="020B0502040204020203" pitchFamily="34" charset="0"/>
              </a:rPr>
              <a:t>Tablespace</a:t>
            </a:r>
            <a:r>
              <a:rPr lang="en-US" sz="2000" dirty="0">
                <a:solidFill>
                  <a:srgbClr val="006C86"/>
                </a:solidFill>
                <a:latin typeface="Segoe UI Light" panose="020B0502040204020203" pitchFamily="34" charset="0"/>
                <a:cs typeface="Segoe UI Light" panose="020B0502040204020203" pitchFamily="34" charset="0"/>
              </a:rPr>
              <a:t>: A </a:t>
            </a:r>
            <a:r>
              <a:rPr lang="en-US" sz="2000" dirty="0">
                <a:solidFill>
                  <a:srgbClr val="006C86"/>
                </a:solidFill>
                <a:latin typeface="Segoe UI Light" panose="020B0502040204020203" pitchFamily="34" charset="0"/>
                <a:cs typeface="Segoe UI Light" panose="020B0502040204020203" pitchFamily="34" charset="0"/>
              </a:rPr>
              <a:t>data file that can hold data for one or more InnoDB tables and associated indexes</a:t>
            </a:r>
            <a:r>
              <a:rPr lang="en-US" sz="2000" dirty="0">
                <a:solidFill>
                  <a:srgbClr val="006C86"/>
                </a:solidFill>
                <a:latin typeface="Segoe UI Light" panose="020B0502040204020203" pitchFamily="34" charset="0"/>
                <a:cs typeface="Segoe UI Light" panose="020B0502040204020203" pitchFamily="34" charset="0"/>
              </a:rPr>
              <a:t>. </a:t>
            </a: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System </a:t>
            </a:r>
            <a:r>
              <a:rPr lang="en-US" sz="2000" b="1" dirty="0">
                <a:solidFill>
                  <a:srgbClr val="006C86"/>
                </a:solidFill>
                <a:latin typeface="Segoe UI Light" panose="020B0502040204020203" pitchFamily="34" charset="0"/>
                <a:cs typeface="Segoe UI Light" panose="020B0502040204020203" pitchFamily="34" charset="0"/>
              </a:rPr>
              <a:t>tablespace </a:t>
            </a:r>
            <a:endParaRPr lang="en-US" sz="2000" b="1" dirty="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File </a:t>
            </a:r>
            <a:r>
              <a:rPr lang="en-US" sz="2000" b="1" dirty="0">
                <a:solidFill>
                  <a:srgbClr val="006C86"/>
                </a:solidFill>
                <a:latin typeface="Segoe UI Light" panose="020B0502040204020203" pitchFamily="34" charset="0"/>
                <a:cs typeface="Segoe UI Light" panose="020B0502040204020203" pitchFamily="34" charset="0"/>
              </a:rPr>
              <a:t>per tablespace </a:t>
            </a:r>
            <a:endParaRPr lang="en-US" sz="2000" b="1" dirty="0">
              <a:solidFill>
                <a:srgbClr val="006C86"/>
              </a:solidFill>
              <a:latin typeface="Segoe UI Light" panose="020B0502040204020203" pitchFamily="34" charset="0"/>
              <a:cs typeface="Segoe UI Light" panose="020B0502040204020203" pitchFamily="34" charset="0"/>
            </a:endParaRP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a:solidFill>
                  <a:srgbClr val="006C86"/>
                </a:solidFill>
                <a:latin typeface="Segoe UI Light" panose="020B0502040204020203" pitchFamily="34" charset="0"/>
                <a:cs typeface="Segoe UI Light" panose="020B0502040204020203" pitchFamily="34" charset="0"/>
              </a:rPr>
              <a:t> </a:t>
            </a:r>
            <a:r>
              <a:rPr lang="en-US" sz="2000" dirty="0">
                <a:solidFill>
                  <a:srgbClr val="006C86"/>
                </a:solidFill>
                <a:latin typeface="Segoe UI Light" panose="020B0502040204020203" pitchFamily="34" charset="0"/>
                <a:cs typeface="Segoe UI Light" panose="020B0502040204020203" pitchFamily="34" charset="0"/>
              </a:rPr>
              <a:t>whose identifier is 0</a:t>
            </a: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4876800" cy="914400"/>
          </a:xfrm>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676400" y="1425714"/>
            <a:ext cx="8763000" cy="400110"/>
          </a:xfrm>
          <a:prstGeom prst="rect">
            <a:avLst/>
          </a:prstGeom>
          <a:solidFill>
            <a:schemeClr val="bg1"/>
          </a:solidFill>
        </p:spPr>
        <p:txBody>
          <a:bodyPr wrap="square">
            <a:spAutoFit/>
          </a:bodyPr>
          <a:lstStyle/>
          <a:p>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676400" y="3207603"/>
            <a:ext cx="35814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6553200" y="2830708"/>
            <a:ext cx="40386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714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75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6400800" y="76201"/>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371600"/>
            <a:ext cx="8839200" cy="3962400"/>
          </a:xfrm>
          <a:prstGeom prst="rect">
            <a:avLst/>
          </a:prstGeom>
        </p:spPr>
      </p:pic>
      <p:sp>
        <p:nvSpPr>
          <p:cNvPr id="3" name="Rectangle 2"/>
          <p:cNvSpPr/>
          <p:nvPr/>
        </p:nvSpPr>
        <p:spPr>
          <a:xfrm>
            <a:off x="1752600" y="5562601"/>
            <a:ext cx="6172200"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SET DEFAULT_STORAGE_ENGINE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676400" y="2819400"/>
            <a:ext cx="88392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DATABASES;</a:t>
            </a:r>
          </a:p>
          <a:p>
            <a:pPr>
              <a:lnSpc>
                <a:spcPct val="150000"/>
              </a:lnSpc>
            </a:pPr>
            <a:r>
              <a:rPr lang="en-IN" dirty="0">
                <a:solidFill>
                  <a:srgbClr val="0077AA"/>
                </a:solidFill>
                <a:latin typeface="Liberation Mono"/>
                <a:ea typeface="Times New Roman" panose="02020603050405020304" pitchFamily="18" charset="0"/>
              </a:rPr>
              <a:t>SHOW SCHEMAS;</a:t>
            </a:r>
          </a:p>
          <a:p>
            <a:pPr>
              <a:lnSpc>
                <a:spcPct val="150000"/>
              </a:lnSpc>
            </a:pPr>
            <a:r>
              <a:rPr lang="en-IN" dirty="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solidFill>
                  <a:srgbClr val="0077AA"/>
                </a:solidFill>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3962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1981200" y="141107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1752600" y="5151060"/>
            <a:ext cx="8686800" cy="707886"/>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752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Explain</a:t>
            </a:r>
            <a:r>
              <a:rPr lang="en-IN" sz="3600" b="1" i="1" dirty="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a:solidFill>
                  <a:srgbClr val="FFFF00"/>
                </a:solidFill>
                <a:latin typeface="Arial" panose="020B0604020202020204" pitchFamily="34" charset="0"/>
                <a:cs typeface="Arial" panose="020B0604020202020204" pitchFamily="34" charset="0"/>
              </a:rPr>
              <a:t>sentences.</a:t>
            </a:r>
            <a:r>
              <a:rPr lang="en-US" sz="360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43801" y="3396344"/>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9517" y="42062"/>
            <a:ext cx="5012448" cy="3061848"/>
          </a:xfrm>
          <a:prstGeom prst="rect">
            <a:avLst/>
          </a:prstGeom>
        </p:spPr>
      </p:pic>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676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676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Arial" panose="020B0604020202020204" pitchFamily="34" charset="0"/>
                <a:cs typeface="Arial" panose="020B0604020202020204" pitchFamily="34" charset="0"/>
              </a:rPr>
              <a:t>db1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Arial" panose="020B0604020202020204" pitchFamily="34" charset="0"/>
                <a:cs typeface="Arial" panose="020B0604020202020204" pitchFamily="34" charset="0"/>
              </a:rPr>
              <a:t>db1</a:t>
            </a:r>
            <a:endParaRPr lang="en-IN" dirty="0">
              <a:solidFill>
                <a:srgbClr val="669900"/>
              </a:solidFill>
              <a:latin typeface="Arial" panose="020B0604020202020204" pitchFamily="34" charset="0"/>
              <a:cs typeface="Arial" panose="020B0604020202020204" pitchFamily="34" charset="0"/>
            </a:endParaRPr>
          </a:p>
        </p:txBody>
      </p:sp>
      <p:sp>
        <p:nvSpPr>
          <p:cNvPr id="4" name="Rectangle 3"/>
          <p:cNvSpPr/>
          <p:nvPr/>
        </p:nvSpPr>
        <p:spPr>
          <a:xfrm>
            <a:off x="3962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81201"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1741715"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676401"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676400" y="703184"/>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3962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819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1741715"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676401"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a:solidFill>
                  <a:srgbClr val="0070C0"/>
                </a:solidFill>
                <a:latin typeface="Arial" panose="020B0604020202020204" pitchFamily="34" charset="0"/>
                <a:ea typeface="Arial Unicode MS"/>
                <a:cs typeface="Arial" panose="020B0604020202020204" pitchFamily="34" charset="0"/>
              </a:rPr>
              <a:t>DATABASE </a:t>
            </a:r>
            <a:r>
              <a:rPr lang="en-IN" dirty="0">
                <a:solidFill>
                  <a:srgbClr val="669900"/>
                </a:solidFill>
                <a:latin typeface="Liberation Mono"/>
              </a:rPr>
              <a:t>db1</a:t>
            </a:r>
            <a:r>
              <a:rPr lang="en-IN" dirty="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a:t>
            </a:r>
            <a:r>
              <a:rPr lang="en-IN" dirty="0">
                <a:solidFill>
                  <a:srgbClr val="0070C0"/>
                </a:solidFill>
                <a:latin typeface="Arial" panose="020B0604020202020204" pitchFamily="34" charset="0"/>
                <a:ea typeface="Arial Unicode MS"/>
                <a:cs typeface="Arial" panose="020B0604020202020204" pitchFamily="34" charset="0"/>
              </a:rPr>
              <a:t>DATABASE </a:t>
            </a:r>
            <a:r>
              <a:rPr lang="en-IN" dirty="0">
                <a:solidFill>
                  <a:srgbClr val="A67F59"/>
                </a:solidFill>
                <a:latin typeface="Liberation Mono"/>
              </a:rPr>
              <a:t>IF</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3962400" y="22976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676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LAST_INSERT_ID()</a:t>
            </a:r>
            <a:r>
              <a:rPr lang="en-IN" dirty="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ROW_COUNT()</a:t>
            </a:r>
            <a:r>
              <a:rPr lang="en-IN" dirty="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DATABASE()</a:t>
            </a:r>
            <a:r>
              <a:rPr lang="en-IN" dirty="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SCHEMA()</a:t>
            </a:r>
            <a:r>
              <a:rPr lang="en-IN" dirty="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a:latin typeface="Arial" panose="020B0604020202020204" pitchFamily="34" charset="0"/>
                <a:cs typeface="Arial" panose="020B0604020202020204" pitchFamily="34" charset="0"/>
              </a:rPr>
              <a:t>()</a:t>
            </a:r>
          </a:p>
        </p:txBody>
      </p:sp>
      <p:sp>
        <p:nvSpPr>
          <p:cNvPr id="3" name="Rectangle 2"/>
          <p:cNvSpPr/>
          <p:nvPr/>
        </p:nvSpPr>
        <p:spPr>
          <a:xfrm>
            <a:off x="1676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676400" y="1447800"/>
            <a:ext cx="8915400" cy="341632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CURRENT_USER(), CURRENT_USER</a:t>
            </a:r>
            <a:r>
              <a:rPr lang="en-IN" dirty="0">
                <a:latin typeface="Arial" panose="020B0604020202020204" pitchFamily="34" charset="0"/>
                <a:cs typeface="Arial" panose="020B0604020202020204" pitchFamily="34" charset="0"/>
              </a:rPr>
              <a:t> - The authenticated user name and host name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USER()</a:t>
            </a:r>
            <a:r>
              <a:rPr lang="en-IN" dirty="0">
                <a:latin typeface="Arial" panose="020B0604020202020204" pitchFamily="34" charset="0"/>
                <a:cs typeface="Arial" panose="020B0604020202020204" pitchFamily="34" charset="0"/>
              </a:rPr>
              <a:t> - The user name and host name provided by the client</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SESSION_USER()</a:t>
            </a:r>
            <a:r>
              <a:rPr lang="en-IN" dirty="0">
                <a:latin typeface="Arial" panose="020B0604020202020204" pitchFamily="34" charset="0"/>
                <a:cs typeface="Arial" panose="020B0604020202020204" pitchFamily="34" charset="0"/>
              </a:rPr>
              <a:t> - Synonym for USER()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SYSTEM_USER()</a:t>
            </a:r>
            <a:r>
              <a:rPr lang="en-IN" dirty="0">
                <a:latin typeface="Arial" panose="020B0604020202020204" pitchFamily="34" charset="0"/>
                <a:cs typeface="Arial" panose="020B0604020202020204" pitchFamily="34" charset="0"/>
              </a:rPr>
              <a:t> - Synonym for USER()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VERSION()</a:t>
            </a:r>
            <a:r>
              <a:rPr lang="en-IN" dirty="0">
                <a:latin typeface="Arial" panose="020B0604020202020204" pitchFamily="34" charset="0"/>
                <a:cs typeface="Arial" panose="020B0604020202020204" pitchFamily="34" charset="0"/>
              </a:rPr>
              <a:t> - Return a string that indicates the MySQL server version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CONNECTION_ID()</a:t>
            </a:r>
            <a:r>
              <a:rPr lang="en-IN" dirty="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676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71601"/>
            <a:ext cx="914400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000" y="1"/>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752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757934"/>
            <a:ext cx="4203204" cy="2185666"/>
          </a:xfrm>
          <a:prstGeom prst="rect">
            <a:avLst/>
          </a:prstGeom>
        </p:spPr>
      </p:pic>
      <p:sp>
        <p:nvSpPr>
          <p:cNvPr id="5" name="TextBox 4"/>
          <p:cNvSpPr txBox="1"/>
          <p:nvPr/>
        </p:nvSpPr>
        <p:spPr>
          <a:xfrm>
            <a:off x="1600200" y="3581401"/>
            <a:ext cx="6629400" cy="1384995"/>
          </a:xfrm>
          <a:prstGeom prst="rect">
            <a:avLst/>
          </a:prstGeom>
          <a:noFill/>
        </p:spPr>
        <p:txBody>
          <a:bodyPr wrap="square" rtlCol="0">
            <a:spAutoFit/>
          </a:bodyPr>
          <a:lstStyle/>
          <a:p>
            <a:pPr algn="just"/>
            <a:r>
              <a:rPr lang="en-IN" sz="2000" dirty="0"/>
              <a:t>When you use MySQL, you’re actually using at least two programmes. One program is the MySQL server, </a:t>
            </a:r>
            <a:r>
              <a:rPr lang="en-IN" sz="2400" i="1" dirty="0">
                <a:solidFill>
                  <a:srgbClr val="FF0000"/>
                </a:solidFill>
              </a:rPr>
              <a:t>mysqld</a:t>
            </a:r>
            <a:r>
              <a:rPr lang="en-IN" sz="2000" i="1" dirty="0"/>
              <a:t> </a:t>
            </a:r>
            <a:r>
              <a:rPr lang="en-IN" sz="2000" dirty="0"/>
              <a:t>and other program is </a:t>
            </a:r>
            <a:r>
              <a:rPr lang="en-IN" sz="2400" i="1" dirty="0">
                <a:solidFill>
                  <a:srgbClr val="FF0000"/>
                </a:solidFill>
              </a:rPr>
              <a:t>client</a:t>
            </a:r>
            <a:r>
              <a:rPr lang="en-IN" sz="2000" dirty="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1763487"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676400" y="1295400"/>
            <a:ext cx="8839200" cy="707886"/>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i="1" dirty="0">
                <a:solidFill>
                  <a:srgbClr val="DC525C"/>
                </a:solidFill>
                <a:latin typeface="Segoe UI Light" panose="020B0502040204020203" pitchFamily="34" charset="0"/>
                <a:cs typeface="Segoe UI Light" panose="020B0502040204020203" pitchFamily="34" charset="0"/>
              </a:rPr>
              <a:t>SHOW </a:t>
            </a:r>
            <a:r>
              <a:rPr lang="en-IN" sz="4800" i="1" dirty="0">
                <a:solidFill>
                  <a:srgbClr val="DC525C"/>
                </a:solidFill>
                <a:latin typeface="Segoe UI Light" panose="020B0502040204020203" pitchFamily="34" charset="0"/>
                <a:cs typeface="Segoe UI Light" panose="020B0502040204020203" pitchFamily="34" charset="0"/>
              </a:rPr>
              <a:t>COLUMNS</a:t>
            </a:r>
            <a:r>
              <a:rPr lang="en-IN" sz="4800" dirty="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2590800" y="1271650"/>
            <a:ext cx="6325084" cy="3086778"/>
          </a:xfrm>
          <a:prstGeom prst="rect">
            <a:avLst/>
          </a:prstGeom>
        </p:spPr>
      </p:pic>
      <p:pic>
        <p:nvPicPr>
          <p:cNvPr id="5" name="Picture 4"/>
          <p:cNvPicPr>
            <a:picLocks noChangeAspect="1"/>
          </p:cNvPicPr>
          <p:nvPr/>
        </p:nvPicPr>
        <p:blipFill>
          <a:blip r:embed="rId3"/>
          <a:stretch>
            <a:fillRect/>
          </a:stretch>
        </p:blipFill>
        <p:spPr>
          <a:xfrm>
            <a:off x="2590800" y="4477293"/>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676400" y="2637980"/>
            <a:ext cx="8839200" cy="3000821"/>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1981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676400" y="2402176"/>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1981200" y="141107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676400" y="2360474"/>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1981200" y="1428572"/>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SHOW VARIABLES</a:t>
            </a:r>
            <a:endParaRPr lang="en-US" dirty="0"/>
          </a:p>
        </p:txBody>
      </p:sp>
      <p:sp>
        <p:nvSpPr>
          <p:cNvPr id="3" name="Rectangle 2"/>
          <p:cNvSpPr/>
          <p:nvPr/>
        </p:nvSpPr>
        <p:spPr>
          <a:xfrm>
            <a:off x="1689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1981200" y="144780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9100" y="4115545"/>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Explain</a:t>
            </a: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1741715"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1752601"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741714" y="5029200"/>
            <a:ext cx="8686800" cy="338554"/>
          </a:xfrm>
          <a:prstGeom prst="rect">
            <a:avLst/>
          </a:prstGeom>
          <a:solidFill>
            <a:schemeClr val="accent4">
              <a:lumMod val="75000"/>
            </a:schemeClr>
          </a:solidFill>
        </p:spPr>
        <p:txBody>
          <a:bodyPr wrap="square">
            <a:spAutoFit/>
          </a:bodyPr>
          <a:lstStyle/>
          <a:p>
            <a:r>
              <a:rPr lang="en-US" sz="1600" dirty="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41715" y="1706702"/>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752601"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1524000" y="1295400"/>
            <a:ext cx="9144000" cy="369332"/>
          </a:xfrm>
          <a:prstGeom prst="rect">
            <a:avLst/>
          </a:prstGeom>
        </p:spPr>
        <p:txBody>
          <a:bodyPr wrap="square">
            <a:spAutoFit/>
          </a:bodyPr>
          <a:lstStyle/>
          <a:p>
            <a:pPr algn="ctr"/>
            <a:r>
              <a:rPr lang="en-US" dirty="0">
                <a:latin typeface="Arial" pitchFamily="34" charset="0"/>
                <a:cs typeface="Arial" pitchFamily="34" charset="0"/>
              </a:rPr>
              <a:t>The </a:t>
            </a:r>
            <a:r>
              <a:rPr lang="en-US" b="1" u="sng" dirty="0">
                <a:latin typeface="Arial" pitchFamily="34" charset="0"/>
                <a:cs typeface="Arial" pitchFamily="34" charset="0"/>
              </a:rPr>
              <a:t>SELECT</a:t>
            </a:r>
            <a:r>
              <a:rPr lang="en-US" dirty="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676400" y="1848684"/>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2133600" y="1589544"/>
            <a:ext cx="7239000" cy="2308324"/>
          </a:xfrm>
          <a:prstGeom prst="rect">
            <a:avLst/>
          </a:prstGeom>
        </p:spPr>
        <p:txBody>
          <a:bodyPr wrap="square">
            <a:spAutoFit/>
          </a:bodyPr>
          <a:lstStyle/>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2057400" y="1143001"/>
            <a:ext cx="79248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a:latin typeface="Arial" pitchFamily="34" charset="0"/>
                <a:cs typeface="Arial" pitchFamily="34" charset="0"/>
              </a:rPr>
              <a:t>Selection capability in SQL is to choose the rows in a table that you want to return by a query.</a:t>
            </a:r>
            <a:endParaRPr lang="en-US" sz="2400" b="1"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1905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2057400" y="1143001"/>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1905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2057400" y="1143002"/>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676402"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7391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1"/>
            <a:ext cx="8686800" cy="1015663"/>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In Database, a relation represents a </a:t>
            </a:r>
            <a:r>
              <a:rPr lang="en-IN" sz="2800" b="1" dirty="0">
                <a:solidFill>
                  <a:srgbClr val="C00000"/>
                </a:solidFill>
                <a:latin typeface="Arial" panose="020B0604020202020204" pitchFamily="34" charset="0"/>
                <a:cs typeface="Arial" panose="020B0604020202020204" pitchFamily="34" charset="0"/>
              </a:rPr>
              <a:t>table</a:t>
            </a:r>
            <a:r>
              <a:rPr lang="en-IN" sz="2800" dirty="0">
                <a:solidFill>
                  <a:srgbClr val="C0000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or an </a:t>
            </a:r>
            <a:r>
              <a:rPr lang="en-IN" sz="2800" b="1" dirty="0">
                <a:solidFill>
                  <a:srgbClr val="C00000"/>
                </a:solidFill>
                <a:latin typeface="Arial" panose="020B0604020202020204" pitchFamily="34" charset="0"/>
                <a:cs typeface="Arial" panose="020B0604020202020204" pitchFamily="34" charset="0"/>
              </a:rPr>
              <a:t>entity</a:t>
            </a:r>
            <a:r>
              <a:rPr lang="en-IN" sz="2800" dirty="0">
                <a:solidFill>
                  <a:srgbClr val="C0000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1752600" y="2133601"/>
            <a:ext cx="8686800" cy="1384995"/>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a:latin typeface="Arial" panose="020B0604020202020204" pitchFamily="34" charset="0"/>
              <a:cs typeface="Arial" panose="020B0604020202020204" pitchFamily="34" charset="0"/>
            </a:endParaRP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3390900" y="3962401"/>
            <a:ext cx="5410200" cy="954107"/>
          </a:xfrm>
          <a:prstGeom prst="rect">
            <a:avLst/>
          </a:prstGeom>
          <a:solidFill>
            <a:srgbClr val="CFFF21"/>
          </a:solidFill>
        </p:spPr>
        <p:txBody>
          <a:bodyPr wrap="square">
            <a:spAutoFit/>
          </a:bodyPr>
          <a:lstStyle/>
          <a:p>
            <a:r>
              <a:rPr lang="en-IN" sz="2800" b="1" dirty="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3468"/>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31571" y="1969257"/>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a:t>
            </a:r>
            <a:r>
              <a:rPr lang="en-US" sz="2400" dirty="0">
                <a:latin typeface="Arial" pitchFamily="34" charset="0"/>
                <a:cs typeface="Arial" pitchFamily="34" charset="0"/>
              </a:rPr>
              <a:t>&lt;</a:t>
            </a:r>
            <a:r>
              <a:rPr lang="en-US" sz="2400" dirty="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2209800" y="3962401"/>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2209801" y="1265224"/>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2209801" y="3257491"/>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47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3429000" y="4888468"/>
            <a:ext cx="1752600" cy="369332"/>
          </a:xfrm>
          <a:prstGeom prst="rect">
            <a:avLst/>
          </a:prstGeom>
        </p:spPr>
        <p:txBody>
          <a:bodyPr wrap="square">
            <a:spAutoFit/>
          </a:bodyPr>
          <a:lstStyle/>
          <a:p>
            <a:r>
              <a:rPr lang="en-US" b="1" i="1" dirty="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3638412"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959588" y="2590800"/>
            <a:ext cx="1752600" cy="369332"/>
          </a:xfrm>
          <a:prstGeom prst="rect">
            <a:avLst/>
          </a:prstGeom>
        </p:spPr>
        <p:txBody>
          <a:bodyPr wrap="square">
            <a:spAutoFit/>
          </a:bodyPr>
          <a:lstStyle/>
          <a:p>
            <a:r>
              <a:rPr lang="en-US" b="1" i="1" dirty="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752600" y="3897869"/>
            <a:ext cx="8686800" cy="2031325"/>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a:solidFill>
                  <a:srgbClr val="DD4A68"/>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1905000" y="228601"/>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a:latin typeface="Segoe UI Light" panose="020B0502040204020203" pitchFamily="34" charset="0"/>
                <a:cs typeface="Segoe UI Light" panose="020B0502040204020203" pitchFamily="34" charset="0"/>
              </a:rPr>
              <a:t>identifier </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a:latin typeface="Segoe UI Light" panose="020B0502040204020203" pitchFamily="34" charset="0"/>
                <a:cs typeface="Segoe UI Light" panose="020B0502040204020203" pitchFamily="34" charset="0"/>
              </a:rPr>
              <a:t>quoting </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a:t>
            </a:r>
            <a:r>
              <a:rPr lang="en-IN" sz="2200" dirty="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17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658772" y="753070"/>
            <a:ext cx="8869258"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625534"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676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EMPNO</a:t>
            </a:r>
            <a:r>
              <a:rPr lang="en-US" dirty="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sz="1600"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1741714" y="762001"/>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676400" y="4696362"/>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625534"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1741714" y="762001"/>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676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1741714" y="3124201"/>
            <a:ext cx="8686800" cy="1323439"/>
          </a:xfrm>
          <a:prstGeom prst="rect">
            <a:avLst/>
          </a:prstGeom>
          <a:solidFill>
            <a:schemeClr val="tx1"/>
          </a:solidFill>
        </p:spPr>
        <p:txBody>
          <a:bodyPr wrap="square">
            <a:spAutoFit/>
          </a:bodyPr>
          <a:lstStyle/>
          <a:p>
            <a:pPr latinLnBrk="1"/>
            <a:r>
              <a:rPr lang="en-IN" sz="2000" dirty="0">
                <a:solidFill>
                  <a:srgbClr val="FECF84"/>
                </a:solidFill>
                <a:latin typeface="inherit"/>
              </a:rPr>
              <a:t>SELECT </a:t>
            </a:r>
            <a:r>
              <a:rPr lang="en-IN" sz="2000" dirty="0">
                <a:solidFill>
                  <a:srgbClr val="FFFFFF"/>
                </a:solidFill>
                <a:latin typeface="Liberation Mono"/>
              </a:rPr>
              <a:t>orderNumber</a:t>
            </a:r>
            <a:r>
              <a:rPr lang="en-IN" sz="2000" dirty="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 </a:t>
            </a:r>
            <a:r>
              <a:rPr lang="en-IN" sz="2000" dirty="0">
                <a:solidFill>
                  <a:srgbClr val="B1758C"/>
                </a:solidFill>
                <a:latin typeface="inherit"/>
              </a:rPr>
              <a:t>SUM</a:t>
            </a:r>
            <a:r>
              <a:rPr lang="en-IN" sz="2000" dirty="0">
                <a:solidFill>
                  <a:srgbClr val="FFFFFF"/>
                </a:solidFill>
                <a:latin typeface="Liberation Mono"/>
              </a:rPr>
              <a:t>(price</a:t>
            </a:r>
            <a:r>
              <a:rPr lang="en-IN" sz="2000" dirty="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a:solidFill>
                  <a:srgbClr val="FFFFFF"/>
                </a:solidFill>
                <a:latin typeface="Liberation Mono"/>
              </a:rPr>
              <a:t>quantity)</a:t>
            </a:r>
            <a:r>
              <a:rPr lang="en-IN" sz="2000" dirty="0">
                <a:solidFill>
                  <a:srgbClr val="82ADC9"/>
                </a:solidFill>
                <a:latin typeface="inherit"/>
              </a:rPr>
              <a:t> </a:t>
            </a:r>
            <a:r>
              <a:rPr lang="en-IN" sz="2000" dirty="0">
                <a:solidFill>
                  <a:srgbClr val="FFFFFF"/>
                </a:solidFill>
                <a:latin typeface="Liberation Mono"/>
              </a:rPr>
              <a:t>total</a:t>
            </a:r>
          </a:p>
          <a:p>
            <a:pPr latinLnBrk="1"/>
            <a:r>
              <a:rPr lang="en-IN" sz="2000" dirty="0">
                <a:solidFill>
                  <a:srgbClr val="FECF84"/>
                </a:solidFill>
                <a:latin typeface="inherit"/>
              </a:rPr>
              <a:t>FROM </a:t>
            </a:r>
            <a:r>
              <a:rPr lang="en-IN" sz="2000" dirty="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a:solidFill>
                  <a:srgbClr val="FECF84"/>
                </a:solidFill>
                <a:latin typeface="inherit"/>
              </a:rPr>
              <a:t>BY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a:solidFill>
                  <a:srgbClr val="FECF84"/>
                </a:solidFill>
                <a:latin typeface="inherit"/>
              </a:rPr>
              <a:t>HAVING </a:t>
            </a:r>
            <a:r>
              <a:rPr lang="en-IN" sz="2000" dirty="0">
                <a:solidFill>
                  <a:srgbClr val="FFFFFF"/>
                </a:solidFill>
                <a:latin typeface="Liberation Mono"/>
              </a:rPr>
              <a:t>total</a:t>
            </a:r>
            <a:r>
              <a:rPr lang="en-IN" sz="2000" dirty="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a:solidFill>
                  <a:srgbClr val="DC525C"/>
                </a:solidFill>
                <a:latin typeface="Segoe UI Light" panose="020B0502040204020203" pitchFamily="34" charset="0"/>
                <a:cs typeface="Segoe UI Light" panose="020B0502040204020203" pitchFamily="34" charset="0"/>
              </a:rPr>
              <a:t>- EXPRESSIONS</a:t>
            </a: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625534"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676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676400" y="1772484"/>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'1a'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676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1"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4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625534"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152400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626223" y="2374646"/>
            <a:ext cx="7553315" cy="341607"/>
          </a:xfrm>
          <a:prstGeom prst="rect">
            <a:avLst/>
          </a:prstGeom>
        </p:spPr>
      </p:pic>
      <p:pic>
        <p:nvPicPr>
          <p:cNvPr id="7" name="Picture 6"/>
          <p:cNvPicPr>
            <a:picLocks noChangeAspect="1"/>
          </p:cNvPicPr>
          <p:nvPr/>
        </p:nvPicPr>
        <p:blipFill>
          <a:blip r:embed="rId3"/>
          <a:stretch>
            <a:fillRect/>
          </a:stretch>
        </p:blipFill>
        <p:spPr>
          <a:xfrm>
            <a:off x="1622618" y="2923711"/>
            <a:ext cx="7568497" cy="371972"/>
          </a:xfrm>
          <a:prstGeom prst="rect">
            <a:avLst/>
          </a:prstGeom>
        </p:spPr>
      </p:pic>
      <p:sp>
        <p:nvSpPr>
          <p:cNvPr id="2" name="Rectangle 1"/>
          <p:cNvSpPr/>
          <p:nvPr/>
        </p:nvSpPr>
        <p:spPr>
          <a:xfrm>
            <a:off x="1622618"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5780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625534"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1741714" y="762001"/>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1975077" y="2027574"/>
            <a:ext cx="6108791" cy="507678"/>
          </a:xfrm>
          <a:prstGeom prst="rect">
            <a:avLst/>
          </a:prstGeom>
        </p:spPr>
      </p:pic>
      <p:pic>
        <p:nvPicPr>
          <p:cNvPr id="8" name="Picture 7"/>
          <p:cNvPicPr>
            <a:picLocks noChangeAspect="1"/>
          </p:cNvPicPr>
          <p:nvPr/>
        </p:nvPicPr>
        <p:blipFill>
          <a:blip r:embed="rId4"/>
          <a:stretch>
            <a:fillRect/>
          </a:stretch>
        </p:blipFill>
        <p:spPr>
          <a:xfrm>
            <a:off x="1975077" y="2708831"/>
            <a:ext cx="5875762" cy="357873"/>
          </a:xfrm>
          <a:prstGeom prst="rect">
            <a:avLst/>
          </a:prstGeom>
        </p:spPr>
      </p:pic>
      <p:pic>
        <p:nvPicPr>
          <p:cNvPr id="9" name="Picture 8"/>
          <p:cNvPicPr>
            <a:picLocks noChangeAspect="1"/>
          </p:cNvPicPr>
          <p:nvPr/>
        </p:nvPicPr>
        <p:blipFill>
          <a:blip r:embed="rId5"/>
          <a:stretch>
            <a:fillRect/>
          </a:stretch>
        </p:blipFill>
        <p:spPr>
          <a:xfrm>
            <a:off x="1984602" y="3232150"/>
            <a:ext cx="5867441" cy="416131"/>
          </a:xfrm>
          <a:prstGeom prst="rect">
            <a:avLst/>
          </a:prstGeom>
        </p:spPr>
      </p:pic>
      <p:pic>
        <p:nvPicPr>
          <p:cNvPr id="10" name="Picture 9"/>
          <p:cNvPicPr>
            <a:picLocks noChangeAspect="1"/>
          </p:cNvPicPr>
          <p:nvPr/>
        </p:nvPicPr>
        <p:blipFill>
          <a:blip r:embed="rId6"/>
          <a:stretch>
            <a:fillRect/>
          </a:stretch>
        </p:blipFill>
        <p:spPr>
          <a:xfrm>
            <a:off x="1970314" y="3765890"/>
            <a:ext cx="6117115" cy="424452"/>
          </a:xfrm>
          <a:prstGeom prst="rect">
            <a:avLst/>
          </a:prstGeom>
        </p:spPr>
      </p:pic>
      <p:pic>
        <p:nvPicPr>
          <p:cNvPr id="11" name="Picture 10"/>
          <p:cNvPicPr>
            <a:picLocks noChangeAspect="1"/>
          </p:cNvPicPr>
          <p:nvPr/>
        </p:nvPicPr>
        <p:blipFill>
          <a:blip r:embed="rId7"/>
          <a:stretch>
            <a:fillRect/>
          </a:stretch>
        </p:blipFill>
        <p:spPr>
          <a:xfrm>
            <a:off x="1984601" y="4334392"/>
            <a:ext cx="6541573" cy="416131"/>
          </a:xfrm>
          <a:prstGeom prst="rect">
            <a:avLst/>
          </a:prstGeom>
        </p:spPr>
      </p:pic>
      <p:pic>
        <p:nvPicPr>
          <p:cNvPr id="13" name="Picture 12"/>
          <p:cNvPicPr>
            <a:picLocks noChangeAspect="1"/>
          </p:cNvPicPr>
          <p:nvPr/>
        </p:nvPicPr>
        <p:blipFill>
          <a:blip r:embed="rId8"/>
          <a:stretch>
            <a:fillRect/>
          </a:stretch>
        </p:blipFill>
        <p:spPr>
          <a:xfrm>
            <a:off x="1997301" y="4924388"/>
            <a:ext cx="6524926" cy="399485"/>
          </a:xfrm>
          <a:prstGeom prst="rect">
            <a:avLst/>
          </a:prstGeom>
        </p:spPr>
      </p:pic>
      <p:pic>
        <p:nvPicPr>
          <p:cNvPr id="14" name="Picture 13"/>
          <p:cNvPicPr>
            <a:picLocks noChangeAspect="1"/>
          </p:cNvPicPr>
          <p:nvPr/>
        </p:nvPicPr>
        <p:blipFill>
          <a:blip r:embed="rId9"/>
          <a:stretch>
            <a:fillRect/>
          </a:stretch>
        </p:blipFill>
        <p:spPr>
          <a:xfrm>
            <a:off x="1984602" y="5459593"/>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1752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676400" y="1371601"/>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676400" y="4038600"/>
            <a:ext cx="8839200" cy="400110"/>
          </a:xfrm>
          <a:prstGeom prst="rect">
            <a:avLst/>
          </a:prstGeom>
          <a:solidFill>
            <a:srgbClr val="F9DAFE"/>
          </a:solidFill>
        </p:spPr>
        <p:txBody>
          <a:bodyPr wrap="square">
            <a:spAutoFit/>
          </a:bodyPr>
          <a:lstStyle/>
          <a:p>
            <a:r>
              <a:rPr lang="en-US" sz="2000" dirty="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676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676400" y="3200400"/>
            <a:ext cx="8839200" cy="400110"/>
          </a:xfrm>
          <a:prstGeom prst="rect">
            <a:avLst/>
          </a:prstGeom>
          <a:solidFill>
            <a:srgbClr val="F9DAFE"/>
          </a:solidFill>
        </p:spPr>
        <p:txBody>
          <a:bodyPr wrap="square">
            <a:spAutoFit/>
          </a:bodyPr>
          <a:lstStyle/>
          <a:p>
            <a:r>
              <a:rPr lang="en-US" sz="2000" dirty="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1614648" y="857072"/>
            <a:ext cx="8890067" cy="1200329"/>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a:t>
            </a:r>
            <a:r>
              <a:rPr lang="en-IN" dirty="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1614648" y="2477870"/>
            <a:ext cx="8890067" cy="646331"/>
          </a:xfrm>
          <a:prstGeom prst="rect">
            <a:avLst/>
          </a:prstGeom>
          <a:solidFill>
            <a:srgbClr val="F9DAFE"/>
          </a:solidFill>
        </p:spPr>
        <p:txBody>
          <a:bodyPr wrap="square">
            <a:spAutoFit/>
          </a:bodyPr>
          <a:lstStyle/>
          <a:p>
            <a:r>
              <a:rPr lang="en-IN" dirty="0">
                <a:solidFill>
                  <a:srgbClr val="222222"/>
                </a:solidFill>
                <a:latin typeface="arial" panose="020B0604020202020204" pitchFamily="34" charset="0"/>
              </a:rPr>
              <a:t>Instead of using =, &lt; &gt;, or != to test for equality or inequality with </a:t>
            </a:r>
            <a:r>
              <a:rPr lang="en-IN" i="1" dirty="0">
                <a:solidFill>
                  <a:srgbClr val="222222"/>
                </a:solidFill>
                <a:latin typeface="arial" panose="020B0604020202020204" pitchFamily="34" charset="0"/>
              </a:rPr>
              <a:t>NULL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1524000" y="3429000"/>
            <a:ext cx="9067800" cy="369332"/>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676400" y="4191000"/>
            <a:ext cx="8458201" cy="584200"/>
          </a:xfrm>
          <a:prstGeom prst="rect">
            <a:avLst/>
          </a:prstGeom>
        </p:spPr>
      </p:pic>
      <p:sp>
        <p:nvSpPr>
          <p:cNvPr id="8" name="Rectangle 7"/>
          <p:cNvSpPr/>
          <p:nvPr/>
        </p:nvSpPr>
        <p:spPr>
          <a:xfrm>
            <a:off x="6819900" y="4209257"/>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625533" y="1371601"/>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a:solidFill>
                  <a:srgbClr val="222222"/>
                </a:solidFill>
                <a:latin typeface="arial" panose="020B0604020202020204" pitchFamily="34" charset="0"/>
              </a:rPr>
              <a:t>expression, </a:t>
            </a:r>
            <a:r>
              <a:rPr lang="en-IN" sz="2000" b="1" dirty="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676400"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0077AA"/>
                </a:solidFill>
                <a:latin typeface="Liberation Mono"/>
              </a:rPr>
              <a:t>IFNULL(expression1, expression2) </a:t>
            </a:r>
          </a:p>
        </p:txBody>
      </p:sp>
      <p:sp>
        <p:nvSpPr>
          <p:cNvPr id="8" name="Rectangle 7"/>
          <p:cNvSpPr/>
          <p:nvPr/>
        </p:nvSpPr>
        <p:spPr>
          <a:xfrm>
            <a:off x="1676400" y="3048001"/>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a:solidFill>
                  <a:srgbClr val="C00000"/>
                </a:solidFill>
                <a:latin typeface="Arial" panose="020B0604020202020204" pitchFamily="34" charset="0"/>
                <a:cs typeface="Arial" panose="020B0604020202020204" pitchFamily="34" charset="0"/>
              </a:rPr>
              <a:t>read,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delete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1828801" y="2971800"/>
            <a:ext cx="926857"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1905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625534"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625533" y="1371601"/>
            <a:ext cx="8890067"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a:solidFill>
                  <a:srgbClr val="222222"/>
                </a:solidFill>
                <a:latin typeface="arial" panose="020B0604020202020204" pitchFamily="34" charset="0"/>
              </a:rPr>
              <a:t>expr3, </a:t>
            </a:r>
            <a:r>
              <a:rPr lang="en-IN" b="1" dirty="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676400"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676400" y="2819401"/>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itchFamily="34" charset="0"/>
                <a:cs typeface="Arial" pitchFamily="34" charset="0"/>
              </a:rPr>
              <a:t>sal, </a:t>
            </a:r>
            <a:r>
              <a:rPr lang="en-US" dirty="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itchFamily="34" charset="0"/>
                <a:cs typeface="Arial" pitchFamily="34" charset="0"/>
              </a:rPr>
              <a:t>ename, sal, </a:t>
            </a:r>
            <a:r>
              <a:rPr lang="en-US" dirty="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676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625533"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676400"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676400" y="2514600"/>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676401" y="2209801"/>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676400" y="3200401"/>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END  </a:t>
            </a:r>
            <a:r>
              <a:rPr lang="en-IN" dirty="0">
                <a:latin typeface="Arial" panose="020B0604020202020204" pitchFamily="34" charset="0"/>
                <a:ea typeface="Times New Roman" panose="02020603050405020304" pitchFamily="18" charset="0"/>
              </a:rPr>
              <a:t>R1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25533" y="1371601"/>
            <a:ext cx="8890067" cy="646331"/>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643605" y="4098717"/>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END  CASE FROM</a:t>
            </a:r>
            <a:r>
              <a:rPr lang="en-IN" dirty="0">
                <a:solidFill>
                  <a:srgbClr val="FF0000"/>
                </a:solidFill>
                <a:latin typeface="Arial" panose="020B0604020202020204" pitchFamily="34" charset="0"/>
                <a:cs typeface="Arial" panose="020B0604020202020204" pitchFamily="34" charset="0"/>
              </a:rPr>
              <a:t> EMP;  </a:t>
            </a:r>
            <a:r>
              <a:rPr lang="en-IN" dirty="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625533" y="1371601"/>
            <a:ext cx="8890067" cy="646331"/>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676401" y="2209801"/>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625532" y="3124201"/>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ELSE </a:t>
            </a:r>
            <a:r>
              <a:rPr lang="en-IN" dirty="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END </a:t>
            </a:r>
            <a:r>
              <a:rPr lang="en-IN" dirty="0">
                <a:latin typeface="Arial" panose="020B0604020202020204" pitchFamily="34" charset="0"/>
                <a:ea typeface="Times New Roman" panose="02020603050405020304" pitchFamily="18" charset="0"/>
              </a:rPr>
              <a:t>R1</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914401"/>
            <a:ext cx="8839200" cy="1138773"/>
          </a:xfrm>
          <a:prstGeom prst="rect">
            <a:avLst/>
          </a:prstGeom>
        </p:spPr>
        <p:txBody>
          <a:bodyPr wrap="square">
            <a:spAutoFit/>
          </a:bodyPr>
          <a:lstStyle/>
          <a:p>
            <a:r>
              <a:rPr lang="en-IN" sz="2000" dirty="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643743" y="2209800"/>
            <a:ext cx="8795657"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676400" y="3616404"/>
            <a:ext cx="8762998"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1524000" y="1"/>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52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1752600" y="2133601"/>
            <a:ext cx="8686800" cy="984885"/>
          </a:xfrm>
          <a:prstGeom prst="rect">
            <a:avLst/>
          </a:prstGeom>
        </p:spPr>
        <p:txBody>
          <a:bodyPr wrap="square">
            <a:spAutoFit/>
          </a:bodyPr>
          <a:lstStyle/>
          <a:p>
            <a:r>
              <a:rPr lang="en-IN" b="1" i="1" dirty="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1524000" y="1"/>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a:t>
            </a:r>
            <a:endParaRPr lang="en-IN" sz="3200" b="1"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1752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3721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709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709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676400" y="21336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709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ADDDATE()</a:t>
            </a:r>
            <a:endParaRPr lang="en-IN" sz="3200" b="1"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1752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709058"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676400" y="21336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709058"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0251"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DATE_ADD()</a:t>
            </a:r>
            <a:endParaRPr lang="en-IN" sz="3200" b="1"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1676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676400" y="16764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676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DATE_ADD</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DATE_SUB()</a:t>
            </a:r>
            <a:endParaRPr lang="en-IN" sz="3200" b="1"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1676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676400" y="20574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676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DATE_SUB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709058"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ADDTIME()</a:t>
            </a:r>
            <a:endParaRPr lang="en-IN" sz="3200" b="1"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1752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SUBTIME()</a:t>
            </a:r>
            <a:endParaRPr lang="en-IN" sz="3200" b="1"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1752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SUBTIME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SUBTIME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676400" y="703184"/>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p>
        </p:txBody>
      </p:sp>
      <p:sp>
        <p:nvSpPr>
          <p:cNvPr id="5" name="Rectangle 4"/>
          <p:cNvSpPr/>
          <p:nvPr/>
        </p:nvSpPr>
        <p:spPr>
          <a:xfrm>
            <a:off x="1752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1752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a:solidFill>
                  <a:srgbClr val="FFFF00"/>
                </a:solidFill>
                <a:latin typeface="Arial" panose="020B0604020202020204" pitchFamily="34" charset="0"/>
                <a:cs typeface="Arial" panose="020B0604020202020204" pitchFamily="34" charset="0"/>
              </a:rPr>
              <a:t>()</a:t>
            </a:r>
            <a:endParaRPr lang="en-IN" sz="3200" b="1"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1752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a:solidFill>
                  <a:srgbClr val="DD4A68"/>
                </a:solidFill>
                <a:latin typeface="Arial" panose="020B0604020202020204" pitchFamily="34" charset="0"/>
                <a:ea typeface="Times New Roman" panose="02020603050405020304" pitchFamily="18" charset="0"/>
              </a:rPr>
              <a:t>AS </a:t>
            </a:r>
            <a:r>
              <a:rPr lang="en-IN" dirty="0">
                <a:latin typeface="Arial" panose="020B0604020202020204" pitchFamily="34" charset="0"/>
                <a:cs typeface="Arial" panose="020B0604020202020204" pitchFamily="34" charset="0"/>
              </a:rPr>
              <a:t>R1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TIMESTAMPADD()</a:t>
            </a:r>
            <a:endParaRPr lang="en-IN" sz="3200" b="1"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1752601"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3657601"/>
            <a:ext cx="8458199"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676400" y="703183"/>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1752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924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1524000" y="-17621"/>
            <a:ext cx="1197764" cy="230832"/>
          </a:xfrm>
          <a:prstGeom prst="rect">
            <a:avLst/>
          </a:prstGeom>
        </p:spPr>
        <p:txBody>
          <a:bodyPr wrap="none">
            <a:spAutoFit/>
          </a:bodyPr>
          <a:lstStyle/>
          <a:p>
            <a:r>
              <a:rPr lang="en-IN" sz="900" dirty="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TIMESTAMPDIFF()</a:t>
            </a:r>
            <a:endParaRPr lang="en-IN" sz="3200" b="1"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1752601"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676400" y="703183"/>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1752601" y="3657601"/>
            <a:ext cx="8458199"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1752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8462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1524000" y="-17621"/>
            <a:ext cx="1197764" cy="230832"/>
          </a:xfrm>
          <a:prstGeom prst="rect">
            <a:avLst/>
          </a:prstGeom>
        </p:spPr>
        <p:txBody>
          <a:bodyPr wrap="none">
            <a:spAutoFit/>
          </a:bodyPr>
          <a:lstStyle/>
          <a:p>
            <a:r>
              <a:rPr lang="en-IN" sz="900" dirty="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 Functions</a:t>
            </a:r>
            <a:endParaRPr lang="en-IN" sz="3200" b="1" dirty="0">
              <a:solidFill>
                <a:srgbClr val="FFFF00"/>
              </a:solidFill>
              <a:latin typeface="Arial" panose="020B0604020202020204" pitchFamily="34" charset="0"/>
              <a:cs typeface="Arial" panose="020B0604020202020204" pitchFamily="34" charset="0"/>
            </a:endParaRP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676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1524000" y="5486401"/>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 Functions</a:t>
            </a:r>
            <a:endParaRPr lang="en-IN" sz="3200" b="1" dirty="0">
              <a:solidFill>
                <a:srgbClr val="FFFF00"/>
              </a:solidFill>
              <a:latin typeface="Arial" panose="020B0604020202020204" pitchFamily="34" charset="0"/>
              <a:cs typeface="Arial" panose="020B0604020202020204" pitchFamily="34" charset="0"/>
            </a:endParaRP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676400" y="838201"/>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676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WEEKDAY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HIREDATE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a:solidFill>
                  <a:srgbClr val="C00000"/>
                </a:solidFill>
                <a:latin typeface="Arial" panose="020B0604020202020204" pitchFamily="34" charset="0"/>
                <a:cs typeface="Arial" panose="020B0604020202020204" pitchFamily="34" charset="0"/>
              </a:rPr>
              <a:t>model</a:t>
            </a:r>
            <a:r>
              <a:rPr lang="en-IN" sz="2400" b="1" dirty="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1752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1828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3890" y="2277269"/>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7002" y="3651002"/>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5200" y="4334452"/>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676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676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676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676400" y="787405"/>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676400" y="787405"/>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635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676400" y="787405"/>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5334001"/>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676400" y="787405"/>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695814"/>
            <a:ext cx="8839200" cy="3323987"/>
          </a:xfrm>
          <a:prstGeom prst="rect">
            <a:avLst/>
          </a:prstGeom>
        </p:spPr>
        <p:txBody>
          <a:bodyPr wrap="square">
            <a:spAutoFit/>
          </a:bodyPr>
          <a:lstStyle/>
          <a:p>
            <a:r>
              <a:rPr lang="en-IN" sz="2400" b="1" dirty="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Values </a:t>
            </a:r>
            <a:r>
              <a:rPr lang="en-IN" sz="2000" dirty="0">
                <a:solidFill>
                  <a:schemeClr val="tx1">
                    <a:lumMod val="50000"/>
                    <a:lumOff val="50000"/>
                  </a:schemeClr>
                </a:solidFill>
              </a:rPr>
              <a:t>are </a:t>
            </a:r>
            <a:r>
              <a:rPr lang="en-IN" sz="2000" dirty="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Each </a:t>
            </a:r>
            <a:r>
              <a:rPr lang="en-IN" sz="2000" dirty="0">
                <a:solidFill>
                  <a:schemeClr val="tx1">
                    <a:lumMod val="50000"/>
                    <a:lumOff val="50000"/>
                  </a:schemeClr>
                </a:solidFill>
              </a:rPr>
              <a:t>row is </a:t>
            </a:r>
            <a:r>
              <a:rPr lang="en-IN" sz="2000" dirty="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a:solidFill>
                  <a:schemeClr val="tx1">
                    <a:lumMod val="50000"/>
                    <a:lumOff val="50000"/>
                  </a:schemeClr>
                </a:solidFill>
              </a:rPr>
              <a:t>insignificant – </a:t>
            </a:r>
            <a:r>
              <a:rPr lang="en-IN" dirty="0">
                <a:solidFill>
                  <a:schemeClr val="tx1">
                    <a:lumMod val="50000"/>
                    <a:lumOff val="50000"/>
                  </a:schemeClr>
                </a:solidFill>
              </a:rPr>
              <a:t>(unimportant)</a:t>
            </a:r>
            <a:r>
              <a:rPr lang="en-IN" sz="2000" dirty="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1828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676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676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1752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514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93876"/>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676401" y="663714"/>
            <a:ext cx="2845651" cy="523220"/>
          </a:xfrm>
          <a:prstGeom prst="rect">
            <a:avLst/>
          </a:prstGeom>
        </p:spPr>
        <p:txBody>
          <a:bodyPr wrap="none">
            <a:spAutoFit/>
          </a:bodyPr>
          <a:lstStyle/>
          <a:p>
            <a:r>
              <a:rPr lang="en-US" sz="2800" b="1" i="1" dirty="0">
                <a:latin typeface="Arial" pitchFamily="34" charset="0"/>
                <a:cs typeface="Arial" pitchFamily="34" charset="0"/>
              </a:rPr>
              <a:t>SELECT</a:t>
            </a:r>
            <a:r>
              <a:rPr lang="en-US" b="1" i="1" dirty="0">
                <a:latin typeface="Arial" pitchFamily="34" charset="0"/>
                <a:cs typeface="Arial" pitchFamily="34" charset="0"/>
              </a:rPr>
              <a:t> </a:t>
            </a:r>
            <a:r>
              <a:rPr lang="en-US" sz="2800" b="1" i="1" dirty="0">
                <a:latin typeface="Arial" pitchFamily="34" charset="0"/>
                <a:cs typeface="Arial" pitchFamily="34" charset="0"/>
              </a:rPr>
              <a:t>syntax</a:t>
            </a:r>
          </a:p>
        </p:txBody>
      </p:sp>
      <p:sp>
        <p:nvSpPr>
          <p:cNvPr id="2" name="Rectangle 1"/>
          <p:cNvSpPr/>
          <p:nvPr/>
        </p:nvSpPr>
        <p:spPr>
          <a:xfrm>
            <a:off x="5257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676400" y="495300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6401" y="663714"/>
            <a:ext cx="2845651" cy="523220"/>
          </a:xfrm>
          <a:prstGeom prst="rect">
            <a:avLst/>
          </a:prstGeom>
        </p:spPr>
        <p:txBody>
          <a:bodyPr wrap="none">
            <a:spAutoFit/>
          </a:bodyPr>
          <a:lstStyle/>
          <a:p>
            <a:r>
              <a:rPr lang="en-US" sz="2800" b="1" i="1" dirty="0">
                <a:latin typeface="Arial" pitchFamily="34" charset="0"/>
                <a:cs typeface="Arial" pitchFamily="34" charset="0"/>
              </a:rPr>
              <a:t>SELECT</a:t>
            </a:r>
            <a:r>
              <a:rPr lang="en-US" b="1" i="1" dirty="0">
                <a:latin typeface="Arial" pitchFamily="34" charset="0"/>
                <a:cs typeface="Arial" pitchFamily="34" charset="0"/>
              </a:rPr>
              <a:t> </a:t>
            </a:r>
            <a:r>
              <a:rPr lang="en-US" sz="2800" b="1" i="1" dirty="0">
                <a:latin typeface="Arial" pitchFamily="34" charset="0"/>
                <a:cs typeface="Arial" pitchFamily="34" charset="0"/>
              </a:rPr>
              <a:t>syntax</a:t>
            </a:r>
          </a:p>
        </p:txBody>
      </p:sp>
      <p:sp>
        <p:nvSpPr>
          <p:cNvPr id="2" name="Rectangle 1"/>
          <p:cNvSpPr/>
          <p:nvPr/>
        </p:nvSpPr>
        <p:spPr>
          <a:xfrm>
            <a:off x="5257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676400" y="4819472"/>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1776652"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1828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1828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3581401"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1828800" y="4388382"/>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676400" y="5613266"/>
            <a:ext cx="8839200" cy="707886"/>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a:solidFill>
                  <a:srgbClr val="669900"/>
                </a:solidFill>
                <a:latin typeface="Liberation Mono"/>
              </a:rPr>
              <a:t>'a'</a:t>
            </a:r>
            <a:r>
              <a:rPr lang="en-IN" sz="2000" dirty="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BY</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a:solidFill>
                  <a:srgbClr val="669900"/>
                </a:solidFill>
                <a:latin typeface="Liberation Mono"/>
              </a:rPr>
              <a:t>'a</a:t>
            </a:r>
            <a:r>
              <a:rPr lang="en-IN" sz="2000" dirty="0">
                <a:solidFill>
                  <a:srgbClr val="669900"/>
                </a:solidFill>
                <a:latin typeface="Liberation Mono"/>
              </a:rPr>
              <a:t>'</a:t>
            </a:r>
            <a:r>
              <a:rPr lang="en-IN" sz="2000" dirty="0">
                <a:solidFill>
                  <a:srgbClr val="6699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a:solidFill>
                  <a:srgbClr val="0077AA"/>
                </a:solidFill>
                <a:latin typeface="Liberation Mono"/>
              </a:rPr>
              <a:t>BY</a:t>
            </a:r>
            <a:r>
              <a:rPr lang="en-IN" sz="2000" dirty="0">
                <a:solidFill>
                  <a:srgbClr val="000000"/>
                </a:solidFill>
                <a:latin typeface="Liberation Mono"/>
              </a:rPr>
              <a:t> </a:t>
            </a:r>
            <a:r>
              <a:rPr lang="en-IN" sz="2000" dirty="0">
                <a:solidFill>
                  <a:srgbClr val="669900"/>
                </a:solidFill>
                <a:latin typeface="Liberation Mono"/>
              </a:rPr>
              <a:t>'a</a:t>
            </a:r>
            <a:r>
              <a:rPr lang="en-IN" sz="2000" dirty="0">
                <a:solidFill>
                  <a:srgbClr val="669900"/>
                </a:solidFill>
                <a:latin typeface="Liberation Mono"/>
              </a:rPr>
              <a:t>'</a:t>
            </a:r>
            <a:r>
              <a:rPr lang="en-IN" sz="2000" dirty="0">
                <a:solidFill>
                  <a:srgbClr val="999999"/>
                </a:solidFill>
                <a:latin typeface="Liberation Mono"/>
              </a:rPr>
              <a:t>;</a:t>
            </a:r>
            <a:endParaRPr lang="en-IN" sz="2000" dirty="0"/>
          </a:p>
        </p:txBody>
      </p:sp>
      <p:sp>
        <p:nvSpPr>
          <p:cNvPr id="8" name="Rectangle 7"/>
          <p:cNvSpPr/>
          <p:nvPr/>
        </p:nvSpPr>
        <p:spPr>
          <a:xfrm>
            <a:off x="1676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1752600" y="1721400"/>
            <a:ext cx="7997003" cy="440781"/>
          </a:xfrm>
          <a:prstGeom prst="rect">
            <a:avLst/>
          </a:prstGeom>
        </p:spPr>
      </p:pic>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47974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665515" y="4953001"/>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89101" y="680591"/>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676400" y="2695308"/>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49515"/>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676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1583872"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latin typeface="Arial" panose="020B0604020202020204" pitchFamily="34" charset="0"/>
                <a:ea typeface="Times New Roman" panose="02020603050405020304" pitchFamily="18" charset="0"/>
              </a:rPr>
              <a:t>COMM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a:latin typeface="Arial" panose="020B0604020202020204" pitchFamily="34" charset="0"/>
                <a:cs typeface="Arial" panose="020B0604020202020204" pitchFamily="34" charset="0"/>
              </a:rPr>
              <a:t>ENAME, </a:t>
            </a:r>
            <a:r>
              <a:rPr lang="en-IN" sz="1700" dirty="0">
                <a:solidFill>
                  <a:srgbClr val="DD4A68"/>
                </a:solidFill>
                <a:latin typeface="Arial" panose="020B0604020202020204" pitchFamily="34" charset="0"/>
                <a:ea typeface="Times New Roman" panose="02020603050405020304" pitchFamily="18" charset="0"/>
              </a:rPr>
              <a:t>length</a:t>
            </a:r>
            <a:r>
              <a:rPr lang="en-IN" sz="1700" dirty="0">
                <a:solidFill>
                  <a:schemeClr val="bg1">
                    <a:lumMod val="6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ENAME</a:t>
            </a:r>
            <a:r>
              <a:rPr lang="en-IN" sz="1700" dirty="0">
                <a:solidFill>
                  <a:schemeClr val="bg1">
                    <a:lumMod val="6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length</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ENAME</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ENAME</a:t>
            </a:r>
            <a:r>
              <a:rPr lang="en-IN" sz="1700" dirty="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a:solidFill>
                  <a:srgbClr val="DD4A68"/>
                </a:solidFill>
                <a:latin typeface="Arial" panose="020B0604020202020204" pitchFamily="34" charset="0"/>
                <a:ea typeface="Times New Roman" panose="02020603050405020304" pitchFamily="18" charset="0"/>
              </a:rPr>
              <a:t>IF</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JOB</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DD4A68"/>
                </a:solidFill>
                <a:latin typeface="Arial" panose="020B0604020202020204" pitchFamily="34" charset="0"/>
                <a:ea typeface="Times New Roman" panose="02020603050405020304" pitchFamily="18" charset="0"/>
              </a:rPr>
              <a:t>IF</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JOB</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null</a:t>
            </a:r>
            <a:r>
              <a:rPr lang="en-IN" sz="1700" dirty="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a:solidFill>
                  <a:srgbClr val="DD4A68"/>
                </a:solidFill>
                <a:latin typeface="Arial" panose="020B0604020202020204" pitchFamily="34" charset="0"/>
                <a:ea typeface="Times New Roman" panose="02020603050405020304" pitchFamily="18" charset="0"/>
              </a:rPr>
              <a:t>FIELD</a:t>
            </a:r>
            <a:r>
              <a:rPr lang="en-US" sz="1700" dirty="0">
                <a:solidFill>
                  <a:schemeClr val="bg1">
                    <a:lumMod val="65000"/>
                  </a:schemeClr>
                </a:solidFill>
                <a:latin typeface="Arial" panose="020B0604020202020204" pitchFamily="34" charset="0"/>
                <a:ea typeface="Times New Roman" panose="02020603050405020304" pitchFamily="18" charset="0"/>
              </a:rPr>
              <a:t>(</a:t>
            </a:r>
            <a:r>
              <a:rPr lang="en-US" sz="1700" dirty="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a:solidFill>
                  <a:srgbClr val="92D050"/>
                </a:solidFill>
                <a:latin typeface="Arial" panose="020B0604020202020204" pitchFamily="34" charset="0"/>
                <a:ea typeface="Times New Roman" panose="02020603050405020304" pitchFamily="18" charset="0"/>
              </a:rPr>
              <a:t>'</a:t>
            </a:r>
            <a:r>
              <a:rPr lang="en-US" sz="1700" dirty="0">
                <a:solidFill>
                  <a:schemeClr val="bg1">
                    <a:lumMod val="65000"/>
                  </a:schemeClr>
                </a:solidFill>
                <a:latin typeface="Arial" panose="020B0604020202020204" pitchFamily="34" charset="0"/>
                <a:ea typeface="Times New Roman" panose="02020603050405020304" pitchFamily="18" charset="0"/>
              </a:rPr>
              <a:t>)</a:t>
            </a:r>
            <a:endParaRPr lang="en-US"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ISNULL</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COMM</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a:solidFill>
                  <a:srgbClr val="DD4A68"/>
                </a:solidFill>
                <a:latin typeface="Arial" panose="020B0604020202020204" pitchFamily="34" charset="0"/>
                <a:ea typeface="Times New Roman" panose="02020603050405020304" pitchFamily="18" charset="0"/>
              </a:rPr>
              <a:t>`</a:t>
            </a:r>
            <a:endParaRPr lang="en-IN" sz="17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a:t>
            </a:r>
            <a:r>
              <a:rPr lang="en-IN" sz="1700" dirty="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1676400" y="4079810"/>
            <a:ext cx="8839200" cy="1635191"/>
          </a:xfrm>
          <a:prstGeom prst="rect">
            <a:avLst/>
          </a:prstGeom>
          <a:solidFill>
            <a:schemeClr val="accent4">
              <a:lumMod val="75000"/>
            </a:schemeClr>
          </a:solidFill>
        </p:spPr>
        <p:txBody>
          <a:bodyPr wrap="square">
            <a:spAutoFit/>
          </a:bodyPr>
          <a:lstStyle/>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676400" y="193610"/>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676400" y="3059026"/>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676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676401" y="5638800"/>
            <a:ext cx="5362575" cy="342900"/>
          </a:xfrm>
          <a:prstGeom prst="rect">
            <a:avLst/>
          </a:prstGeom>
        </p:spPr>
      </p:pic>
      <p:pic>
        <p:nvPicPr>
          <p:cNvPr id="7" name="Picture 6"/>
          <p:cNvPicPr>
            <a:picLocks noChangeAspect="1"/>
          </p:cNvPicPr>
          <p:nvPr/>
        </p:nvPicPr>
        <p:blipFill>
          <a:blip r:embed="rId3"/>
          <a:stretch>
            <a:fillRect/>
          </a:stretch>
        </p:blipFill>
        <p:spPr>
          <a:xfrm>
            <a:off x="1752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676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676400" y="4217076"/>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a:latin typeface="Arial" panose="020B0604020202020204" pitchFamily="34" charset="0"/>
                <a:cs typeface="Arial" panose="020B0604020202020204" pitchFamily="34" charset="0"/>
              </a:rPr>
              <a:t>AND.</a:t>
            </a:r>
            <a:r>
              <a:rPr lang="en-IN" sz="1400" dirty="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676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676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676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ea typeface="Times New Roman" panose="02020603050405020304" pitchFamily="18" charset="0"/>
                <a:cs typeface="Arial" panose="020B0604020202020204" pitchFamily="34" charset="0"/>
              </a:rPr>
              <a:t>PWD</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cs typeface="Arial" panose="020B0604020202020204" pitchFamily="34" charset="0"/>
              </a:rPr>
              <a:t> PWD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latin typeface="Arial" panose="020B0604020202020204" pitchFamily="34" charset="0"/>
                <a:ea typeface="Times New Roman" panose="02020603050405020304" pitchFamily="18" charset="0"/>
                <a:cs typeface="Arial" panose="020B0604020202020204" pitchFamily="34" charset="0"/>
              </a:rPr>
              <a:t>DEPTNO </a:t>
            </a:r>
            <a:r>
              <a:rPr lang="en-IN" dirty="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ea typeface="Times New Roman" panose="02020603050405020304" pitchFamily="18" charset="0"/>
                <a:cs typeface="Arial" panose="020B0604020202020204" pitchFamily="34" charset="0"/>
              </a:rPr>
              <a:t>PWD</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cs typeface="Arial" panose="020B0604020202020204" pitchFamily="34" charset="0"/>
              </a:rPr>
              <a:t> PWD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latin typeface="Arial" panose="020B0604020202020204" pitchFamily="34" charset="0"/>
                <a:ea typeface="Times New Roman" panose="02020603050405020304" pitchFamily="18" charset="0"/>
                <a:cs typeface="Arial" panose="020B0604020202020204" pitchFamily="34" charset="0"/>
              </a:rPr>
              <a:t>DEPTNO </a:t>
            </a:r>
            <a:r>
              <a:rPr lang="en-IN" dirty="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6324600" y="3821668"/>
            <a:ext cx="39624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676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676400" y="4953001"/>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JOB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UNION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a:t>EMP</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JOB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2247900" y="3172362"/>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676400" y="889597"/>
            <a:ext cx="4075200" cy="761978"/>
          </a:xfrm>
          <a:prstGeom prst="rect">
            <a:avLst/>
          </a:prstGeom>
        </p:spPr>
      </p:pic>
      <p:pic>
        <p:nvPicPr>
          <p:cNvPr id="8" name="Picture 7"/>
          <p:cNvPicPr>
            <a:picLocks noChangeAspect="1"/>
          </p:cNvPicPr>
          <p:nvPr/>
        </p:nvPicPr>
        <p:blipFill>
          <a:blip r:embed="rId3"/>
          <a:stretch>
            <a:fillRect/>
          </a:stretch>
        </p:blipFill>
        <p:spPr>
          <a:xfrm>
            <a:off x="6093524" y="841589"/>
            <a:ext cx="4074067" cy="809986"/>
          </a:xfrm>
          <a:prstGeom prst="rect">
            <a:avLst/>
          </a:prstGeom>
        </p:spPr>
      </p:pic>
      <p:pic>
        <p:nvPicPr>
          <p:cNvPr id="9" name="Picture 8"/>
          <p:cNvPicPr>
            <a:picLocks noChangeAspect="1"/>
          </p:cNvPicPr>
          <p:nvPr/>
        </p:nvPicPr>
        <p:blipFill>
          <a:blip r:embed="rId4"/>
          <a:stretch>
            <a:fillRect/>
          </a:stretch>
        </p:blipFill>
        <p:spPr>
          <a:xfrm>
            <a:off x="1676398" y="1991048"/>
            <a:ext cx="4075200" cy="794545"/>
          </a:xfrm>
          <a:prstGeom prst="rect">
            <a:avLst/>
          </a:prstGeom>
        </p:spPr>
      </p:pic>
      <p:pic>
        <p:nvPicPr>
          <p:cNvPr id="10" name="Picture 9"/>
          <p:cNvPicPr>
            <a:picLocks noChangeAspect="1"/>
          </p:cNvPicPr>
          <p:nvPr/>
        </p:nvPicPr>
        <p:blipFill>
          <a:blip r:embed="rId5"/>
          <a:stretch>
            <a:fillRect/>
          </a:stretch>
        </p:blipFill>
        <p:spPr>
          <a:xfrm>
            <a:off x="6093523" y="2001934"/>
            <a:ext cx="4075200" cy="834041"/>
          </a:xfrm>
          <a:prstGeom prst="rect">
            <a:avLst/>
          </a:prstGeom>
        </p:spPr>
      </p:pic>
      <p:cxnSp>
        <p:nvCxnSpPr>
          <p:cNvPr id="12" name="Straight Connector 11"/>
          <p:cNvCxnSpPr/>
          <p:nvPr/>
        </p:nvCxnSpPr>
        <p:spPr>
          <a:xfrm>
            <a:off x="1676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91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676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712027" y="666690"/>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endParaRPr lang="en-US" sz="2800" b="1" i="1" dirty="0">
              <a:solidFill>
                <a:schemeClr val="bg1">
                  <a:lumMod val="85000"/>
                </a:schemeClr>
              </a:solidFill>
              <a:latin typeface="Arial" pitchFamily="34" charset="0"/>
              <a:cs typeface="Arial" pitchFamily="34" charset="0"/>
            </a:endParaRPr>
          </a:p>
        </p:txBody>
      </p:sp>
      <p:sp>
        <p:nvSpPr>
          <p:cNvPr id="3" name="Rectangle 2"/>
          <p:cNvSpPr/>
          <p:nvPr/>
        </p:nvSpPr>
        <p:spPr>
          <a:xfrm>
            <a:off x="1676400" y="1419762"/>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676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5334001"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651000" y="4652970"/>
            <a:ext cx="4002974" cy="787195"/>
          </a:xfrm>
          <a:prstGeom prst="rect">
            <a:avLst/>
          </a:prstGeom>
        </p:spPr>
      </p:pic>
      <p:pic>
        <p:nvPicPr>
          <p:cNvPr id="8" name="Picture 7"/>
          <p:cNvPicPr>
            <a:picLocks noChangeAspect="1"/>
          </p:cNvPicPr>
          <p:nvPr/>
        </p:nvPicPr>
        <p:blipFill>
          <a:blip r:embed="rId3"/>
          <a:stretch>
            <a:fillRect/>
          </a:stretch>
        </p:blipFill>
        <p:spPr>
          <a:xfrm>
            <a:off x="5732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0" y="2209800"/>
            <a:ext cx="1219200" cy="1685178"/>
          </a:xfrm>
          <a:prstGeom prst="rect">
            <a:avLst/>
          </a:prstGeom>
        </p:spPr>
      </p:pic>
      <p:sp>
        <p:nvSpPr>
          <p:cNvPr id="3" name="Rectangle 2"/>
          <p:cNvSpPr/>
          <p:nvPr/>
        </p:nvSpPr>
        <p:spPr>
          <a:xfrm>
            <a:off x="1752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b="1" i="1" dirty="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a:solidFill>
                  <a:srgbClr val="DC525C"/>
                </a:solidFill>
                <a:latin typeface="Segoe UI Light" panose="020B0502040204020203" pitchFamily="34" charset="0"/>
                <a:cs typeface="Segoe UI Light" panose="020B0502040204020203" pitchFamily="34" charset="0"/>
              </a:rPr>
              <a:t>expressions</a:t>
            </a: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676401" y="663714"/>
            <a:ext cx="2845651" cy="523220"/>
          </a:xfrm>
          <a:prstGeom prst="rect">
            <a:avLst/>
          </a:prstGeom>
        </p:spPr>
        <p:txBody>
          <a:bodyPr wrap="none">
            <a:spAutoFit/>
          </a:bodyPr>
          <a:lstStyle/>
          <a:p>
            <a:r>
              <a:rPr lang="en-US" sz="2800" b="1" i="1" dirty="0">
                <a:latin typeface="Arial" pitchFamily="34" charset="0"/>
                <a:cs typeface="Arial" pitchFamily="34" charset="0"/>
              </a:rPr>
              <a:t>SELECT</a:t>
            </a:r>
            <a:r>
              <a:rPr lang="en-US" b="1" i="1" dirty="0">
                <a:latin typeface="Arial" pitchFamily="34" charset="0"/>
                <a:cs typeface="Arial" pitchFamily="34" charset="0"/>
              </a:rPr>
              <a:t> </a:t>
            </a:r>
            <a:r>
              <a:rPr lang="en-US" sz="2800" b="1" i="1" dirty="0">
                <a:latin typeface="Arial" pitchFamily="34" charset="0"/>
                <a:cs typeface="Arial" pitchFamily="34" charset="0"/>
              </a:rPr>
              <a:t>syntax</a:t>
            </a:r>
          </a:p>
        </p:txBody>
      </p:sp>
      <p:sp>
        <p:nvSpPr>
          <p:cNvPr id="8" name="Rectangle 7"/>
          <p:cNvSpPr/>
          <p:nvPr/>
        </p:nvSpPr>
        <p:spPr>
          <a:xfrm>
            <a:off x="1676400" y="1771472"/>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676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a:solidFill>
                  <a:srgbClr val="669900"/>
                </a:solidFill>
                <a:latin typeface="Liberation Mono"/>
              </a:rPr>
              <a:t>'</a:t>
            </a:r>
            <a:r>
              <a:rPr lang="en-IN" dirty="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4267201"/>
            <a:ext cx="5029200" cy="2452035"/>
          </a:xfrm>
          <a:prstGeom prst="rect">
            <a:avLst/>
          </a:prstGeom>
        </p:spPr>
      </p:pic>
      <p:sp>
        <p:nvSpPr>
          <p:cNvPr id="8" name="Rectangle 7"/>
          <p:cNvSpPr/>
          <p:nvPr/>
        </p:nvSpPr>
        <p:spPr>
          <a:xfrm>
            <a:off x="1600200" y="1602279"/>
            <a:ext cx="8839200" cy="400110"/>
          </a:xfrm>
          <a:prstGeom prst="rect">
            <a:avLst/>
          </a:prstGeom>
        </p:spPr>
        <p:txBody>
          <a:bodyPr wrap="square">
            <a:spAutoFit/>
          </a:bodyPr>
          <a:lstStyle/>
          <a:p>
            <a:r>
              <a:rPr lang="en-IN" sz="2000" dirty="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632857" y="2040489"/>
            <a:ext cx="8743950" cy="495300"/>
          </a:xfrm>
          <a:prstGeom prst="rect">
            <a:avLst/>
          </a:prstGeom>
        </p:spPr>
      </p:pic>
      <p:pic>
        <p:nvPicPr>
          <p:cNvPr id="10" name="Picture 9"/>
          <p:cNvPicPr>
            <a:picLocks noChangeAspect="1"/>
          </p:cNvPicPr>
          <p:nvPr/>
        </p:nvPicPr>
        <p:blipFill>
          <a:blip r:embed="rId4"/>
          <a:stretch>
            <a:fillRect/>
          </a:stretch>
        </p:blipFill>
        <p:spPr>
          <a:xfrm>
            <a:off x="1661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 with DISTINCT</a:t>
            </a: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1600200" y="3249265"/>
            <a:ext cx="8839200" cy="400110"/>
          </a:xfrm>
          <a:prstGeom prst="rect">
            <a:avLst/>
          </a:prstGeom>
        </p:spPr>
        <p:txBody>
          <a:bodyPr wrap="square">
            <a:spAutoFit/>
          </a:bodyPr>
          <a:lstStyle/>
          <a:p>
            <a:r>
              <a:rPr lang="en-IN" sz="2000" dirty="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1981201" y="4163666"/>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1828800" y="1676401"/>
            <a:ext cx="8610600" cy="646331"/>
          </a:xfrm>
          <a:prstGeom prst="rect">
            <a:avLst/>
          </a:prstGeom>
        </p:spPr>
        <p:txBody>
          <a:bodyPr wrap="square">
            <a:spAutoFit/>
          </a:bodyPr>
          <a:lstStyle/>
          <a:p>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a:solidFill>
                  <a:srgbClr val="FFC000"/>
                </a:solidFill>
                <a:latin typeface="Verdana" panose="020B0604030504040204" pitchFamily="34" charset="0"/>
                <a:ea typeface="Verdana" panose="020B0604030504040204" pitchFamily="34" charset="0"/>
              </a:rPr>
              <a:t>G</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a:t>
            </a:r>
            <a:r>
              <a:rPr lang="en-IN" sz="3000" i="1" baseline="-25000" dirty="0">
                <a:solidFill>
                  <a:srgbClr val="FFC000"/>
                </a:solidFill>
                <a:latin typeface="Verdana" panose="020B0604030504040204" pitchFamily="34" charset="0"/>
                <a:ea typeface="Verdana" panose="020B0604030504040204" pitchFamily="34" charset="0"/>
              </a:rPr>
              <a:t>…..</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m</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m</a:t>
            </a:r>
            <a:r>
              <a:rPr lang="en-IN" sz="3000" i="1" dirty="0">
                <a:solidFill>
                  <a:srgbClr val="FFC000"/>
                </a:solidFill>
                <a:latin typeface="Verdana" panose="020B0604030504040204" pitchFamily="34" charset="0"/>
                <a:ea typeface="Verdana" panose="020B0604030504040204" pitchFamily="34" charset="0"/>
              </a:rPr>
              <a:t>)</a:t>
            </a:r>
            <a:r>
              <a:rPr lang="en-IN" sz="5400" i="1" baseline="30000" dirty="0">
                <a:solidFill>
                  <a:srgbClr val="FFC000"/>
                </a:solidFill>
                <a:latin typeface="Verdana" panose="020B0604030504040204" pitchFamily="34" charset="0"/>
                <a:ea typeface="Verdana" panose="020B0604030504040204" pitchFamily="34" charset="0"/>
              </a:rPr>
              <a:t> </a:t>
            </a:r>
            <a:r>
              <a:rPr lang="en-IN" sz="4800" baseline="30000" dirty="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0" y="762001"/>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752600" y="4976693"/>
            <a:ext cx="86868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1752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1752600" y="5478704"/>
            <a:ext cx="8686800" cy="388696"/>
          </a:xfrm>
          <a:prstGeom prst="rect">
            <a:avLst/>
          </a:prstGeom>
        </p:spPr>
        <p:txBody>
          <a:bodyPr wrap="square">
            <a:spAutoFit/>
          </a:bodyPr>
          <a:lstStyle/>
          <a:p>
            <a:pPr>
              <a:lnSpc>
                <a:spcPct val="107000"/>
              </a:lnSpc>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a:solidFill>
                  <a:srgbClr val="DD4A68"/>
                </a:solidFill>
                <a:latin typeface="Arial" panose="020B0604020202020204" pitchFamily="34" charset="0"/>
                <a:ea typeface="Times New Roman" panose="02020603050405020304" pitchFamily="18" charset="0"/>
              </a:rPr>
              <a:t>field</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a:solidFill>
                  <a:srgbClr val="0077AA"/>
                </a:solidFill>
                <a:latin typeface="Liberation Mono"/>
              </a:rPr>
              <a:t>),...F</a:t>
            </a:r>
            <a:r>
              <a:rPr lang="en-US" sz="2400" baseline="-25000" dirty="0">
                <a:solidFill>
                  <a:srgbClr val="0077AA"/>
                </a:solidFill>
                <a:latin typeface="Liberation Mono"/>
              </a:rPr>
              <a:t>m</a:t>
            </a:r>
            <a:r>
              <a:rPr lang="en-US" dirty="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676400" y="70318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676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543794" y="2369404"/>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SUM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a:solidFill>
                  <a:srgbClr val="000000"/>
                </a:solidFill>
                <a:latin typeface="Arial" panose="020B0604020202020204" pitchFamily="34" charset="0"/>
                <a:ea typeface="Times New Roman" panose="02020603050405020304" pitchFamily="18" charset="0"/>
              </a:rPr>
              <a:t>EMP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COALESCE</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SUM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a:solidFill>
                  <a:srgbClr val="000000"/>
                </a:solidFill>
                <a:latin typeface="Arial" panose="020B0604020202020204" pitchFamily="34" charset="0"/>
                <a:ea typeface="Times New Roman" panose="02020603050405020304" pitchFamily="18" charset="0"/>
              </a:rPr>
              <a:t>EMP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676400" y="56853"/>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4343400" y="1683604"/>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3219450" y="3128963"/>
            <a:ext cx="5753100" cy="600075"/>
          </a:xfrm>
          <a:prstGeom prst="rect">
            <a:avLst/>
          </a:prstGeom>
        </p:spPr>
      </p:pic>
      <p:pic>
        <p:nvPicPr>
          <p:cNvPr id="14" name="Picture 13"/>
          <p:cNvPicPr>
            <a:picLocks noChangeAspect="1"/>
          </p:cNvPicPr>
          <p:nvPr/>
        </p:nvPicPr>
        <p:blipFill>
          <a:blip r:embed="rId3"/>
          <a:stretch>
            <a:fillRect/>
          </a:stretch>
        </p:blipFill>
        <p:spPr>
          <a:xfrm>
            <a:off x="1710419" y="3911370"/>
            <a:ext cx="5038725" cy="466725"/>
          </a:xfrm>
          <a:prstGeom prst="rect">
            <a:avLst/>
          </a:prstGeom>
        </p:spPr>
      </p:pic>
      <p:grpSp>
        <p:nvGrpSpPr>
          <p:cNvPr id="23" name="Group 22"/>
          <p:cNvGrpSpPr/>
          <p:nvPr/>
        </p:nvGrpSpPr>
        <p:grpSpPr>
          <a:xfrm>
            <a:off x="6019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6749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924800" y="4503852"/>
            <a:ext cx="1552028" cy="461665"/>
          </a:xfrm>
          <a:prstGeom prst="rect">
            <a:avLst/>
          </a:prstGeom>
          <a:noFill/>
        </p:spPr>
        <p:txBody>
          <a:bodyPr wrap="none" rtlCol="0">
            <a:spAutoFit/>
          </a:bodyPr>
          <a:lstStyle/>
          <a:p>
            <a:r>
              <a:rPr lang="en-IN" sz="2400" dirty="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4343400" y="1683604"/>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3219450" y="3128963"/>
            <a:ext cx="5753100" cy="600075"/>
          </a:xfrm>
          <a:prstGeom prst="rect">
            <a:avLst/>
          </a:prstGeom>
        </p:spPr>
      </p:pic>
      <p:pic>
        <p:nvPicPr>
          <p:cNvPr id="12" name="Picture 11"/>
          <p:cNvPicPr>
            <a:picLocks noChangeAspect="1"/>
          </p:cNvPicPr>
          <p:nvPr/>
        </p:nvPicPr>
        <p:blipFill>
          <a:blip r:embed="rId3"/>
          <a:stretch>
            <a:fillRect/>
          </a:stretch>
        </p:blipFill>
        <p:spPr>
          <a:xfrm>
            <a:off x="1676400" y="4043362"/>
            <a:ext cx="5935320" cy="833438"/>
          </a:xfrm>
          <a:prstGeom prst="rect">
            <a:avLst/>
          </a:prstGeom>
        </p:spPr>
      </p:pic>
      <p:pic>
        <p:nvPicPr>
          <p:cNvPr id="13" name="Picture 12"/>
          <p:cNvPicPr>
            <a:picLocks noChangeAspect="1"/>
          </p:cNvPicPr>
          <p:nvPr/>
        </p:nvPicPr>
        <p:blipFill>
          <a:blip r:embed="rId4"/>
          <a:stretch>
            <a:fillRect/>
          </a:stretch>
        </p:blipFill>
        <p:spPr>
          <a:xfrm>
            <a:off x="1676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219201"/>
            <a:ext cx="8686800" cy="1546577"/>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in the </a:t>
            </a:r>
            <a:r>
              <a:rPr lang="en-US" sz="2100" b="1" dirty="0">
                <a:solidFill>
                  <a:srgbClr val="527E67"/>
                </a:solidFill>
                <a:latin typeface="Arial" pitchFamily="34" charset="0"/>
                <a:ea typeface="+mj-ea"/>
                <a:cs typeface="Arial" pitchFamily="34" charset="0"/>
              </a:rPr>
              <a:t>SELECT-LIST</a:t>
            </a:r>
            <a:r>
              <a:rPr lang="en-US" sz="2100" dirty="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in the </a:t>
            </a:r>
            <a:r>
              <a:rPr lang="en-US" sz="2100" b="1" dirty="0">
                <a:solidFill>
                  <a:srgbClr val="527E67"/>
                </a:solidFill>
                <a:latin typeface="Arial" pitchFamily="34" charset="0"/>
                <a:ea typeface="+mj-ea"/>
                <a:cs typeface="Arial" pitchFamily="34" charset="0"/>
              </a:rPr>
              <a:t>ORDER BY</a:t>
            </a:r>
            <a:r>
              <a:rPr lang="en-US" sz="2100" dirty="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and in the </a:t>
            </a:r>
            <a:r>
              <a:rPr lang="en-US" sz="2100" b="1" dirty="0">
                <a:solidFill>
                  <a:srgbClr val="527E67"/>
                </a:solidFill>
                <a:latin typeface="Arial" pitchFamily="34" charset="0"/>
                <a:ea typeface="+mj-ea"/>
                <a:cs typeface="Arial" pitchFamily="34" charset="0"/>
              </a:rPr>
              <a:t>HAVING</a:t>
            </a:r>
            <a:r>
              <a:rPr lang="en-US" sz="2100" dirty="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152400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1752600" y="4775538"/>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1752600" y="2957875"/>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676400" y="1143001"/>
            <a:ext cx="8839200" cy="473975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a:solidFill>
                  <a:srgbClr val="FFFF00"/>
                </a:solidFill>
                <a:latin typeface="Arial" panose="020B0604020202020204" pitchFamily="34" charset="0"/>
                <a:cs typeface="Arial" panose="020B0604020202020204" pitchFamily="34" charset="0"/>
              </a:rPr>
              <a:t>allowed. </a:t>
            </a:r>
            <a:r>
              <a:rPr lang="en-IN" sz="1600" i="1" dirty="0" err="1">
                <a:solidFill>
                  <a:srgbClr val="FFFF00"/>
                </a:solidFill>
                <a:latin typeface="Arial" panose="020B0604020202020204" pitchFamily="34" charset="0"/>
                <a:cs typeface="Arial" panose="020B0604020202020204" pitchFamily="34" charset="0"/>
              </a:rPr>
              <a:t>Eg</a:t>
            </a:r>
            <a:r>
              <a:rPr lang="en-IN" sz="1600" i="1" dirty="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914400"/>
            <a:ext cx="8686800" cy="1569660"/>
          </a:xfrm>
          <a:prstGeom prst="rect">
            <a:avLst/>
          </a:prstGeom>
        </p:spPr>
        <p:txBody>
          <a:bodyPr wrap="square">
            <a:spAutoFit/>
          </a:bodyPr>
          <a:lstStyle/>
          <a:p>
            <a:pPr algn="ctr"/>
            <a:r>
              <a:rPr lang="en-US" sz="2400" dirty="0">
                <a:latin typeface="Arial" pitchFamily="34" charset="0"/>
                <a:cs typeface="Arial" pitchFamily="34" charset="0"/>
              </a:rPr>
              <a:t>A database is a system to </a:t>
            </a:r>
            <a:r>
              <a:rPr lang="en-US" sz="3200" b="1" dirty="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retrieve</a:t>
            </a:r>
            <a:r>
              <a:rPr lang="en-US" sz="2800" b="1" dirty="0">
                <a:solidFill>
                  <a:srgbClr val="C00000"/>
                </a:solidFill>
                <a:latin typeface="Arial" pitchFamily="34" charset="0"/>
                <a:cs typeface="Arial" pitchFamily="34" charset="0"/>
              </a:rPr>
              <a:t> </a:t>
            </a:r>
            <a:r>
              <a:rPr lang="en-US" sz="2400" dirty="0">
                <a:latin typeface="Arial" pitchFamily="34" charset="0"/>
                <a:cs typeface="Arial" pitchFamily="34" charset="0"/>
              </a:rPr>
              <a:t>large amounts of data easily, which is stored in </a:t>
            </a:r>
            <a:r>
              <a:rPr lang="en-US" sz="3200" b="1" dirty="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a:solidFill>
                  <a:srgbClr val="C00000"/>
                </a:solidFill>
                <a:latin typeface="Arial" pitchFamily="34" charset="0"/>
                <a:cs typeface="Arial" pitchFamily="34" charset="0"/>
              </a:rPr>
              <a:t> more data files</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by </a:t>
            </a:r>
            <a:r>
              <a:rPr lang="en-US" sz="3200" b="1" dirty="0">
                <a:solidFill>
                  <a:srgbClr val="C00000"/>
                </a:solidFill>
                <a:latin typeface="Arial" pitchFamily="34" charset="0"/>
                <a:cs typeface="Arial" pitchFamily="34" charset="0"/>
              </a:rPr>
              <a:t>one</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more</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users</a:t>
            </a:r>
            <a:r>
              <a:rPr lang="en-US" sz="3200" b="1" dirty="0">
                <a:latin typeface="Arial" pitchFamily="34" charset="0"/>
                <a:cs typeface="Arial" pitchFamily="34" charset="0"/>
              </a:rPr>
              <a:t>.</a:t>
            </a:r>
          </a:p>
        </p:txBody>
      </p:sp>
      <p:sp>
        <p:nvSpPr>
          <p:cNvPr id="4" name="Rectangle 3"/>
          <p:cNvSpPr/>
          <p:nvPr/>
        </p:nvSpPr>
        <p:spPr>
          <a:xfrm>
            <a:off x="1752600" y="2895601"/>
            <a:ext cx="8686800" cy="954107"/>
          </a:xfrm>
          <a:prstGeom prst="rect">
            <a:avLst/>
          </a:prstGeom>
        </p:spPr>
        <p:txBody>
          <a:bodyPr wrap="square">
            <a:spAutoFit/>
          </a:bodyPr>
          <a:lstStyle/>
          <a:p>
            <a:pPr algn="ctr"/>
            <a:r>
              <a:rPr lang="en-US" sz="2400" dirty="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a:latin typeface="Arial" pitchFamily="34" charset="0"/>
                <a:cs typeface="Arial" pitchFamily="34" charset="0"/>
              </a:rPr>
              <a:t>, hence the name </a:t>
            </a:r>
            <a:r>
              <a:rPr lang="en-US" sz="24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a:latin typeface="Arial" pitchFamily="34" charset="0"/>
                <a:cs typeface="Arial" pitchFamily="34" charset="0"/>
              </a:rPr>
              <a:t>"</a:t>
            </a:r>
            <a:r>
              <a:rPr lang="en-US" sz="2400" dirty="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a:solidFill>
                  <a:srgbClr val="FFFF00"/>
                </a:solidFill>
                <a:latin typeface="Arial" panose="020B0604020202020204" pitchFamily="34" charset="0"/>
                <a:cs typeface="Arial" panose="020B0604020202020204" pitchFamily="34" charset="0"/>
              </a:rPr>
              <a:t>?</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9296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1" y="3733800"/>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709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EMP</a:t>
            </a:r>
            <a:r>
              <a:rPr lang="en-US" dirty="0">
                <a:solidFill>
                  <a:srgbClr val="DD4A68"/>
                </a:solidFill>
                <a:latin typeface="Arial" panose="020B0604020202020204" pitchFamily="34" charset="0"/>
                <a:ea typeface="Times New Roman" panose="02020603050405020304" pitchFamily="18" charset="0"/>
              </a:rPr>
              <a: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IF</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COMM </a:t>
            </a:r>
            <a:r>
              <a:rPr lang="en-IN" dirty="0">
                <a:solidFill>
                  <a:schemeClr val="accent5">
                    <a:lumMod val="75000"/>
                  </a:schemeClr>
                </a:solidFill>
                <a:latin typeface="Arial" panose="020B0604020202020204" pitchFamily="34" charset="0"/>
                <a:ea typeface="Times New Roman" panose="02020603050405020304" pitchFamily="18" charset="0"/>
              </a:rPr>
              <a:t>IS NULL</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IF</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COMM </a:t>
            </a:r>
            <a:r>
              <a:rPr lang="en-IN" dirty="0">
                <a:solidFill>
                  <a:schemeClr val="accent5">
                    <a:lumMod val="75000"/>
                  </a:schemeClr>
                </a:solidFill>
                <a:latin typeface="Arial" panose="020B0604020202020204" pitchFamily="34" charset="0"/>
                <a:ea typeface="Times New Roman" panose="02020603050405020304" pitchFamily="18" charset="0"/>
              </a:rPr>
              <a:t>IS</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NOT</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0</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1752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990601"/>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676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1600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676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a:solidFill>
                  <a:srgbClr val="0077AA"/>
                </a:solidFill>
                <a:latin typeface="Liberation Mono"/>
              </a:rPr>
              <a:t>),...F</a:t>
            </a:r>
            <a:r>
              <a:rPr lang="en-US" sz="2400" baseline="-25000" dirty="0">
                <a:solidFill>
                  <a:srgbClr val="0077AA"/>
                </a:solidFill>
                <a:latin typeface="Liberation Mono"/>
              </a:rPr>
              <a:t>m</a:t>
            </a:r>
            <a:r>
              <a:rPr lang="en-US" dirty="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676400" y="1143001"/>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1053565"/>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676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600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676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a:solidFill>
                  <a:srgbClr val="0077AA"/>
                </a:solidFill>
                <a:latin typeface="Liberation Mono"/>
              </a:rPr>
              <a:t>),...F</a:t>
            </a:r>
            <a:r>
              <a:rPr lang="en-US" sz="2400" baseline="-25000" dirty="0">
                <a:solidFill>
                  <a:srgbClr val="0077AA"/>
                </a:solidFill>
                <a:latin typeface="Liberation Mono"/>
              </a:rPr>
              <a:t>m</a:t>
            </a:r>
            <a:r>
              <a:rPr lang="en-US" dirty="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1752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in the </a:t>
            </a:r>
            <a:r>
              <a:rPr lang="en-US" sz="2000" b="1" dirty="0">
                <a:solidFill>
                  <a:srgbClr val="00FF99"/>
                </a:solidFill>
                <a:latin typeface="Arial" pitchFamily="34" charset="0"/>
                <a:ea typeface="+mj-ea"/>
                <a:cs typeface="Arial" pitchFamily="34" charset="0"/>
              </a:rPr>
              <a:t>SELECT-LIST</a:t>
            </a:r>
            <a:r>
              <a:rPr lang="en-US" sz="2000" dirty="0">
                <a:solidFill>
                  <a:srgbClr val="00FF99"/>
                </a:solidFill>
                <a:latin typeface="Arial" pitchFamily="34" charset="0"/>
                <a:ea typeface="+mj-ea"/>
                <a:cs typeface="Arial" pitchFamily="34" charset="0"/>
              </a:rPr>
              <a:t> </a:t>
            </a:r>
            <a:r>
              <a:rPr lang="en-US" sz="2000" dirty="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in the </a:t>
            </a:r>
            <a:r>
              <a:rPr lang="en-US" sz="2000" b="1" dirty="0">
                <a:solidFill>
                  <a:srgbClr val="00FF99"/>
                </a:solidFill>
                <a:latin typeface="Arial" pitchFamily="34" charset="0"/>
                <a:ea typeface="+mj-ea"/>
                <a:cs typeface="Arial" pitchFamily="34" charset="0"/>
              </a:rPr>
              <a:t>ORDER BY</a:t>
            </a:r>
            <a:r>
              <a:rPr lang="en-US" sz="2000" dirty="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and in the </a:t>
            </a:r>
            <a:r>
              <a:rPr lang="en-US" sz="2000" b="1" dirty="0">
                <a:solidFill>
                  <a:srgbClr val="00FF99"/>
                </a:solidFill>
                <a:latin typeface="Arial" pitchFamily="34" charset="0"/>
                <a:ea typeface="+mj-ea"/>
                <a:cs typeface="Arial" pitchFamily="34" charset="0"/>
              </a:rPr>
              <a:t>HAVING</a:t>
            </a:r>
            <a:r>
              <a:rPr lang="en-US" sz="2000" dirty="0">
                <a:solidFill>
                  <a:schemeClr val="bg1"/>
                </a:solidFill>
                <a:latin typeface="Arial" pitchFamily="34" charset="0"/>
                <a:ea typeface="+mj-ea"/>
                <a:cs typeface="Arial" pitchFamily="34" charset="0"/>
              </a:rPr>
              <a:t> clause.</a:t>
            </a:r>
          </a:p>
        </p:txBody>
      </p:sp>
      <p:sp>
        <p:nvSpPr>
          <p:cNvPr id="3" name="Rectangle 2"/>
          <p:cNvSpPr/>
          <p:nvPr/>
        </p:nvSpPr>
        <p:spPr>
          <a:xfrm>
            <a:off x="1752600" y="5156538"/>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a:solidFill>
                  <a:srgbClr val="242729"/>
                </a:solidFill>
                <a:latin typeface="Segoe UI Light" panose="020B0502040204020203" pitchFamily="34" charset="0"/>
                <a:cs typeface="Segoe UI Light" panose="020B0502040204020203" pitchFamily="34" charset="0"/>
              </a:rPr>
              <a:t>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1752600" y="3173682"/>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755569" y="1219201"/>
            <a:ext cx="8686800" cy="2062103"/>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sz="2000" dirty="0">
                <a:solidFill>
                  <a:srgbClr val="92D050"/>
                </a:solidFill>
                <a:latin typeface="Arial" panose="020B0604020202020204" pitchFamily="34" charset="0"/>
                <a:ea typeface="Times New Roman" panose="02020603050405020304" pitchFamily="18" charset="0"/>
              </a:rPr>
              <a:t>//error</a:t>
            </a:r>
            <a:endParaRPr lang="en-IN" dirty="0">
              <a:solidFill>
                <a:srgbClr val="92D050"/>
              </a:solidFill>
              <a:latin typeface="Arial" panose="020B0604020202020204" pitchFamily="34" charset="0"/>
              <a:ea typeface="Times New Roman" panose="02020603050405020304" pitchFamily="18" charset="0"/>
            </a:endParaRPr>
          </a:p>
          <a:p>
            <a:endParaRPr lang="en-IN" dirty="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a:solidFill>
                <a:srgbClr val="0077AA"/>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ENAM</a:t>
            </a:r>
            <a:r>
              <a:rPr lang="en-IN" dirty="0">
                <a:latin typeface="Arial" panose="020B0604020202020204" pitchFamily="34" charset="0"/>
                <a:ea typeface="Times New Roman" panose="02020603050405020304" pitchFamily="18" charset="0"/>
              </a:rPr>
              <a:t>E,</a:t>
            </a:r>
            <a:r>
              <a:rPr lang="en-IN" dirty="0">
                <a:solidFill>
                  <a:srgbClr val="DD4A68"/>
                </a:solidFill>
                <a:latin typeface="Arial" panose="020B0604020202020204" pitchFamily="34" charset="0"/>
                <a:ea typeface="Times New Roman" panose="02020603050405020304" pitchFamily="18" charset="0"/>
              </a:rPr>
              <a:t> LENGTH</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ENAME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R1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latin typeface="Arial" panose="020B0604020202020204" pitchFamily="34" charset="0"/>
                <a:ea typeface="Times New Roman" panose="02020603050405020304" pitchFamily="18" charset="0"/>
              </a:rPr>
              <a:t>R1;</a:t>
            </a:r>
          </a:p>
        </p:txBody>
      </p:sp>
      <p:sp>
        <p:nvSpPr>
          <p:cNvPr id="10" name="Rectangle 9"/>
          <p:cNvSpPr/>
          <p:nvPr/>
        </p:nvSpPr>
        <p:spPr>
          <a:xfrm>
            <a:off x="1734787" y="717454"/>
            <a:ext cx="1261884"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1600202" y="3915728"/>
            <a:ext cx="609012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For UPDATE</a:t>
            </a: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755569" y="1230868"/>
            <a:ext cx="86868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3" name="Rectangle 2"/>
          <p:cNvSpPr/>
          <p:nvPr/>
        </p:nvSpPr>
        <p:spPr>
          <a:xfrm>
            <a:off x="1676400" y="228601"/>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4419600" y="1371601"/>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1905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676400" y="703184"/>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a:latin typeface="Arial" panose="020B0604020202020204" pitchFamily="34" charset="0"/>
                <a:cs typeface="Arial" panose="020B0604020202020204" pitchFamily="34" charset="0"/>
              </a:rPr>
              <a:t>of rows. </a:t>
            </a:r>
            <a:r>
              <a:rPr lang="en-IN" b="1" dirty="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676400" y="2099847"/>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76400" y="838201"/>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9" y="89806"/>
            <a:ext cx="3599692" cy="24247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400" y="22860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5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676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6002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676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676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a:latin typeface="Arial" pitchFamily="34" charset="0"/>
                <a:cs typeface="Arial" pitchFamily="34" charset="0"/>
              </a:rPr>
              <a:t>, EMP.*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752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1752600" y="107721"/>
            <a:ext cx="4724400" cy="400110"/>
          </a:xfrm>
          <a:prstGeom prst="rect">
            <a:avLst/>
          </a:prstGeom>
          <a:solidFill>
            <a:srgbClr val="FFFF00"/>
          </a:solidFill>
        </p:spPr>
        <p:txBody>
          <a:bodyPr wrap="square">
            <a:spAutoFit/>
          </a:bodyPr>
          <a:lstStyle/>
          <a:p>
            <a:r>
              <a:rPr lang="en-IN" sz="2000" dirty="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1"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676400" y="1718766"/>
            <a:ext cx="8839200" cy="553998"/>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714500" y="2538682"/>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1790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847666"/>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676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676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641764" y="1524001"/>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1731819" y="3478570"/>
            <a:ext cx="8827324" cy="1754326"/>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1001</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a:solidFill>
                  <a:srgbClr val="669900"/>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a:t>
            </a:r>
            <a:r>
              <a:rPr lang="en-IN" dirty="0">
                <a:solidFill>
                  <a:srgbClr val="EE9900"/>
                </a:solidFill>
                <a:latin typeface="Liberation Mono"/>
              </a:rPr>
              <a:t>v3 </a:t>
            </a:r>
            <a:r>
              <a:rPr lang="en-IN" dirty="0">
                <a:solidFill>
                  <a:srgbClr val="A67F59"/>
                </a:solidFill>
                <a:latin typeface="Liberation Mono"/>
              </a:rPr>
              <a:t>=</a:t>
            </a:r>
            <a:r>
              <a:rPr lang="en-IN" dirty="0">
                <a:solidFill>
                  <a:srgbClr val="669900"/>
                </a:solidFill>
                <a:latin typeface="Liberation Mono"/>
              </a:rPr>
              <a:t> </a:t>
            </a:r>
            <a:r>
              <a:rPr lang="en-IN" dirty="0">
                <a:solidFill>
                  <a:srgbClr val="669900"/>
                </a:solidFill>
                <a:latin typeface="Liberation Mono"/>
              </a:rPr>
              <a:t>'</a:t>
            </a:r>
            <a:r>
              <a:rPr lang="en-IN" dirty="0">
                <a:solidFill>
                  <a:srgbClr val="669900"/>
                </a:solidFill>
                <a:latin typeface="Liberation Mono"/>
              </a:rPr>
              <a:t>Saleel'</a:t>
            </a:r>
            <a:r>
              <a:rPr lang="en-IN" dirty="0">
                <a:latin typeface="Liberation Mono"/>
              </a:rPr>
              <a:t>;</a:t>
            </a:r>
          </a:p>
          <a:p>
            <a:pPr>
              <a:lnSpc>
                <a:spcPct val="150000"/>
              </a:lnSpc>
            </a:pPr>
            <a:r>
              <a:rPr lang="en-IN" dirty="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1001</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a:solidFill>
                  <a:srgbClr val="669900"/>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a:solidFill>
                  <a:srgbClr val="A67F59"/>
                </a:solidFill>
                <a:latin typeface="Liberation Mono"/>
              </a:rPr>
              <a:t>=</a:t>
            </a:r>
            <a:r>
              <a:rPr lang="en-IN" dirty="0">
                <a:solidFill>
                  <a:srgbClr val="669900"/>
                </a:solidFill>
                <a:latin typeface="Liberation Mono"/>
              </a:rPr>
              <a:t> </a:t>
            </a:r>
            <a:r>
              <a:rPr lang="en-IN" dirty="0">
                <a:solidFill>
                  <a:srgbClr val="EE9900"/>
                </a:solidFill>
                <a:latin typeface="Liberation Mono"/>
              </a:rPr>
              <a:t>@</a:t>
            </a:r>
            <a:r>
              <a:rPr lang="en-IN" dirty="0">
                <a:solidFill>
                  <a:srgbClr val="EE9900"/>
                </a:solidFill>
                <a:latin typeface="Liberation Mono"/>
              </a:rPr>
              <a:t>v1 </a:t>
            </a:r>
            <a:r>
              <a:rPr lang="en-IN" dirty="0">
                <a:latin typeface="Liberation Mono"/>
              </a:rPr>
              <a:t>+</a:t>
            </a:r>
            <a:r>
              <a:rPr lang="en-IN" dirty="0">
                <a:solidFill>
                  <a:srgbClr val="EE9900"/>
                </a:solidFill>
                <a:latin typeface="Liberation Mono"/>
              </a:rPr>
              <a:t> </a:t>
            </a:r>
            <a:r>
              <a:rPr lang="en-IN" dirty="0">
                <a:solidFill>
                  <a:srgbClr val="EE9900"/>
                </a:solidFill>
                <a:latin typeface="Liberation Mono"/>
              </a:rPr>
              <a:t>@</a:t>
            </a:r>
            <a:r>
              <a:rPr lang="en-IN" dirty="0">
                <a:solidFill>
                  <a:srgbClr val="EE9900"/>
                </a:solidFill>
                <a:latin typeface="Liberation Mono"/>
              </a:rPr>
              <a:t>v2</a:t>
            </a:r>
            <a:r>
              <a:rPr lang="en-IN" dirty="0">
                <a:latin typeface="Liberation Mono"/>
              </a:rPr>
              <a:t>;</a:t>
            </a:r>
          </a:p>
          <a:p>
            <a:pPr>
              <a:lnSpc>
                <a:spcPct val="150000"/>
              </a:lnSpc>
            </a:pPr>
            <a:r>
              <a:rPr lang="en-IN" dirty="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A67F59"/>
                </a:solidFill>
                <a:latin typeface="Liberation Mono"/>
              </a:rPr>
              <a:t>=</a:t>
            </a:r>
            <a:r>
              <a:rPr lang="en-IN" dirty="0">
                <a:solidFill>
                  <a:srgbClr val="000000"/>
                </a:solidFill>
                <a:latin typeface="Liberation Mono"/>
              </a:rPr>
              <a:t> </a:t>
            </a:r>
            <a:r>
              <a:rPr lang="en-IN" dirty="0">
                <a:solidFill>
                  <a:srgbClr val="DD4A68"/>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EE9900"/>
                </a:solidFill>
                <a:latin typeface="Liberation Mono"/>
              </a:rPr>
              <a:t>@</a:t>
            </a:r>
            <a:r>
              <a:rPr lang="en-IN" dirty="0">
                <a:solidFill>
                  <a:srgbClr val="EE9900"/>
                </a:solidFill>
                <a:latin typeface="Liberation Mono"/>
              </a:rPr>
              <a:t>v2 </a:t>
            </a:r>
            <a:r>
              <a:rPr lang="en-IN" dirty="0">
                <a:solidFill>
                  <a:srgbClr val="A67F59"/>
                </a:solidFill>
                <a:latin typeface="Liberation Mono"/>
              </a:rPr>
              <a:t>:= </a:t>
            </a:r>
            <a:r>
              <a:rPr lang="en-IN" dirty="0">
                <a:solidFill>
                  <a:srgbClr val="DD4A68"/>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1731820" y="5483266"/>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12076" y="1530578"/>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1612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 </a:t>
            </a:r>
            <a:r>
              <a:rPr lang="en-IN" dirty="0">
                <a:solidFill>
                  <a:srgbClr val="A67F59"/>
                </a:solidFill>
                <a:latin typeface="Liberation Mono"/>
              </a:rPr>
              <a:t>=</a:t>
            </a:r>
            <a:r>
              <a:rPr lang="en-IN" dirty="0">
                <a:solidFill>
                  <a:srgbClr val="669900"/>
                </a:solidFill>
                <a:latin typeface="Liberation Mono"/>
              </a:rPr>
              <a:t> </a:t>
            </a:r>
            <a:r>
              <a:rPr lang="en-IN" dirty="0">
                <a:solidFill>
                  <a:srgbClr val="669900"/>
                </a:solidFill>
                <a:latin typeface="Liberation Mono"/>
              </a:rPr>
              <a:t>'</a:t>
            </a:r>
            <a:r>
              <a:rPr lang="en-IN" dirty="0">
                <a:solidFill>
                  <a:srgbClr val="669900"/>
                </a:solidFill>
                <a:latin typeface="Liberation Mono"/>
              </a:rPr>
              <a:t>ENAME'</a:t>
            </a:r>
            <a:r>
              <a:rPr lang="en-IN" dirty="0">
                <a:latin typeface="Liberation Mono"/>
              </a:rPr>
              <a:t>;	 </a:t>
            </a:r>
            <a:r>
              <a:rPr lang="en-IN" dirty="0">
                <a:solidFill>
                  <a:schemeClr val="accent3">
                    <a:lumMod val="50000"/>
                  </a:schemeClr>
                </a:solidFill>
                <a:latin typeface="Liberation Mono"/>
              </a:rPr>
              <a:t>// WHERE ENAME IS COLUMN NAME.</a:t>
            </a:r>
          </a:p>
          <a:p>
            <a:pPr>
              <a:lnSpc>
                <a:spcPct val="150000"/>
              </a:lnSpc>
            </a:pPr>
            <a:r>
              <a:rPr lang="en-IN" dirty="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a:t>
            </a:r>
            <a:r>
              <a:rPr lang="en-IN" dirty="0">
                <a:solidFill>
                  <a:srgbClr val="EE9900"/>
                </a:solidFill>
                <a:latin typeface="Liberation Mono"/>
              </a:rPr>
              <a:t>v1</a:t>
            </a:r>
            <a:r>
              <a:rPr lang="en-IN" dirty="0">
                <a:solidFill>
                  <a:srgbClr val="000000"/>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1524000" y="734511"/>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2438400" y="3276601"/>
            <a:ext cx="1219200" cy="2975429"/>
          </a:xfrm>
          <a:prstGeom prst="rect">
            <a:avLst/>
          </a:prstGeom>
        </p:spPr>
      </p:pic>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Rownum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933304"/>
            <a:ext cx="8839200" cy="1446550"/>
          </a:xfrm>
          <a:prstGeom prst="rect">
            <a:avLst/>
          </a:prstGeom>
        </p:spPr>
        <p:txBody>
          <a:bodyPr wrap="square">
            <a:spAutoFit/>
          </a:bodyPr>
          <a:lstStyle/>
          <a:p>
            <a:pPr algn="ctr"/>
            <a:r>
              <a:rPr lang="en-US" sz="2400" dirty="0">
                <a:latin typeface="Arial" pitchFamily="34" charset="0"/>
                <a:cs typeface="Arial" pitchFamily="34" charset="0"/>
              </a:rPr>
              <a:t>Data is any </a:t>
            </a:r>
            <a:r>
              <a:rPr lang="en-US" sz="3200" b="1" dirty="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a:solidFill>
                  <a:srgbClr val="0070C0"/>
                </a:solidFill>
                <a:latin typeface="Arial" pitchFamily="34" charset="0"/>
                <a:cs typeface="Arial" pitchFamily="34" charset="0"/>
              </a:rPr>
              <a:t> </a:t>
            </a:r>
            <a:r>
              <a:rPr lang="en-US" sz="2400" dirty="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676400" y="2691826"/>
            <a:ext cx="8839200" cy="584775"/>
          </a:xfrm>
          <a:prstGeom prst="rect">
            <a:avLst/>
          </a:prstGeom>
          <a:noFill/>
        </p:spPr>
        <p:txBody>
          <a:bodyPr wrap="square" rtlCol="0">
            <a:spAutoFit/>
          </a:bodyPr>
          <a:lstStyle/>
          <a:p>
            <a:pPr algn="ctr"/>
            <a:r>
              <a:rPr lang="en-US" sz="2400" dirty="0">
                <a:latin typeface="Arial" pitchFamily="34" charset="0"/>
                <a:cs typeface="Arial" pitchFamily="34" charset="0"/>
              </a:rPr>
              <a:t>Data can be in the form of </a:t>
            </a:r>
            <a:r>
              <a:rPr lang="en-US" sz="3200" b="1" dirty="0">
                <a:solidFill>
                  <a:srgbClr val="0070C0"/>
                </a:solidFill>
                <a:latin typeface="Arial" pitchFamily="34" charset="0"/>
                <a:cs typeface="Arial" pitchFamily="34" charset="0"/>
              </a:rPr>
              <a:t>Text</a:t>
            </a:r>
            <a:r>
              <a:rPr lang="en-US" sz="2800" dirty="0">
                <a:latin typeface="Arial" pitchFamily="34" charset="0"/>
                <a:cs typeface="Arial" pitchFamily="34" charset="0"/>
              </a:rPr>
              <a:t> or </a:t>
            </a:r>
            <a:r>
              <a:rPr lang="en-US" sz="3200" b="1" dirty="0">
                <a:solidFill>
                  <a:srgbClr val="0070C0"/>
                </a:solidFill>
                <a:latin typeface="Arial" pitchFamily="34" charset="0"/>
                <a:cs typeface="Arial" pitchFamily="34" charset="0"/>
              </a:rPr>
              <a:t>Multimedia</a:t>
            </a: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a:t>
            </a:r>
            <a:r>
              <a:rPr lang="en-IN" sz="3600" dirty="0">
                <a:solidFill>
                  <a:schemeClr val="bg1">
                    <a:lumMod val="95000"/>
                  </a:schemeClr>
                </a:solidFill>
                <a:latin typeface="Arial" panose="020B0604020202020204" pitchFamily="34" charset="0"/>
                <a:cs typeface="Arial" panose="020B0604020202020204" pitchFamily="34" charset="0"/>
              </a:rPr>
              <a:t>?</a:t>
            </a:r>
            <a:r>
              <a:rPr lang="en-US" sz="3600" dirty="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0" y="3251200"/>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0</a:t>
            </a:r>
            <a:r>
              <a:rPr lang="en-IN" dirty="0">
                <a:latin typeface="Liberation Mono"/>
              </a:rPr>
              <a:t>;</a:t>
            </a:r>
          </a:p>
          <a:p>
            <a:endParaRPr lang="en-IN" sz="800" dirty="0">
              <a:latin typeface="Liberation Mono"/>
            </a:endParaRPr>
          </a:p>
          <a:p>
            <a:r>
              <a:rPr lang="en-IN" dirty="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solidFill>
                  <a:srgbClr val="EE9900"/>
                </a:solidFill>
                <a:latin typeface="Liberation Mono"/>
              </a:rPr>
              <a:t>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a:latin typeface="Liberation Mono"/>
              </a:rPr>
              <a:t>;</a:t>
            </a:r>
          </a:p>
          <a:p>
            <a:endParaRPr lang="en-IN" sz="800" dirty="0">
              <a:latin typeface="Liberation Mono"/>
            </a:endParaRPr>
          </a:p>
          <a:p>
            <a:r>
              <a:rPr lang="en-IN" dirty="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a:latin typeface="Liberation Mono"/>
              </a:rPr>
              <a:t>EMP,   </a:t>
            </a:r>
          </a:p>
          <a:p>
            <a:r>
              <a:rPr lang="en-IN" dirty="0">
                <a:solidFill>
                  <a:srgbClr val="999999"/>
                </a:solidFill>
                <a:latin typeface="Liberation Mono"/>
              </a:rPr>
              <a:t> </a:t>
            </a:r>
            <a:r>
              <a:rPr lang="en-IN" dirty="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 </a:t>
            </a:r>
            <a:r>
              <a:rPr lang="en-IN" dirty="0">
                <a:solidFill>
                  <a:srgbClr val="669900"/>
                </a:solidFill>
                <a:latin typeface="Liberation Mono"/>
              </a:rPr>
              <a:t>0</a:t>
            </a:r>
            <a:r>
              <a:rPr lang="en-IN" dirty="0">
                <a:solidFill>
                  <a:srgbClr val="999999"/>
                </a:solidFill>
                <a:latin typeface="Liberation Mono"/>
              </a:rPr>
              <a:t>) </a:t>
            </a:r>
            <a:r>
              <a:rPr lang="en-IN" dirty="0">
                <a:solidFill>
                  <a:srgbClr val="0077AA"/>
                </a:solidFill>
                <a:latin typeface="Liberation Mono"/>
              </a:rPr>
              <a:t>AS </a:t>
            </a:r>
            <a:r>
              <a:rPr lang="en-IN" dirty="0">
                <a:latin typeface="Liberation Mono"/>
              </a:rPr>
              <a:t>E;</a:t>
            </a:r>
            <a:r>
              <a:rPr lang="en-IN" dirty="0">
                <a:solidFill>
                  <a:srgbClr val="0077AA"/>
                </a:solidFill>
                <a:latin typeface="Liberation Mono"/>
              </a:rPr>
              <a:t> </a:t>
            </a:r>
          </a:p>
          <a:p>
            <a:endParaRPr lang="en-IN" sz="800" dirty="0">
              <a:solidFill>
                <a:srgbClr val="A67F59"/>
              </a:solidFill>
              <a:latin typeface="Liberation Mono"/>
            </a:endParaRPr>
          </a:p>
          <a:p>
            <a:r>
              <a:rPr lang="en-IN" dirty="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p:txBody>
      </p:sp>
      <p:grpSp>
        <p:nvGrpSpPr>
          <p:cNvPr id="9" name="Group 8"/>
          <p:cNvGrpSpPr/>
          <p:nvPr/>
        </p:nvGrpSpPr>
        <p:grpSpPr>
          <a:xfrm>
            <a:off x="1654630" y="2971801"/>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676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76400" y="1320226"/>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676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676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1520043"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676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676401"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1621972" y="3429001"/>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676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5246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a:solidFill>
                  <a:srgbClr val="DC525C"/>
                </a:solidFill>
                <a:latin typeface="Segoe UI Light" panose="020B0502040204020203" pitchFamily="34" charset="0"/>
                <a:cs typeface="Segoe UI Light" panose="020B0502040204020203" pitchFamily="34" charset="0"/>
              </a:rPr>
              <a:t>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676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676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676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DBMS and RDBMS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676400" y="1"/>
            <a:ext cx="6134628" cy="1200329"/>
          </a:xfrm>
          <a:prstGeom prst="rect">
            <a:avLst/>
          </a:prstGeom>
        </p:spPr>
        <p:txBody>
          <a:bodyPr wrap="none">
            <a:spAutoFit/>
          </a:bodyPr>
          <a:lstStyle/>
          <a:p>
            <a:pPr>
              <a:lnSpc>
                <a:spcPct val="150000"/>
              </a:lnSpc>
            </a:pPr>
            <a:r>
              <a:rPr lang="en-US" sz="2400" dirty="0">
                <a:solidFill>
                  <a:srgbClr val="D9DD21"/>
                </a:solidFill>
              </a:rPr>
              <a:t>If not working then do changes in </a:t>
            </a:r>
            <a:r>
              <a:rPr lang="en-US" sz="2400" i="1" dirty="0">
                <a:solidFill>
                  <a:srgbClr val="D9DD21"/>
                </a:solidFill>
              </a:rPr>
              <a:t>my.ini</a:t>
            </a:r>
            <a:r>
              <a:rPr lang="en-US" sz="2400" dirty="0">
                <a:solidFill>
                  <a:srgbClr val="D9DD21"/>
                </a:solidFill>
              </a:rPr>
              <a:t> file.</a:t>
            </a:r>
          </a:p>
          <a:p>
            <a:pPr>
              <a:lnSpc>
                <a:spcPct val="150000"/>
              </a:lnSpc>
            </a:pPr>
            <a:r>
              <a:rPr lang="en-US" sz="2400" dirty="0">
                <a:solidFill>
                  <a:srgbClr val="298AE5"/>
                </a:solidFill>
                <a:latin typeface="Gill Sans MT (Body)"/>
                <a:cs typeface="Arial" panose="020B0604020202020204" pitchFamily="34" charset="0"/>
              </a:rPr>
              <a:t>secure_file_priv = ""</a:t>
            </a:r>
            <a:endParaRPr lang="en-US" sz="24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676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676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676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1676400" y="53876"/>
            <a:ext cx="8839200" cy="2154436"/>
          </a:xfrm>
          <a:prstGeom prst="rect">
            <a:avLst/>
          </a:prstGeom>
          <a:solidFill>
            <a:srgbClr val="E8F97F"/>
          </a:solidFill>
        </p:spPr>
        <p:txBody>
          <a:bodyPr wrap="square">
            <a:spAutoFit/>
          </a:bodyPr>
          <a:lstStyle/>
          <a:p>
            <a:r>
              <a:rPr lang="en-IN" sz="1900" dirty="0"/>
              <a:t>- A </a:t>
            </a:r>
            <a:r>
              <a:rPr lang="en-IN" sz="1900" dirty="0"/>
              <a:t>subquery must be enclosed in parentheses</a:t>
            </a:r>
            <a:r>
              <a:rPr lang="en-IN" sz="1900" dirty="0"/>
              <a:t>.</a:t>
            </a:r>
          </a:p>
          <a:p>
            <a:endParaRPr lang="en-IN" sz="1000" dirty="0"/>
          </a:p>
          <a:p>
            <a:r>
              <a:rPr lang="en-IN" sz="1900" dirty="0"/>
              <a:t>- Use </a:t>
            </a:r>
            <a:r>
              <a:rPr lang="en-IN" sz="1900" dirty="0"/>
              <a:t>single-row operators with single-row subqueries, and use multiple-row operators with multiple-row subqueries</a:t>
            </a:r>
            <a:r>
              <a:rPr lang="en-IN" sz="1900" dirty="0"/>
              <a:t>.</a:t>
            </a:r>
          </a:p>
          <a:p>
            <a:endParaRPr lang="en-IN" sz="1000" dirty="0"/>
          </a:p>
          <a:p>
            <a:r>
              <a:rPr lang="en-IN" sz="1900" dirty="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676400" y="3139955"/>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676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848100"/>
            <a:ext cx="8839200" cy="1880316"/>
          </a:xfrm>
          <a:prstGeom prst="rect">
            <a:avLst/>
          </a:prstGeom>
        </p:spPr>
      </p:pic>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1676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4343400"/>
            <a:ext cx="8839200" cy="1880316"/>
          </a:xfrm>
          <a:prstGeom prst="rect">
            <a:avLst/>
          </a:prstGeom>
        </p:spPr>
      </p:pic>
      <p:sp>
        <p:nvSpPr>
          <p:cNvPr id="8" name="Rectangle 7"/>
          <p:cNvSpPr/>
          <p:nvPr/>
        </p:nvSpPr>
        <p:spPr>
          <a:xfrm>
            <a:off x="1676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676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676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57072"/>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652207" y="2307926"/>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a:solidFill>
                  <a:srgbClr val="FFFF00"/>
                </a:solidFill>
                <a:latin typeface="Arial" pitchFamily="34" charset="0"/>
                <a:cs typeface="Arial" pitchFamily="34" charset="0"/>
              </a:rPr>
              <a:t>Column</a:t>
            </a:r>
            <a:r>
              <a:rPr lang="en-IN" sz="3200" b="1" dirty="0"/>
              <a:t> </a:t>
            </a:r>
            <a:r>
              <a:rPr lang="en-IN"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57072"/>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1600201"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76400" y="1460958"/>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8" name="Rectangle 7"/>
          <p:cNvSpPr/>
          <p:nvPr/>
        </p:nvSpPr>
        <p:spPr>
          <a:xfrm>
            <a:off x="1698171"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915649"/>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672442" y="1422738"/>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INSERT INTO table_name [ (column1 [, column2 ]) ] </a:t>
            </a:r>
          </a:p>
          <a:p>
            <a:pPr eaLnBrk="0" fontAlgn="base" hangingPunct="0">
              <a:spcBef>
                <a:spcPct val="0"/>
              </a:spcBef>
              <a:spcAft>
                <a:spcPct val="0"/>
              </a:spcAft>
            </a:pPr>
            <a:r>
              <a:rPr lang="en-US" sz="2000" dirty="0">
                <a:solidFill>
                  <a:srgbClr val="0077AA"/>
                </a:solidFill>
                <a:latin typeface="Liberation Mono"/>
              </a:rPr>
              <a:t>SELECT [ *|column1 [, column2 ] FROM table1 [, table2 ] </a:t>
            </a:r>
          </a:p>
          <a:p>
            <a:pPr eaLnBrk="0" fontAlgn="base" hangingPunct="0">
              <a:spcBef>
                <a:spcPct val="0"/>
              </a:spcBef>
              <a:spcAft>
                <a:spcPct val="0"/>
              </a:spcAf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441" y="4038601"/>
            <a:ext cx="7166760" cy="860503"/>
          </a:xfrm>
          <a:prstGeom prst="rect">
            <a:avLst/>
          </a:prstGeom>
        </p:spPr>
      </p:pic>
      <p:pic>
        <p:nvPicPr>
          <p:cNvPr id="3" name="Picture 2"/>
          <p:cNvPicPr>
            <a:picLocks noChangeAspect="1"/>
          </p:cNvPicPr>
          <p:nvPr/>
        </p:nvPicPr>
        <p:blipFill>
          <a:blip r:embed="rId3"/>
          <a:stretch>
            <a:fillRect/>
          </a:stretch>
        </p:blipFill>
        <p:spPr>
          <a:xfrm>
            <a:off x="1672442" y="3033713"/>
            <a:ext cx="6981825" cy="409575"/>
          </a:xfrm>
          <a:prstGeom prst="rect">
            <a:avLst/>
          </a:prstGeom>
        </p:spPr>
      </p:pic>
      <p:sp>
        <p:nvSpPr>
          <p:cNvPr id="7" name="Rectangle 6"/>
          <p:cNvSpPr/>
          <p:nvPr/>
        </p:nvSpPr>
        <p:spPr>
          <a:xfrm>
            <a:off x="5430748" y="2939145"/>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215578" y="4430487"/>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676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914400"/>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672443" y="1441848"/>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a:solidFill>
                  <a:srgbClr val="0077AA"/>
                </a:solidFill>
                <a:latin typeface="Liberation Mono"/>
              </a:rPr>
              <a:t>] (</a:t>
            </a:r>
            <a:r>
              <a:rPr lang="en-US" sz="2000" dirty="0">
                <a:solidFill>
                  <a:srgbClr val="0077AA"/>
                </a:solidFill>
                <a:latin typeface="Liberation Mono"/>
              </a:rPr>
              <a:t>SELECT </a:t>
            </a:r>
            <a:r>
              <a:rPr lang="en-US" sz="2000" dirty="0">
                <a:solidFill>
                  <a:srgbClr val="0077AA"/>
                </a:solidFill>
                <a:latin typeface="Liberation Mono"/>
              </a:rPr>
              <a:t>column_name </a:t>
            </a:r>
            <a:r>
              <a:rPr lang="en-US" sz="2000" dirty="0">
                <a:solidFill>
                  <a:srgbClr val="0077AA"/>
                </a:solidFill>
                <a:latin typeface="Liberation Mono"/>
              </a:rPr>
              <a:t>FROM </a:t>
            </a:r>
            <a:r>
              <a:rPr lang="en-US" sz="2000" dirty="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873204"/>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672442"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a:solidFill>
                  <a:srgbClr val="0077AA"/>
                </a:solidFill>
                <a:latin typeface="Liberation Mono"/>
              </a:rPr>
              <a:t>column_name </a:t>
            </a:r>
            <a:r>
              <a:rPr lang="en-US" sz="2000" dirty="0">
                <a:solidFill>
                  <a:srgbClr val="0077AA"/>
                </a:solidFill>
                <a:latin typeface="Liberation Mono"/>
              </a:rPr>
              <a:t>FROM </a:t>
            </a:r>
            <a:r>
              <a:rPr lang="en-US" sz="2000" dirty="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a:solidFill>
                  <a:srgbClr val="C00000"/>
                </a:solidFill>
                <a:latin typeface="Arial" panose="020B0604020202020204" pitchFamily="34" charset="0"/>
                <a:cs typeface="Arial" panose="020B0604020202020204" pitchFamily="34" charset="0"/>
              </a:rPr>
              <a:t>SELECT clause</a:t>
            </a: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a:solidFill>
                  <a:srgbClr val="008080"/>
                </a:solidFill>
                <a:latin typeface="Arial" panose="020B0604020202020204" pitchFamily="34" charset="0"/>
                <a:cs typeface="Arial" panose="020B0604020202020204" pitchFamily="34" charset="0"/>
              </a:rPr>
              <a:t>Subqueries </a:t>
            </a:r>
            <a:r>
              <a:rPr lang="en-IN" sz="2200" dirty="0">
                <a:solidFill>
                  <a:srgbClr val="C00000"/>
                </a:solidFill>
                <a:latin typeface="Arial" panose="020B0604020202020204" pitchFamily="34" charset="0"/>
                <a:cs typeface="Arial" panose="020B0604020202020204" pitchFamily="34" charset="0"/>
              </a:rPr>
              <a:t>– Single row subquery </a:t>
            </a:r>
            <a:r>
              <a:rPr lang="en-IN" sz="2200" dirty="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a:solidFill>
                  <a:srgbClr val="008080"/>
                </a:solidFill>
                <a:latin typeface="Arial" panose="020B0604020202020204" pitchFamily="34" charset="0"/>
                <a:cs typeface="Arial" panose="020B0604020202020204" pitchFamily="34" charset="0"/>
              </a:rPr>
              <a:t>SOME </a:t>
            </a:r>
            <a:r>
              <a:rPr lang="en-IN" sz="2200" dirty="0">
                <a:solidFill>
                  <a:srgbClr val="C00000"/>
                </a:solidFill>
                <a:latin typeface="Arial" panose="020B0604020202020204" pitchFamily="34" charset="0"/>
                <a:cs typeface="Arial" panose="020B0604020202020204" pitchFamily="34" charset="0"/>
              </a:rPr>
              <a:t>– Multiple row subquery </a:t>
            </a:r>
            <a:r>
              <a:rPr lang="en-IN" sz="2200" dirty="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1600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a:latin typeface="Arial" panose="020B0604020202020204" pitchFamily="34" charset="0"/>
                <a:cs typeface="Arial" panose="020B0604020202020204" pitchFamily="34" charset="0"/>
              </a:rPr>
              <a:t>is </a:t>
            </a:r>
            <a:r>
              <a:rPr lang="en-IN" sz="2000" b="1" dirty="0">
                <a:solidFill>
                  <a:srgbClr val="0089A4"/>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a:solidFill>
                  <a:srgbClr val="0089A4"/>
                </a:solidFill>
                <a:latin typeface="Arial" panose="020B0604020202020204" pitchFamily="34" charset="0"/>
                <a:cs typeface="Arial" panose="020B0604020202020204" pitchFamily="34" charset="0"/>
              </a:rPr>
              <a:t>ERROR</a:t>
            </a:r>
            <a:r>
              <a:rPr lang="en-IN" sz="2000"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1600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a:solidFill>
                  <a:srgbClr val="FF0000"/>
                </a:solidFill>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a:solidFill>
                  <a:srgbClr val="FF0000"/>
                </a:solidFill>
                <a:latin typeface="Arial" panose="020B0604020202020204" pitchFamily="34" charset="0"/>
                <a:cs typeface="Arial" panose="020B0604020202020204" pitchFamily="34" charset="0"/>
              </a:rPr>
              <a:t>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1600200" y="76200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r>
              <a:rPr lang="en-U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752600" y="2333592"/>
            <a:ext cx="5638800" cy="943008"/>
          </a:xfrm>
          <a:prstGeom prst="rect">
            <a:avLst/>
          </a:prstGeom>
        </p:spPr>
      </p:pic>
      <p:sp>
        <p:nvSpPr>
          <p:cNvPr id="7" name="Rectangle 6"/>
          <p:cNvSpPr/>
          <p:nvPr/>
        </p:nvSpPr>
        <p:spPr>
          <a:xfrm>
            <a:off x="1600200" y="3629562"/>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a:t>
            </a:r>
            <a:r>
              <a:rPr lang="en-US" sz="2000" dirty="0">
                <a:latin typeface="Arial" panose="020B0604020202020204" pitchFamily="34" charset="0"/>
                <a:cs typeface="Arial" panose="020B0604020202020204" pitchFamily="34" charset="0"/>
              </a:rPr>
              <a:t>DIFFERENCE";</a:t>
            </a:r>
            <a:endParaRPr lang="en-US" sz="2000" dirty="0">
              <a:latin typeface="Arial" panose="020B0604020202020204" pitchFamily="34" charset="0"/>
              <a:cs typeface="Arial" panose="020B0604020202020204" pitchFamily="34" charset="0"/>
            </a:endParaRPr>
          </a:p>
        </p:txBody>
      </p:sp>
      <p:pic>
        <p:nvPicPr>
          <p:cNvPr id="8" name="Picture 7"/>
          <p:cNvPicPr>
            <a:picLocks noChangeAspect="1"/>
          </p:cNvPicPr>
          <p:nvPr/>
        </p:nvPicPr>
        <p:blipFill>
          <a:blip r:embed="rId3"/>
          <a:stretch>
            <a:fillRect/>
          </a:stretch>
        </p:blipFill>
        <p:spPr>
          <a:xfrm>
            <a:off x="1752601" y="5241266"/>
            <a:ext cx="4419601" cy="854735"/>
          </a:xfrm>
          <a:prstGeom prst="rect">
            <a:avLst/>
          </a:prstGeom>
        </p:spPr>
      </p:pic>
    </p:spTree>
    <p:extLst>
      <p:ext uri="{BB962C8B-B14F-4D97-AF65-F5344CB8AC3E}">
        <p14:creationId xmlns:p14="http://schemas.microsoft.com/office/powerpoint/2010/main" val="212860541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1600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a:latin typeface="Arial" panose="020B0604020202020204" pitchFamily="34" charset="0"/>
                <a:cs typeface="Arial" panose="020B0604020202020204" pitchFamily="34" charset="0"/>
              </a:rPr>
              <a:t>.</a:t>
            </a:r>
          </a:p>
        </p:txBody>
      </p:sp>
      <p:sp>
        <p:nvSpPr>
          <p:cNvPr id="2" name="Rectangle 1"/>
          <p:cNvSpPr/>
          <p:nvPr/>
        </p:nvSpPr>
        <p:spPr>
          <a:xfrm>
            <a:off x="1600200" y="1981200"/>
            <a:ext cx="8991600" cy="1292662"/>
          </a:xfrm>
          <a:prstGeom prst="rect">
            <a:avLst/>
          </a:prstGeom>
        </p:spPr>
        <p:txBody>
          <a:bodyPr wrap="square">
            <a:spAutoFit/>
          </a:bodyPr>
          <a:lstStyle/>
          <a:p>
            <a:pPr>
              <a:lnSpc>
                <a:spcPct val="150000"/>
              </a:lnSpc>
            </a:pPr>
            <a:r>
              <a:rPr lang="en-IN" sz="1600" dirty="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SAL</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MAX</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SAL</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EMP</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676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1524000" y="2895601"/>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.ACTORID, </a:t>
            </a:r>
            <a:r>
              <a:rPr lang="en-US"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.NAME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a:t>
            </a:r>
            <a:r>
              <a:rPr lang="en-US" dirty="0">
                <a:latin typeface="Arial" panose="020B0604020202020204" pitchFamily="34" charset="0"/>
                <a:cs typeface="Arial" panose="020B0604020202020204" pitchFamily="34" charset="0"/>
              </a:rPr>
              <a:t>.ACTORID = </a:t>
            </a:r>
            <a:r>
              <a:rPr lang="en-US" dirty="0">
                <a:latin typeface="Arial" panose="020B0604020202020204" pitchFamily="34" charset="0"/>
                <a:cs typeface="Arial" panose="020B0604020202020204" pitchFamily="34" charset="0"/>
              </a:rPr>
              <a:t>AM</a:t>
            </a:r>
            <a:r>
              <a:rPr lang="en-US" dirty="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latin typeface="Arial" panose="020B0604020202020204" pitchFamily="34" charset="0"/>
                <a:cs typeface="Arial" panose="020B0604020202020204" pitchFamily="34" charset="0"/>
              </a:rPr>
              <a:t>.ACTORID </a:t>
            </a:r>
            <a:r>
              <a:rPr lang="en-US" dirty="0">
                <a:solidFill>
                  <a:srgbClr val="0077AA"/>
                </a:solidFill>
                <a:latin typeface="Arial" panose="020B0604020202020204" pitchFamily="34" charset="0"/>
                <a:ea typeface="Times New Roman" panose="02020603050405020304" pitchFamily="18" charset="0"/>
              </a:rPr>
              <a:t>HAVING</a:t>
            </a:r>
            <a:r>
              <a:rPr lang="en-US" dirty="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ACTOR_MOVIE</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a:t>
            </a:r>
            <a:r>
              <a:rPr lang="en-US" dirty="0">
                <a:latin typeface="Arial" panose="020B0604020202020204" pitchFamily="34" charset="0"/>
                <a:cs typeface="Arial" panose="020B0604020202020204" pitchFamily="34" charset="0"/>
              </a:rPr>
              <a:t>M</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1676401" y="4284070"/>
            <a:ext cx="3785733" cy="1659531"/>
          </a:xfrm>
          <a:prstGeom prst="rect">
            <a:avLst/>
          </a:prstGeom>
        </p:spPr>
      </p:pic>
      <p:grpSp>
        <p:nvGrpSpPr>
          <p:cNvPr id="16" name="Group 15"/>
          <p:cNvGrpSpPr/>
          <p:nvPr/>
        </p:nvGrpSpPr>
        <p:grpSpPr>
          <a:xfrm>
            <a:off x="6934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8839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7791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1566804" y="732656"/>
            <a:ext cx="4562410" cy="877163"/>
          </a:xfrm>
          <a:prstGeom prst="rect">
            <a:avLst/>
          </a:prstGeom>
          <a:noFill/>
        </p:spPr>
        <p:txBody>
          <a:bodyPr wrap="square" rtlCol="0">
            <a:spAutoFit/>
          </a:bodyPr>
          <a:lstStyle/>
          <a:p>
            <a:r>
              <a:rPr lang="en-US" sz="1700" dirty="0"/>
              <a:t>movie           : (movieid, name, release_date)</a:t>
            </a:r>
          </a:p>
          <a:p>
            <a:r>
              <a:rPr lang="en-US" sz="1700" dirty="0"/>
              <a:t>actor            : (actorid, name)</a:t>
            </a:r>
          </a:p>
          <a:p>
            <a:r>
              <a:rPr lang="en-US" sz="1700" dirty="0"/>
              <a:t>actor_movie : (</a:t>
            </a:r>
            <a:r>
              <a:rPr lang="en-US" sz="1700" dirty="0"/>
              <a:t>actorid</a:t>
            </a:r>
            <a:r>
              <a:rPr lang="en-US" sz="1700" dirty="0"/>
              <a:t>, </a:t>
            </a:r>
            <a:r>
              <a:rPr lang="en-US" sz="1700" dirty="0"/>
              <a:t>movieid</a:t>
            </a:r>
            <a:r>
              <a:rPr lang="en-US" sz="1700" dirty="0"/>
              <a:t>)</a:t>
            </a:r>
            <a:endParaRPr lang="en-US" sz="1700" dirty="0"/>
          </a:p>
        </p:txBody>
      </p:sp>
    </p:spTree>
    <p:extLst>
      <p:ext uri="{BB962C8B-B14F-4D97-AF65-F5344CB8AC3E}">
        <p14:creationId xmlns:p14="http://schemas.microsoft.com/office/powerpoint/2010/main" val="351276232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590800"/>
            <a:ext cx="8839200" cy="914400"/>
          </a:xfrm>
          <a:prstGeom prst="rect">
            <a:avLst/>
          </a:prstGeom>
        </p:spPr>
        <p:txBody>
          <a:bodyPr>
            <a:normAutofit/>
          </a:bodyPr>
          <a:lstStyle/>
          <a:p>
            <a:pPr lvl="0" algn="ctr">
              <a:spcBef>
                <a:spcPct val="0"/>
              </a:spcBef>
              <a:defRPr/>
            </a:pPr>
            <a:endParaRPr lang="en-US" sz="3600" b="1" i="1" dirty="0">
              <a:latin typeface="Arial" pitchFamily="34" charset="0"/>
              <a:cs typeface="Arial" pitchFamily="34" charset="0"/>
            </a:endParaRPr>
          </a:p>
        </p:txBody>
      </p:sp>
      <p:sp>
        <p:nvSpPr>
          <p:cNvPr id="4" name="Rectangle 3"/>
          <p:cNvSpPr/>
          <p:nvPr/>
        </p:nvSpPr>
        <p:spPr>
          <a:xfrm>
            <a:off x="1676400" y="726281"/>
            <a:ext cx="8839200" cy="5509200"/>
          </a:xfrm>
          <a:prstGeom prst="rect">
            <a:avLst/>
          </a:prstGeom>
          <a:solidFill>
            <a:schemeClr val="bg1"/>
          </a:solidFill>
        </p:spPr>
        <p:txBody>
          <a:bodyPr wrap="square">
            <a:spAutoFit/>
          </a:bodyPr>
          <a:lstStyle/>
          <a:p>
            <a:r>
              <a:rPr lang="en-US" sz="2800" b="1" u="sng" dirty="0">
                <a:latin typeface="Arial" pitchFamily="34" charset="0"/>
                <a:cs typeface="Arial" pitchFamily="34" charset="0"/>
              </a:rPr>
              <a:t>Atomicity</a:t>
            </a:r>
            <a:r>
              <a:rPr lang="en-US" sz="2400" dirty="0">
                <a:latin typeface="Arial" pitchFamily="34" charset="0"/>
                <a:cs typeface="Arial" pitchFamily="34" charset="0"/>
              </a:rPr>
              <a:t>. In a transaction involving two or more separate</a:t>
            </a:r>
            <a:r>
              <a:rPr lang="en-US" sz="2400" dirty="0"/>
              <a:t> </a:t>
            </a:r>
            <a:r>
              <a:rPr lang="en-US" sz="2400" dirty="0">
                <a:latin typeface="Arial" pitchFamily="34" charset="0"/>
                <a:cs typeface="Arial" pitchFamily="34" charset="0"/>
              </a:rPr>
              <a:t>pieces of information, either all of the pieces are committed or none are.</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Consistency</a:t>
            </a:r>
            <a:r>
              <a:rPr lang="en-US" sz="2400" dirty="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Isolation</a:t>
            </a:r>
            <a:r>
              <a:rPr lang="en-US" sz="2400" dirty="0">
                <a:latin typeface="Arial" pitchFamily="34" charset="0"/>
                <a:cs typeface="Arial" pitchFamily="34" charset="0"/>
              </a:rPr>
              <a:t>. A transaction in process and not yet committed must remain isolated from any other transaction.</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Durability</a:t>
            </a:r>
            <a:r>
              <a:rPr lang="en-US" sz="2400" dirty="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1600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00200" y="2362201"/>
            <a:ext cx="8991600" cy="2954655"/>
          </a:xfrm>
          <a:prstGeom prst="rect">
            <a:avLst/>
          </a:prstGeom>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a:t>
            </a:r>
            <a:r>
              <a:rPr lang="en-IN" dirty="0">
                <a:solidFill>
                  <a:srgbClr val="DD4A68"/>
                </a:solidFill>
                <a:latin typeface="Arial" panose="020B0604020202020204" pitchFamily="34" charset="0"/>
                <a:ea typeface="Times New Roman" panose="02020603050405020304" pitchFamily="18" charset="0"/>
              </a:rPr>
              <a:t>:=0</a:t>
            </a:r>
            <a:r>
              <a:rPr lang="en-IN" dirty="0">
                <a:solidFill>
                  <a:srgbClr val="DD4A68"/>
                </a:solidFill>
                <a:latin typeface="Arial" panose="020B0604020202020204" pitchFamily="34" charset="0"/>
                <a:ea typeface="Times New Roman" panose="02020603050405020304" pitchFamily="18" charset="0"/>
              </a:rPr>
              <a:t>) E</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 R2 = 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MIN</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R1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R1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GROUP BY </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1524001" y="13181"/>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
        <p:nvSpPr>
          <p:cNvPr id="6" name="Rectangle 5"/>
          <p:cNvSpPr/>
          <p:nvPr/>
        </p:nvSpPr>
        <p:spPr>
          <a:xfrm>
            <a:off x="1600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632856" y="1676401"/>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1905000" y="5353110"/>
            <a:ext cx="2003744" cy="895290"/>
          </a:xfrm>
          <a:prstGeom prst="rect">
            <a:avLst/>
          </a:prstGeom>
        </p:spPr>
      </p:pic>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89100" y="147936"/>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676400" y="762001"/>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632857"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632856"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656607" y="4433670"/>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7620001"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632855" y="372247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676400" y="5257800"/>
            <a:ext cx="8862949" cy="400110"/>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ea typeface="Times New Roman" panose="02020603050405020304" pitchFamily="18" charset="0"/>
              </a:rPr>
              <a:t>FROM</a:t>
            </a:r>
            <a:r>
              <a:rPr lang="en-IN" sz="2000" dirty="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676401" y="5772090"/>
            <a:ext cx="8839196" cy="400110"/>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ea typeface="Times New Roman" panose="02020603050405020304" pitchFamily="18" charset="0"/>
              </a:rPr>
              <a:t>FROM</a:t>
            </a:r>
            <a:r>
              <a:rPr lang="en-IN" sz="2000" dirty="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=ANY</a:t>
            </a:r>
            <a:r>
              <a:rPr lang="en-IN" sz="2000" dirty="0">
                <a:latin typeface="Arial" panose="020B0604020202020204" pitchFamily="34" charset="0"/>
                <a:cs typeface="Arial" panose="020B0604020202020204" pitchFamily="34" charset="0"/>
              </a:rPr>
              <a:t> (10, 20) </a:t>
            </a:r>
            <a:r>
              <a:rPr lang="en-IN" sz="2000" dirty="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8534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727801"/>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9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9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1108" y="3275801"/>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7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1596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T2</a:t>
              </a:r>
              <a:r>
                <a:rPr lang="en-IN" sz="2000" dirty="0">
                  <a:solidFill>
                    <a:schemeClr val="bg1">
                      <a:lumMod val="65000"/>
                    </a:schemeClr>
                  </a:solidFill>
                  <a:latin typeface="Arial" panose="020B0604020202020204" pitchFamily="34" charset="0"/>
                  <a:ea typeface="Times New Roman" panose="02020603050405020304" pitchFamily="18" charset="0"/>
                </a:rPr>
                <a:t>) </a:t>
              </a:r>
              <a:r>
                <a:rPr lang="en-IN" sz="2000" dirty="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00200" y="1813680"/>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IN</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20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a:solidFill>
                  <a:schemeClr val="accent5">
                    <a:lumMod val="75000"/>
                  </a:schemeClr>
                </a:solidFill>
                <a:latin typeface="Arial" panose="020B0604020202020204" pitchFamily="34" charset="0"/>
                <a:cs typeface="Arial" panose="020B0604020202020204" pitchFamily="34" charset="0"/>
              </a:rPr>
              <a:t>SOME</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00200" y="1981200"/>
            <a:ext cx="8991600" cy="1477328"/>
          </a:xfrm>
          <a:prstGeom prst="rect">
            <a:avLst/>
          </a:prstGeom>
        </p:spPr>
        <p:txBody>
          <a:bodyPr wrap="square">
            <a:spAutoFit/>
          </a:bodyPr>
          <a:lstStyle/>
          <a:p>
            <a:pPr marL="342900" indent="-342900">
              <a:buFont typeface="+mj-lt"/>
              <a:buAutoNum type="arabicPeriod"/>
            </a:pPr>
            <a:r>
              <a:rPr lang="en-IN" dirty="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1</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10</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00200" y="2027873"/>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EMP.DEPTNO</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DEPT.DEPTNO</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b="1"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EMP.DEPTNO</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DEPT.DEPTNO</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M.EMPNO</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t>
            </a:r>
          </a:p>
          <a:p>
            <a:pPr marL="342900" indent="-342900">
              <a:buFont typeface="+mj-lt"/>
              <a:buAutoNum type="arabicPeriod"/>
            </a:pPr>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M.EMPNO</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00200" y="1841402"/>
            <a:ext cx="8991600" cy="3949799"/>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&gt;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AVG</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ENAME, SAL, JOB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&gt;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AVG</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EMP.JOB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JOB, </a:t>
            </a:r>
            <a:r>
              <a:rPr lang="en-IN" sz="1600" dirty="0">
                <a:solidFill>
                  <a:srgbClr val="C74C49"/>
                </a:solidFill>
                <a:latin typeface="Arial" panose="020B0604020202020204" pitchFamily="34" charset="0"/>
                <a:cs typeface="Arial" panose="020B0604020202020204" pitchFamily="34" charset="0"/>
              </a:rPr>
              <a:t>MAX</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&lt;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MAX</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a:latin typeface="Arial" panose="020B0604020202020204" pitchFamily="34" charset="0"/>
                <a:cs typeface="Arial" panose="020B0604020202020204" pitchFamily="34" charset="0"/>
              </a:rPr>
              <a:t> E.JOB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DISTINCTROW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DEPT.DEPTNO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DISTINCTROW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DEPT.DEPTNO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762000"/>
            <a:ext cx="8839200"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838201"/>
            <a:ext cx="8839200" cy="3477875"/>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a:solidFill>
                  <a:srgbClr val="005E74"/>
                </a:solidFill>
                <a:latin typeface="Arial" pitchFamily="34" charset="0"/>
                <a:cs typeface="Arial" pitchFamily="34" charset="0"/>
              </a:rPr>
              <a:t>Product Join </a:t>
            </a:r>
            <a:r>
              <a:rPr lang="en-US" sz="2000" dirty="0">
                <a:solidFill>
                  <a:srgbClr val="005E74"/>
                </a:solidFill>
              </a:rPr>
              <a:t>– </a:t>
            </a:r>
            <a:r>
              <a:rPr lang="en-US" sz="2000" dirty="0">
                <a:solidFill>
                  <a:srgbClr val="005E74"/>
                </a:solidFill>
                <a:latin typeface="Arial" pitchFamily="34" charset="0"/>
                <a:cs typeface="Arial" pitchFamily="34" charset="0"/>
              </a:rPr>
              <a:t>Cross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rPr>
              <a:t>Equijoin – Inner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Natural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Simple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00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534886" y="2586964"/>
            <a:ext cx="9133114" cy="198000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00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86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a:t> MENUCARD M, SOFTDRINK S;</a:t>
            </a:r>
          </a:p>
        </p:txBody>
      </p:sp>
      <p:pic>
        <p:nvPicPr>
          <p:cNvPr id="13" name="Picture 12"/>
          <p:cNvPicPr>
            <a:picLocks noChangeAspect="1"/>
          </p:cNvPicPr>
          <p:nvPr/>
        </p:nvPicPr>
        <p:blipFill>
          <a:blip r:embed="rId2"/>
          <a:stretch>
            <a:fillRect/>
          </a:stretch>
        </p:blipFill>
        <p:spPr>
          <a:xfrm>
            <a:off x="1559626" y="3071750"/>
            <a:ext cx="4562075" cy="3607801"/>
          </a:xfrm>
          <a:prstGeom prst="rect">
            <a:avLst/>
          </a:prstGeom>
        </p:spPr>
      </p:pic>
      <p:pic>
        <p:nvPicPr>
          <p:cNvPr id="2" name="Picture 1"/>
          <p:cNvPicPr>
            <a:picLocks noChangeAspect="1"/>
          </p:cNvPicPr>
          <p:nvPr/>
        </p:nvPicPr>
        <p:blipFill>
          <a:blip r:embed="rId3"/>
          <a:stretch>
            <a:fillRect/>
          </a:stretch>
        </p:blipFill>
        <p:spPr>
          <a:xfrm>
            <a:off x="6162926" y="3071750"/>
            <a:ext cx="4449271" cy="3607801"/>
          </a:xfrm>
          <a:prstGeom prst="rect">
            <a:avLst/>
          </a:prstGeom>
        </p:spPr>
      </p:pic>
    </p:spTree>
    <p:extLst>
      <p:ext uri="{BB962C8B-B14F-4D97-AF65-F5344CB8AC3E}">
        <p14:creationId xmlns:p14="http://schemas.microsoft.com/office/powerpoint/2010/main" val="802684979"/>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800" y="4869090"/>
            <a:ext cx="3396116" cy="575075"/>
          </a:xfrm>
          <a:prstGeom prst="rect">
            <a:avLst/>
          </a:prstGeom>
        </p:spPr>
      </p:pic>
      <p:sp>
        <p:nvSpPr>
          <p:cNvPr id="8" name="Rectangle 7"/>
          <p:cNvSpPr/>
          <p:nvPr/>
        </p:nvSpPr>
        <p:spPr>
          <a:xfrm>
            <a:off x="1686296" y="838201"/>
            <a:ext cx="881940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a:t> N2EMPLOYEE, SOFTDRINK GROUP BY NAME;</a:t>
            </a:r>
          </a:p>
        </p:txBody>
      </p:sp>
      <p:pic>
        <p:nvPicPr>
          <p:cNvPr id="11" name="Picture 10"/>
          <p:cNvPicPr>
            <a:picLocks noChangeAspect="1"/>
          </p:cNvPicPr>
          <p:nvPr/>
        </p:nvPicPr>
        <p:blipFill>
          <a:blip r:embed="rId3"/>
          <a:stretch>
            <a:fillRect/>
          </a:stretch>
        </p:blipFill>
        <p:spPr>
          <a:xfrm>
            <a:off x="1733684" y="1600200"/>
            <a:ext cx="6867855" cy="1825404"/>
          </a:xfrm>
          <a:prstGeom prst="rect">
            <a:avLst/>
          </a:prstGeom>
        </p:spPr>
      </p:pic>
      <p:sp>
        <p:nvSpPr>
          <p:cNvPr id="2" name="Rectangle 1"/>
          <p:cNvSpPr/>
          <p:nvPr/>
        </p:nvSpPr>
        <p:spPr>
          <a:xfrm>
            <a:off x="1733684" y="3593068"/>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a:t> BOOK, AVAILABLEIN;</a:t>
            </a:r>
          </a:p>
        </p:txBody>
      </p:sp>
      <p:pic>
        <p:nvPicPr>
          <p:cNvPr id="5" name="Picture 4"/>
          <p:cNvPicPr>
            <a:picLocks noChangeAspect="1"/>
          </p:cNvPicPr>
          <p:nvPr/>
        </p:nvPicPr>
        <p:blipFill>
          <a:blip r:embed="rId4"/>
          <a:stretch>
            <a:fillRect/>
          </a:stretch>
        </p:blipFill>
        <p:spPr>
          <a:xfrm>
            <a:off x="1748528" y="4030330"/>
            <a:ext cx="3548101" cy="2827671"/>
          </a:xfrm>
          <a:prstGeom prst="rect">
            <a:avLst/>
          </a:prstGeom>
        </p:spPr>
      </p:pic>
    </p:spTree>
    <p:extLst>
      <p:ext uri="{BB962C8B-B14F-4D97-AF65-F5344CB8AC3E}">
        <p14:creationId xmlns:p14="http://schemas.microsoft.com/office/powerpoint/2010/main" val="355736806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21524"/>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1600200" y="19050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10" name="Rectangle 9"/>
          <p:cNvSpPr/>
          <p:nvPr/>
        </p:nvSpPr>
        <p:spPr>
          <a:xfrm>
            <a:off x="1686297" y="2655077"/>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BOOK</a:t>
            </a:r>
            <a:r>
              <a:rPr lang="en-IN" dirty="0">
                <a:solidFill>
                  <a:srgbClr val="E0D612"/>
                </a:solidFill>
                <a:latin typeface="Arial" panose="020B0604020202020204" pitchFamily="34" charset="0"/>
                <a:cs typeface="Arial" panose="020B0604020202020204" pitchFamily="34" charset="0"/>
              </a:rPr>
              <a:t> CROSS</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t> AVAILABLEIN;</a:t>
            </a:r>
          </a:p>
        </p:txBody>
      </p:sp>
      <p:pic>
        <p:nvPicPr>
          <p:cNvPr id="2" name="Picture 1"/>
          <p:cNvPicPr>
            <a:picLocks noChangeAspect="1"/>
          </p:cNvPicPr>
          <p:nvPr/>
        </p:nvPicPr>
        <p:blipFill>
          <a:blip r:embed="rId2"/>
          <a:stretch>
            <a:fillRect/>
          </a:stretch>
        </p:blipFill>
        <p:spPr>
          <a:xfrm>
            <a:off x="1600200" y="3078523"/>
            <a:ext cx="3649606" cy="3703277"/>
          </a:xfrm>
          <a:prstGeom prst="rect">
            <a:avLst/>
          </a:prstGeom>
        </p:spPr>
      </p:pic>
    </p:spTree>
    <p:extLst>
      <p:ext uri="{BB962C8B-B14F-4D97-AF65-F5344CB8AC3E}">
        <p14:creationId xmlns:p14="http://schemas.microsoft.com/office/powerpoint/2010/main" val="21694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1600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1524000" y="3581400"/>
            <a:ext cx="9144000" cy="1981200"/>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1600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1752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EMPLOYEE E, ADDRESS A </a:t>
            </a:r>
            <a:r>
              <a:rPr lang="en-US" dirty="0">
                <a:solidFill>
                  <a:srgbClr val="E0D612"/>
                </a:solidFill>
                <a:latin typeface="Arial" panose="020B0604020202020204" pitchFamily="34" charset="0"/>
                <a:cs typeface="Arial" panose="020B0604020202020204" pitchFamily="34" charset="0"/>
              </a:rPr>
              <a:t>WHERE</a:t>
            </a:r>
            <a:r>
              <a:rPr lang="en-US" dirty="0"/>
              <a:t> E.ID = A.EMPLOYEEID;</a:t>
            </a:r>
            <a:endParaRPr lang="en-US" dirty="0"/>
          </a:p>
        </p:txBody>
      </p:sp>
      <p:pic>
        <p:nvPicPr>
          <p:cNvPr id="2" name="Picture 1"/>
          <p:cNvPicPr>
            <a:picLocks noChangeAspect="1"/>
          </p:cNvPicPr>
          <p:nvPr/>
        </p:nvPicPr>
        <p:blipFill>
          <a:blip r:embed="rId2"/>
          <a:stretch>
            <a:fillRect/>
          </a:stretch>
        </p:blipFill>
        <p:spPr>
          <a:xfrm>
            <a:off x="1752600" y="3200400"/>
            <a:ext cx="86868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304801"/>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Display the department name where less the 3 employees </a:t>
            </a:r>
            <a:r>
              <a:rPr lang="en-IN" sz="160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1828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581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334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239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28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81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86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839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5486401"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85000" lnSpcReduction="10000"/>
          </a:bodyPr>
          <a:lstStyle/>
          <a:p>
            <a:pPr algn="ctr">
              <a:spcBef>
                <a:spcPct val="0"/>
              </a:spcBef>
              <a:defRPr/>
            </a:pPr>
            <a:r>
              <a:rPr lang="en-US" sz="5400" dirty="0">
                <a:solidFill>
                  <a:srgbClr val="DC525C"/>
                </a:solidFill>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666504" y="228601"/>
            <a:ext cx="8772896" cy="1661993"/>
          </a:xfrm>
          <a:prstGeom prst="rect">
            <a:avLst/>
          </a:prstGeom>
        </p:spPr>
        <p:txBody>
          <a:bodyPr wrap="square">
            <a:spAutoFit/>
          </a:bodyPr>
          <a:lstStyle/>
          <a:p>
            <a:pPr algn="just"/>
            <a:r>
              <a:rPr lang="en-IN" sz="2200" b="1" i="1" dirty="0">
                <a:solidFill>
                  <a:srgbClr val="DBC04D"/>
                </a:solidFill>
              </a:rPr>
              <a:t>ON Contrition</a:t>
            </a:r>
          </a:p>
          <a:p>
            <a:pPr marL="285750" indent="-285750" algn="just">
              <a:buFont typeface="Arial" panose="020B0604020202020204" pitchFamily="34" charset="0"/>
              <a:buChar char="•"/>
            </a:pPr>
            <a:r>
              <a:rPr lang="en-IN" sz="2000" dirty="0"/>
              <a:t>When </a:t>
            </a:r>
            <a:r>
              <a:rPr lang="en-IN" sz="2000" dirty="0"/>
              <a:t>this join condition gets applied none of the columns of the relation will get eliminated in the </a:t>
            </a:r>
            <a:r>
              <a:rPr lang="en-IN" sz="2000" dirty="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633352" y="3505201"/>
            <a:ext cx="8839200" cy="1661993"/>
          </a:xfrm>
          <a:prstGeom prst="rect">
            <a:avLst/>
          </a:prstGeom>
        </p:spPr>
        <p:txBody>
          <a:bodyPr wrap="square">
            <a:spAutoFit/>
          </a:bodyPr>
          <a:lstStyle/>
          <a:p>
            <a:pPr algn="just"/>
            <a:r>
              <a:rPr lang="en-IN" sz="2000" b="1" i="1" dirty="0">
                <a:solidFill>
                  <a:srgbClr val="DBC04D"/>
                </a:solidFill>
              </a:rPr>
              <a:t>USING Attribute </a:t>
            </a:r>
            <a:r>
              <a:rPr lang="en-IN" sz="2000" b="1" i="1" dirty="0">
                <a:solidFill>
                  <a:srgbClr val="DBC04D"/>
                </a:solidFill>
              </a:rPr>
              <a:t>Contrition</a:t>
            </a:r>
            <a:endParaRPr lang="en-IN" sz="2000" dirty="0"/>
          </a:p>
          <a:p>
            <a:pPr marL="342900" indent="-342900" algn="just">
              <a:buFont typeface="Arial" panose="020B0604020202020204" pitchFamily="34" charset="0"/>
              <a:buChar char="•"/>
            </a:pPr>
            <a:r>
              <a:rPr lang="en-IN" sz="2000" dirty="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1600200" y="825838"/>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2286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2802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1556658" y="5038726"/>
            <a:ext cx="9111343" cy="1819275"/>
          </a:xfrm>
          <a:prstGeom prst="rect">
            <a:avLst/>
          </a:prstGeom>
        </p:spPr>
      </p:pic>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00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3" name="Rectangle 2"/>
          <p:cNvSpPr/>
          <p:nvPr/>
        </p:nvSpPr>
        <p:spPr>
          <a:xfrm>
            <a:off x="1600200" y="2438401"/>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1524001" y="3142834"/>
            <a:ext cx="9144000" cy="2114967"/>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600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1600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a:latin typeface="Arial" panose="020B0604020202020204" pitchFamily="34" charset="0"/>
                <a:ea typeface="Times New Roman" panose="02020603050405020304" pitchFamily="18" charset="0"/>
                <a:cs typeface="Arial" panose="020B0604020202020204" pitchFamily="34" charset="0"/>
              </a:rPr>
              <a:t>CUSTOMER</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E0D612"/>
                </a:solidFill>
                <a:latin typeface="Arial" panose="020B0604020202020204" pitchFamily="34" charset="0"/>
                <a:cs typeface="Arial" panose="020B0604020202020204" pitchFamily="34" charset="0"/>
              </a:rPr>
              <a:t>INNER</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E0D612"/>
                </a:solidFill>
                <a:latin typeface="Arial" panose="020B0604020202020204" pitchFamily="34" charset="0"/>
                <a:cs typeface="Arial" panose="020B0604020202020204" pitchFamily="34" charset="0"/>
              </a:rPr>
              <a:t>JOIN</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ORD</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USING</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1556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1589039" y="3048000"/>
            <a:ext cx="8970104" cy="2133600"/>
          </a:xfrm>
          <a:prstGeom prst="rect">
            <a:avLst/>
          </a:prstGeom>
        </p:spPr>
      </p:pic>
      <p:pic>
        <p:nvPicPr>
          <p:cNvPr id="28" name="Picture 27"/>
          <p:cNvPicPr>
            <a:picLocks noChangeAspect="1"/>
          </p:cNvPicPr>
          <p:nvPr/>
        </p:nvPicPr>
        <p:blipFill>
          <a:blip r:embed="rId4"/>
          <a:stretch>
            <a:fillRect/>
          </a:stretch>
        </p:blipFill>
        <p:spPr>
          <a:xfrm>
            <a:off x="1600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1600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a:solidFill>
                  <a:srgbClr val="C74C49"/>
                </a:solidFill>
                <a:latin typeface="Arial" panose="020B0604020202020204" pitchFamily="34" charset="0"/>
                <a:cs typeface="Arial" panose="020B0604020202020204" pitchFamily="34" charset="0"/>
              </a:rPr>
              <a:t>INNER JOIN</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00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1600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p>
        </p:txBody>
      </p:sp>
      <p:sp>
        <p:nvSpPr>
          <p:cNvPr id="11" name="Rectangle 10"/>
          <p:cNvSpPr/>
          <p:nvPr/>
        </p:nvSpPr>
        <p:spPr>
          <a:xfrm>
            <a:off x="1600200" y="2543696"/>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1524001" y="5830670"/>
            <a:ext cx="5388429" cy="646331"/>
          </a:xfrm>
          <a:prstGeom prst="rect">
            <a:avLst/>
          </a:prstGeom>
          <a:solidFill>
            <a:srgbClr val="FE1212"/>
          </a:solid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1600200" y="5068670"/>
            <a:ext cx="6096001" cy="646331"/>
          </a:xfrm>
          <a:prstGeom prst="rect">
            <a:avLst/>
          </a:prstGeom>
        </p:spPr>
        <p:txBody>
          <a:bodyPr wrap="square">
            <a:spAutoFit/>
          </a:bodyPr>
          <a:lstStyle/>
          <a:p>
            <a:r>
              <a:rPr lang="en-US" dirty="0">
                <a:solidFill>
                  <a:srgbClr val="C74C49"/>
                </a:solidFill>
                <a:latin typeface="Arial" pitchFamily="34" charset="0"/>
                <a:cs typeface="Arial" pitchFamily="34" charset="0"/>
              </a:rPr>
              <a:t>A </a:t>
            </a:r>
            <a:r>
              <a:rPr lang="en-US" b="1" dirty="0">
                <a:solidFill>
                  <a:srgbClr val="C74C49"/>
                </a:solidFill>
                <a:latin typeface="Arial" pitchFamily="34" charset="0"/>
                <a:cs typeface="Arial" pitchFamily="34" charset="0"/>
              </a:rPr>
              <a:t>NATURAL JOIN </a:t>
            </a:r>
            <a:r>
              <a:rPr lang="en-US" dirty="0">
                <a:solidFill>
                  <a:srgbClr val="C74C49"/>
                </a:solidFill>
                <a:latin typeface="Arial" pitchFamily="34" charset="0"/>
                <a:cs typeface="Arial" pitchFamily="34" charset="0"/>
              </a:rPr>
              <a:t>can be used with </a:t>
            </a:r>
            <a:r>
              <a:rPr lang="en-US" b="1" dirty="0">
                <a:solidFill>
                  <a:srgbClr val="C74C49"/>
                </a:solidFill>
                <a:latin typeface="Arial" pitchFamily="34" charset="0"/>
                <a:cs typeface="Arial" pitchFamily="34" charset="0"/>
              </a:rPr>
              <a:t>a LEFT OUTER join, </a:t>
            </a:r>
            <a:r>
              <a:rPr lang="en-US" dirty="0">
                <a:solidFill>
                  <a:srgbClr val="C74C49"/>
                </a:solidFill>
                <a:latin typeface="Arial" pitchFamily="34" charset="0"/>
                <a:cs typeface="Arial" pitchFamily="34" charset="0"/>
              </a:rPr>
              <a:t>or</a:t>
            </a:r>
            <a:r>
              <a:rPr lang="en-US" b="1" dirty="0">
                <a:solidFill>
                  <a:srgbClr val="C74C49"/>
                </a:solidFill>
                <a:latin typeface="Arial" pitchFamily="34" charset="0"/>
                <a:cs typeface="Arial" pitchFamily="34" charset="0"/>
              </a:rPr>
              <a:t> a RIGHT OUTER join</a:t>
            </a:r>
            <a:r>
              <a:rPr lang="en-US" dirty="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1908" y="5540830"/>
            <a:ext cx="3539893" cy="936170"/>
          </a:xfrm>
          <a:prstGeom prst="rect">
            <a:avLst/>
          </a:prstGeom>
        </p:spPr>
      </p:pic>
      <p:sp>
        <p:nvSpPr>
          <p:cNvPr id="6" name="Rectangle 5"/>
          <p:cNvSpPr/>
          <p:nvPr/>
        </p:nvSpPr>
        <p:spPr>
          <a:xfrm>
            <a:off x="1545772" y="28667"/>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a:solidFill>
                  <a:srgbClr val="C74C49"/>
                </a:solidFill>
                <a:latin typeface="Arial" panose="020B0604020202020204" pitchFamily="34" charset="0"/>
                <a:cs typeface="Arial" panose="020B0604020202020204" pitchFamily="34" charset="0"/>
              </a:rPr>
              <a:t>INNER</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00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1600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latin typeface="Arial" panose="020B0604020202020204" pitchFamily="34" charset="0"/>
              <a:cs typeface="Arial" panose="020B0604020202020204" pitchFamily="34" charset="0"/>
            </a:endParaRPr>
          </a:p>
        </p:txBody>
      </p:sp>
      <p:grpSp>
        <p:nvGrpSpPr>
          <p:cNvPr id="2" name="Group 1"/>
          <p:cNvGrpSpPr/>
          <p:nvPr/>
        </p:nvGrpSpPr>
        <p:grpSpPr>
          <a:xfrm>
            <a:off x="1752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1547502" y="3028516"/>
            <a:ext cx="9096996" cy="1695884"/>
          </a:xfrm>
          <a:prstGeom prst="rect">
            <a:avLst/>
          </a:prstGeom>
        </p:spPr>
      </p:pic>
      <p:sp>
        <p:nvSpPr>
          <p:cNvPr id="42" name="Rectangle 41"/>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1600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1752600" y="2294948"/>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basic constructs 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838201"/>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 FROM </a:t>
            </a:r>
            <a:r>
              <a:rPr lang="en-US" dirty="0">
                <a:solidFill>
                  <a:srgbClr val="000000"/>
                </a:solidFill>
                <a:latin typeface="Arial" panose="020B0604020202020204" pitchFamily="34" charset="0"/>
                <a:ea typeface="Times New Roman" panose="02020603050405020304" pitchFamily="18" charset="0"/>
              </a:rPr>
              <a:t>ORDER</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EMPLOYEE</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1992086"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611085" y="1705732"/>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1600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1600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a:t>
            </a:r>
          </a:p>
        </p:txBody>
      </p:sp>
      <p:sp>
        <p:nvSpPr>
          <p:cNvPr id="12" name="Rectangle 11"/>
          <p:cNvSpPr/>
          <p:nvPr/>
        </p:nvSpPr>
        <p:spPr>
          <a:xfrm>
            <a:off x="1600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1600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1600200" y="2996045"/>
            <a:ext cx="9067800" cy="1714500"/>
          </a:xfrm>
          <a:prstGeom prst="rect">
            <a:avLst/>
          </a:prstGeom>
        </p:spPr>
      </p:pic>
      <p:sp>
        <p:nvSpPr>
          <p:cNvPr id="34" name="Rectangle 33"/>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1600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889618"/>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ORDER </a:t>
            </a:r>
            <a:r>
              <a:rPr lang="en-IN" sz="1600" dirty="0">
                <a:solidFill>
                  <a:srgbClr val="E0D612"/>
                </a:solidFill>
                <a:latin typeface="Arial" panose="020B0604020202020204" pitchFamily="34" charset="0"/>
                <a:cs typeface="Arial" panose="020B0604020202020204" pitchFamily="34" charset="0"/>
              </a:rPr>
              <a:t>RIGHT</a:t>
            </a:r>
            <a:r>
              <a:rPr lang="en-IN" dirty="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a:solidFill>
                  <a:srgbClr val="DD4A68"/>
                </a:solidFill>
                <a:latin typeface="Arial" panose="020B0604020202020204" pitchFamily="34" charset="0"/>
                <a:ea typeface="Times New Roman" panose="02020603050405020304" pitchFamily="18" charset="0"/>
              </a:rPr>
              <a:t> </a:t>
            </a:r>
            <a:r>
              <a:rPr lang="en-US" dirty="0"/>
              <a:t>EMPLOYEE</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ON </a:t>
            </a:r>
            <a:r>
              <a:rPr lang="en-US" dirty="0"/>
              <a:t>ON E.ID = O.EMPLOYEEID</a:t>
            </a:r>
            <a:r>
              <a:rPr lang="en-IN" dirty="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1572491" y="1822977"/>
            <a:ext cx="8991600" cy="2286000"/>
          </a:xfrm>
          <a:prstGeom prst="rect">
            <a:avLst/>
          </a:prstGeom>
        </p:spPr>
      </p:pic>
      <p:sp>
        <p:nvSpPr>
          <p:cNvPr id="17" name="Rectangle 16"/>
          <p:cNvSpPr/>
          <p:nvPr/>
        </p:nvSpPr>
        <p:spPr>
          <a:xfrm>
            <a:off x="1953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00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1600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a:t>
            </a:r>
          </a:p>
        </p:txBody>
      </p:sp>
      <p:sp>
        <p:nvSpPr>
          <p:cNvPr id="9" name="Rectangle 8"/>
          <p:cNvSpPr/>
          <p:nvPr/>
        </p:nvSpPr>
        <p:spPr>
          <a:xfrm>
            <a:off x="1600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1600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a:solidFill>
                  <a:srgbClr val="C74C49"/>
                </a:solidFill>
                <a:latin typeface="Arial" panose="020B0604020202020204" pitchFamily="34" charset="0"/>
                <a:cs typeface="Arial" panose="020B0604020202020204" pitchFamily="34" charset="0"/>
              </a:rPr>
              <a:t>SELF</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1600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676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710047" y="1219200"/>
            <a:ext cx="8500753" cy="990600"/>
          </a:xfrm>
          <a:prstGeom prst="rect">
            <a:avLst/>
          </a:prstGeom>
        </p:spPr>
      </p:pic>
      <p:pic>
        <p:nvPicPr>
          <p:cNvPr id="8" name="Picture 7"/>
          <p:cNvPicPr>
            <a:picLocks noChangeAspect="1"/>
          </p:cNvPicPr>
          <p:nvPr/>
        </p:nvPicPr>
        <p:blipFill>
          <a:blip r:embed="rId3"/>
          <a:stretch>
            <a:fillRect/>
          </a:stretch>
        </p:blipFill>
        <p:spPr>
          <a:xfrm>
            <a:off x="2366997" y="3475176"/>
            <a:ext cx="7301153" cy="685799"/>
          </a:xfrm>
          <a:prstGeom prst="rect">
            <a:avLst/>
          </a:prstGeom>
        </p:spPr>
      </p:pic>
      <p:pic>
        <p:nvPicPr>
          <p:cNvPr id="10" name="Picture 9"/>
          <p:cNvPicPr>
            <a:picLocks noChangeAspect="1"/>
          </p:cNvPicPr>
          <p:nvPr/>
        </p:nvPicPr>
        <p:blipFill>
          <a:blip r:embed="rId4"/>
          <a:stretch>
            <a:fillRect/>
          </a:stretch>
        </p:blipFill>
        <p:spPr>
          <a:xfrm>
            <a:off x="2366997" y="4341600"/>
            <a:ext cx="7186851" cy="687600"/>
          </a:xfrm>
          <a:prstGeom prst="rect">
            <a:avLst/>
          </a:prstGeom>
        </p:spPr>
      </p:pic>
      <p:pic>
        <p:nvPicPr>
          <p:cNvPr id="11" name="Picture 10"/>
          <p:cNvPicPr>
            <a:picLocks noChangeAspect="1"/>
          </p:cNvPicPr>
          <p:nvPr/>
        </p:nvPicPr>
        <p:blipFill>
          <a:blip r:embed="rId5"/>
          <a:stretch>
            <a:fillRect/>
          </a:stretch>
        </p:blipFill>
        <p:spPr>
          <a:xfrm>
            <a:off x="2350175" y="5257800"/>
            <a:ext cx="7186851" cy="687600"/>
          </a:xfrm>
          <a:prstGeom prst="rect">
            <a:avLst/>
          </a:prstGeom>
        </p:spPr>
      </p:pic>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600200" y="3705762"/>
            <a:ext cx="8991600" cy="1323439"/>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a:latin typeface="Arial" panose="020B0604020202020204" pitchFamily="34" charset="0"/>
                <a:cs typeface="Arial" panose="020B0604020202020204" pitchFamily="34" charset="0"/>
              </a:rPr>
              <a:t>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EMP </a:t>
            </a:r>
            <a:r>
              <a:rPr lang="en-IN" dirty="0">
                <a:solidFill>
                  <a:srgbClr val="DD4A68"/>
                </a:solidFill>
                <a:latin typeface="Arial" panose="020B0604020202020204" pitchFamily="34" charset="0"/>
                <a:ea typeface="Times New Roman" panose="02020603050405020304" pitchFamily="18" charset="0"/>
              </a:rPr>
              <a:t>LIMIT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a:latin typeface="Arial" panose="020B0604020202020204" pitchFamily="34" charset="0"/>
                <a:cs typeface="Arial" panose="020B0604020202020204" pitchFamily="34" charset="0"/>
              </a:rPr>
              <a:t>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DEPT </a:t>
            </a:r>
            <a:r>
              <a:rPr lang="en-IN" dirty="0">
                <a:solidFill>
                  <a:srgbClr val="DD4A68"/>
                </a:solidFill>
                <a:latin typeface="Arial" panose="020B0604020202020204" pitchFamily="34" charset="0"/>
                <a:ea typeface="Times New Roman" panose="02020603050405020304" pitchFamily="18" charset="0"/>
              </a:rPr>
              <a:t>LIMIT 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BONUS;</a:t>
            </a:r>
          </a:p>
        </p:txBody>
      </p:sp>
      <p:sp>
        <p:nvSpPr>
          <p:cNvPr id="2" name="Rectangle 1"/>
          <p:cNvSpPr/>
          <p:nvPr/>
        </p:nvSpPr>
        <p:spPr>
          <a:xfrm>
            <a:off x="1676400" y="2136100"/>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6324600" y="1985813"/>
            <a:ext cx="4267200" cy="923330"/>
          </a:xfrm>
          <a:prstGeom prst="rect">
            <a:avLst/>
          </a:prstGeom>
          <a:solidFill>
            <a:srgbClr val="E5EAC8"/>
          </a:solidFill>
        </p:spPr>
        <p:txBody>
          <a:bodyPr wrap="square">
            <a:spAutoFit/>
          </a:bodyPr>
          <a:lstStyle/>
          <a:p>
            <a:r>
              <a:rPr lang="en-IN" dirty="0"/>
              <a:t>The default </a:t>
            </a:r>
            <a:r>
              <a:rPr lang="en-IN" dirty="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643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4724400" y="1660793"/>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4191001" y="1676401"/>
            <a:ext cx="500009" cy="1669047"/>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676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7949385" y="1658162"/>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7391400" y="2362201"/>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8305801"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676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 ALL</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643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4724400" y="1660793"/>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4191001" y="1676400"/>
            <a:ext cx="500009" cy="2930418"/>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7391400" y="2362201"/>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7949385" y="1658162"/>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8229600" y="4495801"/>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1828800" y="762001"/>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75330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a:latin typeface="Arial" panose="020B0604020202020204" pitchFamily="34" charset="0"/>
                <a:cs typeface="Arial" panose="020B0604020202020204" pitchFamily="34" charset="0"/>
              </a:rPr>
              <a:t>.</a:t>
            </a:r>
          </a:p>
        </p:txBody>
      </p:sp>
      <p:sp>
        <p:nvSpPr>
          <p:cNvPr id="9" name="Rectangle 8"/>
          <p:cNvSpPr/>
          <p:nvPr/>
        </p:nvSpPr>
        <p:spPr>
          <a:xfrm>
            <a:off x="1600200" y="240167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OLDBOOK O </a:t>
            </a:r>
            <a:r>
              <a:rPr lang="en-IN" dirty="0">
                <a:solidFill>
                  <a:srgbClr val="0077AA"/>
                </a:solidFill>
                <a:latin typeface="Arial" panose="020B0604020202020204" pitchFamily="34" charset="0"/>
                <a:ea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NEWBOOK N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US" dirty="0"/>
              <a:t>O.ID = N.ID AND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
        <p:nvSpPr>
          <p:cNvPr id="7" name="Rectangle 6"/>
          <p:cNvSpPr/>
          <p:nvPr/>
        </p:nvSpPr>
        <p:spPr>
          <a:xfrm>
            <a:off x="1600200" y="1524001"/>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692391823"/>
              </p:ext>
            </p:extLst>
          </p:nvPr>
        </p:nvGraphicFramePr>
        <p:xfrm>
          <a:off x="1578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705822313"/>
              </p:ext>
            </p:extLst>
          </p:nvPr>
        </p:nvGraphicFramePr>
        <p:xfrm>
          <a:off x="4659086" y="350783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4125687" y="3276600"/>
            <a:ext cx="500009" cy="2930418"/>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7326086" y="3962401"/>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2676984121"/>
              </p:ext>
            </p:extLst>
          </p:nvPr>
        </p:nvGraphicFramePr>
        <p:xfrm>
          <a:off x="7884071"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00200" y="133487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231188856"/>
              </p:ext>
            </p:extLst>
          </p:nvPr>
        </p:nvGraphicFramePr>
        <p:xfrm>
          <a:off x="1578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499422659"/>
              </p:ext>
            </p:extLst>
          </p:nvPr>
        </p:nvGraphicFramePr>
        <p:xfrm>
          <a:off x="4659086" y="358403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4125687" y="3599640"/>
            <a:ext cx="500009" cy="1669047"/>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7326086" y="428544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4021304199"/>
              </p:ext>
            </p:extLst>
          </p:nvPr>
        </p:nvGraphicFramePr>
        <p:xfrm>
          <a:off x="7884071" y="3581401"/>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1600200" y="2057401"/>
            <a:ext cx="8991600" cy="132343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a:t>
            </a:r>
            <a:r>
              <a:rPr lang="en-US" dirty="0">
                <a:latin typeface="Arial" panose="020B0604020202020204" pitchFamily="34" charset="0"/>
                <a:cs typeface="Arial" panose="020B0604020202020204" pitchFamily="34" charset="0"/>
              </a:rPr>
              <a:t>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14" name="TextBox 13"/>
          <p:cNvSpPr txBox="1"/>
          <p:nvPr/>
        </p:nvSpPr>
        <p:spPr>
          <a:xfrm>
            <a:off x="7315200" y="565704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val="525430499"/>
              </p:ext>
            </p:extLst>
          </p:nvPr>
        </p:nvGraphicFramePr>
        <p:xfrm>
          <a:off x="7873185" y="5334001"/>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1600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a:latin typeface="Arial" panose="020B0604020202020204" pitchFamily="34" charset="0"/>
                <a:cs typeface="Arial" panose="020B0604020202020204" pitchFamily="34" charset="0"/>
              </a:rPr>
              <a:t> EMP;</a:t>
            </a:r>
          </a:p>
        </p:txBody>
      </p:sp>
      <p:sp>
        <p:nvSpPr>
          <p:cNvPr id="6" name="Rectangle 5"/>
          <p:cNvSpPr/>
          <p:nvPr/>
        </p:nvSpPr>
        <p:spPr>
          <a:xfrm>
            <a:off x="1600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1632858" y="3909536"/>
            <a:ext cx="4903907" cy="369332"/>
          </a:xfrm>
          <a:prstGeom prst="rect">
            <a:avLst/>
          </a:prstGeom>
        </p:spPr>
        <p:txBody>
          <a:bodyPr wrap="none">
            <a:spAutoFit/>
          </a:bodyPr>
          <a:lstStyle/>
          <a:p>
            <a:r>
              <a:rPr lang="en-US" dirty="0"/>
              <a:t>LIKE works only for base tables, not for views.</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1600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a:latin typeface="Arial" panose="020B0604020202020204" pitchFamily="34" charset="0"/>
                <a:cs typeface="Arial" panose="020B0604020202020204" pitchFamily="34" charset="0"/>
              </a:rPr>
              <a:t> EMP;</a:t>
            </a:r>
          </a:p>
        </p:txBody>
      </p:sp>
      <p:sp>
        <p:nvSpPr>
          <p:cNvPr id="6" name="Rectangle 5"/>
          <p:cNvSpPr/>
          <p:nvPr/>
        </p:nvSpPr>
        <p:spPr>
          <a:xfrm>
            <a:off x="1600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1600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1600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1600200" y="3048001"/>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a:solidFill>
                  <a:srgbClr val="0077AA"/>
                </a:solidFill>
                <a:latin typeface="Arial" panose="020B0604020202020204" pitchFamily="34" charset="0"/>
                <a:ea typeface="Times New Roman" panose="02020603050405020304" pitchFamily="18" charset="0"/>
              </a:rPr>
              <a:t>TABLE </a:t>
            </a:r>
            <a:r>
              <a:rPr lang="en-IN" dirty="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a:solidFill>
                  <a:srgbClr val="0077AA"/>
                </a:solidFill>
                <a:latin typeface="Arial" panose="020B0604020202020204" pitchFamily="34" charset="0"/>
                <a:ea typeface="Times New Roman" panose="02020603050405020304" pitchFamily="18" charset="0"/>
              </a:rPr>
              <a:t>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a:solidFill>
                  <a:srgbClr val="0077AA"/>
                </a:solidFill>
                <a:latin typeface="Arial" panose="020B0604020202020204" pitchFamily="34" charset="0"/>
                <a:ea typeface="Times New Roman" panose="02020603050405020304" pitchFamily="18" charset="0"/>
              </a:rPr>
              <a:t>TABLE </a:t>
            </a:r>
            <a:r>
              <a:rPr lang="en-IN" dirty="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a:solidFill>
                  <a:srgbClr val="0077AA"/>
                </a:solidFill>
                <a:latin typeface="Arial" panose="020B0604020202020204" pitchFamily="34" charset="0"/>
                <a:ea typeface="Times New Roman" panose="02020603050405020304" pitchFamily="18" charset="0"/>
              </a:rPr>
              <a:t>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ENAME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a:solidFill>
                  <a:srgbClr val="0077AA"/>
                </a:solidFill>
                <a:latin typeface="Arial" panose="020B0604020202020204" pitchFamily="34" charset="0"/>
                <a:ea typeface="Times New Roman" panose="02020603050405020304" pitchFamily="18" charset="0"/>
              </a:rPr>
              <a:t>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1+1 R1, ENAME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a:solidFill>
                  <a:srgbClr val="0077AA"/>
                </a:solidFill>
                <a:latin typeface="Arial" panose="020B0604020202020204" pitchFamily="34" charset="0"/>
                <a:ea typeface="Times New Roman" panose="02020603050405020304" pitchFamily="18" charset="0"/>
              </a:rPr>
              <a:t>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600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a:latin typeface="Arial" panose="020B0604020202020204" pitchFamily="34" charset="0"/>
                <a:cs typeface="Arial" panose="020B0604020202020204" pitchFamily="34" charset="0"/>
              </a:rPr>
              <a:t>.... FOR UPDATE.</a:t>
            </a:r>
          </a:p>
          <a:p>
            <a:r>
              <a:rPr lang="en-IN" dirty="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714500" y="5715001"/>
            <a:ext cx="8763000" cy="353943"/>
          </a:xfrm>
          <a:prstGeom prst="rect">
            <a:avLst/>
          </a:prstGeom>
          <a:solidFill>
            <a:schemeClr val="accent2">
              <a:lumMod val="75000"/>
            </a:schemeClr>
          </a:solidFill>
        </p:spPr>
        <p:txBody>
          <a:bodyPr wrap="square">
            <a:spAutoFit/>
          </a:bodyPr>
          <a:lstStyle/>
          <a:p>
            <a:r>
              <a:rPr lang="en-IN" sz="1700" dirty="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Commit and Rollback</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676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1600200" y="4286072"/>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1600200" y="3581401"/>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1752600" y="2133601"/>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dirty="0">
                <a:latin typeface="Arial" pitchFamily="34" charset="0"/>
                <a:ea typeface="MS Mincho" pitchFamily="49" charset="-128"/>
                <a:cs typeface="Arial" pitchFamily="34" charset="0"/>
              </a:rPr>
              <a:t>, in a school database, </a:t>
            </a:r>
            <a:r>
              <a:rPr lang="en-US" sz="2400" b="1" dirty="0">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lang="en-US" sz="2400" b="1" dirty="0">
                <a:latin typeface="Arial" pitchFamily="34" charset="0"/>
                <a:ea typeface="MS Mincho" pitchFamily="49" charset="-128"/>
                <a:cs typeface="Arial" pitchFamily="34" charset="0"/>
              </a:rPr>
              <a:t> courses </a:t>
            </a:r>
            <a:r>
              <a:rPr lang="en-US" sz="2400" dirty="0">
                <a:latin typeface="Arial" pitchFamily="34" charset="0"/>
                <a:ea typeface="MS Mincho" pitchFamily="49" charset="-128"/>
                <a:cs typeface="Arial" pitchFamily="34" charset="0"/>
              </a:rPr>
              <a:t>can be considered as </a:t>
            </a:r>
            <a:r>
              <a:rPr lang="en-US" sz="2400" b="1" dirty="0">
                <a:latin typeface="Arial" pitchFamily="34" charset="0"/>
                <a:ea typeface="MS Mincho" pitchFamily="49" charset="-128"/>
                <a:cs typeface="Arial" pitchFamily="34" charset="0"/>
              </a:rPr>
              <a:t>entities</a:t>
            </a:r>
            <a:r>
              <a:rPr lang="en-US" sz="2400" dirty="0">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1752600" y="4825426"/>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1752600" y="762001"/>
            <a:ext cx="8686800" cy="954107"/>
          </a:xfrm>
          <a:prstGeom prst="rect">
            <a:avLst/>
          </a:prstGeom>
        </p:spPr>
        <p:txBody>
          <a:bodyPr wrap="square">
            <a:spAutoFit/>
          </a:bodyPr>
          <a:lstStyle/>
          <a:p>
            <a:r>
              <a:rPr lang="en-US" sz="2400" dirty="0">
                <a:latin typeface="Arial" pitchFamily="34" charset="0"/>
                <a:cs typeface="Arial" pitchFamily="34" charset="0"/>
              </a:rPr>
              <a:t>In relation to a database , an entity is a </a:t>
            </a:r>
            <a:r>
              <a:rPr lang="en-US" sz="2800" b="1" dirty="0">
                <a:solidFill>
                  <a:srgbClr val="C00000"/>
                </a:solidFill>
                <a:latin typeface="Arial" pitchFamily="34" charset="0"/>
                <a:cs typeface="Arial" pitchFamily="34" charset="0"/>
              </a:rPr>
              <a:t>person</a:t>
            </a:r>
            <a:r>
              <a:rPr lang="en-US" sz="2800" b="1" dirty="0">
                <a:latin typeface="Arial" pitchFamily="34" charset="0"/>
                <a:cs typeface="Arial" pitchFamily="34" charset="0"/>
              </a:rPr>
              <a:t>, </a:t>
            </a:r>
            <a:r>
              <a:rPr lang="en-US" sz="2800" b="1" dirty="0">
                <a:solidFill>
                  <a:srgbClr val="C00000"/>
                </a:solidFill>
                <a:latin typeface="Arial" pitchFamily="34" charset="0"/>
                <a:cs typeface="Arial" pitchFamily="34" charset="0"/>
              </a:rPr>
              <a:t>place</a:t>
            </a:r>
            <a:r>
              <a:rPr lang="en-US" sz="2800" b="1" dirty="0">
                <a:latin typeface="Arial" pitchFamily="34" charset="0"/>
                <a:cs typeface="Arial" pitchFamily="34" charset="0"/>
              </a:rPr>
              <a:t>, </a:t>
            </a:r>
            <a:r>
              <a:rPr lang="en-US" sz="2400" dirty="0">
                <a:latin typeface="Arial" pitchFamily="34" charset="0"/>
                <a:cs typeface="Arial" pitchFamily="34" charset="0"/>
              </a:rPr>
              <a:t>or</a:t>
            </a:r>
            <a:r>
              <a:rPr lang="en-US" sz="2800" b="1" dirty="0">
                <a:latin typeface="Arial" pitchFamily="34" charset="0"/>
                <a:cs typeface="Arial" pitchFamily="34" charset="0"/>
              </a:rPr>
              <a:t> </a:t>
            </a:r>
            <a:r>
              <a:rPr lang="en-US" sz="2800" b="1" dirty="0">
                <a:solidFill>
                  <a:srgbClr val="C00000"/>
                </a:solidFill>
                <a:latin typeface="Arial" pitchFamily="34" charset="0"/>
                <a:cs typeface="Arial" pitchFamily="34" charset="0"/>
              </a:rPr>
              <a:t>thing</a:t>
            </a:r>
            <a:r>
              <a:rPr lang="en-US" sz="2400" dirty="0">
                <a:solidFill>
                  <a:srgbClr val="C00000"/>
                </a:solidFill>
                <a:latin typeface="Arial" pitchFamily="34" charset="0"/>
                <a:cs typeface="Arial" pitchFamily="34" charset="0"/>
              </a:rPr>
              <a:t> </a:t>
            </a:r>
            <a:r>
              <a:rPr lang="en-US" sz="2400" dirty="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1524000" y="1"/>
            <a:ext cx="9144000" cy="646331"/>
          </a:xfrm>
          <a:prstGeom prst="rect">
            <a:avLst/>
          </a:prstGeom>
          <a:solidFill>
            <a:schemeClr val="bg2">
              <a:lumMod val="10000"/>
            </a:schemeClr>
          </a:solidFill>
        </p:spPr>
        <p:txBody>
          <a:bodyPr wrap="square">
            <a:spAutoFit/>
          </a:bodyPr>
          <a:lstStyle/>
          <a:p>
            <a:pPr lvl="0" algn="r"/>
            <a:r>
              <a:rPr lang="en-US" sz="3600" b="1" i="1" dirty="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1752601" y="3429001"/>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676400" y="1524001"/>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1600200" y="3581401"/>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1600200" y="2873515"/>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676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a:solidFill>
                  <a:srgbClr val="298AE5"/>
                </a:solidFill>
                <a:latin typeface="Arial" panose="020B0604020202020204" pitchFamily="34" charset="0"/>
                <a:cs typeface="Arial" panose="020B0604020202020204" pitchFamily="34" charset="0"/>
              </a:rPr>
              <a:t>}    0 - </a:t>
            </a:r>
            <a:r>
              <a:rPr lang="en-US" dirty="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676401"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828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lvl="0" algn="r"/>
            <a:r>
              <a:rPr lang="en-US" sz="3200" b="1" i="1" dirty="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710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UPDATE, and DELETE </a:t>
            </a:r>
            <a:r>
              <a:rPr lang="en-IN" sz="3200" b="1" i="1" dirty="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838201"/>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676400" y="2172832"/>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676400" y="4696362"/>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92828" y="3352801"/>
            <a:ext cx="7826226" cy="407679"/>
          </a:xfrm>
          <a:prstGeom prst="rect">
            <a:avLst/>
          </a:prstGeom>
        </p:spPr>
      </p:pic>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76400" y="1447801"/>
            <a:ext cx="8839200" cy="1015663"/>
          </a:xfrm>
          <a:prstGeom prst="rect">
            <a:avLst/>
          </a:prstGeom>
        </p:spPr>
        <p:txBody>
          <a:bodyPr wrap="square">
            <a:spAutoFit/>
          </a:bodyPr>
          <a:lstStyle/>
          <a:p>
            <a:r>
              <a:rPr lang="en-IN" sz="2000" dirty="0">
                <a:solidFill>
                  <a:srgbClr val="0077AA"/>
                </a:solidFill>
                <a:latin typeface="Liberation Mono"/>
              </a:rPr>
              <a:t>INSERT </a:t>
            </a:r>
            <a:r>
              <a:rPr lang="en-IN" sz="2000" dirty="0">
                <a:solidFill>
                  <a:srgbClr val="0077AA"/>
                </a:solidFill>
                <a:latin typeface="Liberation Mono"/>
              </a:rPr>
              <a:t>[IGNORE] [</a:t>
            </a:r>
            <a:r>
              <a:rPr lang="en-IN" sz="2000" dirty="0">
                <a:solidFill>
                  <a:srgbClr val="0077AA"/>
                </a:solidFill>
                <a:latin typeface="Liberation Mono"/>
              </a:rPr>
              <a:t>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1600200" y="2546942"/>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5341621" y="45948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a:solidFill>
                    <a:srgbClr val="C8A0C3"/>
                  </a:solidFill>
                </a:rPr>
                <a:t>Column List</a:t>
              </a:r>
              <a:endParaRPr lang="en-IN" dirty="0">
                <a:solidFill>
                  <a:srgbClr val="C8A0C3"/>
                </a:solidFill>
              </a:endParaRPr>
            </a:p>
          </p:txBody>
        </p:sp>
      </p:grpSp>
      <p:grpSp>
        <p:nvGrpSpPr>
          <p:cNvPr id="2" name="Group 1"/>
          <p:cNvGrpSpPr/>
          <p:nvPr/>
        </p:nvGrpSpPr>
        <p:grpSpPr>
          <a:xfrm>
            <a:off x="7647544" y="36888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a:solidFill>
                    <a:srgbClr val="C8A0C3"/>
                  </a:solidFill>
                </a:rPr>
                <a:t>Column Values</a:t>
              </a:r>
              <a:endParaRPr lang="en-IN" dirty="0">
                <a:solidFill>
                  <a:srgbClr val="C8A0C3"/>
                </a:solidFill>
              </a:endParaRPr>
            </a:p>
          </p:txBody>
        </p:sp>
      </p:grpSp>
      <p:grpSp>
        <p:nvGrpSpPr>
          <p:cNvPr id="8" name="Group 7"/>
          <p:cNvGrpSpPr/>
          <p:nvPr/>
        </p:nvGrpSpPr>
        <p:grpSpPr>
          <a:xfrm>
            <a:off x="4953001" y="59235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84614" y="4207284"/>
            <a:ext cx="8822772" cy="381000"/>
          </a:xfrm>
          <a:prstGeom prst="rect">
            <a:avLst/>
          </a:prstGeom>
        </p:spPr>
      </p:pic>
      <p:pic>
        <p:nvPicPr>
          <p:cNvPr id="33" name="Picture 32"/>
          <p:cNvPicPr>
            <a:picLocks noChangeAspect="1"/>
          </p:cNvPicPr>
          <p:nvPr/>
        </p:nvPicPr>
        <p:blipFill>
          <a:blip r:embed="rId4"/>
          <a:stretch>
            <a:fillRect/>
          </a:stretch>
        </p:blipFill>
        <p:spPr>
          <a:xfrm>
            <a:off x="1676400" y="51801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a:solidFill>
                  <a:srgbClr val="DC525C"/>
                </a:solidFill>
                <a:latin typeface="Segoe UI Light" panose="020B0502040204020203" pitchFamily="34" charset="0"/>
                <a:cs typeface="Segoe UI Light" panose="020B0502040204020203" pitchFamily="34" charset="0"/>
              </a:rPr>
              <a:t>ROWS using SET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0147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676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1600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1600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1600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676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696192" y="2890898"/>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Type?</a:t>
            </a: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76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1600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DEPTNO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a:latin typeface="Arial" panose="020B0604020202020204" pitchFamily="34" charset="0"/>
                <a:cs typeface="Arial" panose="020B0604020202020204" pitchFamily="34" charset="0"/>
              </a:rPr>
              <a:t>, 'HRD', 'BARODA', 'r57px33px'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1600200" y="388620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DEPT(DEPTNO, DNAME) </a:t>
            </a:r>
            <a:r>
              <a:rPr lang="en-IN" sz="1600" dirty="0">
                <a:solidFill>
                  <a:srgbClr val="0077AA"/>
                </a:solidFill>
                <a:latin typeface="Arial" panose="020B0604020202020204" pitchFamily="34" charset="0"/>
                <a:ea typeface="Times New Roman" panose="02020603050405020304" pitchFamily="18" charset="0"/>
              </a:rPr>
              <a:t>VALUE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1600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SET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1600200" y="3657601"/>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a:solidFill>
                  <a:srgbClr val="DD4A68"/>
                </a:solidFill>
                <a:latin typeface="Arial" panose="020B0604020202020204" pitchFamily="34" charset="0"/>
                <a:ea typeface="Times New Roman" panose="02020603050405020304" pitchFamily="18" charset="0"/>
              </a:rPr>
              <a:t>DEPTNO=10</a:t>
            </a:r>
            <a:r>
              <a:rPr lang="en-IN"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a:solidFill>
                  <a:srgbClr val="DD4A68"/>
                </a:solidFill>
                <a:latin typeface="Arial" panose="020B0604020202020204" pitchFamily="34" charset="0"/>
                <a:ea typeface="Times New Roman" panose="02020603050405020304" pitchFamily="18" charset="0"/>
              </a:rPr>
              <a:t>DEPTNO=50</a:t>
            </a:r>
            <a:r>
              <a:rPr lang="en-IN" sz="1600" dirty="0">
                <a:latin typeface="Arial" panose="020B0604020202020204" pitchFamily="34" charset="0"/>
                <a:cs typeface="Arial" panose="020B0604020202020204" pitchFamily="34" charset="0"/>
              </a:rPr>
              <a:t>;</a:t>
            </a:r>
          </a:p>
        </p:txBody>
      </p:sp>
      <p:sp>
        <p:nvSpPr>
          <p:cNvPr id="6" name="Rectangle 5"/>
          <p:cNvSpPr/>
          <p:nvPr/>
        </p:nvSpPr>
        <p:spPr>
          <a:xfrm>
            <a:off x="1600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SELECT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1600200" y="3657601"/>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DNAME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a:t>
            </a:r>
          </a:p>
        </p:txBody>
      </p:sp>
      <p:sp>
        <p:nvSpPr>
          <p:cNvPr id="6" name="Rectangle 5"/>
          <p:cNvSpPr/>
          <p:nvPr/>
        </p:nvSpPr>
        <p:spPr>
          <a:xfrm>
            <a:off x="1600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1828800" y="3429001"/>
            <a:ext cx="8534400" cy="1200329"/>
          </a:xfrm>
          <a:prstGeom prst="rect">
            <a:avLst/>
          </a:prstGeom>
          <a:solidFill>
            <a:srgbClr val="C74C49"/>
          </a:solidFill>
        </p:spPr>
        <p:txBody>
          <a:bodyPr wrap="square">
            <a:spAutoFit/>
          </a:bodyPr>
          <a:lstStyle/>
          <a:p>
            <a:r>
              <a:rPr lang="en-IN" dirty="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a:solidFill>
                  <a:schemeClr val="bg1"/>
                </a:solidFill>
              </a:rPr>
              <a:t>values</a:t>
            </a:r>
            <a:endParaRPr lang="en-IN" dirty="0">
              <a:solidFill>
                <a:schemeClr val="bg1"/>
              </a:solidFill>
            </a:endParaRPr>
          </a:p>
        </p:txBody>
      </p:sp>
      <p:sp>
        <p:nvSpPr>
          <p:cNvPr id="3" name="Rectangle 2"/>
          <p:cNvSpPr/>
          <p:nvPr/>
        </p:nvSpPr>
        <p:spPr>
          <a:xfrm>
            <a:off x="1828800" y="4814386"/>
            <a:ext cx="6011454" cy="369332"/>
          </a:xfrm>
          <a:prstGeom prst="rect">
            <a:avLst/>
          </a:prstGeom>
        </p:spPr>
        <p:txBody>
          <a:bodyPr wrap="none">
            <a:spAutoFit/>
          </a:bodyPr>
          <a:lstStyle/>
          <a:p>
            <a:r>
              <a:rPr lang="en-IN" dirty="0">
                <a:solidFill>
                  <a:srgbClr val="0077AA"/>
                </a:solidFill>
                <a:latin typeface="Gill Sans MT (Body)"/>
                <a:ea typeface="Times New Roman" panose="02020603050405020304" pitchFamily="18" charset="0"/>
              </a:rPr>
              <a:t>UPDATE</a:t>
            </a:r>
            <a:r>
              <a:rPr lang="en-IN" dirty="0">
                <a:latin typeface="Gill Sans MT (Body)"/>
              </a:rPr>
              <a:t> TEMP </a:t>
            </a:r>
            <a:r>
              <a:rPr lang="en-IN" dirty="0">
                <a:solidFill>
                  <a:srgbClr val="0077AA"/>
                </a:solidFill>
                <a:latin typeface="Gill Sans MT (Body)"/>
                <a:ea typeface="Times New Roman" panose="02020603050405020304" pitchFamily="18" charset="0"/>
              </a:rPr>
              <a:t>SET</a:t>
            </a:r>
            <a:r>
              <a:rPr lang="en-IN" dirty="0">
                <a:latin typeface="Gill Sans MT (Body)"/>
              </a:rPr>
              <a:t> C1 = C1 + 1 </a:t>
            </a:r>
            <a:r>
              <a:rPr lang="en-IN" dirty="0">
                <a:solidFill>
                  <a:srgbClr val="0077AA"/>
                </a:solidFill>
                <a:latin typeface="Gill Sans MT (Body)"/>
                <a:ea typeface="Times New Roman" panose="02020603050405020304" pitchFamily="18" charset="0"/>
              </a:rPr>
              <a:t>ORDER</a:t>
            </a:r>
            <a:r>
              <a:rPr lang="en-IN" dirty="0">
                <a:latin typeface="Gill Sans MT (Body)"/>
              </a:rPr>
              <a:t> </a:t>
            </a:r>
            <a:r>
              <a:rPr lang="en-IN" dirty="0">
                <a:solidFill>
                  <a:srgbClr val="0077AA"/>
                </a:solidFill>
                <a:latin typeface="Gill Sans MT (Body)"/>
                <a:ea typeface="Times New Roman" panose="02020603050405020304" pitchFamily="18" charset="0"/>
              </a:rPr>
              <a:t>BY</a:t>
            </a:r>
            <a:r>
              <a:rPr lang="en-IN" dirty="0">
                <a:latin typeface="Gill Sans MT (Body)"/>
              </a:rPr>
              <a:t> C1 </a:t>
            </a:r>
            <a:r>
              <a:rPr lang="en-IN" dirty="0">
                <a:solidFill>
                  <a:srgbClr val="0077AA"/>
                </a:solidFill>
                <a:latin typeface="Gill Sans MT (Body)"/>
                <a:ea typeface="Times New Roman" panose="02020603050405020304" pitchFamily="18" charset="0"/>
              </a:rPr>
              <a:t>DESC</a:t>
            </a:r>
            <a:r>
              <a:rPr lang="en-IN" dirty="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676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1600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1752600" y="700447"/>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a:latin typeface="Arial" pitchFamily="34" charset="0"/>
                <a:ea typeface="MS Mincho" pitchFamily="49" charset="-128"/>
                <a:cs typeface="Arial" pitchFamily="34" charset="0"/>
              </a:rPr>
              <a:t>attributes </a:t>
            </a:r>
            <a:r>
              <a:rPr lang="en-US" sz="2400" dirty="0">
                <a:latin typeface="Arial" pitchFamily="34" charset="0"/>
                <a:ea typeface="MS Mincho" pitchFamily="49" charset="-128"/>
                <a:cs typeface="Arial" pitchFamily="34" charset="0"/>
              </a:rPr>
              <a:t>is called an </a:t>
            </a:r>
            <a:r>
              <a:rPr lang="en-US" sz="2800" b="1" dirty="0">
                <a:latin typeface="Arial" pitchFamily="34" charset="0"/>
                <a:ea typeface="MS Mincho" pitchFamily="49" charset="-128"/>
                <a:cs typeface="Arial" pitchFamily="34" charset="0"/>
              </a:rPr>
              <a:t>entity type. </a:t>
            </a:r>
          </a:p>
          <a:p>
            <a:endParaRPr lang="en-US" sz="2400" dirty="0">
              <a:latin typeface="Arial" pitchFamily="34" charset="0"/>
              <a:ea typeface="MS Mincho" pitchFamily="49" charset="-128"/>
              <a:cs typeface="Arial" pitchFamily="34" charset="0"/>
            </a:endParaRPr>
          </a:p>
          <a:p>
            <a:r>
              <a:rPr lang="en-US" sz="2400" dirty="0">
                <a:latin typeface="Arial" pitchFamily="34" charset="0"/>
                <a:ea typeface="MS Mincho" pitchFamily="49" charset="-128"/>
                <a:cs typeface="Arial" pitchFamily="34" charset="0"/>
              </a:rPr>
              <a:t>Each entity type in the database is described by a </a:t>
            </a:r>
            <a:r>
              <a:rPr lang="en-US" sz="2800" b="1" dirty="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a:latin typeface="Arial" pitchFamily="34" charset="0"/>
                <a:ea typeface="MS Mincho" pitchFamily="49" charset="-128"/>
                <a:cs typeface="Arial" pitchFamily="34" charset="0"/>
              </a:rPr>
              <a:t> </a:t>
            </a:r>
            <a:r>
              <a:rPr lang="en-US" sz="2800" b="1" dirty="0">
                <a:latin typeface="Arial" pitchFamily="34" charset="0"/>
                <a:ea typeface="MS Mincho" pitchFamily="49" charset="-128"/>
                <a:cs typeface="Arial" pitchFamily="34" charset="0"/>
              </a:rPr>
              <a:t>a list of attributes</a:t>
            </a:r>
            <a:r>
              <a:rPr lang="en-US" sz="2400" b="1" dirty="0">
                <a:latin typeface="Arial" pitchFamily="34" charset="0"/>
                <a:ea typeface="MS Mincho" pitchFamily="49" charset="-128"/>
                <a:cs typeface="Arial" pitchFamily="34" charset="0"/>
              </a:rPr>
              <a:t>.</a:t>
            </a:r>
            <a:r>
              <a:rPr lang="en-US" sz="2400" dirty="0">
                <a:latin typeface="Arial" pitchFamily="34" charset="0"/>
                <a:ea typeface="MS Mincho" pitchFamily="49" charset="-128"/>
                <a:cs typeface="Arial" pitchFamily="34" charset="0"/>
              </a:rPr>
              <a:t> </a:t>
            </a:r>
          </a:p>
          <a:p>
            <a:endParaRPr lang="en-US" sz="2400" dirty="0">
              <a:latin typeface="Arial" pitchFamily="34" charset="0"/>
              <a:ea typeface="MS Mincho" pitchFamily="49" charset="-128"/>
              <a:cs typeface="Arial" pitchFamily="34" charset="0"/>
            </a:endParaRPr>
          </a:p>
          <a:p>
            <a:r>
              <a:rPr lang="en-US" sz="2400" b="1" i="1" dirty="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a:solidFill>
                  <a:srgbClr val="FF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an entity Person is an entity type that has </a:t>
            </a:r>
            <a:r>
              <a:rPr lang="en-US" sz="2400" i="1" dirty="0">
                <a:latin typeface="Arial" pitchFamily="34" charset="0"/>
                <a:ea typeface="MS Mincho" pitchFamily="49" charset="-128"/>
                <a:cs typeface="Arial" pitchFamily="34" charset="0"/>
              </a:rPr>
              <a:t>Age, Name</a:t>
            </a:r>
            <a:r>
              <a:rPr lang="en-US" sz="2400" dirty="0">
                <a:latin typeface="Arial" pitchFamily="34" charset="0"/>
                <a:ea typeface="MS Mincho" pitchFamily="49" charset="-128"/>
                <a:cs typeface="Arial" pitchFamily="34" charset="0"/>
              </a:rPr>
              <a:t> and </a:t>
            </a:r>
            <a:r>
              <a:rPr lang="en-US" sz="2400" i="1" dirty="0">
                <a:latin typeface="Arial" pitchFamily="34" charset="0"/>
                <a:ea typeface="MS Mincho" pitchFamily="49" charset="-128"/>
                <a:cs typeface="Arial" pitchFamily="34" charset="0"/>
              </a:rPr>
              <a:t>Address</a:t>
            </a:r>
            <a:r>
              <a:rPr lang="en-US" sz="2400" dirty="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1752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i="1" dirty="0">
                <a:solidFill>
                  <a:srgbClr val="FF0000"/>
                </a:solidFill>
                <a:latin typeface="Arial" pitchFamily="34" charset="0"/>
                <a:ea typeface="MS Mincho" pitchFamily="49" charset="-128"/>
                <a:cs typeface="Arial" pitchFamily="34" charset="0"/>
              </a:rPr>
              <a:t>Eg.</a:t>
            </a:r>
            <a:endParaRPr lang="en-US" sz="1000" dirty="0">
              <a:latin typeface="Arial" pitchFamily="34" charset="0"/>
              <a:cs typeface="Arial" pitchFamily="34" charset="0"/>
            </a:endParaRPr>
          </a:p>
          <a:p>
            <a:pPr eaLnBrk="0" fontAlgn="base" hangingPunct="0">
              <a:spcBef>
                <a:spcPct val="0"/>
              </a:spcBef>
              <a:spcAft>
                <a:spcPct val="0"/>
              </a:spcAft>
            </a:pPr>
            <a:r>
              <a:rPr lang="en-US" sz="2800" b="1" i="1" dirty="0">
                <a:solidFill>
                  <a:srgbClr val="002060"/>
                </a:solidFill>
                <a:latin typeface="Arial" pitchFamily="34" charset="0"/>
                <a:ea typeface="MS Mincho" pitchFamily="49" charset="-128"/>
                <a:cs typeface="Arial" pitchFamily="34" charset="0"/>
              </a:rPr>
              <a:t>Entity TYPE		                   Entity</a:t>
            </a:r>
            <a:r>
              <a:rPr lang="en-US" sz="2400" b="1" i="1" dirty="0">
                <a:solidFill>
                  <a:srgbClr val="002060"/>
                </a:solidFill>
                <a:latin typeface="Arial" pitchFamily="34" charset="0"/>
                <a:ea typeface="MS Mincho" pitchFamily="49" charset="-128"/>
                <a:cs typeface="Arial" pitchFamily="34" charset="0"/>
              </a:rPr>
              <a:t>	</a:t>
            </a:r>
            <a:endParaRPr lang="en-US" sz="800" dirty="0">
              <a:latin typeface="Arial" pitchFamily="34" charset="0"/>
              <a:cs typeface="Arial" pitchFamily="34" charset="0"/>
            </a:endParaRPr>
          </a:p>
          <a:p>
            <a:pPr eaLnBrk="0" fontAlgn="base" hangingPunct="0">
              <a:spcBef>
                <a:spcPct val="0"/>
              </a:spcBef>
              <a:spcAft>
                <a:spcPct val="0"/>
              </a:spcAft>
            </a:pPr>
            <a:r>
              <a:rPr lang="en-US" b="1" i="1" dirty="0">
                <a:latin typeface="Arial" pitchFamily="34" charset="0"/>
                <a:ea typeface="MS Mincho" pitchFamily="49" charset="-128"/>
                <a:cs typeface="Arial" pitchFamily="34" charset="0"/>
              </a:rPr>
              <a:t>Person (Age, Name, Address</a:t>
            </a:r>
            <a:r>
              <a:rPr lang="en-US" sz="1200" b="1" i="1" dirty="0">
                <a:latin typeface="Arial" pitchFamily="34" charset="0"/>
                <a:ea typeface="MS Mincho" pitchFamily="49" charset="-128"/>
                <a:cs typeface="Arial" pitchFamily="34" charset="0"/>
              </a:rPr>
              <a:t> ,. . .)		                      </a:t>
            </a:r>
            <a:r>
              <a:rPr lang="en-US" b="1" i="1" dirty="0">
                <a:latin typeface="Arial" pitchFamily="34" charset="0"/>
                <a:ea typeface="MS Mincho" pitchFamily="49" charset="-128"/>
                <a:cs typeface="Arial" pitchFamily="34" charset="0"/>
              </a:rPr>
              <a:t>17 , Sharmin, Paud Road, …</a:t>
            </a: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676400" y="1828801"/>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1600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1600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676400" y="2590801"/>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1600200" y="3943290"/>
            <a:ext cx="8991600" cy="400110"/>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1600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a:solidFill>
                  <a:srgbClr val="0077AA"/>
                </a:solidFill>
                <a:latin typeface="Arial" panose="020B0604020202020204" pitchFamily="34" charset="0"/>
                <a:ea typeface="Times New Roman" panose="02020603050405020304" pitchFamily="18" charset="0"/>
              </a:rPr>
              <a:t>FROM </a:t>
            </a:r>
            <a:r>
              <a:rPr lang="en-IN" sz="1600" dirty="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a:solidFill>
                  <a:srgbClr val="0077AA"/>
                </a:solidFill>
                <a:latin typeface="Arial" panose="020B0604020202020204" pitchFamily="34" charset="0"/>
                <a:ea typeface="Times New Roman" panose="02020603050405020304" pitchFamily="18" charset="0"/>
              </a:rPr>
              <a:t>FROM </a:t>
            </a:r>
            <a:r>
              <a:rPr lang="en-IN" sz="1600" dirty="0"/>
              <a:t>TEMP </a:t>
            </a:r>
            <a:r>
              <a:rPr lang="en-IN" sz="1600" dirty="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a:solidFill>
                  <a:srgbClr val="0077AA"/>
                </a:solidFill>
                <a:latin typeface="Arial" panose="020B0604020202020204" pitchFamily="34" charset="0"/>
                <a:ea typeface="Times New Roman" panose="02020603050405020304" pitchFamily="18" charset="0"/>
              </a:rPr>
              <a:t>FROM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a:solidFill>
                  <a:srgbClr val="0077AA"/>
                </a:solidFill>
                <a:latin typeface="Arial" panose="020B0604020202020204" pitchFamily="34" charset="0"/>
                <a:ea typeface="Times New Roman" panose="02020603050405020304" pitchFamily="18" charset="0"/>
              </a:rPr>
              <a:t>FROM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79369" y="1591510"/>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1600200" y="3200401"/>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a:solidFill>
                  <a:srgbClr val="0077AA"/>
                </a:solidFill>
                <a:latin typeface="Arial" panose="020B0604020202020204" pitchFamily="34" charset="0"/>
                <a:ea typeface="Times New Roman" panose="02020603050405020304" pitchFamily="18" charset="0"/>
              </a:rPr>
              <a:t>FROM </a:t>
            </a:r>
            <a:r>
              <a:rPr lang="en-US" sz="1600" dirty="0">
                <a:latin typeface="Arial" panose="020B0604020202020204" pitchFamily="34" charset="0"/>
                <a:cs typeface="Arial" panose="020B0604020202020204" pitchFamily="34" charset="0"/>
              </a:rPr>
              <a:t>A, B </a:t>
            </a:r>
            <a:r>
              <a:rPr lang="en-US" sz="1600" dirty="0">
                <a:solidFill>
                  <a:srgbClr val="DD4A68"/>
                </a:solidFill>
                <a:latin typeface="Arial" panose="020B0604020202020204" pitchFamily="34" charset="0"/>
                <a:ea typeface="Times New Roman" panose="02020603050405020304" pitchFamily="18" charset="0"/>
              </a:rPr>
              <a:t>USING</a:t>
            </a:r>
            <a:r>
              <a:rPr lang="en-US" sz="1600" dirty="0">
                <a:latin typeface="Arial" panose="020B0604020202020204" pitchFamily="34" charset="0"/>
                <a:cs typeface="Arial" panose="020B0604020202020204" pitchFamily="34" charset="0"/>
              </a:rPr>
              <a:t> A </a:t>
            </a:r>
            <a:r>
              <a:rPr lang="en-US" sz="1600" dirty="0">
                <a:solidFill>
                  <a:srgbClr val="DD4A68"/>
                </a:solidFill>
                <a:latin typeface="Arial" panose="020B0604020202020204" pitchFamily="34" charset="0"/>
                <a:ea typeface="Times New Roman" panose="02020603050405020304" pitchFamily="18" charset="0"/>
              </a:rPr>
              <a:t>INNER JOIN </a:t>
            </a:r>
            <a:r>
              <a:rPr lang="en-US" sz="1600" dirty="0">
                <a:latin typeface="Arial" panose="020B0604020202020204" pitchFamily="34" charset="0"/>
                <a:cs typeface="Arial" panose="020B0604020202020204" pitchFamily="34" charset="0"/>
              </a:rPr>
              <a:t>B </a:t>
            </a:r>
            <a:r>
              <a:rPr lang="en-US" sz="1600" dirty="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a:solidFill>
                  <a:srgbClr val="0077AA"/>
                </a:solidFill>
                <a:latin typeface="Arial" panose="020B0604020202020204" pitchFamily="34" charset="0"/>
                <a:ea typeface="Times New Roman" panose="02020603050405020304" pitchFamily="18" charset="0"/>
              </a:rPr>
              <a:t>FROM </a:t>
            </a:r>
            <a:r>
              <a:rPr lang="en-US" sz="1600" dirty="0">
                <a:latin typeface="Arial" panose="020B0604020202020204" pitchFamily="34" charset="0"/>
                <a:cs typeface="Arial" panose="020B0604020202020204" pitchFamily="34" charset="0"/>
              </a:rPr>
              <a:t>A, B </a:t>
            </a:r>
            <a:r>
              <a:rPr lang="en-US" sz="1600" dirty="0">
                <a:solidFill>
                  <a:srgbClr val="DD4A68"/>
                </a:solidFill>
                <a:latin typeface="Arial" panose="020B0604020202020204" pitchFamily="34" charset="0"/>
                <a:ea typeface="Times New Roman" panose="02020603050405020304" pitchFamily="18" charset="0"/>
              </a:rPr>
              <a:t>USING</a:t>
            </a:r>
            <a:r>
              <a:rPr lang="en-US" sz="1600" dirty="0">
                <a:latin typeface="Arial" panose="020B0604020202020204" pitchFamily="34" charset="0"/>
                <a:cs typeface="Arial" panose="020B0604020202020204" pitchFamily="34" charset="0"/>
              </a:rPr>
              <a:t> A </a:t>
            </a:r>
            <a:r>
              <a:rPr lang="en-US" sz="1600" dirty="0">
                <a:solidFill>
                  <a:srgbClr val="DD4A68"/>
                </a:solidFill>
                <a:latin typeface="Arial" panose="020B0604020202020204" pitchFamily="34" charset="0"/>
                <a:ea typeface="Times New Roman" panose="02020603050405020304" pitchFamily="18" charset="0"/>
              </a:rPr>
              <a:t>INNER JOIN </a:t>
            </a:r>
            <a:r>
              <a:rPr lang="en-US" sz="1600" dirty="0">
                <a:latin typeface="Arial" panose="020B0604020202020204" pitchFamily="34" charset="0"/>
                <a:cs typeface="Arial" panose="020B0604020202020204" pitchFamily="34" charset="0"/>
              </a:rPr>
              <a:t>B </a:t>
            </a:r>
            <a:r>
              <a:rPr lang="en-US" sz="1600" dirty="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1600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986445771"/>
              </p:ext>
            </p:extLst>
          </p:nvPr>
        </p:nvGraphicFramePr>
        <p:xfrm>
          <a:off x="1635825" y="3505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18818" y="358914"/>
            <a:ext cx="6172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76346967"/>
              </p:ext>
            </p:extLst>
          </p:nvPr>
        </p:nvGraphicFramePr>
        <p:xfrm>
          <a:off x="1647550" y="5511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676400" y="50292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10181" y="4382870"/>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18819" y="1524000"/>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
        <p:nvSpPr>
          <p:cNvPr id="11" name="Rectangle 10"/>
          <p:cNvSpPr/>
          <p:nvPr/>
        </p:nvSpPr>
        <p:spPr>
          <a:xfrm>
            <a:off x="6858000" y="18871"/>
            <a:ext cx="5334000" cy="1200329"/>
          </a:xfrm>
          <a:prstGeom prst="rect">
            <a:avLst/>
          </a:prstGeom>
        </p:spPr>
        <p:txBody>
          <a:bodyPr wrap="square">
            <a:spAutoFit/>
          </a:bodyPr>
          <a:lstStyle/>
          <a:p>
            <a:r>
              <a:rPr lang="en-US" b="1" dirty="0">
                <a:solidFill>
                  <a:srgbClr val="C74C49"/>
                </a:solidFill>
                <a:latin typeface="arial" panose="020B0604020202020204" pitchFamily="34" charset="0"/>
              </a:rPr>
              <a:t>Natural Numbers</a:t>
            </a:r>
            <a:r>
              <a:rPr lang="en-US" dirty="0">
                <a:solidFill>
                  <a:srgbClr val="C74C49"/>
                </a:solidFill>
                <a:latin typeface="arial" panose="020B0604020202020204" pitchFamily="34" charset="0"/>
              </a:rPr>
              <a:t> are 1,2,3,4,5,... [...] and Whole </a:t>
            </a:r>
            <a:r>
              <a:rPr lang="en-US" b="1" dirty="0">
                <a:solidFill>
                  <a:srgbClr val="C74C49"/>
                </a:solidFill>
                <a:latin typeface="arial" panose="020B0604020202020204" pitchFamily="34" charset="0"/>
              </a:rPr>
              <a:t>numbers are 0</a:t>
            </a:r>
            <a:r>
              <a:rPr lang="en-US" dirty="0">
                <a:solidFill>
                  <a:srgbClr val="C74C49"/>
                </a:solidFill>
                <a:latin typeface="arial" panose="020B0604020202020204" pitchFamily="34" charset="0"/>
              </a:rPr>
              <a:t>,1,2,3,... ... In mathematics, a </a:t>
            </a:r>
            <a:r>
              <a:rPr lang="en-US" b="1" dirty="0">
                <a:solidFill>
                  <a:srgbClr val="C74C49"/>
                </a:solidFill>
                <a:latin typeface="arial" panose="020B0604020202020204" pitchFamily="34" charset="0"/>
              </a:rPr>
              <a:t>natural number</a:t>
            </a:r>
            <a:r>
              <a:rPr lang="en-US" dirty="0">
                <a:solidFill>
                  <a:srgbClr val="C74C49"/>
                </a:solidFill>
                <a:latin typeface="arial" panose="020B0604020202020204" pitchFamily="34" charset="0"/>
              </a:rPr>
              <a:t> is either a positive integer (1, 2, 3, 4, ...) or a non-negative integer (</a:t>
            </a:r>
            <a:r>
              <a:rPr lang="en-US" b="1" dirty="0">
                <a:solidFill>
                  <a:srgbClr val="C74C49"/>
                </a:solidFill>
                <a:latin typeface="arial" panose="020B0604020202020204" pitchFamily="34" charset="0"/>
              </a:rPr>
              <a:t>0</a:t>
            </a:r>
            <a:r>
              <a:rPr lang="en-US" dirty="0">
                <a:solidFill>
                  <a:srgbClr val="C74C49"/>
                </a:solidFill>
                <a:latin typeface="arial" panose="020B0604020202020204" pitchFamily="34" charset="0"/>
              </a:rPr>
              <a:t>, 1, 2, 3, 4, ...).</a:t>
            </a:r>
            <a:endParaRPr lang="en-US" dirty="0">
              <a:solidFill>
                <a:srgbClr val="C74C49"/>
              </a:solidFill>
            </a:endParaRPr>
          </a:p>
        </p:txBody>
      </p:sp>
    </p:spTree>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1600200" y="64907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676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1600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1600200" y="5681166"/>
            <a:ext cx="8991600" cy="923330"/>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1752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1752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a:latin typeface="Arial" panose="020B0604020202020204" pitchFamily="34" charset="0"/>
                <a:cs typeface="Arial" panose="020B0604020202020204" pitchFamily="34" charset="0"/>
              </a:rPr>
              <a:t> INTO TEMP (COL1) VALUES (1);</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ENUM('A','B','C') NOT NULL);</a:t>
            </a:r>
          </a:p>
          <a:p>
            <a:r>
              <a:rPr lang="en-IN" dirty="0">
                <a:latin typeface="Arial" panose="020B0604020202020204" pitchFamily="34" charset="0"/>
                <a:cs typeface="Arial" panose="020B0604020202020204" pitchFamily="34" charset="0"/>
              </a:rPr>
              <a:t>INSERT INTO TEMP (COL1) VALUES (1);</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752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a:t>use user </a:t>
            </a:r>
            <a:r>
              <a:rPr lang="en-IN" dirty="0"/>
              <a:t>variable as an enumeration value. This pair of statements do not work:</a:t>
            </a:r>
          </a:p>
          <a:p>
            <a:endParaRPr lang="en-IN" dirty="0"/>
          </a:p>
          <a:p>
            <a:r>
              <a:rPr lang="en-IN" dirty="0"/>
              <a:t>SET </a:t>
            </a:r>
            <a:r>
              <a:rPr lang="en-IN" dirty="0"/>
              <a:t>@mysize = 'medium';</a:t>
            </a:r>
          </a:p>
          <a:p>
            <a:r>
              <a:rPr lang="en-IN" dirty="0"/>
              <a:t>CREATE </a:t>
            </a:r>
            <a:r>
              <a:rPr lang="en-IN" dirty="0"/>
              <a:t>TABLE sizes </a:t>
            </a:r>
            <a:r>
              <a:rPr lang="en-IN" dirty="0"/>
              <a:t>( size </a:t>
            </a:r>
            <a:r>
              <a:rPr lang="en-IN" dirty="0"/>
              <a:t>ENUM('small', @mysize, 'large</a:t>
            </a:r>
            <a:r>
              <a:rPr lang="en-IN" dirty="0"/>
              <a:t>'));</a:t>
            </a:r>
            <a:endParaRPr lang="en-IN" dirty="0"/>
          </a:p>
        </p:txBody>
      </p:sp>
      <p:sp>
        <p:nvSpPr>
          <p:cNvPr id="3" name="Rectangle 2"/>
          <p:cNvSpPr/>
          <p:nvPr/>
        </p:nvSpPr>
        <p:spPr>
          <a:xfrm>
            <a:off x="1524000" y="16327"/>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1752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152400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1752600" y="2828836"/>
            <a:ext cx="86868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a:t>(</a:t>
            </a:r>
            <a:r>
              <a:rPr lang="en-IN" dirty="0"/>
              <a:t>col) VALUES (</a:t>
            </a:r>
            <a:r>
              <a:rPr lang="en-IN" dirty="0"/>
              <a:t>'</a:t>
            </a:r>
            <a:r>
              <a:rPr lang="en-IN" dirty="0" err="1"/>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7086600" y="2895600"/>
            <a:ext cx="3381364" cy="3290658"/>
            <a:chOff x="5564023" y="2715357"/>
            <a:chExt cx="3758576"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846725" cy="427796"/>
            </a:xfrm>
            <a:prstGeom prst="rect">
              <a:avLst/>
            </a:prstGeom>
            <a:noFill/>
          </p:spPr>
          <p:txBody>
            <a:bodyPr wrap="none" rtlCol="0">
              <a:spAutoFit/>
            </a:bodyPr>
            <a:lstStyle/>
            <a:p>
              <a:r>
                <a:rPr lang="en-IN" dirty="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160327" cy="427796"/>
            </a:xfrm>
            <a:prstGeom prst="rect">
              <a:avLst/>
            </a:prstGeom>
            <a:noFill/>
          </p:spPr>
          <p:txBody>
            <a:bodyPr wrap="none" rtlCol="0">
              <a:spAutoFit/>
            </a:bodyPr>
            <a:lstStyle/>
            <a:p>
              <a:r>
                <a:rPr lang="en-IN" dirty="0"/>
                <a:t>Attribute</a:t>
              </a:r>
              <a:endParaRPr lang="en-IN" dirty="0"/>
            </a:p>
          </p:txBody>
        </p:sp>
      </p:grpSp>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600200" y="228601"/>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1600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676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676400" y="5786736"/>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1591242" y="107721"/>
            <a:ext cx="4504759" cy="400110"/>
          </a:xfrm>
          <a:prstGeom prst="rect">
            <a:avLst/>
          </a:prstGeom>
          <a:noFill/>
        </p:spPr>
        <p:txBody>
          <a:bodyPr wrap="none" rtlCol="0">
            <a:spAutoFit/>
          </a:bodyPr>
          <a:lstStyle/>
          <a:p>
            <a:r>
              <a:rPr lang="en-IN" sz="2000" dirty="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676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1600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1600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a:latin typeface="Arial" panose="020B0604020202020204" pitchFamily="34" charset="0"/>
                <a:cs typeface="Arial" panose="020B0604020202020204" pitchFamily="34" charset="0"/>
              </a:rPr>
              <a:t> TEMP;</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1828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a:latin typeface="Arial" pitchFamily="34" charset="0"/>
                <a:cs typeface="Arial" pitchFamily="34" charset="0"/>
              </a:rPr>
              <a:t>Data is separated </a:t>
            </a:r>
            <a:r>
              <a:rPr lang="en-US">
                <a:latin typeface="Arial" pitchFamily="34" charset="0"/>
                <a:cs typeface="Arial" pitchFamily="34" charset="0"/>
              </a:rPr>
              <a:t>by comm</a:t>
            </a:r>
            <a:endParaRPr lang="en-US" dirty="0">
              <a:latin typeface="Arial" pitchFamily="34" charset="0"/>
              <a:cs typeface="Arial" pitchFamily="34" charset="0"/>
            </a:endParaRPr>
          </a:p>
          <a:p>
            <a:pPr marL="347663" indent="-347663">
              <a:lnSpc>
                <a:spcPct val="200000"/>
              </a:lnSpc>
              <a:buFont typeface="Wingdings" pitchFamily="2" charset="2"/>
              <a:buChar char="§"/>
            </a:pPr>
            <a:r>
              <a:rPr lang="en-US" dirty="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2667000" y="1143000"/>
            <a:ext cx="6248400" cy="1260642"/>
          </a:xfrm>
          <a:prstGeom prst="rect">
            <a:avLst/>
          </a:prstGeom>
          <a:noFill/>
        </p:spPr>
      </p:pic>
      <p:sp>
        <p:nvSpPr>
          <p:cNvPr id="3" name="Rectangle 2"/>
          <p:cNvSpPr/>
          <p:nvPr/>
        </p:nvSpPr>
        <p:spPr>
          <a:xfrm>
            <a:off x="1828800" y="22860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1828800" y="321058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2667000" y="4145509"/>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99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699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699604" y="609601"/>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699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676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1600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a:solidFill>
                  <a:srgbClr val="DD4A68"/>
                </a:solidFill>
                <a:latin typeface="Arial" panose="020B0604020202020204" pitchFamily="34" charset="0"/>
                <a:ea typeface="Times New Roman" panose="02020603050405020304" pitchFamily="18" charset="0"/>
              </a:rPr>
              <a:t>, 456]}</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a:solidFill>
                  <a:srgbClr val="DD4A68"/>
                </a:solidFill>
                <a:latin typeface="Arial" panose="020B0604020202020204" pitchFamily="34" charset="0"/>
                <a:ea typeface="Times New Roman" panose="02020603050405020304" pitchFamily="18" charset="0"/>
              </a:rPr>
              <a:t>"}</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a:solidFill>
                  <a:srgbClr val="DD4A68"/>
                </a:solidFill>
                <a:latin typeface="Arial" panose="020B0604020202020204" pitchFamily="34" charset="0"/>
                <a:ea typeface="Times New Roman" panose="02020603050405020304" pitchFamily="18" charset="0"/>
              </a:rPr>
              <a:t>"}}</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r>
              <a:rPr lang="en-US" dirty="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676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1600200" y="1986678"/>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3"/>
          <a:stretch>
            <a:fillRect/>
          </a:stretch>
        </p:blipFill>
        <p:spPr>
          <a:xfrm>
            <a:off x="1676400" y="4572000"/>
            <a:ext cx="7795260" cy="1868044"/>
          </a:xfrm>
          <a:prstGeom prst="rect">
            <a:avLst/>
          </a:prstGeom>
        </p:spPr>
      </p:pic>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828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676400" y="76201"/>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953870"/>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a:solidFill>
                  <a:srgbClr val="222222"/>
                </a:solidFill>
                <a:latin typeface="arial" panose="020B0604020202020204" pitchFamily="34" charset="0"/>
              </a:rPr>
              <a:t>columns</a:t>
            </a:r>
            <a:endParaRPr lang="en-IN" sz="3600" dirty="0"/>
          </a:p>
        </p:txBody>
      </p:sp>
      <p:sp>
        <p:nvSpPr>
          <p:cNvPr id="4" name="Rectangle 3"/>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676400" y="167640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a:solidFill>
                  <a:srgbClr val="C00000"/>
                </a:solidFill>
                <a:latin typeface="Arial" panose="020B0604020202020204" pitchFamily="34" charset="0"/>
                <a:cs typeface="Arial" panose="020B0604020202020204" pitchFamily="34" charset="0"/>
              </a:rPr>
              <a:t>COLUMNS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a:solidFill>
                  <a:srgbClr val="C00000"/>
                </a:solidFill>
                <a:latin typeface="Arial" panose="020B0604020202020204" pitchFamily="34" charset="0"/>
                <a:cs typeface="Arial" panose="020B0604020202020204" pitchFamily="34" charset="0"/>
              </a:rPr>
              <a:t>ATTRIBUTES / FIELDS</a:t>
            </a:r>
            <a:r>
              <a:rPr lang="en-IN" sz="200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a:solidFill>
                  <a:srgbClr val="C00000"/>
                </a:solidFill>
                <a:latin typeface="Arial" panose="020B0604020202020204" pitchFamily="34" charset="0"/>
                <a:cs typeface="Arial" panose="020B0604020202020204" pitchFamily="34" charset="0"/>
              </a:rPr>
              <a:t>ROWS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a:solidFill>
                  <a:srgbClr val="C00000"/>
                </a:solidFill>
                <a:latin typeface="Arial" panose="020B0604020202020204" pitchFamily="34" charset="0"/>
                <a:cs typeface="Arial" panose="020B0604020202020204" pitchFamily="34" charset="0"/>
              </a:rPr>
              <a:t>TUPLE</a:t>
            </a:r>
            <a:r>
              <a:rPr lang="en-IN" sz="2000" dirty="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2209802"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5234466" y="3004066"/>
            <a:ext cx="1394934"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5878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503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20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21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49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93500" y="3667649"/>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829801" y="4782066"/>
            <a:ext cx="869149"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9636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9098750"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098750"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9098750"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098750"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56658" y="2819400"/>
            <a:ext cx="2005677"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1611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1611088" y="3423167"/>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600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200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9572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98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6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869753"/>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a:latin typeface="Segoe UI Light" panose="020B0502040204020203" pitchFamily="34" charset="0"/>
                <a:cs typeface="Segoe UI Light" panose="020B0502040204020203" pitchFamily="34" charset="0"/>
              </a:rPr>
              <a:t>reappears, it is possible, only when then original </a:t>
            </a:r>
            <a:r>
              <a:rPr lang="en-IN" i="1" dirty="0">
                <a:latin typeface="Segoe UI Light" panose="020B0502040204020203" pitchFamily="34" charset="0"/>
                <a:cs typeface="Segoe UI Light" panose="020B0502040204020203" pitchFamily="34" charset="0"/>
              </a:rPr>
              <a:t>tbl_name</a:t>
            </a:r>
            <a:r>
              <a:rPr lang="en-IN" dirty="0">
                <a:latin typeface="Segoe UI Light" panose="020B0502040204020203" pitchFamily="34" charset="0"/>
                <a:cs typeface="Segoe UI Light" panose="020B0502040204020203" pitchFamily="34" charset="0"/>
              </a:rPr>
              <a:t> and temporary </a:t>
            </a:r>
            <a:r>
              <a:rPr lang="en-IN" i="1" dirty="0">
                <a:latin typeface="Segoe UI Light" panose="020B0502040204020203" pitchFamily="34" charset="0"/>
                <a:cs typeface="Segoe UI Light" panose="020B0502040204020203" pitchFamily="34" charset="0"/>
              </a:rPr>
              <a:t>tbl_name</a:t>
            </a:r>
            <a:r>
              <a:rPr lang="en-IN" dirty="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1600200" y="4800601"/>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a:solidFill>
                  <a:srgbClr val="E0D612"/>
                </a:solidFill>
                <a:latin typeface="Liberation Mono"/>
                <a:cs typeface="Arial" panose="020B0604020202020204" pitchFamily="34" charset="0"/>
              </a:rPr>
              <a:t>IDENTITY</a:t>
            </a: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a:solidFill>
                  <a:srgbClr val="E0D612"/>
                </a:solidFill>
                <a:latin typeface="Liberation Mono"/>
                <a:cs typeface="Arial" panose="020B0604020202020204" pitchFamily="34"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87286" y="115670"/>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5029200" y="4754156"/>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52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a:latin typeface="Calibri" panose="020F0502020204030204" pitchFamily="34" charset="0"/>
              <a:cs typeface="Calibri" panose="020F0502020204030204" pitchFamily="34" charset="0"/>
            </a:endParaRPr>
          </a:p>
        </p:txBody>
      </p:sp>
      <p:sp>
        <p:nvSpPr>
          <p:cNvPr id="6" name="Rectangle 5"/>
          <p:cNvSpPr/>
          <p:nvPr/>
        </p:nvSpPr>
        <p:spPr>
          <a:xfrm>
            <a:off x="1652649" y="3154618"/>
            <a:ext cx="8839200" cy="1015663"/>
          </a:xfrm>
          <a:prstGeom prst="rect">
            <a:avLst/>
          </a:prstGeom>
          <a:noFill/>
        </p:spPr>
        <p:txBody>
          <a:bodyPr wrap="square">
            <a:spAutoFit/>
          </a:bodyPr>
          <a:lstStyle/>
          <a:p>
            <a:r>
              <a:rPr lang="en-IN" sz="2000" dirty="0">
                <a:solidFill>
                  <a:srgbClr val="0077AA"/>
                </a:solidFill>
                <a:latin typeface="Gill Sans MT (Body)"/>
              </a:rPr>
              <a:t>SET</a:t>
            </a:r>
            <a:r>
              <a:rPr lang="en-IN" sz="2000" dirty="0">
                <a:solidFill>
                  <a:srgbClr val="0089A4"/>
                </a:solidFill>
              </a:rPr>
              <a:t> </a:t>
            </a:r>
            <a:r>
              <a:rPr lang="en-IN" sz="2000" i="1" dirty="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a:solidFill>
                  <a:srgbClr val="92D050"/>
                </a:solidFill>
              </a:rPr>
              <a:t>5</a:t>
            </a:r>
            <a:endParaRPr lang="en-IN" sz="2000" dirty="0">
              <a:solidFill>
                <a:srgbClr val="0089A4"/>
              </a:solidFill>
            </a:endParaRPr>
          </a:p>
          <a:p>
            <a:endParaRPr lang="en-IN" sz="2000" dirty="0">
              <a:solidFill>
                <a:srgbClr val="0089A4"/>
              </a:solidFill>
            </a:endParaRPr>
          </a:p>
          <a:p>
            <a:r>
              <a:rPr lang="en-IN" sz="2000" dirty="0">
                <a:solidFill>
                  <a:srgbClr val="0077AA"/>
                </a:solidFill>
                <a:latin typeface="Gill Sans MT (Body)"/>
              </a:rPr>
              <a:t>SET</a:t>
            </a:r>
            <a:r>
              <a:rPr lang="en-IN" sz="2000" dirty="0">
                <a:solidFill>
                  <a:srgbClr val="0089A4"/>
                </a:solidFill>
              </a:rPr>
              <a:t> </a:t>
            </a:r>
            <a:r>
              <a:rPr lang="en-IN" sz="2000" i="1" dirty="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a:solidFill>
                  <a:srgbClr val="92D050"/>
                </a:solidFill>
              </a:rPr>
              <a:t>10</a:t>
            </a:r>
            <a:endParaRPr lang="en-IN" sz="2000" dirty="0">
              <a:solidFill>
                <a:srgbClr val="0089A4"/>
              </a:solidFill>
            </a:endParaRPr>
          </a:p>
        </p:txBody>
      </p:sp>
      <p:sp>
        <p:nvSpPr>
          <p:cNvPr id="2" name="Rectangle 1"/>
          <p:cNvSpPr/>
          <p:nvPr/>
        </p:nvSpPr>
        <p:spPr>
          <a:xfrm>
            <a:off x="1676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a:t>
            </a:r>
            <a:r>
              <a:rPr lang="en-IN" dirty="0">
                <a:solidFill>
                  <a:srgbClr val="E0D612"/>
                </a:solidFill>
                <a:latin typeface="Liberation Mono"/>
                <a:cs typeface="Arial" panose="020B0604020202020204" pitchFamily="34" charset="0"/>
              </a:rPr>
              <a:t>AUTO_INCREMENT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2D050"/>
                </a:solidFill>
                <a:latin typeface="Liberation Mono"/>
                <a:cs typeface="Arial" panose="020B0604020202020204" pitchFamily="34" charset="0"/>
              </a:rPr>
              <a:t>0</a:t>
            </a:r>
            <a:r>
              <a:rPr lang="en-IN"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1"/>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676400" y="2429471"/>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59467" y="1803738"/>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634066"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676400" y="4876801"/>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a:solidFill>
                  <a:srgbClr val="999999"/>
                </a:solidFill>
                <a:latin typeface="Liberation Mono"/>
              </a:rPr>
              <a:t>(</a:t>
            </a:r>
          </a:p>
          <a:p>
            <a:r>
              <a:rPr lang="en-IN" dirty="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a:solidFill>
                <a:srgbClr val="000000"/>
              </a:solidFill>
              <a:latin typeface="Liberation Mono"/>
            </a:endParaRPr>
          </a:p>
          <a:p>
            <a:r>
              <a:rPr lang="en-IN" dirty="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a:solidFill>
                <a:srgbClr val="000000"/>
              </a:solidFill>
              <a:latin typeface="Liberation Mono"/>
            </a:endParaRPr>
          </a:p>
          <a:p>
            <a:r>
              <a:rPr lang="en-IN" dirty="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86278" y="4386660"/>
            <a:ext cx="8819443" cy="400110"/>
          </a:xfrm>
          <a:prstGeom prst="rect">
            <a:avLst/>
          </a:prstGeom>
        </p:spPr>
        <p:txBody>
          <a:bodyPr wrap="square">
            <a:spAutoFit/>
          </a:bodyPr>
          <a:lstStyle/>
          <a:p>
            <a:r>
              <a:rPr lang="en-IN" sz="2000" dirty="0">
                <a:solidFill>
                  <a:srgbClr val="669900"/>
                </a:solidFill>
                <a:latin typeface="Liberation Mono"/>
              </a:rPr>
              <a:t>Note: The</a:t>
            </a:r>
            <a:r>
              <a:rPr lang="en-IN" sz="2000" dirty="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59467" y="1905001"/>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1752600" y="2887289"/>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90256" y="3885411"/>
            <a:ext cx="8828313" cy="1477328"/>
          </a:xfrm>
          <a:prstGeom prst="rect">
            <a:avLst/>
          </a:prstGeom>
        </p:spPr>
        <p:txBody>
          <a:bodyPr wrap="square">
            <a:spAutoFit/>
          </a:bodyPr>
          <a:lstStyle/>
          <a:p>
            <a:r>
              <a:rPr lang="en-IN" b="1" dirty="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a:p>
          <a:p>
            <a:r>
              <a:rPr lang="en-IN" b="1" dirty="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52649" y="880409"/>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a:latin typeface="Calibri" panose="020F0502020204030204" pitchFamily="34" charset="0"/>
              <a:cs typeface="Calibri" panose="020F0502020204030204" pitchFamily="34" charset="0"/>
            </a:endParaRPr>
          </a:p>
        </p:txBody>
      </p:sp>
      <p:sp>
        <p:nvSpPr>
          <p:cNvPr id="3" name="Rectangle 2"/>
          <p:cNvSpPr/>
          <p:nvPr/>
        </p:nvSpPr>
        <p:spPr>
          <a:xfrm>
            <a:off x="1652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a:solidFill>
                <a:srgbClr val="0077AA"/>
              </a:solidFill>
              <a:latin typeface="Liberation Mono"/>
            </a:endParaRPr>
          </a:p>
          <a:p>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a:solidFill>
                <a:srgbClr val="0077AA"/>
              </a:solidFill>
              <a:latin typeface="Liberation Mono"/>
            </a:endParaRPr>
          </a:p>
          <a:p>
            <a:r>
              <a:rPr lang="en-IN" dirty="0">
                <a:solidFill>
                  <a:srgbClr val="0077AA"/>
                </a:solidFill>
                <a:latin typeface="Liberation Mono"/>
              </a:rPr>
              <a:t>SELECT</a:t>
            </a:r>
            <a:r>
              <a:rPr lang="en-IN" dirty="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a:latin typeface="Liberation Mono"/>
              </a:rPr>
              <a:t>;</a:t>
            </a:r>
            <a:endParaRPr lang="en-IN" dirty="0">
              <a:latin typeface="Liberation Mono"/>
            </a:endParaRPr>
          </a:p>
        </p:txBody>
      </p:sp>
      <p:sp>
        <p:nvSpPr>
          <p:cNvPr id="8" name="Rectangle 7"/>
          <p:cNvSpPr/>
          <p:nvPr/>
        </p:nvSpPr>
        <p:spPr>
          <a:xfrm>
            <a:off x="1665349" y="2020923"/>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676400" y="1772484"/>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1752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1752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a:solidFill>
                  <a:schemeClr val="bg2">
                    <a:lumMod val="50000"/>
                  </a:schemeClr>
                </a:solidFill>
                <a:latin typeface="Arial" pitchFamily="34" charset="0"/>
                <a:cs typeface="Arial" pitchFamily="34" charset="0"/>
              </a:rPr>
              <a:t> </a:t>
            </a:r>
            <a:r>
              <a:rPr lang="en-US" sz="2400" dirty="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729343"/>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a:latin typeface="Arial" panose="020B0604020202020204" pitchFamily="34" charset="0"/>
                <a:cs typeface="Arial" panose="020B0604020202020204" pitchFamily="34" charset="0"/>
              </a:rPr>
              <a:t>Columns</a:t>
            </a:r>
            <a:r>
              <a:rPr lang="en-IN" dirty="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a:latin typeface="Arial" panose="020B0604020202020204" pitchFamily="34" charset="0"/>
                <a:cs typeface="Arial" panose="020B0604020202020204" pitchFamily="34" charset="0"/>
              </a:rPr>
              <a:t>has.</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a:latin typeface="Arial" panose="020B0604020202020204" pitchFamily="34" charset="0"/>
                <a:cs typeface="Arial" panose="020B0604020202020204" pitchFamily="34" charset="0"/>
              </a:rPr>
              <a:t>.</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67543" y="3907971"/>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1763487"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a:solidFill>
                  <a:srgbClr val="DD4A68"/>
                </a:solidFill>
                <a:latin typeface="Arial" panose="020B0604020202020204" pitchFamily="34" charset="0"/>
                <a:ea typeface="Times New Roman" panose="02020603050405020304" pitchFamily="18" charset="0"/>
              </a:rPr>
              <a:t>INT</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COL1</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C4</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C5</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1600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676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676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676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676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676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p>
          <a:p>
            <a:pPr marL="285750" indent="-285750">
              <a:buFont typeface="Arial" panose="020B0604020202020204" pitchFamily="34" charset="0"/>
              <a:buChar char="•"/>
            </a:pPr>
            <a:r>
              <a:rPr lang="en-IN" sz="1900" i="1" dirty="0"/>
              <a:t>Truncate</a:t>
            </a:r>
            <a:r>
              <a:rPr lang="en-IN" sz="1900" dirty="0"/>
              <a:t> </a:t>
            </a:r>
            <a:r>
              <a:rPr lang="en-IN" sz="1900" dirty="0"/>
              <a:t>retain </a:t>
            </a:r>
            <a:r>
              <a:rPr lang="en-IN" sz="1900" dirty="0"/>
              <a:t>Identity and reset </a:t>
            </a:r>
            <a:r>
              <a:rPr lang="en-IN" sz="1900" dirty="0"/>
              <a:t>to the </a:t>
            </a:r>
            <a:r>
              <a:rPr lang="en-IN" sz="1900" dirty="0"/>
              <a:t>seed </a:t>
            </a:r>
            <a:r>
              <a:rPr lang="en-IN" sz="1900" i="1" dirty="0">
                <a:solidFill>
                  <a:srgbClr val="00B050"/>
                </a:solidFill>
              </a:rPr>
              <a:t>(start value) </a:t>
            </a:r>
            <a:r>
              <a:rPr lang="en-IN" sz="1900" dirty="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676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676400" y="4267200"/>
            <a:ext cx="88392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RENAME</a:t>
            </a:r>
            <a:r>
              <a:rPr lang="en-IN" sz="1600" dirty="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t> </a:t>
            </a:r>
            <a:r>
              <a:rPr lang="en-IN" sz="1600" dirty="0">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EMPLOYEE</a:t>
            </a:r>
            <a:r>
              <a:rPr lang="en-IN" sz="1600" dirty="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1828800" y="3581400"/>
            <a:ext cx="8534400" cy="1631216"/>
          </a:xfrm>
          <a:prstGeom prst="rect">
            <a:avLst/>
          </a:prstGeom>
        </p:spPr>
        <p:txBody>
          <a:bodyPr wrap="square">
            <a:spAutoFit/>
          </a:bodyPr>
          <a:lstStyle/>
          <a:p>
            <a:r>
              <a:rPr lang="en-IN" sz="2000" b="1" dirty="0"/>
              <a:t>PRI</a:t>
            </a:r>
            <a:r>
              <a:rPr lang="en-IN" sz="2000" dirty="0"/>
              <a:t> =&gt; primary key</a:t>
            </a:r>
          </a:p>
          <a:p>
            <a:r>
              <a:rPr lang="en-IN" sz="2000" b="1" dirty="0"/>
              <a:t>UNI</a:t>
            </a:r>
            <a:r>
              <a:rPr lang="en-IN" sz="2000" dirty="0"/>
              <a:t> =&gt; unique key</a:t>
            </a:r>
          </a:p>
          <a:p>
            <a:r>
              <a:rPr lang="en-IN" sz="2000" b="1" dirty="0"/>
              <a:t>MUL</a:t>
            </a:r>
            <a:r>
              <a:rPr lang="en-IN" sz="2000" dirty="0"/>
              <a:t>=&gt; is basically an index that is neither a </a:t>
            </a:r>
            <a:r>
              <a:rPr lang="en-IN" sz="2000" b="1" dirty="0">
                <a:solidFill>
                  <a:srgbClr val="0089A4"/>
                </a:solidFill>
              </a:rPr>
              <a:t>primary</a:t>
            </a:r>
            <a:r>
              <a:rPr lang="en-IN" sz="2000" dirty="0">
                <a:solidFill>
                  <a:srgbClr val="0089A4"/>
                </a:solidFill>
              </a:rPr>
              <a:t> </a:t>
            </a:r>
            <a:r>
              <a:rPr lang="en-IN" sz="2000" b="1" dirty="0">
                <a:solidFill>
                  <a:srgbClr val="0089A4"/>
                </a:solidFill>
              </a:rPr>
              <a:t>key</a:t>
            </a:r>
            <a:r>
              <a:rPr lang="en-IN" sz="2000" dirty="0">
                <a:solidFill>
                  <a:srgbClr val="0089A4"/>
                </a:solidFill>
              </a:rPr>
              <a:t> </a:t>
            </a:r>
            <a:r>
              <a:rPr lang="en-IN" sz="2000" dirty="0"/>
              <a:t>nor a </a:t>
            </a:r>
            <a:r>
              <a:rPr lang="en-IN" sz="2000" b="1" dirty="0">
                <a:solidFill>
                  <a:srgbClr val="0089A4"/>
                </a:solidFill>
              </a:rPr>
              <a:t>unique</a:t>
            </a:r>
            <a:r>
              <a:rPr lang="en-IN" sz="2000" dirty="0"/>
              <a:t> </a:t>
            </a:r>
            <a:r>
              <a:rPr lang="en-IN" sz="2000" b="1" dirty="0">
                <a:solidFill>
                  <a:srgbClr val="0089A4"/>
                </a:solidFill>
              </a:rPr>
              <a:t>key</a:t>
            </a:r>
            <a:r>
              <a:rPr lang="en-IN" sz="2000" dirty="0"/>
              <a:t>. The name comes from "multiple" because multiple occurrences of the same value are allowed.</a:t>
            </a:r>
            <a:endParaRPr lang="en-IN" sz="2000" dirty="0"/>
          </a:p>
        </p:txBody>
      </p:sp>
      <p:sp>
        <p:nvSpPr>
          <p:cNvPr id="4" name="Rectangle 3"/>
          <p:cNvSpPr/>
          <p:nvPr/>
        </p:nvSpPr>
        <p:spPr>
          <a:xfrm>
            <a:off x="1676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4267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1600200" y="838201"/>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676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676400"/>
            <a:ext cx="8839200" cy="3416320"/>
          </a:xfrm>
          <a:prstGeom prst="rect">
            <a:avLst/>
          </a:prstGeom>
        </p:spPr>
        <p:txBody>
          <a:bodyPr wrap="square">
            <a:spAutoFit/>
          </a:bodyPr>
          <a:lstStyle/>
          <a:p>
            <a:pPr algn="just"/>
            <a:r>
              <a:rPr lang="en-IN" b="1" i="1" dirty="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2123658"/>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662546" y="4572001"/>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752600" y="1475125"/>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Simple / Atomic Attribute       --VS--        Composite Attribute</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pPr>
            <a:r>
              <a:rPr lang="en-US" sz="2000" b="1" dirty="0">
                <a:solidFill>
                  <a:schemeClr val="bg2">
                    <a:lumMod val="50000"/>
                  </a:schemeClr>
                </a:solidFill>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(Can’t be divided further)                            (Can be divided further)</a:t>
            </a:r>
          </a:p>
          <a:p>
            <a:pPr eaLnBrk="0" fontAlgn="base" hangingPunct="0">
              <a:spcBef>
                <a:spcPct val="0"/>
              </a:spcBef>
              <a:spcAft>
                <a:spcPct val="0"/>
              </a:spcAft>
            </a:pP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Single Value Attribute             --VS--        Multi Valued Attribute </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(Only One value) 		                  (Multiple values)</a:t>
            </a:r>
          </a:p>
          <a:p>
            <a:pPr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Stored Attribute                       --VS--        Derived Attribute</a:t>
            </a:r>
            <a:endParaRPr lang="en-US" sz="1100" dirty="0">
              <a:solidFill>
                <a:schemeClr val="bg2">
                  <a:lumMod val="50000"/>
                </a:schemeClr>
              </a:solidFill>
              <a:latin typeface="Arial" pitchFamily="34" charset="0"/>
              <a:cs typeface="Arial" pitchFamily="34" charset="0"/>
            </a:endParaRPr>
          </a:p>
          <a:p>
            <a:pPr lvl="0"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lang="en-US" sz="2000" dirty="0">
                <a:solidFill>
                  <a:schemeClr val="bg2">
                    <a:lumMod val="50000"/>
                  </a:schemeClr>
                </a:solidFill>
                <a:latin typeface="Arial" pitchFamily="34" charset="0"/>
                <a:ea typeface="MS Mincho" pitchFamily="49" charset="-128"/>
                <a:cs typeface="Arial" pitchFamily="34" charset="0"/>
              </a:rPr>
              <a:t>			     (Virtual)</a:t>
            </a:r>
          </a:p>
          <a:p>
            <a:pPr eaLnBrk="0" fontAlgn="base" hangingPunct="0">
              <a:spcBef>
                <a:spcPct val="0"/>
              </a:spcBef>
              <a:spcAft>
                <a:spcPct val="0"/>
              </a:spcAft>
            </a:pP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Complex Attribute </a:t>
            </a:r>
          </a:p>
          <a:p>
            <a:pPr eaLnBrk="0" fontAlgn="base" hangingPunct="0">
              <a:spcBef>
                <a:spcPct val="0"/>
              </a:spcBef>
              <a:spcAft>
                <a:spcPct val="0"/>
              </a:spcAft>
            </a:pPr>
            <a:r>
              <a:rPr lang="en-US" sz="2000" b="1" dirty="0">
                <a:solidFill>
                  <a:schemeClr val="bg2">
                    <a:lumMod val="50000"/>
                  </a:schemeClr>
                </a:solidFill>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(Composite &amp; Multivalued)</a:t>
            </a:r>
            <a:endParaRPr lang="en-US" sz="2800" dirty="0">
              <a:solidFill>
                <a:schemeClr val="bg2">
                  <a:lumMod val="50000"/>
                </a:schemeClr>
              </a:solidFill>
              <a:latin typeface="Arial" pitchFamily="34" charset="0"/>
              <a:cs typeface="Arial" pitchFamily="34" charset="0"/>
            </a:endParaRPr>
          </a:p>
        </p:txBody>
      </p:sp>
      <p:sp>
        <p:nvSpPr>
          <p:cNvPr id="5" name="Rectangle 4"/>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676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676400" y="757466"/>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676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a:solidFill>
                <a:srgbClr val="75DBFF"/>
              </a:solidFill>
              <a:latin typeface="Arial" panose="020B0604020202020204" pitchFamily="34" charset="0"/>
              <a:cs typeface="Arial" panose="020B0604020202020204" pitchFamily="34" charset="0"/>
            </a:endParaRP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6477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00200" y="1258670"/>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1600200" y="2209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1600200" y="2905704"/>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USERS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a:solidFill>
                  <a:srgbClr val="C00000"/>
                </a:solidFill>
                <a:latin typeface="Arial" panose="020B0604020202020204" pitchFamily="34" charset="0"/>
                <a:cs typeface="Arial" panose="020B0604020202020204" pitchFamily="34" charset="0"/>
              </a:rPr>
              <a:t>PRIMARY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76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676400" y="5096471"/>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USERS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a:solidFill>
                  <a:srgbClr val="C00000"/>
                </a:solidFill>
                <a:latin typeface="Arial" panose="020B0604020202020204" pitchFamily="34" charset="0"/>
                <a:cs typeface="Arial" panose="020B0604020202020204" pitchFamily="34" charset="0"/>
              </a:rPr>
              <a:t>PRIMARY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 USERNAME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1600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a:solidFill>
                <a:srgbClr val="75DBFF"/>
              </a:solidFill>
              <a:latin typeface="Arial" panose="020B0604020202020204" pitchFamily="34" charset="0"/>
              <a:cs typeface="Arial" panose="020B0604020202020204" pitchFamily="34" charset="0"/>
            </a:endParaRP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00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a:solidFill>
                <a:srgbClr val="75DBFF"/>
              </a:solidFill>
              <a:latin typeface="Arial" panose="020B0604020202020204" pitchFamily="34" charset="0"/>
              <a:cs typeface="Arial" panose="020B0604020202020204" pitchFamily="34" charset="0"/>
            </a:endParaRP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641143" y="304801"/>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641142" y="3748951"/>
            <a:ext cx="8458200" cy="1477328"/>
          </a:xfrm>
          <a:prstGeom prst="rect">
            <a:avLst/>
          </a:prstGeom>
        </p:spPr>
        <p:txBody>
          <a:bodyPr wrap="square">
            <a:spAutoFit/>
          </a:bodyPr>
          <a:lstStyle/>
          <a:p>
            <a:r>
              <a:rPr lang="en-IN" dirty="0">
                <a:solidFill>
                  <a:schemeClr val="accent2">
                    <a:lumMod val="50000"/>
                  </a:schemeClr>
                </a:solidFill>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solidFill>
                  <a:schemeClr val="accent2">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TEMP</a:t>
            </a:r>
            <a:r>
              <a:rPr lang="en-IN" dirty="0">
                <a:solidFill>
                  <a:schemeClr val="accent2">
                    <a:lumMod val="50000"/>
                  </a:schemeClr>
                </a:solidFill>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p>
          <a:p>
            <a:r>
              <a:rPr lang="en-IN" dirty="0">
                <a:solidFill>
                  <a:schemeClr val="accent2">
                    <a:lumMod val="50000"/>
                  </a:schemeClr>
                </a:solidFill>
                <a:latin typeface="Liberation Mono"/>
                <a:cs typeface="Arial" panose="020B0604020202020204" pitchFamily="34" charset="0"/>
              </a:rPr>
              <a:t>   COL1 INT, </a:t>
            </a:r>
          </a:p>
          <a:p>
            <a:r>
              <a:rPr lang="en-IN" dirty="0">
                <a:solidFill>
                  <a:schemeClr val="accent2">
                    <a:lumMod val="50000"/>
                  </a:schemeClr>
                </a:solidFill>
                <a:latin typeface="Liberation Mono"/>
                <a:cs typeface="Arial" panose="020B0604020202020204" pitchFamily="34" charset="0"/>
              </a:rPr>
              <a:t>   COL2 INT, </a:t>
            </a:r>
          </a:p>
          <a:p>
            <a:r>
              <a:rPr lang="en-IN" dirty="0">
                <a:solidFill>
                  <a:schemeClr val="accent2">
                    <a:lumMod val="50000"/>
                  </a:schemeClr>
                </a:solidFill>
                <a:latin typeface="Liberation Mono"/>
                <a:cs typeface="Arial" panose="020B0604020202020204" pitchFamily="34" charset="0"/>
              </a:rPr>
              <a:t>   COL3 INT, </a:t>
            </a:r>
          </a:p>
          <a:p>
            <a:r>
              <a:rPr lang="en-IN" dirty="0">
                <a:solidFill>
                  <a:schemeClr val="accent2">
                    <a:lumMod val="50000"/>
                  </a:schemeClr>
                </a:solidFill>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rPr>
              <a:t>CONSTRAINT PK_COL1_COL2 PRIMARY KEY </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COL1, COL2</a:t>
            </a:r>
            <a:r>
              <a:rPr lang="en-IN" dirty="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a:solidFill>
                <a:srgbClr val="DC525C"/>
              </a:solidFill>
              <a:latin typeface="Segoe UI Light" panose="020B0502040204020203" pitchFamily="34" charset="0"/>
              <a:cs typeface="Segoe UI Light" panose="020B0502040204020203" pitchFamily="34" charset="0"/>
            </a:endParaRPr>
          </a:p>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a:solidFill>
                <a:srgbClr val="75DBFF"/>
              </a:solidFill>
              <a:latin typeface="Arial" panose="020B0604020202020204" pitchFamily="34" charset="0"/>
              <a:cs typeface="Arial" panose="020B0604020202020204" pitchFamily="34" charset="0"/>
            </a:endParaRP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00200" y="1258670"/>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1600200" y="2209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1600200" y="2905704"/>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76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676400" y="5096471"/>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a:solidFill>
                  <a:srgbClr val="C00000"/>
                </a:solidFill>
                <a:latin typeface="Arial" panose="020B0604020202020204" pitchFamily="34" charset="0"/>
                <a:cs typeface="Arial" panose="020B0604020202020204" pitchFamily="34" charset="0"/>
              </a:rPr>
              <a:t>UNIQUE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1600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a:solidFill>
                <a:srgbClr val="75DBFF"/>
              </a:solidFill>
              <a:latin typeface="Arial" panose="020B0604020202020204" pitchFamily="34" charset="0"/>
              <a:cs typeface="Arial" panose="020B0604020202020204" pitchFamily="34" charset="0"/>
            </a:endParaRP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00200" y="1258670"/>
            <a:ext cx="8991600" cy="877163"/>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a:latin typeface="Arial" panose="020B0604020202020204" pitchFamily="34" charset="0"/>
                <a:cs typeface="Arial" panose="020B0604020202020204" pitchFamily="34" charset="0"/>
              </a:rPr>
              <a:t>;      </a:t>
            </a:r>
            <a:r>
              <a:rPr lang="en-IN" dirty="0">
                <a:solidFill>
                  <a:srgbClr val="92D050"/>
                </a:solidFill>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a:solidFill>
                <a:srgbClr val="75DBFF"/>
              </a:solidFill>
              <a:latin typeface="Arial" panose="020B0604020202020204" pitchFamily="34" charset="0"/>
              <a:cs typeface="Arial" panose="020B0604020202020204" pitchFamily="34" charset="0"/>
            </a:endParaRP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a:solidFill>
                <a:srgbClr val="DC525C"/>
              </a:solidFill>
              <a:latin typeface="Segoe UI Light" panose="020B0502040204020203" pitchFamily="34" charset="0"/>
              <a:cs typeface="Segoe UI Light" panose="020B0502040204020203" pitchFamily="34" charset="0"/>
            </a:endParaRPr>
          </a:p>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45694" y="76201"/>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645694"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718954" y="3949313"/>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676400" y="740926"/>
            <a:ext cx="8839200" cy="3754874"/>
          </a:xfrm>
          <a:prstGeom prst="rect">
            <a:avLst/>
          </a:prstGeom>
          <a:solidFill>
            <a:srgbClr val="476D59"/>
          </a:solidFill>
        </p:spPr>
        <p:txBody>
          <a:bodyPr wrap="square">
            <a:spAutoFit/>
          </a:bodyPr>
          <a:lstStyle/>
          <a:p>
            <a:r>
              <a:rPr lang="en-IN" sz="2000" dirty="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a:solidFill>
                  <a:srgbClr val="CFFF21"/>
                </a:solidFill>
              </a:rPr>
              <a:t>INSERT attempt </a:t>
            </a:r>
            <a:r>
              <a:rPr lang="en-IN" dirty="0">
                <a:solidFill>
                  <a:srgbClr val="CFFF21"/>
                </a:solidFill>
              </a:rPr>
              <a:t>to add a row </a:t>
            </a:r>
            <a:r>
              <a:rPr lang="en-IN" dirty="0">
                <a:solidFill>
                  <a:srgbClr val="CFFF21"/>
                </a:solidFill>
              </a:rPr>
              <a:t>to </a:t>
            </a:r>
            <a:r>
              <a:rPr lang="en-IN" dirty="0">
                <a:solidFill>
                  <a:srgbClr val="CFFF21"/>
                </a:solidFill>
              </a:rPr>
              <a:t>a child table that has a value in its foreign key columns that does not match a value in the corresponding parent </a:t>
            </a:r>
            <a:r>
              <a:rPr lang="en-IN" dirty="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828800" y="2014956"/>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029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600200" y="2055675"/>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a:solidFill>
                <a:srgbClr val="75DBFF"/>
              </a:solidFill>
              <a:latin typeface="Arial" panose="020B0604020202020204" pitchFamily="34" charset="0"/>
              <a:cs typeface="Arial" panose="020B0604020202020204" pitchFamily="34" charset="0"/>
            </a:endParaRP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1752600" y="1828801"/>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a:solidFill>
                <a:srgbClr val="000000"/>
              </a:solidFill>
              <a:latin typeface="Liberation Mono"/>
            </a:endParaRPr>
          </a:p>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a:solidFill>
                <a:srgbClr val="000000"/>
              </a:solidFill>
              <a:latin typeface="Liberation Mono"/>
            </a:endParaRPr>
          </a:p>
          <a:p>
            <a:r>
              <a:rPr lang="en-IN" i="1" dirty="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1734787" y="3066872"/>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a:t>sub clauses </a:t>
            </a:r>
            <a:r>
              <a:rPr lang="en-IN" dirty="0"/>
              <a:t>of the FOREIGN KEY clause.</a:t>
            </a:r>
          </a:p>
        </p:txBody>
      </p:sp>
      <p:sp>
        <p:nvSpPr>
          <p:cNvPr id="2" name="Rectangle 1"/>
          <p:cNvSpPr/>
          <p:nvPr/>
        </p:nvSpPr>
        <p:spPr>
          <a:xfrm>
            <a:off x="6172200" y="1516560"/>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752600" y="4495800"/>
            <a:ext cx="8610600" cy="369332"/>
          </a:xfrm>
          <a:prstGeom prst="rect">
            <a:avLst/>
          </a:prstGeom>
          <a:solidFill>
            <a:srgbClr val="476D59"/>
          </a:solidFill>
        </p:spPr>
        <p:txBody>
          <a:bodyPr wrap="square">
            <a:spAutoFit/>
          </a:bodyPr>
          <a:lstStyle/>
          <a:p>
            <a:r>
              <a:rPr lang="en-IN" b="1" dirty="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1600200" y="2971801"/>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1600200" y="685801"/>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632858" y="5257801"/>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a:solidFill>
                <a:srgbClr val="DC525C"/>
              </a:solidFill>
              <a:latin typeface="Segoe UI Light" panose="020B0502040204020203" pitchFamily="34" charset="0"/>
              <a:cs typeface="Segoe UI Light" panose="020B0502040204020203" pitchFamily="34" charset="0"/>
            </a:endParaRPr>
          </a:p>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1600201" y="5388115"/>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1828801" y="762001"/>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1828800" y="4338936"/>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1828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a:solidFill>
                  <a:srgbClr val="5F9378"/>
                </a:solidFill>
              </a:rPr>
              <a:t>Entity</a:t>
            </a:r>
          </a:p>
          <a:p>
            <a:pPr>
              <a:lnSpc>
                <a:spcPct val="150000"/>
              </a:lnSpc>
            </a:pPr>
            <a:r>
              <a:rPr lang="en-IN" b="1" i="1" dirty="0"/>
              <a:t>Name</a:t>
            </a:r>
            <a:r>
              <a:rPr lang="en-IN" b="1" dirty="0"/>
              <a:t> attribute</a:t>
            </a:r>
            <a:r>
              <a:rPr lang="en-IN" dirty="0"/>
              <a:t>: FirstName, MiddleName, and LastName</a:t>
            </a:r>
            <a:endParaRPr lang="en-IN" dirty="0"/>
          </a:p>
          <a:p>
            <a:pPr>
              <a:lnSpc>
                <a:spcPct val="150000"/>
              </a:lnSpc>
            </a:pPr>
            <a:r>
              <a:rPr lang="en-IN" b="1" i="1" dirty="0"/>
              <a:t>PhoneNumber</a:t>
            </a:r>
            <a:r>
              <a:rPr lang="en-IN" b="1" dirty="0"/>
              <a:t> attribute</a:t>
            </a:r>
            <a:r>
              <a:rPr lang="en-IN" dirty="0"/>
              <a:t>: CountryCode, CityCode, and PhoneNumber</a:t>
            </a:r>
            <a:endParaRPr lang="en-IN" dirty="0"/>
          </a:p>
        </p:txBody>
      </p:sp>
      <p:sp>
        <p:nvSpPr>
          <p:cNvPr id="7" name="Rectangle 6"/>
          <p:cNvSpPr/>
          <p:nvPr/>
        </p:nvSpPr>
        <p:spPr>
          <a:xfrm>
            <a:off x="1828800" y="4834116"/>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a:solidFill>
                  <a:srgbClr val="5F9378"/>
                </a:solidFill>
              </a:rPr>
              <a:t>Entity</a:t>
            </a:r>
          </a:p>
          <a:p>
            <a:pPr>
              <a:lnSpc>
                <a:spcPct val="150000"/>
              </a:lnSpc>
            </a:pPr>
            <a:r>
              <a:rPr lang="en-IN" b="1" i="1" dirty="0"/>
              <a:t>Hobbies</a:t>
            </a:r>
            <a:r>
              <a:rPr lang="en-IN" b="1" dirty="0"/>
              <a:t> attribute</a:t>
            </a:r>
            <a:r>
              <a:rPr lang="en-IN" dirty="0"/>
              <a:t>: reading, hiking, hockey, skiing, </a:t>
            </a:r>
            <a:r>
              <a:rPr lang="en-IN" dirty="0"/>
              <a:t>photography.</a:t>
            </a:r>
          </a:p>
          <a:p>
            <a:pPr>
              <a:lnSpc>
                <a:spcPct val="150000"/>
              </a:lnSpc>
            </a:pPr>
            <a:r>
              <a:rPr lang="en-IN" b="1" i="1" dirty="0"/>
              <a:t>SpokenLanguages</a:t>
            </a:r>
            <a:r>
              <a:rPr lang="en-IN" b="1" dirty="0"/>
              <a:t> attribute</a:t>
            </a:r>
            <a:r>
              <a:rPr lang="en-IN" dirty="0"/>
              <a:t>: Hindi, Marathi, Gujarati, English.</a:t>
            </a:r>
          </a:p>
        </p:txBody>
      </p:sp>
      <p:pic>
        <p:nvPicPr>
          <p:cNvPr id="9" name="Picture 8"/>
          <p:cNvPicPr>
            <a:picLocks noChangeAspect="1"/>
          </p:cNvPicPr>
          <p:nvPr/>
        </p:nvPicPr>
        <p:blipFill>
          <a:blip r:embed="rId2"/>
          <a:stretch>
            <a:fillRect/>
          </a:stretch>
        </p:blipFill>
        <p:spPr>
          <a:xfrm>
            <a:off x="1900917" y="2570650"/>
            <a:ext cx="1543050" cy="419100"/>
          </a:xfrm>
          <a:prstGeom prst="rect">
            <a:avLst/>
          </a:prstGeom>
        </p:spPr>
      </p:pic>
      <p:pic>
        <p:nvPicPr>
          <p:cNvPr id="10" name="Picture 9"/>
          <p:cNvPicPr>
            <a:picLocks noChangeAspect="1"/>
          </p:cNvPicPr>
          <p:nvPr/>
        </p:nvPicPr>
        <p:blipFill>
          <a:blip r:embed="rId3"/>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335882"/>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600201"/>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1600200" y="3787677"/>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1600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1905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676400" y="1425714"/>
            <a:ext cx="8763000" cy="369332"/>
          </a:xfrm>
          <a:prstGeom prst="rect">
            <a:avLst/>
          </a:prstGeom>
          <a:solidFill>
            <a:schemeClr val="bg1"/>
          </a:solidFill>
        </p:spPr>
        <p:txBody>
          <a:bodyPr wrap="square">
            <a:spAutoFit/>
          </a:bodyPr>
          <a:lstStyle/>
          <a:p>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676400" y="18699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676400" y="2706470"/>
            <a:ext cx="8763000" cy="646331"/>
          </a:xfrm>
          <a:prstGeom prst="rect">
            <a:avLst/>
          </a:prstGeom>
          <a:solidFill>
            <a:schemeClr val="bg1"/>
          </a:solidFill>
        </p:spPr>
        <p:txBody>
          <a:bodyPr wrap="square">
            <a:spAutoFit/>
          </a:bodyPr>
          <a:lstStyle/>
          <a:p>
            <a:r>
              <a:rPr lang="en-IN" dirty="0">
                <a:solidFill>
                  <a:srgbClr val="0077AA"/>
                </a:solidFill>
                <a:latin typeface="Liberation Mono"/>
              </a:rPr>
              <a:t>SHOW [FULL] TABLES [{FROM | IN} db_name]</a:t>
            </a:r>
          </a:p>
          <a:p>
            <a:r>
              <a:rPr lang="en-IN" dirty="0">
                <a:solidFill>
                  <a:srgbClr val="0077AA"/>
                </a:solidFill>
                <a:latin typeface="Liberation Mono"/>
              </a:rPr>
              <a:t>      [LIKE 'pattern' | WHERE expr]</a:t>
            </a:r>
          </a:p>
        </p:txBody>
      </p:sp>
      <p:sp>
        <p:nvSpPr>
          <p:cNvPr id="8" name="Rectangle 7"/>
          <p:cNvSpPr/>
          <p:nvPr/>
        </p:nvSpPr>
        <p:spPr>
          <a:xfrm>
            <a:off x="1676400" y="36225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a:t>
            </a:r>
            <a:r>
              <a:rPr lang="en-IN" sz="1600" dirty="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676400" y="3239870"/>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1600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676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1600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00200" y="2527281"/>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1600200" y="4419600"/>
            <a:ext cx="89916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600201"/>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676400" y="2433936"/>
            <a:ext cx="88392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latin typeface="Arial" panose="020B0604020202020204" pitchFamily="34" charset="0"/>
                <a:ea typeface="Times New Roman" panose="02020603050405020304" pitchFamily="18" charset="0"/>
              </a:rPr>
              <a:t>EMP</a:t>
            </a:r>
            <a:r>
              <a:rPr lang="en-IN" sz="1600" dirty="0">
                <a:latin typeface="Arial" panose="020B0604020202020204" pitchFamily="34" charset="0"/>
                <a:ea typeface="Arial Unicode MS"/>
                <a:cs typeface="Arial" panose="020B0604020202020204" pitchFamily="34" charset="0"/>
              </a:rPr>
              <a:t> </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Arial Unicode MS"/>
                <a:cs typeface="Arial" panose="020B0604020202020204" pitchFamily="34" charset="0"/>
              </a:rPr>
              <a:t>ON </a:t>
            </a:r>
            <a:r>
              <a:rPr lang="en-IN" sz="1600" dirty="0">
                <a:latin typeface="Arial" panose="020B0604020202020204" pitchFamily="34" charset="0"/>
                <a:ea typeface="Times New Roman" panose="02020603050405020304" pitchFamily="18" charset="0"/>
              </a:rPr>
              <a:t>EMP</a:t>
            </a:r>
            <a:r>
              <a:rPr lang="en-IN" sz="1600" dirty="0">
                <a:latin typeface="Arial" panose="020B0604020202020204" pitchFamily="34" charset="0"/>
                <a:ea typeface="Arial Unicode MS"/>
                <a:cs typeface="Arial" panose="020B0604020202020204" pitchFamily="34" charset="0"/>
              </a:rPr>
              <a:t> </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676400" y="1425715"/>
            <a:ext cx="8763000" cy="1200329"/>
          </a:xfrm>
          <a:prstGeom prst="rect">
            <a:avLst/>
          </a:prstGeom>
          <a:solidFill>
            <a:schemeClr val="bg1"/>
          </a:solidFill>
        </p:spPr>
        <p:txBody>
          <a:bodyPr wrap="square">
            <a:spAutoFit/>
          </a:bodyPr>
          <a:lstStyle/>
          <a:p>
            <a:r>
              <a:rPr lang="en-US" dirty="0">
                <a:solidFill>
                  <a:srgbClr val="0077AA"/>
                </a:solidFill>
                <a:latin typeface="Liberation Mono"/>
              </a:rPr>
              <a:t>SHOW {INDEX | INDEXES | KEYS}</a:t>
            </a:r>
          </a:p>
          <a:p>
            <a:r>
              <a:rPr lang="en-US" dirty="0">
                <a:solidFill>
                  <a:srgbClr val="0077AA"/>
                </a:solidFill>
                <a:latin typeface="Liberation Mono"/>
              </a:rPr>
              <a:t>    {FROM | IN} tbl_name</a:t>
            </a:r>
          </a:p>
          <a:p>
            <a:r>
              <a:rPr lang="en-US" dirty="0">
                <a:solidFill>
                  <a:srgbClr val="0077AA"/>
                </a:solidFill>
                <a:latin typeface="Liberation Mono"/>
              </a:rPr>
              <a:t>    [{FROM | IN} db_name]</a:t>
            </a:r>
          </a:p>
          <a:p>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676400" y="2860590"/>
            <a:ext cx="88392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Arial Unicode MS"/>
                <a:cs typeface="Arial" panose="020B0604020202020204" pitchFamily="34" charset="0"/>
              </a:rPr>
              <a: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676400" y="38511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76400" y="1425714"/>
            <a:ext cx="8763000" cy="369332"/>
          </a:xfrm>
          <a:prstGeom prst="rect">
            <a:avLst/>
          </a:prstGeom>
          <a:solidFill>
            <a:schemeClr val="bg1"/>
          </a:solidFill>
        </p:spPr>
        <p:txBody>
          <a:bodyPr wrap="square">
            <a:spAutoFit/>
          </a:bodyPr>
          <a:lstStyle/>
          <a:p>
            <a:r>
              <a:rPr lang="en-IN" dirty="0">
                <a:solidFill>
                  <a:srgbClr val="0077AA"/>
                </a:solidFill>
                <a:latin typeface="Liberation Mono"/>
              </a:rPr>
              <a:t>DROP INDEX index_name ON tbl_name</a:t>
            </a:r>
          </a:p>
        </p:txBody>
      </p:sp>
      <p:sp>
        <p:nvSpPr>
          <p:cNvPr id="6" name="Rectangle 5"/>
          <p:cNvSpPr/>
          <p:nvPr/>
        </p:nvSpPr>
        <p:spPr>
          <a:xfrm>
            <a:off x="1676400" y="1981201"/>
            <a:ext cx="8839200" cy="461665"/>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a:t>
            </a:r>
            <a:r>
              <a:rPr lang="en-IN" sz="1600" dirty="0">
                <a:latin typeface="Arial" panose="020B0604020202020204" pitchFamily="34" charset="0"/>
                <a:ea typeface="Times New Roman" panose="02020603050405020304" pitchFamily="18" charset="0"/>
              </a:rPr>
              <a:t> EMPLOYEE</a:t>
            </a:r>
            <a:r>
              <a:rPr lang="en-IN" sz="1600" dirty="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371601"/>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632857" y="2133601"/>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632857" y="4419600"/>
            <a:ext cx="6063343" cy="1477328"/>
          </a:xfrm>
          <a:prstGeom prst="rect">
            <a:avLst/>
          </a:prstGeom>
        </p:spPr>
        <p:txBody>
          <a:bodyPr wrap="square">
            <a:spAutoFit/>
          </a:bodyPr>
          <a:lstStyle/>
          <a:p>
            <a:r>
              <a:rPr lang="en-IN" dirty="0">
                <a:solidFill>
                  <a:srgbClr val="E0D612"/>
                </a:solidFill>
                <a:latin typeface="Arial" panose="020B0604020202020204" pitchFamily="34" charset="0"/>
                <a:cs typeface="Arial" panose="020B0604020202020204" pitchFamily="34" charset="0"/>
              </a:rPr>
              <a:t>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a:solidFill>
                  <a:srgbClr val="C74C49"/>
                </a:solidFill>
                <a:latin typeface="Arial" panose="020B0604020202020204" pitchFamily="34" charset="0"/>
                <a:cs typeface="Arial" panose="020B0604020202020204" pitchFamily="34" charset="0"/>
              </a:rPr>
              <a:t>READ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a:solidFill>
                  <a:srgbClr val="C74C49"/>
                </a:solidFill>
                <a:latin typeface="Arial" panose="020B0604020202020204" pitchFamily="34" charset="0"/>
                <a:cs typeface="Arial" panose="020B0604020202020204" pitchFamily="34" charset="0"/>
              </a:rPr>
              <a:t>WRITE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1828800" y="3276601"/>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Snapshots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3276600"/>
            <a:ext cx="8839200" cy="1477328"/>
          </a:xfrm>
          <a:prstGeom prst="rect">
            <a:avLst/>
          </a:prstGeom>
        </p:spPr>
        <p:txBody>
          <a:bodyPr wrap="square">
            <a:spAutoFit/>
          </a:bodyPr>
          <a:lstStyle/>
          <a:p>
            <a:r>
              <a:rPr lang="en-US" dirty="0"/>
              <a:t>To create a raw data snapshot of MyISAM tables, you can use standard copy tools such as cp or copy, a remote copy tool such as scp or rsync, an archiving tool such as zip or tar, or a file system snapshot tool such as dump, providing that your MySQL data files exist on a single file system. If you are replicating only certain databases, copy only those files that relate to those tables.</a:t>
            </a:r>
          </a:p>
        </p:txBody>
      </p:sp>
      <p:sp>
        <p:nvSpPr>
          <p:cNvPr id="6" name="Rectangle 5"/>
          <p:cNvSpPr/>
          <p:nvPr/>
        </p:nvSpPr>
        <p:spPr>
          <a:xfrm>
            <a:off x="1632858" y="53877"/>
            <a:ext cx="8915400" cy="2031325"/>
          </a:xfrm>
          <a:prstGeom prst="rect">
            <a:avLst/>
          </a:prstGeom>
        </p:spPr>
        <p:txBody>
          <a:bodyPr wrap="square">
            <a:spAutoFit/>
          </a:bodyPr>
          <a:lstStyle/>
          <a:p>
            <a:pPr marL="342900" indent="-342900">
              <a:buFont typeface="Arial" panose="020B0604020202020204" pitchFamily="34" charset="0"/>
              <a:buChar char="•"/>
            </a:pPr>
            <a:r>
              <a:rPr lang="en-US" dirty="0">
                <a:solidFill>
                  <a:srgbClr val="C41A1A"/>
                </a:solidFill>
              </a:rPr>
              <a:t>mysqldump -uroot -p db1 &gt;&gt; d:\bk.sql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mysqldump -u[username] -p[password] --all-databases &gt; </a:t>
            </a:r>
            <a:r>
              <a:rPr lang="en-US" dirty="0">
                <a:solidFill>
                  <a:srgbClr val="C41A1A"/>
                </a:solidFill>
              </a:rPr>
              <a:t>D:\localhost.sql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mysqldump </a:t>
            </a:r>
            <a:r>
              <a:rPr lang="en-US" dirty="0">
                <a:solidFill>
                  <a:srgbClr val="C41A1A"/>
                </a:solidFill>
              </a:rPr>
              <a:t>-P 3306 -h [ip_address] -u [uname] -p[pass] </a:t>
            </a:r>
            <a:r>
              <a:rPr lang="en-US" dirty="0">
                <a:solidFill>
                  <a:srgbClr val="C41A1A"/>
                </a:solidFill>
              </a:rPr>
              <a:t>db_name </a:t>
            </a:r>
            <a:r>
              <a:rPr lang="en-US" dirty="0">
                <a:solidFill>
                  <a:srgbClr val="C41A1A"/>
                </a:solidFill>
              </a:rPr>
              <a:t>&gt; </a:t>
            </a:r>
            <a:r>
              <a:rPr lang="en-US" dirty="0">
                <a:solidFill>
                  <a:srgbClr val="C41A1A"/>
                </a:solidFill>
              </a:rPr>
              <a:t>db_backup.sql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 -P 3306 </a:t>
            </a:r>
            <a:r>
              <a:rPr lang="en-US" dirty="0">
                <a:solidFill>
                  <a:srgbClr val="C41A1A"/>
                </a:solidFill>
              </a:rPr>
              <a:t>–h192.168.100.74  -</a:t>
            </a:r>
            <a:r>
              <a:rPr lang="en-US" dirty="0">
                <a:solidFill>
                  <a:srgbClr val="C41A1A"/>
                </a:solidFill>
              </a:rPr>
              <a:t>uroot -</a:t>
            </a:r>
            <a:r>
              <a:rPr lang="en-US" dirty="0">
                <a:solidFill>
                  <a:srgbClr val="C41A1A"/>
                </a:solidFill>
              </a:rPr>
              <a:t>proot </a:t>
            </a:r>
            <a:r>
              <a:rPr lang="en-US" dirty="0">
                <a:solidFill>
                  <a:srgbClr val="C41A1A"/>
                </a:solidFill>
              </a:rPr>
              <a:t>&lt; </a:t>
            </a:r>
            <a:r>
              <a:rPr lang="en-US" dirty="0">
                <a:solidFill>
                  <a:srgbClr val="C41A1A"/>
                </a:solidFill>
              </a:rPr>
              <a:t>D:\ </a:t>
            </a:r>
            <a:r>
              <a:rPr lang="en-US" dirty="0">
                <a:solidFill>
                  <a:srgbClr val="C41A1A"/>
                </a:solidFill>
              </a:rPr>
              <a:t>backup_fileName.sql</a:t>
            </a:r>
            <a:r>
              <a:rPr lang="en-US" dirty="0">
                <a:solidFill>
                  <a:srgbClr val="C41A1A"/>
                </a:solidFill>
              </a:rPr>
              <a:t> </a:t>
            </a:r>
            <a:r>
              <a:rPr lang="en-US" dirty="0">
                <a:solidFill>
                  <a:srgbClr val="C41A1A"/>
                </a:solidFill>
              </a:rPr>
              <a:t>saleel</a:t>
            </a:r>
          </a:p>
        </p:txBody>
      </p:sp>
    </p:spTree>
    <p:extLst>
      <p:ext uri="{BB962C8B-B14F-4D97-AF65-F5344CB8AC3E}">
        <p14:creationId xmlns:p14="http://schemas.microsoft.com/office/powerpoint/2010/main" val="2165911081"/>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676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00200" y="3352801"/>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96070"/>
            <a:ext cx="8763000" cy="2308324"/>
          </a:xfrm>
          <a:prstGeom prst="rect">
            <a:avLst/>
          </a:prstGeom>
          <a:solidFill>
            <a:schemeClr val="bg1"/>
          </a:solidFill>
        </p:spPr>
        <p:txBody>
          <a:bodyPr wrap="square">
            <a:spAutoFit/>
          </a:bodyPr>
          <a:lstStyle/>
          <a:p>
            <a:r>
              <a:rPr lang="en-IN" dirty="0">
                <a:solidFill>
                  <a:srgbClr val="0077AA"/>
                </a:solidFill>
                <a:latin typeface="Liberation Mono"/>
              </a:rPr>
              <a:t>CREATE PROCEDURE sp_name ([proc_parameter[,...]])</a:t>
            </a:r>
          </a:p>
          <a:p>
            <a:r>
              <a:rPr lang="en-IN" dirty="0">
                <a:solidFill>
                  <a:srgbClr val="0077AA"/>
                </a:solidFill>
                <a:latin typeface="Liberation Mono"/>
              </a:rPr>
              <a:t>proc_parameter</a:t>
            </a:r>
            <a:r>
              <a:rPr lang="en-IN" dirty="0">
                <a:solidFill>
                  <a:srgbClr val="0077AA"/>
                </a:solidFill>
                <a:latin typeface="Liberation Mono"/>
              </a:rPr>
              <a:t>:</a:t>
            </a:r>
          </a:p>
          <a:p>
            <a:r>
              <a:rPr lang="en-IN" dirty="0">
                <a:solidFill>
                  <a:srgbClr val="0077AA"/>
                </a:solidFill>
                <a:latin typeface="Liberation Mono"/>
              </a:rPr>
              <a:t>    [ IN | OUT | INOUT ] param_name type</a:t>
            </a:r>
          </a:p>
          <a:p>
            <a:endParaRPr lang="en-IN" dirty="0">
              <a:solidFill>
                <a:srgbClr val="0077AA"/>
              </a:solidFill>
              <a:latin typeface="Liberation Mono"/>
            </a:endParaRPr>
          </a:p>
          <a:p>
            <a:endParaRPr lang="en-IN" dirty="0">
              <a:solidFill>
                <a:srgbClr val="0077AA"/>
              </a:solidFill>
              <a:latin typeface="Liberation Mono"/>
            </a:endParaRPr>
          </a:p>
          <a:p>
            <a:r>
              <a:rPr lang="en-IN" dirty="0">
                <a:solidFill>
                  <a:srgbClr val="0077AA"/>
                </a:solidFill>
                <a:latin typeface="Liberation Mono"/>
              </a:rPr>
              <a:t>CREATE FUNCTION sp_name ([func_parameter[,...]])</a:t>
            </a:r>
          </a:p>
          <a:p>
            <a:r>
              <a:rPr lang="en-IN" dirty="0">
                <a:solidFill>
                  <a:srgbClr val="0077AA"/>
                </a:solidFill>
                <a:latin typeface="Liberation Mono"/>
              </a:rPr>
              <a:t>    RETURNS type</a:t>
            </a:r>
          </a:p>
          <a:p>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676400" y="4114801"/>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8105967" y="1814622"/>
            <a:ext cx="2036135" cy="400110"/>
          </a:xfrm>
          <a:prstGeom prst="rect">
            <a:avLst/>
          </a:prstGeom>
          <a:solidFill>
            <a:srgbClr val="DC525C"/>
          </a:solidFill>
        </p:spPr>
        <p:txBody>
          <a:bodyPr wrap="none">
            <a:spAutoFit/>
          </a:bodyPr>
          <a:lstStyle/>
          <a:p>
            <a:r>
              <a:rPr lang="en-IN" sz="2000" dirty="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6629400"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1676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a:solidFill>
                <a:schemeClr val="bg2">
                  <a:lumMod val="50000"/>
                </a:schemeClr>
              </a:solidFill>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a:solidFill>
                <a:schemeClr val="bg2">
                  <a:lumMod val="50000"/>
                </a:schemeClr>
              </a:solidFill>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4038601"/>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a:t>procedure</a:t>
            </a:r>
            <a:r>
              <a:rPr lang="en-IN" sz="2000" dirty="0"/>
              <a:t> or a </a:t>
            </a:r>
            <a:r>
              <a:rPr lang="en-IN" sz="2000" b="1" i="1" dirty="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a:t>a </a:t>
            </a:r>
            <a:r>
              <a:rPr lang="en-IN" sz="2000" b="1" i="1" dirty="0"/>
              <a:t>procedure</a:t>
            </a:r>
            <a:r>
              <a:rPr lang="en-IN" sz="2000" dirty="0"/>
              <a:t> or a </a:t>
            </a:r>
            <a:r>
              <a:rPr lang="en-IN" sz="2000" b="1" i="1" dirty="0"/>
              <a:t>function</a:t>
            </a:r>
            <a:r>
              <a:rPr lang="en-IN" sz="2000" dirty="0"/>
              <a:t>.</a:t>
            </a:r>
          </a:p>
        </p:txBody>
      </p:sp>
      <p:sp>
        <p:nvSpPr>
          <p:cNvPr id="5" name="Rectangle 4"/>
          <p:cNvSpPr/>
          <p:nvPr/>
        </p:nvSpPr>
        <p:spPr>
          <a:xfrm>
            <a:off x="1678765" y="247472"/>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a:solidFill>
                  <a:srgbClr val="006C86"/>
                </a:solidFill>
                <a:latin typeface="Open Sans"/>
              </a:rPr>
              <a:t>definition. When </a:t>
            </a:r>
            <a:r>
              <a:rPr lang="en-IN" dirty="0">
                <a:solidFill>
                  <a:srgbClr val="006C86"/>
                </a:solidFill>
                <a:latin typeface="Open Sans"/>
              </a:rPr>
              <a:t>a method is called, </a:t>
            </a:r>
            <a:r>
              <a:rPr lang="en-IN" dirty="0">
                <a:solidFill>
                  <a:srgbClr val="006C86"/>
                </a:solidFill>
                <a:latin typeface="Open Sans"/>
              </a:rPr>
              <a:t>the</a:t>
            </a:r>
            <a:r>
              <a:rPr lang="en-IN" dirty="0">
                <a:solidFill>
                  <a:srgbClr val="006C86"/>
                </a:solidFill>
                <a:latin typeface="Open Sans"/>
              </a:rPr>
              <a:t> arguments are the data you pass into </a:t>
            </a:r>
            <a:r>
              <a:rPr lang="en-IN" dirty="0">
                <a:solidFill>
                  <a:srgbClr val="006C86"/>
                </a:solidFill>
                <a:latin typeface="Open Sans"/>
              </a:rPr>
              <a:t>the method's parameters</a:t>
            </a:r>
            <a:r>
              <a:rPr lang="en-IN" dirty="0">
                <a:solidFill>
                  <a:srgbClr val="006C86"/>
                </a:solidFill>
                <a:latin typeface="Open Sans"/>
              </a:rPr>
              <a:t>. </a:t>
            </a:r>
            <a:r>
              <a:rPr lang="en-IN" dirty="0">
                <a:solidFill>
                  <a:srgbClr val="006C86"/>
                </a:solidFill>
                <a:latin typeface="Open Sans"/>
              </a:rPr>
              <a:t> Parameter</a:t>
            </a:r>
            <a:r>
              <a:rPr lang="en-IN" dirty="0">
                <a:solidFill>
                  <a:srgbClr val="006C86"/>
                </a:solidFill>
                <a:latin typeface="Open Sans"/>
              </a:rPr>
              <a:t> </a:t>
            </a:r>
            <a:r>
              <a:rPr lang="en-IN" dirty="0">
                <a:solidFill>
                  <a:srgbClr val="006C86"/>
                </a:solidFill>
                <a:latin typeface="Open Sans"/>
              </a:rPr>
              <a:t> is </a:t>
            </a:r>
            <a:r>
              <a:rPr lang="en-IN" dirty="0">
                <a:solidFill>
                  <a:srgbClr val="006C86"/>
                </a:solidFill>
                <a:latin typeface="Open Sans"/>
              </a:rPr>
              <a:t>variable </a:t>
            </a:r>
            <a:r>
              <a:rPr lang="en-IN" dirty="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2159769" y="1078468"/>
            <a:ext cx="7607009" cy="4255532"/>
            <a:chOff x="177800" y="914400"/>
            <a:chExt cx="6915463"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683445" cy="369332"/>
            </a:xfrm>
            <a:prstGeom prst="rect">
              <a:avLst/>
            </a:prstGeom>
            <a:solidFill>
              <a:srgbClr val="CFFF21"/>
            </a:solidFill>
          </p:spPr>
          <p:txBody>
            <a:bodyPr wrap="none">
              <a:spAutoFit/>
            </a:bodyPr>
            <a:lstStyle/>
            <a:p>
              <a:r>
                <a:rPr lang="en-IN" b="1" dirty="0"/>
                <a:t>Parameter</a:t>
              </a:r>
              <a:r>
                <a:rPr lang="en-IN" dirty="0"/>
                <a:t> </a:t>
              </a:r>
              <a:r>
                <a:rPr lang="en-IN" dirty="0"/>
                <a:t> </a:t>
              </a:r>
              <a:r>
                <a:rPr lang="en-IN" b="1" dirty="0"/>
                <a:t>List</a:t>
              </a:r>
            </a:p>
          </p:txBody>
        </p:sp>
        <p:sp>
          <p:nvSpPr>
            <p:cNvPr id="17" name="Rectangle 16"/>
            <p:cNvSpPr/>
            <p:nvPr/>
          </p:nvSpPr>
          <p:spPr>
            <a:xfrm>
              <a:off x="2670403" y="4800600"/>
              <a:ext cx="1590179" cy="369332"/>
            </a:xfrm>
            <a:prstGeom prst="rect">
              <a:avLst/>
            </a:prstGeom>
            <a:solidFill>
              <a:srgbClr val="CFFF21"/>
            </a:solidFill>
          </p:spPr>
          <p:txBody>
            <a:bodyPr wrap="none">
              <a:spAutoFit/>
            </a:bodyPr>
            <a:lstStyle/>
            <a:p>
              <a:r>
                <a:rPr lang="en-IN" b="1" dirty="0"/>
                <a:t>Argument</a:t>
              </a:r>
              <a:r>
                <a:rPr lang="en-IN" dirty="0"/>
                <a:t> </a:t>
              </a:r>
              <a:r>
                <a:rPr lang="en-IN" b="1" dirty="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676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a:t>OUT parameter(s) </a:t>
            </a:r>
            <a:r>
              <a:rPr lang="en-IN" sz="1700" dirty="0"/>
              <a:t>or may not return any at all</a:t>
            </a:r>
            <a:r>
              <a:rPr lang="en-IN" sz="1700" dirty="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a:t>.</a:t>
            </a:r>
          </a:p>
        </p:txBody>
      </p:sp>
      <p:sp>
        <p:nvSpPr>
          <p:cNvPr id="3" name="Rectangle 2"/>
          <p:cNvSpPr/>
          <p:nvPr/>
        </p:nvSpPr>
        <p:spPr>
          <a:xfrm>
            <a:off x="1676400" y="3872806"/>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1015663"/>
          </a:xfrm>
          <a:prstGeom prst="rect">
            <a:avLst/>
          </a:prstGeom>
          <a:solidFill>
            <a:schemeClr val="bg2">
              <a:lumMod val="10000"/>
            </a:schemeClr>
          </a:solidFill>
        </p:spPr>
        <p:txBody>
          <a:bodyPr wrap="square">
            <a:spAutoFit/>
          </a:bodyPr>
          <a:lstStyle/>
          <a:p>
            <a:pPr algn="r"/>
            <a:r>
              <a:rPr lang="en-IN" sz="3000" b="1" i="1" dirty="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1600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a:solidFill>
                    <a:srgbClr val="FF0000"/>
                  </a:solidFill>
                </a:rPr>
                <a:t> // ERROR </a:t>
              </a:r>
              <a:r>
                <a:rPr lang="en-IN" sz="1600" dirty="0">
                  <a:solidFill>
                    <a:srgbClr val="FF0000"/>
                  </a:solidFill>
                </a:rPr>
                <a:t>1415 (0A000): Not allowed to </a:t>
              </a:r>
              <a:endParaRPr lang="en-IN" sz="1600" dirty="0">
                <a:solidFill>
                  <a:srgbClr val="FF0000"/>
                </a:solidFill>
              </a:endParaRPr>
            </a:p>
            <a:p>
              <a:r>
                <a:rPr lang="en-IN" sz="1600" dirty="0">
                  <a:solidFill>
                    <a:srgbClr val="FF0000"/>
                  </a:solidFill>
                </a:rPr>
                <a:t> </a:t>
              </a:r>
              <a:r>
                <a:rPr lang="en-IN" sz="1600" dirty="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a:solidFill>
                    <a:srgbClr val="FF0000"/>
                  </a:solidFill>
                </a:rPr>
                <a:t> // ERROR </a:t>
              </a:r>
              <a:r>
                <a:rPr lang="en-IN" sz="1600" dirty="0">
                  <a:solidFill>
                    <a:srgbClr val="FF0000"/>
                  </a:solidFill>
                </a:rPr>
                <a:t>1415 (0A000): Not allowed to </a:t>
              </a:r>
              <a:endParaRPr lang="en-IN" sz="1600" dirty="0">
                <a:solidFill>
                  <a:srgbClr val="FF0000"/>
                </a:solidFill>
              </a:endParaRPr>
            </a:p>
            <a:p>
              <a:r>
                <a:rPr lang="en-IN" sz="1600" dirty="0">
                  <a:solidFill>
                    <a:srgbClr val="FF0000"/>
                  </a:solidFill>
                </a:rPr>
                <a:t> </a:t>
              </a:r>
              <a:r>
                <a:rPr lang="en-IN" sz="1600" dirty="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438870"/>
            <a:ext cx="8763000" cy="923330"/>
          </a:xfrm>
          <a:prstGeom prst="rect">
            <a:avLst/>
          </a:prstGeom>
          <a:solidFill>
            <a:schemeClr val="bg1"/>
          </a:solidFill>
        </p:spPr>
        <p:txBody>
          <a:bodyPr wrap="square">
            <a:spAutoFit/>
          </a:bodyPr>
          <a:lstStyle/>
          <a:p>
            <a:pPr>
              <a:lnSpc>
                <a:spcPct val="150000"/>
              </a:lnSpc>
            </a:pPr>
            <a:r>
              <a:rPr lang="en-IN" dirty="0">
                <a:solidFill>
                  <a:srgbClr val="0077AA"/>
                </a:solidFill>
                <a:latin typeface="Liberation Mono"/>
              </a:rPr>
              <a:t>source </a:t>
            </a:r>
            <a:r>
              <a:rPr lang="en-IN" i="1" dirty="0">
                <a:solidFill>
                  <a:srgbClr val="000000"/>
                </a:solidFill>
                <a:latin typeface="Liberation Mono"/>
              </a:rPr>
              <a:t>file_name.sql</a:t>
            </a:r>
            <a:endParaRPr lang="en-IN" i="1" dirty="0">
              <a:solidFill>
                <a:srgbClr val="000000"/>
              </a:solidFill>
              <a:latin typeface="Liberation Mono"/>
            </a:endParaRPr>
          </a:p>
          <a:p>
            <a:pPr>
              <a:lnSpc>
                <a:spcPct val="150000"/>
              </a:lnSpc>
            </a:pPr>
            <a:r>
              <a:rPr lang="en-IN" dirty="0">
                <a:solidFill>
                  <a:srgbClr val="0077AA"/>
                </a:solidFill>
                <a:latin typeface="Liberation Mono"/>
              </a:rPr>
              <a:t>\. </a:t>
            </a:r>
            <a:r>
              <a:rPr lang="en-IN" i="1" dirty="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676400" y="2438401"/>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1600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676400" y="5334001"/>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1600200" y="4549915"/>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a:solidFill>
                  <a:srgbClr val="999999"/>
                </a:solidFill>
                <a:latin typeface="Liberation Mono"/>
              </a:rPr>
              <a:t>[,...]])</a:t>
            </a:r>
          </a:p>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b="1" i="1" dirty="0">
                <a:solidFill>
                  <a:srgbClr val="DC525C"/>
                </a:solidFill>
                <a:latin typeface="Segoe UI Light" panose="020B0502040204020203" pitchFamily="34" charset="0"/>
                <a:cs typeface="Segoe UI Light" panose="020B0502040204020203" pitchFamily="34" charset="0"/>
              </a:rPr>
              <a:t>DELIMITER</a:t>
            </a:r>
            <a:r>
              <a:rPr lang="en-IN" sz="4800" dirty="0">
                <a:solidFill>
                  <a:srgbClr val="DC525C"/>
                </a:solidFill>
                <a:latin typeface="Segoe UI Light" panose="020B0502040204020203" pitchFamily="34" charset="0"/>
                <a:cs typeface="Segoe UI Light" panose="020B0502040204020203" pitchFamily="34" charset="0"/>
              </a:rPr>
              <a:t> </a:t>
            </a:r>
            <a:r>
              <a:rPr lang="en-US" sz="4800" b="1" i="1" dirty="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1"/>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676400" y="152401"/>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2743200"/>
            <a:ext cx="8763000" cy="923330"/>
          </a:xfrm>
          <a:prstGeom prst="rect">
            <a:avLst/>
          </a:prstGeom>
          <a:solidFill>
            <a:schemeClr val="bg1"/>
          </a:solidFill>
        </p:spPr>
        <p:txBody>
          <a:bodyPr wrap="square">
            <a:spAutoFit/>
          </a:bodyPr>
          <a:lstStyle/>
          <a:p>
            <a:r>
              <a:rPr lang="en-IN" dirty="0">
                <a:solidFill>
                  <a:srgbClr val="0077AA"/>
                </a:solidFill>
                <a:latin typeface="Liberation Mono"/>
              </a:rPr>
              <a:t>[begin_label:] BEGIN</a:t>
            </a:r>
          </a:p>
          <a:p>
            <a:r>
              <a:rPr lang="en-IN" dirty="0">
                <a:solidFill>
                  <a:srgbClr val="0077AA"/>
                </a:solidFill>
                <a:latin typeface="Liberation Mono"/>
              </a:rPr>
              <a:t>    [statement_list]</a:t>
            </a:r>
          </a:p>
          <a:p>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714500" y="3312856"/>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676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676400" y="1"/>
            <a:ext cx="2798712" cy="461665"/>
          </a:xfrm>
          <a:prstGeom prst="rect">
            <a:avLst/>
          </a:prstGeom>
        </p:spPr>
        <p:txBody>
          <a:bodyPr wrap="square">
            <a:spAutoFit/>
          </a:bodyPr>
          <a:lstStyle/>
          <a:p>
            <a:r>
              <a:rPr lang="en-IN" sz="2400" dirty="0">
                <a:solidFill>
                  <a:srgbClr val="000000"/>
                </a:solidFill>
                <a:latin typeface="Open Sans"/>
              </a:rPr>
              <a:t>Declaring variables</a:t>
            </a:r>
          </a:p>
        </p:txBody>
      </p:sp>
      <p:sp>
        <p:nvSpPr>
          <p:cNvPr id="7" name="Rectangle 6"/>
          <p:cNvSpPr/>
          <p:nvPr/>
        </p:nvSpPr>
        <p:spPr>
          <a:xfrm>
            <a:off x="1676400" y="1066801"/>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676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5638800" y="1134071"/>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288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DECLARE var_name [, var_name] ... type [DEFAULT value]</a:t>
            </a:r>
          </a:p>
        </p:txBody>
      </p:sp>
      <p:sp>
        <p:nvSpPr>
          <p:cNvPr id="2" name="Rectangle 1"/>
          <p:cNvSpPr/>
          <p:nvPr/>
        </p:nvSpPr>
        <p:spPr>
          <a:xfrm>
            <a:off x="1524000" y="3663077"/>
            <a:ext cx="4572000" cy="2123658"/>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begin</a:t>
            </a:r>
          </a:p>
          <a:p>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a:latin typeface="Arial" panose="020B0604020202020204" pitchFamily="34" charset="0"/>
                <a:cs typeface="Arial" panose="020B0604020202020204" pitchFamily="34" charset="0"/>
              </a:rPr>
              <a:t>'Infoway'; </a:t>
            </a:r>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1600200" y="2362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1600200" y="31242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SET @var_name = expr [, @var_name = expr] ...</a:t>
            </a:r>
          </a:p>
        </p:txBody>
      </p:sp>
      <p:sp>
        <p:nvSpPr>
          <p:cNvPr id="8" name="Rectangle 7"/>
          <p:cNvSpPr/>
          <p:nvPr/>
        </p:nvSpPr>
        <p:spPr>
          <a:xfrm>
            <a:off x="6172200" y="3698320"/>
            <a:ext cx="4495800" cy="2062103"/>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begin</a:t>
            </a:r>
          </a:p>
          <a:p>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a:latin typeface="Arial" panose="020B0604020202020204" pitchFamily="34" charset="0"/>
                <a:cs typeface="Arial" panose="020B0604020202020204" pitchFamily="34" charset="0"/>
              </a:rPr>
              <a:t>= 'Infoway';</a:t>
            </a:r>
          </a:p>
          <a:p>
            <a:r>
              <a:rPr lang="en-IN" sz="1600" dirty="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152400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28800"/>
            <a:ext cx="8763000" cy="369332"/>
          </a:xfrm>
          <a:prstGeom prst="rect">
            <a:avLst/>
          </a:prstGeom>
          <a:solidFill>
            <a:schemeClr val="bg1"/>
          </a:solidFill>
        </p:spPr>
        <p:txBody>
          <a:bodyPr wrap="square">
            <a:spAutoFit/>
          </a:bodyPr>
          <a:lstStyle/>
          <a:p>
            <a:r>
              <a:rPr lang="en-IN" dirty="0">
                <a:solidFill>
                  <a:srgbClr val="0077AA"/>
                </a:solidFill>
                <a:latin typeface="Liberation Mono"/>
              </a:rPr>
              <a:t>DECLARE var_name [, var_name] ... type [DEFAULT value]</a:t>
            </a:r>
          </a:p>
        </p:txBody>
      </p:sp>
      <p:sp>
        <p:nvSpPr>
          <p:cNvPr id="2" name="Rectangle 1"/>
          <p:cNvSpPr/>
          <p:nvPr/>
        </p:nvSpPr>
        <p:spPr>
          <a:xfrm>
            <a:off x="1676400" y="2547879"/>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152400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676400" y="740689"/>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676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1600200" y="765364"/>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1600200" y="30989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367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657601"/>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67478"/>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124201"/>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200401"/>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1600200" y="5352872"/>
            <a:ext cx="4991100" cy="1200329"/>
          </a:xfrm>
          <a:prstGeom prst="rect">
            <a:avLst/>
          </a:prstGeom>
          <a:noFill/>
        </p:spPr>
        <p:txBody>
          <a:bodyPr wrap="square" rtlCol="0">
            <a:spAutoFit/>
          </a:bodyPr>
          <a:lstStyle/>
          <a:p>
            <a:r>
              <a:rPr lang="en-IN" dirty="0">
                <a:solidFill>
                  <a:schemeClr val="accent5">
                    <a:lumMod val="75000"/>
                  </a:schemeClr>
                </a:solidFill>
              </a:rPr>
              <a:t>mysql&gt; </a:t>
            </a:r>
            <a:r>
              <a:rPr lang="en-IN" dirty="0">
                <a:solidFill>
                  <a:srgbClr val="0077AA"/>
                </a:solidFill>
              </a:rPr>
              <a:t>SET</a:t>
            </a:r>
            <a:r>
              <a:rPr lang="en-IN" dirty="0">
                <a:solidFill>
                  <a:schemeClr val="accent5">
                    <a:lumMod val="75000"/>
                  </a:schemeClr>
                </a:solidFill>
              </a:rPr>
              <a:t> </a:t>
            </a:r>
            <a:r>
              <a:rPr lang="en-IN" i="1" dirty="0">
                <a:solidFill>
                  <a:srgbClr val="EE9900"/>
                </a:solidFill>
              </a:rPr>
              <a:t>@x </a:t>
            </a:r>
            <a:r>
              <a:rPr lang="en-IN" dirty="0">
                <a:solidFill>
                  <a:schemeClr val="accent5">
                    <a:lumMod val="75000"/>
                  </a:schemeClr>
                </a:solidFill>
              </a:rPr>
              <a:t>= </a:t>
            </a:r>
            <a:r>
              <a:rPr lang="en-IN" dirty="0">
                <a:solidFill>
                  <a:srgbClr val="92D050"/>
                </a:solidFill>
              </a:rPr>
              <a:t>10</a:t>
            </a:r>
            <a:endParaRPr lang="en-IN" dirty="0">
              <a:solidFill>
                <a:schemeClr val="accent5">
                  <a:lumMod val="75000"/>
                </a:schemeClr>
              </a:solidFill>
            </a:endParaRPr>
          </a:p>
          <a:p>
            <a:r>
              <a:rPr lang="en-IN" dirty="0">
                <a:solidFill>
                  <a:schemeClr val="accent5">
                    <a:lumMod val="75000"/>
                  </a:schemeClr>
                </a:solidFill>
              </a:rPr>
              <a:t>mysql&gt; </a:t>
            </a:r>
            <a:r>
              <a:rPr lang="en-IN" dirty="0">
                <a:solidFill>
                  <a:srgbClr val="0077AA"/>
                </a:solidFill>
              </a:rPr>
              <a:t>CALL</a:t>
            </a:r>
            <a:r>
              <a:rPr lang="en-IN" dirty="0">
                <a:solidFill>
                  <a:schemeClr val="accent5">
                    <a:lumMod val="75000"/>
                  </a:schemeClr>
                </a:solidFill>
              </a:rPr>
              <a:t> </a:t>
            </a:r>
            <a:r>
              <a:rPr lang="en-IN" dirty="0"/>
              <a:t>procudeureName</a:t>
            </a:r>
            <a:r>
              <a:rPr lang="en-IN" dirty="0">
                <a:solidFill>
                  <a:schemeClr val="bg1">
                    <a:lumMod val="65000"/>
                  </a:schemeClr>
                </a:solidFill>
              </a:rPr>
              <a:t>(</a:t>
            </a:r>
            <a:r>
              <a:rPr lang="en-IN" i="1" dirty="0">
                <a:solidFill>
                  <a:srgbClr val="EE9900"/>
                </a:solidFill>
              </a:rPr>
              <a:t>@x</a:t>
            </a:r>
            <a:r>
              <a:rPr lang="en-IN" dirty="0">
                <a:solidFill>
                  <a:schemeClr val="bg1">
                    <a:lumMod val="65000"/>
                  </a:schemeClr>
                </a:solidFill>
              </a:rPr>
              <a:t>);</a:t>
            </a:r>
          </a:p>
          <a:p>
            <a:r>
              <a:rPr lang="en-IN" dirty="0">
                <a:solidFill>
                  <a:schemeClr val="accent5">
                    <a:lumMod val="75000"/>
                  </a:schemeClr>
                </a:solidFill>
              </a:rPr>
              <a:t>mysql&gt; </a:t>
            </a:r>
            <a:r>
              <a:rPr lang="en-IN" dirty="0">
                <a:solidFill>
                  <a:srgbClr val="0077AA"/>
                </a:solidFill>
              </a:rPr>
              <a:t>SELECT</a:t>
            </a:r>
            <a:r>
              <a:rPr lang="en-IN" dirty="0">
                <a:solidFill>
                  <a:schemeClr val="accent5">
                    <a:lumMod val="75000"/>
                  </a:schemeClr>
                </a:solidFill>
              </a:rPr>
              <a:t> </a:t>
            </a:r>
            <a:r>
              <a:rPr lang="en-IN" i="1" dirty="0">
                <a:solidFill>
                  <a:srgbClr val="EE9900"/>
                </a:solidFill>
              </a:rPr>
              <a:t>@x</a:t>
            </a:r>
            <a:endParaRPr lang="en-IN" dirty="0">
              <a:solidFill>
                <a:schemeClr val="accent5">
                  <a:lumMod val="75000"/>
                </a:schemeClr>
              </a:solidFill>
            </a:endParaRPr>
          </a:p>
          <a:p>
            <a:endParaRPr lang="en-IN" dirty="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609601"/>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268877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1600200" y="476136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fontAlgn="base">
              <a:spcBef>
                <a:spcPct val="0"/>
              </a:spcBef>
              <a:spcAft>
                <a:spcPct val="0"/>
              </a:spcAft>
            </a:pPr>
            <a:r>
              <a:rPr lang="en-US" sz="36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2286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2190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2190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2133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1905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1600200" y="711876"/>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1600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SET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SET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CALL</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752600" y="3581401"/>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6400" y="3150276"/>
            <a:ext cx="8839200" cy="2031325"/>
          </a:xfrm>
          <a:prstGeom prst="rect">
            <a:avLst/>
          </a:prstGeom>
          <a:solidFill>
            <a:schemeClr val="bg1"/>
          </a:solidFill>
        </p:spPr>
        <p:txBody>
          <a:bodyPr wrap="square">
            <a:spAutoFit/>
          </a:bodyPr>
          <a:lstStyle/>
          <a:p>
            <a:r>
              <a:rPr lang="en-IN" dirty="0">
                <a:solidFill>
                  <a:srgbClr val="0077AA"/>
                </a:solidFill>
                <a:latin typeface="Liberation Mono"/>
              </a:rPr>
              <a:t>[begin_label:] LOOP</a:t>
            </a:r>
          </a:p>
          <a:p>
            <a:r>
              <a:rPr lang="en-IN" dirty="0">
                <a:solidFill>
                  <a:srgbClr val="0077AA"/>
                </a:solidFill>
                <a:latin typeface="Liberation Mono"/>
              </a:rPr>
              <a:t>         statement_list</a:t>
            </a:r>
          </a:p>
          <a:p>
            <a:r>
              <a:rPr lang="en-IN" dirty="0">
                <a:solidFill>
                  <a:srgbClr val="0077AA"/>
                </a:solidFill>
                <a:latin typeface="Liberation Mono"/>
              </a:rPr>
              <a:t>     END LOOP [end_label]</a:t>
            </a:r>
          </a:p>
          <a:p>
            <a:endParaRPr lang="en-IN" dirty="0">
              <a:solidFill>
                <a:srgbClr val="0077AA"/>
              </a:solidFill>
              <a:latin typeface="Liberation Mono"/>
            </a:endParaRPr>
          </a:p>
          <a:p>
            <a:r>
              <a:rPr lang="en-IN" dirty="0">
                <a:solidFill>
                  <a:srgbClr val="0077AA"/>
                </a:solidFill>
                <a:latin typeface="Liberation Mono"/>
              </a:rPr>
              <a:t>ITERATE label</a:t>
            </a:r>
          </a:p>
          <a:p>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676400" y="232547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LEAVE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676400" y="762001"/>
            <a:ext cx="8839200" cy="1200329"/>
          </a:xfrm>
          <a:prstGeom prst="rect">
            <a:avLst/>
          </a:prstGeom>
          <a:solidFill>
            <a:schemeClr val="bg1"/>
          </a:solidFill>
        </p:spPr>
        <p:txBody>
          <a:bodyPr wrap="square">
            <a:spAutoFit/>
          </a:bodyPr>
          <a:lstStyle/>
          <a:p>
            <a:r>
              <a:rPr lang="en-IN" dirty="0">
                <a:solidFill>
                  <a:srgbClr val="0077AA"/>
                </a:solidFill>
                <a:latin typeface="Liberation Mono"/>
              </a:rPr>
              <a:t>IF search_condition THEN statement_list</a:t>
            </a:r>
          </a:p>
          <a:p>
            <a:r>
              <a:rPr lang="en-IN" dirty="0">
                <a:solidFill>
                  <a:srgbClr val="0077AA"/>
                </a:solidFill>
                <a:latin typeface="Liberation Mono"/>
              </a:rPr>
              <a:t>    [ELSEIF search_condition THEN statement_list] ...</a:t>
            </a:r>
          </a:p>
          <a:p>
            <a:r>
              <a:rPr lang="en-IN" dirty="0">
                <a:solidFill>
                  <a:srgbClr val="0077AA"/>
                </a:solidFill>
                <a:latin typeface="Liberation Mono"/>
              </a:rPr>
              <a:t>    [ELSE statement_list]</a:t>
            </a:r>
          </a:p>
          <a:p>
            <a:r>
              <a:rPr lang="en-IN" dirty="0">
                <a:solidFill>
                  <a:srgbClr val="0077AA"/>
                </a:solidFill>
                <a:latin typeface="Liberation Mono"/>
              </a:rPr>
              <a:t>END IF</a:t>
            </a:r>
          </a:p>
        </p:txBody>
      </p:sp>
      <p:cxnSp>
        <p:nvCxnSpPr>
          <p:cNvPr id="6" name="Straight Connector 5"/>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76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828800" y="3135087"/>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1600200" y="6096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295400"/>
            <a:ext cx="8991600" cy="369332"/>
          </a:xfrm>
          <a:prstGeom prst="rect">
            <a:avLst/>
          </a:prstGeom>
          <a:solidFill>
            <a:schemeClr val="bg1"/>
          </a:solidFill>
        </p:spPr>
        <p:txBody>
          <a:bodyPr wrap="square">
            <a:spAutoFit/>
          </a:bodyPr>
          <a:lstStyle/>
          <a:p>
            <a:r>
              <a:rPr lang="en-IN" dirty="0">
                <a:solidFill>
                  <a:srgbClr val="0077AA"/>
                </a:solidFill>
                <a:latin typeface="Liberation Mono"/>
              </a:rPr>
              <a:t>DECLARE cursor_name CURSOR FOR select_statement</a:t>
            </a:r>
          </a:p>
        </p:txBody>
      </p:sp>
      <p:sp>
        <p:nvSpPr>
          <p:cNvPr id="9" name="Rectangle 8"/>
          <p:cNvSpPr/>
          <p:nvPr/>
        </p:nvSpPr>
        <p:spPr>
          <a:xfrm>
            <a:off x="1600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1600200" y="2145268"/>
            <a:ext cx="8991600" cy="369332"/>
          </a:xfrm>
          <a:prstGeom prst="rect">
            <a:avLst/>
          </a:prstGeom>
          <a:solidFill>
            <a:schemeClr val="bg1"/>
          </a:solidFill>
        </p:spPr>
        <p:txBody>
          <a:bodyPr wrap="square">
            <a:spAutoFit/>
          </a:bodyPr>
          <a:lstStyle/>
          <a:p>
            <a:r>
              <a:rPr lang="en-IN" dirty="0">
                <a:solidFill>
                  <a:srgbClr val="0077AA"/>
                </a:solidFill>
                <a:latin typeface="Liberation Mono"/>
              </a:rPr>
              <a:t>OPEN cursor_name</a:t>
            </a:r>
          </a:p>
        </p:txBody>
      </p:sp>
      <p:sp>
        <p:nvSpPr>
          <p:cNvPr id="11" name="Rectangle 10"/>
          <p:cNvSpPr/>
          <p:nvPr/>
        </p:nvSpPr>
        <p:spPr>
          <a:xfrm>
            <a:off x="1600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1600200" y="4126468"/>
            <a:ext cx="8991600" cy="369332"/>
          </a:xfrm>
          <a:prstGeom prst="rect">
            <a:avLst/>
          </a:prstGeom>
          <a:solidFill>
            <a:schemeClr val="bg1"/>
          </a:solidFill>
        </p:spPr>
        <p:txBody>
          <a:bodyPr wrap="square">
            <a:spAutoFit/>
          </a:bodyPr>
          <a:lstStyle/>
          <a:p>
            <a:r>
              <a:rPr lang="en-IN" dirty="0">
                <a:solidFill>
                  <a:srgbClr val="0077AA"/>
                </a:solidFill>
                <a:latin typeface="Liberation Mono"/>
              </a:rPr>
              <a:t>FETCH [[NEXT] FROM] cursor_name INTO var_name [, var_name] ...</a:t>
            </a:r>
          </a:p>
        </p:txBody>
      </p:sp>
      <p:sp>
        <p:nvSpPr>
          <p:cNvPr id="13" name="Rectangle 12"/>
          <p:cNvSpPr/>
          <p:nvPr/>
        </p:nvSpPr>
        <p:spPr>
          <a:xfrm>
            <a:off x="1600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1600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1600200" y="5562600"/>
            <a:ext cx="8991600" cy="369332"/>
          </a:xfrm>
          <a:prstGeom prst="rect">
            <a:avLst/>
          </a:prstGeom>
          <a:solidFill>
            <a:schemeClr val="bg1"/>
          </a:solidFill>
        </p:spPr>
        <p:txBody>
          <a:bodyPr wrap="square">
            <a:spAutoFit/>
          </a:bodyPr>
          <a:lstStyle/>
          <a:p>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00200" y="767478"/>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fontAlgn="base">
              <a:spcBef>
                <a:spcPct val="0"/>
              </a:spcBef>
              <a:spcAft>
                <a:spcPct val="0"/>
              </a:spcAft>
            </a:pPr>
            <a:r>
              <a:rPr lang="en-US" sz="3600" i="1" dirty="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2323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a:solidFill>
                <a:srgbClr val="E8F97F"/>
              </a:solidFill>
              <a:latin typeface="Arial" panose="020B0604020202020204" pitchFamily="34" charset="0"/>
              <a:cs typeface="Arial" panose="020B0604020202020204" pitchFamily="34" charset="0"/>
            </a:endParaRPr>
          </a:p>
          <a:p>
            <a:pPr algn="just"/>
            <a:r>
              <a:rPr lang="en-IN" sz="2000" dirty="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676400" y="3581401"/>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676400" y="5023485"/>
            <a:ext cx="8763000" cy="1477328"/>
          </a:xfrm>
          <a:prstGeom prst="rect">
            <a:avLst/>
          </a:prstGeom>
        </p:spPr>
        <p:txBody>
          <a:bodyPr wrap="square">
            <a:spAutoFit/>
          </a:bodyPr>
          <a:lstStyle/>
          <a:p>
            <a:r>
              <a:rPr lang="en-IN" dirty="0">
                <a:solidFill>
                  <a:srgbClr val="FF0000"/>
                </a:solidFill>
              </a:rPr>
              <a:t>Note:</a:t>
            </a:r>
            <a:r>
              <a:rPr lang="en-IN" dirty="0"/>
              <a:t> ERROR </a:t>
            </a:r>
            <a:r>
              <a:rPr lang="en-IN" dirty="0"/>
              <a:t>1415 (0A000): Not allowed to return a result set from a </a:t>
            </a:r>
            <a:r>
              <a:rPr lang="en-IN" dirty="0"/>
              <a:t>function</a:t>
            </a:r>
          </a:p>
          <a:p>
            <a:endParaRPr lang="en-IN" dirty="0"/>
          </a:p>
          <a:p>
            <a:r>
              <a:rPr lang="en-IN" dirty="0"/>
              <a:t> </a:t>
            </a:r>
            <a:r>
              <a:rPr lang="en-IN" dirty="0">
                <a:solidFill>
                  <a:srgbClr val="FF0000"/>
                </a:solidFill>
              </a:rPr>
              <a:t>SELECT "Hello World";             </a:t>
            </a:r>
            <a:r>
              <a:rPr lang="en-IN" dirty="0">
                <a:solidFill>
                  <a:srgbClr val="92D050"/>
                </a:solidFill>
              </a:rPr>
              <a:t>// will not work in </a:t>
            </a:r>
            <a:r>
              <a:rPr lang="en-IN" dirty="0">
                <a:solidFill>
                  <a:srgbClr val="92D050"/>
                </a:solidFill>
              </a:rPr>
              <a:t>FUNCTION</a:t>
            </a:r>
            <a:endParaRPr lang="en-IN" dirty="0">
              <a:solidFill>
                <a:srgbClr val="92D050"/>
              </a:solidFill>
            </a:endParaRPr>
          </a:p>
          <a:p>
            <a:r>
              <a:rPr lang="en-IN" dirty="0"/>
              <a:t> SELECT "</a:t>
            </a:r>
            <a:r>
              <a:rPr lang="en-IN" dirty="0"/>
              <a:t>Hello </a:t>
            </a:r>
            <a:r>
              <a:rPr lang="en-IN" dirty="0"/>
              <a:t>World" into x;   </a:t>
            </a:r>
            <a:r>
              <a:rPr lang="en-IN" dirty="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00200" y="7674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5106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00200" y="7674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00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1"/>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1600200" y="3697070"/>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1828800"/>
            <a:ext cx="8991600" cy="2308324"/>
          </a:xfrm>
          <a:prstGeom prst="rect">
            <a:avLst/>
          </a:prstGeom>
          <a:solidFill>
            <a:schemeClr val="bg1"/>
          </a:solidFill>
        </p:spPr>
        <p:txBody>
          <a:bodyPr wrap="square">
            <a:spAutoFit/>
          </a:bodyPr>
          <a:lstStyle/>
          <a:p>
            <a:r>
              <a:rPr lang="en-IN" dirty="0">
                <a:solidFill>
                  <a:srgbClr val="0077AA"/>
                </a:solidFill>
                <a:latin typeface="Liberation Mono"/>
              </a:rPr>
              <a:t>CREATE TRIGGER trigger_name</a:t>
            </a:r>
          </a:p>
          <a:p>
            <a:r>
              <a:rPr lang="en-IN" dirty="0">
                <a:solidFill>
                  <a:srgbClr val="0077AA"/>
                </a:solidFill>
                <a:latin typeface="Liberation Mono"/>
              </a:rPr>
              <a:t>    trigger_time trigger_event</a:t>
            </a:r>
          </a:p>
          <a:p>
            <a:r>
              <a:rPr lang="en-IN" dirty="0">
                <a:solidFill>
                  <a:srgbClr val="0077AA"/>
                </a:solidFill>
                <a:latin typeface="Liberation Mono"/>
              </a:rPr>
              <a:t>    ON tbl_name FOR EACH ROW</a:t>
            </a:r>
          </a:p>
          <a:p>
            <a:r>
              <a:rPr lang="en-IN" dirty="0">
                <a:solidFill>
                  <a:srgbClr val="0077AA"/>
                </a:solidFill>
                <a:latin typeface="Liberation Mono"/>
              </a:rPr>
              <a:t>    trigger_body</a:t>
            </a:r>
          </a:p>
          <a:p>
            <a:endParaRPr lang="en-IN" dirty="0">
              <a:solidFill>
                <a:srgbClr val="0077AA"/>
              </a:solidFill>
              <a:latin typeface="Liberation Mono"/>
            </a:endParaRPr>
          </a:p>
          <a:p>
            <a:r>
              <a:rPr lang="en-IN" dirty="0">
                <a:solidFill>
                  <a:srgbClr val="0077AA"/>
                </a:solidFill>
                <a:latin typeface="Liberation Mono"/>
              </a:rPr>
              <a:t>trigger_time: { BEFORE | AFTER }</a:t>
            </a:r>
          </a:p>
          <a:p>
            <a:endParaRPr lang="en-IN" dirty="0">
              <a:solidFill>
                <a:srgbClr val="0077AA"/>
              </a:solidFill>
              <a:latin typeface="Liberation Mono"/>
            </a:endParaRPr>
          </a:p>
          <a:p>
            <a:r>
              <a:rPr lang="en-IN" dirty="0">
                <a:solidFill>
                  <a:srgbClr val="0077AA"/>
                </a:solidFill>
                <a:latin typeface="Liberation Mono"/>
              </a:rPr>
              <a:t>trigger_event: { INSERT | UPDATE | DELETE }</a:t>
            </a:r>
          </a:p>
        </p:txBody>
      </p:sp>
      <p:sp>
        <p:nvSpPr>
          <p:cNvPr id="6" name="Rectangle 5"/>
          <p:cNvSpPr/>
          <p:nvPr/>
        </p:nvSpPr>
        <p:spPr>
          <a:xfrm>
            <a:off x="1600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676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87286" y="5410200"/>
            <a:ext cx="5704114" cy="400110"/>
          </a:xfrm>
          <a:prstGeom prst="rect">
            <a:avLst/>
          </a:prstGeom>
          <a:solidFill>
            <a:srgbClr val="DC525C"/>
          </a:solidFill>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44868" y="685801"/>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2260700"/>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676400" y="838201"/>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676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990601"/>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1600200" y="1688069"/>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1600200" y="2630270"/>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a:latin typeface="Arial" panose="020B0604020202020204" pitchFamily="34" charset="0"/>
                <a:cs typeface="Arial" panose="020B0604020202020204" pitchFamily="34" charset="0"/>
              </a:rPr>
              <a:t>OLD </a:t>
            </a:r>
            <a:r>
              <a:rPr lang="en-IN" dirty="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a:latin typeface="Arial" panose="020B0604020202020204" pitchFamily="34" charset="0"/>
                <a:cs typeface="Arial" panose="020B0604020202020204" pitchFamily="34" charset="0"/>
              </a:rPr>
              <a:t>NEW </a:t>
            </a:r>
            <a:r>
              <a:rPr lang="en-IN" dirty="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1752600" y="4419601"/>
            <a:ext cx="8763000" cy="132343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5105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76400" y="1881664"/>
            <a:ext cx="8839200" cy="369332"/>
          </a:xfrm>
          <a:prstGeom prst="rect">
            <a:avLst/>
          </a:prstGeom>
          <a:solidFill>
            <a:schemeClr val="bg1"/>
          </a:solidFill>
        </p:spPr>
        <p:txBody>
          <a:bodyPr wrap="square">
            <a:spAutoFit/>
          </a:bodyPr>
          <a:lstStyle/>
          <a:p>
            <a:r>
              <a:rPr lang="en-IN" dirty="0">
                <a:solidFill>
                  <a:srgbClr val="0077AA"/>
                </a:solidFill>
                <a:latin typeface="Liberation Mono"/>
              </a:rPr>
              <a:t>DROP TRIGGER [IF EXISTS] [schema_name.]trigger_name</a:t>
            </a: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676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1752600" y="3886201"/>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0" y="78807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1752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2677887"/>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1752600" y="4761362"/>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1752600" y="60960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3048001"/>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1752600" y="76200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767478"/>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1752600" y="3586878"/>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5257800" y="4800601"/>
            <a:ext cx="5029200" cy="646331"/>
          </a:xfrm>
          <a:prstGeom prst="rect">
            <a:avLst/>
          </a:prstGeom>
        </p:spPr>
        <p:txBody>
          <a:bodyPr wrap="square">
            <a:spAutoFit/>
          </a:bodyPr>
          <a:lstStyle/>
          <a:p>
            <a:r>
              <a:rPr lang="en-US" dirty="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3200400" y="5562601"/>
            <a:ext cx="7239000" cy="646331"/>
          </a:xfrm>
          <a:prstGeom prst="rect">
            <a:avLst/>
          </a:prstGeom>
        </p:spPr>
        <p:txBody>
          <a:bodyPr wrap="square">
            <a:spAutoFit/>
          </a:bodyPr>
          <a:lstStyle/>
          <a:p>
            <a:r>
              <a:rPr lang="en-US" dirty="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906483"/>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5638800" y="1981200"/>
            <a:ext cx="4724400" cy="369332"/>
          </a:xfrm>
          <a:prstGeom prst="rect">
            <a:avLst/>
          </a:prstGeom>
        </p:spPr>
        <p:txBody>
          <a:bodyPr wrap="square">
            <a:spAutoFit/>
          </a:bodyPr>
          <a:lstStyle/>
          <a:p>
            <a:r>
              <a:rPr lang="en-US" dirty="0">
                <a:solidFill>
                  <a:schemeClr val="accent4">
                    <a:lumMod val="75000"/>
                  </a:schemeClr>
                </a:solidFill>
              </a:rPr>
              <a:t>mysql&gt; insert into dept values(2, '</a:t>
            </a:r>
            <a:r>
              <a:rPr lang="en-US" dirty="0" err="1">
                <a:solidFill>
                  <a:schemeClr val="accent4">
                    <a:lumMod val="75000"/>
                  </a:schemeClr>
                </a:solidFill>
              </a:rPr>
              <a:t>abc</a:t>
            </a:r>
            <a:r>
              <a:rPr lang="en-US" dirty="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752600" y="774681"/>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752600" y="4038601"/>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a:solidFill>
                  <a:srgbClr val="FF9900"/>
                </a:solidFill>
                <a:latin typeface="Arial" pitchFamily="34" charset="0"/>
                <a:cs typeface="Arial" pitchFamily="34" charset="0"/>
              </a:rPr>
              <a:t>domain constraint in database?</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Important SQL statements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34163277"/>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0" y="685800"/>
            <a:ext cx="9144000" cy="707886"/>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1.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highest salary</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1524000" y="1600200"/>
            <a:ext cx="9144000" cy="707886"/>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2.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lowest salary</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1524000" y="2514601"/>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3.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highest salary of each department</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1524000" y="3654310"/>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4.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a:latin typeface="Calibri" panose="020F0502020204030204" pitchFamily="34" charset="0"/>
                <a:cs typeface="Calibri" panose="020F0502020204030204" pitchFamily="34" charset="0"/>
              </a:rPr>
              <a:t>of each department</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1524000" y="4808195"/>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5. Serial number jobwise</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76400" y="5334001"/>
            <a:ext cx="9144000" cy="646331"/>
          </a:xfrm>
          <a:prstGeom prst="rect">
            <a:avLst/>
          </a:prstGeom>
        </p:spPr>
        <p:txBody>
          <a:bodyPr wrap="square">
            <a:spAutoFit/>
          </a:bodyPr>
          <a:lstStyle/>
          <a:p>
            <a:r>
              <a:rPr lang="en-IN" dirty="0"/>
              <a:t>select count(*), e.* from e group by empno</a:t>
            </a:r>
            <a:r>
              <a:rPr lang="en-IN" dirty="0"/>
              <a:t>, ename, job, </a:t>
            </a:r>
            <a:r>
              <a:rPr lang="en-IN" dirty="0" err="1"/>
              <a:t>mgr</a:t>
            </a:r>
            <a:r>
              <a:rPr lang="en-IN" dirty="0"/>
              <a:t>, hiredate, sal, comm, deptno, bonusid</a:t>
            </a:r>
            <a:r>
              <a:rPr lang="en-IN" dirty="0"/>
              <a:t>, `user name`, pwd;</a:t>
            </a:r>
          </a:p>
        </p:txBody>
      </p:sp>
      <p:sp>
        <p:nvSpPr>
          <p:cNvPr id="2" name="Rectangle 1"/>
          <p:cNvSpPr/>
          <p:nvPr/>
        </p:nvSpPr>
        <p:spPr>
          <a:xfrm>
            <a:off x="1752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a:solidFill>
                  <a:srgbClr val="444444"/>
                </a:solidFill>
                <a:latin typeface="GothamRounded-Book"/>
              </a:rPr>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56658" y="688280"/>
            <a:ext cx="12627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2819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1524001" y="2662796"/>
            <a:ext cx="11103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2819402"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1524000" y="4724400"/>
            <a:ext cx="1447800"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2819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a:solidFill>
                  <a:srgbClr val="222222"/>
                </a:solidFill>
                <a:latin typeface="Verdana" panose="020B0604030504040204" pitchFamily="34" charset="0"/>
              </a:rPr>
              <a:t>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447801"/>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56628"/>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5622612"/>
              </p:ext>
            </p:extLst>
          </p:nvPr>
        </p:nvGraphicFramePr>
        <p:xfrm>
          <a:off x="2057401"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3048000" y="533400"/>
            <a:ext cx="5936240" cy="369332"/>
          </a:xfrm>
          <a:prstGeom prst="rect">
            <a:avLst/>
          </a:prstGeom>
          <a:noFill/>
        </p:spPr>
        <p:txBody>
          <a:bodyPr wrap="none" rtlCol="0">
            <a:spAutoFit/>
          </a:bodyPr>
          <a:lstStyle/>
          <a:p>
            <a:r>
              <a:rPr lang="en-US" dirty="0"/>
              <a:t>Input a = 10, find ascii of a variable and store in 65 array</a:t>
            </a:r>
            <a:endParaRPr lang="en-US" dirty="0"/>
          </a:p>
        </p:txBody>
      </p:sp>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0" y="228601"/>
            <a:ext cx="8534400" cy="3693319"/>
          </a:xfrm>
          <a:prstGeom prst="rect">
            <a:avLst/>
          </a:prstGeom>
        </p:spPr>
        <p:txBody>
          <a:bodyPr wrap="square">
            <a:spAutoFit/>
          </a:bodyPr>
          <a:lstStyle/>
          <a:p>
            <a:r>
              <a:rPr lang="en-US" dirty="0"/>
              <a:t>CREATE TABLE nodes (</a:t>
            </a:r>
          </a:p>
          <a:p>
            <a:r>
              <a:rPr lang="en-US" dirty="0"/>
              <a:t>       parent INT,</a:t>
            </a:r>
          </a:p>
          <a:p>
            <a:r>
              <a:rPr lang="en-US" dirty="0"/>
              <a:t>       child INT</a:t>
            </a:r>
          </a:p>
          <a:p>
            <a:r>
              <a:rPr lang="en-US" dirty="0"/>
              <a:t>);</a:t>
            </a:r>
          </a:p>
          <a:p>
            <a:endParaRPr lang="en-US" dirty="0"/>
          </a:p>
          <a:p>
            <a:r>
              <a:rPr lang="en-US" dirty="0"/>
              <a:t>INSERT INTO nodes VALUES</a:t>
            </a:r>
          </a:p>
          <a:p>
            <a:r>
              <a:rPr lang="en-US" dirty="0"/>
              <a:t>       ( 5,  2), ( 5, 3),</a:t>
            </a:r>
          </a:p>
          <a:p>
            <a:r>
              <a:rPr lang="en-US" dirty="0"/>
              <a:t>       (18, 11), (18, 7),</a:t>
            </a:r>
          </a:p>
          <a:p>
            <a:r>
              <a:rPr lang="en-US" dirty="0"/>
              <a:t>       (17,  9), (17, 8),</a:t>
            </a:r>
          </a:p>
          <a:p>
            <a:r>
              <a:rPr lang="en-US" dirty="0"/>
              <a:t>       (26, 13), (26, 1), (26,12),</a:t>
            </a:r>
          </a:p>
          <a:p>
            <a:r>
              <a:rPr lang="en-US" dirty="0"/>
              <a:t>       (15, 10), (15, 5),       </a:t>
            </a:r>
          </a:p>
          <a:p>
            <a:r>
              <a:rPr lang="en-US" dirty="0"/>
              <a:t>       (38, 15), (38, 17), (38, 6),</a:t>
            </a:r>
          </a:p>
          <a:p>
            <a:r>
              <a:rPr lang="en-US" dirty="0"/>
              <a:t>       (NULL, 38), (NULL, 26), (NULL, 18);</a:t>
            </a:r>
          </a:p>
        </p:txBody>
      </p:sp>
    </p:spTree>
    <p:extLst>
      <p:ext uri="{BB962C8B-B14F-4D97-AF65-F5344CB8AC3E}">
        <p14:creationId xmlns:p14="http://schemas.microsoft.com/office/powerpoint/2010/main" val="725624293"/>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8763000" cy="6432530"/>
          </a:xfrm>
          <a:prstGeom prst="rect">
            <a:avLst/>
          </a:prstGeom>
        </p:spPr>
        <p:txBody>
          <a:bodyPr wrap="square">
            <a:spAutoFit/>
          </a:bodyPr>
          <a:lstStyle/>
          <a:p>
            <a:r>
              <a:rPr lang="en-US" sz="1600" dirty="0"/>
              <a:t>delimiter $$</a:t>
            </a:r>
          </a:p>
          <a:p>
            <a:r>
              <a:rPr lang="en-US" sz="1600" dirty="0"/>
              <a:t>CREATE PROCEDURE </a:t>
            </a:r>
            <a:r>
              <a:rPr lang="en-US" sz="1600" dirty="0" err="1"/>
              <a:t>find_parts</a:t>
            </a:r>
            <a:r>
              <a:rPr lang="en-US" sz="1600" dirty="0"/>
              <a:t>(seed INT)</a:t>
            </a:r>
          </a:p>
          <a:p>
            <a:r>
              <a:rPr lang="en-US" sz="1600" dirty="0"/>
              <a:t>BEGIN</a:t>
            </a:r>
          </a:p>
          <a:p>
            <a:r>
              <a:rPr lang="en-US" sz="1600" dirty="0"/>
              <a:t>  -- Temporary storage</a:t>
            </a:r>
          </a:p>
          <a:p>
            <a:r>
              <a:rPr lang="en-US" sz="1600" dirty="0"/>
              <a:t>  DROP TABLE IF EXISTS _result;</a:t>
            </a:r>
          </a:p>
          <a:p>
            <a:r>
              <a:rPr lang="en-US" sz="1600" dirty="0"/>
              <a:t>  CREATE TEMPORARY TABLE _result (node INT PRIMARY KEY);</a:t>
            </a:r>
          </a:p>
          <a:p>
            <a:endParaRPr lang="en-US" sz="1600" dirty="0"/>
          </a:p>
          <a:p>
            <a:r>
              <a:rPr lang="en-US" sz="1600" dirty="0"/>
              <a:t>  -- Seeding</a:t>
            </a:r>
          </a:p>
          <a:p>
            <a:r>
              <a:rPr lang="en-US" sz="1600" dirty="0"/>
              <a:t>  INSERT INTO _result VALUES (seed);</a:t>
            </a:r>
          </a:p>
          <a:p>
            <a:endParaRPr lang="en-US" sz="1600" dirty="0"/>
          </a:p>
          <a:p>
            <a:r>
              <a:rPr lang="en-US" sz="1600" dirty="0"/>
              <a:t>  -- Iteration</a:t>
            </a:r>
          </a:p>
          <a:p>
            <a:r>
              <a:rPr lang="en-US" sz="1600" dirty="0"/>
              <a:t>  DROP TABLE IF EXISTS _</a:t>
            </a:r>
            <a:r>
              <a:rPr lang="en-US" sz="1600" dirty="0" err="1"/>
              <a:t>tmp</a:t>
            </a:r>
            <a:r>
              <a:rPr lang="en-US" sz="1600" dirty="0"/>
              <a:t>;</a:t>
            </a:r>
          </a:p>
          <a:p>
            <a:r>
              <a:rPr lang="en-US" sz="1600" dirty="0"/>
              <a:t>  CREATE TEMPORARY TABLE _</a:t>
            </a:r>
            <a:r>
              <a:rPr lang="en-US" sz="1600" dirty="0" err="1"/>
              <a:t>tmp</a:t>
            </a:r>
            <a:r>
              <a:rPr lang="en-US" sz="1600" dirty="0"/>
              <a:t> LIKE _result;</a:t>
            </a:r>
          </a:p>
          <a:p>
            <a:r>
              <a:rPr lang="en-US" sz="1600" dirty="0"/>
              <a:t>  REPEAT</a:t>
            </a:r>
          </a:p>
          <a:p>
            <a:r>
              <a:rPr lang="en-US" sz="1600" dirty="0"/>
              <a:t>    TRUNCATE TABLE _</a:t>
            </a:r>
            <a:r>
              <a:rPr lang="en-US" sz="1600" dirty="0" err="1"/>
              <a:t>tmp</a:t>
            </a:r>
            <a:r>
              <a:rPr lang="en-US" sz="1600" dirty="0"/>
              <a:t>;</a:t>
            </a:r>
          </a:p>
          <a:p>
            <a:r>
              <a:rPr lang="en-US" sz="1600" dirty="0"/>
              <a:t>    INSERT INTO _</a:t>
            </a:r>
            <a:r>
              <a:rPr lang="en-US" sz="1600" dirty="0" err="1"/>
              <a:t>tmp</a:t>
            </a:r>
            <a:r>
              <a:rPr lang="en-US" sz="1600" dirty="0"/>
              <a:t> SELECT child AS node</a:t>
            </a:r>
          </a:p>
          <a:p>
            <a:r>
              <a:rPr lang="en-US" sz="1600" dirty="0"/>
              <a:t>      FROM _result JOIN nodes ON node = parent;</a:t>
            </a:r>
          </a:p>
          <a:p>
            <a:endParaRPr lang="en-US" sz="1600" dirty="0"/>
          </a:p>
          <a:p>
            <a:r>
              <a:rPr lang="en-US" sz="1600" dirty="0"/>
              <a:t>    INSERT IGNORE INTO _result SELECT node FROM _</a:t>
            </a:r>
            <a:r>
              <a:rPr lang="en-US" sz="1600" dirty="0" err="1"/>
              <a:t>tmp</a:t>
            </a:r>
            <a:r>
              <a:rPr lang="en-US" sz="1600" dirty="0"/>
              <a:t>;</a:t>
            </a:r>
          </a:p>
          <a:p>
            <a:r>
              <a:rPr lang="en-US" sz="1600" dirty="0"/>
              <a:t>  UNTIL ROW_COUNT() = 0</a:t>
            </a:r>
          </a:p>
          <a:p>
            <a:r>
              <a:rPr lang="en-US" sz="1600" dirty="0"/>
              <a:t>  END REPEAT;</a:t>
            </a:r>
          </a:p>
          <a:p>
            <a:r>
              <a:rPr lang="en-US" sz="1600" dirty="0"/>
              <a:t>  DROP TABLE _</a:t>
            </a:r>
            <a:r>
              <a:rPr lang="en-US" sz="1600" dirty="0" err="1"/>
              <a:t>tmp</a:t>
            </a:r>
            <a:r>
              <a:rPr lang="en-US" sz="1600" dirty="0"/>
              <a:t>;</a:t>
            </a:r>
          </a:p>
          <a:p>
            <a:r>
              <a:rPr lang="en-US" sz="1600" dirty="0"/>
              <a:t>  SELECT * FROM _result;</a:t>
            </a:r>
          </a:p>
          <a:p>
            <a:r>
              <a:rPr lang="en-US" sz="1600" dirty="0"/>
              <a:t>END $$</a:t>
            </a:r>
          </a:p>
          <a:p>
            <a:r>
              <a:rPr lang="en-US" sz="1600" dirty="0"/>
              <a:t>delimiter ;</a:t>
            </a:r>
          </a:p>
        </p:txBody>
      </p:sp>
    </p:spTree>
    <p:extLst>
      <p:ext uri="{BB962C8B-B14F-4D97-AF65-F5344CB8AC3E}">
        <p14:creationId xmlns:p14="http://schemas.microsoft.com/office/powerpoint/2010/main" val="25063539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a:solidFill>
                  <a:srgbClr val="FF9900"/>
                </a:solidFill>
                <a:latin typeface="Arial" pitchFamily="34" charset="0"/>
                <a:cs typeface="Arial" pitchFamily="34" charset="0"/>
              </a:rPr>
              <a:t>?</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679576" y="1001487"/>
            <a:ext cx="8912225" cy="5078313"/>
          </a:xfrm>
          <a:prstGeom prst="rect">
            <a:avLst/>
          </a:prstGeom>
        </p:spPr>
        <p:txBody>
          <a:bodyPr wrap="square">
            <a:spAutoFit/>
          </a:bodyPr>
          <a:lstStyle/>
          <a:p>
            <a:r>
              <a:rPr lang="en-US" dirty="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1600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19600" y="304801"/>
            <a:ext cx="6172200" cy="1169551"/>
          </a:xfrm>
          <a:prstGeom prst="rect">
            <a:avLst/>
          </a:prstGeom>
        </p:spPr>
        <p:txBody>
          <a:bodyPr wrap="square">
            <a:spAutoFit/>
          </a:bodyPr>
          <a:lstStyle/>
          <a:p>
            <a:pPr lvl="0" algn="r">
              <a:spcBef>
                <a:spcPct val="0"/>
              </a:spcBef>
              <a:defRPr/>
            </a:pPr>
            <a:r>
              <a:rPr lang="en-IN" sz="3500" b="1" i="1" dirty="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676400" y="2819401"/>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a:t>. </a:t>
            </a:r>
            <a:r>
              <a:rPr lang="en-IN" sz="2000" dirty="0">
                <a:solidFill>
                  <a:srgbClr val="0089A4"/>
                </a:solidFill>
                <a:latin typeface="Gentium Basic"/>
              </a:rPr>
              <a:t>Data integrity is normally enforced in a database </a:t>
            </a:r>
            <a:r>
              <a:rPr lang="en-IN" sz="2000" dirty="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1790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a:solidFill>
                  <a:srgbClr val="006C86"/>
                </a:solidFill>
              </a:rPr>
              <a:t>Referential</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a:solidFill>
                  <a:srgbClr val="006C86"/>
                </a:solidFill>
              </a:rPr>
              <a:t>Domain</a:t>
            </a:r>
            <a:r>
              <a:rPr lang="en-IN" sz="2000" i="1" dirty="0">
                <a:solidFill>
                  <a:srgbClr val="006C86"/>
                </a:solidFill>
              </a:rPr>
              <a:t> </a:t>
            </a:r>
            <a:r>
              <a:rPr lang="en-IN" sz="2000" b="1" i="1" dirty="0">
                <a:solidFill>
                  <a:srgbClr val="006C86"/>
                </a:solidFill>
              </a:rPr>
              <a:t>integrity</a:t>
            </a:r>
            <a:r>
              <a:rPr lang="en-IN" sz="2000" i="1" dirty="0">
                <a:solidFill>
                  <a:srgbClr val="006C86"/>
                </a:solidFill>
              </a:rPr>
              <a:t> </a:t>
            </a:r>
            <a:r>
              <a:rPr lang="en-IN" sz="2000" dirty="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676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1524000" y="7938"/>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87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a:latin typeface="Arial" panose="020B0604020202020204" pitchFamily="34" charset="0"/>
                <a:cs typeface="Arial" panose="020B0604020202020204" pitchFamily="34" charset="0"/>
              </a:rPr>
              <a:t>Unary</a:t>
            </a:r>
            <a:r>
              <a:rPr lang="en-IN" sz="2400"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87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a:latin typeface="Arial" panose="020B0604020202020204" pitchFamily="34" charset="0"/>
                <a:cs typeface="Arial" panose="020B0604020202020204" pitchFamily="34" charset="0"/>
              </a:rPr>
              <a:t>Unary</a:t>
            </a:r>
            <a:r>
              <a:rPr lang="en-IN" sz="2400"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87286" y="2133600"/>
            <a:ext cx="8599714"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a:latin typeface="Arial" panose="020B0604020202020204" pitchFamily="34" charset="0"/>
                <a:cs typeface="Arial" panose="020B0604020202020204" pitchFamily="34" charset="0"/>
              </a:rPr>
              <a:t>Unary</a:t>
            </a:r>
            <a:r>
              <a:rPr lang="en-IN" sz="2400" dirty="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699612" y="2438967"/>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5929313" y="2995047"/>
            <a:ext cx="2828925" cy="1333500"/>
          </a:xfrm>
          <a:prstGeom prst="rect">
            <a:avLst/>
          </a:prstGeom>
        </p:spPr>
      </p:pic>
      <p:sp>
        <p:nvSpPr>
          <p:cNvPr id="4" name="Rectangle 3"/>
          <p:cNvSpPr/>
          <p:nvPr/>
        </p:nvSpPr>
        <p:spPr>
          <a:xfrm>
            <a:off x="1596492" y="1174532"/>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8531" y="1143001"/>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331" y="841061"/>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2171700"/>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42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4821693"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652840" y="3799922"/>
            <a:ext cx="1292225" cy="1574149"/>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981432" y="3772908"/>
            <a:ext cx="2534168" cy="1870512"/>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048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171700"/>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8382000" y="3810000"/>
            <a:ext cx="2286000" cy="1870512"/>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pPr>
            <a:r>
              <a:rPr lang="en-IN" b="1"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Qty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652840" y="3799922"/>
            <a:ext cx="1292225" cy="1574149"/>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676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a:latin typeface="Arial" panose="020B0604020202020204" pitchFamily="34" charset="0"/>
                <a:cs typeface="Arial" panose="020B0604020202020204" pitchFamily="34" charset="0"/>
              </a:rPr>
              <a:t>work only in </a:t>
            </a:r>
            <a:r>
              <a:rPr lang="en-IN" sz="2400" dirty="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71700"/>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2135187"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508" y="1263892"/>
            <a:ext cx="7110984" cy="2352097"/>
          </a:xfrm>
          <a:prstGeom prst="rect">
            <a:avLst/>
          </a:prstGeom>
        </p:spPr>
      </p:pic>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676400" y="838201"/>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77500" lnSpcReduction="20000"/>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The three levels of database architecture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3369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679575" y="990601"/>
            <a:ext cx="8836025" cy="246221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Physical </a:t>
            </a:r>
            <a:r>
              <a:rPr lang="en-US" sz="2000" b="1" dirty="0">
                <a:solidFill>
                  <a:srgbClr val="C00000"/>
                </a:solidFill>
                <a:latin typeface="Arial" panose="020B0604020202020204" pitchFamily="34" charset="0"/>
                <a:cs typeface="Arial" panose="020B0604020202020204" pitchFamily="34" charset="0"/>
              </a:rPr>
              <a:t>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is the lowest level in the three level architecture. It is also known as the </a:t>
            </a:r>
            <a:r>
              <a:rPr lang="en-US" sz="2000" b="1" i="1" dirty="0">
                <a:latin typeface="Arial" panose="020B0604020202020204" pitchFamily="34" charset="0"/>
                <a:cs typeface="Arial" panose="020B0604020202020204" pitchFamily="34" charset="0"/>
              </a:rPr>
              <a:t>internal level</a:t>
            </a:r>
            <a:r>
              <a:rPr lang="en-US" sz="2000" dirty="0">
                <a:latin typeface="Arial" panose="020B0604020202020204" pitchFamily="34" charset="0"/>
                <a:cs typeface="Arial" panose="020B0604020202020204" pitchFamily="34" charset="0"/>
              </a:rPr>
              <a:t>. The physical level describes how data is actually stored in the database. In the lowest level, this data is stored in the external hard drives in the form of bits and at a little high level, it can be said that the data is stored in files and folders. The physical level also discusses compression and encryption techniques.</a:t>
            </a:r>
            <a:endParaRPr lang="en-US" sz="20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Level</a:t>
            </a:r>
          </a:p>
        </p:txBody>
      </p:sp>
    </p:spTree>
    <p:extLst>
      <p:ext uri="{BB962C8B-B14F-4D97-AF65-F5344CB8AC3E}">
        <p14:creationId xmlns:p14="http://schemas.microsoft.com/office/powerpoint/2010/main" val="40451600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a:t>
            </a:r>
            <a:r>
              <a:rPr lang="en-US" sz="4000" b="1" i="1" dirty="0">
                <a:solidFill>
                  <a:srgbClr val="FFFF00"/>
                </a:solidFill>
                <a:latin typeface="Arial" pitchFamily="34" charset="0"/>
                <a:cs typeface="Arial" pitchFamily="34" charset="0"/>
              </a:rPr>
              <a:t>Level</a:t>
            </a:r>
            <a:endParaRPr lang="en-US" sz="4000" b="1" i="1" dirty="0">
              <a:solidFill>
                <a:srgbClr val="FFFF00"/>
              </a:solidFill>
              <a:latin typeface="Arial" pitchFamily="34" charset="0"/>
              <a:cs typeface="Arial" pitchFamily="34" charset="0"/>
            </a:endParaRPr>
          </a:p>
        </p:txBody>
      </p:sp>
      <p:sp>
        <p:nvSpPr>
          <p:cNvPr id="6" name="Rectangle 1"/>
          <p:cNvSpPr>
            <a:spLocks noChangeArrowheads="1"/>
          </p:cNvSpPr>
          <p:nvPr/>
        </p:nvSpPr>
        <p:spPr bwMode="auto">
          <a:xfrm>
            <a:off x="1679575" y="990600"/>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Conceptual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The conceptual level is at a higher level than the physical level. It is also known as the </a:t>
            </a:r>
            <a:r>
              <a:rPr lang="en-US" sz="2000" b="1" i="1" dirty="0"/>
              <a:t>logical level</a:t>
            </a:r>
            <a:r>
              <a:rPr lang="en-US" sz="2000" dirty="0"/>
              <a:t>. It describes how the database appears to the users conceptually and the relationships between various data tables. The conceptual level does not care for how the data in the database is actually stored.</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388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External Level</a:t>
            </a:r>
          </a:p>
        </p:txBody>
      </p:sp>
      <p:sp>
        <p:nvSpPr>
          <p:cNvPr id="9" name="Rectangle 1"/>
          <p:cNvSpPr>
            <a:spLocks noChangeArrowheads="1"/>
          </p:cNvSpPr>
          <p:nvPr/>
        </p:nvSpPr>
        <p:spPr bwMode="auto">
          <a:xfrm>
            <a:off x="1679575" y="969764"/>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External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This is the highest level in the three level architecture and closest to the user. It is also known as the </a:t>
            </a:r>
            <a:r>
              <a:rPr lang="en-US" sz="2000" b="1" i="1" dirty="0"/>
              <a:t>view level</a:t>
            </a:r>
            <a:r>
              <a:rPr lang="en-US" sz="2000" dirty="0"/>
              <a:t>. The external level only shows the relevant database content to the users in the form of views and hides the rest of the data. So different users can see the database as a different view as per their individual requirements.</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8656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Data Modeling?</a:t>
            </a: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1752600" y="1222177"/>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b="1" dirty="0">
                <a:solidFill>
                  <a:srgbClr val="404040"/>
                </a:solidFill>
                <a:latin typeface="Arial" pitchFamily="34" charset="0"/>
                <a:ea typeface="Arial Unicode MS" pitchFamily="34" charset="-128"/>
                <a:cs typeface="Arial" pitchFamily="34" charset="0"/>
              </a:rPr>
              <a:t>Data modeling</a:t>
            </a:r>
            <a:r>
              <a:rPr lang="en-US" sz="2400" dirty="0">
                <a:solidFill>
                  <a:srgbClr val="404040"/>
                </a:solidFill>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a:solidFill>
                  <a:srgbClr val="404040"/>
                </a:solidFill>
                <a:latin typeface="Arial" pitchFamily="34" charset="0"/>
                <a:ea typeface="Arial Unicode MS" pitchFamily="34" charset="-128"/>
                <a:cs typeface="Arial" pitchFamily="34" charset="0"/>
              </a:rPr>
              <a:t>.</a:t>
            </a:r>
            <a:endParaRPr lang="en-US" sz="1600" dirty="0">
              <a:latin typeface="Arial" pitchFamily="34" charset="0"/>
              <a:cs typeface="Arial" pitchFamily="34" charset="0"/>
            </a:endParaRPr>
          </a:p>
        </p:txBody>
      </p:sp>
      <p:sp>
        <p:nvSpPr>
          <p:cNvPr id="11" name="Rectangle 10"/>
          <p:cNvSpPr/>
          <p:nvPr/>
        </p:nvSpPr>
        <p:spPr>
          <a:xfrm>
            <a:off x="1676400" y="2895601"/>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a:latin typeface="Arial" pitchFamily="34" charset="0"/>
                <a:cs typeface="Arial" pitchFamily="34" charset="0"/>
              </a:rPr>
              <a:t> involves a progression from conceptual model to logical model to physical </a:t>
            </a:r>
            <a:r>
              <a:rPr lang="en-US" sz="2400" b="1" dirty="0">
                <a:latin typeface="Arial" pitchFamily="34" charset="0"/>
                <a:cs typeface="Arial" pitchFamily="34" charset="0"/>
              </a:rPr>
              <a:t>object</a:t>
            </a:r>
            <a:r>
              <a:rPr lang="en-US" sz="2400" dirty="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a:solidFill>
                  <a:srgbClr val="DC525C"/>
                </a:solidFill>
                <a:latin typeface="Segoe UI Light" panose="020B0502040204020203" pitchFamily="34" charset="0"/>
                <a:cs typeface="Segoe UI Light" panose="020B0502040204020203" pitchFamily="34" charset="0"/>
              </a:rPr>
              <a:t> is Schema?</a:t>
            </a: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1752600" y="1079720"/>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lang="en-US" sz="1600"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676400" y="762507"/>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conceptual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Includes the important entities and the relationships among them.</a:t>
            </a: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No attribute is specified.</a:t>
            </a: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4953000" y="2133600"/>
            <a:ext cx="5633240" cy="4038600"/>
          </a:xfrm>
          <a:prstGeom prst="rect">
            <a:avLst/>
          </a:prstGeom>
          <a:noFill/>
          <a:ln w="9525">
            <a:noFill/>
            <a:miter lim="800000"/>
            <a:headEnd/>
            <a:tailEnd/>
          </a:ln>
        </p:spPr>
      </p:pic>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2895600" y="2686362"/>
            <a:ext cx="6629400" cy="3485839"/>
          </a:xfrm>
          <a:prstGeom prst="rect">
            <a:avLst/>
          </a:prstGeom>
          <a:noFill/>
          <a:ln w="9525">
            <a:noFill/>
            <a:miter lim="800000"/>
            <a:headEnd/>
            <a:tailEnd/>
          </a:ln>
        </p:spPr>
      </p:pic>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676400" y="762001"/>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logical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2971800" y="2590800"/>
            <a:ext cx="6400800" cy="3697458"/>
          </a:xfrm>
          <a:prstGeom prst="rect">
            <a:avLst/>
          </a:prstGeom>
          <a:noFill/>
          <a:ln w="9525">
            <a:noFill/>
            <a:miter lim="800000"/>
            <a:headEnd/>
            <a:tailEnd/>
          </a:ln>
        </p:spPr>
      </p:pic>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676400" y="762001"/>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physical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676398" y="990601"/>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982234" y="3072826"/>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657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a:solidFill>
                  <a:srgbClr val="006C86"/>
                </a:solidFill>
                <a:latin typeface="Open Sans"/>
              </a:rPr>
              <a:t>Branch { branch-ID, branch-name, branch-city, assets }</a:t>
            </a:r>
          </a:p>
          <a:p>
            <a:pPr>
              <a:buFont typeface="Monotype Sorts" pitchFamily="2" charset="2"/>
              <a:buNone/>
            </a:pPr>
            <a:r>
              <a:rPr lang="en-US" sz="2000" i="1" dirty="0">
                <a:solidFill>
                  <a:srgbClr val="006C86"/>
                </a:solidFill>
                <a:latin typeface="Open Sans"/>
              </a:rPr>
              <a:t>Customer { customer-id, customer-name, customer-street, customer-only }</a:t>
            </a:r>
          </a:p>
          <a:p>
            <a:pPr>
              <a:buFont typeface="Monotype Sorts" pitchFamily="2" charset="2"/>
              <a:buNone/>
            </a:pPr>
            <a:r>
              <a:rPr lang="en-US" sz="2000" i="1" dirty="0">
                <a:solidFill>
                  <a:srgbClr val="006C86"/>
                </a:solidFill>
                <a:latin typeface="Open Sans"/>
              </a:rPr>
              <a:t>Account { account-number, </a:t>
            </a:r>
            <a:r>
              <a:rPr lang="en-US" sz="2000" i="1" dirty="0">
                <a:solidFill>
                  <a:srgbClr val="006C86"/>
                </a:solidFill>
                <a:latin typeface="Open Sans"/>
              </a:rPr>
              <a:t>branch-ID</a:t>
            </a:r>
            <a:r>
              <a:rPr lang="en-US" sz="2000" i="1" dirty="0">
                <a:solidFill>
                  <a:srgbClr val="006C86"/>
                </a:solidFill>
                <a:latin typeface="Open Sans"/>
              </a:rPr>
              <a:t>, balance }</a:t>
            </a:r>
          </a:p>
          <a:p>
            <a:pPr>
              <a:buFont typeface="Monotype Sorts" pitchFamily="2" charset="2"/>
              <a:buNone/>
            </a:pPr>
            <a:r>
              <a:rPr lang="en-US" sz="2000" i="1" dirty="0">
                <a:solidFill>
                  <a:srgbClr val="006C86"/>
                </a:solidFill>
                <a:latin typeface="Open Sans"/>
              </a:rPr>
              <a:t>Loan { loan-number, </a:t>
            </a:r>
            <a:r>
              <a:rPr lang="en-US" sz="2000" i="1" dirty="0">
                <a:solidFill>
                  <a:srgbClr val="006C86"/>
                </a:solidFill>
                <a:latin typeface="Open Sans"/>
              </a:rPr>
              <a:t>branch-ID</a:t>
            </a:r>
            <a:r>
              <a:rPr lang="en-US" sz="2000" i="1" dirty="0">
                <a:solidFill>
                  <a:srgbClr val="006C86"/>
                </a:solidFill>
                <a:latin typeface="Open Sans"/>
              </a:rPr>
              <a:t>, amount }</a:t>
            </a:r>
          </a:p>
          <a:p>
            <a:pPr>
              <a:buFont typeface="Monotype Sorts" pitchFamily="2" charset="2"/>
              <a:buNone/>
            </a:pPr>
            <a:r>
              <a:rPr lang="en-US" sz="2000" i="1" dirty="0">
                <a:solidFill>
                  <a:srgbClr val="006C86"/>
                </a:solidFill>
                <a:latin typeface="Open Sans"/>
              </a:rPr>
              <a:t>Depositor { customer-id, account-number }</a:t>
            </a:r>
          </a:p>
          <a:p>
            <a:pPr>
              <a:buFont typeface="Monotype Sorts" pitchFamily="2" charset="2"/>
              <a:buNone/>
            </a:pPr>
            <a:r>
              <a:rPr lang="en-US" sz="2000" i="1" dirty="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sz="3600" i="1" dirty="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1981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a:solidFill>
                    <a:schemeClr val="bg2">
                      <a:lumMod val="25000"/>
                    </a:schemeClr>
                  </a:solidFill>
                </a:rPr>
                <a:t>Union</a:t>
              </a:r>
            </a:p>
            <a:p>
              <a:pPr marL="342900" indent="-342900">
                <a:lnSpc>
                  <a:spcPct val="250000"/>
                </a:lnSpc>
                <a:buFont typeface="Arial" panose="020B0604020202020204" pitchFamily="34" charset="0"/>
                <a:buChar char="•"/>
              </a:pPr>
              <a:r>
                <a:rPr lang="en-IN" sz="2000" dirty="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12514" cy="452854"/>
            </a:xfrm>
            <a:prstGeom prst="rect">
              <a:avLst/>
            </a:prstGeom>
          </p:spPr>
          <p:txBody>
            <a:bodyPr wrap="none">
              <a:spAutoFit/>
            </a:bodyPr>
            <a:lstStyle/>
            <a:p>
              <a:r>
                <a:rPr lang="el-GR" sz="2400" dirty="0">
                  <a:solidFill>
                    <a:srgbClr val="121214"/>
                  </a:solidFill>
                  <a:latin typeface="Verdana" panose="020B0604030504040204" pitchFamily="34" charset="0"/>
                </a:rPr>
                <a:t>(σ)</a:t>
              </a:r>
            </a:p>
          </p:txBody>
        </p:sp>
        <p:sp>
          <p:nvSpPr>
            <p:cNvPr id="9" name="Rectangle 8"/>
            <p:cNvSpPr/>
            <p:nvPr/>
          </p:nvSpPr>
          <p:spPr>
            <a:xfrm>
              <a:off x="3006322" y="2337851"/>
              <a:ext cx="666270" cy="452854"/>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10" name="Rectangle 9"/>
            <p:cNvSpPr/>
            <p:nvPr/>
          </p:nvSpPr>
          <p:spPr>
            <a:xfrm>
              <a:off x="3005803" y="3097519"/>
              <a:ext cx="627446" cy="452854"/>
            </a:xfrm>
            <a:prstGeom prst="rect">
              <a:avLst/>
            </a:prstGeom>
          </p:spPr>
          <p:txBody>
            <a:bodyPr wrap="none">
              <a:spAutoFit/>
            </a:bodyPr>
            <a:lstStyle/>
            <a:p>
              <a:r>
                <a:rPr lang="en-IN" sz="2400" dirty="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p>
          </p:txBody>
        </p:sp>
        <p:sp>
          <p:nvSpPr>
            <p:cNvPr id="11" name="Rectangle 10"/>
            <p:cNvSpPr/>
            <p:nvPr/>
          </p:nvSpPr>
          <p:spPr>
            <a:xfrm>
              <a:off x="3006321" y="3798072"/>
              <a:ext cx="708233" cy="461665"/>
            </a:xfrm>
            <a:prstGeom prst="rect">
              <a:avLst/>
            </a:prstGeom>
          </p:spPr>
          <p:txBody>
            <a:bodyPr wrap="square">
              <a:spAutoFit/>
            </a:bodyPr>
            <a:lstStyle/>
            <a:p>
              <a:r>
                <a:rPr lang="en-IN" sz="2400" dirty="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p>
          </p:txBody>
        </p:sp>
        <p:sp>
          <p:nvSpPr>
            <p:cNvPr id="12" name="Rectangle 11"/>
            <p:cNvSpPr/>
            <p:nvPr/>
          </p:nvSpPr>
          <p:spPr>
            <a:xfrm>
              <a:off x="3005803" y="4596809"/>
              <a:ext cx="628939" cy="452854"/>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a:solidFill>
                    <a:srgbClr val="121214"/>
                  </a:solidFill>
                  <a:latin typeface="Verdana" panose="020B0604030504040204" pitchFamily="34" charset="0"/>
                </a:rPr>
                <a:t>Χ)</a:t>
              </a:r>
              <a:endParaRPr lang="el-GR" sz="2400" dirty="0">
                <a:solidFill>
                  <a:srgbClr val="121214"/>
                </a:solidFill>
                <a:latin typeface="Verdana" panose="020B0604030504040204" pitchFamily="34" charset="0"/>
              </a:endParaRPr>
            </a:p>
          </p:txBody>
        </p:sp>
        <p:sp>
          <p:nvSpPr>
            <p:cNvPr id="13" name="Rectangle 12"/>
            <p:cNvSpPr/>
            <p:nvPr/>
          </p:nvSpPr>
          <p:spPr>
            <a:xfrm>
              <a:off x="3005803" y="5297363"/>
              <a:ext cx="611021" cy="452854"/>
            </a:xfrm>
            <a:prstGeom prst="rect">
              <a:avLst/>
            </a:prstGeom>
          </p:spPr>
          <p:txBody>
            <a:bodyPr wrap="none">
              <a:spAutoFit/>
            </a:bodyPr>
            <a:lstStyle/>
            <a:p>
              <a:r>
                <a:rPr lang="el-GR" sz="2400" dirty="0">
                  <a:solidFill>
                    <a:srgbClr val="121214"/>
                  </a:solidFill>
                  <a:latin typeface="Verdana" panose="020B0604030504040204" pitchFamily="34" charset="0"/>
                </a:rPr>
                <a:t>(ρ)</a:t>
              </a: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1970315"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p>
          </p:txBody>
        </p:sp>
        <p:sp>
          <p:nvSpPr>
            <p:cNvPr id="3" name="Rectangle 2"/>
            <p:cNvSpPr/>
            <p:nvPr/>
          </p:nvSpPr>
          <p:spPr>
            <a:xfrm>
              <a:off x="2129863" y="1215053"/>
              <a:ext cx="2701381" cy="461665"/>
            </a:xfrm>
            <a:prstGeom prst="rect">
              <a:avLst/>
            </a:prstGeom>
          </p:spPr>
          <p:txBody>
            <a:bodyPr wrap="none">
              <a:spAutoFit/>
            </a:bodyPr>
            <a:lstStyle/>
            <a:p>
              <a:r>
                <a:rPr lang="en-IN" sz="2400" dirty="0">
                  <a:solidFill>
                    <a:srgbClr val="000000"/>
                  </a:solidFill>
                  <a:latin typeface="Verdana" panose="020B0604030504040204" pitchFamily="34" charset="0"/>
                  <a:ea typeface="Verdana" panose="020B0604030504040204" pitchFamily="34" charset="0"/>
                </a:rPr>
                <a:t>Notation − </a:t>
              </a:r>
              <a:r>
                <a:rPr lang="el-GR" sz="2400" dirty="0">
                  <a:solidFill>
                    <a:srgbClr val="000000"/>
                  </a:solidFill>
                  <a:latin typeface="Verdana" panose="020B0604030504040204" pitchFamily="34" charset="0"/>
                  <a:ea typeface="Verdana" panose="020B0604030504040204" pitchFamily="34" charset="0"/>
                </a:rPr>
                <a:t>σ</a:t>
              </a:r>
              <a:r>
                <a:rPr lang="en-IN" sz="2400" i="1" baseline="-25000" dirty="0">
                  <a:solidFill>
                    <a:srgbClr val="000000"/>
                  </a:solidFill>
                  <a:latin typeface="Verdana" panose="020B0604030504040204" pitchFamily="34" charset="0"/>
                  <a:ea typeface="Verdana" panose="020B0604030504040204" pitchFamily="34" charset="0"/>
                </a:rPr>
                <a:t>p</a:t>
              </a:r>
              <a:r>
                <a:rPr lang="en-IN" sz="2400" dirty="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1752602" y="2181682"/>
            <a:ext cx="8678581" cy="1856919"/>
          </a:xfrm>
          <a:prstGeom prst="rect">
            <a:avLst/>
          </a:prstGeom>
        </p:spPr>
        <p:txBody>
          <a:bodyPr wrap="square">
            <a:spAutoFit/>
          </a:bodyPr>
          <a:lstStyle/>
          <a:p>
            <a:r>
              <a:rPr lang="el-GR" sz="2800" dirty="0">
                <a:solidFill>
                  <a:srgbClr val="006C86"/>
                </a:solidFill>
                <a:latin typeface="Verdana" panose="020B0604030504040204" pitchFamily="34" charset="0"/>
                <a:ea typeface="Verdana" panose="020B0604030504040204" pitchFamily="34" charset="0"/>
              </a:rPr>
              <a:t>σ</a:t>
            </a:r>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a:solidFill>
                <a:srgbClr val="006C86"/>
              </a:solidFill>
              <a:latin typeface="Verdana" panose="020B0604030504040204" pitchFamily="34" charset="0"/>
              <a:ea typeface="Verdana" panose="020B0604030504040204" pitchFamily="34" charset="0"/>
            </a:endParaRPr>
          </a:p>
          <a:p>
            <a:r>
              <a:rPr lang="en-IN" sz="4000" i="1" baseline="-25000" dirty="0">
                <a:solidFill>
                  <a:srgbClr val="006C86"/>
                </a:solidFill>
                <a:latin typeface="Verdana" panose="020B0604030504040204" pitchFamily="34" charset="0"/>
                <a:ea typeface="Verdana" panose="020B0604030504040204" pitchFamily="34" charset="0"/>
              </a:rPr>
              <a:t>p </a:t>
            </a:r>
            <a:r>
              <a:rPr lang="en-IN" dirty="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1981200" y="1595736"/>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a:solidFill>
                  <a:srgbClr val="FFC000"/>
                </a:solidFill>
                <a:latin typeface="Verdana" panose="020B0604030504040204" pitchFamily="34" charset="0"/>
                <a:ea typeface="Verdana" panose="020B0604030504040204" pitchFamily="34" charset="0"/>
              </a:rPr>
              <a:t>condition</a:t>
            </a:r>
            <a:r>
              <a:rPr lang="en-IN" sz="3200" dirty="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1752601" y="4114801"/>
            <a:ext cx="8678582" cy="646331"/>
          </a:xfrm>
          <a:prstGeom prst="rect">
            <a:avLst/>
          </a:prstGeom>
        </p:spPr>
        <p:txBody>
          <a:bodyPr wrap="square">
            <a:spAutoFit/>
          </a:bodyPr>
          <a:lstStyle/>
          <a:p>
            <a:r>
              <a:rPr lang="en-IN" dirty="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a:solidFill>
                  <a:srgbClr val="333333"/>
                </a:solidFill>
                <a:latin typeface="verdana" panose="020B0604030504040204" pitchFamily="34" charset="0"/>
              </a:rPr>
              <a:t>‘01-Jan-1980’</a:t>
            </a:r>
            <a:endParaRPr lang="en-IN" dirty="0"/>
          </a:p>
        </p:txBody>
      </p:sp>
      <p:sp>
        <p:nvSpPr>
          <p:cNvPr id="17" name="Rectangle 16"/>
          <p:cNvSpPr/>
          <p:nvPr/>
        </p:nvSpPr>
        <p:spPr>
          <a:xfrm>
            <a:off x="1760818" y="4800601"/>
            <a:ext cx="8670365" cy="1384995"/>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a:solidFill>
                  <a:srgbClr val="C00000"/>
                </a:solidFill>
                <a:latin typeface="verdana" panose="020B0604030504040204" pitchFamily="34" charset="0"/>
              </a:rPr>
              <a:t>)=</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a:solidFill>
                  <a:srgbClr val="C00000"/>
                </a:solidFill>
                <a:latin typeface="verdana" panose="020B0604030504040204" pitchFamily="34" charset="0"/>
              </a:rPr>
              <a:t>)=</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 </a:t>
            </a:r>
            <a:r>
              <a:rPr lang="en-US" sz="3200" b="1" baseline="-25000" dirty="0">
                <a:solidFill>
                  <a:srgbClr val="C00000"/>
                </a:solidFill>
                <a:latin typeface="verdana" panose="020B0604030504040204" pitchFamily="34" charset="0"/>
                <a:sym typeface="Symbol" panose="05050102010706020507" pitchFamily="18" charset="2"/>
              </a:rPr>
              <a:t></a:t>
            </a:r>
            <a:r>
              <a:rPr lang="en-IN" sz="2800" b="1" baseline="-250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p>
        </p:txBody>
      </p:sp>
      <p:sp>
        <p:nvSpPr>
          <p:cNvPr id="10" name="TextBox 9"/>
          <p:cNvSpPr txBox="1"/>
          <p:nvPr/>
        </p:nvSpPr>
        <p:spPr>
          <a:xfrm>
            <a:off x="2209800" y="6225065"/>
            <a:ext cx="4788490" cy="461665"/>
          </a:xfrm>
          <a:prstGeom prst="rect">
            <a:avLst/>
          </a:prstGeom>
          <a:noFill/>
        </p:spPr>
        <p:txBody>
          <a:bodyPr wrap="none" rtlCol="0">
            <a:spAutoFit/>
          </a:bodyPr>
          <a:lstStyle/>
          <a:p>
            <a:r>
              <a:rPr lang="en-IN" sz="2400" dirty="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1970315"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p>
          </p:txBody>
        </p:sp>
        <p:sp>
          <p:nvSpPr>
            <p:cNvPr id="3" name="Rectangle 2"/>
            <p:cNvSpPr/>
            <p:nvPr/>
          </p:nvSpPr>
          <p:spPr>
            <a:xfrm>
              <a:off x="2129863" y="1215053"/>
              <a:ext cx="2701381" cy="461665"/>
            </a:xfrm>
            <a:prstGeom prst="rect">
              <a:avLst/>
            </a:prstGeom>
          </p:spPr>
          <p:txBody>
            <a:bodyPr wrap="none">
              <a:spAutoFit/>
            </a:bodyPr>
            <a:lstStyle/>
            <a:p>
              <a:r>
                <a:rPr lang="en-IN" sz="2400" dirty="0">
                  <a:solidFill>
                    <a:srgbClr val="000000"/>
                  </a:solidFill>
                  <a:latin typeface="Verdana" panose="020B0604030504040204" pitchFamily="34" charset="0"/>
                  <a:ea typeface="Verdana" panose="020B0604030504040204" pitchFamily="34" charset="0"/>
                </a:rPr>
                <a:t>Notation − </a:t>
              </a:r>
              <a:r>
                <a:rPr lang="el-GR" sz="2400" dirty="0">
                  <a:solidFill>
                    <a:srgbClr val="000000"/>
                  </a:solidFill>
                  <a:latin typeface="Verdana" panose="020B0604030504040204" pitchFamily="34" charset="0"/>
                  <a:ea typeface="Verdana" panose="020B0604030504040204" pitchFamily="34" charset="0"/>
                </a:rPr>
                <a:t>σ</a:t>
              </a:r>
              <a:r>
                <a:rPr lang="en-IN" sz="2400" i="1" baseline="-25000" dirty="0">
                  <a:solidFill>
                    <a:srgbClr val="000000"/>
                  </a:solidFill>
                  <a:latin typeface="Verdana" panose="020B0604030504040204" pitchFamily="34" charset="0"/>
                  <a:ea typeface="Verdana" panose="020B0604030504040204" pitchFamily="34" charset="0"/>
                </a:rPr>
                <a:t>p</a:t>
              </a:r>
              <a:r>
                <a:rPr lang="en-IN" sz="2400" dirty="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1981200" y="1595736"/>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a:solidFill>
                  <a:srgbClr val="FFC000"/>
                </a:solidFill>
                <a:latin typeface="Verdana" panose="020B0604030504040204" pitchFamily="34" charset="0"/>
                <a:ea typeface="Verdana" panose="020B0604030504040204" pitchFamily="34" charset="0"/>
              </a:rPr>
              <a:t>condition</a:t>
            </a:r>
            <a:r>
              <a:rPr lang="en-IN" sz="3200" dirty="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1760818" y="3156467"/>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a:solidFill>
                  <a:srgbClr val="C00000"/>
                </a:solidFill>
                <a:latin typeface="verdana" panose="020B0604030504040204" pitchFamily="34" charset="0"/>
              </a:rPr>
              <a:t>)=</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deptno=10 </a:t>
            </a:r>
            <a:r>
              <a:rPr lang="en-IN" sz="2800" dirty="0">
                <a:solidFill>
                  <a:srgbClr val="C00000"/>
                </a:solidFill>
                <a:latin typeface="verdana" panose="020B0604030504040204" pitchFamily="34" charset="0"/>
              </a:rPr>
              <a:t>[</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empno&gt;7</a:t>
            </a:r>
            <a:r>
              <a:rPr lang="en-IN" sz="2800" dirty="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deptno=10</a:t>
            </a:r>
            <a:r>
              <a:rPr lang="en-IN" sz="2800" dirty="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1752601" y="2286001"/>
            <a:ext cx="8678582" cy="646331"/>
          </a:xfrm>
          <a:prstGeom prst="rect">
            <a:avLst/>
          </a:prstGeom>
        </p:spPr>
        <p:txBody>
          <a:bodyPr wrap="square">
            <a:spAutoFit/>
          </a:bodyPr>
          <a:lstStyle/>
          <a:p>
            <a:r>
              <a:rPr lang="en-IN" dirty="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2012104"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sz="2400" dirty="0">
                  <a:solidFill>
                    <a:srgbClr val="000000"/>
                  </a:solidFill>
                  <a:latin typeface="Verdana" panose="020B0604030504040204" pitchFamily="34" charset="0"/>
                  <a:ea typeface="Verdana" panose="020B0604030504040204" pitchFamily="34" charset="0"/>
                </a:rPr>
                <a:t>Notation − ∏</a:t>
              </a:r>
              <a:r>
                <a:rPr lang="en-US" sz="2400" baseline="-30000" dirty="0">
                  <a:solidFill>
                    <a:srgbClr val="000000"/>
                  </a:solidFill>
                  <a:latin typeface="Verdana" panose="020B0604030504040204" pitchFamily="34" charset="0"/>
                  <a:ea typeface="Verdana" panose="020B0604030504040204" pitchFamily="34" charset="0"/>
                </a:rPr>
                <a:t>A1, A2, An</a:t>
              </a:r>
              <a:r>
                <a:rPr lang="en-US" sz="2400" dirty="0">
                  <a:solidFill>
                    <a:srgbClr val="000000"/>
                  </a:solidFill>
                  <a:latin typeface="Verdana" panose="020B0604030504040204" pitchFamily="34" charset="0"/>
                  <a:ea typeface="Verdana" panose="020B0604030504040204" pitchFamily="34" charset="0"/>
                </a:rPr>
                <a:t> (r)</a:t>
              </a:r>
              <a:r>
                <a:rPr lang="en-US" sz="2400" dirty="0">
                  <a:latin typeface="Verdana" panose="020B0604030504040204" pitchFamily="34" charset="0"/>
                  <a:ea typeface="Verdana" panose="020B0604030504040204" pitchFamily="34" charset="0"/>
                </a:rPr>
                <a:t> </a:t>
              </a:r>
            </a:p>
          </p:txBody>
        </p:sp>
      </p:grpSp>
      <p:sp>
        <p:nvSpPr>
          <p:cNvPr id="16" name="Rectangle 15"/>
          <p:cNvSpPr/>
          <p:nvPr/>
        </p:nvSpPr>
        <p:spPr>
          <a:xfrm>
            <a:off x="1981200" y="1600201"/>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1752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1752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1752600" y="5065694"/>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a:solidFill>
                  <a:srgbClr val="C00000"/>
                </a:solidFill>
                <a:latin typeface="verdana" panose="020B0604030504040204" pitchFamily="34" charset="0"/>
              </a:rPr>
              <a:t>empno</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a:solidFill>
                  <a:srgbClr val="C00000"/>
                </a:solidFill>
                <a:latin typeface="verdana" panose="020B0604030504040204" pitchFamily="34" charset="0"/>
              </a:rPr>
              <a:t>empno </a:t>
            </a:r>
            <a:r>
              <a:rPr lang="en-IN" sz="2800" dirty="0">
                <a:solidFill>
                  <a:srgbClr val="C00000"/>
                </a:solidFill>
                <a:latin typeface="verdana" panose="020B0604030504040204" pitchFamily="34" charset="0"/>
              </a:rPr>
              <a:t>[</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1905001" y="1168570"/>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a:latin typeface="Verdana" panose="020B0604030504040204" pitchFamily="34" charset="0"/>
                <a:ea typeface="Verdana" panose="020B0604030504040204" pitchFamily="34" charset="0"/>
              </a:rPr>
              <a:t>r</a:t>
            </a:r>
            <a:r>
              <a:rPr lang="en-IN" sz="2000" dirty="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a:latin typeface="Verdana" panose="020B0604030504040204" pitchFamily="34" charset="0"/>
                <a:ea typeface="Verdana" panose="020B0604030504040204" pitchFamily="34" charset="0"/>
              </a:rPr>
              <a:t>s</a:t>
            </a:r>
            <a:r>
              <a:rPr lang="en-IN" sz="2000" dirty="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a:solidFill>
                  <a:srgbClr val="FFC000"/>
                </a:solidFill>
                <a:latin typeface="Verdana" panose="020B0604030504040204" pitchFamily="34" charset="0"/>
                <a:ea typeface="Verdana" panose="020B0604030504040204" pitchFamily="34" charset="0"/>
              </a:rPr>
              <a:t>) </a:t>
            </a:r>
            <a:r>
              <a:rPr lang="en-IN" sz="3200" dirty="0">
                <a:solidFill>
                  <a:srgbClr val="FF0000"/>
                </a:solidFill>
                <a:latin typeface="Verdana" panose="020B0604030504040204" pitchFamily="34" charset="0"/>
              </a:rPr>
              <a:t>U</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714500" y="4267201"/>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625598" y="3669775"/>
            <a:ext cx="8877301"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1885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1981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a:t>INTERSECTION</a:t>
            </a:r>
            <a:endParaRPr lang="en-IN" dirty="0"/>
          </a:p>
        </p:txBody>
      </p:sp>
      <p:sp>
        <p:nvSpPr>
          <p:cNvPr id="15" name="Rectangle 14"/>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a:solidFill>
                  <a:srgbClr val="FFC000"/>
                </a:solidFill>
                <a:latin typeface="Verdana" panose="020B0604030504040204" pitchFamily="34" charset="0"/>
                <a:ea typeface="Verdana" panose="020B0604030504040204" pitchFamily="34" charset="0"/>
              </a:rPr>
              <a:t>) </a:t>
            </a:r>
            <a:r>
              <a:rPr lang="en-IN" sz="3200" b="1" dirty="0">
                <a:solidFill>
                  <a:srgbClr val="FF0000"/>
                </a:solidFill>
                <a:latin typeface="Verdana" panose="020B0604030504040204" pitchFamily="34" charset="0"/>
              </a:rPr>
              <a:t>∩</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714500" y="4267201"/>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651002" y="3670301"/>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1905001" y="1143001"/>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dirty="0">
                <a:solidFill>
                  <a:srgbClr val="121214"/>
                </a:solidFill>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a:solidFill>
                  <a:srgbClr val="FFC000"/>
                </a:solidFill>
                <a:latin typeface="Verdana" panose="020B0604030504040204" pitchFamily="34" charset="0"/>
                <a:ea typeface="Verdana" panose="020B0604030504040204" pitchFamily="34" charset="0"/>
              </a:rPr>
              <a:t>) </a:t>
            </a:r>
            <a:r>
              <a:rPr lang="en-IN" sz="3200" b="1" dirty="0">
                <a:solidFill>
                  <a:srgbClr val="FF0000"/>
                </a:solidFill>
                <a:latin typeface="Verdana" panose="020B0604030504040204" pitchFamily="34" charset="0"/>
                <a:ea typeface="Verdana" panose="020B0604030504040204" pitchFamily="34" charset="0"/>
              </a:rPr>
              <a:t>-</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714501" y="4743272"/>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651002" y="3650903"/>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1981201" y="1143001"/>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a:solidFill>
                  <a:srgbClr val="FFC000"/>
                </a:solidFill>
                <a:latin typeface="Verdana" panose="020B0604030504040204" pitchFamily="34" charset="0"/>
                <a:ea typeface="Verdana" panose="020B0604030504040204" pitchFamily="34" charset="0"/>
              </a:rPr>
              <a:t>) </a:t>
            </a:r>
            <a:r>
              <a:rPr lang="en-IN" sz="3200" dirty="0">
                <a:solidFill>
                  <a:srgbClr val="FF0000"/>
                </a:solidFill>
                <a:latin typeface="Verdana" panose="020B0604030504040204" pitchFamily="34" charset="0"/>
                <a:ea typeface="Verdana" panose="020B0604030504040204" pitchFamily="34" charset="0"/>
              </a:rPr>
              <a:t>X</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1981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a:t>Find all loans of over $1200</a:t>
            </a:r>
            <a:r>
              <a:rPr lang="en-US" sz="2200" dirty="0">
                <a:sym typeface="Symbol" panose="05050102010706020507" pitchFamily="18" charset="2"/>
              </a:rPr>
              <a:t>            </a:t>
            </a:r>
          </a:p>
        </p:txBody>
      </p:sp>
      <p:sp>
        <p:nvSpPr>
          <p:cNvPr id="9" name="Text Box 4"/>
          <p:cNvSpPr txBox="1">
            <a:spLocks noChangeArrowheads="1"/>
          </p:cNvSpPr>
          <p:nvPr/>
        </p:nvSpPr>
        <p:spPr bwMode="auto">
          <a:xfrm>
            <a:off x="1981200" y="3409891"/>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1971468"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a:solidFill>
                  <a:srgbClr val="006C86"/>
                </a:solidFill>
              </a:rPr>
              <a:t>)=</a:t>
            </a:r>
            <a:r>
              <a:rPr lang="en-US" sz="4000" i="0" dirty="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1828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a:solidFill>
                  <a:srgbClr val="006C86"/>
                </a:solidFill>
              </a:rPr>
              <a:t>)=</a:t>
            </a:r>
            <a:r>
              <a:rPr lang="en-US" sz="4000" i="0" dirty="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1981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1981202" y="3945726"/>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1556658"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152400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1981200" y="1219200"/>
            <a:ext cx="2716834" cy="523220"/>
          </a:xfrm>
          <a:prstGeom prst="rect">
            <a:avLst/>
          </a:prstGeom>
          <a:noFill/>
        </p:spPr>
        <p:txBody>
          <a:bodyPr wrap="none" rtlCol="0">
            <a:spAutoFit/>
          </a:bodyPr>
          <a:lstStyle/>
          <a:p>
            <a:r>
              <a:rPr lang="en-IN" sz="2800" dirty="0"/>
              <a:t>R (A B C D E F)</a:t>
            </a:r>
            <a:endParaRPr lang="en-IN" sz="2800" dirty="0"/>
          </a:p>
        </p:txBody>
      </p:sp>
      <p:cxnSp>
        <p:nvCxnSpPr>
          <p:cNvPr id="4" name="Elbow Connector 3"/>
          <p:cNvCxnSpPr/>
          <p:nvPr/>
        </p:nvCxnSpPr>
        <p:spPr>
          <a:xfrm rot="16200000" flipH="1">
            <a:off x="2095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341223" y="2590800"/>
            <a:ext cx="1127232" cy="400110"/>
          </a:xfrm>
          <a:prstGeom prst="rect">
            <a:avLst/>
          </a:prstGeom>
          <a:noFill/>
        </p:spPr>
        <p:txBody>
          <a:bodyPr wrap="none" rtlCol="0">
            <a:spAutoFit/>
          </a:bodyPr>
          <a:lstStyle/>
          <a:p>
            <a:r>
              <a:rPr lang="en-IN" sz="2000" dirty="0"/>
              <a:t>Relation</a:t>
            </a:r>
            <a:endParaRPr lang="en-IN" sz="2000" dirty="0"/>
          </a:p>
        </p:txBody>
      </p:sp>
      <p:sp>
        <p:nvSpPr>
          <p:cNvPr id="8" name="TextBox 7"/>
          <p:cNvSpPr txBox="1"/>
          <p:nvPr/>
        </p:nvSpPr>
        <p:spPr>
          <a:xfrm>
            <a:off x="4673785" y="2590800"/>
            <a:ext cx="1266693" cy="400110"/>
          </a:xfrm>
          <a:prstGeom prst="rect">
            <a:avLst/>
          </a:prstGeom>
          <a:noFill/>
        </p:spPr>
        <p:txBody>
          <a:bodyPr wrap="none" rtlCol="0">
            <a:spAutoFit/>
          </a:bodyPr>
          <a:lstStyle/>
          <a:p>
            <a:r>
              <a:rPr lang="en-IN" sz="2000" dirty="0"/>
              <a:t>Attributes</a:t>
            </a:r>
            <a:endParaRPr lang="en-IN" sz="2000" dirty="0"/>
          </a:p>
        </p:txBody>
      </p:sp>
      <p:cxnSp>
        <p:nvCxnSpPr>
          <p:cNvPr id="9" name="Elbow Connector 8"/>
          <p:cNvCxnSpPr/>
          <p:nvPr/>
        </p:nvCxnSpPr>
        <p:spPr>
          <a:xfrm rot="16200000" flipH="1">
            <a:off x="3952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Normalization </a:t>
            </a:r>
            <a:r>
              <a:rPr lang="en-US" sz="4800" dirty="0">
                <a:solidFill>
                  <a:srgbClr val="DC525C"/>
                </a:solidFill>
                <a:latin typeface="Segoe UI Light" panose="020B0502040204020203" pitchFamily="34" charset="0"/>
                <a:cs typeface="Segoe UI Light" panose="020B0502040204020203" pitchFamily="34" charset="0"/>
              </a:rPr>
              <a:t>in </a:t>
            </a:r>
            <a:r>
              <a:rPr lang="en-US" sz="4800" dirty="0">
                <a:solidFill>
                  <a:srgbClr val="DC525C"/>
                </a:solidFill>
                <a:latin typeface="Segoe UI Light" panose="020B0502040204020203" pitchFamily="34" charset="0"/>
                <a:cs typeface="Segoe UI Light" panose="020B0502040204020203" pitchFamily="34" charset="0"/>
              </a:rPr>
              <a:t>DBMS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752600" y="3276600"/>
            <a:ext cx="8686800" cy="1785104"/>
          </a:xfrm>
          <a:prstGeom prst="rect">
            <a:avLst/>
          </a:prstGeom>
        </p:spPr>
        <p:txBody>
          <a:bodyPr wrap="square">
            <a:spAutoFit/>
          </a:bodyPr>
          <a:lstStyle/>
          <a:p>
            <a:pPr algn="just"/>
            <a:r>
              <a:rPr lang="en-US" sz="2200" dirty="0">
                <a:solidFill>
                  <a:schemeClr val="accent4">
                    <a:lumMod val="50000"/>
                  </a:schemeClr>
                </a:solidFill>
                <a:latin typeface="Open sans"/>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p14="http://schemas.microsoft.com/office/powerpoint/2010/main" val="250295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Problem</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76400" y="838201"/>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a:t>
            </a:r>
            <a:r>
              <a:rPr lang="en-US" sz="2400" b="1" dirty="0">
                <a:latin typeface="Segoe UI Light" panose="020B0502040204020203" pitchFamily="34" charset="0"/>
                <a:cs typeface="Segoe UI Light" panose="020B0502040204020203" pitchFamily="34" charset="0"/>
              </a:rPr>
              <a:t>courses</a:t>
            </a:r>
            <a:r>
              <a:rPr lang="en-US" sz="2400" dirty="0">
                <a:latin typeface="Segoe UI Light" panose="020B0502040204020203" pitchFamily="34" charset="0"/>
                <a:cs typeface="Segoe UI Light" panose="020B0502040204020203" pitchFamily="34" charset="0"/>
              </a:rPr>
              <a:t> and </a:t>
            </a:r>
            <a:r>
              <a:rPr lang="en-US" sz="2400" b="1" dirty="0">
                <a:latin typeface="Segoe UI Light" panose="020B0502040204020203" pitchFamily="34" charset="0"/>
                <a:cs typeface="Segoe UI Light" panose="020B0502040204020203" pitchFamily="34" charset="0"/>
              </a:rPr>
              <a:t>instructors</a:t>
            </a:r>
            <a:r>
              <a:rPr lang="en-US" sz="2400" dirty="0">
                <a:latin typeface="Segoe UI Light" panose="020B0502040204020203" pitchFamily="34" charset="0"/>
                <a:cs typeface="Segoe UI Light" panose="020B0502040204020203" pitchFamily="34" charset="0"/>
              </a:rPr>
              <a:t> in a university.</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71432737"/>
              </p:ext>
            </p:extLst>
          </p:nvPr>
        </p:nvGraphicFramePr>
        <p:xfrm>
          <a:off x="1524002" y="2255520"/>
          <a:ext cx="9143998" cy="1706880"/>
        </p:xfrm>
        <a:graphic>
          <a:graphicData uri="http://schemas.openxmlformats.org/drawingml/2006/table">
            <a:tbl>
              <a:tblPr/>
              <a:tblGrid>
                <a:gridCol w="1813034"/>
                <a:gridCol w="2128344"/>
                <a:gridCol w="2128344"/>
                <a:gridCol w="3074276"/>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a:t>
                      </a:r>
                      <a:r>
                        <a:rPr lang="en-US" b="1" dirty="0" smtClean="0">
                          <a:solidFill>
                            <a:srgbClr val="222222"/>
                          </a:solidFill>
                          <a:effectLst/>
                        </a:rPr>
                        <a:t>phone number</a:t>
                      </a:r>
                      <a:endParaRPr lang="en-US" b="1" dirty="0">
                        <a:solidFill>
                          <a:srgbClr val="222222"/>
                        </a:solidFill>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1"/>
          <p:cNvSpPr>
            <a:spLocks noChangeArrowheads="1"/>
          </p:cNvSpPr>
          <p:nvPr/>
        </p:nvSpPr>
        <p:spPr bwMode="auto">
          <a:xfrm>
            <a:off x="1676401" y="242083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atin typeface="Arial" panose="020B0604020202020204" pitchFamily="34" charset="0"/>
              </a:rPr>
              <a:t/>
            </a:r>
            <a:br>
              <a:rPr lang="en-US">
                <a:latin typeface="Arial" panose="020B0604020202020204" pitchFamily="34" charset="0"/>
              </a:rPr>
            </a:br>
            <a:endParaRPr lang="en-US">
              <a:latin typeface="Arial" panose="020B0604020202020204" pitchFamily="34" charset="0"/>
            </a:endParaRPr>
          </a:p>
        </p:txBody>
      </p:sp>
      <p:sp>
        <p:nvSpPr>
          <p:cNvPr id="9" name="Rectangle 8"/>
          <p:cNvSpPr/>
          <p:nvPr/>
        </p:nvSpPr>
        <p:spPr>
          <a:xfrm>
            <a:off x="1676400" y="4237672"/>
            <a:ext cx="8763000" cy="1938992"/>
          </a:xfrm>
          <a:prstGeom prst="rect">
            <a:avLst/>
          </a:prstGeom>
        </p:spPr>
        <p:txBody>
          <a:bodyPr wrap="square">
            <a:spAutoFit/>
          </a:bodyPr>
          <a:lstStyle/>
          <a:p>
            <a:pPr algn="just"/>
            <a:r>
              <a:rPr lang="en-US" sz="2000" dirty="0">
                <a:solidFill>
                  <a:srgbClr val="333333"/>
                </a:solidFill>
                <a:latin typeface="Open sans"/>
              </a:rPr>
              <a:t>At first, this design seems to be good. However, issues start to develop once we need to modify information. For instance, suppose, </a:t>
            </a:r>
            <a:r>
              <a:rPr lang="en-US" sz="2000" dirty="0">
                <a:solidFill>
                  <a:srgbClr val="C41A1A"/>
                </a:solidFill>
                <a:latin typeface="Open sans"/>
              </a:rPr>
              <a:t>if Prof. George changed his mobile number. In such a situation, we will have to make edits in 2 places</a:t>
            </a:r>
            <a:r>
              <a:rPr lang="en-US" sz="2000" b="1" dirty="0">
                <a:solidFill>
                  <a:srgbClr val="333333"/>
                </a:solidFill>
                <a:latin typeface="Open sans"/>
              </a:rPr>
              <a:t>. </a:t>
            </a:r>
            <a:r>
              <a:rPr lang="en-US" sz="2000" dirty="0">
                <a:solidFill>
                  <a:srgbClr val="333333"/>
                </a:solidFill>
                <a:latin typeface="Open sans"/>
              </a:rPr>
              <a:t>What if someone just edited the mobile number against </a:t>
            </a:r>
            <a:r>
              <a:rPr lang="en-US" sz="2000" b="1" dirty="0">
                <a:solidFill>
                  <a:srgbClr val="0070C0"/>
                </a:solidFill>
                <a:latin typeface="Open sans"/>
              </a:rPr>
              <a:t>CS101</a:t>
            </a:r>
            <a:r>
              <a:rPr lang="en-US" sz="2000" dirty="0">
                <a:solidFill>
                  <a:srgbClr val="333333"/>
                </a:solidFill>
                <a:latin typeface="Open sans"/>
              </a:rPr>
              <a:t>, but forgot to edit it for </a:t>
            </a:r>
            <a:r>
              <a:rPr lang="en-US" sz="2000" b="1" dirty="0">
                <a:solidFill>
                  <a:srgbClr val="0070C0"/>
                </a:solidFill>
                <a:latin typeface="Open sans"/>
              </a:rPr>
              <a:t>CS154</a:t>
            </a:r>
            <a:r>
              <a:rPr lang="en-US" sz="2000" dirty="0">
                <a:solidFill>
                  <a:srgbClr val="333333"/>
                </a:solidFill>
                <a:latin typeface="Open sans"/>
              </a:rPr>
              <a:t>? This will lead to stale/wrong information in the database.</a:t>
            </a:r>
            <a:endParaRPr lang="en-US" sz="2000" dirty="0"/>
          </a:p>
        </p:txBody>
      </p:sp>
    </p:spTree>
    <p:extLst>
      <p:ext uri="{BB962C8B-B14F-4D97-AF65-F5344CB8AC3E}">
        <p14:creationId xmlns:p14="http://schemas.microsoft.com/office/powerpoint/2010/main" val="28673320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860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Solution</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This problem, however, can be easily tackled by dividing our table into 2 simpler tables.</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887171470"/>
              </p:ext>
            </p:extLst>
          </p:nvPr>
        </p:nvGraphicFramePr>
        <p:xfrm>
          <a:off x="1536864" y="2308969"/>
          <a:ext cx="9131136" cy="1280160"/>
        </p:xfrm>
        <a:graphic>
          <a:graphicData uri="http://schemas.openxmlformats.org/drawingml/2006/table">
            <a:tbl>
              <a:tblPr/>
              <a:tblGrid>
                <a:gridCol w="3043712"/>
                <a:gridCol w="3043712"/>
                <a:gridCol w="3043712"/>
              </a:tblGrid>
              <a:tr h="0">
                <a:tc>
                  <a:txBody>
                    <a:bodyPr/>
                    <a:lstStyle/>
                    <a:p>
                      <a:pPr algn="l" fontAlgn="ctr"/>
                      <a:r>
                        <a:rPr lang="en-US" b="1" dirty="0" smtClean="0">
                          <a:solidFill>
                            <a:srgbClr val="222222"/>
                          </a:solidFill>
                          <a:effectLst/>
                        </a:rPr>
                        <a:t>Instructor's </a:t>
                      </a:r>
                      <a:r>
                        <a:rPr lang="en-US" b="1" dirty="0">
                          <a:solidFill>
                            <a:srgbClr val="222222"/>
                          </a:solidFill>
                          <a:effectLst/>
                        </a:rPr>
                        <a:t>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2</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55756385"/>
              </p:ext>
            </p:extLst>
          </p:nvPr>
        </p:nvGraphicFramePr>
        <p:xfrm>
          <a:off x="1529938" y="4389120"/>
          <a:ext cx="9144000" cy="1706880"/>
        </p:xfrm>
        <a:graphic>
          <a:graphicData uri="http://schemas.openxmlformats.org/drawingml/2006/table">
            <a:tbl>
              <a:tblPr/>
              <a:tblGrid>
                <a:gridCol w="3048000"/>
                <a:gridCol w="3048000"/>
                <a:gridCol w="3048000"/>
              </a:tblGrid>
              <a:tr h="19812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a:t>
                      </a:r>
                      <a:r>
                        <a:rPr lang="en-US" dirty="0" smtClean="0">
                          <a:solidFill>
                            <a:srgbClr val="222222"/>
                          </a:solidFill>
                          <a:effectLst/>
                        </a:rPr>
                        <a:t>20</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t>
                      </a:r>
                      <a:r>
                        <a:rPr lang="en-US" dirty="0" smtClean="0">
                          <a:solidFill>
                            <a:srgbClr val="222222"/>
                          </a:solidFill>
                          <a:effectLst/>
                        </a:rPr>
                        <a:t>Auditorium</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524000" y="1752600"/>
            <a:ext cx="2257862" cy="369332"/>
          </a:xfrm>
          <a:prstGeom prst="rect">
            <a:avLst/>
          </a:prstGeom>
        </p:spPr>
        <p:txBody>
          <a:bodyPr wrap="none">
            <a:spAutoFit/>
          </a:bodyPr>
          <a:lstStyle/>
          <a:p>
            <a:r>
              <a:rPr lang="en-US" b="1" dirty="0">
                <a:solidFill>
                  <a:srgbClr val="006C86"/>
                </a:solidFill>
                <a:latin typeface="Open sans"/>
              </a:rPr>
              <a:t>Table 1 (Instructor)</a:t>
            </a:r>
            <a:endParaRPr lang="en-US" dirty="0">
              <a:solidFill>
                <a:srgbClr val="006C86"/>
              </a:solidFill>
            </a:endParaRPr>
          </a:p>
        </p:txBody>
      </p:sp>
      <p:sp>
        <p:nvSpPr>
          <p:cNvPr id="14" name="Rectangle 13"/>
          <p:cNvSpPr/>
          <p:nvPr/>
        </p:nvSpPr>
        <p:spPr>
          <a:xfrm>
            <a:off x="1524000" y="3872751"/>
            <a:ext cx="1975734" cy="369332"/>
          </a:xfrm>
          <a:prstGeom prst="rect">
            <a:avLst/>
          </a:prstGeom>
        </p:spPr>
        <p:txBody>
          <a:bodyPr wrap="none">
            <a:spAutoFit/>
          </a:bodyPr>
          <a:lstStyle/>
          <a:p>
            <a:r>
              <a:rPr lang="en-US" b="1" dirty="0">
                <a:solidFill>
                  <a:srgbClr val="006C86"/>
                </a:solidFill>
                <a:latin typeface="Open sans"/>
              </a:rPr>
              <a:t>Table 2 (Course)</a:t>
            </a:r>
            <a:endParaRPr lang="en-US" dirty="0">
              <a:solidFill>
                <a:srgbClr val="006C86"/>
              </a:solidFill>
            </a:endParaRPr>
          </a:p>
        </p:txBody>
      </p:sp>
    </p:spTree>
    <p:extLst>
      <p:ext uri="{BB962C8B-B14F-4D97-AF65-F5344CB8AC3E}">
        <p14:creationId xmlns:p14="http://schemas.microsoft.com/office/powerpoint/2010/main" val="17491371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First </a:t>
            </a:r>
            <a:r>
              <a:rPr lang="en-US" sz="4000" b="1" i="1" dirty="0">
                <a:solidFill>
                  <a:srgbClr val="FFFF00"/>
                </a:solidFill>
                <a:latin typeface="Arial" pitchFamily="34" charset="0"/>
                <a:cs typeface="Arial" pitchFamily="34" charset="0"/>
              </a:rPr>
              <a:t>Normal Form (</a:t>
            </a:r>
            <a:r>
              <a:rPr lang="en-US" sz="4000" b="1" i="1" dirty="0">
                <a:solidFill>
                  <a:srgbClr val="FFFF00"/>
                </a:solidFill>
                <a:latin typeface="Arial" pitchFamily="34" charset="0"/>
                <a:cs typeface="Arial" pitchFamily="34" charset="0"/>
              </a:rPr>
              <a:t>1NF)</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The </a:t>
            </a:r>
            <a:r>
              <a:rPr lang="en-US" sz="2400" dirty="0">
                <a:solidFill>
                  <a:srgbClr val="0070C0"/>
                </a:solidFill>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a:solidFill>
                  <a:srgbClr val="0070C0"/>
                </a:solidFill>
                <a:latin typeface="Segoe UI Light" panose="020B0502040204020203" pitchFamily="34" charset="0"/>
                <a:cs typeface="Segoe UI Light" panose="020B0502040204020203" pitchFamily="34" charset="0"/>
              </a:rPr>
              <a:t>.</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549854271"/>
              </p:ext>
            </p:extLst>
          </p:nvPr>
        </p:nvGraphicFramePr>
        <p:xfrm>
          <a:off x="1524000" y="1752600"/>
          <a:ext cx="9144000" cy="1334546"/>
        </p:xfrm>
        <a:graphic>
          <a:graphicData uri="http://schemas.openxmlformats.org/drawingml/2006/table">
            <a:tbl>
              <a:tblPr/>
              <a:tblGrid>
                <a:gridCol w="4572000"/>
                <a:gridCol w="4572000"/>
              </a:tblGrid>
              <a:tr h="292847">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481106">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 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847">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4" name="Rectangle 3"/>
          <p:cNvSpPr/>
          <p:nvPr/>
        </p:nvSpPr>
        <p:spPr>
          <a:xfrm>
            <a:off x="1676400" y="3276601"/>
            <a:ext cx="8839200" cy="1323439"/>
          </a:xfrm>
          <a:prstGeom prst="rect">
            <a:avLst/>
          </a:prstGeom>
        </p:spPr>
        <p:txBody>
          <a:bodyPr wrap="square">
            <a:spAutoFit/>
          </a:bodyPr>
          <a:lstStyle/>
          <a:p>
            <a:pPr algn="just"/>
            <a:r>
              <a:rPr lang="en-US" sz="2000" dirty="0">
                <a:solidFill>
                  <a:srgbClr val="333333"/>
                </a:solidFill>
                <a:latin typeface="Open sans"/>
              </a:rPr>
              <a:t>Here, the issue is that in the first row, we are storing 2 courses against Prof. George. A better method would be to store the courses separately. This way, if we want to edit some information related to </a:t>
            </a:r>
            <a:r>
              <a:rPr lang="en-US" sz="2000" b="1" dirty="0">
                <a:solidFill>
                  <a:srgbClr val="0070C0"/>
                </a:solidFill>
                <a:latin typeface="Open sans"/>
              </a:rPr>
              <a:t>CS101</a:t>
            </a:r>
            <a:r>
              <a:rPr lang="en-US" sz="2000" dirty="0">
                <a:solidFill>
                  <a:srgbClr val="333333"/>
                </a:solidFill>
                <a:latin typeface="Open sans"/>
              </a:rPr>
              <a:t>, we do not have to touch the data corresponding to </a:t>
            </a:r>
            <a:r>
              <a:rPr lang="en-US" sz="2000" b="1" dirty="0">
                <a:solidFill>
                  <a:srgbClr val="0070C0"/>
                </a:solidFill>
                <a:latin typeface="Open sans"/>
              </a:rPr>
              <a:t>CS154</a:t>
            </a:r>
            <a:r>
              <a:rPr lang="en-US" sz="2000" dirty="0">
                <a:solidFill>
                  <a:srgbClr val="333333"/>
                </a:solidFill>
                <a:latin typeface="Open sans"/>
              </a:rPr>
              <a:t>.</a:t>
            </a:r>
          </a:p>
        </p:txBody>
      </p:sp>
      <p:graphicFrame>
        <p:nvGraphicFramePr>
          <p:cNvPr id="5" name="Table 4"/>
          <p:cNvGraphicFramePr>
            <a:graphicFrameLocks noGrp="1"/>
          </p:cNvGraphicFramePr>
          <p:nvPr>
            <p:extLst>
              <p:ext uri="{D42A27DB-BD31-4B8C-83A1-F6EECF244321}">
                <p14:modId xmlns:p14="http://schemas.microsoft.com/office/powerpoint/2010/main" val="1297513087"/>
              </p:ext>
            </p:extLst>
          </p:nvPr>
        </p:nvGraphicFramePr>
        <p:xfrm>
          <a:off x="1524000" y="4922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Prof. </a:t>
                      </a:r>
                      <a:r>
                        <a:rPr lang="en-US" dirty="0" smtClean="0">
                          <a:solidFill>
                            <a:srgbClr val="222222"/>
                          </a:solidFill>
                          <a:effectLst/>
                        </a:rPr>
                        <a:t>Atkins</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57101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sp>
        <p:nvSpPr>
          <p:cNvPr id="8" name="Rectangle 7"/>
          <p:cNvSpPr/>
          <p:nvPr/>
        </p:nvSpPr>
        <p:spPr>
          <a:xfrm>
            <a:off x="1600200" y="838200"/>
            <a:ext cx="8991600" cy="1569660"/>
          </a:xfrm>
          <a:prstGeom prst="rect">
            <a:avLst/>
          </a:prstGeom>
        </p:spPr>
        <p:txBody>
          <a:bodyPr wrap="square">
            <a:spAutoFit/>
          </a:bodyPr>
          <a:lstStyle/>
          <a:p>
            <a:r>
              <a:rPr lang="en-US" sz="2400" dirty="0">
                <a:latin typeface="Segoe UI Light" panose="020B0502040204020203" pitchFamily="34" charset="0"/>
                <a:cs typeface="Segoe UI Light" panose="020B0502040204020203" pitchFamily="34" charset="0"/>
              </a:rPr>
              <a:t>For a table to be in second normal form, the following 2 conditions are to be met:</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table should be in the first normal form.</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primary key of the table should compose of exactly 1 column</a:t>
            </a:r>
            <a:r>
              <a:rPr lang="en-US" sz="2400" dirty="0">
                <a:solidFill>
                  <a:srgbClr val="0070C0"/>
                </a:solidFill>
                <a:latin typeface="Segoe UI Light" panose="020B0502040204020203" pitchFamily="34" charset="0"/>
                <a:cs typeface="Segoe UI Light" panose="020B0502040204020203" pitchFamily="34" charset="0"/>
              </a:rPr>
              <a:t>.</a:t>
            </a:r>
            <a:endParaRPr lang="en-US" sz="2400" dirty="0">
              <a:solidFill>
                <a:srgbClr val="0070C0"/>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2590801"/>
            <a:ext cx="8839200" cy="1323439"/>
          </a:xfrm>
          <a:prstGeom prst="rect">
            <a:avLst/>
          </a:prstGeom>
        </p:spPr>
        <p:txBody>
          <a:bodyPr wrap="square">
            <a:spAutoFit/>
          </a:bodyPr>
          <a:lstStyle/>
          <a:p>
            <a:pPr algn="just"/>
            <a:r>
              <a:rPr lang="en-US" sz="2000" dirty="0">
                <a:solidFill>
                  <a:srgbClr val="333333"/>
                </a:solidFill>
                <a:latin typeface="Open sans"/>
              </a:rPr>
              <a:t>Let us take another example of storing student enrollment in various courses. Each student may enroll in multiple courses. Similarly, each course may have multiple enrollments</a:t>
            </a:r>
            <a:r>
              <a:rPr lang="en-US" sz="2000" dirty="0">
                <a:solidFill>
                  <a:srgbClr val="333333"/>
                </a:solidFill>
                <a:latin typeface="Open sans"/>
              </a:rPr>
              <a:t>.</a:t>
            </a:r>
          </a:p>
          <a:p>
            <a:pPr algn="just"/>
            <a:r>
              <a:rPr lang="en-US" sz="2000" dirty="0"/>
              <a:t>A sample table may look like this (</a:t>
            </a:r>
            <a:r>
              <a:rPr lang="en-US" sz="2000" b="1" dirty="0">
                <a:solidFill>
                  <a:srgbClr val="006C86"/>
                </a:solidFill>
              </a:rPr>
              <a:t>student name and course code</a:t>
            </a:r>
            <a:r>
              <a:rPr lang="en-US" sz="2000" dirty="0"/>
              <a:t>)</a:t>
            </a:r>
            <a:endParaRPr lang="en-US" sz="2000" dirty="0">
              <a:solidFill>
                <a:srgbClr val="333333"/>
              </a:solidFill>
              <a:latin typeface="Open sans"/>
            </a:endParaRPr>
          </a:p>
        </p:txBody>
      </p:sp>
      <p:graphicFrame>
        <p:nvGraphicFramePr>
          <p:cNvPr id="4" name="Table 3"/>
          <p:cNvGraphicFramePr>
            <a:graphicFrameLocks noGrp="1"/>
          </p:cNvGraphicFramePr>
          <p:nvPr>
            <p:extLst>
              <p:ext uri="{D42A27DB-BD31-4B8C-83A1-F6EECF244321}">
                <p14:modId xmlns:p14="http://schemas.microsoft.com/office/powerpoint/2010/main" val="1031253679"/>
              </p:ext>
            </p:extLst>
          </p:nvPr>
        </p:nvGraphicFramePr>
        <p:xfrm>
          <a:off x="1567539" y="4191000"/>
          <a:ext cx="9100460" cy="2133600"/>
        </p:xfrm>
        <a:graphic>
          <a:graphicData uri="http://schemas.openxmlformats.org/drawingml/2006/table">
            <a:tbl>
              <a:tblPr/>
              <a:tblGrid>
                <a:gridCol w="4550230"/>
                <a:gridCol w="455023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Rajat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9837210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The </a:t>
            </a:r>
            <a:r>
              <a:rPr lang="en-US" sz="2400" dirty="0">
                <a:latin typeface="Segoe UI Light" panose="020B0502040204020203" pitchFamily="34" charset="0"/>
                <a:cs typeface="Segoe UI Light" panose="020B0502040204020203" pitchFamily="34" charset="0"/>
              </a:rPr>
              <a:t>First normal form simply says that each cell of a table should contain exactly one value</a:t>
            </a:r>
            <a:r>
              <a:rPr lang="en-US" sz="2400" dirty="0">
                <a:latin typeface="Segoe UI Light" panose="020B0502040204020203" pitchFamily="34" charset="0"/>
                <a:cs typeface="Segoe UI Light" panose="020B0502040204020203" pitchFamily="34" charset="0"/>
              </a:rPr>
              <a:t>.</a:t>
            </a:r>
            <a:endParaRPr lang="en-IN" sz="2400" dirty="0">
              <a:latin typeface="Segoe UI Light" panose="020B0502040204020203" pitchFamily="34" charset="0"/>
              <a:cs typeface="Segoe UI Light" panose="020B0502040204020203" pitchFamily="34" charset="0"/>
            </a:endParaRPr>
          </a:p>
        </p:txBody>
      </p:sp>
      <p:sp>
        <p:nvSpPr>
          <p:cNvPr id="10" name="Rectangle 9"/>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Second </a:t>
            </a:r>
            <a:r>
              <a:rPr lang="en-US" sz="4000" b="1" i="1" dirty="0">
                <a:solidFill>
                  <a:srgbClr val="FFFF00"/>
                </a:solidFill>
                <a:latin typeface="Arial" pitchFamily="34" charset="0"/>
                <a:cs typeface="Arial" pitchFamily="34" charset="0"/>
              </a:rPr>
              <a:t>Normal Form (2NF</a:t>
            </a:r>
            <a:r>
              <a:rPr lang="en-US" sz="4000" b="1" i="1" dirty="0">
                <a:solidFill>
                  <a:srgbClr val="FFFF00"/>
                </a:solidFill>
                <a:latin typeface="Arial" pitchFamily="34" charset="0"/>
                <a:cs typeface="Arial" pitchFamily="34" charset="0"/>
              </a:rPr>
              <a:t>)</a:t>
            </a:r>
            <a:endParaRPr lang="en-US" sz="40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717612665"/>
              </p:ext>
            </p:extLst>
          </p:nvPr>
        </p:nvGraphicFramePr>
        <p:xfrm>
          <a:off x="1524000" y="2255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Rahul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Rajat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1" name="Rectangle 10"/>
          <p:cNvSpPr/>
          <p:nvPr/>
        </p:nvSpPr>
        <p:spPr>
          <a:xfrm>
            <a:off x="1524000" y="1752600"/>
            <a:ext cx="2039854" cy="369332"/>
          </a:xfrm>
          <a:prstGeom prst="rect">
            <a:avLst/>
          </a:prstGeom>
        </p:spPr>
        <p:txBody>
          <a:bodyPr wrap="none">
            <a:spAutoFit/>
          </a:bodyPr>
          <a:lstStyle/>
          <a:p>
            <a:r>
              <a:rPr lang="en-US" b="1" dirty="0">
                <a:solidFill>
                  <a:srgbClr val="006C86"/>
                </a:solidFill>
                <a:latin typeface="Open sans"/>
              </a:rPr>
              <a:t>Table 1 </a:t>
            </a:r>
            <a:r>
              <a:rPr lang="en-US" b="1" dirty="0">
                <a:solidFill>
                  <a:srgbClr val="006C86"/>
                </a:solidFill>
                <a:latin typeface="Open sans"/>
              </a:rPr>
              <a:t>(Student)</a:t>
            </a:r>
            <a:endParaRPr lang="en-US" dirty="0">
              <a:solidFill>
                <a:srgbClr val="006C86"/>
              </a:solidFill>
            </a:endParaRPr>
          </a:p>
        </p:txBody>
      </p:sp>
      <p:sp>
        <p:nvSpPr>
          <p:cNvPr id="12" name="Rectangle 11"/>
          <p:cNvSpPr/>
          <p:nvPr/>
        </p:nvSpPr>
        <p:spPr>
          <a:xfrm>
            <a:off x="1524000" y="4126468"/>
            <a:ext cx="2103974" cy="369332"/>
          </a:xfrm>
          <a:prstGeom prst="rect">
            <a:avLst/>
          </a:prstGeom>
        </p:spPr>
        <p:txBody>
          <a:bodyPr wrap="none">
            <a:spAutoFit/>
          </a:bodyPr>
          <a:lstStyle/>
          <a:p>
            <a:r>
              <a:rPr lang="en-US" b="1" dirty="0">
                <a:solidFill>
                  <a:srgbClr val="006C86"/>
                </a:solidFill>
                <a:latin typeface="Open sans"/>
              </a:rPr>
              <a:t>Table 2 (</a:t>
            </a:r>
            <a:r>
              <a:rPr lang="en-US" b="1" dirty="0">
                <a:solidFill>
                  <a:srgbClr val="006C86"/>
                </a:solidFill>
                <a:latin typeface="Open sans"/>
              </a:rPr>
              <a:t>Courses)</a:t>
            </a:r>
            <a:endParaRPr lang="en-US" dirty="0">
              <a:solidFill>
                <a:srgbClr val="006C86"/>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993486030"/>
              </p:ext>
            </p:extLst>
          </p:nvPr>
        </p:nvGraphicFramePr>
        <p:xfrm>
          <a:off x="1545769" y="4572000"/>
          <a:ext cx="9122230" cy="2133600"/>
        </p:xfrm>
        <a:graphic>
          <a:graphicData uri="http://schemas.openxmlformats.org/drawingml/2006/table">
            <a:tbl>
              <a:tblPr/>
              <a:tblGrid>
                <a:gridCol w="4561115"/>
                <a:gridCol w="4561115"/>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42091795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8" name="Rectangle 7"/>
          <p:cNvSpPr/>
          <p:nvPr/>
        </p:nvSpPr>
        <p:spPr>
          <a:xfrm>
            <a:off x="1676400" y="838200"/>
            <a:ext cx="8839200" cy="1938992"/>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Column A is said to be functionally dependent on column B if changing the value of A may require a change in the value of B.</a:t>
            </a:r>
          </a:p>
          <a:p>
            <a:pPr algn="just"/>
            <a:r>
              <a:rPr lang="en-US" sz="2400" dirty="0">
                <a:latin typeface="Segoe UI Light" panose="020B0502040204020203" pitchFamily="34" charset="0"/>
                <a:cs typeface="Segoe UI Light" panose="020B0502040204020203" pitchFamily="34" charset="0"/>
              </a:rPr>
              <a:t>Here, the department column is dependent on the professor name column. This is because if in a particular row, we change the name of the professor, we will also have to change the department value.</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nvPr>
        </p:nvGraphicFramePr>
        <p:xfrm>
          <a:off x="1524000" y="3291840"/>
          <a:ext cx="9144000" cy="1706880"/>
        </p:xfrm>
        <a:graphic>
          <a:graphicData uri="http://schemas.openxmlformats.org/drawingml/2006/table">
            <a:tbl>
              <a:tblPr/>
              <a:tblGrid>
                <a:gridCol w="1828800"/>
                <a:gridCol w="2133600"/>
                <a:gridCol w="21336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MA214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Auditorium building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John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p14="http://schemas.microsoft.com/office/powerpoint/2010/main" val="4841962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4" name="Rectangle 3"/>
          <p:cNvSpPr/>
          <p:nvPr/>
        </p:nvSpPr>
        <p:spPr>
          <a:xfrm>
            <a:off x="1589314" y="873324"/>
            <a:ext cx="9002486" cy="1323439"/>
          </a:xfrm>
          <a:prstGeom prst="rect">
            <a:avLst/>
          </a:prstGeom>
        </p:spPr>
        <p:txBody>
          <a:bodyPr wrap="square">
            <a:spAutoFit/>
          </a:bodyPr>
          <a:lstStyle/>
          <a:p>
            <a:r>
              <a:rPr lang="en-US" sz="2000" dirty="0">
                <a:latin typeface="Open sans"/>
              </a:rPr>
              <a:t>Here, when we changed the name of the professor, we also had to change the department column. This is not desirable since someone who is updating the database may remember to change the name of the professor, but may forget updating the department value. This can cause inconsistency in the database.</a:t>
            </a:r>
          </a:p>
        </p:txBody>
      </p:sp>
      <p:sp>
        <p:nvSpPr>
          <p:cNvPr id="9" name="Rectangle 8"/>
          <p:cNvSpPr/>
          <p:nvPr/>
        </p:nvSpPr>
        <p:spPr>
          <a:xfrm>
            <a:off x="1665514" y="2343090"/>
            <a:ext cx="8850086" cy="400110"/>
          </a:xfrm>
          <a:prstGeom prst="rect">
            <a:avLst/>
          </a:prstGeom>
        </p:spPr>
        <p:txBody>
          <a:bodyPr wrap="square">
            <a:spAutoFit/>
          </a:bodyPr>
          <a:lstStyle/>
          <a:p>
            <a:r>
              <a:rPr lang="en-US" sz="2000" dirty="0">
                <a:solidFill>
                  <a:srgbClr val="C41A1A"/>
                </a:solidFill>
                <a:latin typeface="Helvetica" panose="020B0604020202020204" pitchFamily="34" charset="0"/>
              </a:rPr>
              <a:t>Third normal form avoids this by breaking this into separate tables</a:t>
            </a:r>
            <a:endParaRPr lang="en-US" sz="2000" dirty="0">
              <a:solidFill>
                <a:srgbClr val="C41A1A"/>
              </a:solidFill>
            </a:endParaRPr>
          </a:p>
        </p:txBody>
      </p:sp>
      <p:graphicFrame>
        <p:nvGraphicFramePr>
          <p:cNvPr id="12" name="Table 11"/>
          <p:cNvGraphicFramePr>
            <a:graphicFrameLocks noGrp="1"/>
          </p:cNvGraphicFramePr>
          <p:nvPr>
            <p:extLst/>
          </p:nvPr>
        </p:nvGraphicFramePr>
        <p:xfrm>
          <a:off x="1524000" y="2834640"/>
          <a:ext cx="9144000" cy="1706880"/>
        </p:xfrm>
        <a:graphic>
          <a:graphicData uri="http://schemas.openxmlformats.org/drawingml/2006/table">
            <a:tbl>
              <a:tblPr/>
              <a:tblGrid>
                <a:gridCol w="3048000"/>
                <a:gridCol w="30480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MA214</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Auditorium building</a:t>
                      </a:r>
                      <a:r>
                        <a:rPr lang="en-US" dirty="0" smtClean="0">
                          <a:solidFill>
                            <a:srgbClr val="222222"/>
                          </a:solidFill>
                          <a:effectLst/>
                        </a:rPr>
                        <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676400" y="4800600"/>
            <a:ext cx="8839200" cy="400110"/>
          </a:xfrm>
          <a:prstGeom prst="rect">
            <a:avLst/>
          </a:prstGeom>
        </p:spPr>
        <p:txBody>
          <a:bodyPr wrap="square">
            <a:spAutoFit/>
          </a:bodyPr>
          <a:lstStyle/>
          <a:p>
            <a:r>
              <a:rPr lang="en-US" sz="2000" dirty="0">
                <a:solidFill>
                  <a:srgbClr val="C41A1A"/>
                </a:solidFill>
                <a:latin typeface="Helvetica" panose="020B0604020202020204" pitchFamily="34" charset="0"/>
              </a:rPr>
              <a:t>Here, the third column is the ID of the professor who’s taking the course.</a:t>
            </a:r>
          </a:p>
        </p:txBody>
      </p:sp>
      <p:graphicFrame>
        <p:nvGraphicFramePr>
          <p:cNvPr id="14" name="Table 13"/>
          <p:cNvGraphicFramePr>
            <a:graphicFrameLocks noGrp="1"/>
          </p:cNvGraphicFramePr>
          <p:nvPr>
            <p:extLst/>
          </p:nvPr>
        </p:nvGraphicFramePr>
        <p:xfrm>
          <a:off x="1524000" y="5425440"/>
          <a:ext cx="9067800" cy="1280160"/>
        </p:xfrm>
        <a:graphic>
          <a:graphicData uri="http://schemas.openxmlformats.org/drawingml/2006/table">
            <a:tbl>
              <a:tblPr/>
              <a:tblGrid>
                <a:gridCol w="3022600"/>
                <a:gridCol w="3022600"/>
                <a:gridCol w="3022600"/>
              </a:tblGrid>
              <a:tr h="0">
                <a:tc>
                  <a:txBody>
                    <a:bodyPr/>
                    <a:lstStyle/>
                    <a:p>
                      <a:pPr algn="l" fontAlgn="ctr"/>
                      <a:r>
                        <a:rPr lang="en-US" b="1" dirty="0">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Ronald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
                      </a:r>
                      <a:r>
                        <a:rPr lang="en-US" dirty="0" smtClean="0">
                          <a:solidFill>
                            <a:srgbClr val="222222"/>
                          </a:solidFill>
                          <a:effectLst/>
                        </a:rPr>
                        <a:t>John</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val="32300512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3" name="Rectangle 2"/>
          <p:cNvSpPr/>
          <p:nvPr/>
        </p:nvSpPr>
        <p:spPr>
          <a:xfrm>
            <a:off x="1665514" y="1065074"/>
            <a:ext cx="9002486" cy="1631216"/>
          </a:xfrm>
          <a:prstGeom prst="rect">
            <a:avLst/>
          </a:prstGeom>
        </p:spPr>
        <p:txBody>
          <a:bodyPr wrap="square">
            <a:spAutoFit/>
          </a:bodyPr>
          <a:lstStyle/>
          <a:p>
            <a:r>
              <a:rPr lang="en-US" sz="2000" dirty="0">
                <a:latin typeface="Helvetica" panose="020B0604020202020204" pitchFamily="34" charset="0"/>
              </a:rPr>
              <a:t>Therefore, in the third normal form, the following conditions are required</a:t>
            </a:r>
            <a:r>
              <a:rPr lang="en-US" sz="2000" dirty="0">
                <a:latin typeface="Helvetica" panose="020B0604020202020204" pitchFamily="34" charset="0"/>
              </a:rPr>
              <a:t>:</a:t>
            </a:r>
          </a:p>
          <a:p>
            <a:endParaRPr lang="en-US" sz="2000" dirty="0">
              <a:latin typeface="Helvetica" panose="020B0604020202020204" pitchFamily="34" charset="0"/>
            </a:endParaRPr>
          </a:p>
          <a:p>
            <a:pPr>
              <a:lnSpc>
                <a:spcPct val="150000"/>
              </a:lnSpc>
              <a:buFont typeface="Arial" panose="020B0604020202020204" pitchFamily="34" charset="0"/>
              <a:buChar char="•"/>
            </a:pPr>
            <a:r>
              <a:rPr lang="en-US" sz="2000" dirty="0">
                <a:latin typeface="Helvetica" panose="020B0604020202020204" pitchFamily="34" charset="0"/>
              </a:rPr>
              <a:t>The table should be in the second normal form.</a:t>
            </a:r>
          </a:p>
          <a:p>
            <a:pPr>
              <a:lnSpc>
                <a:spcPct val="150000"/>
              </a:lnSpc>
              <a:buFont typeface="Arial" panose="020B0604020202020204" pitchFamily="34" charset="0"/>
              <a:buChar char="•"/>
            </a:pPr>
            <a:r>
              <a:rPr lang="en-US" sz="2000" dirty="0">
                <a:latin typeface="Helvetica" panose="020B0604020202020204" pitchFamily="34" charset="0"/>
              </a:rPr>
              <a:t>There should not be any functional dependency.</a:t>
            </a:r>
          </a:p>
        </p:txBody>
      </p:sp>
    </p:spTree>
    <p:extLst>
      <p:ext uri="{BB962C8B-B14F-4D97-AF65-F5344CB8AC3E}">
        <p14:creationId xmlns:p14="http://schemas.microsoft.com/office/powerpoint/2010/main" val="10512654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9604"/>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676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4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22083</TotalTime>
  <Words>31588</Words>
  <Application>Microsoft Office PowerPoint</Application>
  <PresentationFormat>Widescreen</PresentationFormat>
  <Paragraphs>4071</Paragraphs>
  <Slides>478</Slides>
  <Notes>9</Notes>
  <HiddenSlides>83</HiddenSlides>
  <MMClips>0</MMClips>
  <ScaleCrop>false</ScaleCrop>
  <HeadingPairs>
    <vt:vector size="6" baseType="variant">
      <vt:variant>
        <vt:lpstr>Fonts Used</vt:lpstr>
      </vt:variant>
      <vt:variant>
        <vt:i4>36</vt:i4>
      </vt:variant>
      <vt:variant>
        <vt:lpstr>Theme</vt:lpstr>
      </vt:variant>
      <vt:variant>
        <vt:i4>1</vt:i4>
      </vt:variant>
      <vt:variant>
        <vt:lpstr>Slide Titles</vt:lpstr>
      </vt:variant>
      <vt:variant>
        <vt:i4>478</vt:i4>
      </vt:variant>
    </vt:vector>
  </HeadingPairs>
  <TitlesOfParts>
    <vt:vector size="515"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4284</cp:revision>
  <dcterms:created xsi:type="dcterms:W3CDTF">2015-10-09T06:09:34Z</dcterms:created>
  <dcterms:modified xsi:type="dcterms:W3CDTF">2019-02-18T02:18:33Z</dcterms:modified>
</cp:coreProperties>
</file>