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slides/slide43.xml" ContentType="application/vnd.openxmlformats-officedocument.presentationml.slide+xml"/>
  <Override PartName="/ppt/slides/slide44.xml" ContentType="application/vnd.openxmlformats-officedocument.presentationml.slide+xml"/>
  <Override PartName="/ppt/slides/slide47.xml" ContentType="application/vnd.openxmlformats-officedocument.presentationml.slide+xml"/>
  <Override PartName="/ppt/slides/slide4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48.xml" ContentType="application/vnd.openxmlformats-officedocument.presentationml.slide+xml"/>
  <Override PartName="/ppt/slides/slide50.xml" ContentType="application/vnd.openxmlformats-officedocument.presentationml.slide+xml"/>
  <Override PartName="/ppt/slides/slide39.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_rels/slide47.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27.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8.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1.xml.rels" ContentType="application/vnd.openxmlformats-package.relationships+xml"/>
  <Override PartName="/ppt/slides/_rels/slide39.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38.xml.rels" ContentType="application/vnd.openxmlformats-package.relationships+xml"/>
  <Override PartName="/ppt/slides/_rels/slide23.xml.rels" ContentType="application/vnd.openxmlformats-package.relationships+xml"/>
  <Override PartName="/ppt/slides/_rels/slide52.xml.rels" ContentType="application/vnd.openxmlformats-package.relationships+xml"/>
  <Override PartName="/ppt/slides/_rels/slide58.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59.xml.rels" ContentType="application/vnd.openxmlformats-package.relationships+xml"/>
  <Override PartName="/ppt/slides/_rels/slide57.xml.rels" ContentType="application/vnd.openxmlformats-package.relationships+xml"/>
  <Override PartName="/ppt/slides/_rels/slide42.xml.rels" ContentType="application/vnd.openxmlformats-package.relationships+xml"/>
  <Override PartName="/ppt/slides/_rels/slide20.xml.rels" ContentType="application/vnd.openxmlformats-package.relationships+xml"/>
  <Override PartName="/ppt/slides/_rels/slide51.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50.xml.rels" ContentType="application/vnd.openxmlformats-package.relationships+xml"/>
  <Override PartName="/ppt/slides/_rels/slide34.xml.rels" ContentType="application/vnd.openxmlformats-package.relationships+xml"/>
  <Override PartName="/ppt/slides/_rels/slide49.xml.rels" ContentType="application/vnd.openxmlformats-package.relationships+xml"/>
  <Override PartName="/ppt/slides/_rels/slide41.xml.rels" ContentType="application/vnd.openxmlformats-package.relationships+xml"/>
  <Override PartName="/ppt/slides/_rels/slide56.xml.rels" ContentType="application/vnd.openxmlformats-package.relationships+xml"/>
  <Override PartName="/ppt/slides/_rels/slide6.xml.rels" ContentType="application/vnd.openxmlformats-package.relationships+xml"/>
  <Override PartName="/ppt/slides/_rels/slide40.xml.rels" ContentType="application/vnd.openxmlformats-package.relationships+xml"/>
  <Override PartName="/ppt/slides/_rels/slide55.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48.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s/slide40.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57.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58.xml" ContentType="application/vnd.openxmlformats-officedocument.presentationml.slide+xml"/>
  <Override PartName="/ppt/slides/slide21.xml" ContentType="application/vnd.openxmlformats-officedocument.presentationml.slide+xml"/>
  <Override PartName="/ppt/slides/slide59.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1"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2" name="CustomShape 3" hidden="1"/>
          <p:cNvSpPr/>
          <p:nvPr/>
        </p:nvSpPr>
        <p:spPr>
          <a:xfrm rot="5400000">
            <a:off x="600480" y="6447240"/>
            <a:ext cx="180720" cy="15048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a:off x="1206360" y="3648240"/>
            <a:ext cx="9743400" cy="1270080"/>
          </a:xfrm>
          <a:prstGeom prst="rect">
            <a:avLst/>
          </a:prstGeom>
          <a:noFill/>
          <a:ln cap="rnd" w="6480">
            <a:solidFill>
              <a:schemeClr val="accent1"/>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a:off x="1219320" y="5638680"/>
            <a:ext cx="9743400" cy="675720"/>
          </a:xfrm>
          <a:prstGeom prst="rect">
            <a:avLst/>
          </a:prstGeom>
          <a:noFill/>
          <a:ln cap="rnd" w="6480">
            <a:solidFill>
              <a:schemeClr val="accent2"/>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1206360" y="3648240"/>
            <a:ext cx="294840" cy="127008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1219320" y="5638680"/>
            <a:ext cx="294840" cy="67572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a:t>
            </a:r>
            <a:r>
              <a:rPr b="0" lang="en-IN" sz="4400" spc="-1" strike="noStrike">
                <a:latin typeface="Arial"/>
              </a:rPr>
              <a:t>li</a:t>
            </a:r>
            <a:r>
              <a:rPr b="0" lang="en-IN" sz="4400" spc="-1" strike="noStrike">
                <a:latin typeface="Arial"/>
              </a:rPr>
              <a:t>c</a:t>
            </a:r>
            <a:r>
              <a:rPr b="0" lang="en-IN" sz="4400" spc="-1" strike="noStrike">
                <a:latin typeface="Arial"/>
              </a:rPr>
              <a:t>k </a:t>
            </a:r>
            <a:r>
              <a:rPr b="0" lang="en-IN" sz="4400" spc="-1" strike="noStrike">
                <a:latin typeface="Arial"/>
              </a:rPr>
              <a:t>t</a:t>
            </a:r>
            <a:r>
              <a:rPr b="0" lang="en-IN" sz="4400" spc="-1" strike="noStrike">
                <a:latin typeface="Arial"/>
              </a:rPr>
              <a:t>o </a:t>
            </a:r>
            <a:r>
              <a:rPr b="0" lang="en-IN" sz="4400" spc="-1" strike="noStrike">
                <a:latin typeface="Arial"/>
              </a:rPr>
              <a:t>e</a:t>
            </a:r>
            <a:r>
              <a:rPr b="0" lang="en-IN" sz="4400" spc="-1" strike="noStrike">
                <a:latin typeface="Arial"/>
              </a:rPr>
              <a:t>di</a:t>
            </a:r>
            <a:r>
              <a:rPr b="0" lang="en-IN" sz="4400" spc="-1" strike="noStrike">
                <a:latin typeface="Arial"/>
              </a:rPr>
              <a:t>t </a:t>
            </a:r>
            <a:r>
              <a:rPr b="0" lang="en-IN" sz="4400" spc="-1" strike="noStrike">
                <a:latin typeface="Arial"/>
              </a:rPr>
              <a:t>t</a:t>
            </a:r>
            <a:r>
              <a:rPr b="0" lang="en-IN" sz="4400" spc="-1" strike="noStrike">
                <a:latin typeface="Arial"/>
              </a:rPr>
              <a:t>h</a:t>
            </a:r>
            <a:r>
              <a:rPr b="0" lang="en-IN" sz="4400" spc="-1" strike="noStrike">
                <a:latin typeface="Arial"/>
              </a:rPr>
              <a:t>e </a:t>
            </a:r>
            <a:r>
              <a:rPr b="0" lang="en-IN" sz="4400" spc="-1" strike="noStrike">
                <a:latin typeface="Arial"/>
              </a:rPr>
              <a:t>tit</a:t>
            </a:r>
            <a:r>
              <a:rPr b="0" lang="en-IN" sz="4400" spc="-1" strike="noStrike">
                <a:latin typeface="Arial"/>
              </a:rPr>
              <a:t>le </a:t>
            </a:r>
            <a:r>
              <a:rPr b="0" lang="en-IN" sz="4400" spc="-1" strike="noStrike">
                <a:latin typeface="Arial"/>
              </a:rPr>
              <a:t>t</a:t>
            </a:r>
            <a:r>
              <a:rPr b="0" lang="en-IN" sz="4400" spc="-1" strike="noStrike">
                <a:latin typeface="Arial"/>
              </a:rPr>
              <a:t>e</a:t>
            </a:r>
            <a:r>
              <a:rPr b="0" lang="en-IN" sz="4400" spc="-1" strike="noStrike">
                <a:latin typeface="Arial"/>
              </a:rPr>
              <a:t>xt </a:t>
            </a:r>
            <a:r>
              <a:rPr b="0" lang="en-IN" sz="4400" spc="-1" strike="noStrike">
                <a:latin typeface="Arial"/>
              </a:rPr>
              <a:t>f</a:t>
            </a:r>
            <a:r>
              <a:rPr b="0" lang="en-IN" sz="4400" spc="-1" strike="noStrike">
                <a:latin typeface="Arial"/>
              </a:rPr>
              <a:t>o</a:t>
            </a:r>
            <a:r>
              <a:rPr b="0" lang="en-IN" sz="4400" spc="-1" strike="noStrike">
                <a:latin typeface="Arial"/>
              </a:rPr>
              <a:t>r</a:t>
            </a:r>
            <a:r>
              <a:rPr b="0" lang="en-IN" sz="4400" spc="-1" strike="noStrike">
                <a:latin typeface="Arial"/>
              </a:rPr>
              <a:t>m</a:t>
            </a:r>
            <a:r>
              <a:rPr b="0" lang="en-IN" sz="4400" spc="-1" strike="noStrike">
                <a:latin typeface="Arial"/>
              </a:rPr>
              <a:t>a</a:t>
            </a:r>
            <a:r>
              <a:rPr b="0" lang="en-IN" sz="4400" spc="-1" strike="noStrike">
                <a:latin typeface="Arial"/>
              </a:rPr>
              <a:t>t</a:t>
            </a:r>
            <a:endParaRPr b="0" lang="en-IN" sz="4400" spc="-1" strike="noStrike">
              <a:latin typeface="Arial"/>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6"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47" name="CustomShape 3" hidden="1"/>
          <p:cNvSpPr/>
          <p:nvPr/>
        </p:nvSpPr>
        <p:spPr>
          <a:xfrm rot="5400000">
            <a:off x="600480" y="6447240"/>
            <a:ext cx="180720" cy="15048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9" name="CustomShape 5" hidden="1"/>
          <p:cNvSpPr/>
          <p:nvPr/>
        </p:nvSpPr>
        <p:spPr>
          <a:xfrm rot="5400000">
            <a:off x="600480" y="6447240"/>
            <a:ext cx="180720" cy="15048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hyperlink" Target="mailto:saleel@saleel-Latitude-E6430" TargetMode="External"/><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975680" y="3733920"/>
            <a:ext cx="8524440" cy="98064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i="1" lang="en-US" sz="8000" spc="-1" strike="noStrike">
                <a:solidFill>
                  <a:srgbClr val="00ff87"/>
                </a:solidFill>
                <a:latin typeface="SimSun"/>
                <a:ea typeface="SimSun"/>
              </a:rPr>
              <a:t>Redis</a:t>
            </a:r>
            <a:endParaRPr b="0" lang="en-IN" sz="8000" spc="-1" strike="noStrike">
              <a:latin typeface="Arial"/>
            </a:endParaRPr>
          </a:p>
        </p:txBody>
      </p:sp>
      <p:pic>
        <p:nvPicPr>
          <p:cNvPr id="89" name="Picture 7" descr=""/>
          <p:cNvPicPr/>
          <p:nvPr/>
        </p:nvPicPr>
        <p:blipFill>
          <a:blip r:embed="rId1">
            <a:alphaModFix amt="0"/>
          </a:blip>
          <a:stretch/>
        </p:blipFill>
        <p:spPr>
          <a:xfrm>
            <a:off x="181440" y="2001960"/>
            <a:ext cx="2844360" cy="2844360"/>
          </a:xfrm>
          <a:prstGeom prst="rect">
            <a:avLst/>
          </a:prstGeom>
          <a:ln>
            <a:noFill/>
          </a:ln>
        </p:spPr>
      </p:pic>
      <p:sp>
        <p:nvSpPr>
          <p:cNvPr id="90" name="CustomShape 2"/>
          <p:cNvSpPr/>
          <p:nvPr/>
        </p:nvSpPr>
        <p:spPr>
          <a:xfrm>
            <a:off x="4444920" y="5050800"/>
            <a:ext cx="6054840" cy="577800"/>
          </a:xfrm>
          <a:prstGeom prst="rect">
            <a:avLst/>
          </a:prstGeom>
          <a:noFill/>
          <a:ln>
            <a:noFill/>
          </a:ln>
        </p:spPr>
        <p:style>
          <a:lnRef idx="0"/>
          <a:fillRef idx="0"/>
          <a:effectRef idx="0"/>
          <a:fontRef idx="minor"/>
        </p:style>
        <p:txBody>
          <a:bodyPr lIns="90000" rIns="90000" tIns="45000" bIns="45000">
            <a:noAutofit/>
          </a:bodyPr>
          <a:p>
            <a:pPr algn="r">
              <a:lnSpc>
                <a:spcPct val="100000"/>
              </a:lnSpc>
              <a:spcBef>
                <a:spcPts val="601"/>
              </a:spcBef>
              <a:tabLst>
                <a:tab algn="l" pos="0"/>
              </a:tabLst>
            </a:pPr>
            <a:r>
              <a:rPr b="0" lang="en-US" sz="8800" spc="-1" strike="noStrike">
                <a:solidFill>
                  <a:srgbClr val="17a889"/>
                </a:solidFill>
                <a:latin typeface="Calibri"/>
                <a:ea typeface="DejaVu Sans"/>
              </a:rPr>
              <a:t>iet</a:t>
            </a:r>
            <a:endParaRPr b="0" lang="en-IN" sz="8800" spc="-1" strike="noStrike">
              <a:latin typeface="Arial"/>
            </a:endParaRPr>
          </a:p>
        </p:txBody>
      </p:sp>
      <p:pic>
        <p:nvPicPr>
          <p:cNvPr id="91" name="Picture 2" descr=""/>
          <p:cNvPicPr/>
          <p:nvPr/>
        </p:nvPicPr>
        <p:blipFill>
          <a:blip r:embed="rId2">
            <a:alphaModFix amt="0"/>
          </a:blip>
          <a:stretch/>
        </p:blipFill>
        <p:spPr>
          <a:xfrm>
            <a:off x="181440" y="196560"/>
            <a:ext cx="2844360" cy="1057680"/>
          </a:xfrm>
          <a:prstGeom prst="rect">
            <a:avLst/>
          </a:prstGeom>
          <a:ln>
            <a:noFill/>
          </a:ln>
        </p:spPr>
      </p:pic>
      <p:sp>
        <p:nvSpPr>
          <p:cNvPr id="92" name="CustomShape 3"/>
          <p:cNvSpPr/>
          <p:nvPr/>
        </p:nvSpPr>
        <p:spPr>
          <a:xfrm>
            <a:off x="3557880" y="93600"/>
            <a:ext cx="8442720" cy="304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4400" spc="-1" strike="noStrike">
                <a:solidFill>
                  <a:srgbClr val="ff5733"/>
                </a:solidFill>
                <a:latin typeface="Segoe Print"/>
                <a:ea typeface="DejaVu Sans"/>
              </a:rPr>
              <a:t>“</a:t>
            </a:r>
            <a:r>
              <a:rPr b="0" lang="en-IN" sz="4400" spc="-1" strike="noStrike">
                <a:solidFill>
                  <a:srgbClr val="ff5733"/>
                </a:solidFill>
                <a:latin typeface="Segoe Print"/>
                <a:ea typeface="DejaVu Sans"/>
              </a:rPr>
              <a:t>In a day, when you don't come across any problems - you can be sure that you are travelling in a wrong path”</a:t>
            </a:r>
            <a:endParaRPr b="0" lang="en-IN" sz="4400" spc="-1" strike="noStrike">
              <a:latin typeface="Arial"/>
            </a:endParaRPr>
          </a:p>
          <a:p>
            <a:pPr algn="r">
              <a:lnSpc>
                <a:spcPct val="100000"/>
              </a:lnSpc>
            </a:pPr>
            <a:r>
              <a:rPr b="0" lang="en-IN" sz="1800" spc="-1" strike="noStrike">
                <a:solidFill>
                  <a:srgbClr val="111111"/>
                </a:solidFill>
                <a:latin typeface="-apple-system"/>
                <a:ea typeface="DejaVu Sans"/>
              </a:rPr>
              <a:t>~ Swami Vivekananda</a:t>
            </a:r>
            <a:endParaRPr b="0" lang="en-IN" sz="1800" spc="-1" strike="noStrike">
              <a:latin typeface="Arial"/>
            </a:endParaRPr>
          </a:p>
        </p:txBody>
      </p:sp>
      <p:pic>
        <p:nvPicPr>
          <p:cNvPr id="93" name="Picture 2_0" descr=""/>
          <p:cNvPicPr/>
          <p:nvPr/>
        </p:nvPicPr>
        <p:blipFill>
          <a:blip r:embed="rId3"/>
          <a:stretch/>
        </p:blipFill>
        <p:spPr>
          <a:xfrm>
            <a:off x="181440" y="196920"/>
            <a:ext cx="2846160" cy="1059480"/>
          </a:xfrm>
          <a:prstGeom prst="rect">
            <a:avLst/>
          </a:prstGeom>
          <a:ln>
            <a:noFill/>
          </a:ln>
        </p:spPr>
      </p:pic>
      <p:pic>
        <p:nvPicPr>
          <p:cNvPr id="94" name="Picture 7" descr=""/>
          <p:cNvPicPr/>
          <p:nvPr/>
        </p:nvPicPr>
        <p:blipFill>
          <a:blip r:embed="rId4"/>
          <a:stretch/>
        </p:blipFill>
        <p:spPr>
          <a:xfrm>
            <a:off x="181440" y="2001960"/>
            <a:ext cx="2847240" cy="284724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Line 1"/>
          <p:cNvSpPr/>
          <p:nvPr/>
        </p:nvSpPr>
        <p:spPr>
          <a:xfrm>
            <a:off x="1523880" y="254700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8" name="CustomShape 2"/>
          <p:cNvSpPr/>
          <p:nvPr/>
        </p:nvSpPr>
        <p:spPr>
          <a:xfrm>
            <a:off x="1523880" y="0"/>
            <a:ext cx="9133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setex key &amp; setnx key</a:t>
            </a:r>
            <a:endParaRPr b="0" lang="en-IN" sz="4000" spc="-1" strike="noStrike">
              <a:latin typeface="Arial"/>
            </a:endParaRPr>
          </a:p>
        </p:txBody>
      </p:sp>
      <p:sp>
        <p:nvSpPr>
          <p:cNvPr id="129" name="CustomShape 3"/>
          <p:cNvSpPr/>
          <p:nvPr/>
        </p:nvSpPr>
        <p:spPr>
          <a:xfrm>
            <a:off x="1600200" y="762120"/>
            <a:ext cx="8981640" cy="15836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SETEX</a:t>
            </a:r>
            <a:r>
              <a:rPr b="0" lang="en-US" sz="1800" spc="-1" strike="noStrike">
                <a:solidFill>
                  <a:srgbClr val="000000"/>
                </a:solidFill>
                <a:latin typeface="Arial"/>
                <a:ea typeface="DejaVu Sans"/>
              </a:rPr>
              <a:t> set key to hold the string value and set key to timeout after a given number of seconds.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SETNX</a:t>
            </a:r>
            <a:r>
              <a:rPr b="0" lang="en-US" sz="1800" spc="-1" strike="noStrike">
                <a:solidFill>
                  <a:srgbClr val="000000"/>
                </a:solidFill>
                <a:latin typeface="Arial"/>
                <a:ea typeface="DejaVu Sans"/>
              </a:rPr>
              <a:t> set key to hold string value if key does not exist. In that case, it is equal to SET. When key already holds a value, no operation is performed. SETNX is short for "SET if Not eXists".</a:t>
            </a:r>
            <a:endParaRPr b="0" lang="en-IN" sz="1800" spc="-1" strike="noStrike">
              <a:latin typeface="Arial"/>
            </a:endParaRPr>
          </a:p>
        </p:txBody>
      </p:sp>
      <p:sp>
        <p:nvSpPr>
          <p:cNvPr id="130" name="CustomShape 4"/>
          <p:cNvSpPr/>
          <p:nvPr/>
        </p:nvSpPr>
        <p:spPr>
          <a:xfrm>
            <a:off x="152280" y="152280"/>
            <a:ext cx="10965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31" name="CustomShape 5"/>
          <p:cNvSpPr/>
          <p:nvPr/>
        </p:nvSpPr>
        <p:spPr>
          <a:xfrm>
            <a:off x="1601280" y="2823480"/>
            <a:ext cx="89805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b0f0"/>
                </a:solidFill>
                <a:latin typeface="Consolas"/>
                <a:ea typeface="DejaVu Sans"/>
              </a:rPr>
              <a:t>SETEX key seconds value</a:t>
            </a:r>
            <a:endParaRPr b="0" lang="en-IN" sz="2000" spc="-1" strike="noStrike">
              <a:latin typeface="Arial"/>
            </a:endParaRPr>
          </a:p>
          <a:p>
            <a:pPr>
              <a:lnSpc>
                <a:spcPct val="100000"/>
              </a:lnSpc>
            </a:pPr>
            <a:r>
              <a:rPr b="0" lang="en-IN" sz="2000" spc="-1" strike="noStrike">
                <a:solidFill>
                  <a:srgbClr val="00b0f0"/>
                </a:solidFill>
                <a:latin typeface="Consolas"/>
                <a:ea typeface="DejaVu Sans"/>
              </a:rPr>
              <a:t>SETNX key value</a:t>
            </a:r>
            <a:endParaRPr b="0" lang="en-IN" sz="2000" spc="-1" strike="noStrike">
              <a:latin typeface="Arial"/>
            </a:endParaRPr>
          </a:p>
        </p:txBody>
      </p:sp>
      <p:sp>
        <p:nvSpPr>
          <p:cNvPr id="132" name="CustomShape 6"/>
          <p:cNvSpPr/>
          <p:nvPr/>
        </p:nvSpPr>
        <p:spPr>
          <a:xfrm>
            <a:off x="1523880" y="3801960"/>
            <a:ext cx="8879760" cy="2147040"/>
          </a:xfrm>
          <a:prstGeom prst="rect">
            <a:avLst/>
          </a:prstGeom>
          <a:noFill/>
          <a:ln>
            <a:noFill/>
          </a:ln>
        </p:spPr>
        <p:style>
          <a:lnRef idx="0"/>
          <a:fillRef idx="0"/>
          <a:effectRef idx="0"/>
          <a:fontRef idx="minor"/>
        </p:style>
        <p:txBody>
          <a:bodyPr lIns="90000" rIns="90000" tIns="45000" bIns="45000">
            <a:spAutoFit/>
          </a:bodyPr>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message:1 60 "this is the test by SALEEL!, we are learning Redis..."</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sms:1 60 6379</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sms:3 "Some long text ..."</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"my playlist" "Song 1 Song 2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1676520" y="2362320"/>
            <a:ext cx="88290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 key &amp; getex key</a:t>
            </a:r>
            <a:endParaRPr b="0" lang="en-IN" sz="5400" spc="-1" strike="noStrike">
              <a:latin typeface="Arial"/>
            </a:endParaRPr>
          </a:p>
        </p:txBody>
      </p:sp>
      <p:sp>
        <p:nvSpPr>
          <p:cNvPr id="134" name="CustomShape 2"/>
          <p:cNvSpPr/>
          <p:nvPr/>
        </p:nvSpPr>
        <p:spPr>
          <a:xfrm>
            <a:off x="522360" y="3531600"/>
            <a:ext cx="11066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Line 1"/>
          <p:cNvSpPr/>
          <p:nvPr/>
        </p:nvSpPr>
        <p:spPr>
          <a:xfrm>
            <a:off x="1523880" y="226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6" name="CustomShape 2"/>
          <p:cNvSpPr/>
          <p:nvPr/>
        </p:nvSpPr>
        <p:spPr>
          <a:xfrm>
            <a:off x="1523880" y="0"/>
            <a:ext cx="9133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 key &amp; getex key</a:t>
            </a:r>
            <a:endParaRPr b="0" lang="en-IN" sz="4000" spc="-1" strike="noStrike">
              <a:latin typeface="Arial"/>
            </a:endParaRPr>
          </a:p>
        </p:txBody>
      </p:sp>
      <p:sp>
        <p:nvSpPr>
          <p:cNvPr id="137" name="CustomShape 3"/>
          <p:cNvSpPr/>
          <p:nvPr/>
        </p:nvSpPr>
        <p:spPr>
          <a:xfrm>
            <a:off x="1600200" y="762120"/>
            <a:ext cx="8981640" cy="13093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a:t>
            </a:r>
            <a:r>
              <a:rPr b="0" lang="en-US" sz="1800" spc="-1" strike="noStrike">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GETEX</a:t>
            </a:r>
            <a:r>
              <a:rPr b="0" lang="en-US" sz="1800" spc="-1" strike="noStrike">
                <a:solidFill>
                  <a:srgbClr val="000000"/>
                </a:solidFill>
                <a:latin typeface="Arial"/>
                <a:ea typeface="DejaVu Sans"/>
              </a:rPr>
              <a:t> gets the value of key and optionally set its expiration.</a:t>
            </a:r>
            <a:endParaRPr b="0" lang="en-IN" sz="1800" spc="-1" strike="noStrike">
              <a:latin typeface="Arial"/>
            </a:endParaRPr>
          </a:p>
        </p:txBody>
      </p:sp>
      <p:sp>
        <p:nvSpPr>
          <p:cNvPr id="138" name="CustomShape 4"/>
          <p:cNvSpPr/>
          <p:nvPr/>
        </p:nvSpPr>
        <p:spPr>
          <a:xfrm>
            <a:off x="152280" y="152280"/>
            <a:ext cx="10965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39" name="CustomShape 5"/>
          <p:cNvSpPr/>
          <p:nvPr/>
        </p:nvSpPr>
        <p:spPr>
          <a:xfrm>
            <a:off x="1601280" y="2509560"/>
            <a:ext cx="89805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GETEX key [EX seconds|PX milliseconds]</a:t>
            </a:r>
            <a:endParaRPr b="0" lang="en-IN" sz="2000" spc="-1" strike="noStrike">
              <a:latin typeface="Arial"/>
            </a:endParaRPr>
          </a:p>
        </p:txBody>
      </p:sp>
      <p:sp>
        <p:nvSpPr>
          <p:cNvPr id="140" name="CustomShape 6"/>
          <p:cNvSpPr/>
          <p:nvPr/>
        </p:nvSpPr>
        <p:spPr>
          <a:xfrm>
            <a:off x="1523880" y="3480480"/>
            <a:ext cx="8879760" cy="2558520"/>
          </a:xfrm>
          <a:prstGeom prst="rect">
            <a:avLst/>
          </a:prstGeom>
          <a:noFill/>
          <a:ln>
            <a:noFill/>
          </a:ln>
        </p:spPr>
        <p:style>
          <a:lnRef idx="0"/>
          <a:fillRef idx="0"/>
          <a:effectRef idx="0"/>
          <a:fontRef idx="minor"/>
        </p:style>
        <p:txBody>
          <a:bodyPr lIns="90000" rIns="90000" tIns="45000" bIns="45000">
            <a:spAutoFit/>
          </a:bodyPr>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server:1</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otp:1</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otp:2</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"host name"</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user:1 ex 10</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password:1 ex 10</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1676520" y="2362320"/>
            <a:ext cx="88290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getset key, getdel key &amp; getrange key</a:t>
            </a:r>
            <a:endParaRPr b="0" lang="en-IN" sz="5400" spc="-1" strike="noStrike">
              <a:latin typeface="Arial"/>
            </a:endParaRPr>
          </a:p>
        </p:txBody>
      </p:sp>
      <p:sp>
        <p:nvSpPr>
          <p:cNvPr id="142" name="CustomShape 2"/>
          <p:cNvSpPr/>
          <p:nvPr/>
        </p:nvSpPr>
        <p:spPr>
          <a:xfrm>
            <a:off x="522360" y="4323600"/>
            <a:ext cx="11066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Line 1"/>
          <p:cNvSpPr/>
          <p:nvPr/>
        </p:nvSpPr>
        <p:spPr>
          <a:xfrm>
            <a:off x="1523880" y="28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4" name="CustomShape 2"/>
          <p:cNvSpPr/>
          <p:nvPr/>
        </p:nvSpPr>
        <p:spPr>
          <a:xfrm>
            <a:off x="1523880" y="0"/>
            <a:ext cx="9133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getset, getdel &amp; getrange key</a:t>
            </a:r>
            <a:endParaRPr b="0" lang="en-IN" sz="4000" spc="-1" strike="noStrike">
              <a:latin typeface="Arial"/>
            </a:endParaRPr>
          </a:p>
        </p:txBody>
      </p:sp>
      <p:sp>
        <p:nvSpPr>
          <p:cNvPr id="145" name="CustomShape 3"/>
          <p:cNvSpPr/>
          <p:nvPr/>
        </p:nvSpPr>
        <p:spPr>
          <a:xfrm>
            <a:off x="1600200" y="762120"/>
            <a:ext cx="8981640" cy="19796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GETSET</a:t>
            </a:r>
            <a:r>
              <a:rPr b="0" lang="en-US" sz="1800" spc="-1" strike="noStrike">
                <a:solidFill>
                  <a:srgbClr val="000000"/>
                </a:solidFill>
                <a:latin typeface="Arial"/>
                <a:ea typeface="DejaVu Sans"/>
              </a:rPr>
              <a:t> atomically sets key to value and returns the old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GETDEL</a:t>
            </a:r>
            <a:r>
              <a:rPr b="0" lang="en-US" sz="1800" spc="-1" strike="noStrike">
                <a:solidFill>
                  <a:srgbClr val="000000"/>
                </a:solidFill>
                <a:latin typeface="Arial"/>
                <a:ea typeface="DejaVu Sans"/>
              </a:rPr>
              <a:t> get the value of key and delete the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GETRANGE</a:t>
            </a:r>
            <a:r>
              <a:rPr b="0" lang="en-US" sz="1800" spc="-1" strike="noStrike">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b="0" lang="en-IN" sz="1800" spc="-1" strike="noStrike">
              <a:latin typeface="Arial"/>
            </a:endParaRPr>
          </a:p>
        </p:txBody>
      </p:sp>
      <p:sp>
        <p:nvSpPr>
          <p:cNvPr id="146" name="CustomShape 4"/>
          <p:cNvSpPr/>
          <p:nvPr/>
        </p:nvSpPr>
        <p:spPr>
          <a:xfrm>
            <a:off x="152280" y="152280"/>
            <a:ext cx="10965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47" name="CustomShape 5"/>
          <p:cNvSpPr/>
          <p:nvPr/>
        </p:nvSpPr>
        <p:spPr>
          <a:xfrm>
            <a:off x="1601280" y="2977560"/>
            <a:ext cx="898056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GETSET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GETDEL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GETRANGE key start end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
        <p:nvSpPr>
          <p:cNvPr id="148" name="CustomShape 6"/>
          <p:cNvSpPr/>
          <p:nvPr/>
        </p:nvSpPr>
        <p:spPr>
          <a:xfrm>
            <a:off x="1523880" y="4344480"/>
            <a:ext cx="8879760" cy="2147040"/>
          </a:xfrm>
          <a:prstGeom prst="rect">
            <a:avLst/>
          </a:prstGeom>
          <a:noFill/>
          <a:ln>
            <a:noFill/>
          </a:ln>
        </p:spPr>
        <p:style>
          <a:lnRef idx="0"/>
          <a:fillRef idx="0"/>
          <a:effectRef idx="0"/>
          <a:fontRef idx="minor"/>
        </p:style>
        <p:txBody>
          <a:bodyPr lIns="90000" rIns="90000" tIns="45000" bIns="45000">
            <a:spAutoFit/>
          </a:bodyPr>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getsset server:1 Unix</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getdel user:4</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3</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0 -1</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-8 -1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1676520" y="2362320"/>
            <a:ext cx="88290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keys &amp; dbsize-</a:t>
            </a:r>
            <a:endParaRPr b="0" lang="en-IN" sz="5400" spc="-1" strike="noStrike">
              <a:latin typeface="Arial"/>
            </a:endParaRPr>
          </a:p>
        </p:txBody>
      </p:sp>
      <p:sp>
        <p:nvSpPr>
          <p:cNvPr id="150" name="CustomShape 2"/>
          <p:cNvSpPr/>
          <p:nvPr/>
        </p:nvSpPr>
        <p:spPr>
          <a:xfrm>
            <a:off x="522360" y="3531600"/>
            <a:ext cx="11066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Line 1"/>
          <p:cNvSpPr/>
          <p:nvPr/>
        </p:nvSpPr>
        <p:spPr>
          <a:xfrm>
            <a:off x="1523880" y="180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2" name="CustomShape 2"/>
          <p:cNvSpPr/>
          <p:nvPr/>
        </p:nvSpPr>
        <p:spPr>
          <a:xfrm>
            <a:off x="1523880" y="0"/>
            <a:ext cx="9133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keys pattern &amp; dbsize- </a:t>
            </a:r>
            <a:endParaRPr b="0" lang="en-IN" sz="4000" spc="-1" strike="noStrike">
              <a:latin typeface="Arial"/>
            </a:endParaRPr>
          </a:p>
        </p:txBody>
      </p:sp>
      <p:sp>
        <p:nvSpPr>
          <p:cNvPr id="153" name="CustomShape 3"/>
          <p:cNvSpPr/>
          <p:nvPr/>
        </p:nvSpPr>
        <p:spPr>
          <a:xfrm>
            <a:off x="1600200" y="762120"/>
            <a:ext cx="8981640" cy="7606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keys</a:t>
            </a:r>
            <a:r>
              <a:rPr b="0" lang="en-US" sz="1800" spc="-1" strike="noStrike">
                <a:solidFill>
                  <a:srgbClr val="000000"/>
                </a:solidFill>
                <a:latin typeface="Arial"/>
                <a:ea typeface="DejaVu Sans"/>
              </a:rPr>
              <a:t>: Returns all keys matching pattern.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dbSize</a:t>
            </a:r>
            <a:r>
              <a:rPr b="0" lang="en-US" sz="1800" spc="-1" strike="noStrike">
                <a:solidFill>
                  <a:srgbClr val="000000"/>
                </a:solidFill>
                <a:latin typeface="Arial"/>
                <a:ea typeface="DejaVu Sans"/>
              </a:rPr>
              <a:t>-: Return the number of keys in the currently-selected database.</a:t>
            </a:r>
            <a:endParaRPr b="0" lang="en-IN" sz="1800" spc="-1" strike="noStrike">
              <a:latin typeface="Arial"/>
            </a:endParaRPr>
          </a:p>
        </p:txBody>
      </p:sp>
      <p:sp>
        <p:nvSpPr>
          <p:cNvPr id="154" name="CustomShape 4"/>
          <p:cNvSpPr/>
          <p:nvPr/>
        </p:nvSpPr>
        <p:spPr>
          <a:xfrm>
            <a:off x="1600200" y="2685600"/>
            <a:ext cx="8879760" cy="1735560"/>
          </a:xfrm>
          <a:prstGeom prst="rect">
            <a:avLst/>
          </a:prstGeom>
          <a:noFill/>
          <a:ln>
            <a:noFill/>
          </a:ln>
        </p:spPr>
        <p:style>
          <a:lnRef idx="0"/>
          <a:fillRef idx="0"/>
          <a:effectRef idx="0"/>
          <a:fontRef idx="minor"/>
        </p:style>
        <p:txBody>
          <a:bodyPr lIns="90000" rIns="90000" tIns="45000" bIns="45000">
            <a:spAutoFit/>
          </a:bodyPr>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 </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dbsize</a:t>
            </a:r>
            <a:endParaRPr b="0" lang="en-IN" sz="1800" spc="-1" strike="noStrike">
              <a:latin typeface="Arial"/>
            </a:endParaRPr>
          </a:p>
        </p:txBody>
      </p:sp>
      <p:sp>
        <p:nvSpPr>
          <p:cNvPr id="155" name="CustomShape 5"/>
          <p:cNvSpPr/>
          <p:nvPr/>
        </p:nvSpPr>
        <p:spPr>
          <a:xfrm>
            <a:off x="152280" y="152280"/>
            <a:ext cx="10965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56" name="CustomShape 6"/>
          <p:cNvSpPr/>
          <p:nvPr/>
        </p:nvSpPr>
        <p:spPr>
          <a:xfrm>
            <a:off x="1601280" y="2041560"/>
            <a:ext cx="89805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KEYS pattern</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dbsize</a:t>
            </a:r>
            <a:endParaRPr b="0" lang="en-IN" sz="2000" spc="-1" strike="noStrike">
              <a:latin typeface="Arial"/>
            </a:endParaRPr>
          </a:p>
        </p:txBody>
      </p:sp>
      <p:sp>
        <p:nvSpPr>
          <p:cNvPr id="157" name="CustomShape 7"/>
          <p:cNvSpPr/>
          <p:nvPr/>
        </p:nvSpPr>
        <p:spPr>
          <a:xfrm>
            <a:off x="1656000" y="4533480"/>
            <a:ext cx="8990280" cy="1360440"/>
          </a:xfrm>
          <a:prstGeom prst="rect">
            <a:avLst/>
          </a:prstGeom>
          <a:noFill/>
          <a:ln>
            <a:noFill/>
          </a:ln>
        </p:spPr>
        <p:style>
          <a:lnRef idx="0"/>
          <a:fillRef idx="0"/>
          <a:effectRef idx="0"/>
          <a:fontRef idx="minor"/>
        </p:style>
        <p:txBody>
          <a:bodyPr lIns="90000" rIns="90000" tIns="45000" bIns="45000">
            <a:noAutofit/>
          </a:bodyPr>
          <a:p>
            <a:pPr marL="216000" indent="-209160">
              <a:lnSpc>
                <a:spcPct val="150000"/>
              </a:lnSpc>
              <a:buClr>
                <a:srgbClr val="000000"/>
              </a:buClr>
              <a:buFont typeface="StarSymbol"/>
              <a:buAutoNum type="arabicPeriod"/>
            </a:pPr>
            <a:r>
              <a:rPr b="0" lang="en-IN" sz="1800" spc="-1" strike="noStrike">
                <a:solidFill>
                  <a:srgbClr val="000000"/>
                </a:solidFill>
                <a:latin typeface="Arial"/>
                <a:ea typeface="DejaVu Sans"/>
              </a:rPr>
              <a:t> </a:t>
            </a:r>
            <a:r>
              <a:rPr b="0" lang="en-IN" sz="1800" spc="-1" strike="noStrike">
                <a:solidFill>
                  <a:srgbClr val="333333"/>
                </a:solidFill>
                <a:latin typeface="Arial"/>
                <a:ea typeface="DejaVu Sans"/>
              </a:rPr>
              <a:t>h?llo matches hello, hallo and hxllo</a:t>
            </a:r>
            <a:endParaRPr b="0" lang="en-IN" sz="1800" spc="-1" strike="noStrike">
              <a:latin typeface="Arial"/>
            </a:endParaRPr>
          </a:p>
          <a:p>
            <a:pPr marL="216000" indent="-20916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h*llo matches hllo and heeeello</a:t>
            </a:r>
            <a:endParaRPr b="0" lang="en-IN" sz="1800" spc="-1" strike="noStrike">
              <a:latin typeface="Arial"/>
            </a:endParaRPr>
          </a:p>
          <a:p>
            <a:pPr marL="216000" indent="-20916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h[ae]llo matches hello and hallo, but not hillo</a:t>
            </a:r>
            <a:endParaRPr b="0" lang="en-IN" sz="1800" spc="-1" strike="noStrike">
              <a:latin typeface="Arial"/>
            </a:endParaRPr>
          </a:p>
          <a:p>
            <a:pPr marL="216000" indent="-20916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h[^e]llo matches hallo, hbllo, ... but not hello</a:t>
            </a:r>
            <a:endParaRPr b="0" lang="en-IN" sz="1800" spc="-1" strike="noStrike">
              <a:latin typeface="Arial"/>
            </a:endParaRPr>
          </a:p>
          <a:p>
            <a:pPr marL="216000" indent="-20916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h[a-b]llo matches hallo and hbllo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1676520" y="2362320"/>
            <a:ext cx="88290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ttl key / pttl key</a:t>
            </a:r>
            <a:endParaRPr b="0" lang="en-IN" sz="5400" spc="-1" strike="noStrike">
              <a:latin typeface="Arial"/>
            </a:endParaRPr>
          </a:p>
        </p:txBody>
      </p:sp>
      <p:sp>
        <p:nvSpPr>
          <p:cNvPr id="159" name="CustomShape 2"/>
          <p:cNvSpPr/>
          <p:nvPr/>
        </p:nvSpPr>
        <p:spPr>
          <a:xfrm>
            <a:off x="522360" y="3531600"/>
            <a:ext cx="11066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1" name="CustomShape 2"/>
          <p:cNvSpPr/>
          <p:nvPr/>
        </p:nvSpPr>
        <p:spPr>
          <a:xfrm>
            <a:off x="1523880" y="0"/>
            <a:ext cx="9133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ttl key / pttl key</a:t>
            </a:r>
            <a:endParaRPr b="0" lang="en-IN" sz="4000" spc="-1" strike="noStrike">
              <a:latin typeface="Arial"/>
            </a:endParaRPr>
          </a:p>
        </p:txBody>
      </p:sp>
      <p:sp>
        <p:nvSpPr>
          <p:cNvPr id="162" name="CustomShape 3"/>
          <p:cNvSpPr/>
          <p:nvPr/>
        </p:nvSpPr>
        <p:spPr>
          <a:xfrm>
            <a:off x="1600200" y="762120"/>
            <a:ext cx="8981640" cy="668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TTL</a:t>
            </a:r>
            <a:r>
              <a:rPr b="0" lang="en-US" sz="1800" spc="-1" strike="noStrike">
                <a:solidFill>
                  <a:srgbClr val="000000"/>
                </a:solidFill>
                <a:latin typeface="Arial"/>
                <a:ea typeface="DejaVu Sans"/>
              </a:rPr>
              <a:t> returns the remaining </a:t>
            </a:r>
            <a:r>
              <a:rPr b="1" lang="en-US" sz="1800" spc="-1" strike="noStrike">
                <a:solidFill>
                  <a:srgbClr val="000000"/>
                </a:solidFill>
                <a:latin typeface="Arial"/>
                <a:ea typeface="DejaVu Sans"/>
              </a:rPr>
              <a:t>time to live </a:t>
            </a:r>
            <a:r>
              <a:rPr b="0" lang="en-US" sz="1800" spc="-1" strike="noStrike">
                <a:solidFill>
                  <a:srgbClr val="000000"/>
                </a:solidFill>
                <a:latin typeface="Arial"/>
                <a:ea typeface="DejaVu Sans"/>
              </a:rPr>
              <a:t>of a key that has a timeout. TTL allows Redis client to check how many seconds a given key will continue to be part of the data-set.</a:t>
            </a:r>
            <a:r>
              <a:rPr b="0" lang="en-US" sz="2000" spc="-1" strike="noStrike">
                <a:solidFill>
                  <a:srgbClr val="000000"/>
                </a:solidFill>
                <a:latin typeface="Times New Roman"/>
                <a:ea typeface="DejaVu Sans"/>
              </a:rPr>
              <a:t> </a:t>
            </a:r>
            <a:endParaRPr b="0" lang="en-IN" sz="2000" spc="-1" strike="noStrike">
              <a:latin typeface="Arial"/>
            </a:endParaRPr>
          </a:p>
        </p:txBody>
      </p:sp>
      <p:sp>
        <p:nvSpPr>
          <p:cNvPr id="163" name="CustomShape 4"/>
          <p:cNvSpPr/>
          <p:nvPr/>
        </p:nvSpPr>
        <p:spPr>
          <a:xfrm>
            <a:off x="1600200" y="3909600"/>
            <a:ext cx="8879760" cy="1324080"/>
          </a:xfrm>
          <a:prstGeom prst="rect">
            <a:avLst/>
          </a:prstGeom>
          <a:noFill/>
          <a:ln>
            <a:noFill/>
          </a:ln>
        </p:spPr>
        <p:style>
          <a:lnRef idx="0"/>
          <a:fillRef idx="0"/>
          <a:effectRef idx="0"/>
          <a:fontRef idx="minor"/>
        </p:style>
        <p:txBody>
          <a:bodyPr lIns="90000" rIns="90000" tIns="45000" bIns="45000">
            <a:spAutoFit/>
          </a:bodyPr>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otp:1</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pttl otp:2</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password:1</a:t>
            </a:r>
            <a:endParaRPr b="0" lang="en-IN" sz="1800" spc="-1" strike="noStrike">
              <a:latin typeface="Arial"/>
            </a:endParaRPr>
          </a:p>
        </p:txBody>
      </p:sp>
      <p:sp>
        <p:nvSpPr>
          <p:cNvPr id="164" name="CustomShape 5"/>
          <p:cNvSpPr/>
          <p:nvPr/>
        </p:nvSpPr>
        <p:spPr>
          <a:xfrm>
            <a:off x="152280" y="152280"/>
            <a:ext cx="10965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65" name="CustomShape 6"/>
          <p:cNvSpPr/>
          <p:nvPr/>
        </p:nvSpPr>
        <p:spPr>
          <a:xfrm>
            <a:off x="1601280" y="2221560"/>
            <a:ext cx="89805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TTL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PTTL key</a:t>
            </a:r>
            <a:endParaRPr b="0" lang="en-IN" sz="2000" spc="-1" strike="noStrike">
              <a:latin typeface="Arial"/>
            </a:endParaRPr>
          </a:p>
        </p:txBody>
      </p:sp>
      <p:sp>
        <p:nvSpPr>
          <p:cNvPr id="166" name="CustomShape 7"/>
          <p:cNvSpPr/>
          <p:nvPr/>
        </p:nvSpPr>
        <p:spPr>
          <a:xfrm>
            <a:off x="1584000" y="5246640"/>
            <a:ext cx="8846280" cy="10069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0628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-1 if the key exists but has no associated expire.</a:t>
            </a:r>
            <a:endParaRPr b="0" lang="en-IN" sz="1800" spc="-1" strike="noStrike">
              <a:latin typeface="Arial"/>
            </a:endParaRPr>
          </a:p>
          <a:p>
            <a:pPr marL="216000" indent="-20628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-2 if the key does not exist.</a:t>
            </a:r>
            <a:endParaRPr b="0" lang="en-IN" sz="1800" spc="-1" strike="noStrike">
              <a:latin typeface="Arial"/>
            </a:endParaRPr>
          </a:p>
        </p:txBody>
      </p:sp>
      <p:sp>
        <p:nvSpPr>
          <p:cNvPr id="167" name="CustomShape 8"/>
          <p:cNvSpPr/>
          <p:nvPr/>
        </p:nvSpPr>
        <p:spPr>
          <a:xfrm>
            <a:off x="1576080" y="3161880"/>
            <a:ext cx="9574200" cy="6444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000" spc="-1" strike="noStrike">
                <a:solidFill>
                  <a:srgbClr val="000000"/>
                </a:solidFill>
                <a:latin typeface="Times New Roman"/>
                <a:ea typeface="DejaVu Sans"/>
              </a:rPr>
              <a:t>TTL</a:t>
            </a:r>
            <a:r>
              <a:rPr b="0" lang="en-US" sz="2000" spc="-1" strike="noStrike">
                <a:solidFill>
                  <a:srgbClr val="000000"/>
                </a:solidFill>
                <a:latin typeface="Times New Roman"/>
                <a:ea typeface="DejaVu Sans"/>
              </a:rPr>
              <a:t> returns the amount of remaining time in seconds while </a:t>
            </a:r>
            <a:r>
              <a:rPr b="1" lang="en-US" sz="2000" spc="-1" strike="noStrike">
                <a:solidFill>
                  <a:srgbClr val="000000"/>
                </a:solidFill>
                <a:latin typeface="Times New Roman"/>
                <a:ea typeface="DejaVu Sans"/>
              </a:rPr>
              <a:t>PTTL</a:t>
            </a:r>
            <a:r>
              <a:rPr b="0" lang="en-US" sz="2000" spc="-1" strike="noStrike">
                <a:solidFill>
                  <a:srgbClr val="000000"/>
                </a:solidFill>
                <a:latin typeface="Times New Roman"/>
                <a:ea typeface="DejaVu Sans"/>
              </a:rPr>
              <a:t> returns it in milliseconds.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1676520" y="2362320"/>
            <a:ext cx="88290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expire key &amp; persist key</a:t>
            </a:r>
            <a:endParaRPr b="0" lang="en-IN" sz="5400" spc="-1" strike="noStrike">
              <a:latin typeface="Arial"/>
            </a:endParaRPr>
          </a:p>
        </p:txBody>
      </p:sp>
      <p:sp>
        <p:nvSpPr>
          <p:cNvPr id="169" name="CustomShape 2"/>
          <p:cNvSpPr/>
          <p:nvPr/>
        </p:nvSpPr>
        <p:spPr>
          <a:xfrm>
            <a:off x="522360" y="3531600"/>
            <a:ext cx="11066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1676520" y="2362320"/>
            <a:ext cx="88290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a:t>
            </a:r>
            <a:endParaRPr b="0" lang="en-IN" sz="5400" spc="-1" strike="noStrike">
              <a:latin typeface="Arial"/>
            </a:endParaRPr>
          </a:p>
        </p:txBody>
      </p:sp>
      <p:sp>
        <p:nvSpPr>
          <p:cNvPr id="96" name="CustomShape 2"/>
          <p:cNvSpPr/>
          <p:nvPr/>
        </p:nvSpPr>
        <p:spPr>
          <a:xfrm>
            <a:off x="522360" y="3531600"/>
            <a:ext cx="1113804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b="0" lang="en-IN" sz="1800" spc="-1" strike="noStrike">
              <a:latin typeface="Arial"/>
            </a:endParaRPr>
          </a:p>
        </p:txBody>
      </p:sp>
      <p:sp>
        <p:nvSpPr>
          <p:cNvPr id="97" name="CustomShape 3"/>
          <p:cNvSpPr/>
          <p:nvPr/>
        </p:nvSpPr>
        <p:spPr>
          <a:xfrm>
            <a:off x="1666800" y="609480"/>
            <a:ext cx="88290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Line 1"/>
          <p:cNvSpPr/>
          <p:nvPr/>
        </p:nvSpPr>
        <p:spPr>
          <a:xfrm>
            <a:off x="1523880" y="25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1" name="CustomShape 2"/>
          <p:cNvSpPr/>
          <p:nvPr/>
        </p:nvSpPr>
        <p:spPr>
          <a:xfrm>
            <a:off x="1523880" y="0"/>
            <a:ext cx="9133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expire key &amp; persist key</a:t>
            </a:r>
            <a:endParaRPr b="0" lang="en-IN" sz="4000" spc="-1" strike="noStrike">
              <a:latin typeface="Arial"/>
            </a:endParaRPr>
          </a:p>
        </p:txBody>
      </p:sp>
      <p:sp>
        <p:nvSpPr>
          <p:cNvPr id="172" name="CustomShape 3"/>
          <p:cNvSpPr/>
          <p:nvPr/>
        </p:nvSpPr>
        <p:spPr>
          <a:xfrm>
            <a:off x="1600200" y="762120"/>
            <a:ext cx="8981640" cy="15836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EXPIRE</a:t>
            </a:r>
            <a:r>
              <a:rPr b="0" lang="en-US" sz="1800" spc="-1" strike="noStrike">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PERSIST</a:t>
            </a:r>
            <a:r>
              <a:rPr b="0" lang="en-US" sz="1800" spc="-1" strike="noStrike">
                <a:solidFill>
                  <a:srgbClr val="000000"/>
                </a:solidFill>
                <a:latin typeface="Arial"/>
                <a:ea typeface="DejaVu Sans"/>
              </a:rPr>
              <a:t> remove the existing timeout on key, turning the key from volatile (a key with an expire set) to persistent (a key that will never expire as no timeout is associated).</a:t>
            </a:r>
            <a:endParaRPr b="0" lang="en-IN" sz="1800" spc="-1" strike="noStrike">
              <a:latin typeface="Arial"/>
            </a:endParaRPr>
          </a:p>
        </p:txBody>
      </p:sp>
      <p:sp>
        <p:nvSpPr>
          <p:cNvPr id="173" name="CustomShape 4"/>
          <p:cNvSpPr/>
          <p:nvPr/>
        </p:nvSpPr>
        <p:spPr>
          <a:xfrm>
            <a:off x="1600200" y="3585600"/>
            <a:ext cx="8879760" cy="255852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user:1 180</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password:1 180</a:t>
            </a:r>
            <a:endParaRPr b="0" lang="en-IN" sz="1800" spc="-1" strike="noStrike">
              <a:latin typeface="Arial"/>
            </a:endParaRPr>
          </a:p>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user:1</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password:1</a:t>
            </a:r>
            <a:endParaRPr b="0" lang="en-IN" sz="1800" spc="-1" strike="noStrike">
              <a:latin typeface="Arial"/>
            </a:endParaRPr>
          </a:p>
        </p:txBody>
      </p:sp>
      <p:sp>
        <p:nvSpPr>
          <p:cNvPr id="174" name="CustomShape 5"/>
          <p:cNvSpPr/>
          <p:nvPr/>
        </p:nvSpPr>
        <p:spPr>
          <a:xfrm>
            <a:off x="152280" y="152280"/>
            <a:ext cx="10965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75" name="CustomShape 6"/>
          <p:cNvSpPr/>
          <p:nvPr/>
        </p:nvSpPr>
        <p:spPr>
          <a:xfrm>
            <a:off x="1601280" y="2761560"/>
            <a:ext cx="89805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EXPIRE key seconds</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PERSIST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1676520" y="2362320"/>
            <a:ext cx="88290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mset key, msetnx key &amp; mget key</a:t>
            </a:r>
            <a:endParaRPr b="0" lang="en-IN" sz="5400" spc="-1" strike="noStrike">
              <a:latin typeface="Arial"/>
            </a:endParaRPr>
          </a:p>
        </p:txBody>
      </p:sp>
      <p:sp>
        <p:nvSpPr>
          <p:cNvPr id="177" name="CustomShape 2"/>
          <p:cNvSpPr/>
          <p:nvPr/>
        </p:nvSpPr>
        <p:spPr>
          <a:xfrm>
            <a:off x="522360" y="3531600"/>
            <a:ext cx="11066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1523880" y="0"/>
            <a:ext cx="9133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mset, msetnx &amp; mget</a:t>
            </a:r>
            <a:endParaRPr b="0" lang="en-IN" sz="4000" spc="-1" strike="noStrike">
              <a:latin typeface="Arial"/>
            </a:endParaRPr>
          </a:p>
        </p:txBody>
      </p:sp>
      <p:sp>
        <p:nvSpPr>
          <p:cNvPr id="179" name="CustomShape 2"/>
          <p:cNvSpPr/>
          <p:nvPr/>
        </p:nvSpPr>
        <p:spPr>
          <a:xfrm>
            <a:off x="1600200" y="762120"/>
            <a:ext cx="8981640" cy="19796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MSET</a:t>
            </a:r>
            <a:r>
              <a:rPr b="0" lang="en-US" sz="1800" spc="-1" strike="noStrike">
                <a:solidFill>
                  <a:srgbClr val="000000"/>
                </a:solidFill>
                <a:latin typeface="Arial"/>
                <a:ea typeface="DejaVu Sans"/>
              </a:rPr>
              <a:t> sets the given keys to their respective values. MSET replaces existing values with new values, just as regular SET.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MSETNX</a:t>
            </a:r>
            <a:r>
              <a:rPr b="0" lang="en-US" sz="1800" spc="-1" strike="noStrike">
                <a:solidFill>
                  <a:srgbClr val="000000"/>
                </a:solidFill>
                <a:latin typeface="Arial"/>
                <a:ea typeface="DejaVu Sans"/>
              </a:rPr>
              <a:t> sets the given keys to their respective values. MSETNX will not perform any operation at all even if just a single key already exists.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MGET</a:t>
            </a:r>
            <a:r>
              <a:rPr b="0" lang="en-US" sz="1800" spc="-1" strike="noStrike">
                <a:solidFill>
                  <a:srgbClr val="000000"/>
                </a:solidFill>
                <a:latin typeface="Arial"/>
                <a:ea typeface="DejaVu Sans"/>
              </a:rPr>
              <a:t> returns the values of all specified keys. For every key that does not hold a string value or does not exist, the special value nil is returned.</a:t>
            </a:r>
            <a:endParaRPr b="0" lang="en-IN" sz="1800" spc="-1" strike="noStrike">
              <a:latin typeface="Arial"/>
            </a:endParaRPr>
          </a:p>
        </p:txBody>
      </p:sp>
      <p:sp>
        <p:nvSpPr>
          <p:cNvPr id="180" name="CustomShape 3"/>
          <p:cNvSpPr/>
          <p:nvPr/>
        </p:nvSpPr>
        <p:spPr>
          <a:xfrm>
            <a:off x="152280" y="152280"/>
            <a:ext cx="10965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81" name="CustomShape 4"/>
          <p:cNvSpPr/>
          <p:nvPr/>
        </p:nvSpPr>
        <p:spPr>
          <a:xfrm>
            <a:off x="1601280" y="3157560"/>
            <a:ext cx="89805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MSET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MSETNX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MGET key [key ...]</a:t>
            </a:r>
            <a:endParaRPr b="0" lang="en-IN" sz="2000" spc="-1" strike="noStrike">
              <a:latin typeface="Arial"/>
            </a:endParaRPr>
          </a:p>
        </p:txBody>
      </p:sp>
      <p:sp>
        <p:nvSpPr>
          <p:cNvPr id="182" name="CustomShape 5"/>
          <p:cNvSpPr/>
          <p:nvPr/>
        </p:nvSpPr>
        <p:spPr>
          <a:xfrm>
            <a:off x="864000" y="4197600"/>
            <a:ext cx="11009520" cy="1324080"/>
          </a:xfrm>
          <a:prstGeom prst="rect">
            <a:avLst/>
          </a:prstGeom>
          <a:noFill/>
          <a:ln>
            <a:noFill/>
          </a:ln>
        </p:spPr>
        <p:style>
          <a:lnRef idx="0"/>
          <a:fillRef idx="0"/>
          <a:effectRef idx="0"/>
          <a:fontRef idx="minor"/>
        </p:style>
        <p:txBody>
          <a:bodyPr lIns="90000" rIns="90000" tIns="45000" bIns="45000">
            <a:spAutoFit/>
          </a:bodyPr>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 server:2 linux user:2 administrator password:2 admin</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msetnx server:3 windows2020 host:1 admin</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mget user:1 password:1 user:2 password:2 user:3 password:3</a:t>
            </a:r>
            <a:endParaRPr b="0" lang="en-IN" sz="1800" spc="-1" strike="noStrike">
              <a:latin typeface="Arial"/>
            </a:endParaRPr>
          </a:p>
        </p:txBody>
      </p:sp>
      <p:sp>
        <p:nvSpPr>
          <p:cNvPr id="183" name="Line 6"/>
          <p:cNvSpPr/>
          <p:nvPr/>
        </p:nvSpPr>
        <p:spPr>
          <a:xfrm>
            <a:off x="1523880" y="295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4" name="CustomShape 7"/>
          <p:cNvSpPr/>
          <p:nvPr/>
        </p:nvSpPr>
        <p:spPr>
          <a:xfrm>
            <a:off x="1584000" y="5610240"/>
            <a:ext cx="8846280" cy="10069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8640">
              <a:lnSpc>
                <a:spcPct val="100000"/>
              </a:lnSpc>
              <a:buClr>
                <a:srgbClr val="666666"/>
              </a:buClr>
              <a:buFont typeface="Arial"/>
              <a:buChar char="•"/>
            </a:pPr>
            <a:r>
              <a:rPr b="1" lang="en-IN" sz="1800" spc="-1" strike="noStrike">
                <a:latin typeface="Arial"/>
                <a:ea typeface="Open Sans"/>
              </a:rPr>
              <a:t>returns 0</a:t>
            </a:r>
            <a:r>
              <a:rPr b="0" lang="en-IN" sz="1800" spc="-1" strike="noStrike">
                <a:latin typeface="Arial"/>
                <a:ea typeface="Open Sans"/>
              </a:rPr>
              <a:t> if no key was set (at least one key already existed).</a:t>
            </a:r>
            <a:endParaRPr b="0" lang="en-IN" sz="1800" spc="-1" strike="noStrike">
              <a:latin typeface="Arial"/>
            </a:endParaRPr>
          </a:p>
          <a:p>
            <a:pPr marL="285840" indent="-278640">
              <a:lnSpc>
                <a:spcPct val="100000"/>
              </a:lnSpc>
              <a:buClr>
                <a:srgbClr val="666666"/>
              </a:buClr>
              <a:buFont typeface="Arial"/>
              <a:buChar char="•"/>
            </a:pPr>
            <a:r>
              <a:rPr b="1" lang="en-IN" sz="1800" spc="-1" strike="noStrike">
                <a:latin typeface="Arial"/>
                <a:ea typeface="Open Sans"/>
              </a:rPr>
              <a:t>returns 1</a:t>
            </a:r>
            <a:r>
              <a:rPr b="0" lang="en-IN" sz="1800" spc="-1" strike="noStrike">
                <a:latin typeface="Arial"/>
                <a:ea typeface="Open Sans"/>
              </a:rPr>
              <a:t> if the all the keys were set.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1676520" y="2362320"/>
            <a:ext cx="88290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incr key, incrby key &amp; incrbyfloat key</a:t>
            </a:r>
            <a:endParaRPr b="0" lang="en-IN" sz="5400" spc="-1" strike="noStrike">
              <a:latin typeface="Arial"/>
            </a:endParaRPr>
          </a:p>
        </p:txBody>
      </p:sp>
      <p:sp>
        <p:nvSpPr>
          <p:cNvPr id="186" name="CustomShape 2"/>
          <p:cNvSpPr/>
          <p:nvPr/>
        </p:nvSpPr>
        <p:spPr>
          <a:xfrm>
            <a:off x="522360" y="3531600"/>
            <a:ext cx="11066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87" name="Table 3"/>
          <p:cNvGraphicFramePr/>
          <p:nvPr/>
        </p:nvGraphicFramePr>
        <p:xfrm>
          <a:off x="131040" y="154800"/>
          <a:ext cx="5293800" cy="1426680"/>
        </p:xfrm>
        <a:graphic>
          <a:graphicData uri="http://schemas.openxmlformats.org/drawingml/2006/table">
            <a:tbl>
              <a:tblPr/>
              <a:tblGrid>
                <a:gridCol w="1764360"/>
                <a:gridCol w="1764360"/>
                <a:gridCol w="1765440"/>
              </a:tblGrid>
              <a:tr h="0">
                <a:tc gridSpan="3">
                  <a:txBody>
                    <a:bodyPr lIns="90000" rIns="90000" tIns="46800" bIns="46800">
                      <a:noAutofit/>
                    </a:bodyPr>
                    <a:p>
                      <a:r>
                        <a:rPr b="1" lang="en-IN" sz="2200" spc="-1" strike="noStrike">
                          <a:solidFill>
                            <a:srgbClr val="ff1744"/>
                          </a:solidFill>
                          <a:latin typeface="Arial"/>
                        </a:rPr>
                        <a:t>Thi</a:t>
                      </a:r>
                      <a:r>
                        <a:rPr b="1" lang="en-IN" sz="2200" spc="-1" strike="noStrike">
                          <a:solidFill>
                            <a:srgbClr val="ff1744"/>
                          </a:solidFill>
                          <a:latin typeface="Arial"/>
                        </a:rPr>
                        <a:t>ng</a:t>
                      </a:r>
                      <a:r>
                        <a:rPr b="1" lang="en-IN" sz="2200" spc="-1" strike="noStrike">
                          <a:solidFill>
                            <a:srgbClr val="ff1744"/>
                          </a:solidFill>
                          <a:latin typeface="Arial"/>
                        </a:rPr>
                        <a:t>s </a:t>
                      </a:r>
                      <a:r>
                        <a:rPr b="1" lang="en-IN" sz="2200" spc="-1" strike="noStrike">
                          <a:solidFill>
                            <a:srgbClr val="ff1744"/>
                          </a:solidFill>
                          <a:latin typeface="Arial"/>
                        </a:rPr>
                        <a:t>to </a:t>
                      </a:r>
                      <a:r>
                        <a:rPr b="1" lang="en-IN" sz="2200" spc="-1" strike="noStrike">
                          <a:solidFill>
                            <a:srgbClr val="ff1744"/>
                          </a:solidFill>
                          <a:latin typeface="Arial"/>
                        </a:rPr>
                        <a:t>re</a:t>
                      </a:r>
                      <a:r>
                        <a:rPr b="1" lang="en-IN" sz="2200" spc="-1" strike="noStrike">
                          <a:solidFill>
                            <a:srgbClr val="ff1744"/>
                          </a:solidFill>
                          <a:latin typeface="Arial"/>
                        </a:rPr>
                        <a:t>me</a:t>
                      </a:r>
                      <a:r>
                        <a:rPr b="1" lang="en-IN" sz="2200" spc="-1" strike="noStrike">
                          <a:solidFill>
                            <a:srgbClr val="ff1744"/>
                          </a:solidFill>
                          <a:latin typeface="Arial"/>
                        </a:rPr>
                        <a:t>mb</a:t>
                      </a:r>
                      <a:r>
                        <a:rPr b="1" lang="en-IN" sz="2200" spc="-1" strike="noStrike">
                          <a:solidFill>
                            <a:srgbClr val="ff1744"/>
                          </a:solidFill>
                          <a:latin typeface="Arial"/>
                        </a:rPr>
                        <a:t>er</a:t>
                      </a:r>
                      <a:endParaRPr b="1" lang="en-IN" sz="2200" spc="-1" strike="noStrike">
                        <a:solidFill>
                          <a:srgbClr val="ff1744"/>
                        </a:solidFill>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0">
                <a:tc gridSpan="2">
                  <a:txBody>
                    <a:bodyPr lIns="90000" rIns="90000" tIns="46800" bIns="46800">
                      <a:noAutofit/>
                    </a:bodyPr>
                    <a:p>
                      <a:pPr algn="ctr"/>
                      <a:r>
                        <a:rPr b="1" lang="en-IN" sz="2000" spc="-1" strike="noStrike">
                          <a:solidFill>
                            <a:srgbClr val="283593"/>
                          </a:solidFill>
                          <a:latin typeface="Arial"/>
                        </a:rPr>
                        <a:t>SE</a:t>
                      </a:r>
                      <a:r>
                        <a:rPr b="1" lang="en-IN" sz="2000" spc="-1" strike="noStrike">
                          <a:solidFill>
                            <a:srgbClr val="283593"/>
                          </a:solidFill>
                          <a:latin typeface="Arial"/>
                        </a:rPr>
                        <a:t>T</a:t>
                      </a:r>
                      <a:endParaRPr b="1" lang="en-IN" sz="2000" spc="-1" strike="noStrike">
                        <a:solidFill>
                          <a:srgbClr val="283593"/>
                        </a:solidFill>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tIns="46800" bIns="46800">
                      <a:noAutofit/>
                    </a:bodyPr>
                    <a:p>
                      <a:pPr algn="ctr"/>
                      <a:r>
                        <a:rPr b="1" lang="en-IN" sz="2000" spc="-1" strike="noStrike">
                          <a:solidFill>
                            <a:srgbClr val="283593"/>
                          </a:solidFill>
                          <a:latin typeface="Arial"/>
                        </a:rPr>
                        <a:t>HASH</a:t>
                      </a:r>
                      <a:endParaRPr b="1" lang="en-IN" sz="2000" spc="-1" strike="noStrike">
                        <a:solidFill>
                          <a:srgbClr val="283593"/>
                        </a:solidFill>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49920">
                <a:tc>
                  <a:txBody>
                    <a:bodyPr lIns="90000" rIns="90000" tIns="46800" bIns="46800">
                      <a:noAutofit/>
                    </a:bodyPr>
                    <a:p>
                      <a:r>
                        <a:rPr b="1" lang="en-IN" sz="1800" spc="-1" strike="noStrike">
                          <a:solidFill>
                            <a:srgbClr val="424242"/>
                          </a:solidFill>
                          <a:latin typeface="Arial"/>
                        </a:rPr>
                        <a:t> </a:t>
                      </a:r>
                      <a:r>
                        <a:rPr b="1" lang="en-IN" sz="1800" spc="-1" strike="noStrike">
                          <a:solidFill>
                            <a:srgbClr val="424242"/>
                          </a:solidFill>
                          <a:latin typeface="Arial"/>
                        </a:rPr>
                        <a:t>incr</a:t>
                      </a:r>
                      <a:endParaRPr b="1" lang="en-IN" sz="1800" spc="-1" strike="noStrike">
                        <a:solidFill>
                          <a:srgbClr val="424242"/>
                        </a:solidFill>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tIns="46800" bIns="46800">
                      <a:noAutofit/>
                    </a:bodyPr>
                    <a:p>
                      <a:r>
                        <a:rPr b="1" lang="en-IN" sz="1800" spc="-1" strike="noStrike">
                          <a:solidFill>
                            <a:srgbClr val="424242"/>
                          </a:solidFill>
                          <a:latin typeface="Arial"/>
                        </a:rPr>
                        <a:t> </a:t>
                      </a:r>
                      <a:r>
                        <a:rPr b="1" lang="en-IN" sz="1800" spc="-1" strike="noStrike">
                          <a:solidFill>
                            <a:srgbClr val="424242"/>
                          </a:solidFill>
                          <a:latin typeface="Arial"/>
                        </a:rPr>
                        <a:t>decr</a:t>
                      </a:r>
                      <a:endParaRPr b="1" lang="en-IN" sz="1800" spc="-1" strike="noStrike">
                        <a:solidFill>
                          <a:srgbClr val="424242"/>
                        </a:solidFill>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tIns="46800" bIns="46800">
                      <a:noAutofit/>
                    </a:bodyPr>
                    <a:p>
                      <a:r>
                        <a:rPr b="1" lang="en-IN" sz="1800" spc="-1" strike="noStrike">
                          <a:solidFill>
                            <a:srgbClr val="424242"/>
                          </a:solidFill>
                          <a:latin typeface="Arial"/>
                        </a:rPr>
                        <a:t> </a:t>
                      </a:r>
                      <a:r>
                        <a:rPr b="1" lang="en-IN" sz="1800" spc="-1" strike="noStrike">
                          <a:solidFill>
                            <a:srgbClr val="424242"/>
                          </a:solidFill>
                          <a:latin typeface="Arial"/>
                        </a:rPr>
                        <a:t>hin</a:t>
                      </a:r>
                      <a:r>
                        <a:rPr b="1" lang="en-IN" sz="1800" spc="-1" strike="noStrike">
                          <a:solidFill>
                            <a:srgbClr val="424242"/>
                          </a:solidFill>
                          <a:latin typeface="Arial"/>
                        </a:rPr>
                        <a:t>crb</a:t>
                      </a:r>
                      <a:r>
                        <a:rPr b="1" lang="en-IN" sz="1800" spc="-1" strike="noStrike">
                          <a:solidFill>
                            <a:srgbClr val="424242"/>
                          </a:solidFill>
                          <a:latin typeface="Arial"/>
                        </a:rPr>
                        <a:t>y</a:t>
                      </a:r>
                      <a:endParaRPr b="1" lang="en-IN" sz="1800" spc="-1" strike="noStrike">
                        <a:solidFill>
                          <a:srgbClr val="424242"/>
                        </a:solidFill>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49920">
                <a:tc>
                  <a:txBody>
                    <a:bodyPr lIns="90000" rIns="90000" tIns="46800" bIns="46800">
                      <a:noAutofit/>
                    </a:bodyPr>
                    <a:p>
                      <a:r>
                        <a:rPr b="1" lang="en-IN" sz="1800" spc="-1" strike="noStrike">
                          <a:solidFill>
                            <a:srgbClr val="424242"/>
                          </a:solidFill>
                          <a:latin typeface="Arial"/>
                        </a:rPr>
                        <a:t> </a:t>
                      </a:r>
                      <a:r>
                        <a:rPr b="1" lang="en-IN" sz="1800" spc="-1" strike="noStrike">
                          <a:solidFill>
                            <a:srgbClr val="424242"/>
                          </a:solidFill>
                          <a:latin typeface="Arial"/>
                        </a:rPr>
                        <a:t>incrby</a:t>
                      </a:r>
                      <a:endParaRPr b="1" lang="en-IN" sz="1800" spc="-1" strike="noStrike">
                        <a:solidFill>
                          <a:srgbClr val="424242"/>
                        </a:solidFill>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tIns="46800" bIns="468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dec</a:t>
                      </a:r>
                      <a:r>
                        <a:rPr b="1" lang="en-IN" sz="1800" spc="-1" strike="noStrike">
                          <a:solidFill>
                            <a:srgbClr val="424242"/>
                          </a:solidFill>
                          <a:latin typeface="Arial"/>
                        </a:rPr>
                        <a:t>rby</a:t>
                      </a:r>
                      <a:endParaRPr b="1" lang="en-IN" sz="1800" spc="-1" strike="noStrike">
                        <a:solidFill>
                          <a:srgbClr val="424242"/>
                        </a:solidFill>
                        <a:latin typeface="Arial"/>
                        <a:ea typeface="Noto Sans CJK SC"/>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tIns="46800" bIns="46800">
                      <a:noAutofit/>
                    </a:bodyPr>
                    <a:p>
                      <a:r>
                        <a:rPr b="1" lang="en-IN" sz="1800" spc="-1" strike="noStrike">
                          <a:solidFill>
                            <a:srgbClr val="424242"/>
                          </a:solidFill>
                          <a:latin typeface="Arial"/>
                        </a:rPr>
                        <a:t> </a:t>
                      </a:r>
                      <a:r>
                        <a:rPr b="1" lang="en-IN" sz="1800" spc="-1" strike="noStrike">
                          <a:solidFill>
                            <a:srgbClr val="424242"/>
                          </a:solidFill>
                          <a:latin typeface="Arial"/>
                        </a:rPr>
                        <a:t>hincrbyfloat</a:t>
                      </a:r>
                      <a:endParaRPr b="1" lang="en-IN" sz="1800" spc="-1" strike="noStrike">
                        <a:solidFill>
                          <a:srgbClr val="424242"/>
                        </a:solidFill>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49920">
                <a:tc>
                  <a:txBody>
                    <a:bodyPr lIns="90000" rIns="90000" tIns="46800" bIns="46800">
                      <a:noAutofit/>
                    </a:bodyPr>
                    <a:p>
                      <a:r>
                        <a:rPr b="1" lang="en-IN" sz="1800" spc="-1" strike="noStrike">
                          <a:solidFill>
                            <a:srgbClr val="424242"/>
                          </a:solidFill>
                          <a:latin typeface="Arial"/>
                        </a:rPr>
                        <a:t> </a:t>
                      </a:r>
                      <a:r>
                        <a:rPr b="1" lang="en-IN" sz="1800" spc="-1" strike="noStrike">
                          <a:solidFill>
                            <a:srgbClr val="424242"/>
                          </a:solidFill>
                          <a:latin typeface="Arial"/>
                        </a:rPr>
                        <a:t>incrbyfloat</a:t>
                      </a:r>
                      <a:endParaRPr b="1" lang="en-IN" sz="1800" spc="-1" strike="noStrike">
                        <a:solidFill>
                          <a:srgbClr val="424242"/>
                        </a:solidFill>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1523880" y="0"/>
            <a:ext cx="9133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Incr, incrby &amp; incrbyfloat</a:t>
            </a:r>
            <a:endParaRPr b="0" lang="en-IN" sz="4000" spc="-1" strike="noStrike">
              <a:latin typeface="Arial"/>
            </a:endParaRPr>
          </a:p>
        </p:txBody>
      </p:sp>
      <p:sp>
        <p:nvSpPr>
          <p:cNvPr id="189" name="CustomShape 2"/>
          <p:cNvSpPr/>
          <p:nvPr/>
        </p:nvSpPr>
        <p:spPr>
          <a:xfrm>
            <a:off x="1600200" y="762120"/>
            <a:ext cx="8981640" cy="225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INCR</a:t>
            </a:r>
            <a:r>
              <a:rPr b="0" lang="en-US" sz="1800" spc="-1" strike="noStrike">
                <a:solidFill>
                  <a:srgbClr val="000000"/>
                </a:solidFill>
                <a:latin typeface="Arial"/>
                <a:ea typeface="DejaVu Sans"/>
              </a:rPr>
              <a:t> increments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a:t>
            </a:r>
            <a:r>
              <a:rPr b="0" lang="en-US" sz="1800" spc="-1" strike="noStrike">
                <a:solidFill>
                  <a:srgbClr val="000000"/>
                </a:solidFill>
                <a:latin typeface="Arial"/>
                <a:ea typeface="DejaVu Sans"/>
              </a:rPr>
              <a:t> increments the number stored at key by increment.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INCRBYFLOAT</a:t>
            </a:r>
            <a:r>
              <a:rPr b="0" lang="en-US" sz="1800" spc="-1" strike="noStrike">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b="0" lang="en-IN" sz="1800" spc="-1" strike="noStrike">
              <a:latin typeface="Arial"/>
            </a:endParaRPr>
          </a:p>
        </p:txBody>
      </p:sp>
      <p:sp>
        <p:nvSpPr>
          <p:cNvPr id="190" name="CustomShape 3"/>
          <p:cNvSpPr/>
          <p:nvPr/>
        </p:nvSpPr>
        <p:spPr>
          <a:xfrm>
            <a:off x="152280" y="152280"/>
            <a:ext cx="10965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91" name="CustomShape 4"/>
          <p:cNvSpPr/>
          <p:nvPr/>
        </p:nvSpPr>
        <p:spPr>
          <a:xfrm>
            <a:off x="1601280" y="3553560"/>
            <a:ext cx="89805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INCR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 key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INCRBYFLOAT key increment</a:t>
            </a:r>
            <a:endParaRPr b="0" lang="en-IN" sz="2000" spc="-1" strike="noStrike">
              <a:latin typeface="Arial"/>
            </a:endParaRPr>
          </a:p>
        </p:txBody>
      </p:sp>
      <p:sp>
        <p:nvSpPr>
          <p:cNvPr id="192" name="CustomShape 5"/>
          <p:cNvSpPr/>
          <p:nvPr/>
        </p:nvSpPr>
        <p:spPr>
          <a:xfrm>
            <a:off x="1600200" y="4593600"/>
            <a:ext cx="8879760" cy="912600"/>
          </a:xfrm>
          <a:prstGeom prst="rect">
            <a:avLst/>
          </a:prstGeom>
          <a:noFill/>
          <a:ln>
            <a:noFill/>
          </a:ln>
        </p:spPr>
        <p:style>
          <a:lnRef idx="0"/>
          <a:fillRef idx="0"/>
          <a:effectRef idx="0"/>
          <a:fontRef idx="minor"/>
        </p:style>
        <p:txBody>
          <a:bodyPr lIns="90000" rIns="90000" tIns="45000" bIns="45000">
            <a:spAutoFit/>
          </a:bodyPr>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 cnt</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incrny cnt 2</a:t>
            </a:r>
            <a:endParaRPr b="0" lang="en-IN" sz="1800" spc="-1" strike="noStrike">
              <a:latin typeface="Arial"/>
            </a:endParaRPr>
          </a:p>
        </p:txBody>
      </p:sp>
      <p:sp>
        <p:nvSpPr>
          <p:cNvPr id="193" name="Line 6"/>
          <p:cNvSpPr/>
          <p:nvPr/>
        </p:nvSpPr>
        <p:spPr>
          <a:xfrm>
            <a:off x="1523880" y="324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4" name="CustomShape 7"/>
          <p:cNvSpPr/>
          <p:nvPr/>
        </p:nvSpPr>
        <p:spPr>
          <a:xfrm>
            <a:off x="1584000" y="5790240"/>
            <a:ext cx="8846280" cy="71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8640">
              <a:lnSpc>
                <a:spcPct val="100000"/>
              </a:lnSpc>
              <a:buClr>
                <a:srgbClr val="666666"/>
              </a:buClr>
              <a:buFont typeface="Arial"/>
              <a:buChar char="•"/>
            </a:pPr>
            <a:r>
              <a:rPr b="0" lang="en-IN" sz="1800" spc="-1" strike="noStrike">
                <a:latin typeface="Arial"/>
                <a:ea typeface="Open Sans"/>
              </a:rPr>
              <a:t>This operation is limited to 64 bit signed integers.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1676520" y="2362320"/>
            <a:ext cx="88290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decr key &amp; decrby key</a:t>
            </a:r>
            <a:endParaRPr b="0" lang="en-IN" sz="5400" spc="-1" strike="noStrike">
              <a:latin typeface="Arial"/>
            </a:endParaRPr>
          </a:p>
        </p:txBody>
      </p:sp>
      <p:sp>
        <p:nvSpPr>
          <p:cNvPr id="196" name="CustomShape 2"/>
          <p:cNvSpPr/>
          <p:nvPr/>
        </p:nvSpPr>
        <p:spPr>
          <a:xfrm>
            <a:off x="522360" y="3531600"/>
            <a:ext cx="11066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97" name="Table 3"/>
          <p:cNvGraphicFramePr/>
          <p:nvPr/>
        </p:nvGraphicFramePr>
        <p:xfrm>
          <a:off x="131040" y="154800"/>
          <a:ext cx="5293800" cy="1426680"/>
        </p:xfrm>
        <a:graphic>
          <a:graphicData uri="http://schemas.openxmlformats.org/drawingml/2006/table">
            <a:tbl>
              <a:tblPr/>
              <a:tblGrid>
                <a:gridCol w="1764360"/>
                <a:gridCol w="1764360"/>
                <a:gridCol w="1765440"/>
              </a:tblGrid>
              <a:tr h="0">
                <a:tc gridSpan="3">
                  <a:txBody>
                    <a:bodyPr lIns="90000" rIns="90000" tIns="46800" bIns="46800">
                      <a:noAutofit/>
                    </a:bodyPr>
                    <a:p>
                      <a:r>
                        <a:rPr b="1" lang="en-IN" sz="2200" spc="-1" strike="noStrike">
                          <a:solidFill>
                            <a:srgbClr val="ff1744"/>
                          </a:solidFill>
                          <a:latin typeface="Arial"/>
                        </a:rPr>
                        <a:t>Things to remember</a:t>
                      </a:r>
                      <a:endParaRPr b="1" lang="en-IN" sz="2200" spc="-1" strike="noStrike">
                        <a:solidFill>
                          <a:srgbClr val="ff1744"/>
                        </a:solidFill>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0">
                <a:tc gridSpan="2">
                  <a:txBody>
                    <a:bodyPr lIns="90000" rIns="90000" tIns="46800" bIns="46800">
                      <a:noAutofit/>
                    </a:bodyPr>
                    <a:p>
                      <a:pPr algn="ctr"/>
                      <a:r>
                        <a:rPr b="1" lang="en-IN" sz="2000" spc="-1" strike="noStrike">
                          <a:solidFill>
                            <a:srgbClr val="283593"/>
                          </a:solidFill>
                          <a:latin typeface="Arial"/>
                        </a:rPr>
                        <a:t>SET</a:t>
                      </a:r>
                      <a:endParaRPr b="1" lang="en-IN" sz="2000" spc="-1" strike="noStrike">
                        <a:solidFill>
                          <a:srgbClr val="283593"/>
                        </a:solidFill>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tIns="46800" bIns="46800">
                      <a:noAutofit/>
                    </a:bodyPr>
                    <a:p>
                      <a:pPr algn="ctr"/>
                      <a:r>
                        <a:rPr b="1" lang="en-IN" sz="2000" spc="-1" strike="noStrike">
                          <a:solidFill>
                            <a:srgbClr val="283593"/>
                          </a:solidFill>
                          <a:latin typeface="Arial"/>
                        </a:rPr>
                        <a:t>HASH</a:t>
                      </a:r>
                      <a:endParaRPr b="1" lang="en-IN" sz="2000" spc="-1" strike="noStrike">
                        <a:solidFill>
                          <a:srgbClr val="283593"/>
                        </a:solidFill>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49920">
                <a:tc>
                  <a:txBody>
                    <a:bodyPr lIns="90000" rIns="90000" tIns="46800" bIns="46800">
                      <a:noAutofit/>
                    </a:bodyPr>
                    <a:p>
                      <a:r>
                        <a:rPr b="1" lang="en-IN" sz="1800" spc="-1" strike="noStrike">
                          <a:solidFill>
                            <a:srgbClr val="424242"/>
                          </a:solidFill>
                          <a:latin typeface="Arial"/>
                        </a:rPr>
                        <a:t> </a:t>
                      </a:r>
                      <a:r>
                        <a:rPr b="1" lang="en-IN" sz="1800" spc="-1" strike="noStrike">
                          <a:solidFill>
                            <a:srgbClr val="424242"/>
                          </a:solidFill>
                          <a:latin typeface="Arial"/>
                        </a:rPr>
                        <a:t>incr</a:t>
                      </a:r>
                      <a:endParaRPr b="1" lang="en-IN" sz="1800" spc="-1" strike="noStrike">
                        <a:solidFill>
                          <a:srgbClr val="424242"/>
                        </a:solidFill>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tIns="46800" bIns="46800">
                      <a:noAutofit/>
                    </a:bodyPr>
                    <a:p>
                      <a:r>
                        <a:rPr b="1" lang="en-IN" sz="1800" spc="-1" strike="noStrike">
                          <a:solidFill>
                            <a:srgbClr val="424242"/>
                          </a:solidFill>
                          <a:latin typeface="Arial"/>
                        </a:rPr>
                        <a:t> </a:t>
                      </a:r>
                      <a:r>
                        <a:rPr b="1" lang="en-IN" sz="1800" spc="-1" strike="noStrike">
                          <a:solidFill>
                            <a:srgbClr val="424242"/>
                          </a:solidFill>
                          <a:latin typeface="Arial"/>
                        </a:rPr>
                        <a:t>decr</a:t>
                      </a:r>
                      <a:endParaRPr b="1" lang="en-IN" sz="1800" spc="-1" strike="noStrike">
                        <a:solidFill>
                          <a:srgbClr val="424242"/>
                        </a:solidFill>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tIns="46800" bIns="46800">
                      <a:noAutofit/>
                    </a:bodyPr>
                    <a:p>
                      <a:r>
                        <a:rPr b="1" lang="en-IN" sz="1800" spc="-1" strike="noStrike">
                          <a:solidFill>
                            <a:srgbClr val="424242"/>
                          </a:solidFill>
                          <a:latin typeface="Arial"/>
                        </a:rPr>
                        <a:t> </a:t>
                      </a:r>
                      <a:r>
                        <a:rPr b="1" lang="en-IN" sz="1800" spc="-1" strike="noStrike">
                          <a:solidFill>
                            <a:srgbClr val="424242"/>
                          </a:solidFill>
                          <a:latin typeface="Arial"/>
                        </a:rPr>
                        <a:t>hincrby</a:t>
                      </a:r>
                      <a:endParaRPr b="1" lang="en-IN" sz="1800" spc="-1" strike="noStrike">
                        <a:solidFill>
                          <a:srgbClr val="424242"/>
                        </a:solidFill>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49920">
                <a:tc>
                  <a:txBody>
                    <a:bodyPr lIns="90000" rIns="90000" tIns="46800" bIns="46800">
                      <a:noAutofit/>
                    </a:bodyPr>
                    <a:p>
                      <a:r>
                        <a:rPr b="1" lang="en-IN" sz="1800" spc="-1" strike="noStrike">
                          <a:solidFill>
                            <a:srgbClr val="424242"/>
                          </a:solidFill>
                          <a:latin typeface="Arial"/>
                        </a:rPr>
                        <a:t> </a:t>
                      </a:r>
                      <a:r>
                        <a:rPr b="1" lang="en-IN" sz="1800" spc="-1" strike="noStrike">
                          <a:solidFill>
                            <a:srgbClr val="424242"/>
                          </a:solidFill>
                          <a:latin typeface="Arial"/>
                        </a:rPr>
                        <a:t>incrby</a:t>
                      </a:r>
                      <a:endParaRPr b="1" lang="en-IN" sz="1800" spc="-1" strike="noStrike">
                        <a:solidFill>
                          <a:srgbClr val="424242"/>
                        </a:solidFill>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tIns="46800" bIns="468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decrby</a:t>
                      </a:r>
                      <a:endParaRPr b="1" lang="en-IN" sz="1800" spc="-1" strike="noStrike">
                        <a:solidFill>
                          <a:srgbClr val="424242"/>
                        </a:solidFill>
                        <a:latin typeface="Arial"/>
                        <a:ea typeface="Noto Sans CJK SC"/>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tIns="46800" bIns="46800">
                      <a:noAutofit/>
                    </a:bodyPr>
                    <a:p>
                      <a:r>
                        <a:rPr b="1" lang="en-IN" sz="1800" spc="-1" strike="noStrike">
                          <a:solidFill>
                            <a:srgbClr val="424242"/>
                          </a:solidFill>
                          <a:latin typeface="Arial"/>
                        </a:rPr>
                        <a:t> </a:t>
                      </a:r>
                      <a:r>
                        <a:rPr b="1" lang="en-IN" sz="1800" spc="-1" strike="noStrike">
                          <a:solidFill>
                            <a:srgbClr val="424242"/>
                          </a:solidFill>
                          <a:latin typeface="Arial"/>
                        </a:rPr>
                        <a:t>hincrbyfloat</a:t>
                      </a:r>
                      <a:endParaRPr b="1" lang="en-IN" sz="1800" spc="-1" strike="noStrike">
                        <a:solidFill>
                          <a:srgbClr val="424242"/>
                        </a:solidFill>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49920">
                <a:tc>
                  <a:txBody>
                    <a:bodyPr lIns="90000" rIns="90000" tIns="46800" bIns="46800">
                      <a:noAutofit/>
                    </a:bodyPr>
                    <a:p>
                      <a:r>
                        <a:rPr b="1" lang="en-IN" sz="1800" spc="-1" strike="noStrike">
                          <a:solidFill>
                            <a:srgbClr val="424242"/>
                          </a:solidFill>
                          <a:latin typeface="Arial"/>
                        </a:rPr>
                        <a:t> </a:t>
                      </a:r>
                      <a:r>
                        <a:rPr b="1" lang="en-IN" sz="1800" spc="-1" strike="noStrike">
                          <a:solidFill>
                            <a:srgbClr val="424242"/>
                          </a:solidFill>
                          <a:latin typeface="Arial"/>
                        </a:rPr>
                        <a:t>incrbyfloat</a:t>
                      </a:r>
                      <a:endParaRPr b="1" lang="en-IN" sz="1800" spc="-1" strike="noStrike">
                        <a:solidFill>
                          <a:srgbClr val="424242"/>
                        </a:solidFill>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1523880" y="0"/>
            <a:ext cx="9133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decr &amp; decrby</a:t>
            </a:r>
            <a:endParaRPr b="0" lang="en-IN" sz="4000" spc="-1" strike="noStrike">
              <a:latin typeface="Arial"/>
            </a:endParaRPr>
          </a:p>
        </p:txBody>
      </p:sp>
      <p:sp>
        <p:nvSpPr>
          <p:cNvPr id="199" name="CustomShape 2"/>
          <p:cNvSpPr/>
          <p:nvPr/>
        </p:nvSpPr>
        <p:spPr>
          <a:xfrm>
            <a:off x="1600200" y="762120"/>
            <a:ext cx="8981640" cy="13093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DECR</a:t>
            </a:r>
            <a:r>
              <a:rPr b="0" lang="en-US" sz="1800" spc="-1" strike="noStrike">
                <a:solidFill>
                  <a:srgbClr val="000000"/>
                </a:solidFill>
                <a:latin typeface="Arial"/>
                <a:ea typeface="DejaVu Sans"/>
              </a:rPr>
              <a:t> decrements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DECRBY</a:t>
            </a:r>
            <a:r>
              <a:rPr b="0" lang="en-US" sz="1800" spc="-1" strike="noStrike">
                <a:solidFill>
                  <a:srgbClr val="000000"/>
                </a:solidFill>
                <a:latin typeface="Arial"/>
                <a:ea typeface="DejaVu Sans"/>
              </a:rPr>
              <a:t> decrements the number stored at key by decrement value. If the key does not exist, it is set to 0 before performing the operation.</a:t>
            </a:r>
            <a:endParaRPr b="0" lang="en-IN" sz="1800" spc="-1" strike="noStrike">
              <a:latin typeface="Arial"/>
            </a:endParaRPr>
          </a:p>
        </p:txBody>
      </p:sp>
      <p:sp>
        <p:nvSpPr>
          <p:cNvPr id="200" name="CustomShape 3"/>
          <p:cNvSpPr/>
          <p:nvPr/>
        </p:nvSpPr>
        <p:spPr>
          <a:xfrm>
            <a:off x="152280" y="152280"/>
            <a:ext cx="10965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01" name="CustomShape 4"/>
          <p:cNvSpPr/>
          <p:nvPr/>
        </p:nvSpPr>
        <p:spPr>
          <a:xfrm>
            <a:off x="1601280" y="2689560"/>
            <a:ext cx="89805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DECR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DECRBY key decrement</a:t>
            </a:r>
            <a:endParaRPr b="0" lang="en-IN" sz="2000" spc="-1" strike="noStrike">
              <a:latin typeface="Arial"/>
            </a:endParaRPr>
          </a:p>
        </p:txBody>
      </p:sp>
      <p:sp>
        <p:nvSpPr>
          <p:cNvPr id="202" name="CustomShape 5"/>
          <p:cNvSpPr/>
          <p:nvPr/>
        </p:nvSpPr>
        <p:spPr>
          <a:xfrm>
            <a:off x="1600200" y="3621600"/>
            <a:ext cx="8879760" cy="912600"/>
          </a:xfrm>
          <a:prstGeom prst="rect">
            <a:avLst/>
          </a:prstGeom>
          <a:noFill/>
          <a:ln>
            <a:noFill/>
          </a:ln>
        </p:spPr>
        <p:style>
          <a:lnRef idx="0"/>
          <a:fillRef idx="0"/>
          <a:effectRef idx="0"/>
          <a:fontRef idx="minor"/>
        </p:style>
        <p:txBody>
          <a:bodyPr lIns="90000" rIns="90000" tIns="45000" bIns="45000">
            <a:spAutoFit/>
          </a:bodyPr>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 cnt</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decrby cnt 2</a:t>
            </a:r>
            <a:endParaRPr b="0" lang="en-IN" sz="1800" spc="-1" strike="noStrike">
              <a:latin typeface="Arial"/>
            </a:endParaRPr>
          </a:p>
        </p:txBody>
      </p:sp>
      <p:sp>
        <p:nvSpPr>
          <p:cNvPr id="203"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4" name="CustomShape 7"/>
          <p:cNvSpPr/>
          <p:nvPr/>
        </p:nvSpPr>
        <p:spPr>
          <a:xfrm>
            <a:off x="1584000" y="5106240"/>
            <a:ext cx="8846280" cy="71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8640">
              <a:lnSpc>
                <a:spcPct val="100000"/>
              </a:lnSpc>
              <a:buClr>
                <a:srgbClr val="666666"/>
              </a:buClr>
              <a:buFont typeface="Arial"/>
              <a:buChar char="•"/>
            </a:pPr>
            <a:r>
              <a:rPr b="0" lang="en-IN" sz="1800" spc="-1" strike="noStrike">
                <a:latin typeface="Arial"/>
                <a:ea typeface="Open Sans"/>
              </a:rPr>
              <a:t>This operation is limited to 64 bit signed integers.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1676520" y="2362320"/>
            <a:ext cx="88290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append key &amp; strlen key</a:t>
            </a:r>
            <a:endParaRPr b="0" lang="en-IN" sz="5400" spc="-1" strike="noStrike">
              <a:latin typeface="Arial"/>
            </a:endParaRPr>
          </a:p>
        </p:txBody>
      </p:sp>
      <p:sp>
        <p:nvSpPr>
          <p:cNvPr id="206" name="CustomShape 2"/>
          <p:cNvSpPr/>
          <p:nvPr/>
        </p:nvSpPr>
        <p:spPr>
          <a:xfrm>
            <a:off x="522360" y="3531600"/>
            <a:ext cx="11066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1523880" y="0"/>
            <a:ext cx="9133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append &amp; strlen</a:t>
            </a:r>
            <a:endParaRPr b="0" lang="en-IN" sz="4000" spc="-1" strike="noStrike">
              <a:latin typeface="Arial"/>
            </a:endParaRPr>
          </a:p>
        </p:txBody>
      </p:sp>
      <p:sp>
        <p:nvSpPr>
          <p:cNvPr id="208" name="CustomShape 2"/>
          <p:cNvSpPr/>
          <p:nvPr/>
        </p:nvSpPr>
        <p:spPr>
          <a:xfrm>
            <a:off x="1600200" y="762120"/>
            <a:ext cx="898164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APPEND </a:t>
            </a:r>
            <a:r>
              <a:rPr b="0" lang="en-US" sz="1800" spc="-1" strike="noStrike">
                <a:solidFill>
                  <a:srgbClr val="000000"/>
                </a:solidFill>
                <a:latin typeface="Arial"/>
                <a:ea typeface="DejaVu Sans"/>
              </a:rPr>
              <a:t>If key already exists and is a string, this command appends the value at the end of the string. If key does not exist it is created and set the value.</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STRLEN</a:t>
            </a:r>
            <a:r>
              <a:rPr b="0" lang="en-US" sz="1800" spc="-1" strike="noStrike">
                <a:solidFill>
                  <a:srgbClr val="000000"/>
                </a:solidFill>
                <a:latin typeface="Arial"/>
                <a:ea typeface="DejaVu Sans"/>
              </a:rPr>
              <a:t> returns the length of the string value stored at key.</a:t>
            </a:r>
            <a:endParaRPr b="0" lang="en-IN" sz="1800" spc="-1" strike="noStrike">
              <a:latin typeface="Arial"/>
            </a:endParaRPr>
          </a:p>
        </p:txBody>
      </p:sp>
      <p:sp>
        <p:nvSpPr>
          <p:cNvPr id="209" name="CustomShape 3"/>
          <p:cNvSpPr/>
          <p:nvPr/>
        </p:nvSpPr>
        <p:spPr>
          <a:xfrm>
            <a:off x="152280" y="152280"/>
            <a:ext cx="10965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10" name="CustomShape 4"/>
          <p:cNvSpPr/>
          <p:nvPr/>
        </p:nvSpPr>
        <p:spPr>
          <a:xfrm>
            <a:off x="1601280" y="2689560"/>
            <a:ext cx="89805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APPEND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
        <p:nvSpPr>
          <p:cNvPr id="211" name="CustomShape 5"/>
          <p:cNvSpPr/>
          <p:nvPr/>
        </p:nvSpPr>
        <p:spPr>
          <a:xfrm>
            <a:off x="1600200" y="3621600"/>
            <a:ext cx="8879760" cy="912600"/>
          </a:xfrm>
          <a:prstGeom prst="rect">
            <a:avLst/>
          </a:prstGeom>
          <a:noFill/>
          <a:ln>
            <a:noFill/>
          </a:ln>
        </p:spPr>
        <p:style>
          <a:lnRef idx="0"/>
          <a:fillRef idx="0"/>
          <a:effectRef idx="0"/>
          <a:fontRef idx="minor"/>
        </p:style>
        <p:txBody>
          <a:bodyPr lIns="90000" rIns="90000" tIns="45000" bIns="45000">
            <a:spAutoFit/>
          </a:bodyPr>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append server:2 " version1.0"</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strlen longtext</a:t>
            </a:r>
            <a:endParaRPr b="0" lang="en-IN" sz="1800" spc="-1" strike="noStrike">
              <a:latin typeface="Arial"/>
            </a:endParaRPr>
          </a:p>
        </p:txBody>
      </p:sp>
      <p:sp>
        <p:nvSpPr>
          <p:cNvPr id="212"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1676520" y="2362320"/>
            <a:ext cx="88290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copy key, move key, del key &amp; exists key</a:t>
            </a:r>
            <a:endParaRPr b="0" lang="en-IN" sz="5400" spc="-1" strike="noStrike">
              <a:latin typeface="Arial"/>
            </a:endParaRPr>
          </a:p>
        </p:txBody>
      </p:sp>
      <p:sp>
        <p:nvSpPr>
          <p:cNvPr id="214" name="CustomShape 2"/>
          <p:cNvSpPr/>
          <p:nvPr/>
        </p:nvSpPr>
        <p:spPr>
          <a:xfrm>
            <a:off x="522360" y="4467600"/>
            <a:ext cx="11066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Line 1"/>
          <p:cNvSpPr/>
          <p:nvPr/>
        </p:nvSpPr>
        <p:spPr>
          <a:xfrm>
            <a:off x="1523880" y="17524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99" name="CustomShape 2"/>
          <p:cNvSpPr/>
          <p:nvPr/>
        </p:nvSpPr>
        <p:spPr>
          <a:xfrm>
            <a:off x="1676520" y="2743200"/>
            <a:ext cx="8829000" cy="1064520"/>
          </a:xfrm>
          <a:prstGeom prst="rect">
            <a:avLst/>
          </a:prstGeom>
          <a:noFill/>
          <a:ln>
            <a:noFill/>
          </a:ln>
        </p:spPr>
        <p:style>
          <a:lnRef idx="0"/>
          <a:fillRef idx="0"/>
          <a:effectRef idx="0"/>
          <a:fontRef idx="minor"/>
        </p:style>
        <p:txBody>
          <a:bodyPr lIns="90000" rIns="90000" tIns="45000" bIns="45000">
            <a:spAutoFit/>
          </a:bodyPr>
          <a:p>
            <a:pPr marL="343080" indent="-33300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redis-server --protected-mode no   </a:t>
            </a:r>
            <a:r>
              <a:rPr b="0" lang="en-IN" sz="1400" spc="-1" strike="noStrike">
                <a:solidFill>
                  <a:srgbClr val="92d050"/>
                </a:solidFill>
                <a:latin typeface="Consolas"/>
                <a:ea typeface="Tahoma"/>
              </a:rPr>
              <a:t>//start server</a:t>
            </a:r>
            <a:endParaRPr b="0" lang="en-IN" sz="1400" spc="-1" strike="noStrike">
              <a:latin typeface="Arial"/>
            </a:endParaRPr>
          </a:p>
          <a:p>
            <a:pPr>
              <a:lnSpc>
                <a:spcPct val="100000"/>
              </a:lnSpc>
            </a:pPr>
            <a:endParaRPr b="0" lang="en-IN" sz="1400" spc="-1" strike="noStrike">
              <a:latin typeface="Arial"/>
            </a:endParaRPr>
          </a:p>
          <a:p>
            <a:pPr marL="343080" indent="-33300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–h 127.0.0.1 –p6379 –n 1 </a:t>
            </a:r>
            <a:r>
              <a:rPr b="0" lang="en-IN" sz="1400" spc="-1" strike="noStrike">
                <a:solidFill>
                  <a:srgbClr val="92d050"/>
                </a:solidFill>
                <a:latin typeface="Consolas"/>
                <a:ea typeface="Tahoma"/>
              </a:rPr>
              <a:t>//</a:t>
            </a:r>
            <a:r>
              <a:rPr b="0" lang="en-IN" sz="1400" spc="-1" strike="noStrike">
                <a:solidFill>
                  <a:srgbClr val="528693"/>
                </a:solidFill>
                <a:latin typeface="Consolas"/>
                <a:ea typeface="Tahoma"/>
              </a:rPr>
              <a:t> </a:t>
            </a:r>
            <a:r>
              <a:rPr b="0" lang="en-IN" sz="1400" spc="-1" strike="noStrike">
                <a:solidFill>
                  <a:srgbClr val="92d050"/>
                </a:solidFill>
                <a:latin typeface="Consolas"/>
                <a:ea typeface="Tahoma"/>
              </a:rPr>
              <a:t>redis-cli is the Redis command line interface</a:t>
            </a:r>
            <a:endParaRPr b="0" lang="en-IN" sz="1400" spc="-1" strike="noStrike">
              <a:latin typeface="Arial"/>
            </a:endParaRPr>
          </a:p>
        </p:txBody>
      </p:sp>
      <p:sp>
        <p:nvSpPr>
          <p:cNvPr id="100" name="CustomShape 3"/>
          <p:cNvSpPr/>
          <p:nvPr/>
        </p:nvSpPr>
        <p:spPr>
          <a:xfrm>
            <a:off x="1402200" y="2016000"/>
            <a:ext cx="6798600" cy="3945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redis-cli -h host -p port –n dbIndexNumber</a:t>
            </a:r>
            <a:endParaRPr b="0" lang="en-IN" sz="2000" spc="-1" strike="noStrike">
              <a:latin typeface="Arial"/>
            </a:endParaRPr>
          </a:p>
        </p:txBody>
      </p:sp>
      <p:sp>
        <p:nvSpPr>
          <p:cNvPr id="101" name="CustomShape 4"/>
          <p:cNvSpPr/>
          <p:nvPr/>
        </p:nvSpPr>
        <p:spPr>
          <a:xfrm>
            <a:off x="1600200" y="762120"/>
            <a:ext cx="8981640" cy="6994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2000" spc="-1" strike="noStrike">
                <a:solidFill>
                  <a:srgbClr val="000000"/>
                </a:solidFill>
                <a:latin typeface="Arial"/>
                <a:ea typeface="DejaVu Sans"/>
              </a:rPr>
              <a:t>To run commands on Redis remote server, you need to connect to the server by the same client </a:t>
            </a:r>
            <a:r>
              <a:rPr b="1" lang="en-US" sz="2000" spc="-1" strike="noStrike">
                <a:solidFill>
                  <a:srgbClr val="000000"/>
                </a:solidFill>
                <a:latin typeface="Arial"/>
                <a:ea typeface="DejaVu Sans"/>
              </a:rPr>
              <a:t>redis-cli</a:t>
            </a:r>
            <a:endParaRPr b="0" lang="en-IN" sz="2000" spc="-1" strike="noStrike">
              <a:latin typeface="Arial"/>
            </a:endParaRPr>
          </a:p>
        </p:txBody>
      </p:sp>
      <p:sp>
        <p:nvSpPr>
          <p:cNvPr id="102" name="CustomShape 5"/>
          <p:cNvSpPr/>
          <p:nvPr/>
        </p:nvSpPr>
        <p:spPr>
          <a:xfrm>
            <a:off x="1523880" y="4959720"/>
            <a:ext cx="9133920" cy="13392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r>
              <a:rPr b="0" lang="en-IN" sz="800" spc="-1" strike="noStrike">
                <a:solidFill>
                  <a:srgbClr val="000000"/>
                </a:solidFill>
                <a:latin typeface="Arial"/>
                <a:ea typeface="DejaVu Sans"/>
              </a:rPr>
              <a:t> </a:t>
            </a:r>
            <a:endParaRPr b="0" lang="en-IN" sz="800" spc="-1" strike="noStrike">
              <a:latin typeface="Arial"/>
            </a:endParaRPr>
          </a:p>
          <a:p>
            <a:pPr marL="285840" indent="-275760">
              <a:lnSpc>
                <a:spcPct val="100000"/>
              </a:lnSpc>
              <a:buClr>
                <a:srgbClr val="000000"/>
              </a:buClr>
              <a:buFont typeface="Arial"/>
              <a:buChar char="•"/>
            </a:pPr>
            <a:r>
              <a:rPr b="1" lang="en-IN" sz="1800" spc="-1" strike="noStrike">
                <a:solidFill>
                  <a:srgbClr val="000000"/>
                </a:solidFill>
                <a:latin typeface="Open Sans"/>
                <a:ea typeface="Open Sans"/>
              </a:rPr>
              <a:t>By default </a:t>
            </a:r>
            <a:r>
              <a:rPr b="0" lang="en-IN" sz="1800" spc="-1" strike="noStrike">
                <a:solidFill>
                  <a:srgbClr val="000000"/>
                </a:solidFill>
                <a:latin typeface="Open Sans"/>
                <a:ea typeface="Open Sans"/>
              </a:rPr>
              <a:t>redis-cli connects to the server at 127.0.0.1 port 6379</a:t>
            </a:r>
            <a:endParaRPr b="0" lang="en-IN" sz="1800" spc="-1" strike="noStrike">
              <a:latin typeface="Arial"/>
            </a:endParaRPr>
          </a:p>
          <a:p>
            <a:pPr marL="285840" indent="-275760">
              <a:lnSpc>
                <a:spcPct val="100000"/>
              </a:lnSpc>
              <a:buClr>
                <a:srgbClr val="000000"/>
              </a:buClr>
              <a:buFont typeface="Arial"/>
              <a:buChar char="•"/>
            </a:pPr>
            <a:r>
              <a:rPr b="0" lang="en-IN" sz="1800" spc="-1" strike="noStrike">
                <a:solidFill>
                  <a:srgbClr val="000000"/>
                </a:solidFill>
                <a:latin typeface="Open Sans"/>
                <a:ea typeface="Open Sans"/>
              </a:rPr>
              <a:t>It's possible to run the </a:t>
            </a:r>
            <a:r>
              <a:rPr b="1" lang="en-IN" sz="1800" spc="-1" strike="noStrike">
                <a:solidFill>
                  <a:srgbClr val="000000"/>
                </a:solidFill>
                <a:latin typeface="Open Sans"/>
                <a:ea typeface="Open Sans"/>
              </a:rPr>
              <a:t>same command multiple times</a:t>
            </a:r>
            <a:r>
              <a:rPr b="0" lang="en-IN" sz="1800" spc="-1" strike="noStrike">
                <a:solidFill>
                  <a:srgbClr val="000000"/>
                </a:solidFill>
                <a:latin typeface="Open Sans"/>
                <a:ea typeface="Open Sans"/>
              </a:rPr>
              <a:t> by prefixing the command name by a number</a:t>
            </a:r>
            <a:endParaRPr b="0" lang="en-IN" sz="1800" spc="-1" strike="noStrike">
              <a:latin typeface="Arial"/>
            </a:endParaRPr>
          </a:p>
        </p:txBody>
      </p:sp>
      <p:sp>
        <p:nvSpPr>
          <p:cNvPr id="103" name="CustomShape 6"/>
          <p:cNvSpPr/>
          <p:nvPr/>
        </p:nvSpPr>
        <p:spPr>
          <a:xfrm>
            <a:off x="1584000" y="4287960"/>
            <a:ext cx="8702280" cy="346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clear</a:t>
            </a:r>
            <a:endParaRPr b="0" lang="en-IN" sz="1800" spc="-1" strike="noStrike">
              <a:latin typeface="Arial"/>
            </a:endParaRPr>
          </a:p>
        </p:txBody>
      </p:sp>
      <p:sp>
        <p:nvSpPr>
          <p:cNvPr id="104" name="CustomShape 7"/>
          <p:cNvSpPr/>
          <p:nvPr/>
        </p:nvSpPr>
        <p:spPr>
          <a:xfrm>
            <a:off x="1523880" y="0"/>
            <a:ext cx="91360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Getting</a:t>
            </a:r>
            <a:r>
              <a:rPr b="0" lang="en-IN" sz="4000" spc="-1" strike="noStrike">
                <a:solidFill>
                  <a:srgbClr val="f7c120"/>
                </a:solidFill>
                <a:latin typeface="Times New Roman"/>
                <a:ea typeface="DejaVu Sans"/>
              </a:rPr>
              <a:t> </a:t>
            </a:r>
            <a:r>
              <a:rPr b="0" lang="en-IN" sz="4000" spc="-1" strike="noStrike">
                <a:solidFill>
                  <a:srgbClr val="f7c120"/>
                </a:solidFill>
                <a:latin typeface="Open Sans"/>
                <a:ea typeface="DejaVu Sans"/>
              </a:rPr>
              <a:t>Started</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1523880" y="0"/>
            <a:ext cx="9133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copy, move, del &amp; exists</a:t>
            </a:r>
            <a:endParaRPr b="0" lang="en-IN" sz="4000" spc="-1" strike="noStrike">
              <a:latin typeface="Arial"/>
            </a:endParaRPr>
          </a:p>
        </p:txBody>
      </p:sp>
      <p:sp>
        <p:nvSpPr>
          <p:cNvPr id="216" name="CustomShape 2"/>
          <p:cNvSpPr/>
          <p:nvPr/>
        </p:nvSpPr>
        <p:spPr>
          <a:xfrm>
            <a:off x="1600200" y="762120"/>
            <a:ext cx="898164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COPY</a:t>
            </a:r>
            <a:r>
              <a:rPr b="0" lang="en-US" sz="1800" spc="-1" strike="noStrike">
                <a:solidFill>
                  <a:srgbClr val="000000"/>
                </a:solidFill>
                <a:latin typeface="Arial"/>
                <a:ea typeface="DejaVu Sans"/>
              </a:rPr>
              <a:t> command copies the value stored at the source key to the destination key.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copied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copied.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MOVE</a:t>
            </a:r>
            <a:r>
              <a:rPr b="0" lang="en-US" sz="1800" spc="-1" strike="noStrike">
                <a:solidFill>
                  <a:srgbClr val="000000"/>
                </a:solidFill>
                <a:latin typeface="Arial"/>
                <a:ea typeface="DejaVu Sans"/>
              </a:rPr>
              <a:t> moves the key from the currently selected database to the specified destination database.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moved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moved.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DEL</a:t>
            </a:r>
            <a:r>
              <a:rPr b="0" lang="en-US" sz="1800" spc="-1" strike="noStrike">
                <a:solidFill>
                  <a:srgbClr val="000000"/>
                </a:solidFill>
                <a:latin typeface="Arial"/>
                <a:ea typeface="DejaVu Sans"/>
              </a:rPr>
              <a:t> removes the specified keys. A key is ignored if it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EXISTS</a:t>
            </a:r>
            <a:r>
              <a:rPr b="0" lang="en-US" sz="1800" spc="-1" strike="noStrike">
                <a:solidFill>
                  <a:srgbClr val="000000"/>
                </a:solidFill>
                <a:latin typeface="Arial"/>
                <a:ea typeface="DejaVu Sans"/>
              </a:rPr>
              <a:t> returns if key exists. 1 if key exists and 0 if the key does not exist.</a:t>
            </a:r>
            <a:endParaRPr b="0" lang="en-IN" sz="1800" spc="-1" strike="noStrike">
              <a:latin typeface="Arial"/>
            </a:endParaRPr>
          </a:p>
        </p:txBody>
      </p:sp>
      <p:sp>
        <p:nvSpPr>
          <p:cNvPr id="217" name="CustomShape 3"/>
          <p:cNvSpPr/>
          <p:nvPr/>
        </p:nvSpPr>
        <p:spPr>
          <a:xfrm>
            <a:off x="152280" y="152280"/>
            <a:ext cx="10965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18" name="CustomShape 4"/>
          <p:cNvSpPr/>
          <p:nvPr/>
        </p:nvSpPr>
        <p:spPr>
          <a:xfrm>
            <a:off x="1601280" y="3553560"/>
            <a:ext cx="898056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COPY source destination [DB destination-db] [REPLACE]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MOVE key db</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DEL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EXISTS key [key ...]</a:t>
            </a:r>
            <a:endParaRPr b="0" lang="en-IN" sz="2000" spc="-1" strike="noStrike">
              <a:latin typeface="Arial"/>
            </a:endParaRPr>
          </a:p>
        </p:txBody>
      </p:sp>
      <p:sp>
        <p:nvSpPr>
          <p:cNvPr id="219" name="CustomShape 5"/>
          <p:cNvSpPr/>
          <p:nvPr/>
        </p:nvSpPr>
        <p:spPr>
          <a:xfrm>
            <a:off x="1600200" y="4989600"/>
            <a:ext cx="8879760" cy="1735560"/>
          </a:xfrm>
          <a:prstGeom prst="rect">
            <a:avLst/>
          </a:prstGeom>
          <a:noFill/>
          <a:ln>
            <a:noFill/>
          </a:ln>
        </p:spPr>
        <p:style>
          <a:lnRef idx="0"/>
          <a:fillRef idx="0"/>
          <a:effectRef idx="0"/>
          <a:fontRef idx="minor"/>
        </p:style>
        <p:txBody>
          <a:bodyPr lIns="90000" rIns="90000" tIns="45000" bIns="45000">
            <a:spAutoFit/>
          </a:bodyPr>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copy user:1 user:1 DB 4</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move password:1 4</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[4]</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del user:1 password:1</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exists user:1 password:1</a:t>
            </a:r>
            <a:endParaRPr b="0" lang="en-IN" sz="1800" spc="-1" strike="noStrike">
              <a:latin typeface="Arial"/>
            </a:endParaRPr>
          </a:p>
        </p:txBody>
      </p:sp>
      <p:sp>
        <p:nvSpPr>
          <p:cNvPr id="220" name="Line 6"/>
          <p:cNvSpPr/>
          <p:nvPr/>
        </p:nvSpPr>
        <p:spPr>
          <a:xfrm>
            <a:off x="1523880" y="32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1676520" y="2362320"/>
            <a:ext cx="88290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rename key, renamenx key &amp; randomkey key</a:t>
            </a:r>
            <a:endParaRPr b="0" lang="en-IN" sz="5400" spc="-1" strike="noStrike">
              <a:latin typeface="Arial"/>
            </a:endParaRPr>
          </a:p>
        </p:txBody>
      </p:sp>
      <p:sp>
        <p:nvSpPr>
          <p:cNvPr id="222" name="CustomShape 2"/>
          <p:cNvSpPr/>
          <p:nvPr/>
        </p:nvSpPr>
        <p:spPr>
          <a:xfrm>
            <a:off x="522360" y="4251600"/>
            <a:ext cx="11066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1523880" y="0"/>
            <a:ext cx="9133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rename, renamenx &amp; randomkey</a:t>
            </a:r>
            <a:endParaRPr b="0" lang="en-IN" sz="4000" spc="-1" strike="noStrike">
              <a:latin typeface="Arial"/>
            </a:endParaRPr>
          </a:p>
        </p:txBody>
      </p:sp>
      <p:sp>
        <p:nvSpPr>
          <p:cNvPr id="224" name="CustomShape 2"/>
          <p:cNvSpPr/>
          <p:nvPr/>
        </p:nvSpPr>
        <p:spPr>
          <a:xfrm>
            <a:off x="1600200" y="762120"/>
            <a:ext cx="898164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RENAME</a:t>
            </a:r>
            <a:r>
              <a:rPr b="0" lang="en-US" sz="1800" spc="-1" strike="noStrike">
                <a:solidFill>
                  <a:srgbClr val="000000"/>
                </a:solidFill>
                <a:latin typeface="Arial"/>
                <a:ea typeface="DejaVu Sans"/>
              </a:rPr>
              <a:t> renames key to newkey. It returns an error when key does not exist. If newkey already exists it is overwritten, when this happens RENAME executes an implicit DEL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RENAMENX</a:t>
            </a:r>
            <a:r>
              <a:rPr b="0" lang="en-US" sz="1800" spc="-1" strike="noStrike">
                <a:solidFill>
                  <a:srgbClr val="000000"/>
                </a:solidFill>
                <a:latin typeface="Arial"/>
                <a:ea typeface="DejaVu Sans"/>
              </a:rPr>
              <a:t> renames key to newkey if newkey does not yet exist. It returns an error when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RANDOMKEY</a:t>
            </a:r>
            <a:r>
              <a:rPr b="0" lang="en-US" sz="1800" spc="-1" strike="noStrike">
                <a:solidFill>
                  <a:srgbClr val="000000"/>
                </a:solidFill>
                <a:latin typeface="Arial"/>
                <a:ea typeface="DejaVu Sans"/>
              </a:rPr>
              <a:t> return a random key from the currently selected database.</a:t>
            </a:r>
            <a:endParaRPr b="0" lang="en-IN" sz="1800" spc="-1" strike="noStrike">
              <a:latin typeface="Arial"/>
            </a:endParaRPr>
          </a:p>
        </p:txBody>
      </p:sp>
      <p:sp>
        <p:nvSpPr>
          <p:cNvPr id="225" name="CustomShape 3"/>
          <p:cNvSpPr/>
          <p:nvPr/>
        </p:nvSpPr>
        <p:spPr>
          <a:xfrm>
            <a:off x="152280" y="152280"/>
            <a:ext cx="10965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26" name="CustomShape 4"/>
          <p:cNvSpPr/>
          <p:nvPr/>
        </p:nvSpPr>
        <p:spPr>
          <a:xfrm>
            <a:off x="1601280" y="3337560"/>
            <a:ext cx="89805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RENAME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RENAMENX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RANDOMKEY</a:t>
            </a:r>
            <a:endParaRPr b="0" lang="en-IN" sz="2000" spc="-1" strike="noStrike">
              <a:latin typeface="Arial"/>
            </a:endParaRPr>
          </a:p>
        </p:txBody>
      </p:sp>
      <p:sp>
        <p:nvSpPr>
          <p:cNvPr id="227" name="CustomShape 5"/>
          <p:cNvSpPr/>
          <p:nvPr/>
        </p:nvSpPr>
        <p:spPr>
          <a:xfrm>
            <a:off x="1600200" y="4557600"/>
            <a:ext cx="8879760" cy="1324080"/>
          </a:xfrm>
          <a:prstGeom prst="rect">
            <a:avLst/>
          </a:prstGeom>
          <a:noFill/>
          <a:ln>
            <a:noFill/>
          </a:ln>
        </p:spPr>
        <p:style>
          <a:lnRef idx="0"/>
          <a:fillRef idx="0"/>
          <a:effectRef idx="0"/>
          <a:fontRef idx="minor"/>
        </p:style>
        <p:txBody>
          <a:bodyPr lIns="90000" rIns="90000" tIns="45000" bIns="45000">
            <a:spAutoFit/>
          </a:bodyPr>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 oldKey newKey</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renamenx oldKey newKey</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randomkey</a:t>
            </a:r>
            <a:endParaRPr b="0" lang="en-IN" sz="1800" spc="-1" strike="noStrike">
              <a:latin typeface="Arial"/>
            </a:endParaRPr>
          </a:p>
        </p:txBody>
      </p:sp>
      <p:sp>
        <p:nvSpPr>
          <p:cNvPr id="228" name="Line 6"/>
          <p:cNvSpPr/>
          <p:nvPr/>
        </p:nvSpPr>
        <p:spPr>
          <a:xfrm>
            <a:off x="1523880" y="306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1676520" y="2362320"/>
            <a:ext cx="88290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lists</a:t>
            </a:r>
            <a:endParaRPr b="0" lang="en-IN" sz="5400" spc="-1" strike="noStrike">
              <a:latin typeface="Arial"/>
            </a:endParaRPr>
          </a:p>
        </p:txBody>
      </p:sp>
      <p:sp>
        <p:nvSpPr>
          <p:cNvPr id="230" name="CustomShape 2"/>
          <p:cNvSpPr/>
          <p:nvPr/>
        </p:nvSpPr>
        <p:spPr>
          <a:xfrm>
            <a:off x="1666800" y="609480"/>
            <a:ext cx="88290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31" name="CustomShape 3"/>
          <p:cNvSpPr/>
          <p:nvPr/>
        </p:nvSpPr>
        <p:spPr>
          <a:xfrm>
            <a:off x="522360" y="3531600"/>
            <a:ext cx="1106604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- 1 elements (4294967295, more than 4 billion of elements per list).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1676520" y="2362320"/>
            <a:ext cx="88290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lpush key &amp; rpush key</a:t>
            </a:r>
            <a:endParaRPr b="0" lang="en-IN" sz="5400" spc="-1" strike="noStrike">
              <a:latin typeface="Arial"/>
            </a:endParaRPr>
          </a:p>
        </p:txBody>
      </p:sp>
      <p:sp>
        <p:nvSpPr>
          <p:cNvPr id="233" name="CustomShape 2"/>
          <p:cNvSpPr/>
          <p:nvPr/>
        </p:nvSpPr>
        <p:spPr>
          <a:xfrm>
            <a:off x="522360" y="3531600"/>
            <a:ext cx="11066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1523880" y="0"/>
            <a:ext cx="9133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lpush &amp; rpush</a:t>
            </a:r>
            <a:endParaRPr b="0" lang="en-IN" sz="4000" spc="-1" strike="noStrike">
              <a:latin typeface="Arial"/>
            </a:endParaRPr>
          </a:p>
        </p:txBody>
      </p:sp>
      <p:sp>
        <p:nvSpPr>
          <p:cNvPr id="235" name="CustomShape 2"/>
          <p:cNvSpPr/>
          <p:nvPr/>
        </p:nvSpPr>
        <p:spPr>
          <a:xfrm>
            <a:off x="1600200" y="762120"/>
            <a:ext cx="898164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LPUSH</a:t>
            </a:r>
            <a:r>
              <a:rPr b="0" lang="en-US" sz="1800" spc="-1" strike="noStrike">
                <a:solidFill>
                  <a:srgbClr val="000000"/>
                </a:solidFill>
                <a:latin typeface="Arial"/>
                <a:ea typeface="DejaVu Sans"/>
              </a:rPr>
              <a:t> insert all the specified values at the head of the list stored at key. If key does not exist, it is created as empty list before performing the push operations.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RPUSH</a:t>
            </a:r>
            <a:r>
              <a:rPr b="0" lang="en-US" sz="1800" spc="-1" strike="noStrike">
                <a:solidFill>
                  <a:srgbClr val="000000"/>
                </a:solidFill>
                <a:latin typeface="Arial"/>
                <a:ea typeface="DejaVu Sans"/>
              </a:rPr>
              <a:t> insert all the specified values at the tail of the list stored at key. If key does not exist, it is created as empty list before performing the push operations.</a:t>
            </a:r>
            <a:endParaRPr b="0" lang="en-IN" sz="1800" spc="-1" strike="noStrike">
              <a:latin typeface="Arial"/>
            </a:endParaRPr>
          </a:p>
        </p:txBody>
      </p:sp>
      <p:sp>
        <p:nvSpPr>
          <p:cNvPr id="236" name="CustomShape 3"/>
          <p:cNvSpPr/>
          <p:nvPr/>
        </p:nvSpPr>
        <p:spPr>
          <a:xfrm>
            <a:off x="152280" y="152280"/>
            <a:ext cx="10965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37" name="CustomShape 4"/>
          <p:cNvSpPr/>
          <p:nvPr/>
        </p:nvSpPr>
        <p:spPr>
          <a:xfrm>
            <a:off x="1601280" y="2725560"/>
            <a:ext cx="89805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LPUSH key element [element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RPUSH key element [element ...]</a:t>
            </a:r>
            <a:endParaRPr b="0" lang="en-IN" sz="2000" spc="-1" strike="noStrike">
              <a:latin typeface="Arial"/>
            </a:endParaRPr>
          </a:p>
        </p:txBody>
      </p:sp>
      <p:sp>
        <p:nvSpPr>
          <p:cNvPr id="238" name="CustomShape 5"/>
          <p:cNvSpPr/>
          <p:nvPr/>
        </p:nvSpPr>
        <p:spPr>
          <a:xfrm>
            <a:off x="1600200" y="3585600"/>
            <a:ext cx="8879760" cy="912600"/>
          </a:xfrm>
          <a:prstGeom prst="rect">
            <a:avLst/>
          </a:prstGeom>
          <a:noFill/>
          <a:ln>
            <a:noFill/>
          </a:ln>
        </p:spPr>
        <p:style>
          <a:lnRef idx="0"/>
          <a:fillRef idx="0"/>
          <a:effectRef idx="0"/>
          <a:fontRef idx="minor"/>
        </p:style>
        <p:txBody>
          <a:bodyPr lIns="90000" rIns="90000" tIns="45000" bIns="45000">
            <a:spAutoFit/>
          </a:bodyPr>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lpush fruits apple orange mango</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rpush fruits banana grapes kiwi</a:t>
            </a:r>
            <a:endParaRPr b="0" lang="en-IN" sz="1800" spc="-1" strike="noStrike">
              <a:latin typeface="Arial"/>
            </a:endParaRPr>
          </a:p>
        </p:txBody>
      </p:sp>
      <p:sp>
        <p:nvSpPr>
          <p:cNvPr id="239" name="Line 6"/>
          <p:cNvSpPr/>
          <p:nvPr/>
        </p:nvSpPr>
        <p:spPr>
          <a:xfrm>
            <a:off x="1523880" y="244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0" name="CustomShape 7"/>
          <p:cNvSpPr/>
          <p:nvPr/>
        </p:nvSpPr>
        <p:spPr>
          <a:xfrm>
            <a:off x="5256000" y="5472000"/>
            <a:ext cx="5132880" cy="791640"/>
          </a:xfrm>
          <a:prstGeom prst="rect">
            <a:avLst/>
          </a:prstGeom>
          <a:noFill/>
          <a:ln>
            <a:noFill/>
          </a:ln>
        </p:spPr>
        <p:style>
          <a:lnRef idx="0"/>
          <a:fillRef idx="0"/>
          <a:effectRef idx="0"/>
          <a:fontRef idx="minor"/>
        </p:style>
        <p:txBody>
          <a:bodyPr lIns="0" rIns="0" tIns="0" bIns="0">
            <a:noAutofit/>
          </a:bodyPr>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0 1 2 3 4</a:t>
            </a:r>
            <a:endParaRPr b="0" lang="en-IN" sz="1800" spc="-1" strike="noStrike">
              <a:latin typeface="Arial"/>
            </a:endParaRPr>
          </a:p>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rpush a 5 6 7 8 9</a:t>
            </a:r>
            <a:endParaRPr b="0" lang="en-IN" sz="1800" spc="-1" strike="noStrike">
              <a:latin typeface="Arial"/>
            </a:endParaRPr>
          </a:p>
        </p:txBody>
      </p:sp>
      <p:sp>
        <p:nvSpPr>
          <p:cNvPr id="241" name="CustomShape 8"/>
          <p:cNvSpPr/>
          <p:nvPr/>
        </p:nvSpPr>
        <p:spPr>
          <a:xfrm>
            <a:off x="10514160" y="2592000"/>
            <a:ext cx="1505520" cy="406404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"6"</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"7"</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"8"</a:t>
            </a:r>
            <a:endParaRPr b="0" lang="en-IN" sz="1800" spc="-1" strike="noStrike">
              <a:latin typeface="Arial"/>
            </a:endParaRPr>
          </a:p>
          <a:p>
            <a:pPr>
              <a:lnSpc>
                <a:spcPct val="150000"/>
              </a:lnSpc>
            </a:pPr>
            <a:r>
              <a:rPr b="0" lang="en-IN" sz="1800" spc="-1" strike="noStrike">
                <a:solidFill>
                  <a:srgbClr val="1de9b6"/>
                </a:solidFill>
                <a:latin typeface="Consolas"/>
                <a:ea typeface="SimSun"/>
              </a:rPr>
              <a:t>10) "9"</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1676520" y="2362320"/>
            <a:ext cx="88290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lindex key &amp; lrange key</a:t>
            </a:r>
            <a:endParaRPr b="0" lang="en-IN" sz="5400" spc="-1" strike="noStrike">
              <a:latin typeface="Arial"/>
            </a:endParaRPr>
          </a:p>
        </p:txBody>
      </p:sp>
      <p:sp>
        <p:nvSpPr>
          <p:cNvPr id="243" name="CustomShape 2"/>
          <p:cNvSpPr/>
          <p:nvPr/>
        </p:nvSpPr>
        <p:spPr>
          <a:xfrm>
            <a:off x="522360" y="3531600"/>
            <a:ext cx="11066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1523880" y="0"/>
            <a:ext cx="9133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lindex &amp; lrange</a:t>
            </a:r>
            <a:endParaRPr b="0" lang="en-IN" sz="4000" spc="-1" strike="noStrike">
              <a:latin typeface="Arial"/>
            </a:endParaRPr>
          </a:p>
        </p:txBody>
      </p:sp>
      <p:sp>
        <p:nvSpPr>
          <p:cNvPr id="245" name="CustomShape 2"/>
          <p:cNvSpPr/>
          <p:nvPr/>
        </p:nvSpPr>
        <p:spPr>
          <a:xfrm>
            <a:off x="1600200" y="762120"/>
            <a:ext cx="8981640" cy="2132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LINDEX</a:t>
            </a:r>
            <a:r>
              <a:rPr b="0" lang="en-US" sz="1800" spc="-1" strike="noStrike">
                <a:solidFill>
                  <a:srgbClr val="000000"/>
                </a:solidFill>
                <a:latin typeface="Arial"/>
                <a:ea typeface="DejaVu Sans"/>
              </a:rPr>
              <a:t> returns the element at index index in the list stored at key. The index is zero-based, so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means the first element and so on. Negative indices can be used to designate elements of the list. Here,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means the last element and so 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LRANGE</a:t>
            </a:r>
            <a:r>
              <a:rPr b="0" lang="en-US" sz="1800" spc="-1" strike="noStrike">
                <a:solidFill>
                  <a:srgbClr val="000000"/>
                </a:solidFill>
                <a:latin typeface="Arial"/>
                <a:ea typeface="DejaVu Sans"/>
              </a:rPr>
              <a:t> returns the specified elements of the list stored at key. The offsets start and stop are zero-based indexes, with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being the first element of the list and so on. These offsets can also be negative numbers indicating offsets starting at the end of the list. For example,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is the last element of the list and so on.</a:t>
            </a:r>
            <a:endParaRPr b="0" lang="en-IN" sz="1800" spc="-1" strike="noStrike">
              <a:latin typeface="Arial"/>
            </a:endParaRPr>
          </a:p>
        </p:txBody>
      </p:sp>
      <p:sp>
        <p:nvSpPr>
          <p:cNvPr id="246" name="CustomShape 3"/>
          <p:cNvSpPr/>
          <p:nvPr/>
        </p:nvSpPr>
        <p:spPr>
          <a:xfrm>
            <a:off x="72000" y="144000"/>
            <a:ext cx="135612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Get elements for LIST</a:t>
            </a:r>
            <a:endParaRPr b="0" lang="en-IN" sz="2400" spc="-1" strike="noStrike">
              <a:latin typeface="Arial"/>
            </a:endParaRPr>
          </a:p>
        </p:txBody>
      </p:sp>
      <p:sp>
        <p:nvSpPr>
          <p:cNvPr id="247" name="CustomShape 4"/>
          <p:cNvSpPr/>
          <p:nvPr/>
        </p:nvSpPr>
        <p:spPr>
          <a:xfrm>
            <a:off x="1601280" y="3697560"/>
            <a:ext cx="89805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LINDEX key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LRANGE key start stop</a:t>
            </a:r>
            <a:endParaRPr b="0" lang="en-IN" sz="2000" spc="-1" strike="noStrike">
              <a:latin typeface="Arial"/>
            </a:endParaRPr>
          </a:p>
        </p:txBody>
      </p:sp>
      <p:sp>
        <p:nvSpPr>
          <p:cNvPr id="248" name="CustomShape 5"/>
          <p:cNvSpPr/>
          <p:nvPr/>
        </p:nvSpPr>
        <p:spPr>
          <a:xfrm>
            <a:off x="1600200" y="4665600"/>
            <a:ext cx="8879760" cy="912600"/>
          </a:xfrm>
          <a:prstGeom prst="rect">
            <a:avLst/>
          </a:prstGeom>
          <a:noFill/>
          <a:ln>
            <a:noFill/>
          </a:ln>
        </p:spPr>
        <p:style>
          <a:lnRef idx="0"/>
          <a:fillRef idx="0"/>
          <a:effectRef idx="0"/>
          <a:fontRef idx="minor"/>
        </p:style>
        <p:txBody>
          <a:bodyPr lIns="90000" rIns="90000" tIns="45000" bIns="45000">
            <a:spAutoFit/>
          </a:bodyPr>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lindex fruits 4</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lrange fruits 0 -1</a:t>
            </a:r>
            <a:endParaRPr b="0" lang="en-IN" sz="1800" spc="-1" strike="noStrike">
              <a:latin typeface="Arial"/>
            </a:endParaRPr>
          </a:p>
        </p:txBody>
      </p:sp>
      <p:sp>
        <p:nvSpPr>
          <p:cNvPr id="249" name="Line 6"/>
          <p:cNvSpPr/>
          <p:nvPr/>
        </p:nvSpPr>
        <p:spPr>
          <a:xfrm>
            <a:off x="1523880" y="34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1676520" y="2362320"/>
            <a:ext cx="88290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lset key &amp; linsert key</a:t>
            </a:r>
            <a:endParaRPr b="0" lang="en-IN" sz="5400" spc="-1" strike="noStrike">
              <a:latin typeface="Arial"/>
            </a:endParaRPr>
          </a:p>
        </p:txBody>
      </p:sp>
      <p:sp>
        <p:nvSpPr>
          <p:cNvPr id="251" name="CustomShape 2"/>
          <p:cNvSpPr/>
          <p:nvPr/>
        </p:nvSpPr>
        <p:spPr>
          <a:xfrm>
            <a:off x="522360" y="3531600"/>
            <a:ext cx="11066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1523880" y="0"/>
            <a:ext cx="9133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lset &amp; linsert</a:t>
            </a:r>
            <a:endParaRPr b="0" lang="en-IN" sz="4000" spc="-1" strike="noStrike">
              <a:latin typeface="Arial"/>
            </a:endParaRPr>
          </a:p>
        </p:txBody>
      </p:sp>
      <p:sp>
        <p:nvSpPr>
          <p:cNvPr id="253" name="CustomShape 2"/>
          <p:cNvSpPr/>
          <p:nvPr/>
        </p:nvSpPr>
        <p:spPr>
          <a:xfrm>
            <a:off x="1600200" y="762120"/>
            <a:ext cx="898164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LSET</a:t>
            </a:r>
            <a:r>
              <a:rPr b="0" lang="en-US" sz="1800" spc="-1" strike="noStrike">
                <a:solidFill>
                  <a:srgbClr val="000000"/>
                </a:solidFill>
                <a:latin typeface="Arial"/>
                <a:ea typeface="DejaVu Sans"/>
              </a:rPr>
              <a:t> sets the list element at index to element.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LINSERT</a:t>
            </a:r>
            <a:r>
              <a:rPr b="0" lang="en-US" sz="1800" spc="-1" strike="noStrike">
                <a:solidFill>
                  <a:srgbClr val="000000"/>
                </a:solidFill>
                <a:latin typeface="Arial"/>
                <a:ea typeface="DejaVu Sans"/>
              </a:rPr>
              <a:t> inserts element in the list stored at key either before or after the reference value pivot.</a:t>
            </a:r>
            <a:endParaRPr b="0" lang="en-IN" sz="1800" spc="-1" strike="noStrike">
              <a:latin typeface="Arial"/>
            </a:endParaRPr>
          </a:p>
        </p:txBody>
      </p:sp>
      <p:sp>
        <p:nvSpPr>
          <p:cNvPr id="254" name="CustomShape 3"/>
          <p:cNvSpPr/>
          <p:nvPr/>
        </p:nvSpPr>
        <p:spPr>
          <a:xfrm>
            <a:off x="152280" y="152280"/>
            <a:ext cx="10965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55" name="CustomShape 4"/>
          <p:cNvSpPr/>
          <p:nvPr/>
        </p:nvSpPr>
        <p:spPr>
          <a:xfrm>
            <a:off x="1601280" y="2473560"/>
            <a:ext cx="89805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LSET key index element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LINSERT key BEFORE|AFTER pivot element</a:t>
            </a:r>
            <a:endParaRPr b="0" lang="en-IN" sz="2000" spc="-1" strike="noStrike">
              <a:latin typeface="Arial"/>
            </a:endParaRPr>
          </a:p>
        </p:txBody>
      </p:sp>
      <p:sp>
        <p:nvSpPr>
          <p:cNvPr id="256" name="CustomShape 5"/>
          <p:cNvSpPr/>
          <p:nvPr/>
        </p:nvSpPr>
        <p:spPr>
          <a:xfrm>
            <a:off x="1600200" y="3405600"/>
            <a:ext cx="8879760" cy="1324080"/>
          </a:xfrm>
          <a:prstGeom prst="rect">
            <a:avLst/>
          </a:prstGeom>
          <a:noFill/>
          <a:ln>
            <a:noFill/>
          </a:ln>
        </p:spPr>
        <p:style>
          <a:lnRef idx="0"/>
          <a:fillRef idx="0"/>
          <a:effectRef idx="0"/>
          <a:fontRef idx="minor"/>
        </p:style>
        <p:txBody>
          <a:bodyPr lIns="90000" rIns="90000" tIns="45000" bIns="45000">
            <a:spAutoFit/>
          </a:bodyPr>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lset a 0 -1</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before 0 -1</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after 5 6</a:t>
            </a:r>
            <a:endParaRPr b="0" lang="en-IN" sz="1800" spc="-1" strike="noStrike">
              <a:latin typeface="Arial"/>
            </a:endParaRPr>
          </a:p>
        </p:txBody>
      </p:sp>
      <p:sp>
        <p:nvSpPr>
          <p:cNvPr id="257" name="Line 6"/>
          <p:cNvSpPr/>
          <p:nvPr/>
        </p:nvSpPr>
        <p:spPr>
          <a:xfrm>
            <a:off x="1523880" y="219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7"/>
          <p:cNvSpPr/>
          <p:nvPr/>
        </p:nvSpPr>
        <p:spPr>
          <a:xfrm>
            <a:off x="4601520" y="5832000"/>
            <a:ext cx="5618880" cy="3564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5 4 3 2 1 0</a:t>
            </a:r>
            <a:endParaRPr b="0" lang="en-IN" sz="1800" spc="-1" strike="noStrike">
              <a:latin typeface="Arial"/>
            </a:endParaRPr>
          </a:p>
        </p:txBody>
      </p:sp>
      <p:sp>
        <p:nvSpPr>
          <p:cNvPr id="259" name="CustomShape 8"/>
          <p:cNvSpPr/>
          <p:nvPr/>
        </p:nvSpPr>
        <p:spPr>
          <a:xfrm>
            <a:off x="10584000" y="3710160"/>
            <a:ext cx="1405080" cy="255024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1676520" y="2362320"/>
            <a:ext cx="88290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select database</a:t>
            </a:r>
            <a:endParaRPr b="0" lang="en-IN" sz="5400" spc="-1" strike="noStrike">
              <a:latin typeface="Arial"/>
            </a:endParaRPr>
          </a:p>
        </p:txBody>
      </p:sp>
      <p:sp>
        <p:nvSpPr>
          <p:cNvPr id="106" name="CustomShape 2"/>
          <p:cNvSpPr/>
          <p:nvPr/>
        </p:nvSpPr>
        <p:spPr>
          <a:xfrm>
            <a:off x="522360" y="3531600"/>
            <a:ext cx="11066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1676520" y="2362320"/>
            <a:ext cx="88290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lpop key &amp; rpop key</a:t>
            </a:r>
            <a:endParaRPr b="0" lang="en-IN" sz="5400" spc="-1" strike="noStrike">
              <a:latin typeface="Arial"/>
            </a:endParaRPr>
          </a:p>
        </p:txBody>
      </p:sp>
      <p:sp>
        <p:nvSpPr>
          <p:cNvPr id="261" name="CustomShape 2"/>
          <p:cNvSpPr/>
          <p:nvPr/>
        </p:nvSpPr>
        <p:spPr>
          <a:xfrm>
            <a:off x="522360" y="3531600"/>
            <a:ext cx="11066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1523880" y="0"/>
            <a:ext cx="9133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lpop &amp; rpop</a:t>
            </a:r>
            <a:endParaRPr b="0" lang="en-IN" sz="4000" spc="-1" strike="noStrike">
              <a:latin typeface="Arial"/>
            </a:endParaRPr>
          </a:p>
        </p:txBody>
      </p:sp>
      <p:sp>
        <p:nvSpPr>
          <p:cNvPr id="263" name="CustomShape 2"/>
          <p:cNvSpPr/>
          <p:nvPr/>
        </p:nvSpPr>
        <p:spPr>
          <a:xfrm>
            <a:off x="1600200" y="762120"/>
            <a:ext cx="898164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LPOP</a:t>
            </a:r>
            <a:r>
              <a:rPr b="0" lang="en-US" sz="1800" spc="-1" strike="noStrike">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RPOP</a:t>
            </a:r>
            <a:r>
              <a:rPr b="0" lang="en-US" sz="1800" spc="-1" strike="noStrike">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b="0" lang="en-IN" sz="1800" spc="-1" strike="noStrike">
              <a:latin typeface="Arial"/>
            </a:endParaRPr>
          </a:p>
        </p:txBody>
      </p:sp>
      <p:sp>
        <p:nvSpPr>
          <p:cNvPr id="264" name="CustomShape 3"/>
          <p:cNvSpPr/>
          <p:nvPr/>
        </p:nvSpPr>
        <p:spPr>
          <a:xfrm>
            <a:off x="152280" y="152280"/>
            <a:ext cx="10965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65" name="CustomShape 4"/>
          <p:cNvSpPr/>
          <p:nvPr/>
        </p:nvSpPr>
        <p:spPr>
          <a:xfrm>
            <a:off x="1601280" y="3697560"/>
            <a:ext cx="89805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LPOP key [count]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RPOP key [count]</a:t>
            </a:r>
            <a:endParaRPr b="0" lang="en-IN" sz="2000" spc="-1" strike="noStrike">
              <a:latin typeface="Arial"/>
            </a:endParaRPr>
          </a:p>
        </p:txBody>
      </p:sp>
      <p:sp>
        <p:nvSpPr>
          <p:cNvPr id="266" name="CustomShape 5"/>
          <p:cNvSpPr/>
          <p:nvPr/>
        </p:nvSpPr>
        <p:spPr>
          <a:xfrm>
            <a:off x="1600200" y="4629600"/>
            <a:ext cx="8879760" cy="912600"/>
          </a:xfrm>
          <a:prstGeom prst="rect">
            <a:avLst/>
          </a:prstGeom>
          <a:noFill/>
          <a:ln>
            <a:noFill/>
          </a:ln>
        </p:spPr>
        <p:style>
          <a:lnRef idx="0"/>
          <a:fillRef idx="0"/>
          <a:effectRef idx="0"/>
          <a:fontRef idx="minor"/>
        </p:style>
        <p:txBody>
          <a:bodyPr lIns="90000" rIns="90000" tIns="45000" bIns="45000">
            <a:spAutoFit/>
          </a:bodyPr>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lpop fruits 2</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rpop fruits 2</a:t>
            </a:r>
            <a:endParaRPr b="0" lang="en-IN" sz="1800" spc="-1" strike="noStrike">
              <a:latin typeface="Arial"/>
            </a:endParaRPr>
          </a:p>
        </p:txBody>
      </p:sp>
      <p:sp>
        <p:nvSpPr>
          <p:cNvPr id="267" name="Line 6"/>
          <p:cNvSpPr/>
          <p:nvPr/>
        </p:nvSpPr>
        <p:spPr>
          <a:xfrm>
            <a:off x="1523880" y="34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1676520" y="2362320"/>
            <a:ext cx="88290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llen key &amp; lrem key</a:t>
            </a:r>
            <a:endParaRPr b="0" lang="en-IN" sz="5400" spc="-1" strike="noStrike">
              <a:latin typeface="Arial"/>
            </a:endParaRPr>
          </a:p>
        </p:txBody>
      </p:sp>
      <p:sp>
        <p:nvSpPr>
          <p:cNvPr id="269" name="CustomShape 2"/>
          <p:cNvSpPr/>
          <p:nvPr/>
        </p:nvSpPr>
        <p:spPr>
          <a:xfrm>
            <a:off x="522360" y="3531600"/>
            <a:ext cx="11066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1523880" y="0"/>
            <a:ext cx="9133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llen &amp; lrem</a:t>
            </a:r>
            <a:endParaRPr b="0" lang="en-IN" sz="4000" spc="-1" strike="noStrike">
              <a:latin typeface="Arial"/>
            </a:endParaRPr>
          </a:p>
        </p:txBody>
      </p:sp>
      <p:sp>
        <p:nvSpPr>
          <p:cNvPr id="271" name="CustomShape 2"/>
          <p:cNvSpPr/>
          <p:nvPr/>
        </p:nvSpPr>
        <p:spPr>
          <a:xfrm>
            <a:off x="1600200" y="762120"/>
            <a:ext cx="898164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LLEN</a:t>
            </a:r>
            <a:r>
              <a:rPr b="0" lang="en-US" sz="1800" spc="-1" strike="noStrike">
                <a:solidFill>
                  <a:srgbClr val="000000"/>
                </a:solidFill>
                <a:latin typeface="Arial"/>
                <a:ea typeface="DejaVu Sans"/>
              </a:rPr>
              <a:t> returns the length of the list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LREM</a:t>
            </a:r>
            <a:r>
              <a:rPr b="0" lang="en-US" sz="1800" spc="-1" strike="noStrike">
                <a:solidFill>
                  <a:srgbClr val="000000"/>
                </a:solidFill>
                <a:latin typeface="Arial"/>
                <a:ea typeface="DejaVu Sans"/>
              </a:rPr>
              <a:t> removes the first count occurrences of elements equal to element from the list stored at key. The count argument influences the operation in the following ways: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&gt; 0:</a:t>
            </a:r>
            <a:r>
              <a:rPr b="0" lang="en-US" sz="1800" spc="-1" strike="noStrike">
                <a:solidFill>
                  <a:srgbClr val="000000"/>
                </a:solidFill>
                <a:latin typeface="Arial"/>
                <a:ea typeface="DejaVu Sans"/>
              </a:rPr>
              <a:t> remove elements equal to element moving from head to tail.</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&lt; 0:</a:t>
            </a:r>
            <a:r>
              <a:rPr b="0" lang="en-US" sz="1800" spc="-1" strike="noStrike">
                <a:solidFill>
                  <a:srgbClr val="000000"/>
                </a:solidFill>
                <a:latin typeface="Arial"/>
                <a:ea typeface="DejaVu Sans"/>
              </a:rPr>
              <a:t> remove elements equal to element moving from tail to head.</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 0:</a:t>
            </a:r>
            <a:r>
              <a:rPr b="0" lang="en-US" sz="1800" spc="-1" strike="noStrike">
                <a:solidFill>
                  <a:srgbClr val="000000"/>
                </a:solidFill>
                <a:latin typeface="Arial"/>
                <a:ea typeface="DejaVu Sans"/>
              </a:rPr>
              <a:t> remove all elements equal to element.</a:t>
            </a:r>
            <a:endParaRPr b="0" lang="en-IN" sz="1800" spc="-1" strike="noStrike">
              <a:latin typeface="Arial"/>
            </a:endParaRPr>
          </a:p>
        </p:txBody>
      </p:sp>
      <p:sp>
        <p:nvSpPr>
          <p:cNvPr id="272" name="CustomShape 3"/>
          <p:cNvSpPr/>
          <p:nvPr/>
        </p:nvSpPr>
        <p:spPr>
          <a:xfrm>
            <a:off x="152280" y="152280"/>
            <a:ext cx="10965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73" name="CustomShape 4"/>
          <p:cNvSpPr/>
          <p:nvPr/>
        </p:nvSpPr>
        <p:spPr>
          <a:xfrm>
            <a:off x="1601280" y="3625560"/>
            <a:ext cx="89805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LLEN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LREM key count element</a:t>
            </a:r>
            <a:endParaRPr b="0" lang="en-IN" sz="2000" spc="-1" strike="noStrike">
              <a:latin typeface="Arial"/>
            </a:endParaRPr>
          </a:p>
        </p:txBody>
      </p:sp>
      <p:sp>
        <p:nvSpPr>
          <p:cNvPr id="274" name="CustomShape 5"/>
          <p:cNvSpPr/>
          <p:nvPr/>
        </p:nvSpPr>
        <p:spPr>
          <a:xfrm>
            <a:off x="1600200" y="4521600"/>
            <a:ext cx="8879760" cy="912600"/>
          </a:xfrm>
          <a:prstGeom prst="rect">
            <a:avLst/>
          </a:prstGeom>
          <a:noFill/>
          <a:ln>
            <a:noFill/>
          </a:ln>
        </p:spPr>
        <p:style>
          <a:lnRef idx="0"/>
          <a:fillRef idx="0"/>
          <a:effectRef idx="0"/>
          <a:fontRef idx="minor"/>
        </p:style>
        <p:txBody>
          <a:bodyPr lIns="90000" rIns="90000" tIns="45000" bIns="45000">
            <a:spAutoFit/>
          </a:bodyPr>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llen a</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lrem a 5 -1</a:t>
            </a:r>
            <a:endParaRPr b="0" lang="en-IN" sz="1800" spc="-1" strike="noStrike">
              <a:latin typeface="Arial"/>
            </a:endParaRPr>
          </a:p>
        </p:txBody>
      </p:sp>
      <p:sp>
        <p:nvSpPr>
          <p:cNvPr id="275" name="Line 6"/>
          <p:cNvSpPr/>
          <p:nvPr/>
        </p:nvSpPr>
        <p:spPr>
          <a:xfrm>
            <a:off x="1523880" y="334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1224000" y="5904000"/>
            <a:ext cx="8924400" cy="356400"/>
          </a:xfrm>
          <a:prstGeom prst="rect">
            <a:avLst/>
          </a:prstGeom>
          <a:noFill/>
          <a:ln>
            <a:noFill/>
          </a:ln>
        </p:spPr>
        <p:style>
          <a:lnRef idx="0"/>
          <a:fillRef idx="0"/>
          <a:effectRef idx="0"/>
          <a:fontRef idx="minor"/>
        </p:style>
        <p:txBody>
          <a:bodyPr lIns="90000" rIns="90000" tIns="45000" bIns="45000">
            <a:noAutofit/>
          </a:bodyPr>
          <a:p>
            <a:pPr marL="216000" indent="-21240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77" name="CustomShape 8"/>
          <p:cNvSpPr/>
          <p:nvPr/>
        </p:nvSpPr>
        <p:spPr>
          <a:xfrm>
            <a:off x="10585440" y="1036440"/>
            <a:ext cx="1434960" cy="565596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1676520" y="2362320"/>
            <a:ext cx="88290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lpos key</a:t>
            </a:r>
            <a:endParaRPr b="0" lang="en-IN" sz="5400" spc="-1" strike="noStrike">
              <a:latin typeface="Arial"/>
            </a:endParaRPr>
          </a:p>
        </p:txBody>
      </p:sp>
      <p:sp>
        <p:nvSpPr>
          <p:cNvPr id="279" name="CustomShape 2"/>
          <p:cNvSpPr/>
          <p:nvPr/>
        </p:nvSpPr>
        <p:spPr>
          <a:xfrm>
            <a:off x="522360" y="3531600"/>
            <a:ext cx="11066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1523880" y="0"/>
            <a:ext cx="9133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lpos</a:t>
            </a:r>
            <a:endParaRPr b="0" lang="en-IN" sz="4000" spc="-1" strike="noStrike">
              <a:latin typeface="Arial"/>
            </a:endParaRPr>
          </a:p>
        </p:txBody>
      </p:sp>
      <p:sp>
        <p:nvSpPr>
          <p:cNvPr id="281" name="CustomShape 2"/>
          <p:cNvSpPr/>
          <p:nvPr/>
        </p:nvSpPr>
        <p:spPr>
          <a:xfrm>
            <a:off x="1600200" y="762120"/>
            <a:ext cx="898164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LPOS</a:t>
            </a:r>
            <a:r>
              <a:rPr b="0" lang="en-US" sz="1800" spc="-1" strike="noStrike">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b="0" lang="en-IN" sz="1800" spc="-1" strike="noStrike">
              <a:latin typeface="Arial"/>
            </a:endParaRPr>
          </a:p>
        </p:txBody>
      </p:sp>
      <p:sp>
        <p:nvSpPr>
          <p:cNvPr id="282" name="CustomShape 3"/>
          <p:cNvSpPr/>
          <p:nvPr/>
        </p:nvSpPr>
        <p:spPr>
          <a:xfrm>
            <a:off x="152280" y="152280"/>
            <a:ext cx="10965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83" name="CustomShape 4"/>
          <p:cNvSpPr/>
          <p:nvPr/>
        </p:nvSpPr>
        <p:spPr>
          <a:xfrm>
            <a:off x="1601280" y="2941560"/>
            <a:ext cx="89805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LPOS key element [RANK rank] [COUNT num-matches] [MAXLEN len]</a:t>
            </a:r>
            <a:endParaRPr b="0" lang="en-IN" sz="2000" spc="-1" strike="noStrike">
              <a:latin typeface="Arial"/>
            </a:endParaRPr>
          </a:p>
        </p:txBody>
      </p:sp>
      <p:sp>
        <p:nvSpPr>
          <p:cNvPr id="284" name="CustomShape 5"/>
          <p:cNvSpPr/>
          <p:nvPr/>
        </p:nvSpPr>
        <p:spPr>
          <a:xfrm>
            <a:off x="1600200" y="3873600"/>
            <a:ext cx="8879760" cy="1735560"/>
          </a:xfrm>
          <a:prstGeom prst="rect">
            <a:avLst/>
          </a:prstGeom>
          <a:noFill/>
          <a:ln>
            <a:noFill/>
          </a:ln>
        </p:spPr>
        <p:style>
          <a:lnRef idx="0"/>
          <a:fillRef idx="0"/>
          <a:effectRef idx="0"/>
          <a:fontRef idx="minor"/>
        </p:style>
        <p:txBody>
          <a:bodyPr lIns="90000" rIns="90000" tIns="45000" bIns="45000">
            <a:spAutoFit/>
          </a:bodyPr>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0</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2</a:t>
            </a:r>
            <a:endParaRPr b="0" lang="en-IN" sz="1800" spc="-1" strike="noStrike">
              <a:latin typeface="Arial"/>
            </a:endParaRPr>
          </a:p>
        </p:txBody>
      </p:sp>
      <p:sp>
        <p:nvSpPr>
          <p:cNvPr id="285" name="Line 6"/>
          <p:cNvSpPr/>
          <p:nvPr/>
        </p:nvSpPr>
        <p:spPr>
          <a:xfrm>
            <a:off x="1523880" y="277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86" name="CustomShape 7"/>
          <p:cNvSpPr/>
          <p:nvPr/>
        </p:nvSpPr>
        <p:spPr>
          <a:xfrm>
            <a:off x="1224000" y="5904000"/>
            <a:ext cx="8924400" cy="356400"/>
          </a:xfrm>
          <a:prstGeom prst="rect">
            <a:avLst/>
          </a:prstGeom>
          <a:noFill/>
          <a:ln>
            <a:noFill/>
          </a:ln>
        </p:spPr>
        <p:style>
          <a:lnRef idx="0"/>
          <a:fillRef idx="0"/>
          <a:effectRef idx="0"/>
          <a:fontRef idx="minor"/>
        </p:style>
        <p:txBody>
          <a:bodyPr lIns="90000" rIns="90000" tIns="45000" bIns="45000">
            <a:noAutofit/>
          </a:bodyPr>
          <a:p>
            <a:pPr marL="216000" indent="-21240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87" name="CustomShape 8"/>
          <p:cNvSpPr/>
          <p:nvPr/>
        </p:nvSpPr>
        <p:spPr>
          <a:xfrm>
            <a:off x="10585440" y="1036440"/>
            <a:ext cx="1434960" cy="565596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1676520" y="2362320"/>
            <a:ext cx="88290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Hashes</a:t>
            </a:r>
            <a:endParaRPr b="0" lang="en-IN" sz="5400" spc="-1" strike="noStrike">
              <a:latin typeface="Arial"/>
            </a:endParaRPr>
          </a:p>
        </p:txBody>
      </p:sp>
      <p:sp>
        <p:nvSpPr>
          <p:cNvPr id="289" name="CustomShape 2"/>
          <p:cNvSpPr/>
          <p:nvPr/>
        </p:nvSpPr>
        <p:spPr>
          <a:xfrm>
            <a:off x="1666800" y="609480"/>
            <a:ext cx="88290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90" name="CustomShape 3"/>
          <p:cNvSpPr/>
          <p:nvPr/>
        </p:nvSpPr>
        <p:spPr>
          <a:xfrm>
            <a:off x="522360" y="3531600"/>
            <a:ext cx="1106604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b="0" lang="en-IN" sz="1800" spc="-1" strike="noStrike">
              <a:latin typeface="Arial"/>
            </a:endParaRPr>
          </a:p>
          <a:p>
            <a:pPr>
              <a:lnSpc>
                <a:spcPct val="100000"/>
              </a:lnSpc>
            </a:pPr>
            <a:endParaRPr b="0" lang="en-IN" sz="1800" spc="-1" strike="noStrike">
              <a:latin typeface="Arial"/>
            </a:endParaRPr>
          </a:p>
          <a:p>
            <a:pPr marL="216000" indent="-213480">
              <a:lnSpc>
                <a:spcPct val="100000"/>
              </a:lnSpc>
              <a:buClr>
                <a:srgbClr val="bb0643"/>
              </a:buClr>
              <a:buFont typeface="Wingdings" charset="2"/>
              <a:buChar char=""/>
            </a:pPr>
            <a:r>
              <a:rPr b="0" lang="en-US" sz="1800" spc="-1" strike="noStrike">
                <a:solidFill>
                  <a:srgbClr val="f50057"/>
                </a:solidFill>
                <a:latin typeface="Segoe UI"/>
                <a:ea typeface="DejaVu Sans"/>
              </a:rPr>
              <a:t>For example,</a:t>
            </a:r>
            <a:r>
              <a:rPr b="0" lang="en-US" sz="1800" spc="-1" strike="noStrike">
                <a:solidFill>
                  <a:srgbClr val="212121"/>
                </a:solidFill>
                <a:latin typeface="Segoe UI"/>
                <a:ea typeface="DejaVu Sans"/>
              </a:rPr>
              <a:t> a hash might represent a customer, and include fields like name, address, email, or customer_id.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1676520" y="2362320"/>
            <a:ext cx="88290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hset key, hsetnx key &amp; hget key</a:t>
            </a:r>
            <a:endParaRPr b="0" lang="en-IN" sz="5400" spc="-1" strike="noStrike">
              <a:latin typeface="Arial"/>
            </a:endParaRPr>
          </a:p>
        </p:txBody>
      </p:sp>
      <p:sp>
        <p:nvSpPr>
          <p:cNvPr id="292" name="CustomShape 2"/>
          <p:cNvSpPr/>
          <p:nvPr/>
        </p:nvSpPr>
        <p:spPr>
          <a:xfrm>
            <a:off x="522360" y="3531600"/>
            <a:ext cx="11066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1523880" y="0"/>
            <a:ext cx="9133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hset, hsetnx &amp; hget</a:t>
            </a:r>
            <a:endParaRPr b="0" lang="en-IN" sz="4000" spc="-1" strike="noStrike">
              <a:latin typeface="Arial"/>
            </a:endParaRPr>
          </a:p>
        </p:txBody>
      </p:sp>
      <p:sp>
        <p:nvSpPr>
          <p:cNvPr id="294" name="CustomShape 2"/>
          <p:cNvSpPr/>
          <p:nvPr/>
        </p:nvSpPr>
        <p:spPr>
          <a:xfrm>
            <a:off x="1600200" y="762120"/>
            <a:ext cx="8981640" cy="307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HSET</a:t>
            </a:r>
            <a:r>
              <a:rPr b="0" lang="en-US" sz="1800" spc="-1" strike="noStrike">
                <a:solidFill>
                  <a:srgbClr val="000000"/>
                </a:solidFill>
                <a:latin typeface="Arial"/>
                <a:ea typeface="DejaVu Sans"/>
              </a:rPr>
              <a:t> sets field in the hash stored at key to value. If key does not exist, a new key holding a hash is created. If field already exists in the hash,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HSETNX</a:t>
            </a:r>
            <a:r>
              <a:rPr b="0" lang="en-US" sz="1800" spc="-1" strike="noStrike">
                <a:solidFill>
                  <a:srgbClr val="000000"/>
                </a:solidFill>
                <a:latin typeface="Arial"/>
                <a:ea typeface="DejaVu Sans"/>
              </a:rPr>
              <a:t> sets field in the hash stored at key to value. If key does not exist, a new key  is created. If field already exists, this operation has no effect. </a:t>
            </a:r>
            <a:endParaRPr b="0" lang="en-IN" sz="1800" spc="-1" strike="noStrike">
              <a:latin typeface="Arial"/>
            </a:endParaRPr>
          </a:p>
          <a:p>
            <a:pPr algn="just">
              <a:lnSpc>
                <a:spcPct val="100000"/>
              </a:lnSpc>
            </a:pPr>
            <a:endParaRPr b="0" lang="en-IN" sz="1800" spc="-1" strike="noStrike">
              <a:latin typeface="Arial"/>
            </a:endParaRPr>
          </a:p>
          <a:p>
            <a:pPr marL="216000" indent="-216000" algn="just">
              <a:lnSpc>
                <a:spcPct val="100000"/>
              </a:lnSpc>
              <a:buClr>
                <a:srgbClr val="000000"/>
              </a:buClr>
              <a:buFont typeface="Wingdings" charset="2"/>
              <a:buChar char=""/>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field is a new field in the hash and value was set</a:t>
            </a:r>
            <a:endParaRPr b="0" lang="en-IN" sz="1800" spc="-1" strike="noStrike">
              <a:latin typeface="Arial"/>
            </a:endParaRPr>
          </a:p>
          <a:p>
            <a:pPr marL="216000" indent="-216000" algn="just">
              <a:lnSpc>
                <a:spcPct val="100000"/>
              </a:lnSpc>
              <a:buClr>
                <a:srgbClr val="000000"/>
              </a:buClr>
              <a:buFont typeface="Wingdings" charset="2"/>
              <a:buChar char=""/>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field already exists in the hash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t>
            </a:r>
            <a:r>
              <a:rPr b="0" lang="en-US" sz="1800" spc="-1" strike="noStrike">
                <a:solidFill>
                  <a:srgbClr val="000000"/>
                </a:solidFill>
                <a:latin typeface="Arial"/>
                <a:ea typeface="DejaVu Sans"/>
              </a:rPr>
              <a:t> returns the value associated with field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endParaRPr b="0" lang="en-IN" sz="1800" spc="-1" strike="noStrike">
              <a:latin typeface="Arial"/>
            </a:endParaRPr>
          </a:p>
        </p:txBody>
      </p:sp>
      <p:sp>
        <p:nvSpPr>
          <p:cNvPr id="295" name="CustomShape 3"/>
          <p:cNvSpPr/>
          <p:nvPr/>
        </p:nvSpPr>
        <p:spPr>
          <a:xfrm>
            <a:off x="152280" y="152280"/>
            <a:ext cx="10965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96" name="CustomShape 4"/>
          <p:cNvSpPr/>
          <p:nvPr/>
        </p:nvSpPr>
        <p:spPr>
          <a:xfrm>
            <a:off x="1601280" y="3625560"/>
            <a:ext cx="89805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HSET key field value [field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HSETNX key field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 key field</a:t>
            </a:r>
            <a:endParaRPr b="0" lang="en-IN" sz="2000" spc="-1" strike="noStrike">
              <a:latin typeface="Arial"/>
            </a:endParaRPr>
          </a:p>
        </p:txBody>
      </p:sp>
      <p:sp>
        <p:nvSpPr>
          <p:cNvPr id="297" name="CustomShape 5"/>
          <p:cNvSpPr/>
          <p:nvPr/>
        </p:nvSpPr>
        <p:spPr>
          <a:xfrm>
            <a:off x="1600200" y="4629600"/>
            <a:ext cx="8879760" cy="1324080"/>
          </a:xfrm>
          <a:prstGeom prst="rect">
            <a:avLst/>
          </a:prstGeom>
          <a:noFill/>
          <a:ln>
            <a:noFill/>
          </a:ln>
        </p:spPr>
        <p:style>
          <a:lnRef idx="0"/>
          <a:fillRef idx="0"/>
          <a:effectRef idx="0"/>
          <a:fontRef idx="minor"/>
        </p:style>
        <p:txBody>
          <a:bodyPr lIns="90000" rIns="90000" tIns="45000" bIns="45000">
            <a:spAutoFit/>
          </a:bodyPr>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hset customer:1 id 1 name saleel mobile 9850884228 amount 4500</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 customer:1 name</a:t>
            </a:r>
            <a:endParaRPr b="0" lang="en-IN" sz="1800" spc="-1" strike="noStrike">
              <a:latin typeface="Arial"/>
            </a:endParaRPr>
          </a:p>
        </p:txBody>
      </p:sp>
      <p:sp>
        <p:nvSpPr>
          <p:cNvPr id="298" name="Line 6"/>
          <p:cNvSpPr/>
          <p:nvPr/>
        </p:nvSpPr>
        <p:spPr>
          <a:xfrm>
            <a:off x="1523880" y="345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1676520" y="2362320"/>
            <a:ext cx="88290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hmset key &amp; hmget key</a:t>
            </a:r>
            <a:endParaRPr b="0" lang="en-IN" sz="5400" spc="-1" strike="noStrike">
              <a:latin typeface="Arial"/>
            </a:endParaRPr>
          </a:p>
        </p:txBody>
      </p:sp>
      <p:sp>
        <p:nvSpPr>
          <p:cNvPr id="300" name="CustomShape 2"/>
          <p:cNvSpPr/>
          <p:nvPr/>
        </p:nvSpPr>
        <p:spPr>
          <a:xfrm>
            <a:off x="522360" y="3531600"/>
            <a:ext cx="11066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08" name="CustomShape 2"/>
          <p:cNvSpPr/>
          <p:nvPr/>
        </p:nvSpPr>
        <p:spPr>
          <a:xfrm>
            <a:off x="1523880" y="0"/>
            <a:ext cx="9133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select DB</a:t>
            </a:r>
            <a:endParaRPr b="0" lang="en-IN" sz="4000" spc="-1" strike="noStrike">
              <a:latin typeface="Arial"/>
            </a:endParaRPr>
          </a:p>
        </p:txBody>
      </p:sp>
      <p:sp>
        <p:nvSpPr>
          <p:cNvPr id="109" name="CustomShape 3"/>
          <p:cNvSpPr/>
          <p:nvPr/>
        </p:nvSpPr>
        <p:spPr>
          <a:xfrm>
            <a:off x="1600200" y="762120"/>
            <a:ext cx="898164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SELECT </a:t>
            </a:r>
            <a:r>
              <a:rPr b="0" lang="en-US" sz="1800" spc="-1" strike="noStrike">
                <a:solidFill>
                  <a:srgbClr val="000000"/>
                </a:solidFill>
                <a:latin typeface="Arial"/>
                <a:ea typeface="DejaVu Sans"/>
              </a:rPr>
              <a:t>selects the Redis logical database </a:t>
            </a:r>
            <a:r>
              <a:rPr b="1" lang="en-US" sz="1800" spc="-1" strike="noStrike">
                <a:solidFill>
                  <a:srgbClr val="000000"/>
                </a:solidFill>
                <a:latin typeface="Arial"/>
                <a:ea typeface="DejaVu Sans"/>
              </a:rPr>
              <a:t>[from 0-15]</a:t>
            </a:r>
            <a:r>
              <a:rPr b="0" lang="en-US" sz="1800" spc="-1" strike="noStrike">
                <a:solidFill>
                  <a:srgbClr val="000000"/>
                </a:solidFill>
                <a:latin typeface="Arial"/>
                <a:ea typeface="DejaVu Sans"/>
              </a:rPr>
              <a:t> having the specified zero-based numeric index. New connections always use the database 0.</a:t>
            </a:r>
            <a:endParaRPr b="0" lang="en-IN" sz="1800" spc="-1" strike="noStrike">
              <a:latin typeface="Arial"/>
            </a:endParaRPr>
          </a:p>
        </p:txBody>
      </p:sp>
      <p:sp>
        <p:nvSpPr>
          <p:cNvPr id="110" name="CustomShape 4"/>
          <p:cNvSpPr/>
          <p:nvPr/>
        </p:nvSpPr>
        <p:spPr>
          <a:xfrm>
            <a:off x="152280" y="152280"/>
            <a:ext cx="10965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11" name="CustomShape 5"/>
          <p:cNvSpPr/>
          <p:nvPr/>
        </p:nvSpPr>
        <p:spPr>
          <a:xfrm>
            <a:off x="1601280" y="2221560"/>
            <a:ext cx="89805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SELECT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ECHO message</a:t>
            </a:r>
            <a:endParaRPr b="0" lang="en-IN" sz="2000" spc="-1" strike="noStrike">
              <a:latin typeface="Arial"/>
            </a:endParaRPr>
          </a:p>
        </p:txBody>
      </p:sp>
      <p:sp>
        <p:nvSpPr>
          <p:cNvPr id="112" name="CustomShape 6"/>
          <p:cNvSpPr/>
          <p:nvPr/>
        </p:nvSpPr>
        <p:spPr>
          <a:xfrm>
            <a:off x="1523880" y="2940480"/>
            <a:ext cx="9410760" cy="1735560"/>
          </a:xfrm>
          <a:prstGeom prst="rect">
            <a:avLst/>
          </a:prstGeom>
          <a:noFill/>
          <a:ln>
            <a:noFill/>
          </a:ln>
        </p:spPr>
        <p:style>
          <a:lnRef idx="0"/>
          <a:fillRef idx="0"/>
          <a:effectRef idx="0"/>
          <a:fontRef idx="minor"/>
        </p:style>
        <p:txBody>
          <a:bodyPr lIns="90000" rIns="90000" tIns="45000" bIns="45000">
            <a:spAutoFit/>
          </a:bodyPr>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2</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16  </a:t>
            </a:r>
            <a:r>
              <a:rPr b="0" lang="en-IN" sz="1600" spc="-1" strike="noStrike">
                <a:solidFill>
                  <a:srgbClr val="bbe33d"/>
                </a:solidFill>
                <a:latin typeface="Consolas"/>
                <a:ea typeface="SimSun"/>
              </a:rPr>
              <a:t>//(error) ERR DB index is out of range</a:t>
            </a:r>
            <a:endParaRPr b="0" lang="en-IN" sz="16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0</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echo</a:t>
            </a:r>
            <a:r>
              <a:rPr b="0" lang="en-IN" sz="1800" spc="-1" strike="noStrike">
                <a:solidFill>
                  <a:srgbClr val="808080"/>
                </a:solidFill>
                <a:latin typeface="Consolas"/>
                <a:ea typeface="SimSun"/>
              </a:rPr>
              <a:t> </a:t>
            </a:r>
            <a:r>
              <a:rPr b="0" lang="en-IN" sz="1800" spc="-1" strike="noStrike">
                <a:solidFill>
                  <a:srgbClr val="ff5733"/>
                </a:solidFill>
                <a:latin typeface="Consolas"/>
                <a:ea typeface="SimSun"/>
              </a:rPr>
              <a:t>"Hello World!"</a:t>
            </a:r>
            <a:endParaRPr b="0" lang="en-IN" sz="1800" spc="-1" strike="noStrike">
              <a:latin typeface="Arial"/>
            </a:endParaRPr>
          </a:p>
        </p:txBody>
      </p:sp>
      <p:sp>
        <p:nvSpPr>
          <p:cNvPr id="113" name="CustomShape 7"/>
          <p:cNvSpPr/>
          <p:nvPr/>
        </p:nvSpPr>
        <p:spPr>
          <a:xfrm>
            <a:off x="1584000" y="4889520"/>
            <a:ext cx="8846280" cy="10069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Open Sans"/>
            </a:endParaRPr>
          </a:p>
          <a:p>
            <a:pPr>
              <a:lnSpc>
                <a:spcPct val="100000"/>
              </a:lnSpc>
            </a:pPr>
            <a:endParaRPr b="0" lang="en-IN" sz="2000" spc="-1" strike="noStrike">
              <a:latin typeface="Open Sans"/>
            </a:endParaRPr>
          </a:p>
          <a:p>
            <a:pPr marL="216000" indent="-206280">
              <a:lnSpc>
                <a:spcPct val="100000"/>
              </a:lnSpc>
              <a:buClr>
                <a:srgbClr val="000000"/>
              </a:buClr>
              <a:buSzPct val="45000"/>
              <a:buFont typeface="Wingdings" charset="2"/>
              <a:buChar char=""/>
            </a:pPr>
            <a:r>
              <a:rPr b="0" lang="en-IN" sz="1800" spc="-1" strike="noStrike">
                <a:latin typeface="Open Sans"/>
                <a:ea typeface="Open Sans"/>
              </a:rPr>
              <a:t>Different databases can have keys with the same name, and commands like </a:t>
            </a:r>
            <a:r>
              <a:rPr b="1" lang="en-IN" sz="1800" spc="-1" strike="noStrike">
                <a:latin typeface="Open Sans"/>
                <a:ea typeface="Open Sans"/>
              </a:rPr>
              <a:t>FLUSHDB</a:t>
            </a:r>
            <a:r>
              <a:rPr b="0" lang="en-IN" sz="1800" spc="-1" strike="noStrike">
                <a:latin typeface="Open Sans"/>
                <a:ea typeface="Open Sans"/>
              </a:rPr>
              <a:t>, </a:t>
            </a:r>
            <a:r>
              <a:rPr b="1" lang="en-IN" sz="1800" spc="-1" strike="noStrike">
                <a:latin typeface="Open Sans"/>
                <a:ea typeface="Open Sans"/>
              </a:rPr>
              <a:t>SWAPDB</a:t>
            </a:r>
            <a:r>
              <a:rPr b="0" lang="en-IN" sz="1800" spc="-1" strike="noStrike">
                <a:latin typeface="Open Sans"/>
                <a:ea typeface="Open Sans"/>
              </a:rPr>
              <a:t> or </a:t>
            </a:r>
            <a:r>
              <a:rPr b="1" lang="en-IN" sz="1800" spc="-1" strike="noStrike">
                <a:latin typeface="Open Sans"/>
                <a:ea typeface="Open Sans"/>
              </a:rPr>
              <a:t>RANDOMKEY</a:t>
            </a:r>
            <a:r>
              <a:rPr b="0" lang="en-IN" sz="1800" spc="-1" strike="noStrike">
                <a:latin typeface="Open Sans"/>
                <a:ea typeface="Open Sans"/>
              </a:rPr>
              <a:t> work on specific databases.</a:t>
            </a:r>
            <a:endParaRPr b="0" lang="en-IN" sz="1800" spc="-1" strike="noStrike">
              <a:latin typeface="Open Sans"/>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CustomShape 1"/>
          <p:cNvSpPr/>
          <p:nvPr/>
        </p:nvSpPr>
        <p:spPr>
          <a:xfrm>
            <a:off x="1523880" y="0"/>
            <a:ext cx="9133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302" name="CustomShape 2"/>
          <p:cNvSpPr/>
          <p:nvPr/>
        </p:nvSpPr>
        <p:spPr>
          <a:xfrm>
            <a:off x="1600200" y="762120"/>
            <a:ext cx="898164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HMSET</a:t>
            </a:r>
            <a:r>
              <a:rPr b="0" lang="en-US" sz="1800" spc="-1" strike="noStrike">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b="1" lang="en-US" sz="1800" spc="-1" strike="noStrike">
                <a:solidFill>
                  <a:srgbClr val="000000"/>
                </a:solidFill>
                <a:latin typeface="Arial"/>
                <a:ea typeface="DejaVu Sans"/>
              </a:rPr>
              <a:t>As per Redis 4.0.0, HMSET is considered deprecated.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HMGET</a:t>
            </a:r>
            <a:r>
              <a:rPr b="0" lang="en-US" sz="1800" spc="-1" strike="noStrike">
                <a:solidFill>
                  <a:srgbClr val="000000"/>
                </a:solidFill>
                <a:latin typeface="Arial"/>
                <a:ea typeface="DejaVu Sans"/>
              </a:rPr>
              <a:t> returns the values associated with the specified fields in the hash stored at key. For every field that does not exist in the hash, a nil value is returned.</a:t>
            </a:r>
            <a:endParaRPr b="0" lang="en-IN" sz="1800" spc="-1" strike="noStrike">
              <a:latin typeface="Arial"/>
            </a:endParaRPr>
          </a:p>
        </p:txBody>
      </p:sp>
      <p:sp>
        <p:nvSpPr>
          <p:cNvPr id="303" name="CustomShape 3"/>
          <p:cNvSpPr/>
          <p:nvPr/>
        </p:nvSpPr>
        <p:spPr>
          <a:xfrm>
            <a:off x="152280" y="152280"/>
            <a:ext cx="10965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304" name="CustomShape 4"/>
          <p:cNvSpPr/>
          <p:nvPr/>
        </p:nvSpPr>
        <p:spPr>
          <a:xfrm>
            <a:off x="1601280" y="3049560"/>
            <a:ext cx="89805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HMSET key field value [field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HMGET key field [field ...]</a:t>
            </a:r>
            <a:endParaRPr b="0" lang="en-IN" sz="2000" spc="-1" strike="noStrike">
              <a:latin typeface="Arial"/>
            </a:endParaRPr>
          </a:p>
        </p:txBody>
      </p:sp>
      <p:sp>
        <p:nvSpPr>
          <p:cNvPr id="305" name="CustomShape 5"/>
          <p:cNvSpPr/>
          <p:nvPr/>
        </p:nvSpPr>
        <p:spPr>
          <a:xfrm>
            <a:off x="1600200" y="3981600"/>
            <a:ext cx="8879760" cy="1324080"/>
          </a:xfrm>
          <a:prstGeom prst="rect">
            <a:avLst/>
          </a:prstGeom>
          <a:noFill/>
          <a:ln>
            <a:noFill/>
          </a:ln>
        </p:spPr>
        <p:style>
          <a:lnRef idx="0"/>
          <a:fillRef idx="0"/>
          <a:effectRef idx="0"/>
          <a:fontRef idx="minor"/>
        </p:style>
        <p:txBody>
          <a:bodyPr lIns="90000" rIns="90000" tIns="45000" bIns="45000">
            <a:spAutoFit/>
          </a:bodyPr>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hmset customer:2 id 2 name sharmin mobile 9850xxxxxx amount 5000</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hmget customer:2 id name amount</a:t>
            </a:r>
            <a:endParaRPr b="0" lang="en-IN" sz="1800" spc="-1" strike="noStrike">
              <a:latin typeface="Arial"/>
            </a:endParaRPr>
          </a:p>
        </p:txBody>
      </p:sp>
      <p:sp>
        <p:nvSpPr>
          <p:cNvPr id="306" name="Line 6"/>
          <p:cNvSpPr/>
          <p:nvPr/>
        </p:nvSpPr>
        <p:spPr>
          <a:xfrm>
            <a:off x="1523880" y="277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1676520" y="2362320"/>
            <a:ext cx="88290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hkeys key, hvals key &amp; hgetall key</a:t>
            </a:r>
            <a:endParaRPr b="0" lang="en-IN" sz="5400" spc="-1" strike="noStrike">
              <a:latin typeface="Arial"/>
            </a:endParaRPr>
          </a:p>
        </p:txBody>
      </p:sp>
      <p:sp>
        <p:nvSpPr>
          <p:cNvPr id="308" name="CustomShape 2"/>
          <p:cNvSpPr/>
          <p:nvPr/>
        </p:nvSpPr>
        <p:spPr>
          <a:xfrm>
            <a:off x="522360" y="3531600"/>
            <a:ext cx="11066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CustomShape 1"/>
          <p:cNvSpPr/>
          <p:nvPr/>
        </p:nvSpPr>
        <p:spPr>
          <a:xfrm>
            <a:off x="1523880" y="0"/>
            <a:ext cx="9133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310" name="CustomShape 2"/>
          <p:cNvSpPr/>
          <p:nvPr/>
        </p:nvSpPr>
        <p:spPr>
          <a:xfrm>
            <a:off x="1600200" y="762120"/>
            <a:ext cx="898164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HKEYS</a:t>
            </a:r>
            <a:r>
              <a:rPr b="0" lang="en-US" sz="1800" spc="-1" strike="noStrike">
                <a:solidFill>
                  <a:srgbClr val="000000"/>
                </a:solidFill>
                <a:latin typeface="Arial"/>
                <a:ea typeface="DejaVu Sans"/>
              </a:rPr>
              <a:t> returns all field names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HVALS</a:t>
            </a:r>
            <a:r>
              <a:rPr b="0" lang="en-US" sz="1800" spc="-1" strike="noStrike">
                <a:solidFill>
                  <a:srgbClr val="000000"/>
                </a:solidFill>
                <a:latin typeface="Arial"/>
                <a:ea typeface="DejaVu Sans"/>
              </a:rPr>
              <a:t> returns all values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HGETALL</a:t>
            </a:r>
            <a:r>
              <a:rPr b="0" lang="en-US" sz="1800" spc="-1" strike="noStrike">
                <a:solidFill>
                  <a:srgbClr val="000000"/>
                </a:solidFill>
                <a:latin typeface="Arial"/>
                <a:ea typeface="DejaVu Sans"/>
              </a:rPr>
              <a:t> returns all fields and values of the hash stored at key. In the returned value, every field name is followed by its value.</a:t>
            </a:r>
            <a:endParaRPr b="0" lang="en-IN" sz="1800" spc="-1" strike="noStrike">
              <a:latin typeface="Arial"/>
            </a:endParaRPr>
          </a:p>
        </p:txBody>
      </p:sp>
      <p:sp>
        <p:nvSpPr>
          <p:cNvPr id="311" name="CustomShape 3"/>
          <p:cNvSpPr/>
          <p:nvPr/>
        </p:nvSpPr>
        <p:spPr>
          <a:xfrm>
            <a:off x="152280" y="152280"/>
            <a:ext cx="10965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312" name="CustomShape 4"/>
          <p:cNvSpPr/>
          <p:nvPr/>
        </p:nvSpPr>
        <p:spPr>
          <a:xfrm>
            <a:off x="1601280" y="2653560"/>
            <a:ext cx="89805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HKEYS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HVALS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HGETALL key</a:t>
            </a:r>
            <a:endParaRPr b="0" lang="en-IN" sz="2000" spc="-1" strike="noStrike">
              <a:latin typeface="Arial"/>
            </a:endParaRPr>
          </a:p>
        </p:txBody>
      </p:sp>
      <p:sp>
        <p:nvSpPr>
          <p:cNvPr id="313" name="CustomShape 5"/>
          <p:cNvSpPr/>
          <p:nvPr/>
        </p:nvSpPr>
        <p:spPr>
          <a:xfrm>
            <a:off x="1600200" y="3585600"/>
            <a:ext cx="8879760" cy="1324080"/>
          </a:xfrm>
          <a:prstGeom prst="rect">
            <a:avLst/>
          </a:prstGeom>
          <a:noFill/>
          <a:ln>
            <a:noFill/>
          </a:ln>
        </p:spPr>
        <p:style>
          <a:lnRef idx="0"/>
          <a:fillRef idx="0"/>
          <a:effectRef idx="0"/>
          <a:fontRef idx="minor"/>
        </p:style>
        <p:txBody>
          <a:bodyPr lIns="90000" rIns="90000" tIns="45000" bIns="45000">
            <a:spAutoFit/>
          </a:bodyPr>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hkeys customer:1</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hvals customer:1</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hgetall customer:2</a:t>
            </a:r>
            <a:endParaRPr b="0" lang="en-IN" sz="1800" spc="-1" strike="noStrike">
              <a:latin typeface="Arial"/>
            </a:endParaRPr>
          </a:p>
        </p:txBody>
      </p:sp>
      <p:sp>
        <p:nvSpPr>
          <p:cNvPr id="314"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1676520" y="2362320"/>
            <a:ext cx="88290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hincrby key &amp; hincrbyfloat key</a:t>
            </a:r>
            <a:endParaRPr b="0" lang="en-IN" sz="5400" spc="-1" strike="noStrike">
              <a:latin typeface="Arial"/>
            </a:endParaRPr>
          </a:p>
        </p:txBody>
      </p:sp>
      <p:sp>
        <p:nvSpPr>
          <p:cNvPr id="316" name="CustomShape 2"/>
          <p:cNvSpPr/>
          <p:nvPr/>
        </p:nvSpPr>
        <p:spPr>
          <a:xfrm>
            <a:off x="522360" y="3531600"/>
            <a:ext cx="11066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17" name="Table 3"/>
          <p:cNvGraphicFramePr/>
          <p:nvPr/>
        </p:nvGraphicFramePr>
        <p:xfrm>
          <a:off x="130680" y="154440"/>
          <a:ext cx="5293800" cy="1426680"/>
        </p:xfrm>
        <a:graphic>
          <a:graphicData uri="http://schemas.openxmlformats.org/drawingml/2006/table">
            <a:tbl>
              <a:tblPr/>
              <a:tblGrid>
                <a:gridCol w="1764360"/>
                <a:gridCol w="1764360"/>
                <a:gridCol w="1765440"/>
              </a:tblGrid>
              <a:tr h="0">
                <a:tc gridSpan="3">
                  <a:txBody>
                    <a:bodyPr lIns="90000" rIns="90000" tIns="46800" bIns="46800">
                      <a:noAutofit/>
                    </a:bodyPr>
                    <a:p>
                      <a:r>
                        <a:rPr b="1" lang="en-IN" sz="2200" spc="-1" strike="noStrike">
                          <a:solidFill>
                            <a:srgbClr val="ff1744"/>
                          </a:solidFill>
                          <a:latin typeface="Arial"/>
                        </a:rPr>
                        <a:t>Things to remember</a:t>
                      </a:r>
                      <a:endParaRPr b="1" lang="en-IN" sz="2200" spc="-1" strike="noStrike">
                        <a:solidFill>
                          <a:srgbClr val="ff1744"/>
                        </a:solidFill>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0">
                <a:tc gridSpan="2">
                  <a:txBody>
                    <a:bodyPr lIns="90000" rIns="90000" tIns="46800" bIns="46800">
                      <a:noAutofit/>
                    </a:bodyPr>
                    <a:p>
                      <a:pPr algn="ctr"/>
                      <a:r>
                        <a:rPr b="1" lang="en-IN" sz="2000" spc="-1" strike="noStrike">
                          <a:solidFill>
                            <a:srgbClr val="283593"/>
                          </a:solidFill>
                          <a:latin typeface="Arial"/>
                        </a:rPr>
                        <a:t>SET</a:t>
                      </a:r>
                      <a:endParaRPr b="1" lang="en-IN" sz="2000" spc="-1" strike="noStrike">
                        <a:solidFill>
                          <a:srgbClr val="283593"/>
                        </a:solidFill>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tIns="46800" bIns="46800">
                      <a:noAutofit/>
                    </a:bodyPr>
                    <a:p>
                      <a:pPr algn="ctr"/>
                      <a:r>
                        <a:rPr b="1" lang="en-IN" sz="2000" spc="-1" strike="noStrike">
                          <a:solidFill>
                            <a:srgbClr val="283593"/>
                          </a:solidFill>
                          <a:latin typeface="Arial"/>
                        </a:rPr>
                        <a:t>HASH</a:t>
                      </a:r>
                      <a:endParaRPr b="1" lang="en-IN" sz="2000" spc="-1" strike="noStrike">
                        <a:solidFill>
                          <a:srgbClr val="283593"/>
                        </a:solidFill>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49920">
                <a:tc>
                  <a:txBody>
                    <a:bodyPr lIns="90000" rIns="90000" tIns="46800" bIns="46800">
                      <a:noAutofit/>
                    </a:bodyPr>
                    <a:p>
                      <a:r>
                        <a:rPr b="1" lang="en-IN" sz="1800" spc="-1" strike="noStrike">
                          <a:solidFill>
                            <a:srgbClr val="424242"/>
                          </a:solidFill>
                          <a:latin typeface="Arial"/>
                        </a:rPr>
                        <a:t> </a:t>
                      </a:r>
                      <a:r>
                        <a:rPr b="1" lang="en-IN" sz="1800" spc="-1" strike="noStrike">
                          <a:solidFill>
                            <a:srgbClr val="424242"/>
                          </a:solidFill>
                          <a:latin typeface="Arial"/>
                        </a:rPr>
                        <a:t>incr</a:t>
                      </a:r>
                      <a:endParaRPr b="1" lang="en-IN" sz="1800" spc="-1" strike="noStrike">
                        <a:solidFill>
                          <a:srgbClr val="424242"/>
                        </a:solidFill>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tIns="46800" bIns="46800">
                      <a:noAutofit/>
                    </a:bodyPr>
                    <a:p>
                      <a:r>
                        <a:rPr b="1" lang="en-IN" sz="1800" spc="-1" strike="noStrike">
                          <a:solidFill>
                            <a:srgbClr val="424242"/>
                          </a:solidFill>
                          <a:latin typeface="Arial"/>
                        </a:rPr>
                        <a:t> </a:t>
                      </a:r>
                      <a:r>
                        <a:rPr b="1" lang="en-IN" sz="1800" spc="-1" strike="noStrike">
                          <a:solidFill>
                            <a:srgbClr val="424242"/>
                          </a:solidFill>
                          <a:latin typeface="Arial"/>
                        </a:rPr>
                        <a:t>decr</a:t>
                      </a:r>
                      <a:endParaRPr b="1" lang="en-IN" sz="1800" spc="-1" strike="noStrike">
                        <a:solidFill>
                          <a:srgbClr val="424242"/>
                        </a:solidFill>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tIns="46800" bIns="46800">
                      <a:noAutofit/>
                    </a:bodyPr>
                    <a:p>
                      <a:r>
                        <a:rPr b="1" lang="en-IN" sz="1800" spc="-1" strike="noStrike">
                          <a:solidFill>
                            <a:srgbClr val="424242"/>
                          </a:solidFill>
                          <a:latin typeface="Arial"/>
                        </a:rPr>
                        <a:t> </a:t>
                      </a:r>
                      <a:r>
                        <a:rPr b="1" lang="en-IN" sz="1800" spc="-1" strike="noStrike">
                          <a:solidFill>
                            <a:srgbClr val="424242"/>
                          </a:solidFill>
                          <a:latin typeface="Arial"/>
                        </a:rPr>
                        <a:t>hin</a:t>
                      </a:r>
                      <a:r>
                        <a:rPr b="1" lang="en-IN" sz="1800" spc="-1" strike="noStrike">
                          <a:solidFill>
                            <a:srgbClr val="424242"/>
                          </a:solidFill>
                          <a:latin typeface="Arial"/>
                        </a:rPr>
                        <a:t>crb</a:t>
                      </a:r>
                      <a:r>
                        <a:rPr b="1" lang="en-IN" sz="1800" spc="-1" strike="noStrike">
                          <a:solidFill>
                            <a:srgbClr val="424242"/>
                          </a:solidFill>
                          <a:latin typeface="Arial"/>
                        </a:rPr>
                        <a:t>y</a:t>
                      </a:r>
                      <a:endParaRPr b="1" lang="en-IN" sz="1800" spc="-1" strike="noStrike">
                        <a:solidFill>
                          <a:srgbClr val="424242"/>
                        </a:solidFill>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49920">
                <a:tc>
                  <a:txBody>
                    <a:bodyPr lIns="90000" rIns="90000" tIns="46800" bIns="46800">
                      <a:noAutofit/>
                    </a:bodyPr>
                    <a:p>
                      <a:r>
                        <a:rPr b="1" lang="en-IN" sz="1800" spc="-1" strike="noStrike">
                          <a:solidFill>
                            <a:srgbClr val="424242"/>
                          </a:solidFill>
                          <a:latin typeface="Arial"/>
                        </a:rPr>
                        <a:t> </a:t>
                      </a:r>
                      <a:r>
                        <a:rPr b="1" lang="en-IN" sz="1800" spc="-1" strike="noStrike">
                          <a:solidFill>
                            <a:srgbClr val="424242"/>
                          </a:solidFill>
                          <a:latin typeface="Arial"/>
                        </a:rPr>
                        <a:t>incrby</a:t>
                      </a:r>
                      <a:endParaRPr b="1" lang="en-IN" sz="1800" spc="-1" strike="noStrike">
                        <a:solidFill>
                          <a:srgbClr val="424242"/>
                        </a:solidFill>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tIns="46800" bIns="468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decrby</a:t>
                      </a:r>
                      <a:endParaRPr b="1" lang="en-IN" sz="1800" spc="-1" strike="noStrike">
                        <a:solidFill>
                          <a:srgbClr val="424242"/>
                        </a:solidFill>
                        <a:latin typeface="Arial"/>
                        <a:ea typeface="Noto Sans CJK SC"/>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tIns="46800" bIns="46800">
                      <a:noAutofit/>
                    </a:bodyPr>
                    <a:p>
                      <a:r>
                        <a:rPr b="1" lang="en-IN" sz="1800" spc="-1" strike="noStrike">
                          <a:solidFill>
                            <a:srgbClr val="424242"/>
                          </a:solidFill>
                          <a:latin typeface="Arial"/>
                        </a:rPr>
                        <a:t> </a:t>
                      </a:r>
                      <a:r>
                        <a:rPr b="1" lang="en-IN" sz="1800" spc="-1" strike="noStrike">
                          <a:solidFill>
                            <a:srgbClr val="424242"/>
                          </a:solidFill>
                          <a:latin typeface="Arial"/>
                        </a:rPr>
                        <a:t>hincrbyfloat</a:t>
                      </a:r>
                      <a:endParaRPr b="1" lang="en-IN" sz="1800" spc="-1" strike="noStrike">
                        <a:solidFill>
                          <a:srgbClr val="424242"/>
                        </a:solidFill>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49920">
                <a:tc>
                  <a:txBody>
                    <a:bodyPr lIns="90000" rIns="90000" tIns="46800" bIns="46800">
                      <a:noAutofit/>
                    </a:bodyPr>
                    <a:p>
                      <a:r>
                        <a:rPr b="1" lang="en-IN" sz="1800" spc="-1" strike="noStrike">
                          <a:solidFill>
                            <a:srgbClr val="424242"/>
                          </a:solidFill>
                          <a:latin typeface="Arial"/>
                        </a:rPr>
                        <a:t> </a:t>
                      </a:r>
                      <a:r>
                        <a:rPr b="1" lang="en-IN" sz="1800" spc="-1" strike="noStrike">
                          <a:solidFill>
                            <a:srgbClr val="424242"/>
                          </a:solidFill>
                          <a:latin typeface="Arial"/>
                        </a:rPr>
                        <a:t>incrbyfloat</a:t>
                      </a:r>
                      <a:endParaRPr b="1" lang="en-IN" sz="1800" spc="-1" strike="noStrike">
                        <a:solidFill>
                          <a:srgbClr val="424242"/>
                        </a:solidFill>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1523880" y="0"/>
            <a:ext cx="9133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hincrby &amp; hincrbyfloat</a:t>
            </a:r>
            <a:endParaRPr b="0" lang="en-IN" sz="4000" spc="-1" strike="noStrike">
              <a:latin typeface="Arial"/>
            </a:endParaRPr>
          </a:p>
        </p:txBody>
      </p:sp>
      <p:sp>
        <p:nvSpPr>
          <p:cNvPr id="319" name="CustomShape 2"/>
          <p:cNvSpPr/>
          <p:nvPr/>
        </p:nvSpPr>
        <p:spPr>
          <a:xfrm>
            <a:off x="1600200" y="762120"/>
            <a:ext cx="898164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HINCRBY</a:t>
            </a:r>
            <a:r>
              <a:rPr b="0" lang="en-US" sz="1800" spc="-1" strike="noStrike">
                <a:solidFill>
                  <a:srgbClr val="000000"/>
                </a:solidFill>
                <a:latin typeface="Arial"/>
                <a:ea typeface="DejaVu Sans"/>
              </a:rPr>
              <a:t> increments the number stored at field in the hash stored at key by increment. If field does not exist the value is set to 0 before the operation is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HINCRBYFLOAT</a:t>
            </a:r>
            <a:r>
              <a:rPr b="0" lang="en-US" sz="1800" spc="-1" strike="noStrike">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b="0" lang="en-IN" sz="1800" spc="-1" strike="noStrike">
              <a:latin typeface="Arial"/>
            </a:endParaRPr>
          </a:p>
        </p:txBody>
      </p:sp>
      <p:sp>
        <p:nvSpPr>
          <p:cNvPr id="320" name="CustomShape 3"/>
          <p:cNvSpPr/>
          <p:nvPr/>
        </p:nvSpPr>
        <p:spPr>
          <a:xfrm>
            <a:off x="152280" y="152280"/>
            <a:ext cx="10965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321" name="CustomShape 4"/>
          <p:cNvSpPr/>
          <p:nvPr/>
        </p:nvSpPr>
        <p:spPr>
          <a:xfrm>
            <a:off x="1601280" y="3337560"/>
            <a:ext cx="89805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HINCRBY key field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HINCRBYFLOAT key field increment</a:t>
            </a:r>
            <a:endParaRPr b="0" lang="en-IN" sz="2000" spc="-1" strike="noStrike">
              <a:latin typeface="Arial"/>
            </a:endParaRPr>
          </a:p>
        </p:txBody>
      </p:sp>
      <p:sp>
        <p:nvSpPr>
          <p:cNvPr id="322" name="CustomShape 5"/>
          <p:cNvSpPr/>
          <p:nvPr/>
        </p:nvSpPr>
        <p:spPr>
          <a:xfrm>
            <a:off x="1600200" y="4269600"/>
            <a:ext cx="8879760" cy="1324080"/>
          </a:xfrm>
          <a:prstGeom prst="rect">
            <a:avLst/>
          </a:prstGeom>
          <a:noFill/>
          <a:ln>
            <a:noFill/>
          </a:ln>
        </p:spPr>
        <p:style>
          <a:lnRef idx="0"/>
          <a:fillRef idx="0"/>
          <a:effectRef idx="0"/>
          <a:fontRef idx="minor"/>
        </p:style>
        <p:txBody>
          <a:bodyPr lIns="90000" rIns="90000" tIns="45000" bIns="45000">
            <a:spAutoFit/>
          </a:bodyPr>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23" name="Line 6"/>
          <p:cNvSpPr/>
          <p:nvPr/>
        </p:nvSpPr>
        <p:spPr>
          <a:xfrm>
            <a:off x="1523880" y="306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1676520" y="2362320"/>
            <a:ext cx="8829000" cy="2558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hdel key, hlen key, hexists key &amp; hrandfield key</a:t>
            </a:r>
            <a:endParaRPr b="0" lang="en-IN" sz="5400" spc="-1" strike="noStrike">
              <a:latin typeface="Arial"/>
            </a:endParaRPr>
          </a:p>
        </p:txBody>
      </p:sp>
      <p:sp>
        <p:nvSpPr>
          <p:cNvPr id="325" name="CustomShape 2"/>
          <p:cNvSpPr/>
          <p:nvPr/>
        </p:nvSpPr>
        <p:spPr>
          <a:xfrm>
            <a:off x="522360" y="3531600"/>
            <a:ext cx="11066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CustomShape 1"/>
          <p:cNvSpPr/>
          <p:nvPr/>
        </p:nvSpPr>
        <p:spPr>
          <a:xfrm>
            <a:off x="1523880" y="0"/>
            <a:ext cx="9133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hdel, hlen, hexists &amp; hrandfield</a:t>
            </a:r>
            <a:endParaRPr b="0" lang="en-IN" sz="4000" spc="-1" strike="noStrike">
              <a:latin typeface="Arial"/>
            </a:endParaRPr>
          </a:p>
        </p:txBody>
      </p:sp>
      <p:sp>
        <p:nvSpPr>
          <p:cNvPr id="327" name="CustomShape 2"/>
          <p:cNvSpPr/>
          <p:nvPr/>
        </p:nvSpPr>
        <p:spPr>
          <a:xfrm>
            <a:off x="1600200" y="762120"/>
            <a:ext cx="8981640" cy="28328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HDEL</a:t>
            </a:r>
            <a:r>
              <a:rPr b="0" lang="en-US" sz="1800" spc="-1" strike="noStrike">
                <a:solidFill>
                  <a:srgbClr val="000000"/>
                </a:solidFill>
                <a:latin typeface="Arial"/>
                <a:ea typeface="DejaVu Sans"/>
              </a:rPr>
              <a:t> removes the specified fields from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HLEN</a:t>
            </a:r>
            <a:r>
              <a:rPr b="0" lang="en-US" sz="1800" spc="-1" strike="noStrike">
                <a:solidFill>
                  <a:srgbClr val="000000"/>
                </a:solidFill>
                <a:latin typeface="Arial"/>
                <a:ea typeface="DejaVu Sans"/>
              </a:rPr>
              <a:t> returns the number of fields contained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HEXISTS</a:t>
            </a:r>
            <a:r>
              <a:rPr b="0" lang="en-US" sz="1800" spc="-1" strike="noStrike">
                <a:solidFill>
                  <a:srgbClr val="000000"/>
                </a:solidFill>
                <a:latin typeface="Arial"/>
                <a:ea typeface="DejaVu Sans"/>
              </a:rPr>
              <a:t> returns if field is an existing field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the hash contains field.</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hash does not contain field, or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HRANDFIELD</a:t>
            </a:r>
            <a:r>
              <a:rPr b="0" lang="en-US" sz="1800" spc="-1" strike="noStrike">
                <a:solidFill>
                  <a:srgbClr val="000000"/>
                </a:solidFill>
                <a:latin typeface="Arial"/>
                <a:ea typeface="DejaVu Sans"/>
              </a:rPr>
              <a:t> return a random field from the hash value stored at key.</a:t>
            </a:r>
            <a:endParaRPr b="0" lang="en-IN" sz="1800" spc="-1" strike="noStrike">
              <a:latin typeface="Arial"/>
            </a:endParaRPr>
          </a:p>
        </p:txBody>
      </p:sp>
      <p:sp>
        <p:nvSpPr>
          <p:cNvPr id="328" name="CustomShape 3"/>
          <p:cNvSpPr/>
          <p:nvPr/>
        </p:nvSpPr>
        <p:spPr>
          <a:xfrm>
            <a:off x="152280" y="152280"/>
            <a:ext cx="109656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329" name="CustomShape 4"/>
          <p:cNvSpPr/>
          <p:nvPr/>
        </p:nvSpPr>
        <p:spPr>
          <a:xfrm>
            <a:off x="1601280" y="3337560"/>
            <a:ext cx="898056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HDEL key field [field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HLEN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HEXISTS key field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HRANDFIELD key [count [WITHVALUES]]</a:t>
            </a:r>
            <a:endParaRPr b="0" lang="en-IN" sz="2000" spc="-1" strike="noStrike">
              <a:latin typeface="Arial"/>
            </a:endParaRPr>
          </a:p>
        </p:txBody>
      </p:sp>
      <p:sp>
        <p:nvSpPr>
          <p:cNvPr id="330" name="CustomShape 5"/>
          <p:cNvSpPr/>
          <p:nvPr/>
        </p:nvSpPr>
        <p:spPr>
          <a:xfrm>
            <a:off x="1600200" y="4881600"/>
            <a:ext cx="8879760" cy="1324080"/>
          </a:xfrm>
          <a:prstGeom prst="rect">
            <a:avLst/>
          </a:prstGeom>
          <a:noFill/>
          <a:ln>
            <a:noFill/>
          </a:ln>
        </p:spPr>
        <p:style>
          <a:lnRef idx="0"/>
          <a:fillRef idx="0"/>
          <a:effectRef idx="0"/>
          <a:fontRef idx="minor"/>
        </p:style>
        <p:txBody>
          <a:bodyPr lIns="90000" rIns="90000" tIns="45000" bIns="45000">
            <a:spAutoFit/>
          </a:bodyPr>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31" name="Line 6"/>
          <p:cNvSpPr/>
          <p:nvPr/>
        </p:nvSpPr>
        <p:spPr>
          <a:xfrm>
            <a:off x="1523880" y="316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CustomShape 1"/>
          <p:cNvSpPr/>
          <p:nvPr/>
        </p:nvSpPr>
        <p:spPr>
          <a:xfrm>
            <a:off x="1676520" y="2362320"/>
            <a:ext cx="88290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Sets</a:t>
            </a:r>
            <a:endParaRPr b="0" lang="en-IN" sz="5400" spc="-1" strike="noStrike">
              <a:latin typeface="Arial"/>
            </a:endParaRPr>
          </a:p>
        </p:txBody>
      </p:sp>
      <p:sp>
        <p:nvSpPr>
          <p:cNvPr id="333" name="CustomShape 2"/>
          <p:cNvSpPr/>
          <p:nvPr/>
        </p:nvSpPr>
        <p:spPr>
          <a:xfrm>
            <a:off x="1666800" y="609480"/>
            <a:ext cx="88290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334" name="CustomShape 3"/>
          <p:cNvSpPr/>
          <p:nvPr/>
        </p:nvSpPr>
        <p:spPr>
          <a:xfrm>
            <a:off x="522360" y="3531600"/>
            <a:ext cx="11066040" cy="6386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Sets are an unordered collection of unique strings. Unique means sets does not allow repetition of data in a key.  The max number of members in a set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1"/>
          <p:cNvSpPr/>
          <p:nvPr/>
        </p:nvSpPr>
        <p:spPr>
          <a:xfrm>
            <a:off x="1365840" y="188640"/>
            <a:ext cx="9672840" cy="2192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f5733"/>
                </a:solidFill>
                <a:latin typeface="Segoe Print"/>
                <a:ea typeface="DejaVu Sans"/>
              </a:rPr>
              <a:t>“</a:t>
            </a:r>
            <a:r>
              <a:rPr b="0" lang="en-US" sz="4000" spc="-1" strike="noStrike">
                <a:solidFill>
                  <a:srgbClr val="ff5733"/>
                </a:solidFill>
                <a:latin typeface="Segoe Print"/>
                <a:ea typeface="DejaVu Sans"/>
              </a:rPr>
              <a:t>Accept your past without regret, handle our present with confidence and face your future without fear.</a:t>
            </a:r>
            <a:r>
              <a:rPr b="0" lang="en-IN" sz="4000" spc="-1" strike="noStrike">
                <a:solidFill>
                  <a:srgbClr val="ff5733"/>
                </a:solidFill>
                <a:latin typeface="Segoe Print"/>
                <a:ea typeface="DejaVu Sans"/>
              </a:rPr>
              <a:t>”</a:t>
            </a:r>
            <a:endParaRPr b="0" lang="en-IN" sz="4000" spc="-1" strike="noStrike">
              <a:latin typeface="Arial"/>
            </a:endParaRPr>
          </a:p>
          <a:p>
            <a:pPr algn="r">
              <a:lnSpc>
                <a:spcPct val="100000"/>
              </a:lnSpc>
            </a:pPr>
            <a:r>
              <a:rPr b="0" lang="en-IN" sz="1800" spc="-1" strike="noStrike">
                <a:solidFill>
                  <a:srgbClr val="111111"/>
                </a:solidFill>
                <a:latin typeface="-apple-system"/>
                <a:ea typeface="DejaVu Sans"/>
              </a:rPr>
              <a:t>~ Dr. APJ. Abdul Kalam</a:t>
            </a:r>
            <a:endParaRPr b="0" lang="en-IN" sz="1800" spc="-1" strike="noStrike">
              <a:latin typeface="Arial"/>
            </a:endParaRPr>
          </a:p>
        </p:txBody>
      </p:sp>
      <p:pic>
        <p:nvPicPr>
          <p:cNvPr id="336" name="Picture 2" descr="http://www.bvctch.vn/vnt_upload/weblink/thks.jpg"/>
          <p:cNvPicPr/>
          <p:nvPr/>
        </p:nvPicPr>
        <p:blipFill>
          <a:blip r:embed="rId1"/>
          <a:stretch/>
        </p:blipFill>
        <p:spPr>
          <a:xfrm>
            <a:off x="4404600" y="2036160"/>
            <a:ext cx="3116520" cy="4653360"/>
          </a:xfrm>
          <a:prstGeom prst="rect">
            <a:avLst/>
          </a:prstGeom>
          <a:ln>
            <a:noFill/>
          </a:ln>
        </p:spPr>
      </p:pic>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TextShape 1"/>
          <p:cNvSpPr txBox="1"/>
          <p:nvPr/>
        </p:nvSpPr>
        <p:spPr>
          <a:xfrm>
            <a:off x="474480" y="2448000"/>
            <a:ext cx="10397520" cy="2394360"/>
          </a:xfrm>
          <a:prstGeom prst="rect">
            <a:avLst/>
          </a:prstGeom>
          <a:noFill/>
          <a:ln>
            <a:noFill/>
          </a:ln>
        </p:spPr>
        <p:txBody>
          <a:bodyPr lIns="90000" rIns="90000" tIns="45000" bIns="45000">
            <a:noAutofit/>
          </a:bodyPr>
          <a:p>
            <a:r>
              <a:rPr b="0" lang="en-IN" sz="1800" spc="-1" strike="noStrike">
                <a:latin typeface="Arial"/>
              </a:rPr>
              <a:t>The INFO command returns information and statistics about the server in a format that is simple to parse by computers and easy to read by humans. </a:t>
            </a:r>
            <a:endParaRPr b="0" lang="en-IN" sz="1800" spc="-1" strike="noStrike">
              <a:latin typeface="Arial"/>
            </a:endParaRPr>
          </a:p>
          <a:p>
            <a:endParaRPr b="0" lang="en-IN" sz="1800" spc="-1" strike="noStrike">
              <a:latin typeface="Arial"/>
            </a:endParaRPr>
          </a:p>
          <a:p>
            <a:pPr marL="216000" indent="-216000">
              <a:buClr>
                <a:srgbClr val="000000"/>
              </a:buClr>
              <a:buSzPct val="45000"/>
              <a:buFont typeface="Wingdings" charset="2"/>
              <a:buChar char=""/>
            </a:pPr>
            <a:r>
              <a:rPr b="0" lang="en-IN" sz="1800" spc="-1" strike="noStrike">
                <a:latin typeface="Arial"/>
              </a:rPr>
              <a:t>info server</a:t>
            </a:r>
            <a:endParaRPr b="0" lang="en-IN" sz="1800" spc="-1" strike="noStrike">
              <a:latin typeface="Arial"/>
            </a:endParaRPr>
          </a:p>
          <a:p>
            <a:pPr marL="216000" indent="-216000">
              <a:buClr>
                <a:srgbClr val="000000"/>
              </a:buClr>
              <a:buSzPct val="45000"/>
              <a:buFont typeface="Wingdings" charset="2"/>
              <a:buChar char=""/>
            </a:pPr>
            <a:r>
              <a:rPr b="0" lang="en-IN" sz="1800" spc="-1" strike="noStrike">
                <a:latin typeface="Arial"/>
              </a:rPr>
              <a:t>info clients</a:t>
            </a:r>
            <a:endParaRPr b="0" lang="en-IN" sz="1800" spc="-1" strike="noStrike">
              <a:latin typeface="Arial"/>
            </a:endParaRPr>
          </a:p>
          <a:p>
            <a:pPr marL="216000" indent="-216000">
              <a:buClr>
                <a:srgbClr val="000000"/>
              </a:buClr>
              <a:buSzPct val="45000"/>
              <a:buFont typeface="Wingdings" charset="2"/>
              <a:buChar char=""/>
            </a:pPr>
            <a:r>
              <a:rPr b="0" lang="en-IN" sz="1800" spc="-1" strike="noStrike">
                <a:latin typeface="Arial"/>
              </a:rPr>
              <a:t>info Keyspace</a:t>
            </a:r>
            <a:endParaRPr b="0" lang="en-IN" sz="1800" spc="-1" strike="noStrike">
              <a:latin typeface="Arial"/>
            </a:endParaRPr>
          </a:p>
          <a:p>
            <a:pPr marL="216000" indent="-216000">
              <a:buClr>
                <a:srgbClr val="000000"/>
              </a:buClr>
              <a:buSzPct val="45000"/>
              <a:buFont typeface="Wingdings" charset="2"/>
              <a:buChar char=""/>
            </a:pPr>
            <a:r>
              <a:rPr b="0" lang="en-IN" sz="1800" spc="-1" strike="noStrike">
                <a:latin typeface="Arial"/>
              </a:rPr>
              <a:t>info modules</a:t>
            </a:r>
            <a:endParaRPr b="0" lang="en-IN" sz="1800" spc="-1" strike="noStrike">
              <a:latin typeface="Arial"/>
            </a:endParaRPr>
          </a:p>
          <a:p>
            <a:pPr marL="216000" indent="-216000">
              <a:buClr>
                <a:srgbClr val="000000"/>
              </a:buClr>
              <a:buSzPct val="45000"/>
              <a:buFont typeface="Wingdings" charset="2"/>
              <a:buChar char=""/>
            </a:pPr>
            <a:r>
              <a:rPr b="0" lang="en-IN" sz="1800" spc="-1" strike="noStrike">
                <a:latin typeface="Arial"/>
              </a:rPr>
              <a:t>info all</a:t>
            </a:r>
            <a:endParaRPr b="0" lang="en-IN" sz="1800" spc="-1" strike="noStrike">
              <a:latin typeface="Arial"/>
            </a:endParaRPr>
          </a:p>
        </p:txBody>
      </p:sp>
      <p:sp>
        <p:nvSpPr>
          <p:cNvPr id="338" name="CustomShape 2"/>
          <p:cNvSpPr/>
          <p:nvPr/>
        </p:nvSpPr>
        <p:spPr>
          <a:xfrm>
            <a:off x="363600" y="193320"/>
            <a:ext cx="4244400" cy="598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SAVE</a:t>
            </a:r>
            <a:endParaRPr b="0" lang="en-IN" sz="1800" spc="-1" strike="noStrike">
              <a:latin typeface="Arial"/>
            </a:endParaRPr>
          </a:p>
          <a:p>
            <a:pPr>
              <a:lnSpc>
                <a:spcPct val="100000"/>
              </a:lnSpc>
            </a:pPr>
            <a:r>
              <a:rPr b="0" lang="en-IN" sz="1800" spc="-1" strike="noStrike">
                <a:solidFill>
                  <a:srgbClr val="000000"/>
                </a:solidFill>
                <a:latin typeface="Arial"/>
                <a:ea typeface="DejaVu Sans"/>
              </a:rPr>
              <a:t>Config get dir  /var/lib/redis</a:t>
            </a:r>
            <a:endParaRPr b="0" lang="en-IN" sz="1800" spc="-1" strike="noStrike">
              <a:latin typeface="Arial"/>
            </a:endParaRPr>
          </a:p>
        </p:txBody>
      </p:sp>
      <p:sp>
        <p:nvSpPr>
          <p:cNvPr id="339" name="TextShape 3"/>
          <p:cNvSpPr txBox="1"/>
          <p:nvPr/>
        </p:nvSpPr>
        <p:spPr>
          <a:xfrm>
            <a:off x="504000" y="5760000"/>
            <a:ext cx="11160000" cy="602280"/>
          </a:xfrm>
          <a:prstGeom prst="rect">
            <a:avLst/>
          </a:prstGeom>
          <a:noFill/>
          <a:ln>
            <a:noFill/>
          </a:ln>
        </p:spPr>
        <p:txBody>
          <a:bodyPr lIns="90000" rIns="90000" tIns="45000" bIns="45000">
            <a:noAutofit/>
          </a:bodyPr>
          <a:p>
            <a:r>
              <a:rPr b="0" lang="en-IN" sz="1800" spc="-1" strike="noStrike">
                <a:latin typeface="Arial"/>
                <a:hlinkClick r:id="rId1"/>
              </a:rPr>
              <a:t>saleel@saleel-Latitude-E6430</a:t>
            </a:r>
            <a:r>
              <a:rPr b="0" lang="en-IN" sz="1800" spc="-1" strike="noStrike">
                <a:latin typeface="Arial"/>
              </a:rPr>
              <a:t>:~$ redis-cli --csv -h 127.0.0.1 -p 6379 -n 3  hgetall cust:2 &gt;&gt; customer</a:t>
            </a:r>
            <a:endParaRPr b="0" lang="en-IN" sz="1800" spc="-1" strike="noStrike">
              <a:latin typeface="Arial"/>
            </a:endParaRPr>
          </a:p>
        </p:txBody>
      </p:sp>
      <p:sp>
        <p:nvSpPr>
          <p:cNvPr id="340" name="TextShape 4"/>
          <p:cNvSpPr txBox="1"/>
          <p:nvPr/>
        </p:nvSpPr>
        <p:spPr>
          <a:xfrm>
            <a:off x="9648000" y="4014000"/>
            <a:ext cx="2160000" cy="306000"/>
          </a:xfrm>
          <a:prstGeom prst="rect">
            <a:avLst/>
          </a:prstGeom>
          <a:noFill/>
          <a:ln>
            <a:noFill/>
          </a:ln>
        </p:spPr>
        <p:txBody>
          <a:bodyPr lIns="0" rIns="0" tIns="0" bIns="0">
            <a:noAutofit/>
          </a:bodyPr>
          <a:p>
            <a:r>
              <a:rPr b="0" lang="en-IN" sz="1800" spc="-1" strike="noStrike">
                <a:latin typeface="Arial"/>
              </a:rPr>
              <a:t>redis-cli monitor</a:t>
            </a:r>
            <a:endParaRPr b="0" lang="en-IN" sz="1800" spc="-1" strike="noStrike">
              <a:latin typeface="Arial"/>
              <a:ea typeface="Noto Sans CJK SC"/>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1676520" y="2362320"/>
            <a:ext cx="88290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strings</a:t>
            </a:r>
            <a:endParaRPr b="0" lang="en-IN" sz="5400" spc="-1" strike="noStrike">
              <a:latin typeface="Arial"/>
            </a:endParaRPr>
          </a:p>
        </p:txBody>
      </p:sp>
      <p:sp>
        <p:nvSpPr>
          <p:cNvPr id="115" name="CustomShape 2"/>
          <p:cNvSpPr/>
          <p:nvPr/>
        </p:nvSpPr>
        <p:spPr>
          <a:xfrm>
            <a:off x="1666800" y="609480"/>
            <a:ext cx="88290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116" name="CustomShape 3"/>
          <p:cNvSpPr/>
          <p:nvPr/>
        </p:nvSpPr>
        <p:spPr>
          <a:xfrm>
            <a:off x="522360" y="3531600"/>
            <a:ext cx="1106604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strings commands are used for managing string values in Redis. A String value can be at max 512 Megabytes in length.</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1676520" y="2362320"/>
            <a:ext cx="88290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 key</a:t>
            </a:r>
            <a:endParaRPr b="0" lang="en-IN" sz="5400" spc="-1" strike="noStrike">
              <a:latin typeface="Arial"/>
            </a:endParaRPr>
          </a:p>
        </p:txBody>
      </p:sp>
      <p:sp>
        <p:nvSpPr>
          <p:cNvPr id="118" name="CustomShape 2"/>
          <p:cNvSpPr/>
          <p:nvPr/>
        </p:nvSpPr>
        <p:spPr>
          <a:xfrm>
            <a:off x="522360" y="3531600"/>
            <a:ext cx="11066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0" name="CustomShape 2"/>
          <p:cNvSpPr/>
          <p:nvPr/>
        </p:nvSpPr>
        <p:spPr>
          <a:xfrm>
            <a:off x="1523880" y="0"/>
            <a:ext cx="9133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 key</a:t>
            </a:r>
            <a:endParaRPr b="0" lang="en-IN" sz="4000" spc="-1" strike="noStrike">
              <a:latin typeface="Arial"/>
            </a:endParaRPr>
          </a:p>
        </p:txBody>
      </p:sp>
      <p:sp>
        <p:nvSpPr>
          <p:cNvPr id="121" name="CustomShape 3"/>
          <p:cNvSpPr/>
          <p:nvPr/>
        </p:nvSpPr>
        <p:spPr>
          <a:xfrm>
            <a:off x="1600200" y="762120"/>
            <a:ext cx="898164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a:t>
            </a:r>
            <a:r>
              <a:rPr b="0" lang="en-IN" sz="1800" spc="-1" strike="noStrike">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b="0" lang="en-IN" sz="1800" spc="-1" strike="noStrike">
              <a:latin typeface="Arial"/>
            </a:endParaRPr>
          </a:p>
        </p:txBody>
      </p:sp>
      <p:sp>
        <p:nvSpPr>
          <p:cNvPr id="122" name="CustomShape 4"/>
          <p:cNvSpPr/>
          <p:nvPr/>
        </p:nvSpPr>
        <p:spPr>
          <a:xfrm>
            <a:off x="1523880" y="4272480"/>
            <a:ext cx="8879760" cy="2558520"/>
          </a:xfrm>
          <a:prstGeom prst="rect">
            <a:avLst/>
          </a:prstGeom>
          <a:noFill/>
          <a:ln>
            <a:noFill/>
          </a:ln>
        </p:spPr>
        <p:style>
          <a:lnRef idx="0"/>
          <a:fillRef idx="0"/>
          <a:effectRef idx="0"/>
          <a:fontRef idx="minor"/>
        </p:style>
        <p:txBody>
          <a:bodyPr lIns="90000" rIns="90000" tIns="45000" bIns="45000">
            <a:spAutoFit/>
          </a:bodyPr>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server:1 redis</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otp:1 455676 ex 100</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otp:2 236767 px 100</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"host name" stp5 nx</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set user:1 "saleel" xx</a:t>
            </a:r>
            <a:endParaRPr b="0" lang="en-IN" sz="1800" spc="-1" strike="noStrike">
              <a:latin typeface="Arial"/>
            </a:endParaRPr>
          </a:p>
          <a:p>
            <a:pPr marL="285840" indent="-2757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password:1 sony</a:t>
            </a:r>
            <a:endParaRPr b="0" lang="en-IN" sz="1800" spc="-1" strike="noStrike">
              <a:latin typeface="Arial"/>
            </a:endParaRPr>
          </a:p>
        </p:txBody>
      </p:sp>
      <p:graphicFrame>
        <p:nvGraphicFramePr>
          <p:cNvPr id="123" name="Table 5"/>
          <p:cNvGraphicFramePr/>
          <p:nvPr/>
        </p:nvGraphicFramePr>
        <p:xfrm>
          <a:off x="1523880" y="2793240"/>
          <a:ext cx="9067320" cy="1482840"/>
        </p:xfrm>
        <a:graphic>
          <a:graphicData uri="http://schemas.openxmlformats.org/drawingml/2006/table">
            <a:tbl>
              <a:tblPr/>
              <a:tblGrid>
                <a:gridCol w="2565720"/>
                <a:gridCol w="6501960"/>
              </a:tblGrid>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EX 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PX milliseconds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milliseconds.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NX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does not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XX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24" name="CustomShape 6"/>
          <p:cNvSpPr/>
          <p:nvPr/>
        </p:nvSpPr>
        <p:spPr>
          <a:xfrm>
            <a:off x="1601280" y="2221560"/>
            <a:ext cx="898056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SET key value [EX seconds] [PX milliseconds] [NX|XX]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1676520" y="2362320"/>
            <a:ext cx="88290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setex key &amp; setnx key</a:t>
            </a:r>
            <a:endParaRPr b="0" lang="en-IN" sz="5400" spc="-1" strike="noStrike">
              <a:latin typeface="Arial"/>
            </a:endParaRPr>
          </a:p>
        </p:txBody>
      </p:sp>
      <p:sp>
        <p:nvSpPr>
          <p:cNvPr id="126" name="CustomShape 2"/>
          <p:cNvSpPr/>
          <p:nvPr/>
        </p:nvSpPr>
        <p:spPr>
          <a:xfrm>
            <a:off x="522360" y="3531600"/>
            <a:ext cx="110660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12021</TotalTime>
  <Application>LibreOffice/6.4.7.2$Linux_X86_64 LibreOffice_project/40$Build-2</Application>
  <Words>1227</Words>
  <Paragraphs>148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2001-07-06T15:43:27Z</dcterms:created>
  <dc:creator>Zahid Aslam</dc:creator>
  <dc:description/>
  <cp:keywords>HTTP programming tags</cp:keywords>
  <dc:language>en-IN</dc:language>
  <cp:lastModifiedBy/>
  <cp:lastPrinted>1601-01-01T00:00:00Z</cp:lastPrinted>
  <dcterms:modified xsi:type="dcterms:W3CDTF">2021-04-30T10:50:32Z</dcterms:modified>
  <cp:revision>2138</cp:revision>
  <dc:subject>HTML Programming</dc:subject>
  <dc:title>HTML [Hyper Text Markup Language]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23</vt:i4>
  </property>
  <property fmtid="{D5CDD505-2E9C-101B-9397-08002B2CF9AE}" pid="12" name="category">
    <vt:lpwstr>HTML Programming</vt:lpwstr>
  </property>
</Properties>
</file>