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52"/>
  </p:notesMasterIdLst>
  <p:sldIdLst>
    <p:sldId id="651" r:id="rId2"/>
    <p:sldId id="545" r:id="rId3"/>
    <p:sldId id="652" r:id="rId4"/>
    <p:sldId id="647" r:id="rId5"/>
    <p:sldId id="648" r:id="rId6"/>
    <p:sldId id="661" r:id="rId7"/>
    <p:sldId id="662" r:id="rId8"/>
    <p:sldId id="522" r:id="rId9"/>
    <p:sldId id="524" r:id="rId10"/>
    <p:sldId id="625" r:id="rId11"/>
    <p:sldId id="626" r:id="rId12"/>
    <p:sldId id="628" r:id="rId13"/>
    <p:sldId id="629" r:id="rId14"/>
    <p:sldId id="641" r:id="rId15"/>
    <p:sldId id="630" r:id="rId16"/>
    <p:sldId id="631" r:id="rId17"/>
    <p:sldId id="638" r:id="rId18"/>
    <p:sldId id="664" r:id="rId19"/>
    <p:sldId id="642" r:id="rId20"/>
    <p:sldId id="650" r:id="rId21"/>
    <p:sldId id="645" r:id="rId22"/>
    <p:sldId id="632" r:id="rId23"/>
    <p:sldId id="667" r:id="rId24"/>
    <p:sldId id="640" r:id="rId25"/>
    <p:sldId id="668" r:id="rId26"/>
    <p:sldId id="634" r:id="rId27"/>
    <p:sldId id="672" r:id="rId28"/>
    <p:sldId id="673" r:id="rId29"/>
    <p:sldId id="674" r:id="rId30"/>
    <p:sldId id="669" r:id="rId31"/>
    <p:sldId id="633" r:id="rId32"/>
    <p:sldId id="670" r:id="rId33"/>
    <p:sldId id="639" r:id="rId34"/>
    <p:sldId id="671" r:id="rId35"/>
    <p:sldId id="666" r:id="rId36"/>
    <p:sldId id="676" r:id="rId37"/>
    <p:sldId id="677" r:id="rId38"/>
    <p:sldId id="646" r:id="rId39"/>
    <p:sldId id="635" r:id="rId40"/>
    <p:sldId id="655" r:id="rId41"/>
    <p:sldId id="637" r:id="rId42"/>
    <p:sldId id="636" r:id="rId43"/>
    <p:sldId id="656" r:id="rId44"/>
    <p:sldId id="665" r:id="rId45"/>
    <p:sldId id="653" r:id="rId46"/>
    <p:sldId id="654" r:id="rId47"/>
    <p:sldId id="660" r:id="rId48"/>
    <p:sldId id="657" r:id="rId49"/>
    <p:sldId id="658" r:id="rId50"/>
    <p:sldId id="675" r:id="rId51"/>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D9E3"/>
    <a:srgbClr val="11DDF3"/>
    <a:srgbClr val="352517"/>
    <a:srgbClr val="2D261F"/>
    <a:srgbClr val="302C1C"/>
    <a:srgbClr val="4C2600"/>
    <a:srgbClr val="D6F901"/>
    <a:srgbClr val="EAEF2D"/>
    <a:srgbClr val="E8FE66"/>
    <a:srgbClr val="6DF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04" autoAdjust="0"/>
  </p:normalViewPr>
  <p:slideViewPr>
    <p:cSldViewPr>
      <p:cViewPr varScale="1">
        <p:scale>
          <a:sx n="86" d="100"/>
          <a:sy n="86" d="100"/>
        </p:scale>
        <p:origin x="14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r>
              <a:rPr lang="en-US" sz="4200" b="1" i="1" smtClean="0">
                <a:solidFill>
                  <a:srgbClr val="D6F901"/>
                </a:solidFill>
                <a:latin typeface="SimSun" panose="02010600030101010101" pitchFamily="2" charset="-122"/>
                <a:ea typeface="SimSun" panose="02010600030101010101" pitchFamily="2" charset="-122"/>
                <a:cs typeface="Arial" pitchFamily="34" charset="0"/>
              </a:rPr>
              <a:t>TypeScript</a:t>
            </a:r>
            <a:endParaRPr lang="en-US" sz="4200" b="1" i="1" dirty="0">
              <a:solidFill>
                <a:srgbClr val="D6F901"/>
              </a:solidFill>
              <a:latin typeface="SimSun" panose="02010600030101010101" pitchFamily="2" charset="-122"/>
              <a:ea typeface="SimSun" panose="02010600030101010101" pitchFamily="2" charset="-122"/>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Subtitle 9"/>
          <p:cNvSpPr>
            <a:spLocks noGrp="1"/>
          </p:cNvSpPr>
          <p:nvPr>
            <p:ph type="subTitle" idx="1"/>
          </p:nvPr>
        </p:nvSpPr>
        <p:spPr/>
        <p:txBody>
          <a:bodyPr/>
          <a:lstStyle/>
          <a:p>
            <a:r>
              <a:rPr lang="en-IN" dirty="0" smtClean="0"/>
              <a:t> </a:t>
            </a:r>
            <a:endParaRPr lang="en-IN" dirty="0"/>
          </a:p>
        </p:txBody>
      </p:sp>
      <p:sp>
        <p:nvSpPr>
          <p:cNvPr id="11"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4" name="Rectangle 3"/>
          <p:cNvSpPr/>
          <p:nvPr/>
        </p:nvSpPr>
        <p:spPr>
          <a:xfrm>
            <a:off x="304800" y="1803193"/>
            <a:ext cx="4572000" cy="830997"/>
          </a:xfrm>
          <a:prstGeom prst="rect">
            <a:avLst/>
          </a:prstGeom>
        </p:spPr>
        <p:txBody>
          <a:bodyPr>
            <a:spAutoFit/>
          </a:bodyPr>
          <a:lstStyle/>
          <a:p>
            <a:r>
              <a:rPr lang="en-IN" dirty="0"/>
              <a:t>http://www.tutorialsteacher.com/typescript/typescript-variable</a:t>
            </a:r>
          </a:p>
        </p:txBody>
      </p:sp>
    </p:spTree>
    <p:extLst>
      <p:ext uri="{BB962C8B-B14F-4D97-AF65-F5344CB8AC3E}">
        <p14:creationId xmlns:p14="http://schemas.microsoft.com/office/powerpoint/2010/main" val="7197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number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Number</a:t>
            </a:r>
            <a:r>
              <a:rPr lang="en-IN" sz="1800" dirty="0">
                <a:solidFill>
                  <a:srgbClr val="11DDF3"/>
                </a:solidFill>
                <a:latin typeface="Open Sans"/>
              </a:rPr>
              <a:t>: </a:t>
            </a:r>
            <a:r>
              <a:rPr lang="en-IN" sz="1800" dirty="0">
                <a:latin typeface="Open Sans"/>
              </a:rPr>
              <a:t>As in JavaScript, all</a:t>
            </a:r>
            <a:r>
              <a:rPr lang="en-IN" sz="1800" b="1" dirty="0">
                <a:latin typeface="Open Sans"/>
              </a:rPr>
              <a:t> </a:t>
            </a:r>
            <a:r>
              <a:rPr lang="en-IN" sz="1800" dirty="0">
                <a:solidFill>
                  <a:srgbClr val="A31515"/>
                </a:solidFill>
                <a:highlight>
                  <a:srgbClr val="FFFFFF"/>
                </a:highlight>
                <a:latin typeface="Consolas" panose="020B0609020204030204" pitchFamily="49" charset="0"/>
              </a:rPr>
              <a:t>numbers</a:t>
            </a:r>
            <a:r>
              <a:rPr lang="en-IN" sz="1800" b="1" dirty="0">
                <a:latin typeface="Open Sans"/>
              </a:rPr>
              <a:t> </a:t>
            </a:r>
            <a:r>
              <a:rPr lang="en-IN" sz="1800" dirty="0">
                <a:latin typeface="Open Sans"/>
              </a:rPr>
              <a:t>in TypeScript are </a:t>
            </a:r>
            <a:r>
              <a:rPr lang="en-IN" sz="1800" b="1" dirty="0">
                <a:latin typeface="Open Sans"/>
              </a:rPr>
              <a:t>floating point values</a:t>
            </a:r>
            <a:r>
              <a:rPr lang="en-IN" sz="1800" dirty="0">
                <a:latin typeface="Open Sans"/>
              </a:rPr>
              <a:t>. These floating point numbers get the type number</a:t>
            </a:r>
            <a:r>
              <a:rPr lang="en-IN" sz="1800" dirty="0" smtClean="0">
                <a:latin typeface="Open Sans"/>
              </a:rPr>
              <a:t>.</a:t>
            </a:r>
            <a:endParaRPr lang="en-IN" sz="1800" dirty="0">
              <a:latin typeface="Open Sans"/>
            </a:endParaRPr>
          </a:p>
        </p:txBody>
      </p:sp>
      <p:sp>
        <p:nvSpPr>
          <p:cNvPr id="3" name="Rectangle 2"/>
          <p:cNvSpPr/>
          <p:nvPr/>
        </p:nvSpPr>
        <p:spPr>
          <a:xfrm>
            <a:off x="127000" y="2895600"/>
            <a:ext cx="8902700" cy="1015663"/>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7996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Consolas" panose="020B0609020204030204" pitchFamily="49" charset="0"/>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string</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81200"/>
            <a:ext cx="8915400" cy="954107"/>
          </a:xfrm>
          <a:prstGeom prst="rect">
            <a:avLst/>
          </a:prstGeom>
        </p:spPr>
        <p:txBody>
          <a:bodyPr wrap="square">
            <a:spAutoFit/>
          </a:bodyPr>
          <a:lstStyle/>
          <a:p>
            <a:r>
              <a:rPr lang="en-IN" sz="1800" dirty="0" smtClean="0">
                <a:solidFill>
                  <a:srgbClr val="11DDF3"/>
                </a:solidFill>
                <a:latin typeface="Consolas" panose="020B0609020204030204" pitchFamily="49" charset="0"/>
              </a:rPr>
              <a:t>String</a:t>
            </a:r>
            <a:r>
              <a:rPr lang="en-IN" sz="1800" dirty="0" smtClean="0">
                <a:solidFill>
                  <a:srgbClr val="11DDF3"/>
                </a:solidFill>
                <a:latin typeface="Open Sans"/>
              </a:rPr>
              <a:t>: </a:t>
            </a:r>
            <a:r>
              <a:rPr lang="en-IN" sz="1800" dirty="0">
                <a:latin typeface="Open Sans"/>
              </a:rPr>
              <a:t>We use the type </a:t>
            </a:r>
            <a:r>
              <a:rPr lang="en-IN" sz="1800" dirty="0">
                <a:solidFill>
                  <a:srgbClr val="A31515"/>
                </a:solidFill>
                <a:highlight>
                  <a:srgbClr val="FFFFFF"/>
                </a:highlight>
                <a:latin typeface="Consolas" panose="020B0609020204030204" pitchFamily="49" charset="0"/>
              </a:rPr>
              <a:t>string</a:t>
            </a:r>
            <a:r>
              <a:rPr lang="en-IN" sz="1800" dirty="0">
                <a:latin typeface="Open Sans"/>
              </a:rPr>
              <a:t> to refer to these textual datatypes. Just like JavaScript, TypeScript also uses </a:t>
            </a:r>
            <a:r>
              <a:rPr lang="en-IN" sz="1800" dirty="0">
                <a:solidFill>
                  <a:srgbClr val="A31515"/>
                </a:solidFill>
                <a:highlight>
                  <a:srgbClr val="FFFFFF"/>
                </a:highlight>
                <a:latin typeface="Consolas" panose="020B0609020204030204" pitchFamily="49" charset="0"/>
              </a:rPr>
              <a:t>double quotes (") </a:t>
            </a:r>
            <a:r>
              <a:rPr lang="en-IN" sz="1800" dirty="0">
                <a:latin typeface="Open Sans"/>
              </a:rPr>
              <a:t>or </a:t>
            </a:r>
            <a:r>
              <a:rPr lang="en-IN" sz="1800" dirty="0">
                <a:solidFill>
                  <a:srgbClr val="A31515"/>
                </a:solidFill>
                <a:highlight>
                  <a:srgbClr val="FFFFFF"/>
                </a:highlight>
                <a:latin typeface="Consolas" panose="020B0609020204030204" pitchFamily="49" charset="0"/>
              </a:rPr>
              <a:t>single quotes (') </a:t>
            </a:r>
            <a:r>
              <a:rPr lang="en-IN" sz="1800" dirty="0">
                <a:latin typeface="Open Sans"/>
              </a:rPr>
              <a:t>to surround string data.</a:t>
            </a:r>
          </a:p>
        </p:txBody>
      </p:sp>
      <p:sp>
        <p:nvSpPr>
          <p:cNvPr id="7" name="Rectangle 6"/>
          <p:cNvSpPr/>
          <p:nvPr/>
        </p:nvSpPr>
        <p:spPr>
          <a:xfrm>
            <a:off x="127000" y="4128433"/>
            <a:ext cx="8915400" cy="923330"/>
          </a:xfrm>
          <a:prstGeom prst="rect">
            <a:avLst/>
          </a:prstGeom>
        </p:spPr>
        <p:txBody>
          <a:bodyPr wrap="square">
            <a:spAutoFit/>
          </a:bodyPr>
          <a:lstStyle/>
          <a:p>
            <a:r>
              <a:rPr lang="en-IN" sz="1800" dirty="0">
                <a:latin typeface="Open Sans"/>
                <a:cs typeface="Arial" panose="020B0604020202020204" pitchFamily="34" charset="0"/>
              </a:rPr>
              <a:t>You can also use template strings, which can span multiple lines and have embedded expressions. These strings are surrounded by the </a:t>
            </a:r>
            <a:r>
              <a:rPr lang="en-IN" sz="1800" dirty="0">
                <a:solidFill>
                  <a:srgbClr val="A31515"/>
                </a:solidFill>
                <a:highlight>
                  <a:srgbClr val="FFFFFF"/>
                </a:highlight>
                <a:latin typeface="Consolas" panose="020B0609020204030204" pitchFamily="49" charset="0"/>
              </a:rPr>
              <a:t>backtick/backquote (`) </a:t>
            </a:r>
            <a:r>
              <a:rPr lang="en-IN" sz="1800" dirty="0">
                <a:latin typeface="Open Sans"/>
                <a:cs typeface="Arial" panose="020B0604020202020204" pitchFamily="34" charset="0"/>
              </a:rPr>
              <a:t>character, and embedded expressions are of the form </a:t>
            </a:r>
            <a:r>
              <a:rPr lang="en-IN" sz="1800" b="1" dirty="0">
                <a:solidFill>
                  <a:srgbClr val="A31515"/>
                </a:solidFill>
                <a:highlight>
                  <a:srgbClr val="FFFFFF"/>
                </a:highlight>
                <a:latin typeface="Consolas" panose="020B0609020204030204" pitchFamily="49" charset="0"/>
              </a:rPr>
              <a:t>${ expr }</a:t>
            </a:r>
            <a:r>
              <a:rPr lang="en-IN" sz="1800" b="1" dirty="0">
                <a:latin typeface="Open Sans"/>
                <a:cs typeface="Arial" panose="020B0604020202020204" pitchFamily="34" charset="0"/>
              </a:rPr>
              <a:t>.</a:t>
            </a:r>
          </a:p>
        </p:txBody>
      </p:sp>
      <p:sp>
        <p:nvSpPr>
          <p:cNvPr id="3" name="Rectangle 2"/>
          <p:cNvSpPr/>
          <p:nvPr/>
        </p:nvSpPr>
        <p:spPr>
          <a:xfrm>
            <a:off x="127000" y="2964359"/>
            <a:ext cx="8686800" cy="70788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string = "</a:t>
            </a:r>
            <a:r>
              <a:rPr lang="en-IN" sz="2000" dirty="0" smtClean="0">
                <a:solidFill>
                  <a:srgbClr val="889B4A"/>
                </a:solidFill>
                <a:latin typeface="Consolas" panose="020B0609020204030204" pitchFamily="49" charset="0"/>
              </a:rPr>
              <a:t>Saleel</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lastName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27000" y="5097959"/>
            <a:ext cx="89027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My name is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802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676400"/>
            <a:ext cx="8915400" cy="646331"/>
          </a:xfrm>
          <a:prstGeom prst="rect">
            <a:avLst/>
          </a:prstGeom>
        </p:spPr>
        <p:txBody>
          <a:bodyPr wrap="square">
            <a:spAutoFit/>
          </a:bodyPr>
          <a:lstStyle/>
          <a:p>
            <a:r>
              <a:rPr lang="en-IN" sz="1800" dirty="0">
                <a:latin typeface="Open Sans"/>
                <a:cs typeface="Arial" panose="020B0604020202020204" pitchFamily="34" charset="0"/>
              </a:rPr>
              <a:t>In the first, you use the type of the elements followed by </a:t>
            </a:r>
            <a:r>
              <a:rPr lang="en-IN" sz="1800" dirty="0">
                <a:solidFill>
                  <a:srgbClr val="A31515"/>
                </a:solidFill>
                <a:highlight>
                  <a:srgbClr val="FFFFFF"/>
                </a:highlight>
                <a:latin typeface="Consolas" panose="020B0609020204030204" pitchFamily="49" charset="0"/>
              </a:rPr>
              <a:t>[ ]</a:t>
            </a:r>
            <a:r>
              <a:rPr lang="en-IN" sz="1800" b="1" dirty="0">
                <a:latin typeface="Open Sans"/>
                <a:cs typeface="Arial" panose="020B0604020202020204" pitchFamily="34" charset="0"/>
              </a:rPr>
              <a:t> </a:t>
            </a:r>
            <a:r>
              <a:rPr lang="en-IN" sz="1800" dirty="0">
                <a:latin typeface="Open Sans"/>
                <a:cs typeface="Arial" panose="020B0604020202020204" pitchFamily="34" charset="0"/>
              </a:rPr>
              <a:t>to denote an array of that element type.</a:t>
            </a:r>
          </a:p>
        </p:txBody>
      </p:sp>
      <p:sp>
        <p:nvSpPr>
          <p:cNvPr id="3" name="Rectangle 2"/>
          <p:cNvSpPr/>
          <p:nvPr/>
        </p:nvSpPr>
        <p:spPr>
          <a:xfrm>
            <a:off x="139700" y="2287250"/>
            <a:ext cx="8775700" cy="132343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 = </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book</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
        <p:nvSpPr>
          <p:cNvPr id="4" name="Rectangle 3"/>
          <p:cNvSpPr/>
          <p:nvPr/>
        </p:nvSpPr>
        <p:spPr>
          <a:xfrm>
            <a:off x="76200" y="3886200"/>
            <a:ext cx="90043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1004</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string</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03127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3" name="Rectangle 2"/>
          <p:cNvSpPr/>
          <p:nvPr/>
        </p:nvSpPr>
        <p:spPr>
          <a:xfrm>
            <a:off x="0" y="2287250"/>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books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0" y="3899118"/>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a:t>
            </a:r>
            <a:r>
              <a:rPr lang="en-IN" sz="2000" dirty="0" smtClean="0">
                <a:solidFill>
                  <a:srgbClr val="D3AF86"/>
                </a:solidFill>
                <a:latin typeface="Consolas" panose="020B0609020204030204" pitchFamily="49" charset="0"/>
              </a:rPr>
              <a:t>&gt; </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Lemon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6041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 with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2" name="Rectangle 1"/>
          <p:cNvSpPr/>
          <p:nvPr/>
        </p:nvSpPr>
        <p:spPr>
          <a:xfrm>
            <a:off x="148936" y="2133005"/>
            <a:ext cx="8766464"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161636" y="2895600"/>
            <a:ext cx="8741064" cy="224676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 in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aList</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7450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Tuple types allow you to express an array where the type of a fixed number of elements is known, but need not be the same. For example, you may want to represent a value as a pair of a </a:t>
            </a:r>
            <a:r>
              <a:rPr lang="en-IN" sz="1800" dirty="0">
                <a:solidFill>
                  <a:srgbClr val="A31515"/>
                </a:solidFill>
                <a:highlight>
                  <a:srgbClr val="FFFFFF"/>
                </a:highlight>
                <a:latin typeface="Open Sans"/>
              </a:rPr>
              <a:t>string</a:t>
            </a:r>
            <a:r>
              <a:rPr lang="en-IN" sz="1800" dirty="0">
                <a:latin typeface="Open Sans"/>
                <a:cs typeface="Arial" panose="020B0604020202020204" pitchFamily="34" charset="0"/>
              </a:rPr>
              <a:t> and a </a:t>
            </a:r>
            <a:r>
              <a:rPr lang="en-IN" sz="1800" dirty="0">
                <a:solidFill>
                  <a:srgbClr val="A31515"/>
                </a:solidFill>
                <a:highlight>
                  <a:srgbClr val="FFFFFF"/>
                </a:highlight>
                <a:latin typeface="Open Sans"/>
              </a:rPr>
              <a:t>number</a:t>
            </a:r>
            <a:r>
              <a:rPr lang="en-IN" sz="1800"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tuple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14300" y="2166472"/>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[[number, string]]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069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By default, </a:t>
            </a:r>
            <a:r>
              <a:rPr lang="en-IN" sz="1800" dirty="0">
                <a:solidFill>
                  <a:srgbClr val="A31515"/>
                </a:solidFill>
                <a:highlight>
                  <a:srgbClr val="FFFFFF"/>
                </a:highlight>
                <a:latin typeface="Open Sans"/>
              </a:rPr>
              <a:t>enums</a:t>
            </a:r>
            <a:r>
              <a:rPr lang="en-IN" sz="1800" dirty="0">
                <a:latin typeface="Open Sans"/>
                <a:cs typeface="Arial" panose="020B0604020202020204" pitchFamily="34" charset="0"/>
              </a:rPr>
              <a:t> begin numbering their members starting at </a:t>
            </a:r>
            <a:r>
              <a:rPr lang="en-IN" sz="1800" dirty="0">
                <a:solidFill>
                  <a:srgbClr val="A31515"/>
                </a:solidFill>
                <a:highlight>
                  <a:srgbClr val="FFFFFF"/>
                </a:highlight>
                <a:latin typeface="Open Sans"/>
              </a:rPr>
              <a:t>0</a:t>
            </a:r>
            <a:r>
              <a:rPr lang="en-IN" sz="1800" dirty="0">
                <a:latin typeface="Open Sans"/>
                <a:cs typeface="Arial" panose="020B0604020202020204" pitchFamily="34" charset="0"/>
              </a:rPr>
              <a:t>. You can change this by manually setting the value of one of its members. </a:t>
            </a:r>
            <a:r>
              <a:rPr lang="en-IN" sz="1800" dirty="0" smtClean="0">
                <a:latin typeface="Open Sans"/>
                <a:cs typeface="Arial" panose="020B0604020202020204" pitchFamily="34" charset="0"/>
              </a:rPr>
              <a:t>For </a:t>
            </a:r>
            <a:r>
              <a:rPr lang="en-IN" sz="1800" dirty="0">
                <a:latin typeface="Open Sans"/>
                <a:cs typeface="Arial" panose="020B0604020202020204" pitchFamily="34" charset="0"/>
              </a:rPr>
              <a:t>example, </a:t>
            </a:r>
            <a:r>
              <a:rPr lang="en-IN" sz="1800" b="1" dirty="0">
                <a:latin typeface="Open Sans"/>
                <a:cs typeface="Arial" panose="020B0604020202020204" pitchFamily="34" charset="0"/>
              </a:rPr>
              <a:t>we can start the previous example at </a:t>
            </a:r>
            <a:r>
              <a:rPr lang="en-IN" sz="1800" b="1" dirty="0">
                <a:solidFill>
                  <a:srgbClr val="A31515"/>
                </a:solidFill>
                <a:highlight>
                  <a:srgbClr val="FFFFFF"/>
                </a:highlight>
                <a:latin typeface="Open Sans"/>
              </a:rPr>
              <a:t>1</a:t>
            </a:r>
            <a:r>
              <a:rPr lang="en-IN" sz="1800" b="1" dirty="0">
                <a:latin typeface="Open Sans"/>
                <a:cs typeface="Arial" panose="020B0604020202020204" pitchFamily="34" charset="0"/>
              </a:rPr>
              <a:t> instead of </a:t>
            </a:r>
            <a:r>
              <a:rPr lang="en-IN" sz="1800" b="1" dirty="0">
                <a:solidFill>
                  <a:srgbClr val="A31515"/>
                </a:solidFill>
                <a:highlight>
                  <a:srgbClr val="FFFFFF"/>
                </a:highlight>
                <a:latin typeface="Open Sans"/>
              </a:rPr>
              <a:t>0</a:t>
            </a:r>
            <a:r>
              <a:rPr lang="en-IN" sz="1800" b="1"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enum</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2108537"/>
            <a:ext cx="8801100" cy="1015663"/>
          </a:xfrm>
          <a:prstGeom prst="rect">
            <a:avLst/>
          </a:prstGeom>
        </p:spPr>
        <p:txBody>
          <a:bodyPr wrap="square">
            <a:spAutoFit/>
          </a:bodyPr>
          <a:lstStyle/>
          <a:p>
            <a:r>
              <a:rPr lang="en-IN" sz="2000" dirty="0">
                <a:solidFill>
                  <a:srgbClr val="98676A"/>
                </a:solidFill>
                <a:latin typeface="Consolas" panose="020B0609020204030204" pitchFamily="49" charset="0"/>
              </a:rPr>
              <a:t>enum</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Color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Yellow</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Color</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IN" sz="2000" dirty="0">
              <a:solidFill>
                <a:srgbClr val="D6F901"/>
              </a:solidFill>
              <a:latin typeface="Consolas" panose="020B0609020204030204" pitchFamily="49" charset="0"/>
            </a:endParaRPr>
          </a:p>
        </p:txBody>
      </p:sp>
      <p:sp>
        <p:nvSpPr>
          <p:cNvPr id="2" name="Rectangle 1"/>
          <p:cNvSpPr/>
          <p:nvPr/>
        </p:nvSpPr>
        <p:spPr>
          <a:xfrm>
            <a:off x="228600" y="3861137"/>
            <a:ext cx="8686800" cy="1015663"/>
          </a:xfrm>
          <a:prstGeom prst="rect">
            <a:avLst/>
          </a:prstGeom>
        </p:spPr>
        <p:txBody>
          <a:bodyPr wrap="square">
            <a:spAutoFit/>
          </a:bodyPr>
          <a:lstStyle/>
          <a:p>
            <a:r>
              <a:rPr lang="en-US" sz="2000" dirty="0">
                <a:solidFill>
                  <a:srgbClr val="98676A"/>
                </a:solidFill>
                <a:latin typeface="Consolas" panose="020B0609020204030204" pitchFamily="49" charset="0"/>
              </a:rPr>
              <a:t>enum</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Color</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Red</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Green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Yellow</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Color</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Color</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3</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2990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a:latin typeface="Open Sans"/>
              </a:rPr>
              <a:t>We may need to describe the type of variables that we do not </a:t>
            </a:r>
            <a:r>
              <a:rPr lang="en-IN" sz="1800" dirty="0" smtClean="0">
                <a:latin typeface="Open Sans"/>
              </a:rPr>
              <a:t>know, then use </a:t>
            </a:r>
            <a:r>
              <a:rPr lang="en-IN" sz="1800" dirty="0">
                <a:solidFill>
                  <a:srgbClr val="A31515"/>
                </a:solidFill>
                <a:highlight>
                  <a:srgbClr val="FFFFFF"/>
                </a:highlight>
                <a:latin typeface="Open Sans"/>
              </a:rPr>
              <a:t>ANY</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3429000"/>
            <a:ext cx="8915400" cy="646331"/>
          </a:xfrm>
          <a:prstGeom prst="rect">
            <a:avLst/>
          </a:prstGeom>
        </p:spPr>
        <p:txBody>
          <a:bodyPr wrap="square">
            <a:spAutoFit/>
          </a:bodyPr>
          <a:lstStyle/>
          <a:p>
            <a:r>
              <a:rPr lang="en-IN" sz="1800" dirty="0">
                <a:latin typeface="Open Sans"/>
              </a:rPr>
              <a:t>The any type is also handy if you know some part of the type, but perhaps not all of it, you may have an array but the array has a mix of different types:</a:t>
            </a:r>
          </a:p>
        </p:txBody>
      </p:sp>
      <p:sp>
        <p:nvSpPr>
          <p:cNvPr id="4" name="Rectangle 3"/>
          <p:cNvSpPr/>
          <p:nvPr/>
        </p:nvSpPr>
        <p:spPr>
          <a:xfrm>
            <a:off x="114300" y="4173140"/>
            <a:ext cx="8724900"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8" name="Rectangle 7"/>
          <p:cNvSpPr/>
          <p:nvPr/>
        </p:nvSpPr>
        <p:spPr>
          <a:xfrm>
            <a:off x="114300" y="1787604"/>
            <a:ext cx="8775700" cy="1015663"/>
          </a:xfrm>
          <a:prstGeom prst="rect">
            <a:avLst/>
          </a:prstGeom>
        </p:spPr>
        <p:txBody>
          <a:bodyPr wrap="square">
            <a:spAutoFit/>
          </a:bodyPr>
          <a:lstStyle/>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any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number.</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a string</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string.</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okay, definitely a boolean.</a:t>
            </a:r>
          </a:p>
        </p:txBody>
      </p:sp>
    </p:spTree>
    <p:extLst>
      <p:ext uri="{BB962C8B-B14F-4D97-AF65-F5344CB8AC3E}">
        <p14:creationId xmlns:p14="http://schemas.microsoft.com/office/powerpoint/2010/main" val="3496861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US" sz="1800" dirty="0">
                <a:latin typeface="Open Sans"/>
              </a:rPr>
              <a:t>There is no meaning to assign void to a variable, as only null or undefined is assignable to void.</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void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1803737"/>
            <a:ext cx="8724900" cy="1427891"/>
          </a:xfrm>
          <a:prstGeom prst="rect">
            <a:avLst/>
          </a:prstGeom>
        </p:spPr>
        <p:txBody>
          <a:bodyPr wrap="square">
            <a:spAutoFit/>
          </a:bodyPr>
          <a:lstStyle/>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void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y</a:t>
            </a:r>
            <a:r>
              <a:rPr lang="en-US" sz="2000" dirty="0">
                <a:solidFill>
                  <a:srgbClr val="D3AF86"/>
                </a:solidFill>
                <a:latin typeface="Consolas" panose="020B0609020204030204" pitchFamily="49" charset="0"/>
              </a:rPr>
              <a:t>: undefined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null = </a:t>
            </a:r>
            <a:r>
              <a:rPr lang="en-US" sz="2000" dirty="0">
                <a:solidFill>
                  <a:srgbClr val="F79A32"/>
                </a:solidFill>
                <a:latin typeface="Consolas" panose="020B0609020204030204" pitchFamily="49" charset="0"/>
              </a:rPr>
              <a:t>null</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7113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rPr>
              <a:t>In TypeScript, both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actually have their own types named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respectively.</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null and undefined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1797784"/>
            <a:ext cx="8686800" cy="163121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undefined = </a:t>
            </a:r>
            <a:r>
              <a:rPr lang="en-IN" sz="2000" dirty="0">
                <a:solidFill>
                  <a:srgbClr val="F79A32"/>
                </a:solidFill>
                <a:latin typeface="Consolas" panose="020B0609020204030204" pitchFamily="49" charset="0"/>
              </a:rPr>
              <a:t>undefined</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 null = </a:t>
            </a:r>
            <a:r>
              <a:rPr lang="en-IN" sz="2000" dirty="0">
                <a:solidFill>
                  <a:srgbClr val="F79A32"/>
                </a:solidFill>
                <a:latin typeface="Consolas" panose="020B0609020204030204" pitchFamily="49" charset="0"/>
              </a:rPr>
              <a:t>null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84249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9181" y="1752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119" y="774853"/>
            <a:ext cx="8915400" cy="923330"/>
          </a:xfrm>
          <a:prstGeom prst="rect">
            <a:avLst/>
          </a:prstGeom>
        </p:spPr>
        <p:txBody>
          <a:bodyPr wrap="square">
            <a:spAutoFit/>
          </a:bodyPr>
          <a:lstStyle/>
          <a:p>
            <a:r>
              <a:rPr lang="en-IN" sz="1800" dirty="0">
                <a:latin typeface="Open Sans"/>
              </a:rPr>
              <a:t>A </a:t>
            </a:r>
            <a:r>
              <a:rPr lang="en-IN" sz="1800" dirty="0">
                <a:solidFill>
                  <a:srgbClr val="A31515"/>
                </a:solidFill>
                <a:highlight>
                  <a:srgbClr val="FFFFFF"/>
                </a:highlight>
                <a:latin typeface="Open Sans"/>
              </a:rPr>
              <a:t>union</a:t>
            </a:r>
            <a:r>
              <a:rPr lang="en-IN" sz="1800" dirty="0">
                <a:latin typeface="Open Sans"/>
              </a:rPr>
              <a:t> </a:t>
            </a:r>
            <a:r>
              <a:rPr lang="en-IN" sz="1800" dirty="0">
                <a:solidFill>
                  <a:srgbClr val="A31515"/>
                </a:solidFill>
                <a:highlight>
                  <a:srgbClr val="FFFFFF"/>
                </a:highlight>
                <a:latin typeface="Open Sans"/>
              </a:rPr>
              <a:t>type</a:t>
            </a:r>
            <a:r>
              <a:rPr lang="en-IN" sz="1800" dirty="0">
                <a:latin typeface="Open Sans"/>
              </a:rPr>
              <a:t> describes a value that can be one of several types. We use the </a:t>
            </a:r>
            <a:r>
              <a:rPr lang="en-IN" sz="1800" b="1" i="1" dirty="0">
                <a:solidFill>
                  <a:srgbClr val="A31515"/>
                </a:solidFill>
                <a:highlight>
                  <a:srgbClr val="FFFFFF"/>
                </a:highlight>
                <a:latin typeface="Open Sans"/>
              </a:rPr>
              <a:t>vertical bar </a:t>
            </a:r>
            <a:r>
              <a:rPr lang="en-IN" sz="1800" b="1" dirty="0">
                <a:solidFill>
                  <a:srgbClr val="A31515"/>
                </a:solidFill>
                <a:highlight>
                  <a:srgbClr val="FFFFFF"/>
                </a:highlight>
                <a:latin typeface="Open Sans"/>
              </a:rPr>
              <a:t>(|)</a:t>
            </a:r>
            <a:r>
              <a:rPr lang="en-IN" sz="1800" b="1" i="1" dirty="0">
                <a:solidFill>
                  <a:srgbClr val="A31515"/>
                </a:solidFill>
                <a:highlight>
                  <a:srgbClr val="FFFFFF"/>
                </a:highlight>
                <a:latin typeface="Open Sans"/>
              </a:rPr>
              <a:t> </a:t>
            </a:r>
            <a:r>
              <a:rPr lang="en-IN" sz="1800" dirty="0">
                <a:latin typeface="Open Sans"/>
              </a:rPr>
              <a:t>to separate each type, so</a:t>
            </a:r>
            <a:r>
              <a:rPr lang="en-IN" sz="1800" dirty="0">
                <a:solidFill>
                  <a:srgbClr val="A31515"/>
                </a:solidFill>
                <a:highlight>
                  <a:srgbClr val="FFFFFF"/>
                </a:highlight>
                <a:latin typeface="Open Sans"/>
              </a:rPr>
              <a:t> </a:t>
            </a:r>
            <a:r>
              <a:rPr lang="en-IN" sz="1800" dirty="0">
                <a:solidFill>
                  <a:srgbClr val="13D9E3"/>
                </a:solidFill>
                <a:highlight>
                  <a:srgbClr val="FFFFFF"/>
                </a:highlight>
                <a:latin typeface="Open Sans"/>
              </a:rPr>
              <a:t>number </a:t>
            </a:r>
            <a:r>
              <a:rPr lang="en-IN" sz="1800" b="1" dirty="0">
                <a:solidFill>
                  <a:srgbClr val="A31515"/>
                </a:solidFill>
                <a:highlight>
                  <a:srgbClr val="FFFFFF"/>
                </a:highlight>
                <a:latin typeface="Open Sans"/>
              </a:rPr>
              <a:t>|</a:t>
            </a:r>
            <a:r>
              <a:rPr lang="en-IN" sz="1800" dirty="0">
                <a:solidFill>
                  <a:srgbClr val="13D9E3"/>
                </a:solidFill>
                <a:latin typeface="Open Sans"/>
              </a:rPr>
              <a:t> string </a:t>
            </a:r>
            <a:r>
              <a:rPr lang="en-IN" sz="1800" b="1" dirty="0">
                <a:solidFill>
                  <a:srgbClr val="A31515"/>
                </a:solidFill>
                <a:highlight>
                  <a:srgbClr val="FFFFFF"/>
                </a:highlight>
                <a:latin typeface="Open Sans"/>
              </a:rPr>
              <a:t>|</a:t>
            </a:r>
            <a:r>
              <a:rPr lang="en-IN" sz="1800" dirty="0">
                <a:solidFill>
                  <a:srgbClr val="13D9E3"/>
                </a:solidFill>
                <a:latin typeface="Open Sans"/>
              </a:rPr>
              <a:t> boolean</a:t>
            </a:r>
            <a:r>
              <a:rPr lang="en-IN" sz="1800" dirty="0">
                <a:latin typeface="Open Sans"/>
              </a:rPr>
              <a:t> is the type of a value that can be a </a:t>
            </a:r>
            <a:r>
              <a:rPr lang="en-IN" sz="1800" dirty="0">
                <a:highlight>
                  <a:srgbClr val="FFFFFF"/>
                </a:highlight>
                <a:latin typeface="Open Sans"/>
              </a:rPr>
              <a:t>number</a:t>
            </a:r>
            <a:r>
              <a:rPr lang="en-IN" sz="1800" dirty="0">
                <a:latin typeface="Open Sans"/>
              </a:rPr>
              <a:t>, a </a:t>
            </a:r>
            <a:r>
              <a:rPr lang="en-IN" sz="1800" dirty="0">
                <a:highlight>
                  <a:srgbClr val="FFFFFF"/>
                </a:highlight>
                <a:latin typeface="Open Sans"/>
              </a:rPr>
              <a:t>string</a:t>
            </a:r>
            <a:r>
              <a:rPr lang="en-IN" sz="1800" dirty="0">
                <a:latin typeface="Open Sans"/>
              </a:rPr>
              <a:t>, or a </a:t>
            </a:r>
            <a:r>
              <a:rPr lang="en-IN" sz="1800" dirty="0">
                <a:highlight>
                  <a:srgbClr val="FFFFFF"/>
                </a:highlight>
                <a:latin typeface="Open Sans"/>
              </a:rPr>
              <a:t>boolean</a:t>
            </a:r>
            <a:r>
              <a:rPr lang="en-IN" sz="1800" dirty="0">
                <a:latin typeface="Open Sans"/>
              </a:rPr>
              <a:t>.</a:t>
            </a:r>
            <a:endParaRPr lang="en-IN" sz="1800" dirty="0">
              <a:solidFill>
                <a:srgbClr val="A31515"/>
              </a:solidFill>
              <a:highlight>
                <a:srgbClr val="FFFFFF"/>
              </a:highlight>
              <a:latin typeface="Open Sans"/>
            </a:endParaRPr>
          </a:p>
        </p:txBody>
      </p:sp>
      <p:sp>
        <p:nvSpPr>
          <p:cNvPr id="9" name="Rectangle 8"/>
          <p:cNvSpPr/>
          <p:nvPr/>
        </p:nvSpPr>
        <p:spPr>
          <a:xfrm>
            <a:off x="-9181" y="12853"/>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union type variable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05119" y="1841653"/>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string | number;</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number[] | string[];</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number,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string,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number| boolean;</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8359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void function</a:t>
            </a:r>
          </a:p>
        </p:txBody>
      </p:sp>
    </p:spTree>
    <p:extLst>
      <p:ext uri="{BB962C8B-B14F-4D97-AF65-F5344CB8AC3E}">
        <p14:creationId xmlns:p14="http://schemas.microsoft.com/office/powerpoint/2010/main" val="2265081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t>
            </a:r>
            <a:r>
              <a:rPr lang="en-IN" sz="1800" dirty="0">
                <a:solidFill>
                  <a:srgbClr val="A31515"/>
                </a:solidFill>
                <a:highlight>
                  <a:srgbClr val="FFFFFF"/>
                </a:highlight>
                <a:latin typeface="Open Sans"/>
              </a:rPr>
              <a:t>any:</a:t>
            </a:r>
            <a:r>
              <a:rPr lang="en-IN" sz="1800" dirty="0">
                <a:latin typeface="Open Sans"/>
                <a:cs typeface="Arial" panose="020B0604020202020204" pitchFamily="34" charset="0"/>
              </a:rPr>
              <a:t>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void </a:t>
            </a:r>
            <a:r>
              <a:rPr lang="en-IN" sz="4000" dirty="0" smtClean="0">
                <a:solidFill>
                  <a:srgbClr val="00B050"/>
                </a:solidFill>
                <a:latin typeface="Segoe UI Light" panose="020B0502040204020203" pitchFamily="34" charset="0"/>
                <a:cs typeface="Segoe UI Light" panose="020B0502040204020203" pitchFamily="34" charset="0"/>
              </a:rPr>
              <a:t>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71471"/>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228600" y="30480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void function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46482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void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4749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any</a:t>
            </a:r>
            <a:endParaRPr lang="en-IN" dirty="0"/>
          </a:p>
        </p:txBody>
      </p:sp>
    </p:spTree>
    <p:extLst>
      <p:ext uri="{BB962C8B-B14F-4D97-AF65-F5344CB8AC3E}">
        <p14:creationId xmlns:p14="http://schemas.microsoft.com/office/powerpoint/2010/main" val="409757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any: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function – return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228600" y="2768263"/>
            <a:ext cx="8610600" cy="2862322"/>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any {</a:t>
            </a:r>
          </a:p>
          <a:p>
            <a:r>
              <a:rPr lang="en-IN" sz="2000" dirty="0" smtClean="0">
                <a:solidFill>
                  <a:srgbClr val="98676A"/>
                </a:solidFill>
                <a:latin typeface="Consolas" panose="020B0609020204030204" pitchFamily="49" charset="0"/>
              </a:rPr>
              <a:t>    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else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5484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a:t>
            </a:r>
            <a:endParaRPr lang="en-IN" dirty="0"/>
          </a:p>
        </p:txBody>
      </p:sp>
    </p:spTree>
    <p:extLst>
      <p:ext uri="{BB962C8B-B14F-4D97-AF65-F5344CB8AC3E}">
        <p14:creationId xmlns:p14="http://schemas.microsoft.com/office/powerpoint/2010/main" val="2042550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(parameter)</a:t>
            </a: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2" name="Rectangle 1"/>
          <p:cNvSpPr/>
          <p:nvPr/>
        </p:nvSpPr>
        <p:spPr>
          <a:xfrm>
            <a:off x="114300" y="3352800"/>
            <a:ext cx="87249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 number):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1160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 as property</a:t>
            </a:r>
            <a:endParaRPr lang="en-IN" dirty="0"/>
          </a:p>
        </p:txBody>
      </p:sp>
    </p:spTree>
    <p:extLst>
      <p:ext uri="{BB962C8B-B14F-4D97-AF65-F5344CB8AC3E}">
        <p14:creationId xmlns:p14="http://schemas.microsoft.com/office/powerpoint/2010/main" val="281431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a:t>
            </a:r>
            <a:r>
              <a:rPr lang="en-IN" sz="1800" dirty="0" smtClean="0">
                <a:solidFill>
                  <a:srgbClr val="A31515"/>
                </a:solidFill>
                <a:highlight>
                  <a:srgbClr val="FFFFFF"/>
                </a:highlight>
                <a:latin typeface="Open Sans"/>
              </a:rPr>
              <a:t>parameters as property</a:t>
            </a:r>
            <a:r>
              <a:rPr lang="en-IN" sz="1800" dirty="0" smtClean="0">
                <a:latin typeface="Open Sans"/>
                <a:cs typeface="Arial" panose="020B0604020202020204" pitchFamily="34" charset="0"/>
              </a:rPr>
              <a:t>. </a:t>
            </a:r>
            <a:r>
              <a:rPr lang="en-IN" sz="1800" dirty="0">
                <a:latin typeface="Open Sans"/>
                <a:cs typeface="Arial" panose="020B0604020202020204" pitchFamily="34" charset="0"/>
              </a:rPr>
              <a:t>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smtClean="0">
                <a:solidFill>
                  <a:schemeClr val="accent4">
                    <a:lumMod val="50000"/>
                  </a:schemeClr>
                </a:solidFill>
                <a:latin typeface="Consolas" panose="020B0609020204030204" pitchFamily="49" charset="0"/>
              </a:rPr>
              <a:t>object</a:t>
            </a:r>
            <a:r>
              <a:rPr lang="en-IN" sz="2000" dirty="0" smtClean="0">
                <a:solidFill>
                  <a:srgbClr val="999999"/>
                </a:solidFill>
                <a:latin typeface="Consolas" panose="020B0609020204030204" pitchFamily="49" charset="0"/>
              </a:rPr>
              <a:t>:</a:t>
            </a:r>
            <a:r>
              <a:rPr lang="en-IN" sz="2000" dirty="0" smtClean="0">
                <a:latin typeface="Consolas" panose="020B0609020204030204" pitchFamily="49" charset="0"/>
              </a:rPr>
              <a:t>{</a:t>
            </a:r>
            <a:r>
              <a:rPr lang="en-IN" sz="2000" dirty="0">
                <a:solidFill>
                  <a:srgbClr val="999999"/>
                </a:solidFill>
                <a:latin typeface="Consolas" panose="020B0609020204030204" pitchFamily="49" charset="0"/>
              </a:rPr>
              <a:t>property1</a:t>
            </a:r>
            <a:r>
              <a:rPr lang="en-IN" sz="2000" dirty="0" smtClean="0">
                <a:solidFill>
                  <a:srgbClr val="999999"/>
                </a:solidFill>
                <a:latin typeface="Consolas" panose="020B0609020204030204" pitchFamily="49" charset="0"/>
              </a:rPr>
              <a:t>[:type]</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[propertyN[:type]]]</a:t>
            </a:r>
            <a:r>
              <a:rPr lang="en-IN" sz="2000" dirty="0" smtClean="0">
                <a:latin typeface="Consolas" panose="020B0609020204030204" pitchFamily="49" charset="0"/>
              </a:rPr>
              <a:t>}</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114300" y="3429000"/>
            <a:ext cx="8915400" cy="1938992"/>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 </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:string, </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:number</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_canVote</a:t>
            </a:r>
            <a:r>
              <a:rPr lang="en-US" sz="2000" dirty="0" smtClean="0">
                <a:solidFill>
                  <a:srgbClr val="D3AF86"/>
                </a:solidFill>
                <a:latin typeface="Consolas" panose="020B0609020204030204" pitchFamily="49" charset="0"/>
              </a:rPr>
              <a:t>:boolean</a:t>
            </a:r>
            <a:r>
              <a:rPr lang="en-US" sz="2000" dirty="0">
                <a:solidFill>
                  <a:srgbClr val="D3AF86"/>
                </a:solidFill>
                <a:latin typeface="Consolas" panose="020B0609020204030204" pitchFamily="49" charset="0"/>
              </a:rPr>
              <a:t>})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_canVote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_id: </a:t>
            </a:r>
            <a:r>
              <a:rPr lang="en-US" sz="2000" dirty="0">
                <a:solidFill>
                  <a:srgbClr val="F79A32"/>
                </a:solidFill>
                <a:latin typeface="Consolas" panose="020B0609020204030204" pitchFamily="49" charset="0"/>
              </a:rPr>
              <a:t>1001</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saleel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6480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cxnSp>
        <p:nvCxnSpPr>
          <p:cNvPr id="10" name="Straight Connector 9"/>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676400"/>
            <a:ext cx="8839200" cy="4770537"/>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:string, </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:number</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_</a:t>
            </a:r>
            <a:r>
              <a:rPr lang="en-US" sz="2000" dirty="0">
                <a:solidFill>
                  <a:srgbClr val="DC3958"/>
                </a:solidFill>
                <a:latin typeface="Consolas" panose="020B0609020204030204" pitchFamily="49" charset="0"/>
              </a:rPr>
              <a:t>canVote</a:t>
            </a:r>
            <a:r>
              <a:rPr lang="en-US" sz="2000" dirty="0">
                <a:solidFill>
                  <a:srgbClr val="D3AF86"/>
                </a:solidFill>
                <a:latin typeface="Consolas" panose="020B0609020204030204" pitchFamily="49" charset="0"/>
              </a:rPr>
              <a:t>:boolean}[])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for</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98676A"/>
                </a:solidFill>
                <a:latin typeface="Consolas" panose="020B0609020204030204" pitchFamily="49" charset="0"/>
              </a:rPr>
              <a:t>const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key</a:t>
            </a:r>
            <a:r>
              <a:rPr lang="en-US" sz="2000" dirty="0">
                <a:solidFill>
                  <a:srgbClr val="D3AF86"/>
                </a:solidFill>
                <a:latin typeface="Consolas" panose="020B0609020204030204" pitchFamily="49" charset="0"/>
              </a:rPr>
              <a:t> in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const</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key</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_id</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element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_canVote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_id: </a:t>
            </a:r>
            <a:r>
              <a:rPr lang="en-US" sz="2000" dirty="0">
                <a:solidFill>
                  <a:srgbClr val="F79A32"/>
                </a:solidFill>
                <a:latin typeface="Consolas" panose="020B0609020204030204" pitchFamily="49" charset="0"/>
              </a:rPr>
              <a:t>1001</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saleel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 { _id:</a:t>
            </a:r>
            <a:r>
              <a:rPr lang="en-US" sz="2000" dirty="0">
                <a:solidFill>
                  <a:srgbClr val="F79A32"/>
                </a:solidFill>
                <a:latin typeface="Consolas" panose="020B0609020204030204" pitchFamily="49" charset="0"/>
              </a:rPr>
              <a:t>1002</a:t>
            </a:r>
            <a:r>
              <a:rPr lang="en-US" sz="2000" dirty="0">
                <a:solidFill>
                  <a:srgbClr val="D3AF86"/>
                </a:solidFill>
                <a:latin typeface="Consolas" panose="020B0609020204030204" pitchFamily="49" charset="0"/>
              </a:rPr>
              <a:t>, _firstName: '</a:t>
            </a:r>
            <a:r>
              <a:rPr lang="en-US" sz="2000" dirty="0" smtClean="0">
                <a:solidFill>
                  <a:srgbClr val="889B4A"/>
                </a:solidFill>
                <a:latin typeface="Consolas" panose="020B0609020204030204" pitchFamily="49" charset="0"/>
              </a:rPr>
              <a:t>vrushali </a:t>
            </a:r>
            <a:r>
              <a:rPr lang="en-US" sz="2000" dirty="0">
                <a:solidFill>
                  <a:srgbClr val="889B4A"/>
                </a:solidFill>
                <a:latin typeface="Consolas" panose="020B0609020204030204" pitchFamily="49" charset="0"/>
              </a:rPr>
              <a:t>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49</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 { _id: </a:t>
            </a:r>
            <a:r>
              <a:rPr lang="en-US" sz="2000" dirty="0">
                <a:solidFill>
                  <a:srgbClr val="F79A32"/>
                </a:solidFill>
                <a:latin typeface="Consolas" panose="020B0609020204030204" pitchFamily="49" charset="0"/>
              </a:rPr>
              <a:t>1003</a:t>
            </a:r>
            <a:r>
              <a:rPr lang="en-US" sz="2000" dirty="0">
                <a:solidFill>
                  <a:srgbClr val="D3AF86"/>
                </a:solidFill>
                <a:latin typeface="Consolas" panose="020B0609020204030204" pitchFamily="49" charset="0"/>
              </a:rPr>
              <a:t> ,_firstName: '</a:t>
            </a:r>
            <a:r>
              <a:rPr lang="en-US" sz="2000" dirty="0">
                <a:solidFill>
                  <a:srgbClr val="889B4A"/>
                </a:solidFill>
                <a:latin typeface="Consolas" panose="020B0609020204030204" pitchFamily="49" charset="0"/>
              </a:rPr>
              <a:t>sharmin bagde</a:t>
            </a:r>
            <a:r>
              <a:rPr lang="en-US" sz="2000" dirty="0">
                <a:solidFill>
                  <a:srgbClr val="D3AF86"/>
                </a:solidFill>
                <a:latin typeface="Consolas" panose="020B0609020204030204" pitchFamily="49" charset="0"/>
              </a:rPr>
              <a:t>', _age: </a:t>
            </a:r>
            <a:r>
              <a:rPr lang="en-US" sz="2000" dirty="0">
                <a:solidFill>
                  <a:srgbClr val="F79A32"/>
                </a:solidFill>
                <a:latin typeface="Consolas" panose="020B0609020204030204" pitchFamily="49" charset="0"/>
              </a:rPr>
              <a:t>19</a:t>
            </a:r>
            <a:r>
              <a:rPr lang="en-US" sz="2000" dirty="0">
                <a:solidFill>
                  <a:srgbClr val="D3AF86"/>
                </a:solidFill>
                <a:latin typeface="Consolas" panose="020B0609020204030204" pitchFamily="49" charset="0"/>
              </a:rPr>
              <a:t>, _canVote: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 }]);</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1112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a:solidFill>
                  <a:srgbClr val="EAEF2D"/>
                </a:solidFill>
                <a:latin typeface="Segoe UI Light" panose="020B0502040204020203" pitchFamily="34" charset="0"/>
                <a:cs typeface="Segoe UI Light" panose="020B0502040204020203" pitchFamily="34" charset="0"/>
              </a:rPr>
              <a:t>tsc --</a:t>
            </a:r>
            <a:r>
              <a:rPr lang="en-IN" sz="4800" b="1" i="1" dirty="0" smtClean="0">
                <a:solidFill>
                  <a:srgbClr val="EAEF2D"/>
                </a:solidFill>
                <a:latin typeface="Segoe UI Light" panose="020B0502040204020203" pitchFamily="34" charset="0"/>
                <a:cs typeface="Segoe UI Light" panose="020B0502040204020203" pitchFamily="34" charset="0"/>
              </a:rPr>
              <a:t>init</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3189409" y="3119735"/>
            <a:ext cx="3277116" cy="461665"/>
          </a:xfrm>
          <a:prstGeom prst="rect">
            <a:avLst/>
          </a:prstGeom>
          <a:noFill/>
        </p:spPr>
        <p:txBody>
          <a:bodyPr wrap="none" rtlCol="0">
            <a:spAutoFit/>
          </a:bodyPr>
          <a:lstStyle/>
          <a:p>
            <a:r>
              <a:rPr lang="en-IN" dirty="0" smtClean="0">
                <a:solidFill>
                  <a:srgbClr val="13D9E3"/>
                </a:solidFill>
                <a:latin typeface="Segoe UI Light" panose="020B0502040204020203" pitchFamily="34" charset="0"/>
                <a:cs typeface="Segoe UI Light" panose="020B0502040204020203" pitchFamily="34" charset="0"/>
              </a:rPr>
              <a:t>Creates tsconfig.json file</a:t>
            </a:r>
            <a:endParaRPr lang="en-IN" dirty="0">
              <a:solidFill>
                <a:srgbClr val="13D9E3"/>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320174"/>
            <a:ext cx="8686800" cy="861774"/>
          </a:xfrm>
          <a:prstGeom prst="rect">
            <a:avLst/>
          </a:prstGeom>
        </p:spPr>
        <p:txBody>
          <a:bodyPr wrap="square">
            <a:spAutoFit/>
          </a:bodyPr>
          <a:lstStyle/>
          <a:p>
            <a:r>
              <a:rPr lang="en-US" sz="2000" dirty="0">
                <a:solidFill>
                  <a:srgbClr val="444444"/>
                </a:solidFill>
                <a:latin typeface="Segoe UI" panose="020B0502040204020203" pitchFamily="34" charset="0"/>
                <a:cs typeface="Segoe UI" panose="020B0502040204020203" pitchFamily="34" charset="0"/>
              </a:rPr>
              <a:t>Installing the TypeScript </a:t>
            </a:r>
            <a:r>
              <a:rPr lang="en-US" sz="2000" dirty="0" smtClean="0">
                <a:solidFill>
                  <a:srgbClr val="444444"/>
                </a:solidFill>
                <a:latin typeface="Segoe UI" panose="020B0502040204020203" pitchFamily="34" charset="0"/>
                <a:cs typeface="Segoe UI" panose="020B0502040204020203" pitchFamily="34" charset="0"/>
              </a:rPr>
              <a:t>compiler:</a:t>
            </a:r>
          </a:p>
          <a:p>
            <a:pPr>
              <a:lnSpc>
                <a:spcPct val="150000"/>
              </a:lnSpc>
            </a:pPr>
            <a:r>
              <a:rPr lang="en-US" sz="2000" dirty="0">
                <a:solidFill>
                  <a:srgbClr val="11DDF3"/>
                </a:solidFill>
                <a:latin typeface="Segoe UI" panose="020B0502040204020203" pitchFamily="34" charset="0"/>
                <a:cs typeface="Segoe UI" panose="020B0502040204020203" pitchFamily="34" charset="0"/>
              </a:rPr>
              <a:t>npm install -g typescript</a:t>
            </a:r>
            <a:endParaRPr lang="en-US" sz="2000" dirty="0">
              <a:solidFill>
                <a:srgbClr val="11DDF3"/>
              </a:solidFill>
              <a:effectLst/>
              <a:latin typeface="Segoe UI" panose="020B0502040204020203" pitchFamily="34" charset="0"/>
              <a:cs typeface="Segoe UI" panose="020B0502040204020203" pitchFamily="34" charset="0"/>
            </a:endParaRPr>
          </a:p>
        </p:txBody>
      </p:sp>
      <p:sp>
        <p:nvSpPr>
          <p:cNvPr id="9" name="Rectangle 8"/>
          <p:cNvSpPr/>
          <p:nvPr/>
        </p:nvSpPr>
        <p:spPr>
          <a:xfrm>
            <a:off x="228600" y="4669753"/>
            <a:ext cx="8686800" cy="861774"/>
          </a:xfrm>
          <a:prstGeom prst="rect">
            <a:avLst/>
          </a:prstGeom>
        </p:spPr>
        <p:txBody>
          <a:bodyPr wrap="square">
            <a:spAutoFit/>
          </a:bodyPr>
          <a:lstStyle/>
          <a:p>
            <a:r>
              <a:rPr lang="en-US" sz="2000" dirty="0" smtClean="0">
                <a:solidFill>
                  <a:srgbClr val="444444"/>
                </a:solidFill>
                <a:latin typeface="Segoe UI" panose="020B0502040204020203" pitchFamily="34" charset="0"/>
                <a:cs typeface="Segoe UI" panose="020B0502040204020203" pitchFamily="34" charset="0"/>
              </a:rPr>
              <a:t>How to execute “.ts” file with “.js” file:</a:t>
            </a:r>
          </a:p>
          <a:p>
            <a:pPr>
              <a:lnSpc>
                <a:spcPct val="150000"/>
              </a:lnSpc>
            </a:pPr>
            <a:r>
              <a:rPr lang="en-US" sz="2000" dirty="0">
                <a:latin typeface="Segoe UI" panose="020B0502040204020203" pitchFamily="34" charset="0"/>
                <a:cs typeface="Segoe UI" panose="020B0502040204020203" pitchFamily="34" charset="0"/>
              </a:rPr>
              <a:t>C:\&gt;</a:t>
            </a:r>
            <a:r>
              <a:rPr lang="en-US" sz="2000" dirty="0">
                <a:solidFill>
                  <a:srgbClr val="C00000"/>
                </a:solidFill>
                <a:latin typeface="Segoe UI" panose="020B0502040204020203" pitchFamily="34" charset="0"/>
                <a:cs typeface="Segoe UI" panose="020B0502040204020203" pitchFamily="34" charset="0"/>
              </a:rPr>
              <a:t> </a:t>
            </a:r>
            <a:r>
              <a:rPr lang="en-US" sz="2000" dirty="0">
                <a:solidFill>
                  <a:srgbClr val="11DDF3"/>
                </a:solidFill>
                <a:latin typeface="Segoe UI" panose="020B0502040204020203" pitchFamily="34" charset="0"/>
                <a:cs typeface="Segoe UI" panose="020B0502040204020203" pitchFamily="34" charset="0"/>
              </a:rPr>
              <a:t>tsc module1.ts &amp;&amp; node module1.js</a:t>
            </a:r>
          </a:p>
        </p:txBody>
      </p:sp>
    </p:spTree>
    <p:extLst>
      <p:ext uri="{BB962C8B-B14F-4D97-AF65-F5344CB8AC3E}">
        <p14:creationId xmlns:p14="http://schemas.microsoft.com/office/powerpoint/2010/main" val="3301481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default parameter</a:t>
            </a:r>
            <a:endParaRPr lang="en-IN" dirty="0"/>
          </a:p>
        </p:txBody>
      </p:sp>
    </p:spTree>
    <p:extLst>
      <p:ext uri="{BB962C8B-B14F-4D97-AF65-F5344CB8AC3E}">
        <p14:creationId xmlns:p14="http://schemas.microsoft.com/office/powerpoint/2010/main" val="359234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default parameter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][=value]</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 [=value]</a:t>
            </a:r>
            <a:r>
              <a:rPr lang="en-IN" sz="2000" dirty="0" smtClean="0">
                <a:solidFill>
                  <a:srgbClr val="333333"/>
                </a:solidFill>
                <a:latin typeface="Consolas" panose="020B0609020204030204" pitchFamily="49" charset="0"/>
              </a:rPr>
              <a:t>,   </a:t>
            </a:r>
          </a:p>
          <a:p>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 [=value]]]])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114300" y="3352800"/>
            <a:ext cx="88011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7827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optional parameter</a:t>
            </a:r>
            <a:endParaRPr lang="en-IN" dirty="0"/>
          </a:p>
        </p:txBody>
      </p:sp>
    </p:spTree>
    <p:extLst>
      <p:ext uri="{BB962C8B-B14F-4D97-AF65-F5344CB8AC3E}">
        <p14:creationId xmlns:p14="http://schemas.microsoft.com/office/powerpoint/2010/main" val="193244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optional parameter</a:t>
            </a: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114300" y="3352800"/>
            <a:ext cx="89154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number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2861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REST parameter</a:t>
            </a:r>
            <a:endParaRPr lang="en-IN" dirty="0"/>
          </a:p>
        </p:txBody>
      </p:sp>
    </p:spTree>
    <p:extLst>
      <p:ext uri="{BB962C8B-B14F-4D97-AF65-F5344CB8AC3E}">
        <p14:creationId xmlns:p14="http://schemas.microsoft.com/office/powerpoint/2010/main" val="58291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762000"/>
            <a:ext cx="9144000" cy="923330"/>
          </a:xfrm>
          <a:prstGeom prst="rect">
            <a:avLst/>
          </a:prstGeom>
        </p:spPr>
        <p:txBody>
          <a:bodyPr wrap="square">
            <a:spAutoFit/>
          </a:bodyPr>
          <a:lstStyle/>
          <a:p>
            <a:r>
              <a:rPr lang="en-US" sz="1800" dirty="0">
                <a:latin typeface="Open Sans"/>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(Rest parameter</a:t>
            </a:r>
            <a:r>
              <a:rPr lang="en-IN" sz="4000" dirty="0">
                <a:solidFill>
                  <a:srgbClr val="00B050"/>
                </a:solidFill>
                <a:latin typeface="Segoe UI Light" panose="020B0502040204020203" pitchFamily="34" charset="0"/>
                <a:cs typeface="Segoe UI Light" panose="020B0502040204020203" pitchFamily="34" charset="0"/>
              </a:rPr>
              <a:t>)</a:t>
            </a:r>
          </a:p>
        </p:txBody>
      </p:sp>
      <p:sp>
        <p:nvSpPr>
          <p:cNvPr id="8" name="Rectangle 7"/>
          <p:cNvSpPr/>
          <p:nvPr/>
        </p:nvSpPr>
        <p:spPr>
          <a:xfrm>
            <a:off x="0" y="20574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a:t>
            </a:r>
            <a:r>
              <a:rPr lang="en-IN" sz="2000" dirty="0" smtClean="0">
                <a:solidFill>
                  <a:srgbClr val="999999"/>
                </a:solidFill>
                <a:latin typeface="Consolas" panose="020B0609020204030204" pitchFamily="49" charset="0"/>
              </a:rPr>
              <a:t>type[]]]]):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304800" y="3778984"/>
            <a:ext cx="85344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string[]):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p>
          <a:p>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fn</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100</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1674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callback function</a:t>
            </a:r>
            <a:endParaRPr lang="en-IN" dirty="0"/>
          </a:p>
        </p:txBody>
      </p:sp>
    </p:spTree>
    <p:extLst>
      <p:ext uri="{BB962C8B-B14F-4D97-AF65-F5344CB8AC3E}">
        <p14:creationId xmlns:p14="http://schemas.microsoft.com/office/powerpoint/2010/main" val="384143347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callback 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838200"/>
            <a:ext cx="8915400" cy="261610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call</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callback</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callback</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10</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20</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add</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770055"/>
            <a:ext cx="8915400" cy="2554545"/>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:number, </a:t>
            </a:r>
            <a:r>
              <a:rPr lang="en-US" sz="2000" dirty="0">
                <a:solidFill>
                  <a:srgbClr val="DC3958"/>
                </a:solidFill>
                <a:latin typeface="Consolas" panose="020B0609020204030204" pitchFamily="49" charset="0"/>
              </a:rPr>
              <a:t>callback</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AB1B0"/>
                </a:solidFill>
                <a:latin typeface="Consolas" panose="020B0609020204030204" pitchFamily="49" charset="0"/>
              </a:rPr>
              <a:t>callback</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add</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50</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5814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1869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class</a:t>
            </a:r>
          </a:p>
        </p:txBody>
      </p:sp>
    </p:spTree>
    <p:extLst>
      <p:ext uri="{BB962C8B-B14F-4D97-AF65-F5344CB8AC3E}">
        <p14:creationId xmlns:p14="http://schemas.microsoft.com/office/powerpoint/2010/main" val="323953708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class</a:t>
            </a:r>
            <a:r>
              <a:rPr lang="en-IN" sz="1800" dirty="0">
                <a:latin typeface="Open Sans"/>
                <a:cs typeface="Arial" panose="020B0604020202020204" pitchFamily="34" charset="0"/>
              </a:rPr>
              <a:t>, are templates that are used to create objects, and to define object data types and methods.</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class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1727537"/>
            <a:ext cx="8686800" cy="1015663"/>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smtClean="0">
                <a:solidFill>
                  <a:srgbClr val="4EC9B0"/>
                </a:solidFill>
                <a:latin typeface="Consolas" panose="020B0609020204030204" pitchFamily="49" charset="0"/>
              </a:rPr>
              <a:t>name </a:t>
            </a:r>
            <a:r>
              <a:rPr lang="en-IN" sz="2000" dirty="0" smtClean="0">
                <a:solidFill>
                  <a:srgbClr val="D4D4D4"/>
                </a:solidFill>
                <a:latin typeface="Consolas" panose="020B0609020204030204" pitchFamily="49" charset="0"/>
              </a:rPr>
              <a:t>{</a:t>
            </a:r>
          </a:p>
          <a:p>
            <a:r>
              <a:rPr lang="en-IN" sz="2000" i="1" dirty="0" smtClean="0">
                <a:solidFill>
                  <a:srgbClr val="408080"/>
                </a:solidFill>
                <a:latin typeface="Consolas" panose="020B0609020204030204" pitchFamily="49" charset="0"/>
              </a:rPr>
              <a:t>    // Class </a:t>
            </a:r>
            <a:r>
              <a:rPr lang="en-IN" sz="2000" i="1" dirty="0">
                <a:solidFill>
                  <a:srgbClr val="408080"/>
                </a:solidFill>
                <a:latin typeface="Consolas" panose="020B0609020204030204" pitchFamily="49" charset="0"/>
              </a:rPr>
              <a:t>members</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3" name="Rectangle 2"/>
          <p:cNvSpPr/>
          <p:nvPr/>
        </p:nvSpPr>
        <p:spPr>
          <a:xfrm>
            <a:off x="228600" y="3019961"/>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personId</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personName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44979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variable declaration</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381000" y="3283803"/>
            <a:ext cx="8382000" cy="707886"/>
          </a:xfrm>
          <a:prstGeom prst="rect">
            <a:avLst/>
          </a:prstGeom>
        </p:spPr>
        <p:txBody>
          <a:bodyPr wrap="square">
            <a:spAutoFit/>
          </a:bodyPr>
          <a:lstStyle/>
          <a:p>
            <a:r>
              <a:rPr lang="en-US" sz="2000" dirty="0">
                <a:solidFill>
                  <a:srgbClr val="352517"/>
                </a:solidFill>
                <a:latin typeface="Segoe UI" panose="020B0502040204020203" pitchFamily="34" charset="0"/>
                <a:cs typeface="Segoe UI" panose="020B0502040204020203" pitchFamily="34" charset="0"/>
              </a:rPr>
              <a:t>TypeScript follows the same rules as JavaScript for variable declarations. Variables can be declared using: </a:t>
            </a:r>
            <a:r>
              <a:rPr lang="en-US" sz="2000" i="1" dirty="0">
                <a:solidFill>
                  <a:srgbClr val="00B0F0"/>
                </a:solidFill>
                <a:latin typeface="Segoe UI" panose="020B0502040204020203" pitchFamily="34" charset="0"/>
                <a:cs typeface="Segoe UI" panose="020B0502040204020203" pitchFamily="34" charset="0"/>
              </a:rPr>
              <a:t>var</a:t>
            </a:r>
            <a:r>
              <a:rPr lang="en-US" sz="2000" dirty="0">
                <a:solidFill>
                  <a:srgbClr val="352517"/>
                </a:solidFill>
                <a:latin typeface="Segoe UI" panose="020B0502040204020203" pitchFamily="34" charset="0"/>
                <a:cs typeface="Segoe UI" panose="020B0502040204020203" pitchFamily="34" charset="0"/>
              </a:rPr>
              <a:t>, </a:t>
            </a:r>
            <a:r>
              <a:rPr lang="en-US" sz="2000" i="1" dirty="0">
                <a:solidFill>
                  <a:srgbClr val="00B0F0"/>
                </a:solidFill>
                <a:latin typeface="Segoe UI" panose="020B0502040204020203" pitchFamily="34" charset="0"/>
                <a:cs typeface="Segoe UI" panose="020B0502040204020203" pitchFamily="34" charset="0"/>
              </a:rPr>
              <a:t>let</a:t>
            </a:r>
            <a:r>
              <a:rPr lang="en-US" sz="2000" dirty="0">
                <a:solidFill>
                  <a:srgbClr val="352517"/>
                </a:solidFill>
                <a:latin typeface="Segoe UI" panose="020B0502040204020203" pitchFamily="34" charset="0"/>
                <a:cs typeface="Segoe UI" panose="020B0502040204020203" pitchFamily="34" charset="0"/>
              </a:rPr>
              <a:t>, </a:t>
            </a:r>
            <a:r>
              <a:rPr lang="en-US" sz="2000" dirty="0" smtClean="0">
                <a:solidFill>
                  <a:srgbClr val="352517"/>
                </a:solidFill>
                <a:latin typeface="Segoe UI" panose="020B0502040204020203" pitchFamily="34" charset="0"/>
                <a:cs typeface="Segoe UI" panose="020B0502040204020203" pitchFamily="34" charset="0"/>
              </a:rPr>
              <a:t>or </a:t>
            </a:r>
            <a:r>
              <a:rPr lang="en-US" sz="2000" i="1" dirty="0">
                <a:solidFill>
                  <a:srgbClr val="00B0F0"/>
                </a:solidFill>
                <a:latin typeface="Segoe UI" panose="020B0502040204020203" pitchFamily="34" charset="0"/>
                <a:cs typeface="Segoe UI" panose="020B0502040204020203" pitchFamily="34" charset="0"/>
              </a:rPr>
              <a:t>const</a:t>
            </a:r>
            <a:r>
              <a:rPr lang="en-US" sz="2000" dirty="0">
                <a:solidFill>
                  <a:srgbClr val="352517"/>
                </a:solidFill>
                <a:latin typeface="Segoe UI" panose="020B0502040204020203" pitchFamily="34" charset="0"/>
                <a:cs typeface="Segoe UI" panose="020B0502040204020203" pitchFamily="34" charset="0"/>
              </a:rPr>
              <a:t>.</a:t>
            </a:r>
          </a:p>
        </p:txBody>
      </p:sp>
      <p:sp>
        <p:nvSpPr>
          <p:cNvPr id="5" name="Rectangle 4"/>
          <p:cNvSpPr/>
          <p:nvPr/>
        </p:nvSpPr>
        <p:spPr>
          <a:xfrm>
            <a:off x="152400" y="206037"/>
            <a:ext cx="88392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country</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state</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India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Maharashtra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Gujarat</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Upper Pradesh</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Assam</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Goa</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Rajasthan</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Bihar</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country</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state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45972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constructor</a:t>
            </a:r>
            <a:endParaRPr lang="en-IN" dirty="0"/>
          </a:p>
        </p:txBody>
      </p:sp>
    </p:spTree>
    <p:extLst>
      <p:ext uri="{BB962C8B-B14F-4D97-AF65-F5344CB8AC3E}">
        <p14:creationId xmlns:p14="http://schemas.microsoft.com/office/powerpoint/2010/main" val="35183207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055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7" name="Rectangle 6"/>
          <p:cNvSpPr/>
          <p:nvPr/>
        </p:nvSpPr>
        <p:spPr>
          <a:xfrm>
            <a:off x="114300" y="762000"/>
            <a:ext cx="8915400" cy="1200329"/>
          </a:xfrm>
          <a:prstGeom prst="rect">
            <a:avLst/>
          </a:prstGeom>
        </p:spPr>
        <p:txBody>
          <a:bodyPr wrap="square">
            <a:spAutoFit/>
          </a:bodyPr>
          <a:lstStyle/>
          <a:p>
            <a:r>
              <a:rPr lang="en-US" sz="1800" dirty="0">
                <a:latin typeface="Open Sans"/>
                <a:cs typeface="Arial" panose="020B0604020202020204" pitchFamily="34" charset="0"/>
              </a:rPr>
              <a:t>Constructors are identified with keyword "</a:t>
            </a:r>
            <a:r>
              <a:rPr lang="en-US" sz="1800" dirty="0">
                <a:solidFill>
                  <a:srgbClr val="A31515"/>
                </a:solidFill>
                <a:highlight>
                  <a:srgbClr val="FFFFFF"/>
                </a:highlight>
                <a:latin typeface="Open Sans"/>
              </a:rPr>
              <a:t>constructor</a:t>
            </a:r>
            <a:r>
              <a:rPr lang="en-US" sz="1800" dirty="0">
                <a:latin typeface="Open Sans"/>
                <a:cs typeface="Arial" panose="020B0604020202020204" pitchFamily="34" charset="0"/>
              </a:rPr>
              <a:t>". A Constructor is a special type of method of a class and it will be automatically invoked when an instance of the class is created. A class may contain at least one constructor declaration. If a class has no constructor, a constructor is provided automatically.</a:t>
            </a:r>
            <a:endParaRPr lang="en-IN" sz="1800" dirty="0">
              <a:latin typeface="Open Sans"/>
              <a:cs typeface="Arial" panose="020B0604020202020204" pitchFamily="34" charset="0"/>
            </a:endParaRPr>
          </a:p>
        </p:txBody>
      </p:sp>
      <p:sp>
        <p:nvSpPr>
          <p:cNvPr id="19" name="Rectangle 18"/>
          <p:cNvSpPr/>
          <p:nvPr/>
        </p:nvSpPr>
        <p:spPr>
          <a:xfrm>
            <a:off x="210786" y="2133600"/>
            <a:ext cx="8704613" cy="1323439"/>
          </a:xfrm>
          <a:prstGeom prst="rect">
            <a:avLst/>
          </a:prstGeom>
        </p:spPr>
        <p:txBody>
          <a:bodyPr wrap="square">
            <a:spAutoFit/>
          </a:bodyPr>
          <a:lstStyle/>
          <a:p>
            <a:r>
              <a:rPr lang="en-US" sz="2000" dirty="0">
                <a:solidFill>
                  <a:srgbClr val="569CD6"/>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4EC9B0"/>
                </a:solidFill>
                <a:latin typeface="Consolas" panose="020B0609020204030204" pitchFamily="49" charset="0"/>
              </a:rPr>
              <a:t>name</a:t>
            </a:r>
            <a:r>
              <a:rPr lang="en-US" sz="2000" dirty="0">
                <a:solidFill>
                  <a:srgbClr val="D3AF86"/>
                </a:solidFill>
                <a:latin typeface="Consolas" panose="020B0609020204030204" pitchFamily="49" charset="0"/>
              </a:rPr>
              <a:t> </a:t>
            </a:r>
            <a:r>
              <a:rPr lang="en-US" sz="2000" dirty="0">
                <a:solidFill>
                  <a:srgbClr val="D4D4D4"/>
                </a:solidFill>
                <a:latin typeface="Consolas" panose="020B0609020204030204" pitchFamily="49" charset="0"/>
              </a:rPr>
              <a:t>{</a:t>
            </a:r>
          </a:p>
          <a:p>
            <a:r>
              <a:rPr lang="en-US" sz="2000" dirty="0" smtClean="0">
                <a:solidFill>
                  <a:srgbClr val="A57A4C"/>
                </a:solidFill>
                <a:latin typeface="Consolas" panose="020B0609020204030204" pitchFamily="49" charset="0"/>
              </a:rPr>
              <a:t>    </a:t>
            </a:r>
            <a:r>
              <a:rPr lang="en-US" sz="2000" i="1" dirty="0">
                <a:solidFill>
                  <a:srgbClr val="408080"/>
                </a:solidFill>
                <a:latin typeface="Consolas" panose="020B0609020204030204" pitchFamily="49" charset="0"/>
              </a:rPr>
              <a:t>// Class members</a:t>
            </a:r>
          </a:p>
          <a:p>
            <a:r>
              <a:rPr lang="en-US" sz="2000" dirty="0" smtClean="0">
                <a:solidFill>
                  <a:srgbClr val="98676A"/>
                </a:solidFill>
                <a:latin typeface="Consolas" panose="020B0609020204030204" pitchFamily="49" charset="0"/>
              </a:rPr>
              <a:t>    </a:t>
            </a:r>
            <a:r>
              <a:rPr lang="en-US" sz="2000" dirty="0">
                <a:solidFill>
                  <a:srgbClr val="569CD6"/>
                </a:solidFill>
                <a:latin typeface="Consolas" panose="020B0609020204030204" pitchFamily="49" charset="0"/>
              </a:rPr>
              <a:t>constructor</a:t>
            </a:r>
            <a:r>
              <a:rPr lang="en-US" sz="2000" dirty="0">
                <a:latin typeface="Consolas" panose="020B0609020204030204" pitchFamily="49" charset="0"/>
              </a:rPr>
              <a:t>() {...}</a:t>
            </a:r>
          </a:p>
          <a:p>
            <a:r>
              <a:rPr lang="en-US" sz="2000" dirty="0">
                <a:solidFill>
                  <a:srgbClr val="D4D4D4"/>
                </a:solidFill>
                <a:latin typeface="Consolas" panose="020B0609020204030204" pitchFamily="49" charset="0"/>
              </a:rPr>
              <a:t>}</a:t>
            </a:r>
          </a:p>
        </p:txBody>
      </p:sp>
      <p:sp>
        <p:nvSpPr>
          <p:cNvPr id="8" name="Rectangle 7"/>
          <p:cNvSpPr/>
          <p:nvPr/>
        </p:nvSpPr>
        <p:spPr>
          <a:xfrm>
            <a:off x="0" y="3505200"/>
            <a:ext cx="9144000" cy="2862322"/>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_firstName</a:t>
            </a:r>
            <a:r>
              <a:rPr lang="en-US" sz="2000" dirty="0" smtClean="0">
                <a:solidFill>
                  <a:srgbClr val="D3AF86"/>
                </a:solidFill>
                <a:latin typeface="Consolas" panose="020B0609020204030204" pitchFamily="49" charset="0"/>
              </a:rPr>
              <a:t> =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95791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2" name="Rectangle 1"/>
          <p:cNvSpPr/>
          <p:nvPr/>
        </p:nvSpPr>
        <p:spPr>
          <a:xfrm>
            <a:off x="0" y="1010483"/>
            <a:ext cx="9144000" cy="4770537"/>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endParaRPr lang="en-US" sz="2000" dirty="0" smtClean="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age</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p>
          <a:p>
            <a:r>
              <a:rPr lang="en-US" sz="2000" dirty="0">
                <a:solidFill>
                  <a:srgbClr val="DC3958"/>
                </a:solidFill>
                <a:latin typeface="Consolas" panose="020B0609020204030204" pitchFamily="49" charset="0"/>
              </a:rPr>
              <a:t> </a:t>
            </a:r>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    display</a:t>
            </a:r>
            <a:r>
              <a:rPr lang="en-US" sz="2000" dirty="0">
                <a:solidFill>
                  <a:srgbClr val="D3AF86"/>
                </a:solidFill>
                <a:latin typeface="Consolas" panose="020B0609020204030204" pitchFamily="49" charset="0"/>
              </a:rPr>
              <a:t>() :void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_lastName</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module.exports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Person</a:t>
            </a:r>
            <a:r>
              <a:rPr lang="en-US" sz="20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192111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8" name="Rectangle 7"/>
          <p:cNvSpPr/>
          <p:nvPr/>
        </p:nvSpPr>
        <p:spPr>
          <a:xfrm>
            <a:off x="114300" y="1752600"/>
            <a:ext cx="8915400" cy="4093428"/>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firstName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lastName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canVote</a:t>
            </a:r>
            <a:r>
              <a:rPr lang="en-US" sz="2000" dirty="0">
                <a:solidFill>
                  <a:srgbClr val="D3AF86"/>
                </a:solidFill>
                <a:latin typeface="Consolas" panose="020B0609020204030204" pitchFamily="49" charset="0"/>
              </a:rPr>
              <a:t>: boolean</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lastName: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a:t>
            </a:r>
            <a:r>
              <a:rPr lang="en-US" sz="2000" dirty="0">
                <a:solidFill>
                  <a:srgbClr val="D3AF86"/>
                </a:solidFill>
                <a:latin typeface="Consolas" panose="020B0609020204030204" pitchFamily="49" charset="0"/>
              </a:rPr>
              <a:t>: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err="1">
                <a:solidFill>
                  <a:srgbClr val="889B4A"/>
                </a:solidFill>
                <a:latin typeface="Consolas" panose="020B0609020204030204" pitchFamily="49" charset="0"/>
              </a:rPr>
              <a:t>Vrushali</a:t>
            </a:r>
            <a:r>
              <a:rPr lang="en-US" sz="2000" dirty="0">
                <a:solidFill>
                  <a:srgbClr val="D3AF86"/>
                </a:solidFill>
                <a:latin typeface="Consolas" panose="020B0609020204030204" pitchFamily="49" charset="0"/>
              </a:rPr>
              <a:t>', lastName: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canVote: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 lastName :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9812397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interface</a:t>
            </a:r>
            <a:endParaRPr lang="en-IN" dirty="0"/>
          </a:p>
        </p:txBody>
      </p:sp>
    </p:spTree>
    <p:extLst>
      <p:ext uri="{BB962C8B-B14F-4D97-AF65-F5344CB8AC3E}">
        <p14:creationId xmlns:p14="http://schemas.microsoft.com/office/powerpoint/2010/main" val="42072002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2" name="Rectangle 1"/>
          <p:cNvSpPr/>
          <p:nvPr/>
        </p:nvSpPr>
        <p:spPr>
          <a:xfrm>
            <a:off x="114300" y="1727537"/>
            <a:ext cx="8915400" cy="1323439"/>
          </a:xfrm>
          <a:prstGeom prst="rect">
            <a:avLst/>
          </a:prstGeom>
          <a:solidFill>
            <a:schemeClr val="bg1"/>
          </a:solidFill>
        </p:spPr>
        <p:txBody>
          <a:bodyPr wrap="square">
            <a:spAutoFit/>
          </a:bodyPr>
          <a:lstStyle/>
          <a:p>
            <a:r>
              <a:rPr lang="en-IN" sz="2000" dirty="0">
                <a:solidFill>
                  <a:srgbClr val="569CD6"/>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4EC9B0"/>
                </a:solidFill>
                <a:latin typeface="Consolas" panose="020B0609020204030204" pitchFamily="49" charset="0"/>
              </a:rPr>
              <a:t>LabelledValue</a:t>
            </a:r>
            <a:r>
              <a:rPr lang="en-IN" sz="2000" dirty="0">
                <a:solidFill>
                  <a:srgbClr val="D3AF86"/>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p>
          <a:p>
            <a:r>
              <a:rPr lang="en-IN" sz="2000" dirty="0" smtClean="0">
                <a:solidFill>
                  <a:srgbClr val="DC3958"/>
                </a:solidFill>
                <a:latin typeface="Consolas" panose="020B0609020204030204" pitchFamily="49" charset="0"/>
              </a:rPr>
              <a:t>   label1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label2?</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//optional member</a:t>
            </a:r>
          </a:p>
          <a:p>
            <a:r>
              <a:rPr lang="en-IN" sz="2000" dirty="0">
                <a:solidFill>
                  <a:schemeClr val="bg1">
                    <a:lumMod val="85000"/>
                  </a:schemeClr>
                </a:solidFill>
                <a:latin typeface="Consolas" panose="020B0609020204030204" pitchFamily="49" charset="0"/>
              </a:rPr>
              <a:t>}</a:t>
            </a:r>
            <a:endParaRPr lang="en-IN" sz="2000" b="0" dirty="0">
              <a:solidFill>
                <a:schemeClr val="bg1">
                  <a:lumMod val="85000"/>
                </a:schemeClr>
              </a:solidFill>
              <a:effectLst/>
              <a:latin typeface="Consolas" panose="020B0609020204030204" pitchFamily="49" charset="0"/>
            </a:endParaRPr>
          </a:p>
        </p:txBody>
      </p:sp>
      <p:sp>
        <p:nvSpPr>
          <p:cNvPr id="3" name="Rectangle 2"/>
          <p:cNvSpPr/>
          <p:nvPr/>
        </p:nvSpPr>
        <p:spPr>
          <a:xfrm>
            <a:off x="114300" y="2922925"/>
            <a:ext cx="8610600" cy="3170099"/>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Saleel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2201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5" name="Rectangle 4"/>
          <p:cNvSpPr/>
          <p:nvPr/>
        </p:nvSpPr>
        <p:spPr>
          <a:xfrm>
            <a:off x="112464" y="13716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 number) : void;</a:t>
            </a:r>
          </a:p>
          <a:p>
            <a:r>
              <a:rPr lang="en-IN" sz="2000" dirty="0" smtClean="0">
                <a:solidFill>
                  <a:srgbClr val="DC3958"/>
                </a:solidFill>
                <a:latin typeface="Consolas" panose="020B0609020204030204" pitchFamily="49" charset="0"/>
              </a:rPr>
              <a:t>    abc</a:t>
            </a:r>
            <a:r>
              <a:rPr lang="en-IN" sz="2000" dirty="0">
                <a:solidFill>
                  <a:srgbClr val="D3AF86"/>
                </a:solidFill>
                <a:latin typeface="Consolas" panose="020B0609020204030204" pitchFamily="49" charset="0"/>
              </a:rPr>
              <a:t>?: string;</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p3</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):void </a:t>
            </a:r>
            <a:r>
              <a:rPr lang="en-IN" sz="2000" dirty="0">
                <a:solidFill>
                  <a:srgbClr val="D3AF86"/>
                </a:solidFill>
                <a:latin typeface="Consolas" panose="020B0609020204030204" pitchFamily="49" charset="0"/>
              </a:rPr>
              <a:t>{</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753428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13D9E3"/>
                </a:solidFill>
                <a:latin typeface="Segoe Print" panose="02000600000000000000" pitchFamily="2" charset="0"/>
              </a:rPr>
              <a:t>"Live as if you were to die tomorrow.</a:t>
            </a:r>
          </a:p>
          <a:p>
            <a:pPr algn="ctr"/>
            <a:r>
              <a:rPr lang="en-IN" sz="3600" dirty="0">
                <a:solidFill>
                  <a:srgbClr val="13D9E3"/>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3630628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114300" y="16764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a:solidFill>
                  <a:srgbClr val="D3AF86"/>
                </a:solidFill>
                <a:latin typeface="Consolas" panose="020B0609020204030204" pitchFamily="49" charset="0"/>
              </a:rPr>
              <a:t>() { };</a:t>
            </a: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personCanVote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p>
          <a:p>
            <a:r>
              <a:rPr lang="en-IN" sz="2000" dirty="0" smtClean="0">
                <a:solidFill>
                  <a:srgbClr val="DC3958"/>
                </a:solidFill>
                <a:latin typeface="Consolas" panose="020B0609020204030204" pitchFamily="49" charset="0"/>
              </a:rPr>
              <a:t>                     personCanVote</a:t>
            </a:r>
            <a:r>
              <a:rPr lang="en-IN" sz="2000" dirty="0">
                <a:solidFill>
                  <a:srgbClr val="D3AF86"/>
                </a:solidFill>
                <a:latin typeface="Consolas" panose="020B0609020204030204" pitchFamily="49" charset="0"/>
              </a:rPr>
              <a:t>: boolean }): void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personCanVote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var</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personNew</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29009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Segoe UI Light" panose="020B0502040204020203" pitchFamily="34" charset="0"/>
                <a:cs typeface="Segoe UI Light" panose="020B0502040204020203" pitchFamily="34" charset="0"/>
              </a:rPr>
              <a:t>Object in TypeScript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228600" y="1533465"/>
            <a:ext cx="86868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smtClean="0">
                <a:solidFill>
                  <a:srgbClr val="D3AF86"/>
                </a:solidFill>
                <a:latin typeface="Consolas" panose="020B0609020204030204" pitchFamily="49" charset="0"/>
              </a:rPr>
              <a:t> (){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personAge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42</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Person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personAge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 :any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 = </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personAge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3583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declaration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05000"/>
            <a:ext cx="8915400" cy="161582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latin typeface="Open Sans"/>
              </a:rPr>
              <a:t>Use </a:t>
            </a:r>
            <a:r>
              <a:rPr lang="en-IN" sz="2200" dirty="0" smtClean="0">
                <a:solidFill>
                  <a:srgbClr val="11DDF3"/>
                </a:solidFill>
                <a:latin typeface="Consolas" panose="020B0609020204030204" pitchFamily="49" charset="0"/>
              </a:rPr>
              <a:t>var</a:t>
            </a:r>
            <a:r>
              <a:rPr lang="en-IN" sz="2200" dirty="0" smtClean="0">
                <a:latin typeface="Open Sans"/>
              </a:rPr>
              <a:t> </a:t>
            </a:r>
            <a:r>
              <a:rPr lang="en-IN" sz="2200" dirty="0">
                <a:latin typeface="Open Sans"/>
              </a:rPr>
              <a:t>to declare variables.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If </a:t>
            </a:r>
            <a:r>
              <a:rPr lang="en-IN" sz="2200" dirty="0">
                <a:latin typeface="Open Sans"/>
              </a:rPr>
              <a:t>the variable is </a:t>
            </a:r>
            <a:r>
              <a:rPr lang="en-IN" sz="2200" dirty="0">
                <a:solidFill>
                  <a:srgbClr val="C00000"/>
                </a:solidFill>
                <a:latin typeface="Open Sans"/>
              </a:rPr>
              <a:t>read-only</a:t>
            </a:r>
            <a:r>
              <a:rPr lang="en-IN" sz="2200" dirty="0">
                <a:latin typeface="Open Sans"/>
              </a:rPr>
              <a:t>, you can use </a:t>
            </a:r>
            <a:r>
              <a:rPr lang="en-IN" sz="2200" dirty="0" smtClean="0">
                <a:solidFill>
                  <a:srgbClr val="11DDF3"/>
                </a:solidFill>
                <a:latin typeface="Consolas" panose="020B0609020204030204" pitchFamily="49" charset="0"/>
              </a:rPr>
              <a:t>const</a:t>
            </a:r>
            <a:r>
              <a:rPr lang="en-IN" sz="2200" dirty="0">
                <a:latin typeface="Open Sans"/>
              </a:rPr>
              <a:t>.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You </a:t>
            </a:r>
            <a:r>
              <a:rPr lang="en-IN" sz="2200" dirty="0">
                <a:latin typeface="Open Sans"/>
              </a:rPr>
              <a:t>can also use </a:t>
            </a:r>
            <a:r>
              <a:rPr lang="en-IN" sz="2200" dirty="0" smtClean="0">
                <a:solidFill>
                  <a:srgbClr val="11DDF3"/>
                </a:solidFill>
                <a:latin typeface="Consolas" panose="020B0609020204030204" pitchFamily="49" charset="0"/>
              </a:rPr>
              <a:t>let</a:t>
            </a:r>
            <a:r>
              <a:rPr lang="en-IN" sz="2200" dirty="0" smtClean="0">
                <a:latin typeface="Open Sans"/>
              </a:rPr>
              <a:t> </a:t>
            </a:r>
            <a:r>
              <a:rPr lang="en-IN" sz="2200" dirty="0">
                <a:latin typeface="Open Sans"/>
              </a:rPr>
              <a:t>if the variable is block-scoped.</a:t>
            </a:r>
          </a:p>
        </p:txBody>
      </p:sp>
      <p:sp>
        <p:nvSpPr>
          <p:cNvPr id="2" name="Rectangle 1"/>
          <p:cNvSpPr/>
          <p:nvPr/>
        </p:nvSpPr>
        <p:spPr>
          <a:xfrm>
            <a:off x="84501" y="3690511"/>
            <a:ext cx="8879541" cy="646331"/>
          </a:xfrm>
          <a:prstGeom prst="rect">
            <a:avLst/>
          </a:prstGeom>
        </p:spPr>
        <p:txBody>
          <a:bodyPr wrap="square">
            <a:spAutoFit/>
          </a:bodyPr>
          <a:lstStyle/>
          <a:p>
            <a:r>
              <a:rPr lang="en-IN" sz="1800" dirty="0">
                <a:solidFill>
                  <a:srgbClr val="C00000"/>
                </a:solidFill>
                <a:latin typeface="Open Sans"/>
              </a:rPr>
              <a:t>The compiler will give an error if we declare a variable that was already passed in as an argument to the function.</a:t>
            </a:r>
          </a:p>
        </p:txBody>
      </p:sp>
      <p:sp>
        <p:nvSpPr>
          <p:cNvPr id="3" name="Rectangle 2"/>
          <p:cNvSpPr/>
          <p:nvPr/>
        </p:nvSpPr>
        <p:spPr>
          <a:xfrm>
            <a:off x="133146" y="4523052"/>
            <a:ext cx="8782253" cy="1692771"/>
          </a:xfrm>
          <a:prstGeom prst="rect">
            <a:avLst/>
          </a:prstGeom>
        </p:spPr>
        <p:txBody>
          <a:bodyPr wrap="square">
            <a:spAutoFit/>
          </a:bodyPr>
          <a:lstStyle/>
          <a:p>
            <a:r>
              <a:rPr lang="en-US" sz="2000" b="1" dirty="0">
                <a:solidFill>
                  <a:srgbClr val="93A1A1"/>
                </a:solidFill>
                <a:latin typeface="Consolas" panose="020B0609020204030204" pitchFamily="49" charset="0"/>
              </a:rPr>
              <a:t>let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fn</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b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a:t>
            </a:r>
            <a:r>
              <a:rPr lang="en-US" sz="2000" b="1" dirty="0">
                <a:solidFill>
                  <a:srgbClr val="93A1A1"/>
                </a:solidFill>
                <a:latin typeface="Consolas" panose="020B0609020204030204" pitchFamily="49" charset="0"/>
              </a:rPr>
              <a:t>=&gt;</a:t>
            </a:r>
            <a:r>
              <a:rPr lang="en-US" sz="2000" dirty="0">
                <a:solidFill>
                  <a:srgbClr val="BBBBBB"/>
                </a:solidFill>
                <a:latin typeface="Consolas" panose="020B0609020204030204" pitchFamily="49" charset="0"/>
              </a:rPr>
              <a:t> {</a:t>
            </a:r>
          </a:p>
          <a:p>
            <a:r>
              <a:rPr lang="en-US" sz="2000" b="1" dirty="0" smtClean="0">
                <a:solidFill>
                  <a:srgbClr val="93A1A1"/>
                </a:solidFill>
                <a:latin typeface="Consolas" panose="020B0609020204030204" pitchFamily="49" charset="0"/>
              </a:rPr>
              <a:t>    let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a:t>
            </a:r>
          </a:p>
          <a:p>
            <a:r>
              <a:rPr lang="en-US" sz="2000" b="1" dirty="0" smtClean="0">
                <a:solidFill>
                  <a:srgbClr val="93A1A1"/>
                </a:solidFill>
                <a:latin typeface="Consolas" panose="020B0609020204030204" pitchFamily="49" charset="0"/>
              </a:rPr>
              <a:t>    const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b</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20</a:t>
            </a:r>
            <a:r>
              <a:rPr lang="en-US" sz="2000" dirty="0">
                <a:solidFill>
                  <a:srgbClr val="BBBBBB"/>
                </a:solidFill>
                <a:latin typeface="Consolas" panose="020B0609020204030204" pitchFamily="49" charset="0"/>
              </a:rPr>
              <a:t>;</a:t>
            </a:r>
          </a:p>
          <a:p>
            <a:r>
              <a:rPr lang="en-US" sz="2000" dirty="0" smtClean="0">
                <a:solidFill>
                  <a:srgbClr val="859900"/>
                </a:solidFill>
                <a:latin typeface="Consolas" panose="020B0609020204030204" pitchFamily="49" charset="0"/>
              </a:rPr>
              <a:t>    return</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a:t>
            </a:r>
          </a:p>
          <a:p>
            <a:r>
              <a:rPr lang="en-US" sz="2000" dirty="0" smtClean="0">
                <a:solidFill>
                  <a:srgbClr val="BBBBBB"/>
                </a:solidFill>
                <a:latin typeface="Consolas" panose="020B0609020204030204" pitchFamily="49" charset="0"/>
              </a:rPr>
              <a:t>} </a:t>
            </a:r>
            <a:endParaRPr lang="en-US" sz="20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1097095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6200"/>
            <a:ext cx="9144000" cy="5909310"/>
          </a:xfrm>
          <a:prstGeom prst="rect">
            <a:avLst/>
          </a:prstGeom>
        </p:spPr>
        <p:txBody>
          <a:bodyPr wrap="square">
            <a:spAutoFit/>
          </a:bodyPr>
          <a:lstStyle/>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color1</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Shirts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Dark Green</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color2</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T-Shirts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Lemmon Yellow</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Sky Blue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color3</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Jeans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Denim</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Type4</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color4</a:t>
            </a:r>
            <a:r>
              <a:rPr lang="en-US" sz="1800" dirty="0" smtClean="0">
                <a:solidFill>
                  <a:srgbClr val="D3AF86"/>
                </a:solidFill>
                <a:latin typeface="Consolas" panose="020B0609020204030204" pitchFamily="49" charset="0"/>
              </a:rPr>
              <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Trousers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Gray-Black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Dark Brown</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&lt;object&gt; = [[</a:t>
            </a:r>
            <a:r>
              <a:rPr lang="en-US" sz="1800" dirty="0">
                <a:solidFill>
                  <a:srgbClr val="DC3958"/>
                </a:solidFill>
                <a:latin typeface="Consolas" panose="020B0609020204030204" pitchFamily="49" charset="0"/>
              </a:rPr>
              <a:t>Type1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color3</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Type4</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color4</a:t>
            </a:r>
            <a:r>
              <a:rPr lang="en-US" sz="1800" dirty="0">
                <a:solidFill>
                  <a:srgbClr val="D3AF86"/>
                </a:solidFill>
                <a:latin typeface="Consolas" panose="020B0609020204030204" pitchFamily="49" charset="0"/>
              </a:rPr>
              <a:t>]]</a:t>
            </a:r>
          </a:p>
          <a:p>
            <a:endParaRPr lang="en-US" sz="1800" dirty="0" smtClean="0">
              <a:solidFill>
                <a:srgbClr val="98676A"/>
              </a:solidFill>
              <a:latin typeface="Consolas" panose="020B0609020204030204" pitchFamily="49" charset="0"/>
            </a:endParaRPr>
          </a:p>
          <a:p>
            <a:r>
              <a:rPr lang="en-US" sz="1800" dirty="0" smtClean="0">
                <a:solidFill>
                  <a:srgbClr val="98676A"/>
                </a:solidFill>
                <a:latin typeface="Consolas" panose="020B0609020204030204" pitchFamily="49" charset="0"/>
              </a:rPr>
              <a:t>let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Type is : ${</a:t>
            </a:r>
            <a:r>
              <a:rPr lang="en-US" sz="1800" dirty="0">
                <a:solidFill>
                  <a:srgbClr val="DC3958"/>
                </a:solidFill>
                <a:latin typeface="Consolas" panose="020B0609020204030204" pitchFamily="49" charset="0"/>
              </a:rPr>
              <a:t>element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].length;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m</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834629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type annotations</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229059" y="352961"/>
            <a:ext cx="8685882" cy="1323439"/>
          </a:xfrm>
          <a:prstGeom prst="rect">
            <a:avLst/>
          </a:prstGeom>
        </p:spPr>
        <p:txBody>
          <a:bodyPr wrap="square">
            <a:spAutoFit/>
          </a:bodyPr>
          <a:lstStyle/>
          <a:p>
            <a:r>
              <a:rPr lang="en-US" sz="2000" dirty="0">
                <a:solidFill>
                  <a:schemeClr val="bg1">
                    <a:lumMod val="50000"/>
                  </a:schemeClr>
                </a:solidFill>
                <a:latin typeface="Segoe UI" panose="020B0502040204020203" pitchFamily="34" charset="0"/>
                <a:cs typeface="Segoe UI" panose="020B0502040204020203" pitchFamily="34" charset="0"/>
              </a:rPr>
              <a:t>JavaScript is not a typed language. It means we cannot specify the type of a variable such as number, string, boolean etc. However, TypeScript is a typed language, where we can specify the type of the variables, function parameters and object properties.</a:t>
            </a:r>
          </a:p>
        </p:txBody>
      </p:sp>
    </p:spTree>
    <p:extLst>
      <p:ext uri="{BB962C8B-B14F-4D97-AF65-F5344CB8AC3E}">
        <p14:creationId xmlns:p14="http://schemas.microsoft.com/office/powerpoint/2010/main" val="170834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smtClean="0">
                <a:solidFill>
                  <a:srgbClr val="FF0000"/>
                </a:solidFill>
                <a:latin typeface="Open Sans"/>
                <a:cs typeface="Arial" panose="020B0604020202020204" pitchFamily="34" charset="0"/>
              </a:rPr>
              <a:t>example</a:t>
            </a:r>
            <a:endParaRPr lang="en-IN" sz="1800" dirty="0">
              <a:solidFill>
                <a:srgbClr val="FF0000"/>
              </a:solidFill>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annotations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4" name="Rectangle 3"/>
          <p:cNvSpPr/>
          <p:nvPr/>
        </p:nvSpPr>
        <p:spPr>
          <a:xfrm>
            <a:off x="114300" y="1623298"/>
            <a:ext cx="8915400" cy="1015663"/>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32</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number variable</a:t>
            </a:r>
            <a:endParaRPr lang="en-US" sz="2000" dirty="0">
              <a:solidFill>
                <a:srgbClr val="D3AF86"/>
              </a:solidFill>
              <a:latin typeface="Consolas" panose="020B0609020204030204" pitchFamily="49" charset="0"/>
            </a:endParaRPr>
          </a:p>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 string = "</a:t>
            </a:r>
            <a:r>
              <a:rPr lang="en-US" sz="2000" dirty="0" smtClean="0">
                <a:solidFill>
                  <a:srgbClr val="889B4A"/>
                </a:solidFill>
                <a:latin typeface="Consolas" panose="020B0609020204030204" pitchFamily="49" charset="0"/>
              </a:rPr>
              <a:t>Saleel Bagde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string variable</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isUpdated</a:t>
            </a:r>
            <a:r>
              <a:rPr lang="en-US" sz="2000" dirty="0">
                <a:solidFill>
                  <a:srgbClr val="D3AF86"/>
                </a:solidFill>
                <a:latin typeface="Consolas" panose="020B0609020204030204" pitchFamily="49" charset="0"/>
              </a:rPr>
              <a:t>: boolean =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Boolean variable</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629561"/>
            <a:ext cx="8915400" cy="1323439"/>
          </a:xfrm>
          <a:prstGeom prst="rect">
            <a:avLst/>
          </a:prstGeom>
        </p:spPr>
        <p:txBody>
          <a:bodyPr wrap="square">
            <a:spAutoFit/>
          </a:bodyPr>
          <a:lstStyle/>
          <a:p>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smtClean="0">
                <a:solidFill>
                  <a:srgbClr val="8AB1B0"/>
                </a:solidFill>
                <a:latin typeface="Consolas" panose="020B0609020204030204" pitchFamily="49" charset="0"/>
              </a:rPr>
              <a:t>display</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id</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Id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id</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Name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124200"/>
            <a:ext cx="891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6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basic types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boolean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Boolean</a:t>
            </a:r>
            <a:r>
              <a:rPr lang="en-IN" sz="1800" dirty="0" smtClean="0">
                <a:solidFill>
                  <a:srgbClr val="11DDF3"/>
                </a:solidFill>
                <a:latin typeface="Open Sans"/>
              </a:rPr>
              <a:t>: </a:t>
            </a:r>
            <a:r>
              <a:rPr lang="en-IN" sz="1800" dirty="0" smtClean="0">
                <a:latin typeface="Open Sans"/>
              </a:rPr>
              <a:t>The </a:t>
            </a:r>
            <a:r>
              <a:rPr lang="en-IN" sz="1800" dirty="0">
                <a:latin typeface="Open Sans"/>
              </a:rPr>
              <a:t>most basic datatype is the simple true/false value, which JavaScript and TypeScript call a </a:t>
            </a:r>
            <a:r>
              <a:rPr lang="en-IN" sz="1800" dirty="0">
                <a:solidFill>
                  <a:srgbClr val="A31515"/>
                </a:solidFill>
                <a:highlight>
                  <a:srgbClr val="FFFFFF"/>
                </a:highlight>
                <a:latin typeface="Consolas" panose="020B0609020204030204" pitchFamily="49" charset="0"/>
              </a:rPr>
              <a:t>boolean</a:t>
            </a:r>
            <a:r>
              <a:rPr lang="en-IN" sz="1800" dirty="0">
                <a:latin typeface="Open Sans"/>
              </a:rPr>
              <a:t> value.</a:t>
            </a:r>
          </a:p>
        </p:txBody>
      </p:sp>
      <p:sp>
        <p:nvSpPr>
          <p:cNvPr id="2" name="Rectangle 1"/>
          <p:cNvSpPr/>
          <p:nvPr/>
        </p:nvSpPr>
        <p:spPr>
          <a:xfrm>
            <a:off x="114300" y="2968485"/>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notDone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11662</TotalTime>
  <Words>3042</Words>
  <Application>Microsoft Office PowerPoint</Application>
  <PresentationFormat>On-screen Show (4:3)</PresentationFormat>
  <Paragraphs>396</Paragraphs>
  <Slides>50</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50</vt:i4>
      </vt:variant>
    </vt:vector>
  </HeadingPairs>
  <TitlesOfParts>
    <vt:vector size="65" baseType="lpstr">
      <vt:lpstr>SimSun</vt:lpstr>
      <vt:lpstr>Arial</vt:lpstr>
      <vt:lpstr>Bookman Old Style</vt:lpstr>
      <vt:lpstr>Calibri</vt:lpstr>
      <vt:lpstr>Century</vt:lpstr>
      <vt:lpstr>Consolas</vt:lpstr>
      <vt:lpstr>Gill Sans MT</vt:lpstr>
      <vt:lpstr>Open Sans</vt:lpstr>
      <vt:lpstr>Segoe Print</vt:lpstr>
      <vt:lpstr>Segoe UI</vt:lpstr>
      <vt:lpstr>Segoe UI Light</vt:lpstr>
      <vt:lpstr>Times New Roman</vt:lpstr>
      <vt:lpstr>Wingdings</vt:lpstr>
      <vt:lpstr>Wingdings 3</vt:lpstr>
      <vt:lpstr>Origin</vt:lpstr>
      <vt:lpstr>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1897</cp:revision>
  <cp:lastPrinted>1601-01-01T00:00:00Z</cp:lastPrinted>
  <dcterms:created xsi:type="dcterms:W3CDTF">2001-07-06T15:43:27Z</dcterms:created>
  <dcterms:modified xsi:type="dcterms:W3CDTF">2019-01-17T09:09:06Z</dcterms:modified>
  <cp:category>HTML Programming</cp:category>
</cp:coreProperties>
</file>