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0"/>
  </p:notesMasterIdLst>
  <p:sldIdLst>
    <p:sldId id="256" r:id="rId2"/>
    <p:sldId id="1390" r:id="rId3"/>
    <p:sldId id="258" r:id="rId4"/>
    <p:sldId id="259" r:id="rId5"/>
    <p:sldId id="260" r:id="rId6"/>
    <p:sldId id="261" r:id="rId7"/>
    <p:sldId id="262" r:id="rId8"/>
    <p:sldId id="263" r:id="rId9"/>
    <p:sldId id="264" r:id="rId10"/>
    <p:sldId id="265" r:id="rId11"/>
    <p:sldId id="266" r:id="rId12"/>
    <p:sldId id="1391" r:id="rId13"/>
    <p:sldId id="268" r:id="rId14"/>
    <p:sldId id="269" r:id="rId15"/>
    <p:sldId id="270" r:id="rId16"/>
    <p:sldId id="1392" r:id="rId17"/>
    <p:sldId id="1393" r:id="rId18"/>
    <p:sldId id="1394" r:id="rId19"/>
    <p:sldId id="274" r:id="rId20"/>
    <p:sldId id="275" r:id="rId21"/>
    <p:sldId id="276" r:id="rId22"/>
    <p:sldId id="277" r:id="rId23"/>
    <p:sldId id="278" r:id="rId24"/>
    <p:sldId id="279" r:id="rId25"/>
    <p:sldId id="280" r:id="rId26"/>
    <p:sldId id="281" r:id="rId27"/>
    <p:sldId id="282" r:id="rId28"/>
    <p:sldId id="283" r:id="rId29"/>
    <p:sldId id="284" r:id="rId30"/>
    <p:sldId id="1395" r:id="rId31"/>
    <p:sldId id="1396" r:id="rId32"/>
    <p:sldId id="287" r:id="rId33"/>
    <p:sldId id="288" r:id="rId34"/>
    <p:sldId id="289" r:id="rId35"/>
    <p:sldId id="1397" r:id="rId36"/>
    <p:sldId id="1398" r:id="rId37"/>
    <p:sldId id="292" r:id="rId38"/>
    <p:sldId id="293" r:id="rId39"/>
    <p:sldId id="294" r:id="rId40"/>
    <p:sldId id="295" r:id="rId41"/>
    <p:sldId id="296" r:id="rId42"/>
    <p:sldId id="297" r:id="rId43"/>
    <p:sldId id="298" r:id="rId44"/>
    <p:sldId id="299" r:id="rId45"/>
    <p:sldId id="300" r:id="rId46"/>
    <p:sldId id="301" r:id="rId47"/>
    <p:sldId id="1399" r:id="rId48"/>
    <p:sldId id="303" r:id="rId49"/>
    <p:sldId id="304" r:id="rId50"/>
    <p:sldId id="1400" r:id="rId51"/>
    <p:sldId id="1401" r:id="rId52"/>
    <p:sldId id="307" r:id="rId53"/>
    <p:sldId id="1402" r:id="rId54"/>
    <p:sldId id="309" r:id="rId55"/>
    <p:sldId id="310" r:id="rId56"/>
    <p:sldId id="311" r:id="rId57"/>
    <p:sldId id="312" r:id="rId58"/>
    <p:sldId id="1403" r:id="rId59"/>
    <p:sldId id="1404" r:id="rId60"/>
    <p:sldId id="1405" r:id="rId61"/>
    <p:sldId id="316" r:id="rId62"/>
    <p:sldId id="317" r:id="rId63"/>
    <p:sldId id="1406" r:id="rId64"/>
    <p:sldId id="1407" r:id="rId65"/>
    <p:sldId id="320" r:id="rId66"/>
    <p:sldId id="1408" r:id="rId67"/>
    <p:sldId id="322" r:id="rId68"/>
    <p:sldId id="323" r:id="rId69"/>
    <p:sldId id="324" r:id="rId70"/>
    <p:sldId id="325" r:id="rId71"/>
    <p:sldId id="1409" r:id="rId72"/>
    <p:sldId id="327" r:id="rId73"/>
    <p:sldId id="1410" r:id="rId74"/>
    <p:sldId id="329" r:id="rId75"/>
    <p:sldId id="1411" r:id="rId76"/>
    <p:sldId id="1412" r:id="rId77"/>
    <p:sldId id="332" r:id="rId78"/>
    <p:sldId id="333" r:id="rId79"/>
    <p:sldId id="334" r:id="rId80"/>
    <p:sldId id="335" r:id="rId81"/>
    <p:sldId id="1413" r:id="rId82"/>
    <p:sldId id="1414" r:id="rId83"/>
    <p:sldId id="338" r:id="rId84"/>
    <p:sldId id="339" r:id="rId85"/>
    <p:sldId id="340" r:id="rId86"/>
    <p:sldId id="341" r:id="rId87"/>
    <p:sldId id="1415" r:id="rId88"/>
    <p:sldId id="343" r:id="rId89"/>
    <p:sldId id="344" r:id="rId90"/>
    <p:sldId id="345" r:id="rId91"/>
    <p:sldId id="346" r:id="rId92"/>
    <p:sldId id="347" r:id="rId93"/>
    <p:sldId id="348" r:id="rId94"/>
    <p:sldId id="349" r:id="rId95"/>
    <p:sldId id="350" r:id="rId96"/>
    <p:sldId id="351" r:id="rId97"/>
    <p:sldId id="1416" r:id="rId98"/>
    <p:sldId id="353" r:id="rId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840FF9"/>
    <a:srgbClr val="7E007E"/>
    <a:srgbClr val="39AE0A"/>
    <a:srgbClr val="164404"/>
    <a:srgbClr val="F63122"/>
    <a:srgbClr val="CAA496"/>
    <a:srgbClr val="5E4C34"/>
    <a:srgbClr val="D4EA08"/>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66" d="100"/>
          <a:sy n="66" d="100"/>
        </p:scale>
        <p:origin x="72" y="162"/>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19-06-2021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6/19/2021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6/19/2021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6/19/2021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6/19/2021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sp>
        <p:nvSpPr>
          <p:cNvPr id="90" name="CustomShape 2"/>
          <p:cNvSpPr/>
          <p:nvPr/>
        </p:nvSpPr>
        <p:spPr>
          <a:xfrm>
            <a:off x="720000" y="5158800"/>
            <a:ext cx="10860840" cy="116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spcBef>
                <a:spcPts val="601"/>
              </a:spcBef>
              <a:tabLst>
                <a:tab pos="0" algn="l"/>
              </a:tabLst>
            </a:pPr>
            <a:r>
              <a:rPr lang="en-US" sz="9000" b="0" strike="noStrike" spc="-1">
                <a:solidFill>
                  <a:srgbClr val="17A889"/>
                </a:solidFill>
                <a:latin typeface="Calibri"/>
                <a:ea typeface="DejaVu Sans"/>
              </a:rPr>
              <a:t>iet</a:t>
            </a:r>
            <a:endParaRPr lang="en-IN" sz="9000" b="0" strike="noStrike" spc="-1">
              <a:latin typeface="Arial"/>
            </a:endParaRPr>
          </a:p>
        </p:txBody>
      </p:sp>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a:solidFill>
                  <a:srgbClr val="FF5733"/>
                </a:solidFill>
                <a:latin typeface="Segoe Print"/>
                <a:ea typeface="DejaVu Sans"/>
              </a:rPr>
              <a:t>“In a day, when you don't come across any problems - you can be sure that you are travelling in a wrong path”</a:t>
            </a:r>
            <a:endParaRPr lang="en-IN" sz="4400" b="0" strike="noStrike" spc="-1">
              <a:latin typeface="Arial"/>
            </a:endParaRPr>
          </a:p>
          <a:p>
            <a:pPr algn="r">
              <a:lnSpc>
                <a:spcPct val="100000"/>
              </a:lnSpc>
            </a:pPr>
            <a:r>
              <a:rPr lang="en-IN" sz="1800" b="0" strike="noStrike" spc="-1">
                <a:solidFill>
                  <a:srgbClr val="111111"/>
                </a:solidFill>
                <a:latin typeface="-apple-system"/>
                <a:ea typeface="DejaVu Sans"/>
              </a:rPr>
              <a:t>~ Swami Vivekananda</a:t>
            </a:r>
            <a:endParaRPr lang="en-IN" sz="1800" b="0" strike="noStrike" spc="-1">
              <a:latin typeface="Arial"/>
            </a:endParaRPr>
          </a:p>
        </p:txBody>
      </p:sp>
      <p:pic>
        <p:nvPicPr>
          <p:cNvPr id="93" name="Picture 2_0"/>
          <p:cNvPicPr/>
          <p:nvPr/>
        </p:nvPicPr>
        <p:blipFill>
          <a:blip r:embed="rId3"/>
          <a:stretch/>
        </p:blipFill>
        <p:spPr>
          <a:xfrm>
            <a:off x="181440" y="196920"/>
            <a:ext cx="2832480" cy="1045800"/>
          </a:xfrm>
          <a:prstGeom prst="rect">
            <a:avLst/>
          </a:prstGeom>
          <a:ln>
            <a:noFill/>
          </a:ln>
        </p:spPr>
      </p:pic>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setex key &amp; setnx key</a:t>
            </a:r>
            <a:endParaRPr lang="en-IN" sz="4000" b="0" strike="noStrike" spc="-1">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setex  message:1 60 "this is the test by SALEEL!, we are learning Redis."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setex sms:1 60 6379</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setnx sms:3 "Some long text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setnx "my playlist" "Song 1 Song 2 ..."</a:t>
            </a:r>
            <a:endParaRPr lang="en-IN" sz="1800" b="0" strike="noStrike" spc="-1">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0" strike="noStrike" spc="-1" dirty="0">
                <a:solidFill>
                  <a:srgbClr val="00B0F0"/>
                </a:solidFill>
                <a:latin typeface="Consolas"/>
                <a:ea typeface="DejaVu Sans"/>
              </a:rPr>
              <a:t>SETEX key seconds value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2000" b="0" strike="noStrike" spc="-1" dirty="0">
                <a:solidFill>
                  <a:srgbClr val="00B0F0"/>
                </a:solidFill>
                <a:latin typeface="Consolas"/>
                <a:ea typeface="DejaVu Sans"/>
              </a:rPr>
              <a:t>SETNX key value</a:t>
            </a:r>
            <a:endParaRPr lang="en-IN" sz="2000" b="0" strike="noStrike"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get key &amp; getex key</a:t>
            </a:r>
            <a:endParaRPr lang="en-IN" sz="5400" b="0" strike="noStrike" spc="-1">
              <a:latin typeface="Arial"/>
            </a:endParaRP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get key &amp; getex key</a:t>
            </a:r>
            <a:endParaRPr lang="en-IN" sz="4000" b="0" strike="noStrike" spc="-1">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server:1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"host name"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getex user:1 ex 10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getex password:1 ex 10</a:t>
            </a:r>
            <a:endParaRPr lang="en-IN" sz="1800" b="0" strike="noStrike" spc="-1">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GET key</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GETEX key [EX </a:t>
            </a:r>
            <a:r>
              <a:rPr lang="en-US" sz="2000" b="0" strike="noStrike" spc="-1" dirty="0" err="1">
                <a:solidFill>
                  <a:srgbClr val="00B0F0"/>
                </a:solidFill>
                <a:latin typeface="Consolas"/>
                <a:ea typeface="DejaVu Sans"/>
              </a:rPr>
              <a:t>seconds|PX</a:t>
            </a:r>
            <a:r>
              <a:rPr lang="en-US" sz="2000" b="0" strike="noStrike" spc="-1" dirty="0">
                <a:solidFill>
                  <a:srgbClr val="00B0F0"/>
                </a:solidFill>
                <a:latin typeface="Consolas"/>
                <a:ea typeface="DejaVu Sans"/>
              </a:rPr>
              <a:t> milliseconds]</a:t>
            </a:r>
            <a:endParaRPr lang="en-IN" sz="2000" b="0" strike="noStrike" spc="-1" dirty="0">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getset key, getdel key &amp; getrange key</a:t>
            </a:r>
            <a:endParaRPr lang="en-IN" sz="5400" b="0" strike="noStrike" spc="-1">
              <a:latin typeface="Arial"/>
            </a:endParaRP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a:solidFill>
                            <a:srgbClr val="424242"/>
                          </a:solidFill>
                          <a:latin typeface="Arial"/>
                          <a:ea typeface="DejaVu Sans"/>
                        </a:rPr>
                        <a:t> getrange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getset, getdel &amp; getrange key</a:t>
            </a:r>
            <a:endParaRPr lang="en-IN" sz="4000" b="0" strike="noStrike" spc="-1">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lang="en-IN" sz="1800" b="0" strike="noStrike" spc="-1" dirty="0">
              <a:latin typeface="Arial"/>
            </a:endParaRPr>
          </a:p>
        </p:txBody>
      </p:sp>
      <p:sp>
        <p:nvSpPr>
          <p:cNvPr id="147" name="CustomShape 3"/>
          <p:cNvSpPr/>
          <p:nvPr/>
        </p:nvSpPr>
        <p:spPr>
          <a:xfrm>
            <a:off x="246600" y="458280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getsset server:1 Unix</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getdel user:4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getrange longtext 0 3</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getrange longtext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getrange longtext -8 -1</a:t>
            </a:r>
            <a:endParaRPr lang="en-IN" sz="1800" b="0" strike="noStrike" spc="-1">
              <a:latin typeface="Arial"/>
            </a:endParaRPr>
          </a:p>
        </p:txBody>
      </p:sp>
      <p:sp>
        <p:nvSpPr>
          <p:cNvPr id="148" name="Line 4"/>
          <p:cNvSpPr/>
          <p:nvPr/>
        </p:nvSpPr>
        <p:spPr>
          <a:xfrm>
            <a:off x="0" y="265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845080"/>
            <a:ext cx="11690640" cy="169131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GETSET key value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GETDEL key</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GETRANGE key start end</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STRLEN key</a:t>
            </a:r>
            <a:endParaRPr lang="en-IN" sz="2000" b="0" strike="noStrike" spc="-1" dirty="0">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keys &amp; dbsize-</a:t>
            </a:r>
            <a:endParaRPr lang="en-IN" sz="5400" b="0" strike="noStrike" spc="-1">
              <a:latin typeface="Arial"/>
            </a:endParaRP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keys pattern &amp; dbsize- </a:t>
            </a:r>
            <a:endParaRPr lang="en-IN" sz="4000" b="0" strike="noStrike" spc="-1">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dbsize</a:t>
            </a:r>
            <a:endParaRPr lang="en-IN" sz="1800" b="0" strike="noStrike" spc="-1">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KEYS pattern</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dbsize</a:t>
            </a:r>
            <a:endParaRPr lang="en-IN" sz="2000" b="0" strike="noStrike" spc="-1" dirty="0">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ttl key / pttl key</a:t>
            </a:r>
            <a:endParaRPr lang="en-IN" sz="5400" b="0" strike="noStrike" spc="-1">
              <a:latin typeface="Arial"/>
            </a:endParaRP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ttl key / pttl key</a:t>
            </a:r>
            <a:endParaRPr lang="en-IN" sz="4000" b="0" strike="noStrike" spc="-1">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pttl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password:1</a:t>
            </a:r>
            <a:endParaRPr lang="en-IN" sz="1800" b="0" strike="noStrike" spc="-1">
              <a:latin typeface="Arial"/>
            </a:endParaRPr>
          </a:p>
        </p:txBody>
      </p:sp>
      <p:sp>
        <p:nvSpPr>
          <p:cNvPr id="163" name="CustomShape 4"/>
          <p:cNvSpPr/>
          <p:nvPr/>
        </p:nvSpPr>
        <p:spPr>
          <a:xfrm>
            <a:off x="246600" y="509184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a:ea typeface="Open Sans"/>
              </a:rPr>
              <a:t>The command returns -1 if the key exists but has no associated expire.</a:t>
            </a:r>
            <a:endParaRPr lang="en-IN" sz="1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a:ea typeface="Open Sans"/>
              </a:rPr>
              <a:t>The command returns -2 if the key does not exist.</a:t>
            </a:r>
            <a:endParaRPr lang="en-IN" sz="1800" b="0" strike="noStrike" spc="-1" dirty="0">
              <a:latin typeface="Arial"/>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TTL key</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PTTL key</a:t>
            </a:r>
            <a:endParaRPr lang="en-IN" sz="2000" b="0" strike="noStrike" spc="-1" dirty="0">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expire key &amp; persist key</a:t>
            </a:r>
            <a:endParaRPr lang="en-IN" sz="5400" b="0" strike="noStrike" spc="-1">
              <a:latin typeface="Arial"/>
            </a:endParaRP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a:t>
            </a:r>
            <a:endParaRPr lang="en-IN" sz="5400" b="0" strike="noStrike" spc="-1">
              <a:latin typeface="Arial"/>
            </a:endParaRP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a:solidFill>
                  <a:srgbClr val="00838F"/>
                </a:solidFill>
                <a:latin typeface="Segoe UI"/>
                <a:ea typeface="DejaVu Sans"/>
              </a:rPr>
              <a:t>Redis allows us to store keys that map to any one of five different data structure types; </a:t>
            </a:r>
            <a:r>
              <a:rPr lang="en-IN" sz="2000" b="1" strike="noStrike" spc="-1">
                <a:solidFill>
                  <a:srgbClr val="00838F"/>
                </a:solidFill>
                <a:latin typeface="Segoe UI"/>
                <a:ea typeface="DejaVu Sans"/>
              </a:rPr>
              <a:t>STRINGs, LISTs, SETs, HASHes, and ZSETs.</a:t>
            </a:r>
            <a:endParaRPr lang="en-IN" sz="20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expire key &amp; persist key</a:t>
            </a:r>
            <a:endParaRPr lang="en-IN" sz="4000" b="0" strike="noStrike" spc="-1">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EXPIRE key seconds</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PERSIST key</a:t>
            </a:r>
            <a:endParaRPr lang="en-IN" sz="2000" b="0" strike="noStrike" spc="-1" dirty="0">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mset key, msetnx key &amp; mget key</a:t>
            </a:r>
            <a:endParaRPr lang="en-IN" sz="5400" b="0" strike="noStrike" spc="-1">
              <a:latin typeface="Arial"/>
            </a:endParaRP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mset, msetnx &amp; mget</a:t>
            </a:r>
            <a:endParaRPr lang="en-IN" sz="4000" b="0" strike="noStrike" spc="-1">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mset server:2 linux user:2 administrator password:2 admin</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msetnx server:3 windows2020 host:1 admin</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mget user:1 password:1 user:2 password:2 user:3 password:3</a:t>
            </a:r>
            <a:endParaRPr lang="en-IN" sz="1800" b="0" strike="noStrike" spc="-1">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85840" indent="-264960">
              <a:lnSpc>
                <a:spcPct val="100000"/>
              </a:lnSpc>
              <a:buClr>
                <a:srgbClr val="666666"/>
              </a:buClr>
              <a:buFont typeface="Arial"/>
              <a:buChar char="•"/>
            </a:pPr>
            <a:r>
              <a:rPr lang="en-IN" sz="1800" b="1" strike="noStrike" spc="-1" dirty="0">
                <a:solidFill>
                  <a:srgbClr val="262626"/>
                </a:solidFill>
                <a:latin typeface="Arial"/>
                <a:ea typeface="Open Sans"/>
              </a:rPr>
              <a:t>returns 0</a:t>
            </a:r>
            <a:r>
              <a:rPr lang="en-IN" sz="1800" b="0" strike="noStrike" spc="-1" dirty="0">
                <a:solidFill>
                  <a:srgbClr val="262626"/>
                </a:solidFill>
                <a:latin typeface="Arial"/>
                <a:ea typeface="Open Sans"/>
              </a:rPr>
              <a:t> if no key was set (at least one key already existed).</a:t>
            </a:r>
            <a:endParaRPr lang="en-IN" sz="1800" b="0" strike="noStrike" spc="-1" dirty="0">
              <a:latin typeface="Arial"/>
            </a:endParaRPr>
          </a:p>
          <a:p>
            <a:pPr marL="285840" indent="-264960">
              <a:lnSpc>
                <a:spcPct val="100000"/>
              </a:lnSpc>
              <a:buClr>
                <a:srgbClr val="666666"/>
              </a:buClr>
              <a:buFont typeface="Arial"/>
              <a:buChar char="•"/>
            </a:pPr>
            <a:r>
              <a:rPr lang="en-IN" sz="1800" b="1" strike="noStrike" spc="-1" dirty="0">
                <a:solidFill>
                  <a:srgbClr val="262626"/>
                </a:solidFill>
                <a:latin typeface="Arial"/>
                <a:ea typeface="Open Sans"/>
              </a:rPr>
              <a:t>returns 1</a:t>
            </a:r>
            <a:r>
              <a:rPr lang="en-IN" sz="1800" b="0" strike="noStrike" spc="-1" dirty="0">
                <a:solidFill>
                  <a:srgbClr val="262626"/>
                </a:solidFill>
                <a:latin typeface="Arial"/>
                <a:ea typeface="Open Sans"/>
              </a:rPr>
              <a:t> if the all the keys were set.</a:t>
            </a:r>
            <a:endParaRPr lang="en-IN" sz="1800" b="0" strike="noStrike" spc="-1" dirty="0">
              <a:latin typeface="Arial"/>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2604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MSET key value [key value …]</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MSETNX key value [key value …]</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MGET key [key ...]</a:t>
            </a:r>
            <a:endParaRPr lang="en-IN" sz="2000" b="0" strike="noStrike" spc="-1" dirty="0">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incr key, incrby key &amp; incrbyfloat key</a:t>
            </a:r>
            <a:endParaRPr lang="en-IN" sz="5400" b="0" strike="noStrike" spc="-1" dirty="0">
              <a:latin typeface="Arial"/>
            </a:endParaRP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 cnt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incrny cnt 2</a:t>
            </a:r>
            <a:endParaRPr lang="en-IN" sz="1800" b="0" strike="noStrike" spc="-1">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85840" indent="-264960">
              <a:lnSpc>
                <a:spcPct val="100000"/>
              </a:lnSpc>
              <a:buClr>
                <a:srgbClr val="666666"/>
              </a:buClr>
              <a:buFont typeface="Arial"/>
              <a:buChar char="•"/>
            </a:pPr>
            <a:r>
              <a:rPr lang="en-IN" sz="1800" b="0" strike="noStrike" spc="-1" dirty="0">
                <a:solidFill>
                  <a:srgbClr val="262626"/>
                </a:solidFill>
                <a:latin typeface="Arial"/>
                <a:ea typeface="Open Sans"/>
              </a:rPr>
              <a:t>This operation is limited to 64 bit signed integers.</a:t>
            </a:r>
            <a:endParaRPr lang="en-IN" sz="1800" b="0" strike="noStrike" spc="-1" dirty="0">
              <a:latin typeface="Arial"/>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2604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INCR key</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INCRBY key increment</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INCRBYFLOAT key increment</a:t>
            </a:r>
            <a:endParaRPr lang="en-IN" sz="2000" b="0" strike="noStrike" spc="-1" dirty="0">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decr key &amp; decrby key</a:t>
            </a:r>
            <a:endParaRPr lang="en-IN" sz="5400" b="0" strike="noStrike" spc="-1" dirty="0">
              <a:latin typeface="Arial"/>
            </a:endParaRP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85840" indent="-264960">
              <a:lnSpc>
                <a:spcPct val="100000"/>
              </a:lnSpc>
              <a:buClr>
                <a:srgbClr val="666666"/>
              </a:buClr>
              <a:buFont typeface="Arial"/>
              <a:buChar char="•"/>
            </a:pPr>
            <a:r>
              <a:rPr lang="en-IN" sz="1800" b="0" strike="noStrike" spc="-1" dirty="0">
                <a:solidFill>
                  <a:srgbClr val="262626"/>
                </a:solidFill>
                <a:latin typeface="Arial"/>
                <a:ea typeface="Open Sans"/>
              </a:rPr>
              <a:t>This operation is limited to 64 bit signed integers.</a:t>
            </a:r>
            <a:endParaRPr lang="en-IN" sz="1800" b="0" strike="noStrike" spc="-1" dirty="0">
              <a:latin typeface="Arial"/>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DECR key</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DECRBY key decrement</a:t>
            </a:r>
            <a:endParaRPr lang="en-IN" sz="2000" b="0" strike="noStrike" spc="-1" dirty="0">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append key &amp; strlen key</a:t>
            </a:r>
            <a:endParaRPr lang="en-IN" sz="5400" b="0" strike="noStrike" spc="-1" dirty="0">
              <a:latin typeface="Arial"/>
            </a:endParaRP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&amp; strlen</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626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770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976480"/>
            <a:ext cx="11690640" cy="12604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APPEND key value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STRLEN key</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TYPE key</a:t>
            </a:r>
            <a:endParaRPr lang="en-IN" sz="2000" b="0" strike="noStrike" spc="-1" dirty="0">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copy key, move key, del key &amp; exists key</a:t>
            </a:r>
            <a:endParaRPr lang="en-IN" sz="5400" b="0" strike="noStrike" spc="-1">
              <a:latin typeface="Arial"/>
            </a:endParaRP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85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a:solidFill>
                  <a:srgbClr val="000000"/>
                </a:solidFill>
                <a:latin typeface="Consolas"/>
                <a:ea typeface="Tahoma"/>
              </a:rPr>
              <a:t>C:\&gt;</a:t>
            </a:r>
            <a:r>
              <a:rPr lang="en-IN" sz="1800" b="0" strike="noStrike" spc="-1">
                <a:solidFill>
                  <a:srgbClr val="528693"/>
                </a:solidFill>
                <a:latin typeface="Consolas"/>
                <a:ea typeface="Tahoma"/>
              </a:rPr>
              <a:t> redis-server --redis.conf --protected-mode no   </a:t>
            </a:r>
            <a:r>
              <a:rPr lang="en-IN" sz="1400" b="0" strike="noStrike" spc="-1">
                <a:solidFill>
                  <a:srgbClr val="92D050"/>
                </a:solidFill>
                <a:latin typeface="Consolas"/>
                <a:ea typeface="Tahoma"/>
              </a:rPr>
              <a:t>//start server</a:t>
            </a:r>
            <a:endParaRPr lang="en-IN" sz="1400" b="0" strike="noStrike" spc="-1">
              <a:latin typeface="Arial"/>
            </a:endParaRPr>
          </a:p>
          <a:p>
            <a:pPr>
              <a:lnSpc>
                <a:spcPct val="100000"/>
              </a:lnSpc>
            </a:pPr>
            <a:endParaRPr lang="en-IN" sz="1400" b="0" strike="noStrike" spc="-1">
              <a:latin typeface="Arial"/>
            </a:endParaRPr>
          </a:p>
          <a:p>
            <a:pPr marL="343080" indent="-319320">
              <a:lnSpc>
                <a:spcPct val="100000"/>
              </a:lnSpc>
              <a:buClr>
                <a:srgbClr val="000000"/>
              </a:buClr>
              <a:buFont typeface="Wingdings" charset="2"/>
              <a:buChar char=""/>
            </a:pPr>
            <a:r>
              <a:rPr lang="en-IN" sz="1800" b="0" strike="noStrike" spc="-1">
                <a:solidFill>
                  <a:srgbClr val="000000"/>
                </a:solidFill>
                <a:latin typeface="Consolas"/>
                <a:ea typeface="Tahoma"/>
              </a:rPr>
              <a:t>C:\&gt;</a:t>
            </a:r>
            <a:r>
              <a:rPr lang="en-IN" sz="1800" b="0" strike="noStrike" spc="-1">
                <a:solidFill>
                  <a:srgbClr val="528693"/>
                </a:solidFill>
                <a:latin typeface="Consolas"/>
                <a:ea typeface="Tahoma"/>
              </a:rPr>
              <a:t> redis-cli –h 127.0.0.1 –p6379 –n 1 </a:t>
            </a:r>
            <a:r>
              <a:rPr lang="en-IN" sz="1400" b="0" strike="noStrike" spc="-1">
                <a:solidFill>
                  <a:srgbClr val="92D050"/>
                </a:solidFill>
                <a:latin typeface="Consolas"/>
                <a:ea typeface="Tahoma"/>
              </a:rPr>
              <a:t>//</a:t>
            </a:r>
            <a:r>
              <a:rPr lang="en-IN" sz="1400" b="0" strike="noStrike" spc="-1">
                <a:solidFill>
                  <a:srgbClr val="528693"/>
                </a:solidFill>
                <a:latin typeface="Consolas"/>
                <a:ea typeface="Tahoma"/>
              </a:rPr>
              <a:t> </a:t>
            </a:r>
            <a:r>
              <a:rPr lang="en-IN" sz="1400" b="0" strike="noStrike" spc="-1">
                <a:solidFill>
                  <a:srgbClr val="92D050"/>
                </a:solidFill>
                <a:latin typeface="Consolas"/>
                <a:ea typeface="Tahoma"/>
              </a:rPr>
              <a:t>redis-cli is the Redis command line interface</a:t>
            </a:r>
            <a:endParaRPr lang="en-IN" sz="1400" b="0" strike="noStrike" spc="-1">
              <a:latin typeface="Arial"/>
            </a:endParaRPr>
          </a:p>
        </p:txBody>
      </p:sp>
      <p:sp>
        <p:nvSpPr>
          <p:cNvPr id="101"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 redis-cli -h host -p port –n dbIndexNumber</a:t>
            </a:r>
            <a:endParaRPr lang="en-IN" sz="2000" b="0" strike="noStrike" spc="-1">
              <a:latin typeface="Arial"/>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4239720"/>
            <a:ext cx="11693880" cy="199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server at 127.0.0.1 port 6379</a:t>
            </a:r>
            <a:endParaRPr lang="en-IN" sz="1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46600" y="3678480"/>
            <a:ext cx="8688600"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clear</a:t>
            </a:r>
            <a:endParaRPr lang="en-IN" sz="1800" b="0" strike="noStrike" spc="-1">
              <a:latin typeface="Arial"/>
            </a:endParaRPr>
          </a:p>
        </p:txBody>
      </p:sp>
      <p:sp>
        <p:nvSpPr>
          <p:cNvPr id="105" name="CustomShape 6"/>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Getting Started</a:t>
            </a:r>
            <a:endParaRPr lang="en-IN" sz="4000" b="0" strike="noStrike" spc="-1">
              <a:latin typeface="Arial"/>
            </a:endParaRPr>
          </a:p>
        </p:txBody>
      </p:sp>
      <p:sp>
        <p:nvSpPr>
          <p:cNvPr id="106" name="CustomShape 7"/>
          <p:cNvSpPr/>
          <p:nvPr/>
        </p:nvSpPr>
        <p:spPr>
          <a:xfrm>
            <a:off x="246600" y="6212880"/>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757575"/>
                </a:solidFill>
                <a:latin typeface="Arial"/>
                <a:ea typeface="DejaVu Sans"/>
              </a:rPr>
              <a:t>saleel@saleel-Latitude-E6430:~$ </a:t>
            </a:r>
            <a:r>
              <a:rPr lang="en-IN" sz="1800" b="0" strike="noStrike" spc="-1">
                <a:solidFill>
                  <a:srgbClr val="FF5733"/>
                </a:solidFill>
                <a:latin typeface="Consolas"/>
                <a:ea typeface="SimSun"/>
              </a:rPr>
              <a:t>redis-cli -h 127.0.0.1 -p 6379 -n 5 </a:t>
            </a:r>
            <a:r>
              <a:rPr lang="en-IN" sz="2400" b="0" strike="noStrike" spc="-1">
                <a:solidFill>
                  <a:srgbClr val="FF5733"/>
                </a:solidFill>
                <a:latin typeface="Consolas"/>
                <a:ea typeface="SimSun"/>
              </a:rPr>
              <a:t>-r</a:t>
            </a:r>
            <a:r>
              <a:rPr lang="en-IN" sz="1800" b="0" strike="noStrike" spc="-1">
                <a:solidFill>
                  <a:srgbClr val="FF5733"/>
                </a:solidFill>
                <a:latin typeface="Consolas"/>
                <a:ea typeface="SimSun"/>
              </a:rPr>
              <a:t> 10 incr cnt</a:t>
            </a:r>
            <a:endParaRPr lang="en-IN" sz="1800" b="0" strike="noStrike" spc="-1">
              <a:latin typeface="Arial"/>
            </a:endParaRPr>
          </a:p>
        </p:txBody>
      </p:sp>
      <p:sp>
        <p:nvSpPr>
          <p:cNvPr id="107" name="CustomShape 8"/>
          <p:cNvSpPr/>
          <p:nvPr/>
        </p:nvSpPr>
        <p:spPr>
          <a:xfrm>
            <a:off x="6357240" y="5906160"/>
            <a:ext cx="6236280"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a:solidFill>
                  <a:srgbClr val="000000"/>
                </a:solidFill>
                <a:latin typeface="Arial"/>
                <a:ea typeface="DejaVu Sans"/>
              </a:rPr>
              <a:t>-r</a:t>
            </a:r>
            <a:r>
              <a:rPr lang="en-IN" sz="1800" b="1" strike="noStrike" spc="-1">
                <a:solidFill>
                  <a:srgbClr val="000000"/>
                </a:solidFill>
                <a:latin typeface="Arial"/>
                <a:ea typeface="DejaVu Sans"/>
              </a:rPr>
              <a:t> &lt;count&gt;</a:t>
            </a:r>
            <a:r>
              <a:rPr lang="en-IN" sz="1800" b="0" strike="noStrike" spc="-1">
                <a:solidFill>
                  <a:srgbClr val="000000"/>
                </a:solidFill>
                <a:latin typeface="Arial"/>
                <a:ea typeface="DejaVu Sans"/>
              </a:rPr>
              <a:t>, means how many times to run a command.</a:t>
            </a:r>
            <a:endParaRPr lang="en-IN" sz="1800" b="0" strike="noStrike" spc="-1">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69131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COPY source destination [DB destination-db] [REPLACE]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MOVE key db</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DEL key [key …]</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EXISTS key [key ...]</a:t>
            </a:r>
            <a:endParaRPr lang="en-IN" sz="2000" b="0" strike="noStrike" spc="-1" dirty="0">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rename key, renamenx key &amp; randomkey key</a:t>
            </a:r>
            <a:endParaRPr lang="en-IN" sz="5400" b="0" strike="noStrike" spc="-1" dirty="0">
              <a:latin typeface="Arial"/>
            </a:endParaRP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a:solidFill>
                            <a:srgbClr val="424242"/>
                          </a:solidFill>
                          <a:latin typeface="Arial"/>
                          <a:ea typeface="DejaVu Sans"/>
                        </a:rPr>
                        <a:t> randomkey</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rename, renamenx &amp; randomkey</a:t>
            </a:r>
            <a:endParaRPr lang="en-IN" sz="4000" b="0" strike="noStrike" spc="-1">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rename oldKey newKey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renamenx oldKey newKey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randomkey</a:t>
            </a:r>
            <a:endParaRPr lang="en-IN" sz="1800" b="0" strike="noStrike" spc="-1">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2604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RENAME key newkey</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RENAMENX key newkey</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RANDOMKEY</a:t>
            </a:r>
            <a:endParaRPr lang="en-IN" sz="2000" b="0" strike="noStrike" spc="-1" dirty="0">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lists</a:t>
            </a:r>
            <a:endParaRPr lang="en-IN" sz="5400" b="0" strike="noStrike" spc="-1">
              <a:latin typeface="Arial"/>
            </a:endParaRP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lpush key &amp; rpush key</a:t>
            </a:r>
            <a:endParaRPr lang="en-IN" sz="5400" b="0" strike="noStrike" spc="-1">
              <a:latin typeface="Arial"/>
            </a:endParaRP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lpush &amp; rpush</a:t>
            </a:r>
            <a:endParaRPr lang="en-IN" sz="4000" b="0" strike="noStrike" spc="-1">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lpush fruits apple orange mango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rpush fruits banana grapes kiwi</a:t>
            </a:r>
            <a:endParaRPr lang="en-IN" sz="1800" b="0" strike="noStrike" spc="-1">
              <a:latin typeface="Arial"/>
            </a:endParaRPr>
          </a:p>
          <a:p>
            <a:pPr marL="285840" indent="-280440">
              <a:lnSpc>
                <a:spcPct val="150000"/>
              </a:lnSpc>
              <a:buClr>
                <a:srgbClr val="808080"/>
              </a:buClr>
              <a:buFont typeface="Arial"/>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FF5733"/>
                </a:solidFill>
                <a:latin typeface="Consolas"/>
                <a:ea typeface="SimSun"/>
              </a:rPr>
              <a:t>lpush a 0 1 2 3 4</a:t>
            </a:r>
            <a:endParaRPr lang="en-IN" sz="1800" b="0" strike="noStrike" spc="-1">
              <a:latin typeface="Arial"/>
            </a:endParaRPr>
          </a:p>
          <a:p>
            <a:pPr marL="285840" indent="-280440">
              <a:lnSpc>
                <a:spcPct val="150000"/>
              </a:lnSpc>
              <a:buClr>
                <a:srgbClr val="808080"/>
              </a:buClr>
              <a:buFont typeface="Arial"/>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FF5733"/>
                </a:solidFill>
                <a:latin typeface="Consolas"/>
                <a:ea typeface="SimSun"/>
              </a:rPr>
              <a:t>rpush a 5 6 7 8 9</a:t>
            </a:r>
            <a:endParaRPr lang="en-IN" sz="1800" b="0" strike="noStrike" spc="-1">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LPUSH key element [element ...]</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RPUSH key element [element ...]</a:t>
            </a:r>
            <a:endParaRPr lang="en-IN" sz="2000" b="0" strike="noStrike" spc="-1" dirty="0">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lindex key &amp; lrange key</a:t>
            </a:r>
            <a:endParaRPr lang="en-IN" sz="5400" b="0" strike="noStrike" spc="-1" dirty="0">
              <a:latin typeface="Arial"/>
            </a:endParaRP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LINDEX key index</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LRANGE key start stop</a:t>
            </a:r>
            <a:endParaRPr lang="en-IN" sz="2000" b="0" strike="noStrike" spc="-1" dirty="0">
              <a:latin typeface="Arial"/>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We can fetch the entire list by passing a range of 0 for the start index and -1 for the last index.</a:t>
            </a:r>
            <a:endParaRPr lang="en-IN" sz="1800" b="0" strike="noStrike" spc="-1" dirty="0">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lset key &amp; linsert key</a:t>
            </a:r>
            <a:endParaRPr lang="en-IN" sz="5400" b="0" strike="noStrike" spc="-1">
              <a:latin typeface="Arial"/>
            </a:endParaRP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lset &amp; linsert</a:t>
            </a:r>
            <a:endParaRPr lang="en-IN" sz="4000" b="0" strike="noStrike" spc="-1">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lset a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linsert a before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linsert a after 5 6</a:t>
            </a:r>
            <a:endParaRPr lang="en-IN" sz="1800" b="0" strike="noStrike" spc="-1">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1DE9B6"/>
                </a:solidFill>
                <a:latin typeface="Consolas"/>
                <a:ea typeface="DejaVu Sans"/>
              </a:rPr>
              <a:t>lpush a 5 4 3 2 1 0</a:t>
            </a:r>
            <a:endParaRPr lang="en-IN" sz="1800" b="0" strike="noStrike" spc="-1">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LSET key index element</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LINSERT key BEFORE|AFTER pivot element</a:t>
            </a:r>
            <a:endParaRPr lang="en-IN" sz="20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select database</a:t>
            </a:r>
            <a:endParaRPr lang="en-IN" sz="5400" b="0" strike="noStrike" spc="-1">
              <a:latin typeface="Arial"/>
            </a:endParaRP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lpop key &amp; rpop key</a:t>
            </a:r>
            <a:endParaRPr lang="en-IN" sz="5400" b="0" strike="noStrike" spc="-1">
              <a:latin typeface="Arial"/>
            </a:endParaRP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lpop &amp; rpop</a:t>
            </a:r>
            <a:endParaRPr lang="en-IN" sz="4000" b="0" strike="noStrike" spc="-1">
              <a:latin typeface="Arial"/>
            </a:endParaRP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3990600"/>
            <a:ext cx="116906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lpop fruits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rpop fruits 2</a:t>
            </a:r>
            <a:endParaRPr lang="en-IN" sz="1800" b="0" strike="noStrike" spc="-1">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LPOP key [count]</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RPOP key [count]</a:t>
            </a:r>
            <a:endParaRPr lang="en-IN" sz="2000" b="0" strike="noStrike" spc="-1" dirty="0">
              <a:latin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llen key &amp; lrem key</a:t>
            </a:r>
            <a:endParaRPr lang="en-IN" sz="5400" b="0" strike="noStrike" spc="-1">
              <a:latin typeface="Arial"/>
            </a:endParaRP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llen &amp; lrem</a:t>
            </a:r>
            <a:endParaRPr lang="en-IN" sz="4000" b="0" strike="noStrike" spc="-1">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llen 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lrem a 5 -1</a:t>
            </a:r>
            <a:endParaRPr lang="en-IN" sz="1800" b="0" strike="noStrike" spc="-1">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1DE9B6"/>
                </a:solidFill>
                <a:latin typeface="Consolas"/>
                <a:ea typeface="DejaVu Sans"/>
              </a:rPr>
              <a:t>lpush a -1 6 -1 5 -1 4 -1 3 2 -1 1 0 -1 -2</a:t>
            </a:r>
            <a:endParaRPr lang="en-IN" sz="1800" b="0" strike="noStrike" spc="-1">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LLEN key</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LREM key count element</a:t>
            </a:r>
            <a:endParaRPr lang="en-IN" sz="2000" b="0" strike="noStrike" spc="-1" dirty="0">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lpos key</a:t>
            </a:r>
            <a:endParaRPr lang="en-IN" sz="5400" b="0" strike="noStrike" spc="-1">
              <a:latin typeface="Arial"/>
            </a:endParaRP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lpos</a:t>
            </a:r>
            <a:endParaRPr lang="en-IN" sz="4000" b="0" strike="noStrike" spc="-1">
              <a:latin typeface="Arial"/>
            </a:endParaRPr>
          </a:p>
        </p:txBody>
      </p:sp>
      <p:sp>
        <p:nvSpPr>
          <p:cNvPr id="271" name="CustomShape 2"/>
          <p:cNvSpPr/>
          <p:nvPr/>
        </p:nvSpPr>
        <p:spPr>
          <a:xfrm>
            <a:off x="248400" y="762120"/>
            <a:ext cx="103197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LPOS</a:t>
            </a:r>
            <a:r>
              <a:rPr lang="en-US" sz="1800" b="0" strike="noStrike" spc="-1">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lang="en-IN" sz="1800" b="0" strike="noStrike" spc="-1">
              <a:latin typeface="Arial"/>
            </a:endParaRPr>
          </a:p>
        </p:txBody>
      </p:sp>
      <p:sp>
        <p:nvSpPr>
          <p:cNvPr id="272" name="CustomShape 3"/>
          <p:cNvSpPr/>
          <p:nvPr/>
        </p:nvSpPr>
        <p:spPr>
          <a:xfrm>
            <a:off x="246600" y="30992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a:t>
            </a:r>
            <a:endParaRPr lang="en-IN" sz="1800" b="0" strike="noStrike" spc="-1" dirty="0">
              <a:latin typeface="Arial"/>
            </a:endParaRPr>
          </a:p>
        </p:txBody>
      </p:sp>
      <p:sp>
        <p:nvSpPr>
          <p:cNvPr id="273" name="CustomShape 4"/>
          <p:cNvSpPr/>
          <p:nvPr/>
        </p:nvSpPr>
        <p:spPr>
          <a:xfrm>
            <a:off x="1224000" y="5904000"/>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1DE9B6"/>
                </a:solidFill>
                <a:latin typeface="Consolas"/>
                <a:ea typeface="DejaVu Sans"/>
              </a:rPr>
              <a:t>lpush a -1 6 -1 5 -1 4 -1 3 2 -1 1 0 -1 -2</a:t>
            </a:r>
            <a:endParaRPr lang="en-IN" sz="1800" b="0" strike="noStrike" spc="-1">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LPOS key element [RANK rank] [COUNT num-matches] [MAXLEN len]</a:t>
            </a:r>
            <a:endParaRPr lang="en-IN" sz="2000" b="0" strike="noStrike" spc="-1">
              <a:latin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Hashes</a:t>
            </a:r>
            <a:endParaRPr lang="en-IN" sz="5400" b="0" strike="noStrike" spc="-1">
              <a:latin typeface="Arial"/>
            </a:endParaRP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hset key, hsetnx key &amp; hget key</a:t>
            </a:r>
            <a:endParaRPr lang="en-IN" sz="5400" b="0" strike="noStrike" spc="-1">
              <a:latin typeface="Arial"/>
            </a:endParaRP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err="1">
                <a:solidFill>
                  <a:srgbClr val="FF5733"/>
                </a:solidFill>
                <a:latin typeface="Consolas"/>
                <a:ea typeface="SimSun"/>
              </a:rPr>
              <a:t>hset</a:t>
            </a:r>
            <a:r>
              <a:rPr lang="en-IN" sz="1700" b="0" strike="noStrike" spc="-1" dirty="0">
                <a:solidFill>
                  <a:srgbClr val="FF5733"/>
                </a:solidFill>
                <a:latin typeface="Consolas"/>
                <a:ea typeface="SimSun"/>
              </a:rPr>
              <a: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err="1">
                <a:solidFill>
                  <a:srgbClr val="FF5733"/>
                </a:solidFill>
                <a:latin typeface="Consolas"/>
                <a:ea typeface="SimSun"/>
              </a:rPr>
              <a:t>hset</a:t>
            </a:r>
            <a:r>
              <a:rPr lang="en-IN" sz="1700" b="0" strike="noStrike" spc="-1" dirty="0">
                <a:solidFill>
                  <a:srgbClr val="FF5733"/>
                </a:solidFill>
                <a:latin typeface="Consolas"/>
                <a:ea typeface="SimSun"/>
              </a:rPr>
              <a: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a:t>
            </a:r>
            <a:r>
              <a:rPr lang="en-IN" sz="1700" b="0" strike="noStrike" spc="-1" dirty="0" err="1">
                <a:solidFill>
                  <a:srgbClr val="FF5733"/>
                </a:solidFill>
                <a:latin typeface="Consolas"/>
                <a:ea typeface="SimSun"/>
              </a:rPr>
              <a:t>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err="1">
                <a:solidFill>
                  <a:srgbClr val="FF5733"/>
                </a:solidFill>
                <a:latin typeface="Consolas"/>
                <a:ea typeface="SimSun"/>
              </a:rPr>
              <a:t>hset</a:t>
            </a:r>
            <a:r>
              <a:rPr lang="en-IN" sz="1700" b="0" strike="noStrike" spc="-1" dirty="0">
                <a:solidFill>
                  <a:srgbClr val="FF5733"/>
                </a:solidFill>
                <a:latin typeface="Consolas"/>
                <a:ea typeface="SimSun"/>
              </a:rPr>
              <a:t> user:1002 name 'Sally Brown' email sally.b@example.com password p4sswOrd</a:t>
            </a:r>
            <a:endParaRPr lang="en-IN" sz="1700" b="0" strike="noStrike" spc="-1" dirty="0">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hset, hsetnx &amp; hget</a:t>
            </a:r>
            <a:endParaRPr lang="en-IN" sz="4000" b="0" strike="noStrike" spc="-1">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2604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HSET key field value [field value …]</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HSETNX key field value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HGET key field</a:t>
            </a:r>
            <a:endParaRPr lang="en-IN" sz="2000" b="0" strike="noStrike" spc="-1" dirty="0">
              <a:latin typeface="Arial"/>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hset customer:1 id 1 name saleel mobile 9850884228 amount 4500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hget customer:1 name</a:t>
            </a:r>
            <a:endParaRPr lang="en-IN" sz="1800" b="0" strike="noStrike" spc="-1">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hmset key &amp; hmget key</a:t>
            </a:r>
            <a:endParaRPr lang="en-IN" sz="5400" b="0" strike="noStrike" spc="-1">
              <a:latin typeface="Arial"/>
            </a:endParaRP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291" name="CustomShape 3"/>
          <p:cNvSpPr/>
          <p:nvPr/>
        </p:nvSpPr>
        <p:spPr>
          <a:xfrm>
            <a:off x="504000" y="1584000"/>
            <a:ext cx="6260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As per Redis 4.0.0, HMSET is considered deprecated.</a:t>
            </a:r>
            <a:endParaRPr lang="en-IN"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SELECT </a:t>
            </a:r>
            <a:r>
              <a:rPr lang="en-US" sz="1800" b="0" strike="noStrike" spc="-1">
                <a:solidFill>
                  <a:srgbClr val="000000"/>
                </a:solidFill>
                <a:latin typeface="Arial"/>
                <a:ea typeface="DejaVu Sans"/>
              </a:rPr>
              <a:t>selects the Redis logical database </a:t>
            </a:r>
            <a:r>
              <a:rPr lang="en-US" sz="1800" b="1" strike="noStrike" spc="-1">
                <a:solidFill>
                  <a:srgbClr val="000000"/>
                </a:solidFill>
                <a:latin typeface="Arial"/>
                <a:ea typeface="DejaVu Sans"/>
              </a:rPr>
              <a:t>[from 0-15]</a:t>
            </a:r>
            <a:r>
              <a:rPr lang="en-US" sz="1800" b="0" strike="noStrike" spc="-1">
                <a:solidFill>
                  <a:srgbClr val="000000"/>
                </a:solidFill>
                <a:latin typeface="Arial"/>
                <a:ea typeface="DejaVu Sans"/>
              </a:rPr>
              <a:t> having the specified zero-based numeric index. New connections always use the database </a:t>
            </a:r>
            <a:r>
              <a:rPr lang="en-US" sz="1800" b="1" strike="noStrike" spc="-1">
                <a:solidFill>
                  <a:srgbClr val="000000"/>
                </a:solidFill>
                <a:latin typeface="Arial"/>
                <a:ea typeface="DejaVu Sans"/>
              </a:rPr>
              <a:t>0</a:t>
            </a:r>
            <a:r>
              <a:rPr lang="en-US" sz="1800" b="0" strike="noStrike" spc="-1">
                <a:solidFill>
                  <a:srgbClr val="000000"/>
                </a:solidFill>
                <a:latin typeface="Arial"/>
                <a:ea typeface="DejaVu Sans"/>
              </a:rPr>
              <a:t>.</a:t>
            </a:r>
            <a:endParaRPr lang="en-IN" sz="1800" b="0" strike="noStrike" spc="-1">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[2]</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16  </a:t>
            </a:r>
            <a:r>
              <a:rPr lang="en-IN" sz="1600" b="0" strike="noStrike" spc="-1">
                <a:solidFill>
                  <a:srgbClr val="BBE33D"/>
                </a:solidFill>
                <a:latin typeface="Consolas"/>
                <a:ea typeface="SimSun"/>
              </a:rPr>
              <a:t>//(error) ERR DB index is out of range</a:t>
            </a:r>
            <a:endParaRPr lang="en-IN" sz="16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[2]</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echo</a:t>
            </a:r>
            <a:r>
              <a:rPr lang="en-IN" sz="1800" b="0" strike="noStrike" spc="-1">
                <a:solidFill>
                  <a:srgbClr val="808080"/>
                </a:solidFill>
                <a:latin typeface="Consolas"/>
                <a:ea typeface="SimSun"/>
              </a:rPr>
              <a:t> </a:t>
            </a:r>
            <a:r>
              <a:rPr lang="en-IN" sz="1800" b="0" strike="noStrike" spc="-1">
                <a:solidFill>
                  <a:srgbClr val="FF5733"/>
                </a:solidFill>
                <a:latin typeface="Consolas"/>
                <a:ea typeface="SimSun"/>
              </a:rPr>
              <a:t>"Hello World!"</a:t>
            </a:r>
            <a:endParaRPr lang="en-IN" sz="1800" b="0" strike="noStrike" spc="-1">
              <a:latin typeface="Arial"/>
            </a:endParaRPr>
          </a:p>
        </p:txBody>
      </p:sp>
      <p:sp>
        <p:nvSpPr>
          <p:cNvPr id="113" name="CustomShape 3"/>
          <p:cNvSpPr/>
          <p:nvPr/>
        </p:nvSpPr>
        <p:spPr>
          <a:xfrm>
            <a:off x="246600" y="50284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select DB</a:t>
            </a:r>
            <a:endParaRPr lang="en-IN" sz="4000" b="0" strike="noStrike" spc="-1">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SELECT index</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ECHO message</a:t>
            </a:r>
            <a:endParaRPr lang="en-IN" sz="2000" b="0" strike="noStrike" spc="-1" dirty="0">
              <a:latin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HMSET key field value [field value ...]</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HMGET key field [field ...]</a:t>
            </a:r>
            <a:endParaRPr lang="en-IN" sz="2000" b="0" strike="noStrike" spc="-1" dirty="0">
              <a:latin typeface="Arial"/>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hkeys key, hvals key &amp; hgetall key</a:t>
            </a:r>
            <a:endParaRPr lang="en-IN" sz="5400" b="0" strike="noStrike" spc="-1">
              <a:latin typeface="Arial"/>
            </a:endParaRP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2604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HKEYS key</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HVALS key</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HGETALL key</a:t>
            </a:r>
            <a:endParaRPr lang="en-IN" sz="2000" b="0" strike="noStrike" spc="-1" dirty="0">
              <a:latin typeface="Arial"/>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hkeys customer:1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hvals customer:1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hgetall customer:2</a:t>
            </a:r>
            <a:endParaRPr lang="en-IN" sz="1800" b="0" strike="noStrike" spc="-1">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hincrby key &amp; hincrbyfloat key</a:t>
            </a:r>
            <a:endParaRPr lang="en-IN" sz="5400" b="0" strike="noStrike" spc="-1">
              <a:latin typeface="Arial"/>
            </a:endParaRP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hincrby &amp; hincrbyfloat</a:t>
            </a:r>
            <a:endParaRPr lang="en-IN" sz="4000" b="0" strike="noStrike" spc="-1">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HINCRBY key field increment</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HINCRBYFLOAT key field increment</a:t>
            </a:r>
            <a:endParaRPr lang="en-IN" sz="2000" b="0" strike="noStrike" spc="-1" dirty="0">
              <a:latin typeface="Arial"/>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676520" y="2362320"/>
            <a:ext cx="881532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hdel key, hlen key, hexists key &amp; hrandfield key</a:t>
            </a:r>
            <a:endParaRPr lang="en-IN" sz="5400" b="0" strike="noStrike" spc="-1">
              <a:latin typeface="Arial"/>
            </a:endParaRP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hdel, hlen, hexists &amp; hrandfield</a:t>
            </a:r>
            <a:endParaRPr lang="en-IN" sz="4000" b="0" strike="noStrike" spc="-1">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69131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HDEL key field [field ...]</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HLEN key</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HEXISTS key field</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HRANDFIELD key [count [WITHVALUES]]</a:t>
            </a:r>
            <a:endParaRPr lang="en-IN" sz="2000" b="0" strike="noStrike" spc="-1" dirty="0">
              <a:latin typeface="Arial"/>
            </a:endParaRPr>
          </a:p>
        </p:txBody>
      </p:sp>
      <p:sp>
        <p:nvSpPr>
          <p:cNvPr id="318" name="CustomShape 4"/>
          <p:cNvSpPr/>
          <p:nvPr/>
        </p:nvSpPr>
        <p:spPr>
          <a:xfrm>
            <a:off x="248400" y="4985240"/>
            <a:ext cx="1155492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Sets</a:t>
            </a:r>
            <a:endParaRPr lang="en-IN" sz="5400" b="0" strike="noStrike" spc="-1">
              <a:latin typeface="Arial"/>
            </a:endParaRP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sadd, smembers, </a:t>
            </a:r>
            <a:r>
              <a:rPr lang="en-IN" sz="5400" b="0" i="1" strike="noStrike" spc="-1" dirty="0" err="1">
                <a:solidFill>
                  <a:srgbClr val="F7C120"/>
                </a:solidFill>
                <a:latin typeface="Century"/>
                <a:ea typeface="DejaVu Sans"/>
              </a:rPr>
              <a:t>sismember</a:t>
            </a:r>
            <a:r>
              <a:rPr lang="en-IN" sz="5400" b="0" i="1" strike="noStrike" spc="-1" dirty="0">
                <a:solidFill>
                  <a:srgbClr val="F7C120"/>
                </a:solidFill>
                <a:latin typeface="Century"/>
                <a:ea typeface="DejaVu Sans"/>
              </a:rPr>
              <a:t> &amp; scard</a:t>
            </a:r>
            <a:endParaRPr lang="en-IN" sz="5400" b="0" strike="noStrike" spc="-1" dirty="0">
              <a:latin typeface="Arial"/>
            </a:endParaRP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a:t>
            </a:r>
            <a:r>
              <a:rPr lang="en-IN" sz="4000" b="0" strike="noStrike" spc="-1" dirty="0" err="1">
                <a:solidFill>
                  <a:srgbClr val="F7C120"/>
                </a:solidFill>
                <a:latin typeface="Open Sans"/>
                <a:ea typeface="DejaVu Sans"/>
              </a:rPr>
              <a:t>sismember</a:t>
            </a:r>
            <a:r>
              <a:rPr lang="en-IN" sz="4000" b="0" strike="noStrike" spc="-1" dirty="0">
                <a:solidFill>
                  <a:srgbClr val="F7C120"/>
                </a:solidFill>
                <a:latin typeface="Open Sans"/>
                <a:ea typeface="DejaVu Sans"/>
              </a:rPr>
              <a:t>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69131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SADD key member [member ...]</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SMEMBERS key</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SISMEMBER key member</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SCARD key</a:t>
            </a:r>
            <a:endParaRPr lang="en-IN" sz="2000" b="0" strike="noStrike" spc="-1" dirty="0">
              <a:latin typeface="Arial"/>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strings</a:t>
            </a:r>
            <a:endParaRPr lang="en-IN" sz="5400" b="0" strike="noStrike" spc="-1">
              <a:latin typeface="Arial"/>
            </a:endParaRP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sunion, sinter and sdiff</a:t>
            </a:r>
            <a:endParaRPr lang="en-IN" sz="5400" b="0" strike="noStrike" spc="-1">
              <a:latin typeface="Arial"/>
            </a:endParaRP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 ainter &amp; sdiff</a:t>
            </a:r>
            <a:endParaRPr lang="en-IN" sz="4000" b="0" strike="noStrike" spc="-1">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2604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SUNION key [key …]</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SINTER key [key ...]</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SDIFF key [key ...]</a:t>
            </a:r>
            <a:endParaRPr lang="en-IN" sz="2000" b="0" strike="noStrike" spc="-1" dirty="0">
              <a:latin typeface="Arial"/>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sunionstore, sinterstore and sdiffstore</a:t>
            </a:r>
            <a:endParaRPr lang="en-IN" sz="5400" b="0" strike="noStrike" spc="-1">
              <a:latin typeface="Arial"/>
            </a:endParaRP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sunionstore, sinterstore &amp; sdiffstore</a:t>
            </a:r>
            <a:endParaRPr lang="en-IN" sz="4000" b="0" strike="noStrike" spc="-1">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2604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SUNIONSTORE destination key [key …]</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SINTERSTORE destination key [key ...]</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SDIFFSTORE destination key [key ...]</a:t>
            </a:r>
            <a:endParaRPr lang="en-IN" sz="2000" b="0" strike="noStrike" spc="-1" dirty="0">
              <a:latin typeface="Arial"/>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smove, srem &amp; srandmember</a:t>
            </a:r>
            <a:endParaRPr lang="en-IN" sz="5400" b="0" strike="noStrike" spc="-1" dirty="0">
              <a:latin typeface="Arial"/>
            </a:endParaRP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a:solidFill>
                            <a:srgbClr val="424242"/>
                          </a:solidFill>
                          <a:latin typeface="Arial"/>
                          <a:ea typeface="DejaVu Sans"/>
                        </a:rPr>
                        <a:t> randomkey</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2604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SMOVE source destination member</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SREM key member [member ...]</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SRANDMEMBER key [count]</a:t>
            </a:r>
            <a:endParaRPr lang="en-IN" sz="2000" b="0" strike="noStrike" spc="-1" dirty="0">
              <a:latin typeface="Arial"/>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Sorted Sets</a:t>
            </a:r>
            <a:endParaRPr lang="en-IN" sz="5400" b="0" strike="noStrike" spc="-1">
              <a:latin typeface="Arial"/>
            </a:endParaRP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zadd</a:t>
            </a:r>
            <a:endParaRPr lang="en-IN" sz="5400" b="0" strike="noStrike" spc="-1">
              <a:latin typeface="Arial"/>
            </a:endParaRP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zadd</a:t>
            </a:r>
            <a:endParaRPr lang="en-IN" sz="4000" b="0" strike="noStrike" spc="-1">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ZADD key [NX|XX] [GT|LT] [CH] [INCR] score member [score member ...]</a:t>
            </a:r>
            <a:endParaRPr lang="en-IN" sz="2000" b="0" strike="noStrike" spc="-1">
              <a:latin typeface="Arial"/>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game:1 12 saleel 04 neel 28 deep 10 nitish 7 gau 5 ruhan 5 raj 10 kau 17 saleel 23 sangita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zrange and zrevrange</a:t>
            </a:r>
            <a:endParaRPr lang="en-IN" sz="5400" b="0" strike="noStrike" spc="-1">
              <a:latin typeface="Arial"/>
            </a:endParaRP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set key</a:t>
            </a:r>
            <a:endParaRPr lang="en-IN" sz="5400" b="0" strike="noStrike" spc="-1">
              <a:latin typeface="Arial"/>
            </a:endParaRP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ZRANGE key min max [BYSCORE|BYLEX] [REV] [LIMIT offset count] [WITHSCORES] </a:t>
            </a:r>
            <a:endParaRPr lang="en-IN" sz="2000" b="0" strike="noStrike" spc="-1" dirty="0">
              <a:latin typeface="Arial"/>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BF360C"/>
                </a:solidFill>
                <a:latin typeface="Arial"/>
                <a:ea typeface="DejaVu Sans"/>
              </a:rPr>
              <a:t>  1) "neel"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2) "4"</a:t>
            </a:r>
            <a:endParaRPr lang="en-IN" sz="2200" b="0" strike="noStrike" spc="-1">
              <a:latin typeface="Arial"/>
            </a:endParaRPr>
          </a:p>
          <a:p>
            <a:pPr>
              <a:lnSpc>
                <a:spcPct val="100000"/>
              </a:lnSpc>
            </a:pPr>
            <a:r>
              <a:rPr lang="en-IN" sz="2200" b="0" strike="noStrike" spc="-1">
                <a:solidFill>
                  <a:srgbClr val="BF360C"/>
                </a:solidFill>
                <a:latin typeface="Arial"/>
                <a:ea typeface="DejaVu Sans"/>
              </a:rPr>
              <a:t>  3) "raj"</a:t>
            </a:r>
            <a:endParaRPr lang="en-IN" sz="2200" b="0" strike="noStrike" spc="-1">
              <a:latin typeface="Arial"/>
            </a:endParaRPr>
          </a:p>
          <a:p>
            <a:pPr>
              <a:lnSpc>
                <a:spcPct val="100000"/>
              </a:lnSpc>
            </a:pPr>
            <a:r>
              <a:rPr lang="en-IN" sz="2200" b="0" strike="noStrike" spc="-1">
                <a:solidFill>
                  <a:srgbClr val="BF360C"/>
                </a:solidFill>
                <a:latin typeface="Arial"/>
                <a:ea typeface="DejaVu Sans"/>
              </a:rPr>
              <a:t>  4)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5) "ruhan"</a:t>
            </a:r>
            <a:endParaRPr lang="en-IN" sz="2200" b="0" strike="noStrike" spc="-1">
              <a:latin typeface="Arial"/>
            </a:endParaRPr>
          </a:p>
          <a:p>
            <a:pPr>
              <a:lnSpc>
                <a:spcPct val="100000"/>
              </a:lnSpc>
            </a:pPr>
            <a:r>
              <a:rPr lang="en-IN" sz="2200" b="0" strike="noStrike" spc="-1">
                <a:solidFill>
                  <a:srgbClr val="BF360C"/>
                </a:solidFill>
                <a:latin typeface="Arial"/>
                <a:ea typeface="DejaVu Sans"/>
              </a:rPr>
              <a:t>  6)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7) "gau"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8) "7"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9) "kau"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10)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11) "nitish"</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12)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13)  "saleel"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14) "17"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15) "sangita"</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16) "23"</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17) "deep"</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18) "28"</a:t>
            </a:r>
            <a:endParaRPr lang="en-IN" sz="2200" b="0" strike="noStrike" spc="-1">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ZREVRANGE key start stop [WITHSCORES] </a:t>
            </a:r>
            <a:endParaRPr lang="en-IN" sz="2000" b="0" strike="noStrike" spc="-1">
              <a:latin typeface="Arial"/>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zrangebyscore &amp; zrevrangebyscore</a:t>
            </a:r>
            <a:endParaRPr lang="en-IN" sz="5400" b="0" strike="noStrike" spc="-1" dirty="0">
              <a:latin typeface="Arial"/>
            </a:endParaRP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ZRANGEBYSCORE key min max [WITHSCORES] [LIMIT offset count] </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ZREVRANGEBYSCORE key max min [WITHSCORES] [LIMIT offset count]</a:t>
            </a:r>
            <a:endParaRPr lang="en-IN" sz="2000" b="0" strike="noStrike" spc="-1" dirty="0">
              <a:latin typeface="Arial"/>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zrank, zrevrank and zscore, zmscore</a:t>
            </a:r>
            <a:endParaRPr lang="en-IN" sz="5400" b="0" strike="noStrike" spc="-1">
              <a:latin typeface="Arial"/>
            </a:endParaRP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zrank, zrevrank &amp; zscore, zmscore</a:t>
            </a:r>
            <a:endParaRPr lang="en-IN" sz="4000" b="0" strike="noStrike" spc="-1">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69131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ZRANK key member</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ZREVRANK key member</a:t>
            </a:r>
            <a:endParaRPr lang="en-IN" sz="2000" b="0" strike="noStrike" spc="-1" dirty="0">
              <a:latin typeface="Arial"/>
            </a:endParaRPr>
          </a:p>
          <a:p>
            <a:pPr>
              <a:lnSpc>
                <a:spcPct val="100000"/>
              </a:lnSpc>
            </a:pPr>
            <a:r>
              <a:rPr lang="en-US" sz="800" b="0" strike="noStrike" spc="-1" dirty="0">
                <a:solidFill>
                  <a:srgbClr val="00B0F0"/>
                </a:solidFill>
                <a:latin typeface="Consolas"/>
                <a:ea typeface="DejaVu Sans"/>
              </a:rPr>
              <a:t> </a:t>
            </a: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ZSCORE key member</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ZMSCORE key member [member ...]</a:t>
            </a:r>
            <a:endParaRPr lang="en-IN" sz="2000" b="0" strike="noStrike" spc="-1" dirty="0">
              <a:latin typeface="Arial"/>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zrank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zrevrank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zscore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zmscore game:1 saleel sharmin</a:t>
            </a:r>
            <a:endParaRPr lang="en-IN" sz="1800" b="0" strike="noStrike" spc="-1">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zcount, zrem, zrandmember</a:t>
            </a:r>
            <a:endParaRPr lang="en-IN" sz="5400" b="0" strike="noStrike" spc="-1">
              <a:latin typeface="Arial"/>
            </a:endParaRP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zcount, zrem, zrandmember</a:t>
            </a:r>
            <a:endParaRPr lang="en-IN" sz="4000" b="0" strike="noStrike" spc="-1">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2604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ZCOUNT key min max</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ZREM key member [member …]</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ZRANDMEMBER key [count [WITHSCORES]]</a:t>
            </a:r>
            <a:endParaRPr lang="en-IN" sz="2000" b="0" strike="noStrike" spc="-1" dirty="0">
              <a:latin typeface="Arial"/>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zunion, zinter and zdiff</a:t>
            </a:r>
            <a:endParaRPr lang="en-IN" sz="5400" b="0" strike="noStrike" spc="-1">
              <a:latin typeface="Arial"/>
            </a:endParaRP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ZUNION numkeys key [key ...] [WEIGHTS weight [weight ...]] [AGGREGATE SUM|MIN|MAX] [WITHSCORES]</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ZINTER numkeys key [key ...] [WEIGHTS weight [weight ...]] [AGGREGATE SUM|MIN|MAX] [WITHSCORES]</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ZDIFF numkeys key [key ...] [WITHSCORES]</a:t>
            </a:r>
            <a:endParaRPr lang="en-IN" sz="2000" b="0" strike="noStrike" spc="-1" dirty="0">
              <a:latin typeface="Arial"/>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 key</a:t>
            </a:r>
            <a:endParaRPr lang="en-IN" sz="4000" b="0" strike="noStrike" spc="-1">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server:1 redis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otp:1 455676 ex 100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otp:2 236767 px 100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"host name" stp5 nx</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set user:1 "saleel" xx</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password:1 sony ex 100 get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password:1 sony keepttl</a:t>
            </a:r>
            <a:endParaRPr lang="en-IN" sz="1800" b="0" strike="noStrike" spc="-1">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a:solidFill>
                            <a:srgbClr val="404040"/>
                          </a:solidFill>
                          <a:latin typeface="Open Sans"/>
                          <a:ea typeface="DejaVu Sans"/>
                        </a:rPr>
                        <a:t> PX milliseconds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SET key value [EX seconds|PX milliseconds|KEEPTTL] [NX|XX] [GET]</a:t>
            </a:r>
            <a:endParaRPr lang="en-IN" sz="20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flushdb and flushall</a:t>
            </a:r>
            <a:endParaRPr lang="en-IN" sz="5400" b="0" strike="noStrike" spc="-1">
              <a:latin typeface="Arial"/>
            </a:endParaRP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FLUSHDB [ASYNC|SYNC]</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FLUSHALL [ASYNC|SYNC]</a:t>
            </a:r>
            <a:endParaRPr lang="en-IN" sz="2000" b="0" strike="noStrike" spc="-1" dirty="0">
              <a:latin typeface="Arial"/>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EVAL script</a:t>
            </a:r>
            <a:endParaRPr lang="en-IN" sz="5400" b="0" strike="noStrike" spc="-1">
              <a:latin typeface="Arial"/>
            </a:endParaRP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200" b="0" strike="noStrike" spc="-1" dirty="0">
                <a:solidFill>
                  <a:srgbClr val="00B0F0"/>
                </a:solidFill>
                <a:latin typeface="Consolas"/>
                <a:ea typeface="DejaVu Sans"/>
              </a:rPr>
              <a:t>EVAL script numkeys key [key ...] arg [arg ...]</a:t>
            </a:r>
            <a:endParaRPr lang="en-IN" sz="2200" b="0" strike="noStrike" spc="-1" dirty="0">
              <a:latin typeface="Arial"/>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54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200" b="0" strike="noStrike" spc="-1" dirty="0">
                <a:solidFill>
                  <a:srgbClr val="00B0F0"/>
                </a:solidFill>
                <a:latin typeface="Consolas"/>
                <a:ea typeface="DejaVu Sans"/>
              </a:rPr>
              <a:t>EVAL script numkeys key [key ...] arg [arg ...]</a:t>
            </a:r>
            <a:endParaRPr lang="en-IN" sz="2200" b="0" strike="noStrike" spc="-1" dirty="0">
              <a:latin typeface="Arial"/>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'Hello World!' "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eval "local x = 'Hello World!' return x"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redis.call('echo', 'Hello')"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ARGV[1] + ARGV[2] + ARGV[3]" 0 3 3 4</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redis.call('keys', '*')"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"local x=redis.call('keys','*') return x"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"local x=redis.call('mget', KEYS[1],KEYS[2],KEYS[3]) return x" 3 a b c</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redis.call('mget', KEYS[1],KEYS[2],KEYS[3])" 3 a b c</a:t>
            </a:r>
            <a:endParaRPr lang="en-IN" sz="1800" b="0" strike="noStrike" spc="-1">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54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200" b="0" strike="noStrike" spc="-1" dirty="0">
                <a:solidFill>
                  <a:srgbClr val="00B0F0"/>
                </a:solidFill>
                <a:latin typeface="Consolas"/>
                <a:ea typeface="DejaVu Sans"/>
              </a:rPr>
              <a:t>EVAL script numkeys key [key ...] arg [arg ...]</a:t>
            </a:r>
            <a:endParaRPr lang="en-IN" sz="2200" b="0" strike="noStrike" spc="-1" dirty="0">
              <a:latin typeface="Arial"/>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redis.call('zrank', 'game:1', ARGV[1])" 0 saleel</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pub/sub</a:t>
            </a:r>
            <a:endParaRPr lang="en-IN" sz="5400" b="0" strike="noStrike" spc="-1">
              <a:latin typeface="Arial"/>
            </a:endParaRP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2604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SUBSCRIBE channel [channel ...]</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PUBLISH channel message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UNSUBSCRIBE [channel [channel ...]]</a:t>
            </a:r>
            <a:endParaRPr lang="en-IN" sz="2000" b="0" strike="noStrike" spc="-1" dirty="0">
              <a:latin typeface="Arial"/>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geo</a:t>
            </a:r>
            <a:endParaRPr lang="en-IN" sz="5400" b="0" strike="noStrike" spc="-1">
              <a:latin typeface="Arial"/>
            </a:endParaRP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geoadd and geohash</a:t>
            </a:r>
            <a:endParaRPr lang="en-IN" sz="5400" b="0" strike="noStrike" spc="-1">
              <a:latin typeface="Arial"/>
            </a:endParaRP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setex key &amp; setnx key</a:t>
            </a:r>
            <a:endParaRPr lang="en-IN" sz="5400" b="0" strike="noStrike" spc="-1">
              <a:latin typeface="Arial"/>
            </a:endParaRP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geoadd &amp; goehash</a:t>
            </a:r>
            <a:endParaRPr lang="en-IN" sz="4000" b="0" strike="noStrike" spc="-1">
              <a:latin typeface="Arial"/>
            </a:endParaRPr>
          </a:p>
        </p:txBody>
      </p:sp>
      <p:sp>
        <p:nvSpPr>
          <p:cNvPr id="443" name="CustomShape 2"/>
          <p:cNvSpPr/>
          <p:nvPr/>
        </p:nvSpPr>
        <p:spPr>
          <a:xfrm>
            <a:off x="248400" y="3112920"/>
            <a:ext cx="1168884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GEOADD key [NX|XX] [CH] longitude latitude member [longitude latitude member ...]</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GEOHASH key member [member ...]</a:t>
            </a:r>
            <a:endParaRPr lang="en-IN" sz="2000" b="0" strike="noStrike" spc="-1" dirty="0">
              <a:latin typeface="Arial"/>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geoadd maps 76.680000 12.120000 mysore 74.629997 24.879999 chittorgarh 73.856255 18.516726 pune 73.192635 22.310696 baroda 72.831062 21.170240 surat 72.998199 21.705723 bharuch 72.948936 22.554029 anand</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geohash maps mysore pune baroda</a:t>
            </a:r>
            <a:endParaRPr lang="en-IN" sz="1800" b="0" strike="noStrike" spc="-1">
              <a:latin typeface="Arial"/>
            </a:endParaRPr>
          </a:p>
          <a:p>
            <a:pPr>
              <a:lnSpc>
                <a:spcPct val="150000"/>
              </a:lnSpc>
            </a:pPr>
            <a:endParaRPr lang="en-IN" sz="1800" b="0" strike="noStrike" spc="-1">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transcation</a:t>
            </a:r>
            <a:endParaRPr lang="en-IN" sz="5400" b="0" strike="noStrike" spc="-1">
              <a:latin typeface="Arial"/>
            </a:endParaRP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2604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MULTI</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EXEC</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DISCARD</a:t>
            </a:r>
            <a:endParaRPr lang="en-IN" sz="2000" b="0" strike="noStrike" spc="-1" dirty="0">
              <a:latin typeface="Arial"/>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monitor</a:t>
            </a:r>
            <a:endParaRPr lang="en-IN" sz="5400" b="0" strike="noStrike" spc="-1">
              <a:latin typeface="Arial"/>
            </a:endParaRP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a:solidFill>
                  <a:srgbClr val="000000"/>
                </a:solidFill>
                <a:latin typeface="Consolas"/>
                <a:ea typeface="Tahoma"/>
              </a:rPr>
              <a:t>C:\&gt;</a:t>
            </a:r>
            <a:r>
              <a:rPr lang="en-IN" sz="1800" b="0" strike="noStrike" spc="-1">
                <a:solidFill>
                  <a:srgbClr val="528693"/>
                </a:solidFill>
                <a:latin typeface="Consolas"/>
                <a:ea typeface="Tahoma"/>
              </a:rPr>
              <a:t> redis-cli monitor</a:t>
            </a:r>
            <a:endParaRPr lang="en-IN" sz="1800" b="0" strike="noStrike" spc="-1">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MONITOR</a:t>
            </a:r>
            <a:endParaRPr lang="en-IN" sz="2000" b="0" strike="noStrike" spc="-1">
              <a:latin typeface="Arial"/>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SAVE</a:t>
            </a:r>
            <a:endParaRPr lang="en-IN" sz="1800" b="0" strike="noStrike" spc="-1">
              <a:latin typeface="Arial"/>
            </a:endParaRPr>
          </a:p>
          <a:p>
            <a:pPr>
              <a:lnSpc>
                <a:spcPct val="100000"/>
              </a:lnSpc>
            </a:pPr>
            <a:r>
              <a:rPr lang="en-IN" sz="1800" b="0" strike="noStrike" spc="-1">
                <a:solidFill>
                  <a:srgbClr val="000000"/>
                </a:solidFill>
                <a:latin typeface="Arial"/>
                <a:ea typeface="DejaVu Sans"/>
              </a:rPr>
              <a:t>Config get dir  /var/lib/redis</a:t>
            </a:r>
            <a:endParaRPr lang="en-IN" sz="1800" b="0" strike="noStrike" spc="-1">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C2185B"/>
                </a:solidFill>
                <a:latin typeface="Arial"/>
                <a:ea typeface="DejaVu Sans"/>
              </a:rPr>
              <a:t>redis-cli --csv -h 127.0.0.1 -p 6379 -n 3  hgetall cust:2 &gt;&gt; customer</a:t>
            </a:r>
            <a:endParaRPr lang="en-IN" sz="2200" b="0" strike="noStrike" spc="-1">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38201</TotalTime>
  <Words>7556</Words>
  <Application>Microsoft Office PowerPoint</Application>
  <PresentationFormat>Widescreen</PresentationFormat>
  <Paragraphs>900</Paragraphs>
  <Slides>98</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98</vt:i4>
      </vt:variant>
    </vt:vector>
  </HeadingPairs>
  <TitlesOfParts>
    <vt:vector size="116" baseType="lpstr">
      <vt:lpstr>SimSun</vt:lpstr>
      <vt:lpstr>-apple-system</vt:lpstr>
      <vt:lpstr>Arial</vt:lpstr>
      <vt:lpstr>Bookman Old Style</vt:lpstr>
      <vt:lpstr>Calibri</vt:lpstr>
      <vt:lpstr>Century</vt:lpstr>
      <vt:lpstr>Consolas</vt:lpstr>
      <vt:lpstr>Courier New</vt:lpstr>
      <vt:lpstr>Gill Sans MT</vt:lpstr>
      <vt:lpstr>Monospace</vt:lpstr>
      <vt:lpstr>Open Sans</vt:lpstr>
      <vt:lpstr>Segoe Print</vt:lpstr>
      <vt:lpstr>Segoe UI</vt:lpstr>
      <vt:lpstr>StarSymbol</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8688</cp:revision>
  <dcterms:created xsi:type="dcterms:W3CDTF">2015-10-09T06:09:34Z</dcterms:created>
  <dcterms:modified xsi:type="dcterms:W3CDTF">2021-06-19T08:49:28Z</dcterms:modified>
</cp:coreProperties>
</file>