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10"/>
  </p:notesMasterIdLst>
  <p:sldIdLst>
    <p:sldId id="414" r:id="rId2"/>
    <p:sldId id="545" r:id="rId3"/>
    <p:sldId id="519" r:id="rId4"/>
    <p:sldId id="546" r:id="rId5"/>
    <p:sldId id="520" r:id="rId6"/>
    <p:sldId id="547" r:id="rId7"/>
    <p:sldId id="548" r:id="rId8"/>
    <p:sldId id="549" r:id="rId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4747"/>
    <a:srgbClr val="646464"/>
    <a:srgbClr val="7E0042"/>
    <a:srgbClr val="FFD700"/>
    <a:srgbClr val="466B94"/>
    <a:srgbClr val="507BAA"/>
    <a:srgbClr val="FFD13F"/>
    <a:srgbClr val="437679"/>
    <a:srgbClr val="74BC00"/>
    <a:srgbClr val="FFC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p:normalViewPr>
  <p:slideViewPr>
    <p:cSldViewPr>
      <p:cViewPr>
        <p:scale>
          <a:sx n="90" d="100"/>
          <a:sy n="90" d="100"/>
        </p:scale>
        <p:origin x="1404"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11/21/2017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7150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6ED8FC80-2249-485B-8CBF-027693C1EED4}"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6388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6388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endParaRPr lang="en-US"/>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542C60D1-FEFA-4F22-8F39-2A0E8DDF753F}"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AE7FE9DD-B79F-4911-9D24-DCA81CA2BB1B}" type="slidenum">
              <a:rPr lang="en-US" smtClean="0"/>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41" r:id="rId3"/>
    <p:sldLayoutId id="2147483843" r:id="rId4"/>
    <p:sldLayoutId id="2147483842"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vert="horz" anchor="t" anchorCtr="0">
            <a:noAutofit/>
          </a:bodyPr>
          <a:lstStyle/>
          <a:p>
            <a:pPr algn="l"/>
            <a:r>
              <a:rPr lang="en-US" sz="3600" b="1" dirty="0">
                <a:solidFill>
                  <a:srgbClr val="FFD700"/>
                </a:solidFill>
                <a:latin typeface="Cambria Math" panose="02040503050406030204" pitchFamily="18" charset="0"/>
                <a:ea typeface="Cambria Math" panose="02040503050406030204" pitchFamily="18" charset="0"/>
                <a:cs typeface="Arial" pitchFamily="34" charset="0"/>
              </a:rPr>
              <a:t>JavaScript Framework - AngularJS</a:t>
            </a:r>
          </a:p>
        </p:txBody>
      </p:sp>
      <p:sp>
        <p:nvSpPr>
          <p:cNvPr id="4" name="Subtitle 3"/>
          <p:cNvSpPr>
            <a:spLocks noGrp="1"/>
          </p:cNvSpPr>
          <p:nvPr>
            <p:ph type="subTitle" idx="1"/>
          </p:nvPr>
        </p:nvSpPr>
        <p:spPr>
          <a:xfrm>
            <a:off x="1219200" y="5562600"/>
            <a:ext cx="6858000" cy="533400"/>
          </a:xfrm>
        </p:spPr>
        <p:txBody>
          <a:bodyPr>
            <a:noAutofit/>
          </a:bodyPr>
          <a:lstStyle/>
          <a:p>
            <a:r>
              <a:rPr lang="en-US" sz="4400" dirty="0" smtClean="0">
                <a:latin typeface="Arial" pitchFamily="34" charset="0"/>
                <a:cs typeface="Arial" pitchFamily="34" charset="0"/>
              </a:rPr>
              <a:t>infoway</a:t>
            </a:r>
            <a:endParaRPr lang="en-US" sz="4400" dirty="0">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000" i="1" dirty="0" smtClean="0">
                <a:solidFill>
                  <a:srgbClr val="688EB8"/>
                </a:solidFill>
                <a:latin typeface="Century" panose="02040604050505020304" pitchFamily="18" charset="0"/>
                <a:cs typeface="Arial" pitchFamily="34" charset="0"/>
              </a:rPr>
              <a:t>AngularJS</a:t>
            </a:r>
            <a:endParaRPr lang="en-US" sz="6000" i="1" dirty="0">
              <a:solidFill>
                <a:srgbClr val="688EB8"/>
              </a:solidFill>
              <a:latin typeface="Century" panose="02040604050505020304" pitchFamily="18" charset="0"/>
              <a:cs typeface="Arial" pitchFamily="34" charset="0"/>
            </a:endParaRPr>
          </a:p>
        </p:txBody>
      </p:sp>
      <p:sp>
        <p:nvSpPr>
          <p:cNvPr id="3" name="Rectangle 2"/>
          <p:cNvSpPr/>
          <p:nvPr/>
        </p:nvSpPr>
        <p:spPr>
          <a:xfrm>
            <a:off x="76200" y="3581400"/>
            <a:ext cx="8991600" cy="1323439"/>
          </a:xfrm>
          <a:prstGeom prst="rect">
            <a:avLst/>
          </a:prstGeom>
        </p:spPr>
        <p:txBody>
          <a:bodyPr wrap="square">
            <a:spAutoFit/>
          </a:bodyPr>
          <a:lstStyle/>
          <a:p>
            <a:pPr algn="just"/>
            <a:r>
              <a:rPr lang="en-IN" sz="2000" dirty="0">
                <a:solidFill>
                  <a:srgbClr val="474747"/>
                </a:solidFill>
                <a:latin typeface="Segoe UI Light" panose="020B0502040204020203" pitchFamily="34" charset="0"/>
                <a:cs typeface="Segoe UI Light" panose="020B0502040204020203" pitchFamily="34" charset="0"/>
              </a:rPr>
              <a:t>AngularJS is a very powerful JavaScript Framework. It is used in Single Page Application (SPA) projects. It extends HTML DOM with additional attributes and makes it more responsive to user actions. AngularJS is open source, completely free.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646331"/>
          </a:xfrm>
          <a:prstGeom prst="rect">
            <a:avLst/>
          </a:prstGeom>
          <a:solidFill>
            <a:srgbClr val="FFC300"/>
          </a:solidFill>
        </p:spPr>
        <p:txBody>
          <a:bodyPr wrap="square" rtlCol="0">
            <a:spAutoFit/>
          </a:bodyPr>
          <a:lstStyle/>
          <a:p>
            <a:pPr algn="ctr"/>
            <a:r>
              <a:rPr lang="en-IN" sz="3600" dirty="0">
                <a:solidFill>
                  <a:srgbClr val="FFFF00"/>
                </a:solidFill>
                <a:latin typeface="Century" panose="02040604050505020304" pitchFamily="18" charset="0"/>
                <a:ea typeface="Microsoft JhengHei UI Light" panose="020B0304030504040204" pitchFamily="34" charset="-120"/>
                <a:cs typeface="Arial" panose="020B0604020202020204" pitchFamily="34" charset="0"/>
              </a:rPr>
              <a:t>Directive components in ng</a:t>
            </a:r>
          </a:p>
        </p:txBody>
      </p:sp>
      <p:cxnSp>
        <p:nvCxnSpPr>
          <p:cNvPr id="7" name="Straight Connector 6"/>
          <p:cNvCxnSpPr/>
          <p:nvPr/>
        </p:nvCxnSpPr>
        <p:spPr>
          <a:xfrm>
            <a:off x="0" y="1295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609600"/>
            <a:ext cx="9144000" cy="523220"/>
          </a:xfrm>
          <a:prstGeom prst="rect">
            <a:avLst/>
          </a:prstGeom>
          <a:solidFill>
            <a:srgbClr val="FFD13F"/>
          </a:solidFill>
        </p:spPr>
        <p:txBody>
          <a:bodyPr wrap="square" rtlCol="0">
            <a:spAutoFit/>
          </a:bodyPr>
          <a:lstStyle/>
          <a:p>
            <a:r>
              <a:rPr lang="en-IN" sz="2800" dirty="0" smtClean="0">
                <a:solidFill>
                  <a:srgbClr val="FFFF00"/>
                </a:solidFill>
                <a:latin typeface="Century" panose="02040604050505020304" pitchFamily="18" charset="0"/>
                <a:ea typeface="Microsoft JhengHei UI Light" panose="020B0304030504040204" pitchFamily="34" charset="-120"/>
                <a:cs typeface="Arial" panose="020B0604020202020204" pitchFamily="34" charset="0"/>
              </a:rPr>
              <a:t>ng-</a:t>
            </a:r>
            <a:endParaRPr lang="en-IN" sz="2800" dirty="0">
              <a:solidFill>
                <a:srgbClr val="FFFF00"/>
              </a:solidFill>
              <a:latin typeface="Century" panose="02040604050505020304" pitchFamily="18" charset="0"/>
              <a:ea typeface="Microsoft JhengHei UI Light" panose="020B0304030504040204" pitchFamily="34" charset="-120"/>
              <a:cs typeface="Arial" panose="020B0604020202020204" pitchFamily="34" charset="0"/>
            </a:endParaRPr>
          </a:p>
        </p:txBody>
      </p:sp>
      <p:sp>
        <p:nvSpPr>
          <p:cNvPr id="2" name="Rectangle 1"/>
          <p:cNvSpPr/>
          <p:nvPr/>
        </p:nvSpPr>
        <p:spPr>
          <a:xfrm>
            <a:off x="152400" y="1416784"/>
            <a:ext cx="8839200" cy="2554545"/>
          </a:xfrm>
          <a:prstGeom prst="rect">
            <a:avLst/>
          </a:prstGeom>
        </p:spPr>
        <p:txBody>
          <a:bodyPr wrap="square">
            <a:spAutoFit/>
          </a:bodyPr>
          <a:lstStyle/>
          <a:p>
            <a:pPr algn="just"/>
            <a:r>
              <a:rPr lang="en-IN" sz="2000" dirty="0">
                <a:solidFill>
                  <a:srgbClr val="474747"/>
                </a:solidFill>
                <a:latin typeface="Segoe UI Light" panose="020B0502040204020203" pitchFamily="34" charset="0"/>
                <a:cs typeface="Segoe UI Light" panose="020B0502040204020203" pitchFamily="34" charset="0"/>
              </a:rPr>
              <a:t>The </a:t>
            </a:r>
            <a:r>
              <a:rPr lang="en-IN" sz="2000" b="1" i="1" dirty="0">
                <a:solidFill>
                  <a:srgbClr val="474747"/>
                </a:solidFill>
                <a:latin typeface="Segoe UI Light" panose="020B0502040204020203" pitchFamily="34" charset="0"/>
                <a:cs typeface="Segoe UI Light" panose="020B0502040204020203" pitchFamily="34" charset="0"/>
              </a:rPr>
              <a:t>ng-app</a:t>
            </a:r>
            <a:r>
              <a:rPr lang="en-IN" sz="2000" dirty="0">
                <a:solidFill>
                  <a:srgbClr val="474747"/>
                </a:solidFill>
                <a:latin typeface="Segoe UI Light" panose="020B0502040204020203" pitchFamily="34" charset="0"/>
                <a:cs typeface="Segoe UI Light" panose="020B0502040204020203" pitchFamily="34" charset="0"/>
              </a:rPr>
              <a:t> directive defines an AngularJS application.</a:t>
            </a:r>
          </a:p>
          <a:p>
            <a:pPr algn="just"/>
            <a:endParaRPr lang="en-IN" sz="2000" dirty="0">
              <a:solidFill>
                <a:srgbClr val="474747"/>
              </a:solidFill>
              <a:latin typeface="Segoe UI Light" panose="020B0502040204020203" pitchFamily="34" charset="0"/>
              <a:cs typeface="Segoe UI Light" panose="020B0502040204020203" pitchFamily="34" charset="0"/>
            </a:endParaRPr>
          </a:p>
          <a:p>
            <a:pPr algn="just"/>
            <a:r>
              <a:rPr lang="en-IN" sz="2000" dirty="0">
                <a:solidFill>
                  <a:srgbClr val="474747"/>
                </a:solidFill>
                <a:latin typeface="Segoe UI Light" panose="020B0502040204020203" pitchFamily="34" charset="0"/>
                <a:cs typeface="Segoe UI Light" panose="020B0502040204020203" pitchFamily="34" charset="0"/>
              </a:rPr>
              <a:t>The </a:t>
            </a:r>
            <a:r>
              <a:rPr lang="en-IN" sz="2000" b="1" i="1" dirty="0">
                <a:solidFill>
                  <a:srgbClr val="474747"/>
                </a:solidFill>
                <a:latin typeface="Segoe UI Light" panose="020B0502040204020203" pitchFamily="34" charset="0"/>
                <a:cs typeface="Segoe UI Light" panose="020B0502040204020203" pitchFamily="34" charset="0"/>
              </a:rPr>
              <a:t>ng-model</a:t>
            </a:r>
            <a:r>
              <a:rPr lang="en-IN" sz="2000" dirty="0">
                <a:solidFill>
                  <a:srgbClr val="474747"/>
                </a:solidFill>
                <a:latin typeface="Segoe UI Light" panose="020B0502040204020203" pitchFamily="34" charset="0"/>
                <a:cs typeface="Segoe UI Light" panose="020B0502040204020203" pitchFamily="34" charset="0"/>
              </a:rPr>
              <a:t> directive binds the value of HTML controls (input, select, textarea) to application data.</a:t>
            </a:r>
          </a:p>
          <a:p>
            <a:pPr algn="just"/>
            <a:endParaRPr lang="en-IN" sz="2000" dirty="0">
              <a:solidFill>
                <a:srgbClr val="474747"/>
              </a:solidFill>
              <a:latin typeface="Segoe UI Light" panose="020B0502040204020203" pitchFamily="34" charset="0"/>
              <a:cs typeface="Segoe UI Light" panose="020B0502040204020203" pitchFamily="34" charset="0"/>
            </a:endParaRPr>
          </a:p>
          <a:p>
            <a:pPr algn="just"/>
            <a:r>
              <a:rPr lang="en-IN" sz="2000" dirty="0">
                <a:solidFill>
                  <a:srgbClr val="474747"/>
                </a:solidFill>
                <a:latin typeface="Segoe UI Light" panose="020B0502040204020203" pitchFamily="34" charset="0"/>
                <a:cs typeface="Segoe UI Light" panose="020B0502040204020203" pitchFamily="34" charset="0"/>
              </a:rPr>
              <a:t>The </a:t>
            </a:r>
            <a:r>
              <a:rPr lang="en-IN" sz="2000" b="1" i="1" dirty="0">
                <a:solidFill>
                  <a:srgbClr val="474747"/>
                </a:solidFill>
                <a:latin typeface="Segoe UI Light" panose="020B0502040204020203" pitchFamily="34" charset="0"/>
                <a:cs typeface="Segoe UI Light" panose="020B0502040204020203" pitchFamily="34" charset="0"/>
              </a:rPr>
              <a:t>ng-bind</a:t>
            </a:r>
            <a:r>
              <a:rPr lang="en-IN" sz="2000" dirty="0">
                <a:solidFill>
                  <a:srgbClr val="474747"/>
                </a:solidFill>
                <a:latin typeface="Segoe UI Light" panose="020B0502040204020203" pitchFamily="34" charset="0"/>
                <a:cs typeface="Segoe UI Light" panose="020B0502040204020203" pitchFamily="34" charset="0"/>
              </a:rPr>
              <a:t> directive binds application data to the HTML view.</a:t>
            </a:r>
          </a:p>
          <a:p>
            <a:pPr algn="just"/>
            <a:endParaRPr lang="en-IN" sz="2000" dirty="0">
              <a:solidFill>
                <a:srgbClr val="474747"/>
              </a:solidFill>
              <a:latin typeface="Segoe UI Light" panose="020B0502040204020203" pitchFamily="34" charset="0"/>
              <a:cs typeface="Segoe UI Light" panose="020B0502040204020203" pitchFamily="34" charset="0"/>
            </a:endParaRPr>
          </a:p>
          <a:p>
            <a:pPr algn="just"/>
            <a:r>
              <a:rPr lang="en-IN" sz="2000" dirty="0">
                <a:solidFill>
                  <a:srgbClr val="474747"/>
                </a:solidFill>
                <a:latin typeface="Segoe UI Light" panose="020B0502040204020203" pitchFamily="34" charset="0"/>
                <a:cs typeface="Segoe UI Light" panose="020B0502040204020203" pitchFamily="34" charset="0"/>
              </a:rPr>
              <a:t>The </a:t>
            </a:r>
            <a:r>
              <a:rPr lang="en-IN" sz="2000" b="1" i="1" dirty="0">
                <a:solidFill>
                  <a:srgbClr val="474747"/>
                </a:solidFill>
                <a:latin typeface="Segoe UI Light" panose="020B0502040204020203" pitchFamily="34" charset="0"/>
                <a:cs typeface="Segoe UI Light" panose="020B0502040204020203" pitchFamily="34" charset="0"/>
              </a:rPr>
              <a:t>ng-init</a:t>
            </a:r>
            <a:r>
              <a:rPr lang="en-IN" sz="2000" dirty="0">
                <a:solidFill>
                  <a:srgbClr val="474747"/>
                </a:solidFill>
                <a:latin typeface="Segoe UI Light" panose="020B0502040204020203" pitchFamily="34" charset="0"/>
                <a:cs typeface="Segoe UI Light" panose="020B0502040204020203" pitchFamily="34" charset="0"/>
              </a:rPr>
              <a:t> directive initialize AngularJS application variables.</a:t>
            </a:r>
          </a:p>
        </p:txBody>
      </p:sp>
    </p:spTree>
    <p:extLst>
      <p:ext uri="{BB962C8B-B14F-4D97-AF65-F5344CB8AC3E}">
        <p14:creationId xmlns:p14="http://schemas.microsoft.com/office/powerpoint/2010/main" val="342051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646331"/>
          </a:xfrm>
          <a:prstGeom prst="rect">
            <a:avLst/>
          </a:prstGeom>
          <a:solidFill>
            <a:srgbClr val="FFC300"/>
          </a:solidFill>
        </p:spPr>
        <p:txBody>
          <a:bodyPr wrap="square" rtlCol="0">
            <a:spAutoFit/>
          </a:bodyPr>
          <a:lstStyle/>
          <a:p>
            <a:pPr algn="ctr"/>
            <a:r>
              <a:rPr lang="en-IN" sz="3600" dirty="0">
                <a:solidFill>
                  <a:srgbClr val="FFFF00"/>
                </a:solidFill>
                <a:latin typeface="Century" panose="02040604050505020304" pitchFamily="18" charset="0"/>
                <a:ea typeface="Microsoft JhengHei UI Light" panose="020B0304030504040204" pitchFamily="34" charset="-120"/>
                <a:cs typeface="Arial" panose="020B0604020202020204" pitchFamily="34" charset="0"/>
              </a:rPr>
              <a:t>Directive components in ng</a:t>
            </a:r>
          </a:p>
        </p:txBody>
      </p:sp>
      <p:cxnSp>
        <p:nvCxnSpPr>
          <p:cNvPr id="7" name="Straight Connector 6"/>
          <p:cNvCxnSpPr/>
          <p:nvPr/>
        </p:nvCxnSpPr>
        <p:spPr>
          <a:xfrm>
            <a:off x="0" y="1295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609600"/>
            <a:ext cx="9144000" cy="523220"/>
          </a:xfrm>
          <a:prstGeom prst="rect">
            <a:avLst/>
          </a:prstGeom>
          <a:solidFill>
            <a:srgbClr val="FFD13F"/>
          </a:solidFill>
        </p:spPr>
        <p:txBody>
          <a:bodyPr wrap="square" rtlCol="0">
            <a:spAutoFit/>
          </a:bodyPr>
          <a:lstStyle/>
          <a:p>
            <a:r>
              <a:rPr lang="en-IN" sz="2800" b="1" i="1" dirty="0" smtClean="0">
                <a:solidFill>
                  <a:srgbClr val="FFFF00"/>
                </a:solidFill>
                <a:latin typeface="Century" panose="02040604050505020304" pitchFamily="18" charset="0"/>
                <a:ea typeface="Microsoft JhengHei UI Light" panose="020B0304030504040204" pitchFamily="34" charset="-120"/>
                <a:cs typeface="Arial" panose="020B0604020202020204" pitchFamily="34" charset="0"/>
              </a:rPr>
              <a:t>ng-app</a:t>
            </a:r>
            <a:endParaRPr lang="en-IN" sz="2800" b="1" i="1" dirty="0">
              <a:solidFill>
                <a:srgbClr val="FFFF00"/>
              </a:solidFill>
              <a:latin typeface="Century" panose="02040604050505020304" pitchFamily="18" charset="0"/>
              <a:ea typeface="Microsoft JhengHei UI Light" panose="020B0304030504040204" pitchFamily="34" charset="-120"/>
              <a:cs typeface="Arial" panose="020B0604020202020204" pitchFamily="34" charset="0"/>
            </a:endParaRPr>
          </a:p>
        </p:txBody>
      </p:sp>
      <p:sp>
        <p:nvSpPr>
          <p:cNvPr id="5" name="Rectangle 4"/>
          <p:cNvSpPr/>
          <p:nvPr/>
        </p:nvSpPr>
        <p:spPr>
          <a:xfrm>
            <a:off x="152400" y="1419761"/>
            <a:ext cx="8839200" cy="1323439"/>
          </a:xfrm>
          <a:prstGeom prst="rect">
            <a:avLst/>
          </a:prstGeom>
        </p:spPr>
        <p:txBody>
          <a:bodyPr wrap="square">
            <a:spAutoFit/>
          </a:bodyPr>
          <a:lstStyle/>
          <a:p>
            <a:pPr algn="just"/>
            <a:r>
              <a:rPr lang="en-IN" sz="2000" b="1" i="1" dirty="0" smtClean="0">
                <a:solidFill>
                  <a:srgbClr val="474747"/>
                </a:solidFill>
                <a:latin typeface="Segoe UI Light" panose="020B0502040204020203" pitchFamily="34" charset="0"/>
                <a:cs typeface="Segoe UI Light" panose="020B0502040204020203" pitchFamily="34" charset="0"/>
              </a:rPr>
              <a:t>ng-app</a:t>
            </a:r>
            <a:r>
              <a:rPr lang="en-IN" sz="2000" dirty="0" smtClean="0">
                <a:solidFill>
                  <a:srgbClr val="474747"/>
                </a:solidFill>
                <a:latin typeface="Segoe UI Light" panose="020B0502040204020203" pitchFamily="34" charset="0"/>
                <a:cs typeface="Segoe UI Light" panose="020B0502040204020203" pitchFamily="34" charset="0"/>
              </a:rPr>
              <a:t> </a:t>
            </a:r>
            <a:r>
              <a:rPr lang="en-IN" sz="2000" dirty="0">
                <a:solidFill>
                  <a:srgbClr val="474747"/>
                </a:solidFill>
                <a:latin typeface="Segoe UI Light" panose="020B0502040204020203" pitchFamily="34" charset="0"/>
                <a:cs typeface="Segoe UI Light" panose="020B0502040204020203" pitchFamily="34" charset="0"/>
              </a:rPr>
              <a:t>specifies that it is the root element of the AngularJS application. </a:t>
            </a:r>
            <a:r>
              <a:rPr lang="en-IN" sz="2000" dirty="0">
                <a:solidFill>
                  <a:srgbClr val="474747"/>
                </a:solidFill>
                <a:latin typeface="Segoe UI Light" panose="020B0502040204020203" pitchFamily="34" charset="0"/>
                <a:cs typeface="Segoe UI Light" panose="020B0502040204020203" pitchFamily="34" charset="0"/>
              </a:rPr>
              <a:t>All AngularJS application must contain a root element. You can only have one ng-app directive in your HTML document. If you have more than one ng-app directive; the first appeared directive will be used.</a:t>
            </a:r>
          </a:p>
        </p:txBody>
      </p:sp>
      <p:sp>
        <p:nvSpPr>
          <p:cNvPr id="10" name="Rectangle 9"/>
          <p:cNvSpPr/>
          <p:nvPr/>
        </p:nvSpPr>
        <p:spPr>
          <a:xfrm>
            <a:off x="155864" y="2891135"/>
            <a:ext cx="8835736" cy="461665"/>
          </a:xfrm>
          <a:prstGeom prst="rect">
            <a:avLst/>
          </a:prstGeom>
        </p:spPr>
        <p:txBody>
          <a:bodyPr wrap="square">
            <a:spAutoFit/>
          </a:bodyPr>
          <a:lstStyle/>
          <a:p>
            <a:pPr algn="just"/>
            <a:r>
              <a:rPr lang="en-IN" dirty="0">
                <a:solidFill>
                  <a:srgbClr val="0070C0"/>
                </a:solidFill>
                <a:latin typeface="Calibri" panose="020F0502020204030204" pitchFamily="34" charset="0"/>
                <a:cs typeface="Calibri" panose="020F0502020204030204" pitchFamily="34" charset="0"/>
              </a:rPr>
              <a:t>&lt;</a:t>
            </a:r>
            <a:r>
              <a:rPr lang="en-IN" dirty="0" smtClean="0">
                <a:solidFill>
                  <a:srgbClr val="0070C0"/>
                </a:solidFill>
                <a:latin typeface="Calibri" panose="020F0502020204030204" pitchFamily="34" charset="0"/>
                <a:cs typeface="Calibri" panose="020F0502020204030204" pitchFamily="34" charset="0"/>
              </a:rPr>
              <a:t>element ng-app</a:t>
            </a:r>
            <a:r>
              <a:rPr lang="en-IN" dirty="0">
                <a:solidFill>
                  <a:srgbClr val="0070C0"/>
                </a:solidFill>
                <a:latin typeface="Calibri" panose="020F0502020204030204" pitchFamily="34" charset="0"/>
                <a:cs typeface="Calibri" panose="020F0502020204030204" pitchFamily="34" charset="0"/>
              </a:rPr>
              <a:t>=""&gt;</a:t>
            </a:r>
            <a:endParaRPr lang="en-IN" b="0" dirty="0">
              <a:solidFill>
                <a:srgbClr val="0070C0"/>
              </a:solidFill>
              <a:effectLst/>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646331"/>
          </a:xfrm>
          <a:prstGeom prst="rect">
            <a:avLst/>
          </a:prstGeom>
          <a:solidFill>
            <a:srgbClr val="FFC300"/>
          </a:solidFill>
        </p:spPr>
        <p:txBody>
          <a:bodyPr wrap="square" rtlCol="0">
            <a:spAutoFit/>
          </a:bodyPr>
          <a:lstStyle/>
          <a:p>
            <a:pPr algn="ctr"/>
            <a:r>
              <a:rPr lang="en-IN" sz="3600" dirty="0">
                <a:solidFill>
                  <a:srgbClr val="FFFF00"/>
                </a:solidFill>
                <a:latin typeface="Century" panose="02040604050505020304" pitchFamily="18" charset="0"/>
                <a:ea typeface="Microsoft JhengHei UI Light" panose="020B0304030504040204" pitchFamily="34" charset="-120"/>
                <a:cs typeface="Arial" panose="020B0604020202020204" pitchFamily="34" charset="0"/>
              </a:rPr>
              <a:t>Directive components in ng</a:t>
            </a:r>
          </a:p>
        </p:txBody>
      </p:sp>
      <p:cxnSp>
        <p:nvCxnSpPr>
          <p:cNvPr id="7" name="Straight Connector 6"/>
          <p:cNvCxnSpPr/>
          <p:nvPr/>
        </p:nvCxnSpPr>
        <p:spPr>
          <a:xfrm>
            <a:off x="0" y="1295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609600"/>
            <a:ext cx="9144000" cy="523220"/>
          </a:xfrm>
          <a:prstGeom prst="rect">
            <a:avLst/>
          </a:prstGeom>
          <a:solidFill>
            <a:srgbClr val="FFD13F"/>
          </a:solidFill>
        </p:spPr>
        <p:txBody>
          <a:bodyPr wrap="square" rtlCol="0">
            <a:spAutoFit/>
          </a:bodyPr>
          <a:lstStyle/>
          <a:p>
            <a:r>
              <a:rPr lang="en-IN" sz="2800" b="1" i="1" dirty="0" smtClean="0">
                <a:solidFill>
                  <a:srgbClr val="FFFF00"/>
                </a:solidFill>
                <a:latin typeface="Century" panose="02040604050505020304" pitchFamily="18" charset="0"/>
                <a:ea typeface="Microsoft JhengHei UI Light" panose="020B0304030504040204" pitchFamily="34" charset="-120"/>
                <a:cs typeface="Arial" panose="020B0604020202020204" pitchFamily="34" charset="0"/>
              </a:rPr>
              <a:t>ng-model</a:t>
            </a:r>
            <a:endParaRPr lang="en-IN" sz="2800" b="1" i="1" dirty="0">
              <a:solidFill>
                <a:srgbClr val="FFFF00"/>
              </a:solidFill>
              <a:latin typeface="Century" panose="02040604050505020304" pitchFamily="18" charset="0"/>
              <a:ea typeface="Microsoft JhengHei UI Light" panose="020B0304030504040204" pitchFamily="34" charset="-120"/>
              <a:cs typeface="Arial" panose="020B0604020202020204" pitchFamily="34" charset="0"/>
            </a:endParaRPr>
          </a:p>
        </p:txBody>
      </p:sp>
      <p:sp>
        <p:nvSpPr>
          <p:cNvPr id="5" name="Rectangle 4"/>
          <p:cNvSpPr/>
          <p:nvPr/>
        </p:nvSpPr>
        <p:spPr>
          <a:xfrm>
            <a:off x="152400" y="1419761"/>
            <a:ext cx="8839200" cy="707886"/>
          </a:xfrm>
          <a:prstGeom prst="rect">
            <a:avLst/>
          </a:prstGeom>
        </p:spPr>
        <p:txBody>
          <a:bodyPr wrap="square">
            <a:spAutoFit/>
          </a:bodyPr>
          <a:lstStyle/>
          <a:p>
            <a:pPr algn="just"/>
            <a:r>
              <a:rPr lang="en-IN" sz="2000" b="1" i="1" dirty="0">
                <a:solidFill>
                  <a:srgbClr val="474747"/>
                </a:solidFill>
                <a:latin typeface="Segoe UI Light" panose="020B0502040204020203" pitchFamily="34" charset="0"/>
                <a:cs typeface="Segoe UI Light" panose="020B0502040204020203" pitchFamily="34" charset="0"/>
              </a:rPr>
              <a:t>ng-model</a:t>
            </a:r>
            <a:r>
              <a:rPr lang="en-IN" sz="2000" dirty="0" smtClean="0">
                <a:solidFill>
                  <a:srgbClr val="474747"/>
                </a:solidFill>
                <a:latin typeface="Segoe UI Light" panose="020B0502040204020203" pitchFamily="34" charset="0"/>
                <a:cs typeface="Segoe UI Light" panose="020B0502040204020203" pitchFamily="34" charset="0"/>
              </a:rPr>
              <a:t> </a:t>
            </a:r>
            <a:r>
              <a:rPr lang="en-IN" sz="2000" dirty="0">
                <a:solidFill>
                  <a:srgbClr val="474747"/>
                </a:solidFill>
                <a:latin typeface="Segoe UI Light" panose="020B0502040204020203" pitchFamily="34" charset="0"/>
                <a:cs typeface="Segoe UI Light" panose="020B0502040204020203" pitchFamily="34" charset="0"/>
              </a:rPr>
              <a:t>directive defines the </a:t>
            </a:r>
            <a:r>
              <a:rPr lang="en-IN" sz="2000" dirty="0" smtClean="0">
                <a:solidFill>
                  <a:srgbClr val="474747"/>
                </a:solidFill>
                <a:latin typeface="Segoe UI Light" panose="020B0502040204020203" pitchFamily="34" charset="0"/>
                <a:cs typeface="Segoe UI Light" panose="020B0502040204020203" pitchFamily="34" charset="0"/>
              </a:rPr>
              <a:t>model/variable </a:t>
            </a:r>
            <a:r>
              <a:rPr lang="en-IN" sz="2000" dirty="0">
                <a:solidFill>
                  <a:srgbClr val="474747"/>
                </a:solidFill>
                <a:latin typeface="Segoe UI Light" panose="020B0502040204020203" pitchFamily="34" charset="0"/>
                <a:cs typeface="Segoe UI Light" panose="020B0502040204020203" pitchFamily="34" charset="0"/>
              </a:rPr>
              <a:t>to be used in AngularJS Application</a:t>
            </a:r>
            <a:r>
              <a:rPr lang="en-IN" sz="2000" dirty="0">
                <a:solidFill>
                  <a:srgbClr val="474747"/>
                </a:solidFill>
                <a:latin typeface="Segoe UI Light" panose="020B0502040204020203" pitchFamily="34" charset="0"/>
                <a:cs typeface="Segoe UI Light" panose="020B0502040204020203" pitchFamily="34" charset="0"/>
              </a:rPr>
              <a:t>.</a:t>
            </a:r>
            <a:endParaRPr lang="en-IN" sz="2000" dirty="0">
              <a:solidFill>
                <a:srgbClr val="474747"/>
              </a:solidFill>
              <a:latin typeface="Segoe UI Light" panose="020B0502040204020203" pitchFamily="34" charset="0"/>
              <a:cs typeface="Segoe UI Light" panose="020B0502040204020203" pitchFamily="34" charset="0"/>
            </a:endParaRPr>
          </a:p>
        </p:txBody>
      </p:sp>
      <p:sp>
        <p:nvSpPr>
          <p:cNvPr id="10" name="Rectangle 9"/>
          <p:cNvSpPr/>
          <p:nvPr/>
        </p:nvSpPr>
        <p:spPr>
          <a:xfrm>
            <a:off x="155864" y="2205335"/>
            <a:ext cx="8835736" cy="461665"/>
          </a:xfrm>
          <a:prstGeom prst="rect">
            <a:avLst/>
          </a:prstGeom>
        </p:spPr>
        <p:txBody>
          <a:bodyPr wrap="square">
            <a:spAutoFit/>
          </a:bodyPr>
          <a:lstStyle/>
          <a:p>
            <a:pPr algn="just"/>
            <a:r>
              <a:rPr lang="en-IN" dirty="0">
                <a:solidFill>
                  <a:srgbClr val="0070C0"/>
                </a:solidFill>
                <a:latin typeface="Calibri" panose="020F0502020204030204" pitchFamily="34" charset="0"/>
                <a:cs typeface="Calibri" panose="020F0502020204030204" pitchFamily="34" charset="0"/>
              </a:rPr>
              <a:t>&lt;</a:t>
            </a:r>
            <a:r>
              <a:rPr lang="en-IN" dirty="0" smtClean="0">
                <a:solidFill>
                  <a:srgbClr val="0070C0"/>
                </a:solidFill>
                <a:latin typeface="Calibri" panose="020F0502020204030204" pitchFamily="34" charset="0"/>
                <a:cs typeface="Calibri" panose="020F0502020204030204" pitchFamily="34" charset="0"/>
              </a:rPr>
              <a:t>element ng-model</a:t>
            </a:r>
            <a:r>
              <a:rPr lang="en-IN" dirty="0" smtClean="0">
                <a:solidFill>
                  <a:srgbClr val="0070C0"/>
                </a:solidFill>
                <a:latin typeface="Calibri" panose="020F0502020204030204" pitchFamily="34" charset="0"/>
                <a:cs typeface="Calibri" panose="020F0502020204030204" pitchFamily="34" charset="0"/>
              </a:rPr>
              <a:t>=</a:t>
            </a:r>
            <a:r>
              <a:rPr lang="en-IN" dirty="0">
                <a:solidFill>
                  <a:srgbClr val="0070C0"/>
                </a:solidFill>
                <a:latin typeface="Calibri" panose="020F0502020204030204" pitchFamily="34" charset="0"/>
                <a:cs typeface="Calibri" panose="020F0502020204030204" pitchFamily="34" charset="0"/>
              </a:rPr>
              <a:t>"</a:t>
            </a:r>
            <a:r>
              <a:rPr lang="en-IN" dirty="0" smtClean="0">
                <a:solidFill>
                  <a:srgbClr val="0070C0"/>
                </a:solidFill>
                <a:latin typeface="Calibri" panose="020F0502020204030204" pitchFamily="34" charset="0"/>
                <a:cs typeface="Calibri" panose="020F0502020204030204" pitchFamily="34" charset="0"/>
              </a:rPr>
              <a:t>expr"&gt;</a:t>
            </a:r>
            <a:endParaRPr lang="en-IN" b="0" dirty="0">
              <a:solidFill>
                <a:srgbClr val="0070C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1433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646331"/>
          </a:xfrm>
          <a:prstGeom prst="rect">
            <a:avLst/>
          </a:prstGeom>
          <a:solidFill>
            <a:srgbClr val="FFC300"/>
          </a:solidFill>
        </p:spPr>
        <p:txBody>
          <a:bodyPr wrap="square" rtlCol="0">
            <a:spAutoFit/>
          </a:bodyPr>
          <a:lstStyle/>
          <a:p>
            <a:pPr algn="ctr"/>
            <a:r>
              <a:rPr lang="en-IN" sz="3600" dirty="0">
                <a:solidFill>
                  <a:srgbClr val="FFFF00"/>
                </a:solidFill>
                <a:latin typeface="Century" panose="02040604050505020304" pitchFamily="18" charset="0"/>
                <a:ea typeface="Microsoft JhengHei UI Light" panose="020B0304030504040204" pitchFamily="34" charset="-120"/>
                <a:cs typeface="Arial" panose="020B0604020202020204" pitchFamily="34" charset="0"/>
              </a:rPr>
              <a:t>Directive components in ng</a:t>
            </a:r>
          </a:p>
        </p:txBody>
      </p:sp>
      <p:cxnSp>
        <p:nvCxnSpPr>
          <p:cNvPr id="7" name="Straight Connector 6"/>
          <p:cNvCxnSpPr/>
          <p:nvPr/>
        </p:nvCxnSpPr>
        <p:spPr>
          <a:xfrm>
            <a:off x="0" y="1295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609600"/>
            <a:ext cx="9144000" cy="523220"/>
          </a:xfrm>
          <a:prstGeom prst="rect">
            <a:avLst/>
          </a:prstGeom>
          <a:solidFill>
            <a:srgbClr val="FFD13F"/>
          </a:solidFill>
        </p:spPr>
        <p:txBody>
          <a:bodyPr wrap="square" rtlCol="0">
            <a:spAutoFit/>
          </a:bodyPr>
          <a:lstStyle/>
          <a:p>
            <a:r>
              <a:rPr lang="en-IN" sz="2800" b="1" i="1" dirty="0" smtClean="0">
                <a:solidFill>
                  <a:srgbClr val="FFFF00"/>
                </a:solidFill>
                <a:latin typeface="Century" panose="02040604050505020304" pitchFamily="18" charset="0"/>
                <a:ea typeface="Microsoft JhengHei UI Light" panose="020B0304030504040204" pitchFamily="34" charset="-120"/>
                <a:cs typeface="Arial" panose="020B0604020202020204" pitchFamily="34" charset="0"/>
              </a:rPr>
              <a:t>ng-bind</a:t>
            </a:r>
            <a:endParaRPr lang="en-IN" sz="2800" b="1" i="1" dirty="0">
              <a:solidFill>
                <a:srgbClr val="FFFF00"/>
              </a:solidFill>
              <a:latin typeface="Century" panose="02040604050505020304" pitchFamily="18" charset="0"/>
              <a:ea typeface="Microsoft JhengHei UI Light" panose="020B0304030504040204" pitchFamily="34" charset="-120"/>
              <a:cs typeface="Arial" panose="020B0604020202020204" pitchFamily="34" charset="0"/>
            </a:endParaRPr>
          </a:p>
        </p:txBody>
      </p:sp>
      <p:sp>
        <p:nvSpPr>
          <p:cNvPr id="5" name="Rectangle 4"/>
          <p:cNvSpPr/>
          <p:nvPr/>
        </p:nvSpPr>
        <p:spPr>
          <a:xfrm>
            <a:off x="152400" y="1419761"/>
            <a:ext cx="8839200" cy="1323439"/>
          </a:xfrm>
          <a:prstGeom prst="rect">
            <a:avLst/>
          </a:prstGeom>
        </p:spPr>
        <p:txBody>
          <a:bodyPr wrap="square">
            <a:spAutoFit/>
          </a:bodyPr>
          <a:lstStyle/>
          <a:p>
            <a:pPr algn="just"/>
            <a:r>
              <a:rPr lang="en-IN" sz="2000" dirty="0">
                <a:solidFill>
                  <a:srgbClr val="474747"/>
                </a:solidFill>
                <a:latin typeface="Segoe UI Light" panose="020B0502040204020203" pitchFamily="34" charset="0"/>
                <a:cs typeface="Segoe UI Light" panose="020B0502040204020203" pitchFamily="34" charset="0"/>
              </a:rPr>
              <a:t>The AngularJS </a:t>
            </a:r>
            <a:r>
              <a:rPr lang="en-IN" sz="2000" b="1" i="1" dirty="0">
                <a:solidFill>
                  <a:srgbClr val="474747"/>
                </a:solidFill>
                <a:latin typeface="Segoe UI Light" panose="020B0502040204020203" pitchFamily="34" charset="0"/>
                <a:cs typeface="Segoe UI Light" panose="020B0502040204020203" pitchFamily="34" charset="0"/>
              </a:rPr>
              <a:t>ng-app</a:t>
            </a:r>
            <a:r>
              <a:rPr lang="en-IN" sz="2000" dirty="0">
                <a:solidFill>
                  <a:srgbClr val="474747"/>
                </a:solidFill>
                <a:latin typeface="Segoe UI Light" panose="020B0502040204020203" pitchFamily="34" charset="0"/>
                <a:cs typeface="Segoe UI Light" panose="020B0502040204020203" pitchFamily="34" charset="0"/>
              </a:rPr>
              <a:t> specifies that it is the root element of the AngularJS application. All AngularJS application must contain a root element. You can only have one ng-app directive in your HTML document. If you have more than one ng-app directive; the first appeared directive will be used.</a:t>
            </a:r>
          </a:p>
        </p:txBody>
      </p:sp>
      <p:sp>
        <p:nvSpPr>
          <p:cNvPr id="10" name="Rectangle 9"/>
          <p:cNvSpPr/>
          <p:nvPr/>
        </p:nvSpPr>
        <p:spPr>
          <a:xfrm>
            <a:off x="155864" y="2971800"/>
            <a:ext cx="8835736" cy="461665"/>
          </a:xfrm>
          <a:prstGeom prst="rect">
            <a:avLst/>
          </a:prstGeom>
        </p:spPr>
        <p:txBody>
          <a:bodyPr wrap="square">
            <a:spAutoFit/>
          </a:bodyPr>
          <a:lstStyle/>
          <a:p>
            <a:pPr algn="just"/>
            <a:r>
              <a:rPr lang="en-IN" dirty="0">
                <a:solidFill>
                  <a:srgbClr val="0070C0"/>
                </a:solidFill>
                <a:latin typeface="Calibri" panose="020F0502020204030204" pitchFamily="34" charset="0"/>
                <a:cs typeface="Calibri" panose="020F0502020204030204" pitchFamily="34" charset="0"/>
              </a:rPr>
              <a:t>&lt;</a:t>
            </a:r>
            <a:r>
              <a:rPr lang="en-IN" dirty="0" smtClean="0">
                <a:solidFill>
                  <a:srgbClr val="0070C0"/>
                </a:solidFill>
                <a:latin typeface="Calibri" panose="020F0502020204030204" pitchFamily="34" charset="0"/>
                <a:cs typeface="Calibri" panose="020F0502020204030204" pitchFamily="34" charset="0"/>
              </a:rPr>
              <a:t>element ng-app</a:t>
            </a:r>
            <a:r>
              <a:rPr lang="en-IN" dirty="0">
                <a:solidFill>
                  <a:srgbClr val="0070C0"/>
                </a:solidFill>
                <a:latin typeface="Calibri" panose="020F0502020204030204" pitchFamily="34" charset="0"/>
                <a:cs typeface="Calibri" panose="020F0502020204030204" pitchFamily="34" charset="0"/>
              </a:rPr>
              <a:t>=""&gt;</a:t>
            </a:r>
            <a:endParaRPr lang="en-IN" b="0" dirty="0">
              <a:solidFill>
                <a:srgbClr val="0070C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5048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646331"/>
          </a:xfrm>
          <a:prstGeom prst="rect">
            <a:avLst/>
          </a:prstGeom>
          <a:solidFill>
            <a:srgbClr val="FFC300"/>
          </a:solidFill>
        </p:spPr>
        <p:txBody>
          <a:bodyPr wrap="square" rtlCol="0">
            <a:spAutoFit/>
          </a:bodyPr>
          <a:lstStyle/>
          <a:p>
            <a:pPr algn="ctr"/>
            <a:r>
              <a:rPr lang="en-IN" sz="3600" dirty="0">
                <a:solidFill>
                  <a:srgbClr val="FFFF00"/>
                </a:solidFill>
                <a:latin typeface="Century" panose="02040604050505020304" pitchFamily="18" charset="0"/>
                <a:ea typeface="Microsoft JhengHei UI Light" panose="020B0304030504040204" pitchFamily="34" charset="-120"/>
                <a:cs typeface="Arial" panose="020B0604020202020204" pitchFamily="34" charset="0"/>
              </a:rPr>
              <a:t>Directive components in ng</a:t>
            </a:r>
          </a:p>
        </p:txBody>
      </p:sp>
      <p:cxnSp>
        <p:nvCxnSpPr>
          <p:cNvPr id="7" name="Straight Connector 6"/>
          <p:cNvCxnSpPr/>
          <p:nvPr/>
        </p:nvCxnSpPr>
        <p:spPr>
          <a:xfrm>
            <a:off x="0" y="1295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609600"/>
            <a:ext cx="9144000" cy="523220"/>
          </a:xfrm>
          <a:prstGeom prst="rect">
            <a:avLst/>
          </a:prstGeom>
          <a:solidFill>
            <a:srgbClr val="FFD13F"/>
          </a:solidFill>
        </p:spPr>
        <p:txBody>
          <a:bodyPr wrap="square" rtlCol="0">
            <a:spAutoFit/>
          </a:bodyPr>
          <a:lstStyle/>
          <a:p>
            <a:r>
              <a:rPr lang="en-IN" sz="2800" b="1" i="1" dirty="0" smtClean="0">
                <a:solidFill>
                  <a:srgbClr val="FFFF00"/>
                </a:solidFill>
                <a:latin typeface="Century" panose="02040604050505020304" pitchFamily="18" charset="0"/>
                <a:ea typeface="Microsoft JhengHei UI Light" panose="020B0304030504040204" pitchFamily="34" charset="-120"/>
                <a:cs typeface="Arial" panose="020B0604020202020204" pitchFamily="34" charset="0"/>
              </a:rPr>
              <a:t>ng-init</a:t>
            </a:r>
            <a:endParaRPr lang="en-IN" sz="2800" b="1" i="1" dirty="0">
              <a:solidFill>
                <a:srgbClr val="FFFF00"/>
              </a:solidFill>
              <a:latin typeface="Century" panose="02040604050505020304" pitchFamily="18" charset="0"/>
              <a:ea typeface="Microsoft JhengHei UI Light" panose="020B0304030504040204" pitchFamily="34" charset="-120"/>
              <a:cs typeface="Arial" panose="020B0604020202020204" pitchFamily="34" charset="0"/>
            </a:endParaRPr>
          </a:p>
        </p:txBody>
      </p:sp>
      <p:sp>
        <p:nvSpPr>
          <p:cNvPr id="5" name="Rectangle 4"/>
          <p:cNvSpPr/>
          <p:nvPr/>
        </p:nvSpPr>
        <p:spPr>
          <a:xfrm>
            <a:off x="152400" y="1419761"/>
            <a:ext cx="8839200" cy="1323439"/>
          </a:xfrm>
          <a:prstGeom prst="rect">
            <a:avLst/>
          </a:prstGeom>
        </p:spPr>
        <p:txBody>
          <a:bodyPr wrap="square">
            <a:spAutoFit/>
          </a:bodyPr>
          <a:lstStyle/>
          <a:p>
            <a:pPr algn="just"/>
            <a:r>
              <a:rPr lang="en-IN" sz="2000" dirty="0">
                <a:solidFill>
                  <a:srgbClr val="474747"/>
                </a:solidFill>
                <a:latin typeface="Segoe UI Light" panose="020B0502040204020203" pitchFamily="34" charset="0"/>
                <a:cs typeface="Segoe UI Light" panose="020B0502040204020203" pitchFamily="34" charset="0"/>
              </a:rPr>
              <a:t>The AngularJS </a:t>
            </a:r>
            <a:r>
              <a:rPr lang="en-IN" sz="2000" b="1" i="1" dirty="0">
                <a:solidFill>
                  <a:srgbClr val="474747"/>
                </a:solidFill>
                <a:latin typeface="Segoe UI Light" panose="020B0502040204020203" pitchFamily="34" charset="0"/>
                <a:cs typeface="Segoe UI Light" panose="020B0502040204020203" pitchFamily="34" charset="0"/>
              </a:rPr>
              <a:t>ng-app</a:t>
            </a:r>
            <a:r>
              <a:rPr lang="en-IN" sz="2000" dirty="0">
                <a:solidFill>
                  <a:srgbClr val="474747"/>
                </a:solidFill>
                <a:latin typeface="Segoe UI Light" panose="020B0502040204020203" pitchFamily="34" charset="0"/>
                <a:cs typeface="Segoe UI Light" panose="020B0502040204020203" pitchFamily="34" charset="0"/>
              </a:rPr>
              <a:t> specifies that it is the root element of the AngularJS application. All AngularJS application must contain a root element. You can only have one ng-app directive in your HTML document. If you have more than one ng-app directive; the first appeared directive will be used.</a:t>
            </a:r>
          </a:p>
        </p:txBody>
      </p:sp>
      <p:sp>
        <p:nvSpPr>
          <p:cNvPr id="10" name="Rectangle 9"/>
          <p:cNvSpPr/>
          <p:nvPr/>
        </p:nvSpPr>
        <p:spPr>
          <a:xfrm>
            <a:off x="155864" y="2971800"/>
            <a:ext cx="8835736" cy="461665"/>
          </a:xfrm>
          <a:prstGeom prst="rect">
            <a:avLst/>
          </a:prstGeom>
        </p:spPr>
        <p:txBody>
          <a:bodyPr wrap="square">
            <a:spAutoFit/>
          </a:bodyPr>
          <a:lstStyle/>
          <a:p>
            <a:pPr algn="just"/>
            <a:r>
              <a:rPr lang="en-IN" dirty="0">
                <a:solidFill>
                  <a:srgbClr val="0070C0"/>
                </a:solidFill>
                <a:latin typeface="Calibri" panose="020F0502020204030204" pitchFamily="34" charset="0"/>
                <a:cs typeface="Calibri" panose="020F0502020204030204" pitchFamily="34" charset="0"/>
              </a:rPr>
              <a:t>&lt;</a:t>
            </a:r>
            <a:r>
              <a:rPr lang="en-IN" dirty="0" smtClean="0">
                <a:solidFill>
                  <a:srgbClr val="0070C0"/>
                </a:solidFill>
                <a:latin typeface="Calibri" panose="020F0502020204030204" pitchFamily="34" charset="0"/>
                <a:cs typeface="Calibri" panose="020F0502020204030204" pitchFamily="34" charset="0"/>
              </a:rPr>
              <a:t>element ng-app</a:t>
            </a:r>
            <a:r>
              <a:rPr lang="en-IN" dirty="0">
                <a:solidFill>
                  <a:srgbClr val="0070C0"/>
                </a:solidFill>
                <a:latin typeface="Calibri" panose="020F0502020204030204" pitchFamily="34" charset="0"/>
                <a:cs typeface="Calibri" panose="020F0502020204030204" pitchFamily="34" charset="0"/>
              </a:rPr>
              <a:t>=""&gt;</a:t>
            </a:r>
            <a:endParaRPr lang="en-IN" b="0" dirty="0">
              <a:solidFill>
                <a:srgbClr val="0070C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99411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9277</TotalTime>
  <Words>313</Words>
  <Application>Microsoft Office PowerPoint</Application>
  <PresentationFormat>On-screen Show (4:3)</PresentationFormat>
  <Paragraphs>31</Paragraphs>
  <Slides>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Microsoft JhengHei UI Light</vt:lpstr>
      <vt:lpstr>Arial</vt:lpstr>
      <vt:lpstr>Bookman Old Style</vt:lpstr>
      <vt:lpstr>Calibri</vt:lpstr>
      <vt:lpstr>Cambria Math</vt:lpstr>
      <vt:lpstr>Century</vt:lpstr>
      <vt:lpstr>Gill Sans MT</vt:lpstr>
      <vt:lpstr>Segoe UI Light</vt:lpstr>
      <vt:lpstr>Times New Roman</vt:lpstr>
      <vt:lpstr>Wingdings</vt:lpstr>
      <vt:lpstr>Wingdings 3</vt:lpstr>
      <vt:lpstr>Origin</vt:lpstr>
      <vt:lpstr>JavaScript Framework - AngularJS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1660</cp:revision>
  <cp:lastPrinted>1601-01-01T00:00:00Z</cp:lastPrinted>
  <dcterms:created xsi:type="dcterms:W3CDTF">2001-07-06T15:43:27Z</dcterms:created>
  <dcterms:modified xsi:type="dcterms:W3CDTF">2017-11-21T02:31:18Z</dcterms:modified>
  <cp:category>HTML Programming</cp:category>
</cp:coreProperties>
</file>