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68"/>
  </p:notesMasterIdLst>
  <p:sldIdLst>
    <p:sldId id="414" r:id="rId2"/>
    <p:sldId id="443" r:id="rId3"/>
    <p:sldId id="540" r:id="rId4"/>
    <p:sldId id="542" r:id="rId5"/>
    <p:sldId id="457" r:id="rId6"/>
    <p:sldId id="523" r:id="rId7"/>
    <p:sldId id="458" r:id="rId8"/>
    <p:sldId id="444" r:id="rId9"/>
    <p:sldId id="445" r:id="rId10"/>
    <p:sldId id="579" r:id="rId11"/>
    <p:sldId id="580" r:id="rId12"/>
    <p:sldId id="581" r:id="rId13"/>
    <p:sldId id="582" r:id="rId14"/>
    <p:sldId id="446" r:id="rId15"/>
    <p:sldId id="543" r:id="rId16"/>
    <p:sldId id="447" r:id="rId17"/>
    <p:sldId id="453" r:id="rId18"/>
    <p:sldId id="454" r:id="rId19"/>
    <p:sldId id="448" r:id="rId20"/>
    <p:sldId id="586" r:id="rId21"/>
    <p:sldId id="450" r:id="rId22"/>
    <p:sldId id="452" r:id="rId23"/>
    <p:sldId id="455" r:id="rId24"/>
    <p:sldId id="594" r:id="rId25"/>
    <p:sldId id="584" r:id="rId26"/>
    <p:sldId id="585" r:id="rId27"/>
    <p:sldId id="456" r:id="rId28"/>
    <p:sldId id="466" r:id="rId29"/>
    <p:sldId id="467" r:id="rId30"/>
    <p:sldId id="595" r:id="rId31"/>
    <p:sldId id="602" r:id="rId32"/>
    <p:sldId id="603" r:id="rId33"/>
    <p:sldId id="470" r:id="rId34"/>
    <p:sldId id="576" r:id="rId35"/>
    <p:sldId id="475" r:id="rId36"/>
    <p:sldId id="593" r:id="rId37"/>
    <p:sldId id="596" r:id="rId38"/>
    <p:sldId id="597" r:id="rId39"/>
    <p:sldId id="598" r:id="rId40"/>
    <p:sldId id="599" r:id="rId41"/>
    <p:sldId id="600" r:id="rId42"/>
    <p:sldId id="601" r:id="rId43"/>
    <p:sldId id="537" r:id="rId44"/>
    <p:sldId id="557" r:id="rId45"/>
    <p:sldId id="538" r:id="rId46"/>
    <p:sldId id="553" r:id="rId47"/>
    <p:sldId id="575" r:id="rId48"/>
    <p:sldId id="554" r:id="rId49"/>
    <p:sldId id="572" r:id="rId50"/>
    <p:sldId id="573" r:id="rId51"/>
    <p:sldId id="477" r:id="rId52"/>
    <p:sldId id="478" r:id="rId53"/>
    <p:sldId id="507" r:id="rId54"/>
    <p:sldId id="479" r:id="rId55"/>
    <p:sldId id="504" r:id="rId56"/>
    <p:sldId id="560" r:id="rId57"/>
    <p:sldId id="591" r:id="rId58"/>
    <p:sldId id="592" r:id="rId59"/>
    <p:sldId id="568" r:id="rId60"/>
    <p:sldId id="577" r:id="rId61"/>
    <p:sldId id="578" r:id="rId62"/>
    <p:sldId id="506" r:id="rId63"/>
    <p:sldId id="561" r:id="rId64"/>
    <p:sldId id="564" r:id="rId65"/>
    <p:sldId id="604" r:id="rId66"/>
    <p:sldId id="566" r:id="rId6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FE73"/>
    <a:srgbClr val="401B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p:normalViewPr>
  <p:slideViewPr>
    <p:cSldViewPr>
      <p:cViewPr varScale="1">
        <p:scale>
          <a:sx n="74" d="100"/>
          <a:sy n="74" d="100"/>
        </p:scale>
        <p:origin x="126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10/19/2017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7150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6ED8FC80-2249-485B-8CBF-027693C1EED4}"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6388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6388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endParaRPr lang="en-US"/>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542C60D1-FEFA-4F22-8F39-2A0E8DDF753F}"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AE7FE9DD-B79F-4911-9D24-DCA81CA2BB1B}" type="slidenum">
              <a:rPr lang="en-US" smtClean="0"/>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41" r:id="rId3"/>
    <p:sldLayoutId id="2147483843" r:id="rId4"/>
    <p:sldLayoutId id="2147483842"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219200" y="3886200"/>
            <a:ext cx="6934200" cy="990600"/>
          </a:xfrm>
        </p:spPr>
        <p:txBody>
          <a:bodyPr>
            <a:noAutofit/>
          </a:bodyPr>
          <a:lstStyle/>
          <a:p>
            <a:pPr algn="l"/>
            <a:r>
              <a:rPr lang="en-US" sz="3000" b="1" dirty="0" smtClean="0">
                <a:solidFill>
                  <a:srgbClr val="FF9900"/>
                </a:solidFill>
                <a:latin typeface="Arial" pitchFamily="34" charset="0"/>
                <a:cs typeface="Arial" pitchFamily="34" charset="0"/>
              </a:rPr>
              <a:t>Advanced Web Programming - HTML</a:t>
            </a:r>
            <a:endParaRPr lang="en-US" sz="3000" b="1" dirty="0">
              <a:solidFill>
                <a:srgbClr val="FF9900"/>
              </a:solidFill>
              <a:latin typeface="Arial" pitchFamily="34" charset="0"/>
              <a:cs typeface="Arial"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4" name="Subtitle 3"/>
          <p:cNvSpPr>
            <a:spLocks noGrp="1"/>
          </p:cNvSpPr>
          <p:nvPr>
            <p:ph type="subTitle" idx="1"/>
          </p:nvPr>
        </p:nvSpPr>
        <p:spPr/>
        <p:txBody>
          <a:bodyPr>
            <a:normAutofit fontScale="25000" lnSpcReduction="20000"/>
          </a:bodyPr>
          <a:lstStyle/>
          <a:p>
            <a:r>
              <a:rPr lang="en-US" sz="17600" dirty="0">
                <a:latin typeface="Arial" pitchFamily="34" charset="0"/>
                <a:cs typeface="Arial" pitchFamily="34" charset="0"/>
              </a:rPr>
              <a:t>infoway</a:t>
            </a:r>
            <a:endParaRPr lang="en-US" dirty="0">
              <a:latin typeface="Arial" pitchFamily="34" charset="0"/>
              <a:cs typeface="Arial" pitchFamily="34" charset="0"/>
            </a:endParaRPr>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b="1" dirty="0">
                <a:latin typeface="Arial" pitchFamily="34" charset="0"/>
                <a:cs typeface="Arial" pitchFamily="34" charset="0"/>
              </a:rPr>
              <a:t>HTTP session</a:t>
            </a:r>
          </a:p>
        </p:txBody>
      </p:sp>
    </p:spTree>
    <p:extLst>
      <p:ext uri="{BB962C8B-B14F-4D97-AF65-F5344CB8AC3E}">
        <p14:creationId xmlns:p14="http://schemas.microsoft.com/office/powerpoint/2010/main" val="917820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p>
            <a:pPr algn="r"/>
            <a:r>
              <a:rPr lang="en-US" b="1" dirty="0" smtClean="0">
                <a:solidFill>
                  <a:schemeClr val="bg1"/>
                </a:solidFill>
                <a:latin typeface="Arial" panose="020B0604020202020204" pitchFamily="34" charset="0"/>
                <a:cs typeface="Arial" panose="020B0604020202020204" pitchFamily="34" charset="0"/>
              </a:rPr>
              <a:t>HTTP Session</a:t>
            </a:r>
            <a:endParaRPr lang="en-US" b="1" dirty="0">
              <a:solidFill>
                <a:schemeClr val="bg1"/>
              </a:solidFill>
              <a:latin typeface="Arial" pitchFamily="34" charset="0"/>
              <a:cs typeface="Arial" pitchFamily="34" charset="0"/>
            </a:endParaRPr>
          </a:p>
        </p:txBody>
      </p:sp>
      <p:sp>
        <p:nvSpPr>
          <p:cNvPr id="4" name="Rectangle 3"/>
          <p:cNvSpPr/>
          <p:nvPr/>
        </p:nvSpPr>
        <p:spPr>
          <a:xfrm>
            <a:off x="0" y="609600"/>
            <a:ext cx="9144000" cy="923330"/>
          </a:xfrm>
          <a:prstGeom prst="rect">
            <a:avLst/>
          </a:prstGeom>
          <a:solidFill>
            <a:srgbClr val="FFFF00"/>
          </a:solidFill>
        </p:spPr>
        <p:txBody>
          <a:bodyPr wrap="square">
            <a:spAutoFit/>
          </a:bodyPr>
          <a:lstStyle/>
          <a:p>
            <a:pPr algn="ctr"/>
            <a:r>
              <a:rPr lang="en-IN" sz="1800" dirty="0">
                <a:solidFill>
                  <a:srgbClr val="0070C0"/>
                </a:solidFill>
                <a:latin typeface="Arial" pitchFamily="34" charset="0"/>
                <a:cs typeface="Arial" pitchFamily="34" charset="0"/>
              </a:rPr>
              <a:t>The HttpSession object represents a user session. When a user enters your site for the first time, the user is given a unique ID to identify his session by. This ID is typically stored in a cookie or in a request parameter.</a:t>
            </a:r>
            <a:endParaRPr lang="en-US" sz="1800" dirty="0">
              <a:solidFill>
                <a:srgbClr val="0070C0"/>
              </a:solidFill>
              <a:latin typeface="Arial" pitchFamily="34" charset="0"/>
              <a:cs typeface="Arial" pitchFamily="34" charset="0"/>
            </a:endParaRPr>
          </a:p>
        </p:txBody>
      </p:sp>
    </p:spTree>
    <p:extLst>
      <p:ext uri="{BB962C8B-B14F-4D97-AF65-F5344CB8AC3E}">
        <p14:creationId xmlns:p14="http://schemas.microsoft.com/office/powerpoint/2010/main" val="1146838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b="1" dirty="0" smtClean="0">
                <a:latin typeface="Arial" pitchFamily="34" charset="0"/>
                <a:cs typeface="Arial" pitchFamily="34" charset="0"/>
              </a:rPr>
              <a:t>HTTPS</a:t>
            </a:r>
            <a:endParaRPr lang="en-US" sz="4800" b="1" dirty="0">
              <a:latin typeface="Arial" pitchFamily="34" charset="0"/>
              <a:cs typeface="Arial" pitchFamily="34" charset="0"/>
            </a:endParaRPr>
          </a:p>
        </p:txBody>
      </p:sp>
    </p:spTree>
    <p:extLst>
      <p:ext uri="{BB962C8B-B14F-4D97-AF65-F5344CB8AC3E}">
        <p14:creationId xmlns:p14="http://schemas.microsoft.com/office/powerpoint/2010/main" val="1896843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p>
            <a:pPr algn="r"/>
            <a:r>
              <a:rPr lang="en-US" b="1" dirty="0" smtClean="0">
                <a:solidFill>
                  <a:schemeClr val="bg1"/>
                </a:solidFill>
                <a:latin typeface="Arial" panose="020B0604020202020204" pitchFamily="34" charset="0"/>
                <a:cs typeface="Arial" panose="020B0604020202020204" pitchFamily="34" charset="0"/>
              </a:rPr>
              <a:t>HTTPS</a:t>
            </a:r>
            <a:endParaRPr lang="en-US" b="1" dirty="0">
              <a:solidFill>
                <a:schemeClr val="bg1"/>
              </a:solidFill>
              <a:latin typeface="Arial" pitchFamily="34" charset="0"/>
              <a:cs typeface="Arial" pitchFamily="34" charset="0"/>
            </a:endParaRPr>
          </a:p>
        </p:txBody>
      </p:sp>
      <p:sp>
        <p:nvSpPr>
          <p:cNvPr id="4" name="Rectangle 3"/>
          <p:cNvSpPr/>
          <p:nvPr/>
        </p:nvSpPr>
        <p:spPr>
          <a:xfrm>
            <a:off x="0" y="609600"/>
            <a:ext cx="9144000" cy="1200329"/>
          </a:xfrm>
          <a:prstGeom prst="rect">
            <a:avLst/>
          </a:prstGeom>
          <a:solidFill>
            <a:srgbClr val="FFFF00"/>
          </a:solidFill>
        </p:spPr>
        <p:txBody>
          <a:bodyPr wrap="square">
            <a:spAutoFit/>
          </a:bodyPr>
          <a:lstStyle/>
          <a:p>
            <a:pPr algn="ctr"/>
            <a:r>
              <a:rPr lang="en-IN" sz="1800" dirty="0">
                <a:solidFill>
                  <a:srgbClr val="0070C0"/>
                </a:solidFill>
                <a:latin typeface="Arial" pitchFamily="34" charset="0"/>
                <a:cs typeface="Arial" pitchFamily="34" charset="0"/>
              </a:rPr>
              <a:t>Hyper Text Transfer Protocol Secure (HTTPS) is the secure version of HTTP, the protocol over which data is sent between your browser and the website that you are connected to. The 'S' at the end of HTTPS stands for 'Secure'. It means all communications between your browser and the website are encrypted.</a:t>
            </a:r>
            <a:endParaRPr lang="en-US" sz="1800" dirty="0">
              <a:solidFill>
                <a:srgbClr val="0070C0"/>
              </a:solidFill>
              <a:latin typeface="Arial" pitchFamily="34" charset="0"/>
              <a:cs typeface="Arial" pitchFamily="34" charset="0"/>
            </a:endParaRPr>
          </a:p>
        </p:txBody>
      </p:sp>
    </p:spTree>
    <p:extLst>
      <p:ext uri="{BB962C8B-B14F-4D97-AF65-F5344CB8AC3E}">
        <p14:creationId xmlns:p14="http://schemas.microsoft.com/office/powerpoint/2010/main" val="40208645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b="1" dirty="0" smtClean="0">
                <a:latin typeface="Arial" pitchFamily="34" charset="0"/>
                <a:cs typeface="Arial" pitchFamily="34" charset="0"/>
              </a:rPr>
              <a:t>HTML Tags</a:t>
            </a:r>
            <a:endParaRPr lang="en-US" sz="4800" b="1" dirty="0">
              <a:latin typeface="Arial" pitchFamily="34" charset="0"/>
              <a:cs typeface="Arial" pitchFamily="34" charset="0"/>
            </a:endParaRPr>
          </a:p>
        </p:txBody>
      </p:sp>
      <p:sp>
        <p:nvSpPr>
          <p:cNvPr id="3" name="Rectangle 2"/>
          <p:cNvSpPr/>
          <p:nvPr/>
        </p:nvSpPr>
        <p:spPr>
          <a:xfrm>
            <a:off x="152400" y="304800"/>
            <a:ext cx="8839200" cy="1938992"/>
          </a:xfrm>
          <a:prstGeom prst="rect">
            <a:avLst/>
          </a:prstGeom>
        </p:spPr>
        <p:txBody>
          <a:bodyPr wrap="square">
            <a:spAutoFit/>
          </a:bodyPr>
          <a:lstStyle/>
          <a:p>
            <a:r>
              <a:rPr lang="en-IN" dirty="0">
                <a:solidFill>
                  <a:srgbClr val="0000CD"/>
                </a:solidFill>
                <a:latin typeface="Consolas" panose="020B0609020204030204" pitchFamily="49" charset="0"/>
              </a:rPr>
              <a:t>contain elements</a:t>
            </a:r>
          </a:p>
          <a:p>
            <a:r>
              <a:rPr lang="en-IN" dirty="0" smtClean="0">
                <a:solidFill>
                  <a:srgbClr val="0000CD"/>
                </a:solidFill>
                <a:latin typeface="Consolas" panose="020B0609020204030204" pitchFamily="49" charset="0"/>
              </a:rPr>
              <a:t>&lt;</a:t>
            </a:r>
            <a:r>
              <a:rPr lang="en-IN" dirty="0">
                <a:solidFill>
                  <a:srgbClr val="A52A2A"/>
                </a:solidFill>
                <a:latin typeface="Consolas" panose="020B0609020204030204" pitchFamily="49" charset="0"/>
              </a:rPr>
              <a:t>tagname</a:t>
            </a:r>
            <a:r>
              <a:rPr lang="en-IN" dirty="0">
                <a:solidFill>
                  <a:srgbClr val="0000CD"/>
                </a:solidFill>
                <a:latin typeface="Consolas" panose="020B0609020204030204" pitchFamily="49" charset="0"/>
              </a:rPr>
              <a:t>&gt;</a:t>
            </a:r>
            <a:r>
              <a:rPr lang="en-IN" dirty="0">
                <a:solidFill>
                  <a:srgbClr val="000000"/>
                </a:solidFill>
                <a:latin typeface="Consolas" panose="020B0609020204030204" pitchFamily="49" charset="0"/>
              </a:rPr>
              <a:t>Content goes here...</a:t>
            </a:r>
            <a:r>
              <a:rPr lang="en-IN" dirty="0">
                <a:solidFill>
                  <a:srgbClr val="0000CD"/>
                </a:solidFill>
                <a:latin typeface="Consolas" panose="020B0609020204030204" pitchFamily="49" charset="0"/>
              </a:rPr>
              <a:t>&lt;</a:t>
            </a:r>
            <a:r>
              <a:rPr lang="en-IN" dirty="0">
                <a:solidFill>
                  <a:srgbClr val="A52A2A"/>
                </a:solidFill>
                <a:latin typeface="Consolas" panose="020B0609020204030204" pitchFamily="49" charset="0"/>
              </a:rPr>
              <a:t>/tagname</a:t>
            </a:r>
            <a:r>
              <a:rPr lang="en-IN" dirty="0" smtClean="0">
                <a:solidFill>
                  <a:srgbClr val="0000CD"/>
                </a:solidFill>
                <a:latin typeface="Consolas" panose="020B0609020204030204" pitchFamily="49" charset="0"/>
              </a:rPr>
              <a:t>&gt;</a:t>
            </a:r>
          </a:p>
          <a:p>
            <a:endParaRPr lang="en-IN" dirty="0">
              <a:solidFill>
                <a:srgbClr val="0000CD"/>
              </a:solidFill>
              <a:latin typeface="Consolas" panose="020B0609020204030204" pitchFamily="49" charset="0"/>
            </a:endParaRPr>
          </a:p>
          <a:p>
            <a:r>
              <a:rPr lang="en-IN" dirty="0">
                <a:solidFill>
                  <a:srgbClr val="0000CD"/>
                </a:solidFill>
                <a:latin typeface="Consolas" panose="020B0609020204030204" pitchFamily="49" charset="0"/>
              </a:rPr>
              <a:t>empty elements</a:t>
            </a:r>
          </a:p>
          <a:p>
            <a:r>
              <a:rPr lang="en-IN" dirty="0">
                <a:solidFill>
                  <a:srgbClr val="0000CD"/>
                </a:solidFill>
                <a:latin typeface="Consolas" panose="020B0609020204030204" pitchFamily="49" charset="0"/>
              </a:rPr>
              <a:t>&lt;</a:t>
            </a:r>
            <a:r>
              <a:rPr lang="en-IN" dirty="0">
                <a:solidFill>
                  <a:srgbClr val="A52A2A"/>
                </a:solidFill>
                <a:latin typeface="Consolas" panose="020B0609020204030204" pitchFamily="49" charset="0"/>
              </a:rPr>
              <a:t>br</a:t>
            </a:r>
            <a:r>
              <a:rPr lang="en-IN" dirty="0">
                <a:solidFill>
                  <a:srgbClr val="000000"/>
                </a:solidFill>
                <a:latin typeface="Consolas" panose="020B0609020204030204" pitchFamily="49" charset="0"/>
              </a:rPr>
              <a:t> </a:t>
            </a:r>
            <a:r>
              <a:rPr lang="en-IN" dirty="0" smtClean="0">
                <a:solidFill>
                  <a:srgbClr val="0000CD"/>
                </a:solidFill>
                <a:latin typeface="Consolas" panose="020B0609020204030204" pitchFamily="49" charset="0"/>
              </a:rPr>
              <a:t>/&gt;</a:t>
            </a:r>
            <a:endParaRPr lang="en-IN" dirty="0">
              <a:solidFill>
                <a:srgbClr val="0000CD"/>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p>
            <a:pPr algn="r"/>
            <a:r>
              <a:rPr lang="en-US" b="1" dirty="0" smtClean="0">
                <a:solidFill>
                  <a:schemeClr val="bg1"/>
                </a:solidFill>
                <a:latin typeface="Arial" panose="020B0604020202020204" pitchFamily="34" charset="0"/>
                <a:cs typeface="Arial" panose="020B0604020202020204" pitchFamily="34" charset="0"/>
              </a:rPr>
              <a:t>&lt;!</a:t>
            </a:r>
            <a:r>
              <a:rPr lang="en-US" b="1" dirty="0">
                <a:solidFill>
                  <a:schemeClr val="bg1"/>
                </a:solidFill>
                <a:latin typeface="Arial" panose="020B0604020202020204" pitchFamily="34" charset="0"/>
                <a:cs typeface="Arial" panose="020B0604020202020204" pitchFamily="34" charset="0"/>
              </a:rPr>
              <a:t>DOCTYPE&gt; </a:t>
            </a:r>
            <a:r>
              <a:rPr lang="en-US" b="1" dirty="0" smtClean="0">
                <a:solidFill>
                  <a:schemeClr val="bg1"/>
                </a:solidFill>
                <a:latin typeface="Arial" panose="020B0604020202020204" pitchFamily="34" charset="0"/>
                <a:cs typeface="Arial" panose="020B0604020202020204" pitchFamily="34" charset="0"/>
              </a:rPr>
              <a:t>Declaration</a:t>
            </a:r>
            <a:endParaRPr lang="en-US" b="1" dirty="0">
              <a:solidFill>
                <a:schemeClr val="bg1"/>
              </a:solidFill>
              <a:latin typeface="Arial" pitchFamily="34" charset="0"/>
              <a:cs typeface="Arial" pitchFamily="34" charset="0"/>
            </a:endParaRPr>
          </a:p>
        </p:txBody>
      </p:sp>
      <p:sp>
        <p:nvSpPr>
          <p:cNvPr id="4" name="Rectangle 3"/>
          <p:cNvSpPr/>
          <p:nvPr/>
        </p:nvSpPr>
        <p:spPr>
          <a:xfrm>
            <a:off x="0" y="609600"/>
            <a:ext cx="9144000" cy="646331"/>
          </a:xfrm>
          <a:prstGeom prst="rect">
            <a:avLst/>
          </a:prstGeom>
          <a:solidFill>
            <a:srgbClr val="FFFF00"/>
          </a:solidFill>
        </p:spPr>
        <p:txBody>
          <a:bodyPr wrap="square">
            <a:spAutoFit/>
          </a:bodyPr>
          <a:lstStyle/>
          <a:p>
            <a:pPr algn="ctr"/>
            <a:r>
              <a:rPr lang="en-US" sz="1800" dirty="0">
                <a:solidFill>
                  <a:srgbClr val="0070C0"/>
                </a:solidFill>
                <a:latin typeface="Arial" pitchFamily="34" charset="0"/>
                <a:cs typeface="Arial" pitchFamily="34" charset="0"/>
              </a:rPr>
              <a:t>The &lt;!DOCTYPE&gt; declaration must be the very first thing in your HTML document, before the &lt;html&gt; tag</a:t>
            </a:r>
            <a:r>
              <a:rPr lang="en-US" sz="1800" dirty="0" smtClean="0">
                <a:solidFill>
                  <a:srgbClr val="0070C0"/>
                </a:solidFill>
                <a:latin typeface="Arial" pitchFamily="34" charset="0"/>
                <a:cs typeface="Arial" pitchFamily="34" charset="0"/>
              </a:rPr>
              <a:t>.</a:t>
            </a:r>
            <a:endParaRPr lang="en-US" sz="1800" dirty="0">
              <a:solidFill>
                <a:srgbClr val="0070C0"/>
              </a:solidFill>
              <a:latin typeface="Arial" pitchFamily="34" charset="0"/>
              <a:cs typeface="Arial" pitchFamily="34" charset="0"/>
            </a:endParaRPr>
          </a:p>
        </p:txBody>
      </p:sp>
      <p:sp>
        <p:nvSpPr>
          <p:cNvPr id="5" name="Rectangle 4"/>
          <p:cNvSpPr/>
          <p:nvPr/>
        </p:nvSpPr>
        <p:spPr>
          <a:xfrm>
            <a:off x="228600" y="2615386"/>
            <a:ext cx="8686800" cy="2062103"/>
          </a:xfrm>
          <a:prstGeom prst="rect">
            <a:avLst/>
          </a:prstGeom>
          <a:solidFill>
            <a:schemeClr val="bg1">
              <a:lumMod val="95000"/>
            </a:schemeClr>
          </a:solidFill>
          <a:ln>
            <a:solidFill>
              <a:schemeClr val="bg2">
                <a:lumMod val="75000"/>
              </a:schemeClr>
            </a:solidFill>
            <a:prstDash val="lgDash"/>
          </a:ln>
        </p:spPr>
        <p:txBody>
          <a:bodyPr wrap="square">
            <a:spAutoFit/>
          </a:bodyPr>
          <a:lstStyle/>
          <a:p>
            <a:r>
              <a:rPr lang="en-US" sz="1600" b="1" dirty="0">
                <a:latin typeface="Arial" pitchFamily="34" charset="0"/>
                <a:cs typeface="Arial" pitchFamily="34" charset="0"/>
              </a:rPr>
              <a:t>&lt;!DOCTYPE html&gt;</a:t>
            </a:r>
          </a:p>
          <a:p>
            <a:r>
              <a:rPr lang="en-US" sz="1600" dirty="0" smtClean="0">
                <a:latin typeface="Arial" pitchFamily="34" charset="0"/>
                <a:cs typeface="Arial" pitchFamily="34" charset="0"/>
              </a:rPr>
              <a:t>&lt;</a:t>
            </a:r>
            <a:r>
              <a:rPr lang="en-US" sz="1600" dirty="0">
                <a:latin typeface="Arial" pitchFamily="34" charset="0"/>
                <a:cs typeface="Arial" pitchFamily="34" charset="0"/>
              </a:rPr>
              <a:t>html lang="en"&gt;</a:t>
            </a:r>
          </a:p>
          <a:p>
            <a:r>
              <a:rPr lang="en-US" sz="1600" dirty="0" smtClean="0">
                <a:latin typeface="Arial" pitchFamily="34" charset="0"/>
                <a:cs typeface="Arial" pitchFamily="34" charset="0"/>
              </a:rPr>
              <a:t>&lt;head&gt;</a:t>
            </a:r>
          </a:p>
          <a:p>
            <a:r>
              <a:rPr lang="en-US" sz="1600" dirty="0" smtClean="0">
                <a:latin typeface="Arial" pitchFamily="34" charset="0"/>
                <a:cs typeface="Arial" pitchFamily="34" charset="0"/>
              </a:rPr>
              <a:t>&lt;/head&gt;</a:t>
            </a:r>
          </a:p>
          <a:p>
            <a:r>
              <a:rPr lang="en-US" sz="1600" dirty="0" smtClean="0">
                <a:latin typeface="Arial" pitchFamily="34" charset="0"/>
                <a:cs typeface="Arial" pitchFamily="34" charset="0"/>
              </a:rPr>
              <a:t>&lt;body&gt;</a:t>
            </a:r>
          </a:p>
          <a:p>
            <a:r>
              <a:rPr lang="en-US" sz="1600" dirty="0" smtClean="0">
                <a:latin typeface="Arial" pitchFamily="34" charset="0"/>
                <a:cs typeface="Arial" pitchFamily="34" charset="0"/>
              </a:rPr>
              <a:t>	Document …</a:t>
            </a:r>
          </a:p>
          <a:p>
            <a:r>
              <a:rPr lang="en-US" sz="1600" dirty="0" smtClean="0">
                <a:latin typeface="Arial" pitchFamily="34" charset="0"/>
                <a:cs typeface="Arial" pitchFamily="34" charset="0"/>
              </a:rPr>
              <a:t>&lt;/body&gt;</a:t>
            </a:r>
          </a:p>
          <a:p>
            <a:r>
              <a:rPr lang="en-US" sz="1600" dirty="0">
                <a:latin typeface="Arial" pitchFamily="34" charset="0"/>
                <a:cs typeface="Arial" pitchFamily="34" charset="0"/>
              </a:rPr>
              <a:t>&lt;/html&gt;</a:t>
            </a:r>
          </a:p>
        </p:txBody>
      </p:sp>
      <p:sp>
        <p:nvSpPr>
          <p:cNvPr id="3" name="Rectangle 2"/>
          <p:cNvSpPr/>
          <p:nvPr/>
        </p:nvSpPr>
        <p:spPr>
          <a:xfrm>
            <a:off x="145472" y="1524000"/>
            <a:ext cx="8846127" cy="646331"/>
          </a:xfrm>
          <a:prstGeom prst="rect">
            <a:avLst/>
          </a:prstGeom>
        </p:spPr>
        <p:txBody>
          <a:bodyPr wrap="square">
            <a:spAutoFit/>
          </a:bodyPr>
          <a:lstStyle/>
          <a:p>
            <a:r>
              <a:rPr lang="en-US" sz="1800" dirty="0">
                <a:latin typeface="Arial" pitchFamily="34" charset="0"/>
                <a:cs typeface="Arial" pitchFamily="34" charset="0"/>
              </a:rPr>
              <a:t>The &lt;!DOCTYPE&gt; declaration is </a:t>
            </a:r>
            <a:r>
              <a:rPr lang="en-US" sz="1800" b="1" dirty="0">
                <a:latin typeface="Arial" pitchFamily="34" charset="0"/>
                <a:cs typeface="Arial" pitchFamily="34" charset="0"/>
              </a:rPr>
              <a:t>not</a:t>
            </a:r>
            <a:r>
              <a:rPr lang="en-US" sz="1800" dirty="0">
                <a:latin typeface="Arial" pitchFamily="34" charset="0"/>
                <a:cs typeface="Arial" pitchFamily="34" charset="0"/>
              </a:rPr>
              <a:t> an HTML tag; it is an instruction to the web browser about what </a:t>
            </a:r>
            <a:r>
              <a:rPr lang="en-US" sz="1800" b="1" dirty="0">
                <a:latin typeface="Arial" pitchFamily="34" charset="0"/>
                <a:cs typeface="Arial" pitchFamily="34" charset="0"/>
              </a:rPr>
              <a:t>version of HTML the page is written in.</a:t>
            </a:r>
            <a:endParaRPr lang="en-US" sz="1800" b="1" dirty="0"/>
          </a:p>
        </p:txBody>
      </p:sp>
    </p:spTree>
    <p:extLst>
      <p:ext uri="{BB962C8B-B14F-4D97-AF65-F5344CB8AC3E}">
        <p14:creationId xmlns:p14="http://schemas.microsoft.com/office/powerpoint/2010/main" val="3226876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p>
            <a:pPr algn="r"/>
            <a:r>
              <a:rPr lang="en-US" b="1" dirty="0" smtClean="0">
                <a:solidFill>
                  <a:schemeClr val="bg1"/>
                </a:solidFill>
                <a:latin typeface="Arial" pitchFamily="34" charset="0"/>
                <a:cs typeface="Arial" pitchFamily="34" charset="0"/>
              </a:rPr>
              <a:t>&lt;html&gt; Tag</a:t>
            </a:r>
            <a:endParaRPr lang="en-US" b="1" dirty="0">
              <a:solidFill>
                <a:schemeClr val="bg1"/>
              </a:solidFill>
              <a:latin typeface="Arial" pitchFamily="34" charset="0"/>
              <a:cs typeface="Arial" pitchFamily="34" charset="0"/>
            </a:endParaRPr>
          </a:p>
        </p:txBody>
      </p:sp>
      <p:sp>
        <p:nvSpPr>
          <p:cNvPr id="4" name="Rectangle 3"/>
          <p:cNvSpPr/>
          <p:nvPr/>
        </p:nvSpPr>
        <p:spPr>
          <a:xfrm>
            <a:off x="0" y="609600"/>
            <a:ext cx="9144000" cy="369332"/>
          </a:xfrm>
          <a:prstGeom prst="rect">
            <a:avLst/>
          </a:prstGeom>
          <a:solidFill>
            <a:srgbClr val="FFFF00"/>
          </a:solidFill>
        </p:spPr>
        <p:txBody>
          <a:bodyPr wrap="square">
            <a:spAutoFit/>
          </a:bodyPr>
          <a:lstStyle/>
          <a:p>
            <a:pPr algn="ctr"/>
            <a:r>
              <a:rPr lang="en-US" sz="1800" dirty="0">
                <a:solidFill>
                  <a:srgbClr val="0070C0"/>
                </a:solidFill>
                <a:latin typeface="Arial" pitchFamily="34" charset="0"/>
                <a:cs typeface="Arial" pitchFamily="34" charset="0"/>
              </a:rPr>
              <a:t>Represents the root element of HTML document.</a:t>
            </a:r>
          </a:p>
        </p:txBody>
      </p:sp>
      <p:sp>
        <p:nvSpPr>
          <p:cNvPr id="5" name="Rectangle 4"/>
          <p:cNvSpPr/>
          <p:nvPr/>
        </p:nvSpPr>
        <p:spPr>
          <a:xfrm>
            <a:off x="152400" y="2031861"/>
            <a:ext cx="8839200" cy="3046988"/>
          </a:xfrm>
          <a:prstGeom prst="rect">
            <a:avLst/>
          </a:prstGeom>
          <a:solidFill>
            <a:schemeClr val="bg1"/>
          </a:solidFill>
          <a:ln>
            <a:solidFill>
              <a:schemeClr val="bg2">
                <a:lumMod val="75000"/>
              </a:schemeClr>
            </a:solidFill>
            <a:prstDash val="lgDash"/>
          </a:ln>
        </p:spPr>
        <p:txBody>
          <a:bodyPr wrap="square">
            <a:spAutoFit/>
          </a:bodyPr>
          <a:lstStyle/>
          <a:p>
            <a:r>
              <a:rPr lang="en-US" sz="1600" dirty="0" smtClean="0">
                <a:latin typeface="Arial" pitchFamily="34" charset="0"/>
                <a:cs typeface="Arial" pitchFamily="34" charset="0"/>
              </a:rPr>
              <a:t>&lt;!DOCTYPE html&gt;</a:t>
            </a:r>
          </a:p>
          <a:p>
            <a:r>
              <a:rPr lang="en-US" sz="1600" b="1" dirty="0" smtClean="0">
                <a:latin typeface="Arial" pitchFamily="34" charset="0"/>
                <a:cs typeface="Arial" pitchFamily="34" charset="0"/>
              </a:rPr>
              <a:t>&lt;html lang="en"&gt;</a:t>
            </a:r>
          </a:p>
          <a:p>
            <a:r>
              <a:rPr lang="en-US" sz="1600" dirty="0" smtClean="0">
                <a:latin typeface="Arial" pitchFamily="34" charset="0"/>
                <a:cs typeface="Arial" pitchFamily="34" charset="0"/>
              </a:rPr>
              <a:t>&lt;head&gt;</a:t>
            </a:r>
          </a:p>
          <a:p>
            <a:r>
              <a:rPr lang="en-US" sz="1600" dirty="0" smtClean="0">
                <a:latin typeface="Arial" pitchFamily="34" charset="0"/>
                <a:cs typeface="Arial" pitchFamily="34" charset="0"/>
              </a:rPr>
              <a:t>         &lt;meta name="keywords" content="HTML, Meta Tags, Metadata" /&gt;</a:t>
            </a:r>
          </a:p>
          <a:p>
            <a:r>
              <a:rPr lang="en-US" sz="1600" dirty="0" smtClean="0">
                <a:latin typeface="Arial" pitchFamily="34" charset="0"/>
                <a:cs typeface="Arial" pitchFamily="34" charset="0"/>
              </a:rPr>
              <a:t>         &lt;meta name="description" content="Learning about HTML." /&gt;</a:t>
            </a:r>
          </a:p>
          <a:p>
            <a:r>
              <a:rPr lang="en-US" sz="1600" dirty="0" smtClean="0">
                <a:latin typeface="Arial" pitchFamily="34" charset="0"/>
                <a:cs typeface="Arial" pitchFamily="34" charset="0"/>
              </a:rPr>
              <a:t>         &lt;meta name="revised" content= "17-December-2015" /&gt;       </a:t>
            </a:r>
          </a:p>
          <a:p>
            <a:r>
              <a:rPr lang="en-US" sz="1600" dirty="0" smtClean="0">
                <a:latin typeface="Arial" pitchFamily="34" charset="0"/>
                <a:cs typeface="Arial" pitchFamily="34" charset="0"/>
              </a:rPr>
              <a:t>         &lt;title&gt;&lt;/title&gt;</a:t>
            </a:r>
          </a:p>
          <a:p>
            <a:r>
              <a:rPr lang="en-US" sz="1600" dirty="0" smtClean="0">
                <a:latin typeface="Arial" pitchFamily="34" charset="0"/>
                <a:cs typeface="Arial" pitchFamily="34" charset="0"/>
              </a:rPr>
              <a:t>&lt;/head&gt;</a:t>
            </a:r>
          </a:p>
          <a:p>
            <a:r>
              <a:rPr lang="en-US" sz="1600" dirty="0" smtClean="0">
                <a:latin typeface="Arial" pitchFamily="34" charset="0"/>
                <a:cs typeface="Arial" pitchFamily="34" charset="0"/>
              </a:rPr>
              <a:t>&lt;body&gt;</a:t>
            </a:r>
          </a:p>
          <a:p>
            <a:r>
              <a:rPr lang="en-US" sz="1600" dirty="0" smtClean="0">
                <a:latin typeface="Arial" pitchFamily="34" charset="0"/>
                <a:cs typeface="Arial" pitchFamily="34" charset="0"/>
              </a:rPr>
              <a:t>	Document …</a:t>
            </a:r>
          </a:p>
          <a:p>
            <a:r>
              <a:rPr lang="en-US" sz="1600" dirty="0" smtClean="0">
                <a:latin typeface="Arial" pitchFamily="34" charset="0"/>
                <a:cs typeface="Arial" pitchFamily="34" charset="0"/>
              </a:rPr>
              <a:t>&lt;/body&gt;</a:t>
            </a:r>
          </a:p>
          <a:p>
            <a:r>
              <a:rPr lang="en-US" sz="1600" b="1" dirty="0" smtClean="0">
                <a:latin typeface="Arial" pitchFamily="34" charset="0"/>
                <a:cs typeface="Arial" pitchFamily="34" charset="0"/>
              </a:rPr>
              <a:t>&lt;/html&gt;</a:t>
            </a:r>
            <a:endParaRPr lang="en-US" sz="1600" b="1" dirty="0">
              <a:latin typeface="Arial" pitchFamily="34" charset="0"/>
              <a:cs typeface="Arial" pitchFamily="34" charset="0"/>
            </a:endParaRPr>
          </a:p>
        </p:txBody>
      </p:sp>
      <p:sp>
        <p:nvSpPr>
          <p:cNvPr id="3" name="Rectangle 2"/>
          <p:cNvSpPr/>
          <p:nvPr/>
        </p:nvSpPr>
        <p:spPr>
          <a:xfrm>
            <a:off x="0" y="1367135"/>
            <a:ext cx="9144000" cy="369332"/>
          </a:xfrm>
          <a:prstGeom prst="rect">
            <a:avLst/>
          </a:prstGeom>
          <a:noFill/>
        </p:spPr>
        <p:txBody>
          <a:bodyPr wrap="square">
            <a:spAutoFit/>
          </a:bodyPr>
          <a:lstStyle/>
          <a:p>
            <a:pPr algn="ctr"/>
            <a:r>
              <a:rPr lang="en-US" sz="1800" dirty="0">
                <a:latin typeface="Arial" pitchFamily="34" charset="0"/>
                <a:cs typeface="Arial" pitchFamily="34" charset="0"/>
              </a:rPr>
              <a:t>The &lt;html&gt; tag tells the browser that this is an HTML document.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p>
            <a:pPr algn="r"/>
            <a:r>
              <a:rPr lang="en-US" b="1" dirty="0" smtClean="0">
                <a:solidFill>
                  <a:schemeClr val="bg1"/>
                </a:solidFill>
                <a:latin typeface="Arial" pitchFamily="34" charset="0"/>
                <a:cs typeface="Arial" pitchFamily="34" charset="0"/>
              </a:rPr>
              <a:t>&lt;head&gt; Tag</a:t>
            </a:r>
            <a:endParaRPr lang="en-US" b="1" dirty="0">
              <a:solidFill>
                <a:schemeClr val="bg1"/>
              </a:solidFill>
              <a:latin typeface="Arial" pitchFamily="34" charset="0"/>
              <a:cs typeface="Arial" pitchFamily="34" charset="0"/>
            </a:endParaRPr>
          </a:p>
        </p:txBody>
      </p:sp>
      <p:sp>
        <p:nvSpPr>
          <p:cNvPr id="4" name="Rectangle 3"/>
          <p:cNvSpPr/>
          <p:nvPr/>
        </p:nvSpPr>
        <p:spPr>
          <a:xfrm>
            <a:off x="76200" y="1981200"/>
            <a:ext cx="8991600" cy="954107"/>
          </a:xfrm>
          <a:prstGeom prst="rect">
            <a:avLst/>
          </a:prstGeom>
          <a:solidFill>
            <a:schemeClr val="tx1">
              <a:lumMod val="95000"/>
              <a:lumOff val="5000"/>
            </a:schemeClr>
          </a:solidFill>
        </p:spPr>
        <p:txBody>
          <a:bodyPr wrap="square">
            <a:spAutoFit/>
          </a:bodyPr>
          <a:lstStyle/>
          <a:p>
            <a:pPr algn="ctr"/>
            <a:r>
              <a:rPr lang="en-US" sz="2800" dirty="0">
                <a:solidFill>
                  <a:srgbClr val="00FE73"/>
                </a:solidFill>
                <a:latin typeface="Arial" pitchFamily="34" charset="0"/>
                <a:cs typeface="Arial" pitchFamily="34" charset="0"/>
              </a:rPr>
              <a:t>The &lt;head&gt; element can include &lt;title&gt;, &lt;style&gt;, &lt;link&gt;, &lt;script&gt;, &lt;meta&gt; tags and more. </a:t>
            </a:r>
          </a:p>
        </p:txBody>
      </p:sp>
      <p:sp>
        <p:nvSpPr>
          <p:cNvPr id="3" name="Rectangle 2"/>
          <p:cNvSpPr/>
          <p:nvPr/>
        </p:nvSpPr>
        <p:spPr>
          <a:xfrm>
            <a:off x="0" y="572869"/>
            <a:ext cx="9144000" cy="646331"/>
          </a:xfrm>
          <a:prstGeom prst="rect">
            <a:avLst/>
          </a:prstGeom>
          <a:solidFill>
            <a:srgbClr val="FFFF00"/>
          </a:solidFill>
        </p:spPr>
        <p:txBody>
          <a:bodyPr wrap="square">
            <a:spAutoFit/>
          </a:bodyPr>
          <a:lstStyle/>
          <a:p>
            <a:pPr algn="ctr"/>
            <a:r>
              <a:rPr lang="en-US" sz="1800" dirty="0">
                <a:solidFill>
                  <a:srgbClr val="0070C0"/>
                </a:solidFill>
                <a:latin typeface="Arial" pitchFamily="34" charset="0"/>
                <a:cs typeface="Arial" pitchFamily="34" charset="0"/>
              </a:rPr>
              <a:t>The &lt;head&gt; element is a container for metadata (data about data) and is placed between the &lt;html&gt; tag and the &lt;body&gt; tag.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p>
            <a:pPr algn="r"/>
            <a:r>
              <a:rPr lang="en-US" b="1" dirty="0" smtClean="0">
                <a:solidFill>
                  <a:schemeClr val="bg1"/>
                </a:solidFill>
                <a:latin typeface="Arial" pitchFamily="34" charset="0"/>
                <a:cs typeface="Arial" pitchFamily="34" charset="0"/>
              </a:rPr>
              <a:t>&lt;title&gt; Tag</a:t>
            </a:r>
            <a:endParaRPr lang="en-US" b="1" dirty="0">
              <a:solidFill>
                <a:schemeClr val="bg1"/>
              </a:solidFill>
              <a:latin typeface="Arial" pitchFamily="34" charset="0"/>
              <a:cs typeface="Arial" pitchFamily="34" charset="0"/>
            </a:endParaRPr>
          </a:p>
        </p:txBody>
      </p:sp>
      <p:sp>
        <p:nvSpPr>
          <p:cNvPr id="4" name="Rectangle 3"/>
          <p:cNvSpPr/>
          <p:nvPr/>
        </p:nvSpPr>
        <p:spPr>
          <a:xfrm>
            <a:off x="0" y="609600"/>
            <a:ext cx="9144000" cy="646331"/>
          </a:xfrm>
          <a:prstGeom prst="rect">
            <a:avLst/>
          </a:prstGeom>
          <a:solidFill>
            <a:srgbClr val="FFFF00"/>
          </a:solidFill>
        </p:spPr>
        <p:txBody>
          <a:bodyPr wrap="square">
            <a:spAutoFit/>
          </a:bodyPr>
          <a:lstStyle/>
          <a:p>
            <a:pPr algn="ctr"/>
            <a:r>
              <a:rPr lang="en-US" sz="1800" dirty="0">
                <a:solidFill>
                  <a:srgbClr val="0070C0"/>
                </a:solidFill>
                <a:latin typeface="Arial" pitchFamily="34" charset="0"/>
                <a:cs typeface="Arial" pitchFamily="34" charset="0"/>
              </a:rPr>
              <a:t>&lt;title&gt; will be shown on the browser toolbar and also provides a &lt;title&gt; for the </a:t>
            </a:r>
            <a:r>
              <a:rPr lang="en-US" sz="1800" dirty="0" smtClean="0">
                <a:solidFill>
                  <a:srgbClr val="0070C0"/>
                </a:solidFill>
                <a:latin typeface="Arial" pitchFamily="34" charset="0"/>
                <a:cs typeface="Arial" pitchFamily="34" charset="0"/>
              </a:rPr>
              <a:t>page when </a:t>
            </a:r>
            <a:r>
              <a:rPr lang="en-US" sz="1800" dirty="0">
                <a:solidFill>
                  <a:srgbClr val="0070C0"/>
                </a:solidFill>
                <a:latin typeface="Arial" pitchFamily="34" charset="0"/>
                <a:cs typeface="Arial" pitchFamily="34" charset="0"/>
              </a:rPr>
              <a:t>it is added to favorites.</a:t>
            </a:r>
          </a:p>
        </p:txBody>
      </p:sp>
      <p:sp>
        <p:nvSpPr>
          <p:cNvPr id="3" name="Rectangle 2"/>
          <p:cNvSpPr/>
          <p:nvPr/>
        </p:nvSpPr>
        <p:spPr>
          <a:xfrm>
            <a:off x="228600" y="4696138"/>
            <a:ext cx="8686800" cy="461665"/>
          </a:xfrm>
          <a:prstGeom prst="rect">
            <a:avLst/>
          </a:prstGeom>
          <a:solidFill>
            <a:srgbClr val="FFFF00"/>
          </a:solidFill>
        </p:spPr>
        <p:txBody>
          <a:bodyPr wrap="square">
            <a:spAutoFit/>
          </a:bodyPr>
          <a:lstStyle/>
          <a:p>
            <a:pPr algn="ctr"/>
            <a:r>
              <a:rPr lang="en-IN" dirty="0">
                <a:solidFill>
                  <a:srgbClr val="0070C0"/>
                </a:solidFill>
                <a:latin typeface="Arial" pitchFamily="34" charset="0"/>
                <a:cs typeface="Arial" pitchFamily="34" charset="0"/>
              </a:rPr>
              <a:t>Displays a title for the page in search-engine results</a:t>
            </a:r>
          </a:p>
        </p:txBody>
      </p:sp>
      <p:sp>
        <p:nvSpPr>
          <p:cNvPr id="6" name="Rectangle 5"/>
          <p:cNvSpPr/>
          <p:nvPr/>
        </p:nvSpPr>
        <p:spPr>
          <a:xfrm>
            <a:off x="228600" y="1600200"/>
            <a:ext cx="8686800" cy="1938992"/>
          </a:xfrm>
          <a:prstGeom prst="rect">
            <a:avLst/>
          </a:prstGeom>
        </p:spPr>
        <p:txBody>
          <a:bodyPr wrap="square">
            <a:spAutoFit/>
          </a:bodyPr>
          <a:lstStyle/>
          <a:p>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!DOCTYPE</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html</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html</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xmlns</a:t>
            </a:r>
            <a:r>
              <a:rPr lang="en-IN" sz="2000" dirty="0">
                <a:solidFill>
                  <a:srgbClr val="0000FF"/>
                </a:solidFill>
                <a:latin typeface="Consolas" panose="020B0609020204030204" pitchFamily="49" charset="0"/>
              </a:rPr>
              <a:t>="http://www.w3.org/1999/xhtml"&gt;</a:t>
            </a:r>
            <a:endParaRPr lang="en-IN" sz="2000" dirty="0">
              <a:solidFill>
                <a:srgbClr val="000000"/>
              </a:solidFill>
              <a:latin typeface="Consolas" panose="020B0609020204030204" pitchFamily="49" charset="0"/>
            </a:endParaRPr>
          </a:p>
          <a:p>
            <a:r>
              <a:rPr lang="en-IN" sz="2000" dirty="0" smtClean="0">
                <a:solidFill>
                  <a:srgbClr val="0000FF"/>
                </a:solidFill>
                <a:latin typeface="Consolas" panose="020B0609020204030204" pitchFamily="49" charset="0"/>
              </a:rPr>
              <a:t>  &lt;</a:t>
            </a:r>
            <a:r>
              <a:rPr lang="en-IN" sz="2000" dirty="0">
                <a:solidFill>
                  <a:srgbClr val="800000"/>
                </a:solidFill>
                <a:latin typeface="Consolas" panose="020B0609020204030204" pitchFamily="49" charset="0"/>
              </a:rPr>
              <a:t>head</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title</a:t>
            </a:r>
            <a:r>
              <a:rPr lang="en-IN" sz="2000" dirty="0">
                <a:solidFill>
                  <a:srgbClr val="0000FF"/>
                </a:solidFill>
                <a:latin typeface="Consolas" panose="020B0609020204030204" pitchFamily="49" charset="0"/>
              </a:rPr>
              <a:t>&gt;</a:t>
            </a:r>
            <a:r>
              <a:rPr lang="en-IN" sz="2000" dirty="0">
                <a:solidFill>
                  <a:srgbClr val="000000"/>
                </a:solidFill>
                <a:latin typeface="Consolas" panose="020B0609020204030204" pitchFamily="49" charset="0"/>
              </a:rPr>
              <a:t> Infoway Technologies, PUNE</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title</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FF"/>
                </a:solidFill>
                <a:latin typeface="Consolas" panose="020B0609020204030204" pitchFamily="49" charset="0"/>
              </a:rPr>
              <a:t>  &lt;/</a:t>
            </a:r>
            <a:r>
              <a:rPr lang="en-IN" sz="2000" dirty="0">
                <a:solidFill>
                  <a:srgbClr val="800000"/>
                </a:solidFill>
                <a:latin typeface="Consolas" panose="020B0609020204030204" pitchFamily="49" charset="0"/>
              </a:rPr>
              <a:t>head</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html</a:t>
            </a:r>
            <a:r>
              <a:rPr lang="en-IN" sz="2000" dirty="0">
                <a:solidFill>
                  <a:srgbClr val="0000FF"/>
                </a:solidFill>
                <a:latin typeface="Consolas" panose="020B0609020204030204" pitchFamily="49" charset="0"/>
              </a:rPr>
              <a:t>&gt;</a:t>
            </a:r>
            <a:endParaRPr lang="en-IN"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p>
            <a:pPr algn="r"/>
            <a:r>
              <a:rPr lang="en-US" b="1" dirty="0" smtClean="0">
                <a:solidFill>
                  <a:schemeClr val="bg1"/>
                </a:solidFill>
                <a:latin typeface="Arial" pitchFamily="34" charset="0"/>
                <a:cs typeface="Arial" pitchFamily="34" charset="0"/>
              </a:rPr>
              <a:t>&lt;meta&gt; Tag</a:t>
            </a:r>
            <a:endParaRPr lang="en-US" b="1" dirty="0">
              <a:solidFill>
                <a:schemeClr val="bg1"/>
              </a:solidFill>
              <a:latin typeface="Arial" pitchFamily="34" charset="0"/>
              <a:cs typeface="Arial" pitchFamily="34" charset="0"/>
            </a:endParaRPr>
          </a:p>
        </p:txBody>
      </p:sp>
      <p:sp>
        <p:nvSpPr>
          <p:cNvPr id="4" name="Rectangle 3"/>
          <p:cNvSpPr/>
          <p:nvPr/>
        </p:nvSpPr>
        <p:spPr>
          <a:xfrm>
            <a:off x="0" y="609600"/>
            <a:ext cx="9144000" cy="646331"/>
          </a:xfrm>
          <a:prstGeom prst="rect">
            <a:avLst/>
          </a:prstGeom>
          <a:solidFill>
            <a:srgbClr val="FFFF00"/>
          </a:solidFill>
        </p:spPr>
        <p:txBody>
          <a:bodyPr wrap="square">
            <a:spAutoFit/>
          </a:bodyPr>
          <a:lstStyle/>
          <a:p>
            <a:pPr algn="ctr"/>
            <a:r>
              <a:rPr lang="en-US" sz="1800" dirty="0">
                <a:solidFill>
                  <a:srgbClr val="0070C0"/>
                </a:solidFill>
                <a:latin typeface="Arial" pitchFamily="34" charset="0"/>
                <a:cs typeface="Arial" pitchFamily="34" charset="0"/>
              </a:rPr>
              <a:t>Give a short description about the document. This can be used by various search engines while indexing your webpage for searching purpose.</a:t>
            </a:r>
          </a:p>
        </p:txBody>
      </p:sp>
      <p:sp>
        <p:nvSpPr>
          <p:cNvPr id="3" name="Rectangle 2"/>
          <p:cNvSpPr/>
          <p:nvPr/>
        </p:nvSpPr>
        <p:spPr>
          <a:xfrm>
            <a:off x="152400" y="1578114"/>
            <a:ext cx="8839200" cy="707886"/>
          </a:xfrm>
          <a:prstGeom prst="rect">
            <a:avLst/>
          </a:prstGeom>
          <a:solidFill>
            <a:schemeClr val="tx1">
              <a:lumMod val="95000"/>
              <a:lumOff val="5000"/>
            </a:schemeClr>
          </a:solidFill>
          <a:ln w="38100">
            <a:solidFill>
              <a:schemeClr val="tx1"/>
            </a:solidFill>
          </a:ln>
        </p:spPr>
        <p:txBody>
          <a:bodyPr wrap="square">
            <a:spAutoFit/>
          </a:bodyPr>
          <a:lstStyle/>
          <a:p>
            <a:pPr algn="ctr"/>
            <a:r>
              <a:rPr lang="en-US" sz="2000" dirty="0" smtClean="0">
                <a:solidFill>
                  <a:srgbClr val="00FE73"/>
                </a:solidFill>
                <a:latin typeface="Arial" panose="020B0604020202020204" pitchFamily="34" charset="0"/>
                <a:cs typeface="Arial" panose="020B0604020202020204" pitchFamily="34" charset="0"/>
              </a:rPr>
              <a:t>&lt;meta&gt; are </a:t>
            </a:r>
            <a:r>
              <a:rPr lang="en-US" sz="2000" dirty="0">
                <a:solidFill>
                  <a:srgbClr val="00FE73"/>
                </a:solidFill>
                <a:latin typeface="Arial" panose="020B0604020202020204" pitchFamily="34" charset="0"/>
                <a:cs typeface="Arial" panose="020B0604020202020204" pitchFamily="34" charset="0"/>
              </a:rPr>
              <a:t>typically used to specify page description, keywords, author of the document, last modified, and other metadata.</a:t>
            </a:r>
          </a:p>
        </p:txBody>
      </p:sp>
      <p:graphicFrame>
        <p:nvGraphicFramePr>
          <p:cNvPr id="5" name="Table 4"/>
          <p:cNvGraphicFramePr>
            <a:graphicFrameLocks noGrp="1"/>
          </p:cNvGraphicFramePr>
          <p:nvPr>
            <p:extLst>
              <p:ext uri="{D42A27DB-BD31-4B8C-83A1-F6EECF244321}">
                <p14:modId xmlns:p14="http://schemas.microsoft.com/office/powerpoint/2010/main" val="1372081081"/>
              </p:ext>
            </p:extLst>
          </p:nvPr>
        </p:nvGraphicFramePr>
        <p:xfrm>
          <a:off x="152400" y="2514600"/>
          <a:ext cx="8839200" cy="3114040"/>
        </p:xfrm>
        <a:graphic>
          <a:graphicData uri="http://schemas.openxmlformats.org/drawingml/2006/table">
            <a:tbl>
              <a:tblPr firstRow="1" bandRow="1">
                <a:tableStyleId>{7E9639D4-E3E2-4D34-9284-5A2195B3D0D7}</a:tableStyleId>
              </a:tblPr>
              <a:tblGrid>
                <a:gridCol w="3429000"/>
                <a:gridCol w="5410200"/>
              </a:tblGrid>
              <a:tr h="370840">
                <a:tc>
                  <a:txBody>
                    <a:bodyPr/>
                    <a:lstStyle/>
                    <a:p>
                      <a:r>
                        <a:rPr lang="en-IN" dirty="0" smtClean="0">
                          <a:latin typeface="Calibri" panose="020F0502020204030204" pitchFamily="34" charset="0"/>
                          <a:cs typeface="Calibri" panose="020F0502020204030204" pitchFamily="34" charset="0"/>
                        </a:rPr>
                        <a:t>Attribute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r>
                        <a:rPr kumimoji="0" lang="en-IN" sz="1800" b="0" kern="1200" dirty="0" smtClean="0">
                          <a:solidFill>
                            <a:srgbClr val="0070C0"/>
                          </a:solidFill>
                          <a:latin typeface="Calibri" panose="020F0502020204030204" pitchFamily="34" charset="0"/>
                          <a:ea typeface="+mn-ea"/>
                          <a:cs typeface="Calibri" panose="020F0502020204030204" pitchFamily="34" charset="0"/>
                        </a:rPr>
                        <a:t>name</a:t>
                      </a:r>
                    </a:p>
                    <a:p>
                      <a:r>
                        <a:rPr kumimoji="0" lang="en-IN" sz="1800" b="0" kern="1200" dirty="0" smtClean="0">
                          <a:solidFill>
                            <a:srgbClr val="0070C0"/>
                          </a:solidFill>
                          <a:latin typeface="Calibri" panose="020F0502020204030204" pitchFamily="34" charset="0"/>
                          <a:ea typeface="+mn-ea"/>
                          <a:cs typeface="Calibri" panose="020F0502020204030204" pitchFamily="34" charset="0"/>
                        </a:rPr>
                        <a:t>&lt;meta name="value"&gt;</a:t>
                      </a:r>
                      <a:endParaRPr kumimoji="0" lang="en-IN" sz="1800" b="0" kern="1200" dirty="0">
                        <a:solidFill>
                          <a:srgbClr val="0070C0"/>
                        </a:solidFill>
                        <a:latin typeface="Calibri" panose="020F0502020204030204" pitchFamily="34" charset="0"/>
                        <a:ea typeface="+mn-ea"/>
                        <a:cs typeface="Calibri" panose="020F0502020204030204" pitchFamily="34" charset="0"/>
                      </a:endParaRPr>
                    </a:p>
                  </a:txBody>
                  <a:tcPr anchor="ctr"/>
                </a:tc>
                <a:tc>
                  <a:txBody>
                    <a:bodyPr/>
                    <a:lstStyle/>
                    <a:p>
                      <a:r>
                        <a:rPr lang="en-IN" dirty="0" smtClean="0">
                          <a:latin typeface="Calibri" panose="020F0502020204030204" pitchFamily="34" charset="0"/>
                          <a:cs typeface="Calibri" panose="020F0502020204030204" pitchFamily="34" charset="0"/>
                        </a:rPr>
                        <a:t>Name for the property. Can be anything. Examples include, keywords, description, author, revised, generator etc.</a:t>
                      </a:r>
                      <a:endParaRPr lang="en-IN" dirty="0">
                        <a:latin typeface="Calibri" panose="020F0502020204030204" pitchFamily="34" charset="0"/>
                        <a:cs typeface="Calibri" panose="020F0502020204030204" pitchFamily="34" charset="0"/>
                      </a:endParaRPr>
                    </a:p>
                  </a:txBody>
                  <a:tcPr anchor="ctr"/>
                </a:tc>
              </a:tr>
              <a:tr h="370840">
                <a:tc>
                  <a:txBody>
                    <a:bodyPr/>
                    <a:lstStyle/>
                    <a:p>
                      <a:r>
                        <a:rPr kumimoji="0" lang="en-IN" sz="1800" b="0" kern="1200" dirty="0" smtClean="0">
                          <a:solidFill>
                            <a:srgbClr val="0070C0"/>
                          </a:solidFill>
                          <a:latin typeface="Calibri" panose="020F0502020204030204" pitchFamily="34" charset="0"/>
                          <a:ea typeface="+mn-ea"/>
                          <a:cs typeface="Calibri" panose="020F0502020204030204" pitchFamily="34" charset="0"/>
                        </a:rPr>
                        <a:t>content</a:t>
                      </a:r>
                    </a:p>
                    <a:p>
                      <a:r>
                        <a:rPr kumimoji="0" lang="en-IN" sz="1800" b="0" kern="1200" dirty="0" smtClean="0">
                          <a:solidFill>
                            <a:srgbClr val="0070C0"/>
                          </a:solidFill>
                          <a:latin typeface="Calibri" panose="020F0502020204030204" pitchFamily="34" charset="0"/>
                          <a:ea typeface="+mn-ea"/>
                          <a:cs typeface="Calibri" panose="020F0502020204030204" pitchFamily="34" charset="0"/>
                        </a:rPr>
                        <a:t>&lt;meta content="text"&gt;</a:t>
                      </a:r>
                      <a:endParaRPr kumimoji="0" lang="en-IN" sz="1800" b="0" kern="1200" dirty="0">
                        <a:solidFill>
                          <a:srgbClr val="0070C0"/>
                        </a:solidFill>
                        <a:latin typeface="Calibri" panose="020F0502020204030204" pitchFamily="34" charset="0"/>
                        <a:ea typeface="+mn-ea"/>
                        <a:cs typeface="Calibri" panose="020F0502020204030204" pitchFamily="34" charset="0"/>
                      </a:endParaRPr>
                    </a:p>
                  </a:txBody>
                  <a:tcPr anchor="ctr"/>
                </a:tc>
                <a:tc>
                  <a:txBody>
                    <a:bodyPr/>
                    <a:lstStyle/>
                    <a:p>
                      <a:r>
                        <a:rPr lang="en-IN" dirty="0" smtClean="0">
                          <a:latin typeface="Calibri" panose="020F0502020204030204" pitchFamily="34" charset="0"/>
                          <a:cs typeface="Calibri" panose="020F0502020204030204" pitchFamily="34" charset="0"/>
                        </a:rPr>
                        <a:t>Specifies the property's value.</a:t>
                      </a:r>
                      <a:endParaRPr lang="en-IN" dirty="0">
                        <a:latin typeface="Calibri" panose="020F0502020204030204" pitchFamily="34" charset="0"/>
                        <a:cs typeface="Calibri" panose="020F0502020204030204" pitchFamily="34" charset="0"/>
                      </a:endParaRPr>
                    </a:p>
                  </a:txBody>
                  <a:tcPr anchor="ctr"/>
                </a:tc>
              </a:tr>
              <a:tr h="370840">
                <a:tc>
                  <a:txBody>
                    <a:bodyPr/>
                    <a:lstStyle/>
                    <a:p>
                      <a:r>
                        <a:rPr kumimoji="0" lang="en-IN" sz="1800" b="0" kern="1200" dirty="0" smtClean="0">
                          <a:solidFill>
                            <a:srgbClr val="0070C0"/>
                          </a:solidFill>
                          <a:latin typeface="Calibri" panose="020F0502020204030204" pitchFamily="34" charset="0"/>
                          <a:ea typeface="+mn-ea"/>
                          <a:cs typeface="Calibri" panose="020F0502020204030204" pitchFamily="34" charset="0"/>
                        </a:rPr>
                        <a:t>http-</a:t>
                      </a:r>
                      <a:r>
                        <a:rPr kumimoji="0" lang="en-IN" sz="1800" b="0" kern="1200" dirty="0" err="1" smtClean="0">
                          <a:solidFill>
                            <a:srgbClr val="0070C0"/>
                          </a:solidFill>
                          <a:latin typeface="Calibri" panose="020F0502020204030204" pitchFamily="34" charset="0"/>
                          <a:ea typeface="+mn-ea"/>
                          <a:cs typeface="Calibri" panose="020F0502020204030204" pitchFamily="34" charset="0"/>
                        </a:rPr>
                        <a:t>equiv</a:t>
                      </a:r>
                      <a:endParaRPr kumimoji="0" lang="en-IN" sz="1800" b="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b="0" kern="1200" dirty="0" smtClean="0">
                          <a:solidFill>
                            <a:srgbClr val="0070C0"/>
                          </a:solidFill>
                          <a:latin typeface="Calibri" panose="020F0502020204030204" pitchFamily="34" charset="0"/>
                          <a:ea typeface="+mn-ea"/>
                          <a:cs typeface="Calibri" panose="020F0502020204030204" pitchFamily="34" charset="0"/>
                        </a:rPr>
                        <a:t>&lt;meta http-</a:t>
                      </a:r>
                      <a:r>
                        <a:rPr kumimoji="0" lang="en-IN" sz="1800" b="0" kern="1200" dirty="0" err="1" smtClean="0">
                          <a:solidFill>
                            <a:srgbClr val="0070C0"/>
                          </a:solidFill>
                          <a:latin typeface="Calibri" panose="020F0502020204030204" pitchFamily="34" charset="0"/>
                          <a:ea typeface="+mn-ea"/>
                          <a:cs typeface="Calibri" panose="020F0502020204030204" pitchFamily="34" charset="0"/>
                        </a:rPr>
                        <a:t>equiv</a:t>
                      </a:r>
                      <a:r>
                        <a:rPr kumimoji="0" lang="en-IN" sz="1800" b="0" kern="1200" dirty="0" smtClean="0">
                          <a:solidFill>
                            <a:srgbClr val="0070C0"/>
                          </a:solidFill>
                          <a:latin typeface="Calibri" panose="020F0502020204030204" pitchFamily="34" charset="0"/>
                          <a:ea typeface="+mn-ea"/>
                          <a:cs typeface="Calibri" panose="020F0502020204030204" pitchFamily="34" charset="0"/>
                        </a:rPr>
                        <a:t>="refresh" content="300"&gt;</a:t>
                      </a:r>
                      <a:endParaRPr kumimoji="0" lang="en-IN" sz="1800" b="0" kern="1200" dirty="0">
                        <a:solidFill>
                          <a:srgbClr val="0070C0"/>
                        </a:solidFill>
                        <a:latin typeface="Calibri" panose="020F0502020204030204" pitchFamily="34" charset="0"/>
                        <a:ea typeface="+mn-ea"/>
                        <a:cs typeface="Calibri" panose="020F0502020204030204" pitchFamily="34" charset="0"/>
                      </a:endParaRPr>
                    </a:p>
                  </a:txBody>
                  <a:tcPr anchor="ctr"/>
                </a:tc>
                <a:tc>
                  <a:txBody>
                    <a:bodyPr/>
                    <a:lstStyle/>
                    <a:p>
                      <a:r>
                        <a:rPr lang="en-IN" dirty="0" smtClean="0">
                          <a:latin typeface="Calibri" panose="020F0502020204030204" pitchFamily="34" charset="0"/>
                          <a:cs typeface="Calibri" panose="020F0502020204030204" pitchFamily="34" charset="0"/>
                        </a:rPr>
                        <a:t>Used for http response message headers. For example, http-</a:t>
                      </a:r>
                      <a:r>
                        <a:rPr lang="en-IN" dirty="0" err="1" smtClean="0">
                          <a:latin typeface="Calibri" panose="020F0502020204030204" pitchFamily="34" charset="0"/>
                          <a:cs typeface="Calibri" panose="020F0502020204030204" pitchFamily="34" charset="0"/>
                        </a:rPr>
                        <a:t>equiv</a:t>
                      </a:r>
                      <a:r>
                        <a:rPr lang="en-IN" dirty="0" smtClean="0">
                          <a:latin typeface="Calibri" panose="020F0502020204030204" pitchFamily="34" charset="0"/>
                          <a:cs typeface="Calibri" panose="020F0502020204030204" pitchFamily="34" charset="0"/>
                        </a:rPr>
                        <a:t> can be used to refresh the page or to set a cookie. Values include content-type, expires, refresh and set-cookie.</a:t>
                      </a:r>
                      <a:endParaRPr lang="en-IN" dirty="0">
                        <a:latin typeface="Calibri" panose="020F0502020204030204" pitchFamily="34" charset="0"/>
                        <a:cs typeface="Calibri" panose="020F0502020204030204" pitchFamily="34" charset="0"/>
                      </a:endParaRPr>
                    </a:p>
                  </a:txBody>
                  <a:tcPr anchor="ct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7427" y="228600"/>
            <a:ext cx="8717972"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p>
            <a:pPr algn="r"/>
            <a:r>
              <a:rPr lang="en-US" b="1" dirty="0" smtClean="0">
                <a:solidFill>
                  <a:schemeClr val="bg1"/>
                </a:solidFill>
                <a:latin typeface="Arial" pitchFamily="34" charset="0"/>
                <a:cs typeface="Arial" pitchFamily="34" charset="0"/>
              </a:rPr>
              <a:t>&lt;meta&gt; Tag</a:t>
            </a:r>
            <a:endParaRPr lang="en-US" b="1" dirty="0">
              <a:solidFill>
                <a:schemeClr val="bg1"/>
              </a:solidFill>
              <a:latin typeface="Arial" pitchFamily="34" charset="0"/>
              <a:cs typeface="Arial" pitchFamily="34" charset="0"/>
            </a:endParaRPr>
          </a:p>
        </p:txBody>
      </p:sp>
      <p:sp>
        <p:nvSpPr>
          <p:cNvPr id="3" name="Rectangle 2"/>
          <p:cNvSpPr/>
          <p:nvPr/>
        </p:nvSpPr>
        <p:spPr>
          <a:xfrm>
            <a:off x="152400" y="609600"/>
            <a:ext cx="8839200" cy="707886"/>
          </a:xfrm>
          <a:prstGeom prst="rect">
            <a:avLst/>
          </a:prstGeom>
          <a:solidFill>
            <a:schemeClr val="tx1">
              <a:lumMod val="95000"/>
              <a:lumOff val="5000"/>
            </a:schemeClr>
          </a:solidFill>
          <a:ln w="38100">
            <a:solidFill>
              <a:schemeClr val="tx1"/>
            </a:solidFill>
          </a:ln>
        </p:spPr>
        <p:txBody>
          <a:bodyPr wrap="square">
            <a:spAutoFit/>
          </a:bodyPr>
          <a:lstStyle/>
          <a:p>
            <a:pPr algn="ctr"/>
            <a:r>
              <a:rPr lang="en-US" sz="2000" dirty="0" smtClean="0">
                <a:solidFill>
                  <a:srgbClr val="00FE73"/>
                </a:solidFill>
                <a:latin typeface="Arial" panose="020B0604020202020204" pitchFamily="34" charset="0"/>
                <a:cs typeface="Arial" panose="020B0604020202020204" pitchFamily="34" charset="0"/>
              </a:rPr>
              <a:t>&lt;meta&gt; are </a:t>
            </a:r>
            <a:r>
              <a:rPr lang="en-US" sz="2000" dirty="0">
                <a:solidFill>
                  <a:srgbClr val="00FE73"/>
                </a:solidFill>
                <a:latin typeface="Arial" panose="020B0604020202020204" pitchFamily="34" charset="0"/>
                <a:cs typeface="Arial" panose="020B0604020202020204" pitchFamily="34" charset="0"/>
              </a:rPr>
              <a:t>typically used to specify page description, keywords, author of the document, last modified, and other metadata.</a:t>
            </a:r>
          </a:p>
        </p:txBody>
      </p:sp>
      <p:sp>
        <p:nvSpPr>
          <p:cNvPr id="6" name="Rectangle 5"/>
          <p:cNvSpPr/>
          <p:nvPr/>
        </p:nvSpPr>
        <p:spPr>
          <a:xfrm>
            <a:off x="152400" y="1600200"/>
            <a:ext cx="8839200" cy="4093428"/>
          </a:xfrm>
          <a:prstGeom prst="rect">
            <a:avLst/>
          </a:prstGeom>
        </p:spPr>
        <p:txBody>
          <a:bodyPr wrap="square">
            <a:spAutoFit/>
          </a:bodyPr>
          <a:lstStyle/>
          <a:p>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head</a:t>
            </a:r>
            <a:r>
              <a:rPr lang="en-IN" sz="2000" dirty="0">
                <a:solidFill>
                  <a:srgbClr val="0000FF"/>
                </a:solidFill>
                <a:latin typeface="Consolas" panose="020B0609020204030204" pitchFamily="49" charset="0"/>
              </a:rPr>
              <a:t>&gt;</a:t>
            </a:r>
            <a:endParaRPr lang="en-IN" sz="2000" dirty="0" smtClean="0">
              <a:solidFill>
                <a:srgbClr val="0000CD"/>
              </a:solidFill>
              <a:latin typeface="Consolas" panose="020B0609020204030204" pitchFamily="49" charset="0"/>
            </a:endParaRPr>
          </a:p>
          <a:p>
            <a:r>
              <a:rPr lang="en-IN" sz="2000" dirty="0" smtClean="0">
                <a:solidFill>
                  <a:srgbClr val="0000CD"/>
                </a:solidFill>
                <a:latin typeface="Consolas" panose="020B0609020204030204" pitchFamily="49" charset="0"/>
              </a:rPr>
              <a:t>   &lt;</a:t>
            </a:r>
            <a:r>
              <a:rPr lang="en-IN" sz="2000" dirty="0">
                <a:solidFill>
                  <a:srgbClr val="A52A2A"/>
                </a:solidFill>
                <a:latin typeface="Consolas" panose="020B0609020204030204" pitchFamily="49" charset="0"/>
              </a:rPr>
              <a:t>meta</a:t>
            </a:r>
            <a:r>
              <a:rPr lang="en-IN" sz="2000" dirty="0">
                <a:solidFill>
                  <a:srgbClr val="FF0000"/>
                </a:solidFill>
                <a:latin typeface="Consolas" panose="020B0609020204030204" pitchFamily="49" charset="0"/>
              </a:rPr>
              <a:t> name</a:t>
            </a:r>
            <a:r>
              <a:rPr lang="en-IN" sz="2000" dirty="0">
                <a:solidFill>
                  <a:srgbClr val="0000CD"/>
                </a:solidFill>
                <a:latin typeface="Consolas" panose="020B0609020204030204" pitchFamily="49" charset="0"/>
              </a:rPr>
              <a:t>="author"</a:t>
            </a:r>
            <a:r>
              <a:rPr lang="en-IN" sz="2000" dirty="0">
                <a:solidFill>
                  <a:srgbClr val="FF0000"/>
                </a:solidFill>
                <a:latin typeface="Consolas" panose="020B0609020204030204" pitchFamily="49" charset="0"/>
              </a:rPr>
              <a:t> content</a:t>
            </a:r>
            <a:r>
              <a:rPr lang="en-IN" sz="2000" dirty="0" smtClean="0">
                <a:solidFill>
                  <a:srgbClr val="0000CD"/>
                </a:solidFill>
                <a:latin typeface="Consolas" panose="020B0609020204030204" pitchFamily="49" charset="0"/>
              </a:rPr>
              <a:t>=</a:t>
            </a:r>
            <a:r>
              <a:rPr lang="en-IN" sz="2000" dirty="0">
                <a:solidFill>
                  <a:srgbClr val="0000CD"/>
                </a:solidFill>
                <a:latin typeface="Consolas" panose="020B0609020204030204" pitchFamily="49" charset="0"/>
              </a:rPr>
              <a:t>"</a:t>
            </a:r>
            <a:r>
              <a:rPr lang="en-IN" sz="2000" dirty="0" smtClean="0">
                <a:solidFill>
                  <a:srgbClr val="0000CD"/>
                </a:solidFill>
                <a:latin typeface="Consolas" panose="020B0609020204030204" pitchFamily="49" charset="0"/>
              </a:rPr>
              <a:t>Author Name"&gt;</a:t>
            </a:r>
          </a:p>
          <a:p>
            <a:endParaRPr lang="en-IN" sz="2000" dirty="0" smtClean="0">
              <a:solidFill>
                <a:srgbClr val="0000CD"/>
              </a:solidFill>
              <a:latin typeface="Consolas" panose="020B0609020204030204" pitchFamily="49" charset="0"/>
            </a:endParaRPr>
          </a:p>
          <a:p>
            <a:r>
              <a:rPr lang="en-IN" sz="2000" dirty="0" smtClean="0">
                <a:solidFill>
                  <a:srgbClr val="0000CD"/>
                </a:solidFill>
                <a:latin typeface="Consolas" panose="020B0609020204030204" pitchFamily="49" charset="0"/>
              </a:rPr>
              <a:t>   &lt;</a:t>
            </a:r>
            <a:r>
              <a:rPr lang="en-IN" sz="2000" dirty="0">
                <a:solidFill>
                  <a:srgbClr val="A52A2A"/>
                </a:solidFill>
                <a:latin typeface="Consolas" panose="020B0609020204030204" pitchFamily="49" charset="0"/>
              </a:rPr>
              <a:t>meta</a:t>
            </a:r>
            <a:r>
              <a:rPr lang="en-IN" sz="2000" dirty="0">
                <a:solidFill>
                  <a:srgbClr val="FF0000"/>
                </a:solidFill>
                <a:latin typeface="Consolas" panose="020B0609020204030204" pitchFamily="49" charset="0"/>
              </a:rPr>
              <a:t> name</a:t>
            </a:r>
            <a:r>
              <a:rPr lang="en-IN" sz="2000" dirty="0">
                <a:solidFill>
                  <a:srgbClr val="0000CD"/>
                </a:solidFill>
                <a:latin typeface="Consolas" panose="020B0609020204030204" pitchFamily="49" charset="0"/>
              </a:rPr>
              <a:t>="description"</a:t>
            </a:r>
            <a:r>
              <a:rPr lang="en-IN" sz="2000" dirty="0">
                <a:solidFill>
                  <a:srgbClr val="FF0000"/>
                </a:solidFill>
                <a:latin typeface="Consolas" panose="020B0609020204030204" pitchFamily="49" charset="0"/>
              </a:rPr>
              <a:t> content</a:t>
            </a:r>
            <a:r>
              <a:rPr lang="en-IN" sz="2000" dirty="0" smtClean="0">
                <a:solidFill>
                  <a:srgbClr val="0000CD"/>
                </a:solidFill>
                <a:latin typeface="Consolas" panose="020B0609020204030204" pitchFamily="49" charset="0"/>
              </a:rPr>
              <a:t>=</a:t>
            </a:r>
            <a:r>
              <a:rPr lang="en-IN" sz="2000" dirty="0">
                <a:solidFill>
                  <a:srgbClr val="0000CD"/>
                </a:solidFill>
                <a:latin typeface="Consolas" panose="020B0609020204030204" pitchFamily="49" charset="0"/>
              </a:rPr>
              <a:t>"</a:t>
            </a:r>
            <a:r>
              <a:rPr lang="en-IN" sz="2000" dirty="0" smtClean="0">
                <a:solidFill>
                  <a:srgbClr val="0000CD"/>
                </a:solidFill>
                <a:latin typeface="Consolas" panose="020B0609020204030204" pitchFamily="49" charset="0"/>
              </a:rPr>
              <a:t>HTML Tutorials"&gt;</a:t>
            </a:r>
          </a:p>
          <a:p>
            <a:endParaRPr lang="en-IN" sz="2000" dirty="0" smtClean="0">
              <a:solidFill>
                <a:srgbClr val="0000CD"/>
              </a:solidFill>
              <a:latin typeface="Consolas" panose="020B0609020204030204" pitchFamily="49" charset="0"/>
            </a:endParaRPr>
          </a:p>
          <a:p>
            <a:r>
              <a:rPr lang="en-IN" sz="2000" dirty="0" smtClean="0">
                <a:solidFill>
                  <a:srgbClr val="0000CD"/>
                </a:solidFill>
                <a:latin typeface="Consolas" panose="020B0609020204030204" pitchFamily="49" charset="0"/>
              </a:rPr>
              <a:t>   &lt;</a:t>
            </a:r>
            <a:r>
              <a:rPr lang="en-IN" sz="2000" dirty="0">
                <a:solidFill>
                  <a:srgbClr val="A52A2A"/>
                </a:solidFill>
                <a:latin typeface="Consolas" panose="020B0609020204030204" pitchFamily="49" charset="0"/>
              </a:rPr>
              <a:t>meta</a:t>
            </a:r>
            <a:r>
              <a:rPr lang="en-IN" sz="2000" dirty="0">
                <a:solidFill>
                  <a:srgbClr val="FF0000"/>
                </a:solidFill>
                <a:latin typeface="Consolas" panose="020B0609020204030204" pitchFamily="49" charset="0"/>
              </a:rPr>
              <a:t> name</a:t>
            </a:r>
            <a:r>
              <a:rPr lang="en-IN" sz="2000" dirty="0">
                <a:solidFill>
                  <a:srgbClr val="0000CD"/>
                </a:solidFill>
                <a:latin typeface="Consolas" panose="020B0609020204030204" pitchFamily="49" charset="0"/>
              </a:rPr>
              <a:t>="generator"</a:t>
            </a:r>
            <a:r>
              <a:rPr lang="en-IN" sz="2000" dirty="0">
                <a:solidFill>
                  <a:srgbClr val="FF0000"/>
                </a:solidFill>
                <a:latin typeface="Consolas" panose="020B0609020204030204" pitchFamily="49" charset="0"/>
              </a:rPr>
              <a:t> content</a:t>
            </a:r>
            <a:r>
              <a:rPr lang="en-IN" sz="2000" dirty="0" smtClean="0">
                <a:solidFill>
                  <a:srgbClr val="0000CD"/>
                </a:solidFill>
                <a:latin typeface="Consolas" panose="020B0609020204030204" pitchFamily="49" charset="0"/>
              </a:rPr>
              <a:t>=</a:t>
            </a:r>
            <a:r>
              <a:rPr lang="en-IN" sz="2000" dirty="0">
                <a:solidFill>
                  <a:srgbClr val="0000CD"/>
                </a:solidFill>
                <a:latin typeface="Consolas" panose="020B0609020204030204" pitchFamily="49" charset="0"/>
              </a:rPr>
              <a:t>"</a:t>
            </a:r>
            <a:r>
              <a:rPr lang="en-IN" sz="2000" dirty="0" smtClean="0">
                <a:solidFill>
                  <a:srgbClr val="0000CD"/>
                </a:solidFill>
                <a:latin typeface="Consolas" panose="020B0609020204030204" pitchFamily="49" charset="0"/>
              </a:rPr>
              <a:t>Visual Studio2015"&gt;</a:t>
            </a:r>
          </a:p>
          <a:p>
            <a:endParaRPr lang="en-IN" sz="2000" dirty="0" smtClean="0">
              <a:solidFill>
                <a:srgbClr val="0000CD"/>
              </a:solidFill>
              <a:latin typeface="Consolas" panose="020B0609020204030204" pitchFamily="49" charset="0"/>
            </a:endParaRPr>
          </a:p>
          <a:p>
            <a:r>
              <a:rPr lang="en-IN" sz="2000" dirty="0" smtClean="0">
                <a:solidFill>
                  <a:srgbClr val="0000CD"/>
                </a:solidFill>
                <a:latin typeface="Consolas" panose="020B0609020204030204" pitchFamily="49" charset="0"/>
              </a:rPr>
              <a:t>   &lt;</a:t>
            </a:r>
            <a:r>
              <a:rPr lang="en-IN" sz="2000" dirty="0">
                <a:solidFill>
                  <a:srgbClr val="A52A2A"/>
                </a:solidFill>
                <a:latin typeface="Consolas" panose="020B0609020204030204" pitchFamily="49" charset="0"/>
              </a:rPr>
              <a:t>meta</a:t>
            </a:r>
            <a:r>
              <a:rPr lang="en-IN" sz="2000" dirty="0">
                <a:solidFill>
                  <a:srgbClr val="FF0000"/>
                </a:solidFill>
                <a:latin typeface="Consolas" panose="020B0609020204030204" pitchFamily="49" charset="0"/>
              </a:rPr>
              <a:t> name</a:t>
            </a:r>
            <a:r>
              <a:rPr lang="en-IN" sz="2000" dirty="0">
                <a:solidFill>
                  <a:srgbClr val="0000CD"/>
                </a:solidFill>
                <a:latin typeface="Consolas" panose="020B0609020204030204" pitchFamily="49" charset="0"/>
              </a:rPr>
              <a:t>="keywords"</a:t>
            </a:r>
            <a:r>
              <a:rPr lang="en-IN" sz="2000" dirty="0">
                <a:solidFill>
                  <a:srgbClr val="FF0000"/>
                </a:solidFill>
                <a:latin typeface="Consolas" panose="020B0609020204030204" pitchFamily="49" charset="0"/>
              </a:rPr>
              <a:t> content</a:t>
            </a:r>
            <a:r>
              <a:rPr lang="en-IN" sz="2000" dirty="0">
                <a:solidFill>
                  <a:srgbClr val="0000CD"/>
                </a:solidFill>
                <a:latin typeface="Consolas" panose="020B0609020204030204" pitchFamily="49" charset="0"/>
              </a:rPr>
              <a:t>="HTML, meta tag, tag </a:t>
            </a:r>
            <a:r>
              <a:rPr lang="en-IN" sz="2000" dirty="0" smtClean="0">
                <a:solidFill>
                  <a:srgbClr val="0000CD"/>
                </a:solidFill>
                <a:latin typeface="Consolas" panose="020B0609020204030204" pitchFamily="49" charset="0"/>
              </a:rPr>
              <a:t> </a:t>
            </a:r>
          </a:p>
          <a:p>
            <a:r>
              <a:rPr lang="en-IN" sz="2000" dirty="0">
                <a:solidFill>
                  <a:srgbClr val="0000CD"/>
                </a:solidFill>
                <a:latin typeface="Consolas" panose="020B0609020204030204" pitchFamily="49" charset="0"/>
              </a:rPr>
              <a:t> </a:t>
            </a:r>
            <a:r>
              <a:rPr lang="en-IN" sz="2000" dirty="0" smtClean="0">
                <a:solidFill>
                  <a:srgbClr val="0000CD"/>
                </a:solidFill>
                <a:latin typeface="Consolas" panose="020B0609020204030204" pitchFamily="49" charset="0"/>
              </a:rPr>
              <a:t>        reference"&gt;</a:t>
            </a:r>
          </a:p>
          <a:p>
            <a:endParaRPr lang="en-IN" sz="2000" dirty="0" smtClean="0">
              <a:solidFill>
                <a:srgbClr val="0000CD"/>
              </a:solidFill>
              <a:latin typeface="Consolas" panose="020B0609020204030204" pitchFamily="49" charset="0"/>
            </a:endParaRPr>
          </a:p>
          <a:p>
            <a:r>
              <a:rPr lang="en-IN" sz="2000" dirty="0" smtClean="0">
                <a:solidFill>
                  <a:srgbClr val="0000CD"/>
                </a:solidFill>
                <a:latin typeface="Consolas" panose="020B0609020204030204" pitchFamily="49" charset="0"/>
              </a:rPr>
              <a:t>   &lt;</a:t>
            </a:r>
            <a:r>
              <a:rPr lang="en-IN" sz="2000" dirty="0">
                <a:solidFill>
                  <a:srgbClr val="A52A2A"/>
                </a:solidFill>
                <a:latin typeface="Consolas" panose="020B0609020204030204" pitchFamily="49" charset="0"/>
              </a:rPr>
              <a:t>meta</a:t>
            </a:r>
            <a:r>
              <a:rPr lang="en-IN" sz="2000" dirty="0">
                <a:solidFill>
                  <a:srgbClr val="FF0000"/>
                </a:solidFill>
                <a:latin typeface="Consolas" panose="020B0609020204030204" pitchFamily="49" charset="0"/>
              </a:rPr>
              <a:t> name</a:t>
            </a:r>
            <a:r>
              <a:rPr lang="en-IN" sz="2000" dirty="0">
                <a:solidFill>
                  <a:srgbClr val="0000CD"/>
                </a:solidFill>
                <a:latin typeface="Consolas" panose="020B0609020204030204" pitchFamily="49" charset="0"/>
              </a:rPr>
              <a:t>="viewport"</a:t>
            </a:r>
            <a:r>
              <a:rPr lang="en-IN" sz="2000" dirty="0">
                <a:solidFill>
                  <a:srgbClr val="FF0000"/>
                </a:solidFill>
                <a:latin typeface="Consolas" panose="020B0609020204030204" pitchFamily="49" charset="0"/>
              </a:rPr>
              <a:t> content</a:t>
            </a:r>
            <a:r>
              <a:rPr lang="en-IN" sz="2000" dirty="0">
                <a:solidFill>
                  <a:srgbClr val="0000CD"/>
                </a:solidFill>
                <a:latin typeface="Consolas" panose="020B0609020204030204" pitchFamily="49" charset="0"/>
              </a:rPr>
              <a:t>="width=device-width</a:t>
            </a:r>
            <a:r>
              <a:rPr lang="en-IN" sz="2000" dirty="0" smtClean="0">
                <a:solidFill>
                  <a:srgbClr val="0000CD"/>
                </a:solidFill>
                <a:latin typeface="Consolas" panose="020B0609020204030204" pitchFamily="49" charset="0"/>
              </a:rPr>
              <a:t>,</a:t>
            </a:r>
          </a:p>
          <a:p>
            <a:r>
              <a:rPr lang="en-IN" sz="2000" dirty="0">
                <a:solidFill>
                  <a:srgbClr val="0000CD"/>
                </a:solidFill>
                <a:latin typeface="Consolas" panose="020B0609020204030204" pitchFamily="49" charset="0"/>
              </a:rPr>
              <a:t> </a:t>
            </a:r>
            <a:r>
              <a:rPr lang="en-IN" sz="2000" dirty="0" smtClean="0">
                <a:solidFill>
                  <a:srgbClr val="0000CD"/>
                </a:solidFill>
                <a:latin typeface="Consolas" panose="020B0609020204030204" pitchFamily="49" charset="0"/>
              </a:rPr>
              <a:t>       </a:t>
            </a:r>
            <a:r>
              <a:rPr lang="en-IN" sz="2000" dirty="0">
                <a:solidFill>
                  <a:srgbClr val="0000CD"/>
                </a:solidFill>
                <a:latin typeface="Consolas" panose="020B0609020204030204" pitchFamily="49" charset="0"/>
              </a:rPr>
              <a:t>initial-scale=1.0</a:t>
            </a:r>
            <a:r>
              <a:rPr lang="en-IN" sz="2000" dirty="0" smtClean="0">
                <a:solidFill>
                  <a:srgbClr val="0000CD"/>
                </a:solidFill>
                <a:latin typeface="Consolas" panose="020B0609020204030204" pitchFamily="49" charset="0"/>
              </a:rPr>
              <a:t>"&gt;</a:t>
            </a:r>
          </a:p>
          <a:p>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head</a:t>
            </a:r>
            <a:r>
              <a:rPr lang="en-IN" sz="2000" dirty="0">
                <a:solidFill>
                  <a:srgbClr val="0000FF"/>
                </a:solidFill>
                <a:latin typeface="Consolas" panose="020B0609020204030204" pitchFamily="49" charset="0"/>
              </a:rPr>
              <a:t>&gt;</a:t>
            </a:r>
            <a:endParaRPr lang="en-IN" sz="2000" dirty="0"/>
          </a:p>
        </p:txBody>
      </p:sp>
    </p:spTree>
    <p:extLst>
      <p:ext uri="{BB962C8B-B14F-4D97-AF65-F5344CB8AC3E}">
        <p14:creationId xmlns:p14="http://schemas.microsoft.com/office/powerpoint/2010/main" val="1881239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p>
            <a:pPr algn="r"/>
            <a:r>
              <a:rPr lang="en-US" b="1" dirty="0" smtClean="0">
                <a:solidFill>
                  <a:schemeClr val="bg1"/>
                </a:solidFill>
                <a:latin typeface="Arial" pitchFamily="34" charset="0"/>
                <a:cs typeface="Arial" pitchFamily="34" charset="0"/>
              </a:rPr>
              <a:t>&lt;meta&gt; Tag</a:t>
            </a:r>
            <a:endParaRPr lang="en-US" b="1" dirty="0">
              <a:solidFill>
                <a:schemeClr val="bg1"/>
              </a:solidFill>
              <a:latin typeface="Arial" pitchFamily="34" charset="0"/>
              <a:cs typeface="Arial" pitchFamily="34" charset="0"/>
            </a:endParaRPr>
          </a:p>
        </p:txBody>
      </p:sp>
      <p:sp>
        <p:nvSpPr>
          <p:cNvPr id="3" name="Rectangle 2"/>
          <p:cNvSpPr/>
          <p:nvPr/>
        </p:nvSpPr>
        <p:spPr>
          <a:xfrm>
            <a:off x="76200" y="685800"/>
            <a:ext cx="8991600" cy="1631216"/>
          </a:xfrm>
          <a:prstGeom prst="rect">
            <a:avLst/>
          </a:prstGeom>
        </p:spPr>
        <p:txBody>
          <a:bodyPr wrap="square">
            <a:spAutoFit/>
          </a:bodyPr>
          <a:lstStyle/>
          <a:p>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head</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smtClean="0">
                <a:solidFill>
                  <a:srgbClr val="000000"/>
                </a:solidFill>
                <a:latin typeface="Consolas" panose="020B0609020204030204" pitchFamily="49" charset="0"/>
              </a:rPr>
              <a:t> </a:t>
            </a:r>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meta</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name</a:t>
            </a:r>
            <a:r>
              <a:rPr lang="en-IN" sz="2000" dirty="0">
                <a:solidFill>
                  <a:srgbClr val="0000FF"/>
                </a:solidFill>
                <a:latin typeface="Consolas" panose="020B0609020204030204" pitchFamily="49" charset="0"/>
              </a:rPr>
              <a:t>="keywords"</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content</a:t>
            </a:r>
            <a:r>
              <a:rPr lang="en-IN" sz="2000" dirty="0">
                <a:solidFill>
                  <a:srgbClr val="0000FF"/>
                </a:solidFill>
                <a:latin typeface="Consolas" panose="020B0609020204030204" pitchFamily="49" charset="0"/>
              </a:rPr>
              <a:t>="HTML, Meta Tags, Metadata"</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meta</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name</a:t>
            </a:r>
            <a:r>
              <a:rPr lang="en-IN" sz="2000" dirty="0">
                <a:solidFill>
                  <a:srgbClr val="0000FF"/>
                </a:solidFill>
                <a:latin typeface="Consolas" panose="020B0609020204030204" pitchFamily="49" charset="0"/>
              </a:rPr>
              <a:t>="description"</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content</a:t>
            </a:r>
            <a:r>
              <a:rPr lang="en-IN" sz="2000" dirty="0">
                <a:solidFill>
                  <a:srgbClr val="0000FF"/>
                </a:solidFill>
                <a:latin typeface="Consolas" panose="020B0609020204030204" pitchFamily="49" charset="0"/>
              </a:rPr>
              <a:t>="Learning </a:t>
            </a:r>
            <a:r>
              <a:rPr lang="en-IN" sz="2000" dirty="0" smtClean="0">
                <a:solidFill>
                  <a:srgbClr val="0000FF"/>
                </a:solidFill>
                <a:latin typeface="Consolas" panose="020B0609020204030204" pitchFamily="49" charset="0"/>
              </a:rPr>
              <a:t>about </a:t>
            </a:r>
            <a:r>
              <a:rPr lang="en-IN" sz="2000" dirty="0">
                <a:solidFill>
                  <a:srgbClr val="0000FF"/>
                </a:solidFill>
                <a:latin typeface="Consolas" panose="020B0609020204030204" pitchFamily="49" charset="0"/>
              </a:rPr>
              <a:t>HTML."</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meta</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name</a:t>
            </a:r>
            <a:r>
              <a:rPr lang="en-IN" sz="2000" dirty="0">
                <a:solidFill>
                  <a:srgbClr val="0000FF"/>
                </a:solidFill>
                <a:latin typeface="Consolas" panose="020B0609020204030204" pitchFamily="49" charset="0"/>
              </a:rPr>
              <a:t>="revised"</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content</a:t>
            </a:r>
            <a:r>
              <a:rPr lang="en-IN" sz="2000" dirty="0">
                <a:solidFill>
                  <a:srgbClr val="0000FF"/>
                </a:solidFill>
                <a:latin typeface="Consolas" panose="020B0609020204030204" pitchFamily="49" charset="0"/>
              </a:rPr>
              <a:t>="17-December-2015"</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/&gt;</a:t>
            </a:r>
            <a:r>
              <a:rPr lang="en-IN" sz="2000" dirty="0">
                <a:solidFill>
                  <a:srgbClr val="000000"/>
                </a:solidFill>
                <a:latin typeface="Consolas" panose="020B0609020204030204" pitchFamily="49" charset="0"/>
              </a:rPr>
              <a:t>       </a:t>
            </a:r>
          </a:p>
          <a:p>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head</a:t>
            </a:r>
            <a:r>
              <a:rPr lang="en-IN" sz="2000" dirty="0">
                <a:solidFill>
                  <a:srgbClr val="0000FF"/>
                </a:solidFill>
                <a:latin typeface="Consolas" panose="020B0609020204030204" pitchFamily="49" charset="0"/>
              </a:rPr>
              <a:t>&gt;</a:t>
            </a:r>
            <a:endParaRPr lang="en-IN" sz="2000" dirty="0"/>
          </a:p>
        </p:txBody>
      </p:sp>
      <p:sp>
        <p:nvSpPr>
          <p:cNvPr id="5" name="Rectangle 4"/>
          <p:cNvSpPr/>
          <p:nvPr/>
        </p:nvSpPr>
        <p:spPr>
          <a:xfrm>
            <a:off x="76200" y="2819400"/>
            <a:ext cx="8991600" cy="1692771"/>
          </a:xfrm>
          <a:prstGeom prst="rect">
            <a:avLst/>
          </a:prstGeom>
        </p:spPr>
        <p:txBody>
          <a:bodyPr wrap="square">
            <a:spAutoFit/>
          </a:bodyPr>
          <a:lstStyle/>
          <a:p>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head</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smtClean="0">
                <a:solidFill>
                  <a:srgbClr val="000000"/>
                </a:solidFill>
                <a:latin typeface="Consolas" panose="020B0609020204030204" pitchFamily="49" charset="0"/>
              </a:rPr>
              <a:t> </a:t>
            </a:r>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meta</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http-</a:t>
            </a:r>
            <a:r>
              <a:rPr lang="en-IN" sz="2000" dirty="0" err="1">
                <a:solidFill>
                  <a:srgbClr val="FF0000"/>
                </a:solidFill>
                <a:latin typeface="Consolas" panose="020B0609020204030204" pitchFamily="49" charset="0"/>
              </a:rPr>
              <a:t>equiv</a:t>
            </a:r>
            <a:r>
              <a:rPr lang="en-IN" sz="2000" dirty="0">
                <a:solidFill>
                  <a:srgbClr val="0000FF"/>
                </a:solidFill>
                <a:latin typeface="Consolas" panose="020B0609020204030204" pitchFamily="49" charset="0"/>
              </a:rPr>
              <a:t>="refresh"</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content</a:t>
            </a:r>
            <a:r>
              <a:rPr lang="en-IN" sz="2000" dirty="0">
                <a:solidFill>
                  <a:srgbClr val="0000FF"/>
                </a:solidFill>
                <a:latin typeface="Consolas" panose="020B0609020204030204" pitchFamily="49" charset="0"/>
              </a:rPr>
              <a:t>="5"</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it-IT" sz="2000" dirty="0">
                <a:solidFill>
                  <a:srgbClr val="000000"/>
                </a:solidFill>
                <a:latin typeface="Consolas" panose="020B0609020204030204" pitchFamily="49" charset="0"/>
              </a:rPr>
              <a:t>  </a:t>
            </a:r>
            <a:r>
              <a:rPr lang="it-IT" sz="2000" dirty="0" smtClean="0">
                <a:solidFill>
                  <a:srgbClr val="0000FF"/>
                </a:solidFill>
                <a:latin typeface="Consolas" panose="020B0609020204030204" pitchFamily="49" charset="0"/>
              </a:rPr>
              <a:t>&lt;</a:t>
            </a:r>
            <a:r>
              <a:rPr lang="it-IT" sz="2000" dirty="0">
                <a:solidFill>
                  <a:srgbClr val="800000"/>
                </a:solidFill>
                <a:latin typeface="Consolas" panose="020B0609020204030204" pitchFamily="49" charset="0"/>
              </a:rPr>
              <a:t>meta</a:t>
            </a:r>
            <a:r>
              <a:rPr lang="it-IT" sz="2000" dirty="0">
                <a:solidFill>
                  <a:srgbClr val="000000"/>
                </a:solidFill>
                <a:latin typeface="Consolas" panose="020B0609020204030204" pitchFamily="49" charset="0"/>
              </a:rPr>
              <a:t> </a:t>
            </a:r>
            <a:r>
              <a:rPr lang="it-IT" sz="2000" dirty="0">
                <a:solidFill>
                  <a:srgbClr val="FF0000"/>
                </a:solidFill>
                <a:latin typeface="Consolas" panose="020B0609020204030204" pitchFamily="49" charset="0"/>
              </a:rPr>
              <a:t>http-equiv</a:t>
            </a:r>
            <a:r>
              <a:rPr lang="it-IT" sz="2000" dirty="0">
                <a:solidFill>
                  <a:srgbClr val="0000FF"/>
                </a:solidFill>
                <a:latin typeface="Consolas" panose="020B0609020204030204" pitchFamily="49" charset="0"/>
              </a:rPr>
              <a:t>="refresh"</a:t>
            </a:r>
            <a:r>
              <a:rPr lang="it-IT" sz="2000" dirty="0">
                <a:solidFill>
                  <a:srgbClr val="000000"/>
                </a:solidFill>
                <a:latin typeface="Consolas" panose="020B0609020204030204" pitchFamily="49" charset="0"/>
              </a:rPr>
              <a:t> </a:t>
            </a:r>
            <a:r>
              <a:rPr lang="it-IT" sz="2000" dirty="0">
                <a:solidFill>
                  <a:srgbClr val="FF0000"/>
                </a:solidFill>
                <a:latin typeface="Consolas" panose="020B0609020204030204" pitchFamily="49" charset="0"/>
              </a:rPr>
              <a:t>content</a:t>
            </a:r>
            <a:r>
              <a:rPr lang="it-IT" sz="2000" dirty="0">
                <a:solidFill>
                  <a:srgbClr val="0000FF"/>
                </a:solidFill>
                <a:latin typeface="Consolas" panose="020B0609020204030204" pitchFamily="49" charset="0"/>
              </a:rPr>
              <a:t>="</a:t>
            </a:r>
            <a:r>
              <a:rPr lang="it-IT" sz="2000" dirty="0" smtClean="0">
                <a:solidFill>
                  <a:srgbClr val="0000FF"/>
                </a:solidFill>
                <a:latin typeface="Consolas" panose="020B0609020204030204" pitchFamily="49" charset="0"/>
              </a:rPr>
              <a:t>5;</a:t>
            </a:r>
          </a:p>
          <a:p>
            <a:r>
              <a:rPr lang="it-IT" sz="2000" dirty="0">
                <a:solidFill>
                  <a:srgbClr val="0000FF"/>
                </a:solidFill>
                <a:latin typeface="Consolas" panose="020B0609020204030204" pitchFamily="49" charset="0"/>
              </a:rPr>
              <a:t> </a:t>
            </a:r>
            <a:r>
              <a:rPr lang="it-IT" sz="2000" dirty="0" smtClean="0">
                <a:solidFill>
                  <a:srgbClr val="0000FF"/>
                </a:solidFill>
                <a:latin typeface="Consolas" panose="020B0609020204030204" pitchFamily="49" charset="0"/>
              </a:rPr>
              <a:t>       url </a:t>
            </a:r>
            <a:r>
              <a:rPr lang="it-IT" sz="2000" dirty="0">
                <a:solidFill>
                  <a:srgbClr val="0000FF"/>
                </a:solidFill>
                <a:latin typeface="Consolas" panose="020B0609020204030204" pitchFamily="49" charset="0"/>
              </a:rPr>
              <a:t>= http://www.infowayltd.com/"</a:t>
            </a:r>
            <a:r>
              <a:rPr lang="it-IT" sz="2000" dirty="0">
                <a:solidFill>
                  <a:srgbClr val="000000"/>
                </a:solidFill>
                <a:latin typeface="Consolas" panose="020B0609020204030204" pitchFamily="49" charset="0"/>
              </a:rPr>
              <a:t> </a:t>
            </a:r>
            <a:r>
              <a:rPr lang="it-IT" sz="2000" dirty="0">
                <a:solidFill>
                  <a:srgbClr val="0000FF"/>
                </a:solidFill>
                <a:latin typeface="Consolas" panose="020B0609020204030204" pitchFamily="49" charset="0"/>
              </a:rPr>
              <a:t>/&gt;</a:t>
            </a:r>
            <a:endParaRPr lang="it-IT" sz="2000" dirty="0">
              <a:solidFill>
                <a:srgbClr val="000000"/>
              </a:solidFill>
              <a:latin typeface="Consolas" panose="020B0609020204030204" pitchFamily="49" charset="0"/>
            </a:endParaRPr>
          </a:p>
          <a:p>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head</a:t>
            </a:r>
            <a:r>
              <a:rPr lang="en-IN" sz="2000" dirty="0">
                <a:solidFill>
                  <a:srgbClr val="0000FF"/>
                </a:solidFill>
                <a:latin typeface="Consolas" panose="020B0609020204030204" pitchFamily="49" charset="0"/>
              </a:rPr>
              <a:t>&gt;</a:t>
            </a:r>
            <a:endParaRPr lang="en-IN"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p>
            <a:pPr algn="r"/>
            <a:r>
              <a:rPr lang="en-US" b="1" dirty="0" smtClean="0">
                <a:solidFill>
                  <a:schemeClr val="bg1"/>
                </a:solidFill>
                <a:latin typeface="Arial" pitchFamily="34" charset="0"/>
                <a:cs typeface="Arial" pitchFamily="34" charset="0"/>
              </a:rPr>
              <a:t>&lt;body&gt; Tag</a:t>
            </a:r>
            <a:endParaRPr lang="en-US" b="1" dirty="0">
              <a:solidFill>
                <a:schemeClr val="bg1"/>
              </a:solidFill>
              <a:latin typeface="Arial" pitchFamily="34" charset="0"/>
              <a:cs typeface="Arial" pitchFamily="34" charset="0"/>
            </a:endParaRPr>
          </a:p>
        </p:txBody>
      </p:sp>
      <p:sp>
        <p:nvSpPr>
          <p:cNvPr id="4" name="Rectangle 3"/>
          <p:cNvSpPr/>
          <p:nvPr/>
        </p:nvSpPr>
        <p:spPr>
          <a:xfrm>
            <a:off x="0" y="609600"/>
            <a:ext cx="9144000" cy="369332"/>
          </a:xfrm>
          <a:prstGeom prst="rect">
            <a:avLst/>
          </a:prstGeom>
          <a:solidFill>
            <a:srgbClr val="FFFF00"/>
          </a:solidFill>
        </p:spPr>
        <p:txBody>
          <a:bodyPr wrap="square">
            <a:spAutoFit/>
          </a:bodyPr>
          <a:lstStyle/>
          <a:p>
            <a:pPr algn="ctr"/>
            <a:r>
              <a:rPr lang="en-US" sz="1800" dirty="0">
                <a:solidFill>
                  <a:srgbClr val="0070C0"/>
                </a:solidFill>
                <a:latin typeface="Arial" pitchFamily="34" charset="0"/>
                <a:cs typeface="Arial" pitchFamily="34" charset="0"/>
              </a:rPr>
              <a:t>&lt;body&gt; tag defines the document's body.</a:t>
            </a:r>
          </a:p>
        </p:txBody>
      </p:sp>
      <p:sp>
        <p:nvSpPr>
          <p:cNvPr id="5" name="TextBox 4"/>
          <p:cNvSpPr txBox="1"/>
          <p:nvPr/>
        </p:nvSpPr>
        <p:spPr>
          <a:xfrm>
            <a:off x="301336" y="1411069"/>
            <a:ext cx="8309264" cy="646331"/>
          </a:xfrm>
          <a:prstGeom prst="rect">
            <a:avLst/>
          </a:prstGeom>
          <a:noFill/>
        </p:spPr>
        <p:txBody>
          <a:bodyPr wrap="square" rtlCol="0">
            <a:spAutoFit/>
          </a:bodyPr>
          <a:lstStyle/>
          <a:p>
            <a:pPr algn="ctr"/>
            <a:r>
              <a:rPr lang="en-US" sz="1800" dirty="0" smtClean="0">
                <a:latin typeface="Arial" pitchFamily="34" charset="0"/>
                <a:cs typeface="Arial" pitchFamily="34" charset="0"/>
              </a:rPr>
              <a:t>The &lt;body&gt; tag creates the body section of the document, which contains the actual visible content of the document.</a:t>
            </a:r>
            <a:endParaRPr lang="en-US" sz="1800" dirty="0">
              <a:latin typeface="Arial" pitchFamily="34" charset="0"/>
              <a:cs typeface="Arial" pitchFamily="34" charset="0"/>
            </a:endParaRPr>
          </a:p>
        </p:txBody>
      </p:sp>
      <p:grpSp>
        <p:nvGrpSpPr>
          <p:cNvPr id="3" name="Group 2"/>
          <p:cNvGrpSpPr/>
          <p:nvPr/>
        </p:nvGrpSpPr>
        <p:grpSpPr>
          <a:xfrm>
            <a:off x="533400" y="5002649"/>
            <a:ext cx="8001000" cy="1169551"/>
            <a:chOff x="533400" y="5002649"/>
            <a:chExt cx="8001000" cy="1169551"/>
          </a:xfrm>
        </p:grpSpPr>
        <p:sp>
          <p:nvSpPr>
            <p:cNvPr id="6" name="Rectangle 5"/>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8" name="Straight Connector 7"/>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 name="Rectangle 8"/>
          <p:cNvSpPr/>
          <p:nvPr/>
        </p:nvSpPr>
        <p:spPr>
          <a:xfrm>
            <a:off x="4724400" y="2658070"/>
            <a:ext cx="4076700" cy="830997"/>
          </a:xfrm>
          <a:prstGeom prst="rect">
            <a:avLst/>
          </a:prstGeom>
          <a:solidFill>
            <a:srgbClr val="FFFF00"/>
          </a:solidFill>
          <a:ln w="38100">
            <a:solidFill>
              <a:srgbClr val="00B0F0"/>
            </a:solidFill>
          </a:ln>
        </p:spPr>
        <p:txBody>
          <a:bodyPr wrap="square">
            <a:spAutoFit/>
          </a:bodyPr>
          <a:lstStyle/>
          <a:p>
            <a:pPr marL="342900" indent="-342900">
              <a:buFont typeface="Arial" panose="020B0604020202020204" pitchFamily="34" charset="0"/>
              <a:buChar char="•"/>
            </a:pPr>
            <a:r>
              <a:rPr lang="en-US" sz="1600" b="1" dirty="0">
                <a:latin typeface="Arial" panose="020B0604020202020204" pitchFamily="34" charset="0"/>
                <a:cs typeface="Arial" panose="020B0604020202020204" pitchFamily="34" charset="0"/>
              </a:rPr>
              <a:t>alink </a:t>
            </a:r>
          </a:p>
          <a:p>
            <a:pPr marL="342900" indent="-342900">
              <a:buFont typeface="Arial" panose="020B0604020202020204" pitchFamily="34" charset="0"/>
              <a:buChar char="•"/>
            </a:pPr>
            <a:r>
              <a:rPr lang="en-US" sz="1600" b="1" dirty="0">
                <a:latin typeface="Arial" panose="020B0604020202020204" pitchFamily="34" charset="0"/>
                <a:cs typeface="Arial" panose="020B0604020202020204" pitchFamily="34" charset="0"/>
              </a:rPr>
              <a:t>link</a:t>
            </a:r>
          </a:p>
          <a:p>
            <a:pPr marL="342900" indent="-342900">
              <a:buFont typeface="Arial" panose="020B0604020202020204" pitchFamily="34" charset="0"/>
              <a:buChar char="•"/>
            </a:pPr>
            <a:r>
              <a:rPr lang="en-US" sz="1600" b="1" dirty="0">
                <a:latin typeface="Arial" panose="020B0604020202020204" pitchFamily="34" charset="0"/>
                <a:cs typeface="Arial" panose="020B0604020202020204" pitchFamily="34" charset="0"/>
              </a:rPr>
              <a:t>vlink</a:t>
            </a:r>
          </a:p>
        </p:txBody>
      </p:sp>
      <p:sp>
        <p:nvSpPr>
          <p:cNvPr id="10" name="Rectangle 9"/>
          <p:cNvSpPr/>
          <p:nvPr/>
        </p:nvSpPr>
        <p:spPr>
          <a:xfrm>
            <a:off x="381000" y="2658070"/>
            <a:ext cx="4076700" cy="830997"/>
          </a:xfrm>
          <a:prstGeom prst="rect">
            <a:avLst/>
          </a:prstGeom>
          <a:solidFill>
            <a:srgbClr val="FFFF00"/>
          </a:solidFill>
          <a:ln w="38100">
            <a:solidFill>
              <a:srgbClr val="00B0F0"/>
            </a:solidFill>
          </a:ln>
        </p:spPr>
        <p:txBody>
          <a:bodyPr wrap="square">
            <a:spAutoFit/>
          </a:bodyPr>
          <a:lstStyle/>
          <a:p>
            <a:pPr marL="342900" indent="-342900">
              <a:buFont typeface="Arial" panose="020B0604020202020204" pitchFamily="34" charset="0"/>
              <a:buChar char="•"/>
            </a:pPr>
            <a:r>
              <a:rPr lang="en-US" sz="1600" b="1" dirty="0" smtClean="0">
                <a:latin typeface="Arial" panose="020B0604020202020204" pitchFamily="34" charset="0"/>
                <a:cs typeface="Arial" panose="020B0604020202020204" pitchFamily="34" charset="0"/>
              </a:rPr>
              <a:t>background</a:t>
            </a:r>
            <a:endParaRPr lang="en-US" sz="16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600" b="1" dirty="0">
                <a:latin typeface="Arial" panose="020B0604020202020204" pitchFamily="34" charset="0"/>
                <a:cs typeface="Arial" panose="020B0604020202020204" pitchFamily="34" charset="0"/>
              </a:rPr>
              <a:t>bgcolor</a:t>
            </a:r>
          </a:p>
          <a:p>
            <a:pPr marL="342900" indent="-342900">
              <a:buFont typeface="Arial" panose="020B0604020202020204" pitchFamily="34" charset="0"/>
              <a:buChar char="•"/>
            </a:pPr>
            <a:r>
              <a:rPr lang="en-US" sz="1600" b="1" dirty="0" smtClean="0">
                <a:latin typeface="Arial" panose="020B0604020202020204" pitchFamily="34" charset="0"/>
                <a:cs typeface="Arial" panose="020B0604020202020204" pitchFamily="34" charset="0"/>
              </a:rPr>
              <a:t>text</a:t>
            </a:r>
            <a:endParaRPr lang="en-US" sz="1600" b="1"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p>
            <a:pPr algn="r"/>
            <a:r>
              <a:rPr lang="en-US" b="1" dirty="0" smtClean="0">
                <a:solidFill>
                  <a:schemeClr val="bg1"/>
                </a:solidFill>
                <a:latin typeface="Arial" pitchFamily="34" charset="0"/>
                <a:cs typeface="Arial" pitchFamily="34" charset="0"/>
              </a:rPr>
              <a:t>&lt;h1&gt; to &lt;h6&gt; and </a:t>
            </a:r>
            <a:r>
              <a:rPr lang="en-IN" b="1" dirty="0">
                <a:solidFill>
                  <a:schemeClr val="bg1"/>
                </a:solidFill>
                <a:latin typeface="Arial" pitchFamily="34" charset="0"/>
                <a:cs typeface="Arial" pitchFamily="34" charset="0"/>
              </a:rPr>
              <a:t>&lt;hgroup&gt;</a:t>
            </a:r>
            <a:r>
              <a:rPr lang="en-US" b="1" dirty="0">
                <a:solidFill>
                  <a:schemeClr val="bg1"/>
                </a:solidFill>
                <a:latin typeface="Arial" pitchFamily="34" charset="0"/>
                <a:cs typeface="Arial" pitchFamily="34" charset="0"/>
              </a:rPr>
              <a:t> </a:t>
            </a:r>
            <a:r>
              <a:rPr lang="en-US" b="1" dirty="0" smtClean="0">
                <a:solidFill>
                  <a:schemeClr val="bg1"/>
                </a:solidFill>
                <a:latin typeface="Arial" pitchFamily="34" charset="0"/>
                <a:cs typeface="Arial" pitchFamily="34" charset="0"/>
              </a:rPr>
              <a:t>Tag</a:t>
            </a:r>
            <a:endParaRPr lang="en-US" b="1" dirty="0">
              <a:solidFill>
                <a:schemeClr val="bg1"/>
              </a:solidFill>
              <a:latin typeface="Arial" pitchFamily="34" charset="0"/>
              <a:cs typeface="Arial" pitchFamily="34" charset="0"/>
            </a:endParaRPr>
          </a:p>
        </p:txBody>
      </p:sp>
      <p:sp>
        <p:nvSpPr>
          <p:cNvPr id="5" name="TextBox 4"/>
          <p:cNvSpPr txBox="1"/>
          <p:nvPr/>
        </p:nvSpPr>
        <p:spPr>
          <a:xfrm>
            <a:off x="0" y="609600"/>
            <a:ext cx="9144000" cy="1477328"/>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r>
              <a:rPr lang="en-US" sz="1800" dirty="0"/>
              <a:t>Titles are placed in &lt;h1&gt; tags which displayed larger on the page. Subtitles in &lt;h2&gt; through &lt;h6&gt; tags and lesser tags shrank the font size</a:t>
            </a:r>
            <a:r>
              <a:rPr lang="en-US" sz="1800" dirty="0" smtClean="0"/>
              <a:t>. </a:t>
            </a:r>
          </a:p>
          <a:p>
            <a:endParaRPr lang="en-US" sz="1800" dirty="0"/>
          </a:p>
          <a:p>
            <a:r>
              <a:rPr lang="en-IN" sz="1800" dirty="0" smtClean="0"/>
              <a:t>The </a:t>
            </a:r>
            <a:r>
              <a:rPr lang="en-IN" sz="1800" dirty="0"/>
              <a:t>HTML &lt;hgroup&gt; element represents a multi-level heading for a section of a </a:t>
            </a:r>
            <a:r>
              <a:rPr lang="en-IN" sz="1800" dirty="0" smtClean="0"/>
              <a:t>document.</a:t>
            </a:r>
            <a:endParaRPr lang="en-US" sz="1800" dirty="0"/>
          </a:p>
        </p:txBody>
      </p:sp>
      <p:grpSp>
        <p:nvGrpSpPr>
          <p:cNvPr id="12" name="Group 11"/>
          <p:cNvGrpSpPr/>
          <p:nvPr/>
        </p:nvGrpSpPr>
        <p:grpSpPr>
          <a:xfrm>
            <a:off x="533400" y="5002649"/>
            <a:ext cx="8001000" cy="1169551"/>
            <a:chOff x="533400" y="5002649"/>
            <a:chExt cx="8001000" cy="1169551"/>
          </a:xfrm>
        </p:grpSpPr>
        <p:sp>
          <p:nvSpPr>
            <p:cNvPr id="13" name="Rectangle 12"/>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14" name="Straight Connector 13"/>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9" name="Table 8"/>
          <p:cNvGraphicFramePr>
            <a:graphicFrameLocks noGrp="1"/>
          </p:cNvGraphicFramePr>
          <p:nvPr>
            <p:extLst>
              <p:ext uri="{D42A27DB-BD31-4B8C-83A1-F6EECF244321}">
                <p14:modId xmlns:p14="http://schemas.microsoft.com/office/powerpoint/2010/main" val="481564010"/>
              </p:ext>
            </p:extLst>
          </p:nvPr>
        </p:nvGraphicFramePr>
        <p:xfrm>
          <a:off x="152400" y="2230120"/>
          <a:ext cx="8839200" cy="741680"/>
        </p:xfrm>
        <a:graphic>
          <a:graphicData uri="http://schemas.openxmlformats.org/drawingml/2006/table">
            <a:tbl>
              <a:tblPr firstRow="1" bandRow="1">
                <a:tableStyleId>{7E9639D4-E3E2-4D34-9284-5A2195B3D0D7}</a:tableStyleId>
              </a:tblPr>
              <a:tblGrid>
                <a:gridCol w="3429000"/>
                <a:gridCol w="5410200"/>
              </a:tblGrid>
              <a:tr h="370840">
                <a:tc>
                  <a:txBody>
                    <a:bodyPr/>
                    <a:lstStyle/>
                    <a:p>
                      <a:r>
                        <a:rPr lang="en-IN" dirty="0" smtClean="0">
                          <a:latin typeface="Calibri" panose="020F0502020204030204" pitchFamily="34" charset="0"/>
                          <a:cs typeface="Calibri" panose="020F0502020204030204" pitchFamily="34" charset="0"/>
                        </a:rPr>
                        <a:t>Attribute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r>
                        <a:rPr kumimoji="0" lang="en-IN" sz="1800" b="0" kern="1200" dirty="0" smtClean="0">
                          <a:solidFill>
                            <a:srgbClr val="0070C0"/>
                          </a:solidFill>
                          <a:latin typeface="Calibri" panose="020F0502020204030204" pitchFamily="34" charset="0"/>
                          <a:ea typeface="+mn-ea"/>
                          <a:cs typeface="Calibri" panose="020F0502020204030204" pitchFamily="34" charset="0"/>
                        </a:rPr>
                        <a:t>align</a:t>
                      </a:r>
                      <a:endParaRPr kumimoji="0" lang="en-IN" sz="1800" b="0" kern="1200" dirty="0">
                        <a:solidFill>
                          <a:srgbClr val="0070C0"/>
                        </a:solidFill>
                        <a:latin typeface="Calibri" panose="020F0502020204030204" pitchFamily="34" charset="0"/>
                        <a:ea typeface="+mn-ea"/>
                        <a:cs typeface="Calibri" panose="020F0502020204030204" pitchFamily="34" charset="0"/>
                      </a:endParaRPr>
                    </a:p>
                  </a:txBody>
                  <a:tcPr anchor="ctr"/>
                </a:tc>
                <a:tc>
                  <a:txBody>
                    <a:bodyPr/>
                    <a:lstStyle/>
                    <a:p>
                      <a:r>
                        <a:rPr lang="en-IN" dirty="0" smtClean="0">
                          <a:latin typeface="Calibri" panose="020F0502020204030204" pitchFamily="34" charset="0"/>
                          <a:cs typeface="Calibri" panose="020F0502020204030204" pitchFamily="34" charset="0"/>
                        </a:rPr>
                        <a:t>left, center, right, justify</a:t>
                      </a:r>
                      <a:endParaRPr lang="en-IN" dirty="0">
                        <a:latin typeface="Calibri" panose="020F0502020204030204" pitchFamily="34" charset="0"/>
                        <a:cs typeface="Calibri" panose="020F0502020204030204" pitchFamily="34" charset="0"/>
                      </a:endParaRPr>
                    </a:p>
                  </a:txBody>
                  <a:tcPr anchor="ctr"/>
                </a:tc>
              </a:tr>
            </a:tbl>
          </a:graphicData>
        </a:graphic>
      </p:graphicFrame>
      <p:sp>
        <p:nvSpPr>
          <p:cNvPr id="6" name="Rectangle 5"/>
          <p:cNvSpPr/>
          <p:nvPr/>
        </p:nvSpPr>
        <p:spPr>
          <a:xfrm>
            <a:off x="152400" y="3124200"/>
            <a:ext cx="8839200" cy="1323439"/>
          </a:xfrm>
          <a:prstGeom prst="rect">
            <a:avLst/>
          </a:prstGeom>
        </p:spPr>
        <p:txBody>
          <a:bodyPr wrap="square">
            <a:spAutoFit/>
          </a:bodyPr>
          <a:lstStyle/>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hgroup</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id</a:t>
            </a:r>
            <a:r>
              <a:rPr lang="en-IN" sz="2000" dirty="0">
                <a:solidFill>
                  <a:srgbClr val="0000FF"/>
                </a:solidFill>
                <a:latin typeface="Consolas" panose="020B0609020204030204" pitchFamily="49" charset="0"/>
              </a:rPr>
              <a:t>="document-title"&gt;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smtClean="0">
                <a:solidFill>
                  <a:srgbClr val="800000"/>
                </a:solidFill>
                <a:latin typeface="Consolas" panose="020B0609020204030204" pitchFamily="49" charset="0"/>
              </a:rPr>
              <a:t>h1 </a:t>
            </a:r>
            <a:r>
              <a:rPr lang="pt-BR" sz="2000" dirty="0">
                <a:solidFill>
                  <a:srgbClr val="FF0000"/>
                </a:solidFill>
                <a:latin typeface="Consolas" panose="020B0609020204030204" pitchFamily="49" charset="0"/>
              </a:rPr>
              <a:t>align</a:t>
            </a:r>
            <a:r>
              <a:rPr lang="pt-BR" sz="2000" dirty="0">
                <a:solidFill>
                  <a:srgbClr val="0000FF"/>
                </a:solidFill>
                <a:latin typeface="Consolas" panose="020B0609020204030204" pitchFamily="49" charset="0"/>
              </a:rPr>
              <a:t>="center"</a:t>
            </a:r>
            <a:r>
              <a:rPr lang="en-IN" sz="2000" dirty="0" smtClean="0">
                <a:solidFill>
                  <a:srgbClr val="0000FF"/>
                </a:solidFill>
                <a:latin typeface="Consolas" panose="020B0609020204030204" pitchFamily="49" charset="0"/>
              </a:rPr>
              <a:t>&gt; </a:t>
            </a:r>
            <a:r>
              <a:rPr lang="en-IN" sz="2000" dirty="0" smtClean="0">
                <a:solidFill>
                  <a:srgbClr val="000000"/>
                </a:solidFill>
                <a:latin typeface="Consolas" panose="020B0609020204030204" pitchFamily="49" charset="0"/>
              </a:rPr>
              <a:t>HTML </a:t>
            </a:r>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h1</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smtClean="0">
                <a:solidFill>
                  <a:srgbClr val="0000FF"/>
                </a:solidFill>
                <a:latin typeface="Consolas" panose="020B0609020204030204" pitchFamily="49" charset="0"/>
              </a:rPr>
              <a:t>&lt;</a:t>
            </a:r>
            <a:r>
              <a:rPr lang="en-IN" sz="2000" dirty="0" smtClean="0">
                <a:solidFill>
                  <a:srgbClr val="800000"/>
                </a:solidFill>
                <a:latin typeface="Consolas" panose="020B0609020204030204" pitchFamily="49" charset="0"/>
              </a:rPr>
              <a:t>h2</a:t>
            </a:r>
            <a:r>
              <a:rPr lang="en-IN" sz="2000" dirty="0" smtClean="0">
                <a:solidFill>
                  <a:srgbClr val="0000FF"/>
                </a:solidFill>
                <a:latin typeface="Consolas" panose="020B0609020204030204" pitchFamily="49" charset="0"/>
              </a:rPr>
              <a:t>&gt;</a:t>
            </a:r>
            <a:r>
              <a:rPr lang="en-IN" sz="2000" dirty="0" smtClean="0">
                <a:solidFill>
                  <a:srgbClr val="000000"/>
                </a:solidFill>
                <a:latin typeface="Consolas" panose="020B0609020204030204" pitchFamily="49" charset="0"/>
              </a:rPr>
              <a:t>Last </a:t>
            </a:r>
            <a:r>
              <a:rPr lang="en-IN" sz="2000" dirty="0">
                <a:solidFill>
                  <a:srgbClr val="000000"/>
                </a:solidFill>
                <a:latin typeface="Consolas" panose="020B0609020204030204" pitchFamily="49" charset="0"/>
              </a:rPr>
              <a:t>Updated 12 August 2016</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h2</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hgroup</a:t>
            </a:r>
            <a:r>
              <a:rPr lang="en-IN" sz="2000" dirty="0">
                <a:solidFill>
                  <a:srgbClr val="0000FF"/>
                </a:solidFill>
                <a:latin typeface="Consolas" panose="020B0609020204030204" pitchFamily="49" charset="0"/>
              </a:rPr>
              <a:t>&gt;</a:t>
            </a:r>
            <a:endParaRPr lang="en-IN"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p>
            <a:pPr algn="r"/>
            <a:r>
              <a:rPr lang="en-US" b="1" dirty="0" smtClean="0">
                <a:solidFill>
                  <a:schemeClr val="bg1"/>
                </a:solidFill>
                <a:latin typeface="Arial" pitchFamily="34" charset="0"/>
                <a:cs typeface="Arial" pitchFamily="34" charset="0"/>
              </a:rPr>
              <a:t>&lt;address</a:t>
            </a:r>
            <a:r>
              <a:rPr lang="en-IN" b="1" dirty="0" smtClean="0">
                <a:solidFill>
                  <a:schemeClr val="bg1"/>
                </a:solidFill>
                <a:latin typeface="Arial" pitchFamily="34" charset="0"/>
                <a:cs typeface="Arial" pitchFamily="34" charset="0"/>
              </a:rPr>
              <a:t>&gt;</a:t>
            </a:r>
            <a:r>
              <a:rPr lang="en-US" b="1" dirty="0" smtClean="0">
                <a:solidFill>
                  <a:schemeClr val="bg1"/>
                </a:solidFill>
                <a:latin typeface="Arial" pitchFamily="34" charset="0"/>
                <a:cs typeface="Arial" pitchFamily="34" charset="0"/>
              </a:rPr>
              <a:t> Tag</a:t>
            </a:r>
            <a:endParaRPr lang="en-US" b="1" dirty="0">
              <a:solidFill>
                <a:schemeClr val="bg1"/>
              </a:solidFill>
              <a:latin typeface="Arial" pitchFamily="34" charset="0"/>
              <a:cs typeface="Arial" pitchFamily="34" charset="0"/>
            </a:endParaRPr>
          </a:p>
        </p:txBody>
      </p:sp>
      <p:sp>
        <p:nvSpPr>
          <p:cNvPr id="5" name="TextBox 4"/>
          <p:cNvSpPr txBox="1"/>
          <p:nvPr/>
        </p:nvSpPr>
        <p:spPr>
          <a:xfrm>
            <a:off x="0" y="609600"/>
            <a:ext cx="9144000" cy="646331"/>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r>
              <a:rPr lang="en-IN" sz="1800" dirty="0"/>
              <a:t>The text in the &lt;address&gt; element usually renders in </a:t>
            </a:r>
            <a:r>
              <a:rPr lang="en-IN" sz="1800" i="1" dirty="0"/>
              <a:t>italic</a:t>
            </a:r>
            <a:r>
              <a:rPr lang="en-IN" sz="1800" dirty="0"/>
              <a:t>. Most browsers will add a line break before and after the address element</a:t>
            </a:r>
            <a:r>
              <a:rPr lang="en-IN" sz="1800" dirty="0" smtClean="0"/>
              <a:t>.</a:t>
            </a:r>
            <a:endParaRPr lang="en-US" sz="1800" dirty="0"/>
          </a:p>
        </p:txBody>
      </p:sp>
      <p:grpSp>
        <p:nvGrpSpPr>
          <p:cNvPr id="12" name="Group 11"/>
          <p:cNvGrpSpPr/>
          <p:nvPr/>
        </p:nvGrpSpPr>
        <p:grpSpPr>
          <a:xfrm>
            <a:off x="533400" y="5002649"/>
            <a:ext cx="8001000" cy="1169551"/>
            <a:chOff x="533400" y="5002649"/>
            <a:chExt cx="8001000" cy="1169551"/>
          </a:xfrm>
        </p:grpSpPr>
        <p:sp>
          <p:nvSpPr>
            <p:cNvPr id="13" name="Rectangle 12"/>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14" name="Straight Connector 13"/>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28600" y="1600200"/>
            <a:ext cx="8686800" cy="2554545"/>
          </a:xfrm>
          <a:prstGeom prst="rect">
            <a:avLst/>
          </a:prstGeom>
        </p:spPr>
        <p:txBody>
          <a:bodyPr wrap="square">
            <a:spAutoFit/>
          </a:bodyPr>
          <a:lstStyle/>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address</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smtClean="0">
                <a:solidFill>
                  <a:srgbClr val="000000"/>
                </a:solidFill>
                <a:latin typeface="Consolas" panose="020B0609020204030204" pitchFamily="49" charset="0"/>
              </a:rPr>
              <a:t> </a:t>
            </a:r>
            <a:r>
              <a:rPr lang="en-IN" sz="2000" dirty="0">
                <a:solidFill>
                  <a:srgbClr val="000000"/>
                </a:solidFill>
                <a:latin typeface="Consolas" panose="020B0609020204030204" pitchFamily="49" charset="0"/>
              </a:rPr>
              <a:t>Written </a:t>
            </a:r>
            <a:r>
              <a:rPr lang="en-IN" sz="2000" dirty="0" smtClean="0">
                <a:solidFill>
                  <a:srgbClr val="000000"/>
                </a:solidFill>
                <a:latin typeface="Consolas" panose="020B0609020204030204" pitchFamily="49" charset="0"/>
              </a:rPr>
              <a:t>by:</a:t>
            </a:r>
          </a:p>
          <a:p>
            <a:r>
              <a:rPr lang="en-IN" sz="2000" dirty="0">
                <a:solidFill>
                  <a:srgbClr val="000000"/>
                </a:solidFill>
                <a:latin typeface="Consolas" panose="020B0609020204030204" pitchFamily="49" charset="0"/>
              </a:rPr>
              <a:t> </a:t>
            </a:r>
            <a:r>
              <a:rPr lang="en-IN" sz="2000" dirty="0" smtClean="0">
                <a:solidFill>
                  <a:srgbClr val="000000"/>
                </a:solidFill>
                <a:latin typeface="Consolas" panose="020B0609020204030204" pitchFamily="49" charset="0"/>
              </a:rPr>
              <a:t> </a:t>
            </a:r>
            <a:r>
              <a:rPr lang="en-IN" sz="2000" dirty="0" smtClean="0">
                <a:solidFill>
                  <a:srgbClr val="0000FF"/>
                </a:solidFill>
                <a:latin typeface="Consolas" panose="020B0609020204030204" pitchFamily="49" charset="0"/>
              </a:rPr>
              <a:t>&lt;</a:t>
            </a:r>
            <a:r>
              <a:rPr lang="en-IN" sz="2000" dirty="0" smtClean="0">
                <a:solidFill>
                  <a:srgbClr val="800000"/>
                </a:solidFill>
                <a:latin typeface="Consolas" panose="020B0609020204030204" pitchFamily="49" charset="0"/>
              </a:rPr>
              <a:t>a</a:t>
            </a:r>
            <a:r>
              <a:rPr lang="en-IN" sz="2000" dirty="0" smtClean="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href</a:t>
            </a:r>
            <a:r>
              <a:rPr lang="en-IN" sz="2000" dirty="0">
                <a:solidFill>
                  <a:srgbClr val="0000FF"/>
                </a:solidFill>
                <a:latin typeface="Consolas" panose="020B0609020204030204" pitchFamily="49" charset="0"/>
              </a:rPr>
              <a:t>="http://infowayltd.com/"&gt;</a:t>
            </a:r>
            <a:r>
              <a:rPr lang="en-IN" sz="2000" dirty="0">
                <a:solidFill>
                  <a:srgbClr val="000000"/>
                </a:solidFill>
                <a:latin typeface="Consolas" panose="020B0609020204030204" pitchFamily="49" charset="0"/>
              </a:rPr>
              <a:t>Saleel Bagde</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a</a:t>
            </a:r>
            <a:r>
              <a:rPr lang="en-IN" sz="2000" dirty="0">
                <a:solidFill>
                  <a:srgbClr val="0000FF"/>
                </a:solidFill>
                <a:latin typeface="Consolas" panose="020B0609020204030204" pitchFamily="49" charset="0"/>
              </a:rPr>
              <a:t>&gt;</a:t>
            </a:r>
            <a:r>
              <a:rPr lang="en-IN" sz="2000" dirty="0">
                <a:solidFill>
                  <a:srgbClr val="000000"/>
                </a:solidFill>
                <a:latin typeface="Consolas" panose="020B0609020204030204" pitchFamily="49" charset="0"/>
              </a:rPr>
              <a:t>.</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br</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00"/>
                </a:solidFill>
                <a:latin typeface="Consolas" panose="020B0609020204030204" pitchFamily="49" charset="0"/>
              </a:rPr>
              <a:t>Visit us at: www.infowayltd.com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br</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smtClean="0">
                <a:solidFill>
                  <a:srgbClr val="000000"/>
                </a:solidFill>
                <a:latin typeface="Consolas" panose="020B0609020204030204" pitchFamily="49" charset="0"/>
              </a:rPr>
              <a:t> </a:t>
            </a:r>
            <a:r>
              <a:rPr lang="en-IN" sz="2000" dirty="0">
                <a:solidFill>
                  <a:srgbClr val="000000"/>
                </a:solidFill>
                <a:latin typeface="Consolas" panose="020B0609020204030204" pitchFamily="49" charset="0"/>
              </a:rPr>
              <a:t>Commerce Center, Rambaug Colony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br</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nb-NO" sz="2000" dirty="0">
                <a:solidFill>
                  <a:srgbClr val="000000"/>
                </a:solidFill>
                <a:latin typeface="Consolas" panose="020B0609020204030204" pitchFamily="49" charset="0"/>
              </a:rPr>
              <a:t> </a:t>
            </a:r>
            <a:r>
              <a:rPr lang="nb-NO" sz="2000" dirty="0" smtClean="0">
                <a:solidFill>
                  <a:srgbClr val="000000"/>
                </a:solidFill>
                <a:latin typeface="Consolas" panose="020B0609020204030204" pitchFamily="49" charset="0"/>
              </a:rPr>
              <a:t> Paud </a:t>
            </a:r>
            <a:r>
              <a:rPr lang="nb-NO" sz="2000" dirty="0">
                <a:solidFill>
                  <a:srgbClr val="000000"/>
                </a:solidFill>
                <a:latin typeface="Consolas" panose="020B0609020204030204" pitchFamily="49" charset="0"/>
              </a:rPr>
              <a:t>Road, Opp. Krishna Hospital, </a:t>
            </a:r>
            <a:r>
              <a:rPr lang="nb-NO" sz="2000" dirty="0" smtClean="0">
                <a:solidFill>
                  <a:srgbClr val="000000"/>
                </a:solidFill>
                <a:latin typeface="Consolas" panose="020B0609020204030204" pitchFamily="49" charset="0"/>
              </a:rPr>
              <a:t>PUNE-411038 </a:t>
            </a:r>
            <a:r>
              <a:rPr lang="nb-NO" sz="2000" dirty="0">
                <a:solidFill>
                  <a:srgbClr val="0000FF"/>
                </a:solidFill>
                <a:latin typeface="Consolas" panose="020B0609020204030204" pitchFamily="49" charset="0"/>
              </a:rPr>
              <a:t>&lt;</a:t>
            </a:r>
            <a:r>
              <a:rPr lang="nb-NO" sz="2000" dirty="0">
                <a:solidFill>
                  <a:srgbClr val="800000"/>
                </a:solidFill>
                <a:latin typeface="Consolas" panose="020B0609020204030204" pitchFamily="49" charset="0"/>
              </a:rPr>
              <a:t>br</a:t>
            </a:r>
            <a:r>
              <a:rPr lang="nb-NO" sz="2000" dirty="0">
                <a:solidFill>
                  <a:srgbClr val="000000"/>
                </a:solidFill>
                <a:latin typeface="Consolas" panose="020B0609020204030204" pitchFamily="49" charset="0"/>
              </a:rPr>
              <a:t> </a:t>
            </a:r>
            <a:r>
              <a:rPr lang="nb-NO" sz="2000" dirty="0">
                <a:solidFill>
                  <a:srgbClr val="0000FF"/>
                </a:solidFill>
                <a:latin typeface="Consolas" panose="020B0609020204030204" pitchFamily="49" charset="0"/>
              </a:rPr>
              <a:t>/&gt;</a:t>
            </a:r>
            <a:endParaRPr lang="nb-NO"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smtClean="0">
                <a:solidFill>
                  <a:srgbClr val="000000"/>
                </a:solidFill>
                <a:latin typeface="Consolas" panose="020B0609020204030204" pitchFamily="49" charset="0"/>
              </a:rPr>
              <a:t> </a:t>
            </a:r>
            <a:r>
              <a:rPr lang="en-IN" sz="2000" dirty="0">
                <a:solidFill>
                  <a:srgbClr val="000000"/>
                </a:solidFill>
                <a:latin typeface="Consolas" panose="020B0609020204030204" pitchFamily="49" charset="0"/>
              </a:rPr>
              <a:t>Maharashtra</a:t>
            </a:r>
          </a:p>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address</a:t>
            </a:r>
            <a:r>
              <a:rPr lang="en-IN" sz="2000" dirty="0">
                <a:solidFill>
                  <a:srgbClr val="0000FF"/>
                </a:solidFill>
                <a:latin typeface="Consolas" panose="020B0609020204030204" pitchFamily="49" charset="0"/>
              </a:rPr>
              <a:t>&gt;</a:t>
            </a:r>
            <a:endParaRPr lang="en-IN" sz="2000" dirty="0"/>
          </a:p>
        </p:txBody>
      </p:sp>
    </p:spTree>
    <p:extLst>
      <p:ext uri="{BB962C8B-B14F-4D97-AF65-F5344CB8AC3E}">
        <p14:creationId xmlns:p14="http://schemas.microsoft.com/office/powerpoint/2010/main" val="4089035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p>
            <a:pPr algn="r"/>
            <a:r>
              <a:rPr lang="en-US" b="1" dirty="0" smtClean="0">
                <a:solidFill>
                  <a:schemeClr val="bg1"/>
                </a:solidFill>
                <a:latin typeface="Arial" pitchFamily="34" charset="0"/>
                <a:cs typeface="Arial" pitchFamily="34" charset="0"/>
              </a:rPr>
              <a:t>Global Attributes</a:t>
            </a:r>
            <a:endParaRPr lang="en-US" b="1" dirty="0">
              <a:solidFill>
                <a:schemeClr val="bg1"/>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229752915"/>
              </p:ext>
            </p:extLst>
          </p:nvPr>
        </p:nvGraphicFramePr>
        <p:xfrm>
          <a:off x="152400" y="914400"/>
          <a:ext cx="8839200" cy="4759960"/>
        </p:xfrm>
        <a:graphic>
          <a:graphicData uri="http://schemas.openxmlformats.org/drawingml/2006/table">
            <a:tbl>
              <a:tblPr firstRow="1" bandRow="1">
                <a:tableStyleId>{7E9639D4-E3E2-4D34-9284-5A2195B3D0D7}</a:tableStyleId>
              </a:tblPr>
              <a:tblGrid>
                <a:gridCol w="3962400"/>
                <a:gridCol w="4876800"/>
              </a:tblGrid>
              <a:tr h="370840">
                <a:tc>
                  <a:txBody>
                    <a:bodyPr/>
                    <a:lstStyle/>
                    <a:p>
                      <a:r>
                        <a:rPr lang="en-IN" sz="1800" dirty="0" smtClean="0">
                          <a:latin typeface="Calibri" panose="020F0502020204030204" pitchFamily="34" charset="0"/>
                          <a:cs typeface="Calibri" panose="020F0502020204030204" pitchFamily="34" charset="0"/>
                        </a:rPr>
                        <a:t>Attribute</a:t>
                      </a:r>
                      <a:endParaRPr lang="en-IN" sz="1800" dirty="0">
                        <a:latin typeface="Calibri" panose="020F0502020204030204" pitchFamily="34" charset="0"/>
                        <a:cs typeface="Calibri" panose="020F0502020204030204" pitchFamily="34" charset="0"/>
                      </a:endParaRPr>
                    </a:p>
                  </a:txBody>
                  <a:tcPr/>
                </a:tc>
                <a:tc>
                  <a:txBody>
                    <a:bodyPr/>
                    <a:lstStyle/>
                    <a:p>
                      <a:r>
                        <a:rPr lang="en-IN" sz="1800" dirty="0" smtClean="0">
                          <a:latin typeface="Calibri" panose="020F0502020204030204" pitchFamily="34" charset="0"/>
                          <a:cs typeface="Calibri" panose="020F0502020204030204" pitchFamily="34" charset="0"/>
                        </a:rPr>
                        <a:t>Description</a:t>
                      </a:r>
                      <a:endParaRPr lang="en-IN" sz="1800" dirty="0">
                        <a:latin typeface="Calibri" panose="020F0502020204030204" pitchFamily="34" charset="0"/>
                        <a:cs typeface="Calibri" panose="020F0502020204030204" pitchFamily="34" charset="0"/>
                      </a:endParaRPr>
                    </a:p>
                  </a:txBody>
                  <a:tcPr/>
                </a:tc>
              </a:tr>
              <a:tr h="370840">
                <a:tc>
                  <a:txBody>
                    <a:bodyPr/>
                    <a:lstStyle/>
                    <a:p>
                      <a:r>
                        <a:rPr lang="en-IN" sz="1800" b="0" dirty="0" smtClean="0">
                          <a:solidFill>
                            <a:srgbClr val="0070C0"/>
                          </a:solidFill>
                          <a:latin typeface="Calibri" panose="020F0502020204030204" pitchFamily="34" charset="0"/>
                          <a:cs typeface="Calibri" panose="020F0502020204030204" pitchFamily="34" charset="0"/>
                        </a:rPr>
                        <a:t>accesskey</a:t>
                      </a:r>
                    </a:p>
                    <a:p>
                      <a:r>
                        <a:rPr kumimoji="0" lang="en-IN" sz="1800" b="0" kern="1200" dirty="0" smtClean="0">
                          <a:solidFill>
                            <a:srgbClr val="0070C0"/>
                          </a:solidFill>
                          <a:latin typeface="Calibri" panose="020F0502020204030204" pitchFamily="34" charset="0"/>
                          <a:ea typeface="+mn-ea"/>
                          <a:cs typeface="Calibri" panose="020F0502020204030204" pitchFamily="34" charset="0"/>
                        </a:rPr>
                        <a:t>&lt;element accesskey="character"&gt;</a:t>
                      </a:r>
                      <a:endParaRPr kumimoji="0" lang="en-IN" sz="1800" b="0" kern="1200" dirty="0">
                        <a:solidFill>
                          <a:srgbClr val="0070C0"/>
                        </a:solidFill>
                        <a:latin typeface="Calibri" panose="020F0502020204030204" pitchFamily="34" charset="0"/>
                        <a:ea typeface="+mn-ea"/>
                        <a:cs typeface="Calibri" panose="020F0502020204030204" pitchFamily="34" charset="0"/>
                      </a:endParaRPr>
                    </a:p>
                  </a:txBody>
                  <a:tcPr anchor="ctr"/>
                </a:tc>
                <a:tc>
                  <a:txBody>
                    <a:bodyPr/>
                    <a:lstStyle/>
                    <a:p>
                      <a:r>
                        <a:rPr lang="en-IN" sz="1800" dirty="0" smtClean="0">
                          <a:latin typeface="Calibri" panose="020F0502020204030204" pitchFamily="34" charset="0"/>
                          <a:cs typeface="Calibri" panose="020F0502020204030204" pitchFamily="34" charset="0"/>
                        </a:rPr>
                        <a:t>Specifies a shortcut key to activate/focus an element</a:t>
                      </a:r>
                      <a:endParaRPr lang="en-IN" sz="1800" dirty="0">
                        <a:latin typeface="Calibri" panose="020F0502020204030204" pitchFamily="34" charset="0"/>
                        <a:cs typeface="Calibri" panose="020F0502020204030204" pitchFamily="34" charset="0"/>
                      </a:endParaRPr>
                    </a:p>
                  </a:txBody>
                  <a:tcPr anchor="ctr"/>
                </a:tc>
              </a:tr>
              <a:tr h="370840">
                <a:tc>
                  <a:txBody>
                    <a:bodyPr/>
                    <a:lstStyle/>
                    <a:p>
                      <a:r>
                        <a:rPr lang="en-IN" sz="1800" b="0" dirty="0" smtClean="0">
                          <a:solidFill>
                            <a:srgbClr val="0070C0"/>
                          </a:solidFill>
                          <a:latin typeface="Calibri" panose="020F0502020204030204" pitchFamily="34" charset="0"/>
                          <a:cs typeface="Calibri" panose="020F0502020204030204" pitchFamily="34" charset="0"/>
                        </a:rPr>
                        <a:t>class</a:t>
                      </a:r>
                    </a:p>
                    <a:p>
                      <a:r>
                        <a:rPr kumimoji="0" lang="en-IN" sz="1800" b="0" kern="1200" dirty="0" smtClean="0">
                          <a:solidFill>
                            <a:srgbClr val="0070C0"/>
                          </a:solidFill>
                          <a:latin typeface="Calibri" panose="020F0502020204030204" pitchFamily="34" charset="0"/>
                          <a:ea typeface="+mn-ea"/>
                          <a:cs typeface="Calibri" panose="020F0502020204030204" pitchFamily="34" charset="0"/>
                        </a:rPr>
                        <a:t>&lt;element class="classname"&gt;</a:t>
                      </a:r>
                      <a:endParaRPr kumimoji="0" lang="en-IN" sz="1800" b="0" kern="1200" dirty="0">
                        <a:solidFill>
                          <a:srgbClr val="0070C0"/>
                        </a:solidFill>
                        <a:latin typeface="Calibri" panose="020F0502020204030204" pitchFamily="34" charset="0"/>
                        <a:ea typeface="+mn-ea"/>
                        <a:cs typeface="Calibri" panose="020F0502020204030204" pitchFamily="34" charset="0"/>
                      </a:endParaRPr>
                    </a:p>
                  </a:txBody>
                  <a:tcPr anchor="ctr"/>
                </a:tc>
                <a:tc>
                  <a:txBody>
                    <a:bodyPr/>
                    <a:lstStyle/>
                    <a:p>
                      <a:r>
                        <a:rPr lang="en-IN" sz="1800" dirty="0" smtClean="0">
                          <a:latin typeface="Calibri" panose="020F0502020204030204" pitchFamily="34" charset="0"/>
                          <a:cs typeface="Calibri" panose="020F0502020204030204" pitchFamily="34" charset="0"/>
                        </a:rPr>
                        <a:t>Specifies one or more classnames for an element (refers to a class in a style sheet)</a:t>
                      </a:r>
                      <a:endParaRPr lang="en-IN" sz="1800" dirty="0">
                        <a:latin typeface="Calibri" panose="020F0502020204030204" pitchFamily="34" charset="0"/>
                        <a:cs typeface="Calibri" panose="020F0502020204030204" pitchFamily="34" charset="0"/>
                      </a:endParaRPr>
                    </a:p>
                  </a:txBody>
                  <a:tcPr anchor="ctr"/>
                </a:tc>
              </a:tr>
              <a:tr h="370840">
                <a:tc>
                  <a:txBody>
                    <a:bodyPr/>
                    <a:lstStyle/>
                    <a:p>
                      <a:r>
                        <a:rPr lang="en-IN" sz="1800" b="0" dirty="0" smtClean="0">
                          <a:solidFill>
                            <a:srgbClr val="0070C0"/>
                          </a:solidFill>
                          <a:latin typeface="Calibri" panose="020F0502020204030204" pitchFamily="34" charset="0"/>
                          <a:cs typeface="Calibri" panose="020F0502020204030204" pitchFamily="34" charset="0"/>
                        </a:rPr>
                        <a:t>contenteditable</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smtClean="0">
                          <a:solidFill>
                            <a:srgbClr val="0070C0"/>
                          </a:solidFill>
                          <a:latin typeface="Calibri" panose="020F0502020204030204" pitchFamily="34" charset="0"/>
                          <a:ea typeface="+mn-ea"/>
                          <a:cs typeface="Calibri" panose="020F0502020204030204" pitchFamily="34" charset="0"/>
                        </a:rPr>
                        <a:t>&lt;element contenteditable="</a:t>
                      </a:r>
                      <a:r>
                        <a:rPr kumimoji="0" lang="en-IN" sz="1800" b="0" kern="1200" dirty="0" err="1" smtClean="0">
                          <a:solidFill>
                            <a:srgbClr val="0070C0"/>
                          </a:solidFill>
                          <a:latin typeface="Calibri" panose="020F0502020204030204" pitchFamily="34" charset="0"/>
                          <a:ea typeface="+mn-ea"/>
                          <a:cs typeface="Calibri" panose="020F0502020204030204" pitchFamily="34" charset="0"/>
                        </a:rPr>
                        <a:t>true|false</a:t>
                      </a:r>
                      <a:r>
                        <a:rPr kumimoji="0" lang="en-IN" sz="1800" b="0" kern="1200" dirty="0" smtClean="0">
                          <a:solidFill>
                            <a:srgbClr val="0070C0"/>
                          </a:solidFill>
                          <a:latin typeface="Calibri" panose="020F0502020204030204" pitchFamily="34" charset="0"/>
                          <a:ea typeface="+mn-ea"/>
                          <a:cs typeface="Calibri" panose="020F0502020204030204" pitchFamily="34" charset="0"/>
                        </a:rPr>
                        <a:t>"&gt;</a:t>
                      </a:r>
                    </a:p>
                    <a:p>
                      <a:endParaRPr lang="en-IN" sz="1800" b="0" dirty="0">
                        <a:solidFill>
                          <a:srgbClr val="0070C0"/>
                        </a:solidFill>
                        <a:latin typeface="Calibri" panose="020F0502020204030204" pitchFamily="34" charset="0"/>
                        <a:cs typeface="Calibri" panose="020F0502020204030204" pitchFamily="34" charset="0"/>
                      </a:endParaRPr>
                    </a:p>
                  </a:txBody>
                  <a:tcPr anchor="ctr"/>
                </a:tc>
                <a:tc>
                  <a:txBody>
                    <a:bodyPr/>
                    <a:lstStyle/>
                    <a:p>
                      <a:r>
                        <a:rPr lang="en-IN" sz="1800" dirty="0" smtClean="0">
                          <a:latin typeface="Calibri" panose="020F0502020204030204" pitchFamily="34" charset="0"/>
                          <a:cs typeface="Calibri" panose="020F0502020204030204" pitchFamily="34" charset="0"/>
                        </a:rPr>
                        <a:t>Specifies whether the content of an element is editable or not</a:t>
                      </a:r>
                      <a:endParaRPr lang="en-IN" sz="1800" dirty="0">
                        <a:latin typeface="Calibri" panose="020F0502020204030204" pitchFamily="34" charset="0"/>
                        <a:cs typeface="Calibri" panose="020F0502020204030204" pitchFamily="34" charset="0"/>
                      </a:endParaRPr>
                    </a:p>
                  </a:txBody>
                  <a:tcPr anchor="ctr"/>
                </a:tc>
              </a:tr>
              <a:tr h="370840">
                <a:tc>
                  <a:txBody>
                    <a:bodyPr/>
                    <a:lstStyle/>
                    <a:p>
                      <a:r>
                        <a:rPr lang="en-IN" sz="1800" b="0" dirty="0" smtClean="0">
                          <a:solidFill>
                            <a:srgbClr val="0070C0"/>
                          </a:solidFill>
                          <a:latin typeface="Calibri" panose="020F0502020204030204" pitchFamily="34" charset="0"/>
                          <a:cs typeface="Calibri" panose="020F0502020204030204" pitchFamily="34" charset="0"/>
                        </a:rPr>
                        <a:t>data-*</a:t>
                      </a:r>
                    </a:p>
                    <a:p>
                      <a:r>
                        <a:rPr kumimoji="0" lang="en-IN" sz="1800" b="0" kern="1200" dirty="0" smtClean="0">
                          <a:solidFill>
                            <a:srgbClr val="0070C0"/>
                          </a:solidFill>
                          <a:latin typeface="Calibri" panose="020F0502020204030204" pitchFamily="34" charset="0"/>
                          <a:ea typeface="+mn-ea"/>
                          <a:cs typeface="Calibri" panose="020F0502020204030204" pitchFamily="34" charset="0"/>
                        </a:rPr>
                        <a:t>&lt;element data-*="somevalue"&gt;</a:t>
                      </a:r>
                      <a:endParaRPr kumimoji="0" lang="en-IN" sz="1800" b="0" kern="1200" dirty="0">
                        <a:solidFill>
                          <a:srgbClr val="0070C0"/>
                        </a:solidFill>
                        <a:latin typeface="Calibri" panose="020F0502020204030204" pitchFamily="34" charset="0"/>
                        <a:ea typeface="+mn-ea"/>
                        <a:cs typeface="Calibri" panose="020F0502020204030204" pitchFamily="34" charset="0"/>
                      </a:endParaRPr>
                    </a:p>
                  </a:txBody>
                  <a:tcPr anchor="ctr"/>
                </a:tc>
                <a:tc>
                  <a:txBody>
                    <a:bodyPr/>
                    <a:lstStyle/>
                    <a:p>
                      <a:r>
                        <a:rPr lang="en-IN" sz="1800" dirty="0" smtClean="0">
                          <a:latin typeface="Calibri" panose="020F0502020204030204" pitchFamily="34" charset="0"/>
                          <a:cs typeface="Calibri" panose="020F0502020204030204" pitchFamily="34" charset="0"/>
                        </a:rPr>
                        <a:t>Used to store custom data private to the page or application</a:t>
                      </a:r>
                      <a:endParaRPr lang="en-IN" sz="1800" dirty="0">
                        <a:latin typeface="Calibri" panose="020F0502020204030204" pitchFamily="34" charset="0"/>
                        <a:cs typeface="Calibri" panose="020F0502020204030204" pitchFamily="34" charset="0"/>
                      </a:endParaRPr>
                    </a:p>
                  </a:txBody>
                  <a:tcPr anchor="ctr"/>
                </a:tc>
              </a:tr>
              <a:tr h="370840">
                <a:tc>
                  <a:txBody>
                    <a:bodyPr/>
                    <a:lstStyle/>
                    <a:p>
                      <a:r>
                        <a:rPr lang="en-IN" sz="1800" b="0" dirty="0" smtClean="0">
                          <a:solidFill>
                            <a:srgbClr val="0070C0"/>
                          </a:solidFill>
                          <a:latin typeface="Calibri" panose="020F0502020204030204" pitchFamily="34" charset="0"/>
                          <a:cs typeface="Calibri" panose="020F0502020204030204" pitchFamily="34" charset="0"/>
                        </a:rPr>
                        <a:t>contextmenu</a:t>
                      </a:r>
                      <a:endParaRPr lang="en-IN" sz="1800" b="0" dirty="0">
                        <a:solidFill>
                          <a:srgbClr val="0070C0"/>
                        </a:solidFill>
                        <a:latin typeface="Calibri" panose="020F0502020204030204" pitchFamily="34" charset="0"/>
                        <a:cs typeface="Calibri" panose="020F0502020204030204" pitchFamily="34" charset="0"/>
                      </a:endParaRPr>
                    </a:p>
                  </a:txBody>
                  <a:tcPr anchor="ctr"/>
                </a:tc>
                <a:tc>
                  <a:txBody>
                    <a:bodyPr/>
                    <a:lstStyle/>
                    <a:p>
                      <a:r>
                        <a:rPr lang="en-IN" sz="1800" dirty="0" smtClean="0">
                          <a:latin typeface="Calibri" panose="020F0502020204030204" pitchFamily="34" charset="0"/>
                          <a:cs typeface="Calibri" panose="020F0502020204030204" pitchFamily="34" charset="0"/>
                        </a:rPr>
                        <a:t>Specifies a context menu for an element. The context menu appears when a user right-clicks on the element</a:t>
                      </a:r>
                      <a:endParaRPr lang="en-IN" sz="1800" dirty="0">
                        <a:latin typeface="Calibri" panose="020F0502020204030204" pitchFamily="34" charset="0"/>
                        <a:cs typeface="Calibri" panose="020F0502020204030204" pitchFamily="34" charset="0"/>
                      </a:endParaRPr>
                    </a:p>
                  </a:txBody>
                  <a:tcPr anchor="ctr"/>
                </a:tc>
              </a:tr>
              <a:tr h="370840">
                <a:tc>
                  <a:txBody>
                    <a:bodyPr/>
                    <a:lstStyle/>
                    <a:p>
                      <a:r>
                        <a:rPr lang="en-IN" sz="1800" b="0" dirty="0" smtClean="0">
                          <a:solidFill>
                            <a:srgbClr val="0070C0"/>
                          </a:solidFill>
                          <a:latin typeface="Calibri" panose="020F0502020204030204" pitchFamily="34" charset="0"/>
                          <a:cs typeface="Calibri" panose="020F0502020204030204" pitchFamily="34" charset="0"/>
                        </a:rPr>
                        <a:t>hidden</a:t>
                      </a:r>
                    </a:p>
                    <a:p>
                      <a:r>
                        <a:rPr kumimoji="0" lang="en-IN" sz="1800" b="0" kern="1200" dirty="0" smtClean="0">
                          <a:solidFill>
                            <a:srgbClr val="0070C0"/>
                          </a:solidFill>
                          <a:latin typeface="Calibri" panose="020F0502020204030204" pitchFamily="34" charset="0"/>
                          <a:ea typeface="+mn-ea"/>
                          <a:cs typeface="Calibri" panose="020F0502020204030204" pitchFamily="34" charset="0"/>
                        </a:rPr>
                        <a:t>&lt;element hidden&gt;</a:t>
                      </a:r>
                      <a:endParaRPr kumimoji="0" lang="en-IN" sz="1800" b="0" kern="1200" dirty="0">
                        <a:solidFill>
                          <a:srgbClr val="0070C0"/>
                        </a:solidFill>
                        <a:latin typeface="Calibri" panose="020F0502020204030204" pitchFamily="34" charset="0"/>
                        <a:ea typeface="+mn-ea"/>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Calibri" panose="020F0502020204030204" pitchFamily="34" charset="0"/>
                          <a:cs typeface="Calibri" panose="020F0502020204030204" pitchFamily="34" charset="0"/>
                        </a:rPr>
                        <a:t>Specifies that an element is not yet, or is no longer, relevant</a:t>
                      </a:r>
                    </a:p>
                  </a:txBody>
                  <a:tcPr anchor="ctr"/>
                </a:tc>
              </a:tr>
            </a:tbl>
          </a:graphicData>
        </a:graphic>
      </p:graphicFrame>
    </p:spTree>
    <p:extLst>
      <p:ext uri="{BB962C8B-B14F-4D97-AF65-F5344CB8AC3E}">
        <p14:creationId xmlns:p14="http://schemas.microsoft.com/office/powerpoint/2010/main" val="3476640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p>
            <a:pPr algn="r"/>
            <a:r>
              <a:rPr lang="en-US" b="1" dirty="0" smtClean="0">
                <a:solidFill>
                  <a:schemeClr val="bg1"/>
                </a:solidFill>
                <a:latin typeface="Arial" pitchFamily="34" charset="0"/>
                <a:cs typeface="Arial" pitchFamily="34" charset="0"/>
              </a:rPr>
              <a:t>Global Attributes</a:t>
            </a:r>
            <a:endParaRPr lang="en-US" b="1" dirty="0">
              <a:solidFill>
                <a:schemeClr val="bg1"/>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863443126"/>
              </p:ext>
            </p:extLst>
          </p:nvPr>
        </p:nvGraphicFramePr>
        <p:xfrm>
          <a:off x="152400" y="914400"/>
          <a:ext cx="8839200" cy="2931160"/>
        </p:xfrm>
        <a:graphic>
          <a:graphicData uri="http://schemas.openxmlformats.org/drawingml/2006/table">
            <a:tbl>
              <a:tblPr firstRow="1" bandRow="1">
                <a:tableStyleId>{7E9639D4-E3E2-4D34-9284-5A2195B3D0D7}</a:tableStyleId>
              </a:tblPr>
              <a:tblGrid>
                <a:gridCol w="3810000"/>
                <a:gridCol w="5029200"/>
              </a:tblGrid>
              <a:tr h="370840">
                <a:tc>
                  <a:txBody>
                    <a:bodyPr/>
                    <a:lstStyle/>
                    <a:p>
                      <a:r>
                        <a:rPr lang="en-IN" sz="1800" dirty="0" smtClean="0">
                          <a:latin typeface="Calibri" panose="020F0502020204030204" pitchFamily="34" charset="0"/>
                          <a:cs typeface="Calibri" panose="020F0502020204030204" pitchFamily="34" charset="0"/>
                        </a:rPr>
                        <a:t>Attribute</a:t>
                      </a:r>
                      <a:endParaRPr lang="en-IN" sz="1800" dirty="0">
                        <a:latin typeface="Calibri" panose="020F0502020204030204" pitchFamily="34" charset="0"/>
                        <a:cs typeface="Calibri" panose="020F0502020204030204" pitchFamily="34" charset="0"/>
                      </a:endParaRPr>
                    </a:p>
                  </a:txBody>
                  <a:tcPr/>
                </a:tc>
                <a:tc>
                  <a:txBody>
                    <a:bodyPr/>
                    <a:lstStyle/>
                    <a:p>
                      <a:r>
                        <a:rPr lang="en-IN" sz="1800" dirty="0" smtClean="0">
                          <a:latin typeface="Calibri" panose="020F0502020204030204" pitchFamily="34" charset="0"/>
                          <a:cs typeface="Calibri" panose="020F0502020204030204" pitchFamily="34" charset="0"/>
                        </a:rPr>
                        <a:t>Description</a:t>
                      </a:r>
                      <a:endParaRPr lang="en-IN" sz="1800" dirty="0">
                        <a:latin typeface="Calibri" panose="020F0502020204030204" pitchFamily="34" charset="0"/>
                        <a:cs typeface="Calibri" panose="020F0502020204030204" pitchFamily="34" charset="0"/>
                      </a:endParaRPr>
                    </a:p>
                  </a:txBody>
                  <a:tcPr/>
                </a:tc>
              </a:tr>
              <a:tr h="370840">
                <a:tc>
                  <a:txBody>
                    <a:bodyPr/>
                    <a:lstStyle/>
                    <a:p>
                      <a:r>
                        <a:rPr kumimoji="0" lang="en-IN" sz="1800" b="0" kern="1200" dirty="0" smtClean="0">
                          <a:solidFill>
                            <a:srgbClr val="0070C0"/>
                          </a:solidFill>
                          <a:latin typeface="Calibri" panose="020F0502020204030204" pitchFamily="34" charset="0"/>
                          <a:ea typeface="+mn-ea"/>
                          <a:cs typeface="Calibri" panose="020F0502020204030204" pitchFamily="34" charset="0"/>
                        </a:rPr>
                        <a:t>id</a:t>
                      </a:r>
                    </a:p>
                    <a:p>
                      <a:r>
                        <a:rPr kumimoji="0" lang="en-IN" sz="1800" b="0" kern="1200" dirty="0" smtClean="0">
                          <a:solidFill>
                            <a:srgbClr val="0070C0"/>
                          </a:solidFill>
                          <a:latin typeface="Calibri" panose="020F0502020204030204" pitchFamily="34" charset="0"/>
                          <a:ea typeface="+mn-ea"/>
                          <a:cs typeface="Calibri" panose="020F0502020204030204" pitchFamily="34" charset="0"/>
                        </a:rPr>
                        <a:t>&lt;element id="id"&gt;</a:t>
                      </a:r>
                      <a:endParaRPr kumimoji="0" lang="en-IN" sz="1800" b="0" kern="1200" dirty="0">
                        <a:solidFill>
                          <a:srgbClr val="0070C0"/>
                        </a:solidFill>
                        <a:latin typeface="Calibri" panose="020F0502020204030204" pitchFamily="34" charset="0"/>
                        <a:ea typeface="+mn-ea"/>
                        <a:cs typeface="Calibri" panose="020F0502020204030204" pitchFamily="34" charset="0"/>
                      </a:endParaRPr>
                    </a:p>
                  </a:txBody>
                  <a:tcPr anchor="ctr"/>
                </a:tc>
                <a:tc>
                  <a:txBody>
                    <a:bodyPr/>
                    <a:lstStyle/>
                    <a:p>
                      <a:r>
                        <a:rPr lang="en-IN" sz="1800" dirty="0" smtClean="0">
                          <a:latin typeface="Calibri" panose="020F0502020204030204" pitchFamily="34" charset="0"/>
                          <a:cs typeface="Calibri" panose="020F0502020204030204" pitchFamily="34" charset="0"/>
                        </a:rPr>
                        <a:t>Specifies a unique id for an element</a:t>
                      </a:r>
                      <a:endParaRPr lang="en-IN" sz="1800" dirty="0">
                        <a:latin typeface="Calibri" panose="020F0502020204030204" pitchFamily="34" charset="0"/>
                        <a:cs typeface="Calibri" panose="020F0502020204030204" pitchFamily="34" charset="0"/>
                      </a:endParaRPr>
                    </a:p>
                  </a:txBody>
                  <a:tcPr anchor="ctr"/>
                </a:tc>
              </a:tr>
              <a:tr h="370840">
                <a:tc>
                  <a:txBody>
                    <a:bodyPr/>
                    <a:lstStyle/>
                    <a:p>
                      <a:r>
                        <a:rPr lang="en-IN" sz="1800" b="0" dirty="0" smtClean="0">
                          <a:solidFill>
                            <a:srgbClr val="0070C0"/>
                          </a:solidFill>
                          <a:latin typeface="Calibri" panose="020F0502020204030204" pitchFamily="34" charset="0"/>
                          <a:cs typeface="Calibri" panose="020F0502020204030204" pitchFamily="34" charset="0"/>
                        </a:rPr>
                        <a:t>style</a:t>
                      </a:r>
                    </a:p>
                    <a:p>
                      <a:r>
                        <a:rPr kumimoji="0" lang="en-IN" sz="1800" b="0" kern="1200" dirty="0" smtClean="0">
                          <a:solidFill>
                            <a:srgbClr val="0070C0"/>
                          </a:solidFill>
                          <a:latin typeface="Calibri" panose="020F0502020204030204" pitchFamily="34" charset="0"/>
                          <a:ea typeface="+mn-ea"/>
                          <a:cs typeface="Calibri" panose="020F0502020204030204" pitchFamily="34" charset="0"/>
                        </a:rPr>
                        <a:t>&lt;element style="style_definitions"&gt;</a:t>
                      </a:r>
                      <a:endParaRPr kumimoji="0" lang="en-IN" sz="1800" b="0" kern="1200" dirty="0">
                        <a:solidFill>
                          <a:srgbClr val="0070C0"/>
                        </a:solidFill>
                        <a:latin typeface="Calibri" panose="020F0502020204030204" pitchFamily="34" charset="0"/>
                        <a:ea typeface="+mn-ea"/>
                        <a:cs typeface="Calibri" panose="020F0502020204030204" pitchFamily="34" charset="0"/>
                      </a:endParaRPr>
                    </a:p>
                  </a:txBody>
                  <a:tcPr anchor="ctr"/>
                </a:tc>
                <a:tc>
                  <a:txBody>
                    <a:bodyPr/>
                    <a:lstStyle/>
                    <a:p>
                      <a:r>
                        <a:rPr lang="en-IN" sz="1800" dirty="0" smtClean="0">
                          <a:latin typeface="Calibri" panose="020F0502020204030204" pitchFamily="34" charset="0"/>
                          <a:cs typeface="Calibri" panose="020F0502020204030204" pitchFamily="34" charset="0"/>
                        </a:rPr>
                        <a:t>Specifies an inline CSS style for an element</a:t>
                      </a:r>
                      <a:endParaRPr lang="en-IN" sz="1800" dirty="0">
                        <a:latin typeface="Calibri" panose="020F0502020204030204" pitchFamily="34" charset="0"/>
                        <a:cs typeface="Calibri" panose="020F0502020204030204" pitchFamily="34" charset="0"/>
                      </a:endParaRPr>
                    </a:p>
                  </a:txBody>
                  <a:tcPr anchor="ctr"/>
                </a:tc>
              </a:tr>
              <a:tr h="370840">
                <a:tc>
                  <a:txBody>
                    <a:bodyPr/>
                    <a:lstStyle/>
                    <a:p>
                      <a:r>
                        <a:rPr lang="en-IN" sz="1800" b="0" dirty="0" smtClean="0">
                          <a:solidFill>
                            <a:srgbClr val="0070C0"/>
                          </a:solidFill>
                          <a:latin typeface="Calibri" panose="020F0502020204030204" pitchFamily="34" charset="0"/>
                          <a:cs typeface="Calibri" panose="020F0502020204030204" pitchFamily="34" charset="0"/>
                        </a:rPr>
                        <a:t>tabindex</a:t>
                      </a:r>
                    </a:p>
                    <a:p>
                      <a:r>
                        <a:rPr kumimoji="0" lang="en-IN" sz="1800" b="0" kern="1200" dirty="0" smtClean="0">
                          <a:solidFill>
                            <a:srgbClr val="0070C0"/>
                          </a:solidFill>
                          <a:latin typeface="Calibri" panose="020F0502020204030204" pitchFamily="34" charset="0"/>
                          <a:ea typeface="+mn-ea"/>
                          <a:cs typeface="Calibri" panose="020F0502020204030204" pitchFamily="34" charset="0"/>
                        </a:rPr>
                        <a:t>&lt;element tabindex="number"&gt;</a:t>
                      </a:r>
                      <a:endParaRPr kumimoji="0" lang="en-IN" sz="1800" b="0" kern="1200" dirty="0">
                        <a:solidFill>
                          <a:srgbClr val="0070C0"/>
                        </a:solidFill>
                        <a:latin typeface="Calibri" panose="020F0502020204030204" pitchFamily="34" charset="0"/>
                        <a:ea typeface="+mn-ea"/>
                        <a:cs typeface="Calibri" panose="020F0502020204030204" pitchFamily="34" charset="0"/>
                      </a:endParaRPr>
                    </a:p>
                  </a:txBody>
                  <a:tcPr anchor="ctr"/>
                </a:tc>
                <a:tc>
                  <a:txBody>
                    <a:bodyPr/>
                    <a:lstStyle/>
                    <a:p>
                      <a:r>
                        <a:rPr lang="en-IN" sz="1800" dirty="0" smtClean="0">
                          <a:latin typeface="Calibri" panose="020F0502020204030204" pitchFamily="34" charset="0"/>
                          <a:cs typeface="Calibri" panose="020F0502020204030204" pitchFamily="34" charset="0"/>
                        </a:rPr>
                        <a:t>Specifies the tabbing order of an element</a:t>
                      </a:r>
                      <a:endParaRPr lang="en-IN" sz="1800" dirty="0">
                        <a:latin typeface="Calibri" panose="020F0502020204030204" pitchFamily="34" charset="0"/>
                        <a:cs typeface="Calibri" panose="020F0502020204030204" pitchFamily="34" charset="0"/>
                      </a:endParaRPr>
                    </a:p>
                  </a:txBody>
                  <a:tcPr anchor="ctr"/>
                </a:tc>
              </a:tr>
              <a:tr h="370840">
                <a:tc>
                  <a:txBody>
                    <a:bodyPr/>
                    <a:lstStyle/>
                    <a:p>
                      <a:r>
                        <a:rPr lang="en-IN" sz="1800" b="0" dirty="0" smtClean="0">
                          <a:solidFill>
                            <a:srgbClr val="0070C0"/>
                          </a:solidFill>
                          <a:latin typeface="Calibri" panose="020F0502020204030204" pitchFamily="34" charset="0"/>
                          <a:cs typeface="Calibri" panose="020F0502020204030204" pitchFamily="34" charset="0"/>
                        </a:rPr>
                        <a:t>title</a:t>
                      </a:r>
                    </a:p>
                    <a:p>
                      <a:r>
                        <a:rPr kumimoji="0" lang="en-IN" sz="1800" b="0" kern="1200" dirty="0" smtClean="0">
                          <a:solidFill>
                            <a:srgbClr val="0070C0"/>
                          </a:solidFill>
                          <a:latin typeface="Calibri" panose="020F0502020204030204" pitchFamily="34" charset="0"/>
                          <a:ea typeface="+mn-ea"/>
                          <a:cs typeface="Calibri" panose="020F0502020204030204" pitchFamily="34" charset="0"/>
                        </a:rPr>
                        <a:t>&lt;element title="text"&gt;</a:t>
                      </a:r>
                      <a:endParaRPr kumimoji="0" lang="en-IN" sz="1800" b="0" kern="1200" dirty="0">
                        <a:solidFill>
                          <a:srgbClr val="0070C0"/>
                        </a:solidFill>
                        <a:latin typeface="Calibri" panose="020F0502020204030204" pitchFamily="34" charset="0"/>
                        <a:ea typeface="+mn-ea"/>
                        <a:cs typeface="Calibri" panose="020F0502020204030204" pitchFamily="34" charset="0"/>
                      </a:endParaRPr>
                    </a:p>
                  </a:txBody>
                  <a:tcPr anchor="ctr"/>
                </a:tc>
                <a:tc>
                  <a:txBody>
                    <a:bodyPr/>
                    <a:lstStyle/>
                    <a:p>
                      <a:r>
                        <a:rPr lang="en-IN" sz="1800" dirty="0" smtClean="0">
                          <a:latin typeface="Calibri" panose="020F0502020204030204" pitchFamily="34" charset="0"/>
                          <a:cs typeface="Calibri" panose="020F0502020204030204" pitchFamily="34" charset="0"/>
                        </a:rPr>
                        <a:t>Specifies extra information about an element</a:t>
                      </a:r>
                      <a:endParaRPr lang="en-IN" sz="1800" dirty="0">
                        <a:latin typeface="Calibri" panose="020F0502020204030204" pitchFamily="34" charset="0"/>
                        <a:cs typeface="Calibri" panose="020F0502020204030204" pitchFamily="34" charset="0"/>
                      </a:endParaRPr>
                    </a:p>
                  </a:txBody>
                  <a:tcPr anchor="ctr"/>
                </a:tc>
              </a:tr>
            </a:tbl>
          </a:graphicData>
        </a:graphic>
      </p:graphicFrame>
    </p:spTree>
    <p:extLst>
      <p:ext uri="{BB962C8B-B14F-4D97-AF65-F5344CB8AC3E}">
        <p14:creationId xmlns:p14="http://schemas.microsoft.com/office/powerpoint/2010/main" val="27448386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p>
            <a:pPr algn="r"/>
            <a:r>
              <a:rPr lang="en-US" b="1" dirty="0" smtClean="0">
                <a:solidFill>
                  <a:schemeClr val="bg1"/>
                </a:solidFill>
                <a:latin typeface="Arial" pitchFamily="34" charset="0"/>
                <a:cs typeface="Arial" pitchFamily="34" charset="0"/>
              </a:rPr>
              <a:t>&lt;p&gt; Tag</a:t>
            </a:r>
            <a:endParaRPr lang="en-US" b="1" dirty="0">
              <a:solidFill>
                <a:schemeClr val="bg1"/>
              </a:solidFill>
              <a:latin typeface="Arial" pitchFamily="34" charset="0"/>
              <a:cs typeface="Arial" pitchFamily="34" charset="0"/>
            </a:endParaRPr>
          </a:p>
        </p:txBody>
      </p:sp>
      <p:sp>
        <p:nvSpPr>
          <p:cNvPr id="5" name="TextBox 4"/>
          <p:cNvSpPr txBox="1"/>
          <p:nvPr/>
        </p:nvSpPr>
        <p:spPr>
          <a:xfrm>
            <a:off x="0" y="609600"/>
            <a:ext cx="9144000" cy="369332"/>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r>
              <a:rPr lang="en-US" sz="1800" dirty="0"/>
              <a:t>&lt;p&gt; tag represents a paragraph of text.</a:t>
            </a:r>
          </a:p>
        </p:txBody>
      </p:sp>
      <p:grpSp>
        <p:nvGrpSpPr>
          <p:cNvPr id="13" name="Group 12"/>
          <p:cNvGrpSpPr/>
          <p:nvPr/>
        </p:nvGrpSpPr>
        <p:grpSpPr>
          <a:xfrm>
            <a:off x="533400" y="5002649"/>
            <a:ext cx="8001000" cy="1169551"/>
            <a:chOff x="533400" y="5002649"/>
            <a:chExt cx="8001000" cy="1169551"/>
          </a:xfrm>
        </p:grpSpPr>
        <p:sp>
          <p:nvSpPr>
            <p:cNvPr id="14" name="Rectangle 13"/>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15" name="Straight Connector 14"/>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 name="Rectangle 7"/>
          <p:cNvSpPr/>
          <p:nvPr/>
        </p:nvSpPr>
        <p:spPr>
          <a:xfrm>
            <a:off x="381000" y="2133600"/>
            <a:ext cx="8382000" cy="338554"/>
          </a:xfrm>
          <a:prstGeom prst="rect">
            <a:avLst/>
          </a:prstGeom>
          <a:solidFill>
            <a:srgbClr val="FFFF00"/>
          </a:solidFill>
          <a:ln w="38100">
            <a:solidFill>
              <a:srgbClr val="00B0F0"/>
            </a:solidFill>
          </a:ln>
        </p:spPr>
        <p:txBody>
          <a:bodyPr wrap="square">
            <a:spAutoFit/>
          </a:bodyPr>
          <a:lstStyle/>
          <a:p>
            <a:pPr marL="342900" indent="-342900">
              <a:buFont typeface="Arial" panose="020B0604020202020204" pitchFamily="34" charset="0"/>
              <a:buChar char="•"/>
            </a:pPr>
            <a:r>
              <a:rPr lang="en-US" sz="1600" b="1" dirty="0">
                <a:latin typeface="Arial" panose="020B0604020202020204" pitchFamily="34" charset="0"/>
                <a:cs typeface="Arial" panose="020B0604020202020204" pitchFamily="34" charset="0"/>
              </a:rPr>
              <a:t>align	</a:t>
            </a:r>
            <a:r>
              <a:rPr lang="en-US" sz="1600" b="1" dirty="0" smtClean="0">
                <a:latin typeface="Arial" panose="020B0604020202020204" pitchFamily="34" charset="0"/>
                <a:cs typeface="Arial" panose="020B0604020202020204" pitchFamily="34" charset="0"/>
              </a:rPr>
              <a:t>	left </a:t>
            </a:r>
            <a:r>
              <a:rPr lang="en-US" sz="1600" b="1" dirty="0">
                <a:latin typeface="Arial" panose="020B0604020202020204" pitchFamily="34" charset="0"/>
                <a:cs typeface="Arial" panose="020B0604020202020204" pitchFamily="34" charset="0"/>
              </a:rPr>
              <a:t>/ center / right / justify</a:t>
            </a:r>
          </a:p>
        </p:txBody>
      </p:sp>
      <p:sp>
        <p:nvSpPr>
          <p:cNvPr id="3" name="Rectangle 2"/>
          <p:cNvSpPr/>
          <p:nvPr/>
        </p:nvSpPr>
        <p:spPr>
          <a:xfrm>
            <a:off x="381000" y="1359068"/>
            <a:ext cx="8382000" cy="400110"/>
          </a:xfrm>
          <a:prstGeom prst="rect">
            <a:avLst/>
          </a:prstGeom>
        </p:spPr>
        <p:txBody>
          <a:bodyPr wrap="square">
            <a:spAutoFit/>
          </a:bodyPr>
          <a:lstStyle/>
          <a:p>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p</a:t>
            </a:r>
            <a:r>
              <a:rPr lang="en-IN" sz="2000" dirty="0">
                <a:solidFill>
                  <a:srgbClr val="0000FF"/>
                </a:solidFill>
                <a:latin typeface="Consolas" panose="020B0609020204030204" pitchFamily="49" charset="0"/>
              </a:rPr>
              <a:t>&gt;</a:t>
            </a:r>
            <a:r>
              <a:rPr lang="en-IN" sz="2000" dirty="0">
                <a:solidFill>
                  <a:srgbClr val="000000"/>
                </a:solidFill>
                <a:latin typeface="Consolas" panose="020B0609020204030204" pitchFamily="49" charset="0"/>
              </a:rPr>
              <a:t> Paragraph text…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p</a:t>
            </a:r>
            <a:r>
              <a:rPr lang="en-IN" sz="2000" dirty="0">
                <a:solidFill>
                  <a:srgbClr val="0000FF"/>
                </a:solidFill>
                <a:latin typeface="Consolas" panose="020B0609020204030204" pitchFamily="49" charset="0"/>
              </a:rPr>
              <a:t>&gt;</a:t>
            </a:r>
            <a:endParaRPr lang="en-IN"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p>
            <a:pPr algn="r"/>
            <a:r>
              <a:rPr lang="en-US" b="1" dirty="0" smtClean="0">
                <a:solidFill>
                  <a:schemeClr val="bg1"/>
                </a:solidFill>
                <a:latin typeface="Arial" pitchFamily="34" charset="0"/>
                <a:cs typeface="Arial" pitchFamily="34" charset="0"/>
              </a:rPr>
              <a:t>&lt;div&gt; Tag</a:t>
            </a:r>
            <a:endParaRPr lang="en-US" b="1" dirty="0">
              <a:solidFill>
                <a:schemeClr val="bg1"/>
              </a:solidFill>
              <a:latin typeface="Arial" pitchFamily="34" charset="0"/>
              <a:cs typeface="Arial" pitchFamily="34" charset="0"/>
            </a:endParaRPr>
          </a:p>
        </p:txBody>
      </p:sp>
      <p:sp>
        <p:nvSpPr>
          <p:cNvPr id="10" name="TextBox 9"/>
          <p:cNvSpPr txBox="1"/>
          <p:nvPr/>
        </p:nvSpPr>
        <p:spPr>
          <a:xfrm>
            <a:off x="0" y="609600"/>
            <a:ext cx="9144000" cy="369332"/>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r>
              <a:rPr lang="en-US" sz="1800" dirty="0"/>
              <a:t>&lt;div&gt; tag defines a division in an HTML document.</a:t>
            </a:r>
          </a:p>
        </p:txBody>
      </p:sp>
      <p:grpSp>
        <p:nvGrpSpPr>
          <p:cNvPr id="9" name="Group 8"/>
          <p:cNvGrpSpPr/>
          <p:nvPr/>
        </p:nvGrpSpPr>
        <p:grpSpPr>
          <a:xfrm>
            <a:off x="533400" y="5002649"/>
            <a:ext cx="8001000" cy="1169551"/>
            <a:chOff x="533400" y="5002649"/>
            <a:chExt cx="8001000" cy="1169551"/>
          </a:xfrm>
        </p:grpSpPr>
        <p:sp>
          <p:nvSpPr>
            <p:cNvPr id="12" name="Rectangle 11"/>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13" name="Straight Connector 12"/>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28600" y="1392703"/>
            <a:ext cx="8686800" cy="400110"/>
          </a:xfrm>
          <a:prstGeom prst="rect">
            <a:avLst/>
          </a:prstGeom>
        </p:spPr>
        <p:txBody>
          <a:bodyPr wrap="square">
            <a:spAutoFit/>
          </a:bodyPr>
          <a:lstStyle/>
          <a:p>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div</a:t>
            </a:r>
            <a:r>
              <a:rPr lang="en-IN" sz="2000" dirty="0">
                <a:solidFill>
                  <a:srgbClr val="0000FF"/>
                </a:solidFill>
                <a:latin typeface="Consolas" panose="020B0609020204030204" pitchFamily="49" charset="0"/>
              </a:rPr>
              <a:t>&gt;</a:t>
            </a:r>
            <a:r>
              <a:rPr lang="en-IN" sz="2000" dirty="0">
                <a:solidFill>
                  <a:srgbClr val="000000"/>
                </a:solidFill>
                <a:latin typeface="Consolas" panose="020B0609020204030204" pitchFamily="49" charset="0"/>
              </a:rPr>
              <a:t> tags goes here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div</a:t>
            </a:r>
            <a:r>
              <a:rPr lang="en-IN" sz="2000" dirty="0">
                <a:solidFill>
                  <a:srgbClr val="0000FF"/>
                </a:solidFill>
                <a:latin typeface="Consolas" panose="020B0609020204030204" pitchFamily="49" charset="0"/>
              </a:rPr>
              <a:t>&gt;</a:t>
            </a:r>
            <a:endParaRPr lang="en-IN"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p>
            <a:pPr algn="r"/>
            <a:r>
              <a:rPr lang="en-US" b="1" dirty="0" smtClean="0">
                <a:solidFill>
                  <a:schemeClr val="bg1"/>
                </a:solidFill>
                <a:latin typeface="Arial" pitchFamily="34" charset="0"/>
                <a:cs typeface="Arial" pitchFamily="34" charset="0"/>
              </a:rPr>
              <a:t>&lt;span&gt; Tag</a:t>
            </a:r>
            <a:endParaRPr lang="en-US" b="1" dirty="0">
              <a:solidFill>
                <a:schemeClr val="bg1"/>
              </a:solidFill>
              <a:latin typeface="Arial" pitchFamily="34" charset="0"/>
              <a:cs typeface="Arial" pitchFamily="34" charset="0"/>
            </a:endParaRPr>
          </a:p>
        </p:txBody>
      </p:sp>
      <p:sp>
        <p:nvSpPr>
          <p:cNvPr id="10" name="TextBox 9"/>
          <p:cNvSpPr txBox="1"/>
          <p:nvPr/>
        </p:nvSpPr>
        <p:spPr>
          <a:xfrm>
            <a:off x="0" y="609600"/>
            <a:ext cx="9144000" cy="369332"/>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r>
              <a:rPr lang="en-US" sz="1800" dirty="0"/>
              <a:t>&lt;span&gt; tag is used to group inline -elements.</a:t>
            </a:r>
          </a:p>
        </p:txBody>
      </p:sp>
      <p:grpSp>
        <p:nvGrpSpPr>
          <p:cNvPr id="9" name="Group 8"/>
          <p:cNvGrpSpPr/>
          <p:nvPr/>
        </p:nvGrpSpPr>
        <p:grpSpPr>
          <a:xfrm>
            <a:off x="533400" y="5002649"/>
            <a:ext cx="8001000" cy="1169551"/>
            <a:chOff x="533400" y="5002649"/>
            <a:chExt cx="8001000" cy="1169551"/>
          </a:xfrm>
        </p:grpSpPr>
        <p:sp>
          <p:nvSpPr>
            <p:cNvPr id="12" name="Rectangle 11"/>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13" name="Straight Connector 12"/>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28600" y="1352490"/>
            <a:ext cx="8686800" cy="400110"/>
          </a:xfrm>
          <a:prstGeom prst="rect">
            <a:avLst/>
          </a:prstGeom>
        </p:spPr>
        <p:txBody>
          <a:bodyPr wrap="square">
            <a:spAutoFit/>
          </a:bodyPr>
          <a:lstStyle/>
          <a:p>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p</a:t>
            </a:r>
            <a:r>
              <a:rPr lang="en-IN" sz="2000" dirty="0">
                <a:solidFill>
                  <a:srgbClr val="0000FF"/>
                </a:solidFill>
                <a:latin typeface="Consolas" panose="020B0609020204030204" pitchFamily="49" charset="0"/>
              </a:rPr>
              <a:t>&gt;</a:t>
            </a:r>
            <a:r>
              <a:rPr lang="en-IN" sz="2000" dirty="0">
                <a:solidFill>
                  <a:srgbClr val="000000"/>
                </a:solidFill>
                <a:latin typeface="Consolas" panose="020B0609020204030204" pitchFamily="49" charset="0"/>
              </a:rPr>
              <a:t> Hello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span</a:t>
            </a:r>
            <a:r>
              <a:rPr lang="en-IN" sz="2000" dirty="0">
                <a:solidFill>
                  <a:srgbClr val="0000FF"/>
                </a:solidFill>
                <a:latin typeface="Consolas" panose="020B0609020204030204" pitchFamily="49" charset="0"/>
              </a:rPr>
              <a:t>&gt;</a:t>
            </a:r>
            <a:r>
              <a:rPr lang="en-IN" sz="2000" dirty="0">
                <a:solidFill>
                  <a:srgbClr val="000000"/>
                </a:solidFill>
                <a:latin typeface="Consolas" panose="020B0609020204030204" pitchFamily="49" charset="0"/>
              </a:rPr>
              <a:t> World!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span</a:t>
            </a:r>
            <a:r>
              <a:rPr lang="en-IN" sz="2000" dirty="0">
                <a:solidFill>
                  <a:srgbClr val="0000FF"/>
                </a:solidFill>
                <a:latin typeface="Consolas" panose="020B0609020204030204" pitchFamily="49" charset="0"/>
              </a:rPr>
              <a:t>&gt;</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p</a:t>
            </a:r>
            <a:r>
              <a:rPr lang="en-IN" sz="2000" dirty="0">
                <a:solidFill>
                  <a:srgbClr val="0000FF"/>
                </a:solidFill>
                <a:latin typeface="Consolas" panose="020B0609020204030204" pitchFamily="49" charset="0"/>
              </a:rPr>
              <a:t>&gt;</a:t>
            </a:r>
            <a:endParaRPr lang="en-IN"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09600"/>
            <a:ext cx="9144000" cy="2862322"/>
          </a:xfrm>
          <a:prstGeom prst="rect">
            <a:avLst/>
          </a:prstGeom>
        </p:spPr>
        <p:txBody>
          <a:bodyPr wrap="square">
            <a:spAutoFit/>
          </a:bodyPr>
          <a:lstStyle/>
          <a:p>
            <a:pPr algn="ctr"/>
            <a:r>
              <a:rPr lang="en-US" sz="3600" b="1" i="1" dirty="0">
                <a:solidFill>
                  <a:srgbClr val="0070C0"/>
                </a:solidFill>
              </a:rPr>
              <a:t>Website</a:t>
            </a:r>
            <a:r>
              <a:rPr lang="en-US" sz="3600" dirty="0">
                <a:solidFill>
                  <a:srgbClr val="0070C0"/>
                </a:solidFill>
              </a:rPr>
              <a:t> </a:t>
            </a:r>
            <a:r>
              <a:rPr lang="en-US" dirty="0"/>
              <a:t>is a collection of related web pages, including multimedia content, typically identified with a common domain name, and published on at least one web server</a:t>
            </a:r>
            <a:r>
              <a:rPr lang="en-US" dirty="0" smtClean="0"/>
              <a:t>.</a:t>
            </a:r>
          </a:p>
          <a:p>
            <a:pPr algn="ctr"/>
            <a:endParaRPr lang="en-US" dirty="0"/>
          </a:p>
          <a:p>
            <a:pPr algn="ctr"/>
            <a:r>
              <a:rPr lang="en-US" dirty="0" smtClean="0"/>
              <a:t> </a:t>
            </a:r>
            <a:r>
              <a:rPr lang="en-US" dirty="0"/>
              <a:t>A </a:t>
            </a:r>
            <a:r>
              <a:rPr lang="en-US" dirty="0" smtClean="0"/>
              <a:t>website </a:t>
            </a:r>
            <a:r>
              <a:rPr lang="en-US" dirty="0"/>
              <a:t>may be accessible via a public Internet Protocol (IP) network, such as the Internet, or a private local area network (LAN), by referencing a uniform resource locator (URL) that identifies the site.</a:t>
            </a:r>
          </a:p>
        </p:txBody>
      </p:sp>
    </p:spTree>
    <p:extLst>
      <p:ext uri="{BB962C8B-B14F-4D97-AF65-F5344CB8AC3E}">
        <p14:creationId xmlns:p14="http://schemas.microsoft.com/office/powerpoint/2010/main" val="11506016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defPPr>
              <a:defRPr lang="en-US"/>
            </a:defPPr>
            <a:lvl1pPr algn="r">
              <a:defRPr b="1">
                <a:solidFill>
                  <a:schemeClr val="bg1"/>
                </a:solidFill>
                <a:latin typeface="Arial" pitchFamily="34" charset="0"/>
                <a:cs typeface="Arial" pitchFamily="34" charset="0"/>
              </a:defRPr>
            </a:lvl1pPr>
          </a:lstStyle>
          <a:p>
            <a:r>
              <a:rPr lang="en-US" dirty="0"/>
              <a:t>&lt;</a:t>
            </a:r>
            <a:r>
              <a:rPr lang="en-US" dirty="0" smtClean="0"/>
              <a:t>br / &gt; / &lt;hr /&gt; / &lt;b&gt; / &lt;i&gt; / &lt;u&gt; </a:t>
            </a:r>
            <a:r>
              <a:rPr lang="en-US" dirty="0"/>
              <a:t>Tag</a:t>
            </a:r>
          </a:p>
        </p:txBody>
      </p:sp>
      <p:sp>
        <p:nvSpPr>
          <p:cNvPr id="5" name="TextBox 4"/>
          <p:cNvSpPr txBox="1"/>
          <p:nvPr/>
        </p:nvSpPr>
        <p:spPr>
          <a:xfrm>
            <a:off x="0" y="609600"/>
            <a:ext cx="9144000" cy="369332"/>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r>
              <a:rPr lang="en-US" sz="1800" dirty="0"/>
              <a:t>&lt;</a:t>
            </a:r>
            <a:r>
              <a:rPr lang="en-US" sz="1800" dirty="0" smtClean="0"/>
              <a:t>br /&gt; </a:t>
            </a:r>
            <a:r>
              <a:rPr lang="en-US" sz="1800" dirty="0"/>
              <a:t>tag inserts a single line break.</a:t>
            </a:r>
          </a:p>
        </p:txBody>
      </p:sp>
      <p:grpSp>
        <p:nvGrpSpPr>
          <p:cNvPr id="10" name="Group 9"/>
          <p:cNvGrpSpPr/>
          <p:nvPr/>
        </p:nvGrpSpPr>
        <p:grpSpPr>
          <a:xfrm>
            <a:off x="533400" y="5002649"/>
            <a:ext cx="8001000" cy="1169551"/>
            <a:chOff x="533400" y="5002649"/>
            <a:chExt cx="8001000" cy="1169551"/>
          </a:xfrm>
        </p:grpSpPr>
        <p:sp>
          <p:nvSpPr>
            <p:cNvPr id="11" name="Rectangle 10"/>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12" name="Straight Connector 11"/>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0" y="1143000"/>
            <a:ext cx="9144000" cy="369332"/>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r>
              <a:rPr lang="en-US" sz="1800" dirty="0"/>
              <a:t>&lt;</a:t>
            </a:r>
            <a:r>
              <a:rPr lang="en-US" sz="1800" dirty="0" smtClean="0"/>
              <a:t>hr /&gt; </a:t>
            </a:r>
            <a:r>
              <a:rPr lang="en-US" sz="1800" dirty="0"/>
              <a:t>tag is used to separate content.</a:t>
            </a:r>
          </a:p>
        </p:txBody>
      </p:sp>
      <p:sp>
        <p:nvSpPr>
          <p:cNvPr id="13" name="TextBox 12"/>
          <p:cNvSpPr txBox="1"/>
          <p:nvPr/>
        </p:nvSpPr>
        <p:spPr>
          <a:xfrm>
            <a:off x="0" y="1688068"/>
            <a:ext cx="9144000" cy="646331"/>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r>
              <a:rPr lang="en-US" sz="1800" dirty="0" smtClean="0"/>
              <a:t>&lt;b&gt; </a:t>
            </a:r>
            <a:r>
              <a:rPr lang="en-US" sz="1800" dirty="0"/>
              <a:t>tag is used to </a:t>
            </a:r>
            <a:r>
              <a:rPr lang="en-US" sz="1800" dirty="0" smtClean="0"/>
              <a:t>bold </a:t>
            </a:r>
            <a:r>
              <a:rPr lang="en-US" sz="1800" dirty="0"/>
              <a:t>content</a:t>
            </a:r>
            <a:r>
              <a:rPr lang="en-US" sz="1800" dirty="0" smtClean="0"/>
              <a:t>. &lt;/b&gt; </a:t>
            </a:r>
          </a:p>
          <a:p>
            <a:r>
              <a:rPr lang="en-US" sz="1800" dirty="0" smtClean="0"/>
              <a:t>&lt;</a:t>
            </a:r>
            <a:r>
              <a:rPr lang="en-US" sz="1800" dirty="0"/>
              <a:t>strong&gt; tag is used to bold content. </a:t>
            </a:r>
            <a:r>
              <a:rPr lang="en-US" sz="1800" dirty="0" smtClean="0"/>
              <a:t>&lt;/strong&gt;</a:t>
            </a:r>
            <a:endParaRPr lang="en-US" sz="1800" dirty="0"/>
          </a:p>
        </p:txBody>
      </p:sp>
      <p:sp>
        <p:nvSpPr>
          <p:cNvPr id="14" name="TextBox 13"/>
          <p:cNvSpPr txBox="1"/>
          <p:nvPr/>
        </p:nvSpPr>
        <p:spPr>
          <a:xfrm>
            <a:off x="0" y="2526268"/>
            <a:ext cx="9144000" cy="369332"/>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r>
              <a:rPr lang="en-US" sz="1800" dirty="0" smtClean="0"/>
              <a:t>&lt;i&gt; </a:t>
            </a:r>
            <a:r>
              <a:rPr lang="en-US" sz="1800" dirty="0"/>
              <a:t>tag is used to </a:t>
            </a:r>
            <a:r>
              <a:rPr lang="en-US" sz="1800" dirty="0" smtClean="0"/>
              <a:t>italic content. &lt;/i&gt;</a:t>
            </a:r>
            <a:endParaRPr lang="en-US" sz="1800" dirty="0"/>
          </a:p>
        </p:txBody>
      </p:sp>
      <p:sp>
        <p:nvSpPr>
          <p:cNvPr id="15" name="TextBox 14"/>
          <p:cNvSpPr txBox="1"/>
          <p:nvPr/>
        </p:nvSpPr>
        <p:spPr>
          <a:xfrm>
            <a:off x="0" y="3059668"/>
            <a:ext cx="9144000" cy="369332"/>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r>
              <a:rPr lang="en-US" sz="1800" dirty="0" smtClean="0"/>
              <a:t>&lt;u&gt; </a:t>
            </a:r>
            <a:r>
              <a:rPr lang="en-US" sz="1800" dirty="0"/>
              <a:t>tag is used to </a:t>
            </a:r>
            <a:r>
              <a:rPr lang="en-US" sz="1800" dirty="0" smtClean="0"/>
              <a:t>underline content. &lt;/u&gt;</a:t>
            </a:r>
            <a:endParaRPr lang="en-US" sz="1800" dirty="0"/>
          </a:p>
        </p:txBody>
      </p:sp>
      <p:sp>
        <p:nvSpPr>
          <p:cNvPr id="16" name="TextBox 15"/>
          <p:cNvSpPr txBox="1"/>
          <p:nvPr/>
        </p:nvSpPr>
        <p:spPr>
          <a:xfrm>
            <a:off x="0" y="3593068"/>
            <a:ext cx="9144000" cy="369332"/>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r>
              <a:rPr lang="en-US" sz="1800" dirty="0" smtClean="0"/>
              <a:t>&lt;q&gt; </a:t>
            </a:r>
            <a:r>
              <a:rPr lang="en-US" sz="1800" dirty="0"/>
              <a:t>tag is used to </a:t>
            </a:r>
            <a:r>
              <a:rPr lang="en-IN" sz="1800" dirty="0" smtClean="0"/>
              <a:t>quote then </a:t>
            </a:r>
            <a:r>
              <a:rPr lang="en-US" sz="1800" dirty="0" smtClean="0"/>
              <a:t>content. &lt;/q&gt;</a:t>
            </a:r>
            <a:endParaRPr lang="en-US" sz="1800" dirty="0"/>
          </a:p>
        </p:txBody>
      </p:sp>
      <p:sp>
        <p:nvSpPr>
          <p:cNvPr id="17" name="TextBox 16"/>
          <p:cNvSpPr txBox="1"/>
          <p:nvPr/>
        </p:nvSpPr>
        <p:spPr>
          <a:xfrm>
            <a:off x="0" y="4114800"/>
            <a:ext cx="9144000" cy="369332"/>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r>
              <a:rPr lang="en-US" sz="1800" dirty="0" smtClean="0"/>
              <a:t>&lt;mark&gt; </a:t>
            </a:r>
            <a:r>
              <a:rPr lang="en-US" sz="1800" dirty="0"/>
              <a:t>tag is used to </a:t>
            </a:r>
            <a:r>
              <a:rPr lang="en-IN" sz="1800" dirty="0"/>
              <a:t>highlight </a:t>
            </a:r>
            <a:r>
              <a:rPr lang="en-IN" sz="1800" dirty="0" smtClean="0"/>
              <a:t>content</a:t>
            </a:r>
            <a:r>
              <a:rPr lang="en-US" sz="1800" dirty="0" smtClean="0"/>
              <a:t>. &lt;/mark&gt;</a:t>
            </a:r>
            <a:endParaRPr lang="en-US" sz="1800" dirty="0"/>
          </a:p>
        </p:txBody>
      </p:sp>
    </p:spTree>
    <p:extLst>
      <p:ext uri="{BB962C8B-B14F-4D97-AF65-F5344CB8AC3E}">
        <p14:creationId xmlns:p14="http://schemas.microsoft.com/office/powerpoint/2010/main" val="39240358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defPPr>
              <a:defRPr lang="en-US"/>
            </a:defPPr>
            <a:lvl1pPr algn="r">
              <a:defRPr b="1">
                <a:solidFill>
                  <a:schemeClr val="bg1"/>
                </a:solidFill>
                <a:latin typeface="Arial" pitchFamily="34" charset="0"/>
                <a:cs typeface="Arial" pitchFamily="34" charset="0"/>
              </a:defRPr>
            </a:lvl1pPr>
          </a:lstStyle>
          <a:p>
            <a:r>
              <a:rPr lang="en-US" dirty="0" smtClean="0"/>
              <a:t>&lt;marquee&gt; </a:t>
            </a:r>
            <a:r>
              <a:rPr lang="en-US" dirty="0"/>
              <a:t>Tag</a:t>
            </a:r>
          </a:p>
        </p:txBody>
      </p:sp>
      <p:sp>
        <p:nvSpPr>
          <p:cNvPr id="5" name="TextBox 4"/>
          <p:cNvSpPr txBox="1"/>
          <p:nvPr/>
        </p:nvSpPr>
        <p:spPr>
          <a:xfrm>
            <a:off x="0" y="609600"/>
            <a:ext cx="9144000" cy="369332"/>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r>
              <a:rPr lang="en-IN" sz="1800" dirty="0"/>
              <a:t>An HTML </a:t>
            </a:r>
            <a:r>
              <a:rPr lang="en-IN" sz="1800" dirty="0" smtClean="0"/>
              <a:t>&lt;marquee&gt; </a:t>
            </a:r>
            <a:r>
              <a:rPr lang="en-IN" sz="1800" dirty="0"/>
              <a:t>is a scrolling piece of </a:t>
            </a:r>
            <a:r>
              <a:rPr lang="en-IN" sz="1800" dirty="0" smtClean="0"/>
              <a:t>text.</a:t>
            </a:r>
            <a:endParaRPr lang="en-US" sz="1800" dirty="0"/>
          </a:p>
        </p:txBody>
      </p:sp>
      <p:sp>
        <p:nvSpPr>
          <p:cNvPr id="4" name="Rectangle 3"/>
          <p:cNvSpPr/>
          <p:nvPr/>
        </p:nvSpPr>
        <p:spPr>
          <a:xfrm>
            <a:off x="304800" y="3429000"/>
            <a:ext cx="8737924" cy="400110"/>
          </a:xfrm>
          <a:prstGeom prst="rect">
            <a:avLst/>
          </a:prstGeom>
        </p:spPr>
        <p:txBody>
          <a:bodyPr wrap="square">
            <a:spAutoFit/>
          </a:bodyPr>
          <a:lstStyle/>
          <a:p>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marquee</a:t>
            </a:r>
            <a:r>
              <a:rPr lang="en-IN" sz="2000" dirty="0">
                <a:solidFill>
                  <a:srgbClr val="0000FF"/>
                </a:solidFill>
                <a:latin typeface="Consolas" panose="020B0609020204030204" pitchFamily="49" charset="0"/>
              </a:rPr>
              <a:t>&gt;</a:t>
            </a:r>
            <a:r>
              <a:rPr lang="en-IN" sz="2000" dirty="0">
                <a:solidFill>
                  <a:srgbClr val="000000"/>
                </a:solidFill>
                <a:latin typeface="Consolas" panose="020B0609020204030204" pitchFamily="49" charset="0"/>
              </a:rPr>
              <a:t> Some scrolling text. </a:t>
            </a:r>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marquee</a:t>
            </a:r>
            <a:r>
              <a:rPr lang="en-IN" sz="2000" dirty="0">
                <a:solidFill>
                  <a:srgbClr val="0000FF"/>
                </a:solidFill>
                <a:latin typeface="Consolas" panose="020B0609020204030204" pitchFamily="49" charset="0"/>
              </a:rPr>
              <a:t>&gt;</a:t>
            </a:r>
            <a:endParaRPr lang="en-IN" sz="2000" dirty="0"/>
          </a:p>
        </p:txBody>
      </p:sp>
      <p:sp>
        <p:nvSpPr>
          <p:cNvPr id="3" name="Rectangle 2"/>
          <p:cNvSpPr/>
          <p:nvPr/>
        </p:nvSpPr>
        <p:spPr>
          <a:xfrm>
            <a:off x="177476" y="4324290"/>
            <a:ext cx="8737924" cy="400110"/>
          </a:xfrm>
          <a:prstGeom prst="rect">
            <a:avLst/>
          </a:prstGeom>
        </p:spPr>
        <p:txBody>
          <a:bodyPr wrap="square">
            <a:spAutoFit/>
          </a:bodyPr>
          <a:lstStyle/>
          <a:p>
            <a:r>
              <a:rPr lang="en-IN" sz="2000" dirty="0">
                <a:solidFill>
                  <a:srgbClr val="FF0000"/>
                </a:solidFill>
                <a:latin typeface="Consolas" panose="020B0609020204030204" pitchFamily="49" charset="0"/>
              </a:rPr>
              <a:t>onmouseover</a:t>
            </a:r>
            <a:r>
              <a:rPr lang="en-IN" sz="2000" dirty="0">
                <a:solidFill>
                  <a:srgbClr val="0000FF"/>
                </a:solidFill>
                <a:latin typeface="Consolas" panose="020B0609020204030204" pitchFamily="49" charset="0"/>
              </a:rPr>
              <a:t>="this</a:t>
            </a:r>
            <a:r>
              <a:rPr lang="en-IN" sz="2000" dirty="0">
                <a:solidFill>
                  <a:srgbClr val="000000"/>
                </a:solidFill>
                <a:latin typeface="Consolas" panose="020B0609020204030204" pitchFamily="49" charset="0"/>
              </a:rPr>
              <a:t>.stop();</a:t>
            </a:r>
            <a:r>
              <a:rPr lang="en-IN" sz="2000" dirty="0">
                <a:solidFill>
                  <a:srgbClr val="0000FF"/>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onmouseout</a:t>
            </a:r>
            <a:r>
              <a:rPr lang="en-IN" sz="2000" dirty="0">
                <a:solidFill>
                  <a:srgbClr val="0000FF"/>
                </a:solidFill>
                <a:latin typeface="Consolas" panose="020B0609020204030204" pitchFamily="49" charset="0"/>
              </a:rPr>
              <a:t>="this</a:t>
            </a:r>
            <a:r>
              <a:rPr lang="en-IN" sz="2000" dirty="0">
                <a:solidFill>
                  <a:srgbClr val="000000"/>
                </a:solidFill>
                <a:latin typeface="Consolas" panose="020B0609020204030204" pitchFamily="49" charset="0"/>
              </a:rPr>
              <a:t>.start();</a:t>
            </a:r>
            <a:r>
              <a:rPr lang="en-IN" sz="2000" dirty="0">
                <a:solidFill>
                  <a:srgbClr val="0000FF"/>
                </a:solidFill>
                <a:latin typeface="Consolas" panose="020B0609020204030204" pitchFamily="49" charset="0"/>
              </a:rPr>
              <a:t>"</a:t>
            </a:r>
            <a:endParaRPr lang="en-IN" sz="2000" dirty="0"/>
          </a:p>
        </p:txBody>
      </p:sp>
      <p:graphicFrame>
        <p:nvGraphicFramePr>
          <p:cNvPr id="7" name="Table 6"/>
          <p:cNvGraphicFramePr>
            <a:graphicFrameLocks noGrp="1"/>
          </p:cNvGraphicFramePr>
          <p:nvPr>
            <p:extLst>
              <p:ext uri="{D42A27DB-BD31-4B8C-83A1-F6EECF244321}">
                <p14:modId xmlns:p14="http://schemas.microsoft.com/office/powerpoint/2010/main" val="3391561628"/>
              </p:ext>
            </p:extLst>
          </p:nvPr>
        </p:nvGraphicFramePr>
        <p:xfrm>
          <a:off x="152400" y="1143000"/>
          <a:ext cx="8839200" cy="1854200"/>
        </p:xfrm>
        <a:graphic>
          <a:graphicData uri="http://schemas.openxmlformats.org/drawingml/2006/table">
            <a:tbl>
              <a:tblPr firstRow="1" bandRow="1">
                <a:tableStyleId>{7E9639D4-E3E2-4D34-9284-5A2195B3D0D7}</a:tableStyleId>
              </a:tblPr>
              <a:tblGrid>
                <a:gridCol w="2971800"/>
                <a:gridCol w="5867400"/>
              </a:tblGrid>
              <a:tr h="370840">
                <a:tc>
                  <a:txBody>
                    <a:bodyPr/>
                    <a:lstStyle/>
                    <a:p>
                      <a:r>
                        <a:rPr lang="en-IN" sz="1800" dirty="0" smtClean="0">
                          <a:latin typeface="Calibri" panose="020F0502020204030204" pitchFamily="34" charset="0"/>
                          <a:cs typeface="Calibri" panose="020F0502020204030204" pitchFamily="34" charset="0"/>
                        </a:rPr>
                        <a:t>Attribute</a:t>
                      </a:r>
                      <a:endParaRPr lang="en-IN" sz="1800" dirty="0">
                        <a:latin typeface="Calibri" panose="020F0502020204030204" pitchFamily="34" charset="0"/>
                        <a:cs typeface="Calibri" panose="020F0502020204030204" pitchFamily="34" charset="0"/>
                      </a:endParaRPr>
                    </a:p>
                  </a:txBody>
                  <a:tcPr/>
                </a:tc>
                <a:tc>
                  <a:txBody>
                    <a:bodyPr/>
                    <a:lstStyle/>
                    <a:p>
                      <a:r>
                        <a:rPr lang="en-IN" sz="1800" dirty="0" smtClean="0">
                          <a:latin typeface="Calibri" panose="020F0502020204030204" pitchFamily="34" charset="0"/>
                          <a:cs typeface="Calibri" panose="020F0502020204030204" pitchFamily="34" charset="0"/>
                        </a:rPr>
                        <a:t>Description</a:t>
                      </a:r>
                      <a:endParaRPr lang="en-IN" sz="1800" dirty="0">
                        <a:latin typeface="Calibri" panose="020F0502020204030204" pitchFamily="34" charset="0"/>
                        <a:cs typeface="Calibri" panose="020F0502020204030204" pitchFamily="34" charset="0"/>
                      </a:endParaRPr>
                    </a:p>
                  </a:txBody>
                  <a:tcPr/>
                </a:tc>
              </a:tr>
              <a:tr h="370840">
                <a:tc>
                  <a:txBody>
                    <a:bodyPr/>
                    <a:lstStyle/>
                    <a:p>
                      <a:r>
                        <a:rPr kumimoji="0" lang="en-US" sz="1800" b="0" kern="1200" dirty="0" smtClean="0">
                          <a:solidFill>
                            <a:srgbClr val="0070C0"/>
                          </a:solidFill>
                          <a:latin typeface="Calibri" panose="020F0502020204030204" pitchFamily="34" charset="0"/>
                          <a:ea typeface="+mn-ea"/>
                          <a:cs typeface="Calibri" panose="020F0502020204030204" pitchFamily="34" charset="0"/>
                        </a:rPr>
                        <a:t>direction</a:t>
                      </a:r>
                      <a:endParaRPr kumimoji="0" lang="en-IN" sz="1800" b="0" kern="1200" dirty="0" smtClean="0">
                        <a:solidFill>
                          <a:srgbClr val="0070C0"/>
                        </a:solidFill>
                        <a:latin typeface="Calibri" panose="020F0502020204030204" pitchFamily="34" charset="0"/>
                        <a:ea typeface="+mn-ea"/>
                        <a:cs typeface="Calibri" panose="020F0502020204030204" pitchFamily="34" charset="0"/>
                      </a:endParaRPr>
                    </a:p>
                  </a:txBody>
                  <a:tcPr anchor="ctr"/>
                </a:tc>
                <a:tc>
                  <a:txBody>
                    <a:bodyPr/>
                    <a:lstStyle/>
                    <a:p>
                      <a:r>
                        <a:rPr kumimoji="0" lang="en-IN" b="0" i="0" kern="1200" dirty="0" smtClean="0">
                          <a:solidFill>
                            <a:schemeClr val="tx1"/>
                          </a:solidFill>
                          <a:effectLst/>
                          <a:latin typeface="+mn-lt"/>
                          <a:ea typeface="+mn-ea"/>
                          <a:cs typeface="+mn-cs"/>
                        </a:rPr>
                        <a:t>up, down, left or right</a:t>
                      </a:r>
                      <a:endParaRPr lang="en-IN" sz="1800" dirty="0">
                        <a:latin typeface="Calibri" panose="020F0502020204030204" pitchFamily="34" charset="0"/>
                        <a:cs typeface="Calibri" panose="020F0502020204030204" pitchFamily="34" charset="0"/>
                      </a:endParaRPr>
                    </a:p>
                  </a:txBody>
                  <a:tcPr anchor="ctr"/>
                </a:tc>
              </a:tr>
              <a:tr h="370840">
                <a:tc>
                  <a:txBody>
                    <a:bodyPr/>
                    <a:lstStyle/>
                    <a:p>
                      <a:r>
                        <a:rPr kumimoji="0" lang="en-US" sz="1800" b="0" kern="1200" dirty="0" smtClean="0">
                          <a:solidFill>
                            <a:srgbClr val="0070C0"/>
                          </a:solidFill>
                          <a:latin typeface="Calibri" panose="020F0502020204030204" pitchFamily="34" charset="0"/>
                          <a:ea typeface="+mn-ea"/>
                          <a:cs typeface="Calibri" panose="020F0502020204030204" pitchFamily="34" charset="0"/>
                        </a:rPr>
                        <a:t>behavior</a:t>
                      </a:r>
                      <a:endParaRPr kumimoji="0" lang="en-IN" sz="1800" b="0" kern="1200" dirty="0" smtClean="0">
                        <a:solidFill>
                          <a:srgbClr val="0070C0"/>
                        </a:solidFill>
                        <a:latin typeface="Calibri" panose="020F0502020204030204" pitchFamily="34" charset="0"/>
                        <a:ea typeface="+mn-ea"/>
                        <a:cs typeface="Calibri" panose="020F0502020204030204" pitchFamily="34" charset="0"/>
                      </a:endParaRPr>
                    </a:p>
                  </a:txBody>
                  <a:tcPr anchor="ctr"/>
                </a:tc>
                <a:tc>
                  <a:txBody>
                    <a:bodyPr/>
                    <a:lstStyle/>
                    <a:p>
                      <a:r>
                        <a:rPr kumimoji="0" lang="en-US" b="0" i="0" kern="1200" dirty="0" smtClean="0">
                          <a:solidFill>
                            <a:schemeClr val="tx1"/>
                          </a:solidFill>
                          <a:effectLst/>
                          <a:latin typeface="+mn-lt"/>
                          <a:ea typeface="+mn-ea"/>
                          <a:cs typeface="+mn-cs"/>
                        </a:rPr>
                        <a:t>scroll, slide and alternate</a:t>
                      </a:r>
                      <a:endParaRPr kumimoji="0" lang="en-IN" b="0" i="0" kern="1200" dirty="0">
                        <a:solidFill>
                          <a:schemeClr val="tx1"/>
                        </a:solidFill>
                        <a:effectLst/>
                        <a:latin typeface="+mn-lt"/>
                        <a:ea typeface="+mn-ea"/>
                        <a:cs typeface="+mn-cs"/>
                      </a:endParaRPr>
                    </a:p>
                  </a:txBody>
                  <a:tcPr anchor="ctr"/>
                </a:tc>
              </a:tr>
              <a:tr h="370840">
                <a:tc>
                  <a:txBody>
                    <a:bodyPr/>
                    <a:lstStyle/>
                    <a:p>
                      <a:r>
                        <a:rPr kumimoji="0" lang="en-IN" sz="1800" b="0" kern="1200" dirty="0" smtClean="0">
                          <a:solidFill>
                            <a:srgbClr val="0070C0"/>
                          </a:solidFill>
                          <a:latin typeface="Calibri" panose="020F0502020204030204" pitchFamily="34" charset="0"/>
                          <a:ea typeface="+mn-ea"/>
                          <a:cs typeface="Calibri" panose="020F0502020204030204" pitchFamily="34" charset="0"/>
                        </a:rPr>
                        <a:t>scrollamount</a:t>
                      </a:r>
                    </a:p>
                  </a:txBody>
                  <a:tcPr anchor="ctr"/>
                </a:tc>
                <a:tc>
                  <a:txBody>
                    <a:bodyPr/>
                    <a:lstStyle/>
                    <a:p>
                      <a:r>
                        <a:rPr kumimoji="0" lang="en-IN" b="0" i="0" kern="1200" dirty="0" smtClean="0">
                          <a:solidFill>
                            <a:schemeClr val="tx1"/>
                          </a:solidFill>
                          <a:effectLst/>
                          <a:latin typeface="+mn-lt"/>
                          <a:ea typeface="+mn-ea"/>
                          <a:cs typeface="+mn-cs"/>
                        </a:rPr>
                        <a:t>This specifies the speed of marquee text.</a:t>
                      </a:r>
                      <a:endParaRPr kumimoji="0" lang="en-IN" b="0" i="0" kern="1200" dirty="0">
                        <a:solidFill>
                          <a:schemeClr val="tx1"/>
                        </a:solidFill>
                        <a:effectLst/>
                        <a:latin typeface="+mn-lt"/>
                        <a:ea typeface="+mn-ea"/>
                        <a:cs typeface="+mn-cs"/>
                      </a:endParaRPr>
                    </a:p>
                  </a:txBody>
                  <a:tcPr anchor="ctr"/>
                </a:tc>
              </a:tr>
              <a:tr h="370840">
                <a:tc>
                  <a:txBody>
                    <a:bodyPr/>
                    <a:lstStyle/>
                    <a:p>
                      <a:r>
                        <a:rPr kumimoji="0" lang="en-IN" sz="1800" b="0" kern="1200" dirty="0" smtClean="0">
                          <a:solidFill>
                            <a:srgbClr val="0070C0"/>
                          </a:solidFill>
                          <a:latin typeface="Calibri" panose="020F0502020204030204" pitchFamily="34" charset="0"/>
                          <a:ea typeface="+mn-ea"/>
                          <a:cs typeface="Calibri" panose="020F0502020204030204" pitchFamily="34" charset="0"/>
                        </a:rPr>
                        <a:t>scrolldelay</a:t>
                      </a:r>
                    </a:p>
                  </a:txBody>
                  <a:tcPr anchor="ctr"/>
                </a:tc>
                <a:tc>
                  <a:txBody>
                    <a:bodyPr/>
                    <a:lstStyle/>
                    <a:p>
                      <a:r>
                        <a:rPr kumimoji="0" lang="en-IN" b="0" i="0" kern="1200" dirty="0" smtClean="0">
                          <a:solidFill>
                            <a:schemeClr val="tx1"/>
                          </a:solidFill>
                          <a:effectLst/>
                          <a:latin typeface="+mn-lt"/>
                          <a:ea typeface="+mn-ea"/>
                          <a:cs typeface="+mn-cs"/>
                        </a:rPr>
                        <a:t>This specifies how long to delay between each jump.</a:t>
                      </a:r>
                      <a:endParaRPr kumimoji="0" lang="en-IN" b="0" i="0" kern="1200" dirty="0">
                        <a:solidFill>
                          <a:schemeClr val="tx1"/>
                        </a:solidFill>
                        <a:effectLst/>
                        <a:latin typeface="+mn-lt"/>
                        <a:ea typeface="+mn-ea"/>
                        <a:cs typeface="+mn-cs"/>
                      </a:endParaRPr>
                    </a:p>
                  </a:txBody>
                  <a:tcPr anchor="ctr"/>
                </a:tc>
              </a:tr>
            </a:tbl>
          </a:graphicData>
        </a:graphic>
      </p:graphicFrame>
    </p:spTree>
    <p:extLst>
      <p:ext uri="{BB962C8B-B14F-4D97-AF65-F5344CB8AC3E}">
        <p14:creationId xmlns:p14="http://schemas.microsoft.com/office/powerpoint/2010/main" val="22226656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defPPr>
              <a:defRPr lang="en-US"/>
            </a:defPPr>
            <a:lvl1pPr algn="r">
              <a:defRPr b="1">
                <a:solidFill>
                  <a:schemeClr val="bg1"/>
                </a:solidFill>
                <a:latin typeface="Arial" pitchFamily="34" charset="0"/>
                <a:cs typeface="Arial" pitchFamily="34" charset="0"/>
              </a:defRPr>
            </a:lvl1pPr>
          </a:lstStyle>
          <a:p>
            <a:r>
              <a:rPr lang="en-US" dirty="0" smtClean="0"/>
              <a:t>&lt;pre&gt; / &lt;code&gt; </a:t>
            </a:r>
            <a:r>
              <a:rPr lang="en-US" dirty="0"/>
              <a:t>Tag</a:t>
            </a:r>
          </a:p>
        </p:txBody>
      </p:sp>
      <p:sp>
        <p:nvSpPr>
          <p:cNvPr id="5" name="TextBox 4"/>
          <p:cNvSpPr txBox="1"/>
          <p:nvPr/>
        </p:nvSpPr>
        <p:spPr>
          <a:xfrm>
            <a:off x="0" y="609600"/>
            <a:ext cx="9144000" cy="369332"/>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r>
              <a:rPr lang="en-IN" sz="1800" dirty="0"/>
              <a:t>An HTML </a:t>
            </a:r>
            <a:r>
              <a:rPr lang="en-IN" sz="1800" dirty="0" smtClean="0"/>
              <a:t>&lt;pre&gt; </a:t>
            </a:r>
            <a:r>
              <a:rPr lang="en-IN" sz="1800" dirty="0"/>
              <a:t>is a </a:t>
            </a:r>
            <a:r>
              <a:rPr lang="en-IN" sz="1800" dirty="0" smtClean="0"/>
              <a:t>preformatted </a:t>
            </a:r>
            <a:r>
              <a:rPr lang="en-IN" sz="1800" dirty="0"/>
              <a:t>text</a:t>
            </a:r>
            <a:r>
              <a:rPr lang="en-IN" sz="1800" dirty="0" smtClean="0"/>
              <a:t>.</a:t>
            </a:r>
            <a:endParaRPr lang="en-US" sz="1800" dirty="0"/>
          </a:p>
        </p:txBody>
      </p:sp>
      <p:sp>
        <p:nvSpPr>
          <p:cNvPr id="3" name="Rectangle 2"/>
          <p:cNvSpPr/>
          <p:nvPr/>
        </p:nvSpPr>
        <p:spPr>
          <a:xfrm>
            <a:off x="152400" y="1249740"/>
            <a:ext cx="8839200" cy="1323439"/>
          </a:xfrm>
          <a:prstGeom prst="rect">
            <a:avLst/>
          </a:prstGeom>
        </p:spPr>
        <p:txBody>
          <a:bodyPr wrap="square">
            <a:spAutoFit/>
          </a:bodyPr>
          <a:lstStyle/>
          <a:p>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pre</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smtClean="0">
                <a:solidFill>
                  <a:srgbClr val="000000"/>
                </a:solidFill>
                <a:latin typeface="Consolas" panose="020B0609020204030204" pitchFamily="49" charset="0"/>
              </a:rPr>
              <a:t>Some </a:t>
            </a:r>
            <a:r>
              <a:rPr lang="en-IN" sz="2000" dirty="0">
                <a:solidFill>
                  <a:srgbClr val="000000"/>
                </a:solidFill>
                <a:latin typeface="Consolas" panose="020B0609020204030204" pitchFamily="49" charset="0"/>
              </a:rPr>
              <a:t>preformatted text. </a:t>
            </a:r>
          </a:p>
          <a:p>
            <a:r>
              <a:rPr lang="en-IN" sz="2000" dirty="0">
                <a:solidFill>
                  <a:srgbClr val="000000"/>
                </a:solidFill>
                <a:latin typeface="Consolas" panose="020B0609020204030204" pitchFamily="49" charset="0"/>
              </a:rPr>
              <a:t>     </a:t>
            </a:r>
            <a:r>
              <a:rPr lang="en-IN" sz="2000" dirty="0" smtClean="0">
                <a:solidFill>
                  <a:srgbClr val="000000"/>
                </a:solidFill>
                <a:latin typeface="Consolas" panose="020B0609020204030204" pitchFamily="49" charset="0"/>
              </a:rPr>
              <a:t>        This </a:t>
            </a:r>
            <a:r>
              <a:rPr lang="en-IN" sz="2000" dirty="0">
                <a:solidFill>
                  <a:srgbClr val="000000"/>
                </a:solidFill>
                <a:latin typeface="Consolas" panose="020B0609020204030204" pitchFamily="49" charset="0"/>
              </a:rPr>
              <a:t>is the test by!</a:t>
            </a:r>
          </a:p>
          <a:p>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pre</a:t>
            </a:r>
            <a:r>
              <a:rPr lang="en-IN" sz="2000" dirty="0">
                <a:solidFill>
                  <a:srgbClr val="0000FF"/>
                </a:solidFill>
                <a:latin typeface="Consolas" panose="020B0609020204030204" pitchFamily="49" charset="0"/>
              </a:rPr>
              <a:t>&gt;</a:t>
            </a:r>
            <a:endParaRPr lang="en-IN" sz="2000" dirty="0"/>
          </a:p>
        </p:txBody>
      </p:sp>
      <p:sp>
        <p:nvSpPr>
          <p:cNvPr id="4" name="Rectangle 3"/>
          <p:cNvSpPr/>
          <p:nvPr/>
        </p:nvSpPr>
        <p:spPr>
          <a:xfrm>
            <a:off x="152400" y="2895600"/>
            <a:ext cx="8839200" cy="2616101"/>
          </a:xfrm>
          <a:prstGeom prst="rect">
            <a:avLst/>
          </a:prstGeom>
        </p:spPr>
        <p:txBody>
          <a:bodyPr wrap="square">
            <a:spAutoFit/>
          </a:bodyPr>
          <a:lstStyle/>
          <a:p>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p</a:t>
            </a:r>
            <a:r>
              <a:rPr lang="en-IN" sz="2000" dirty="0">
                <a:solidFill>
                  <a:srgbClr val="0000FF"/>
                </a:solidFill>
                <a:latin typeface="Consolas" panose="020B0609020204030204" pitchFamily="49" charset="0"/>
              </a:rPr>
              <a:t>&gt;</a:t>
            </a:r>
            <a:r>
              <a:rPr lang="en-IN" sz="2000" dirty="0">
                <a:solidFill>
                  <a:srgbClr val="000000"/>
                </a:solidFill>
                <a:latin typeface="Consolas" panose="020B0609020204030204" pitchFamily="49" charset="0"/>
              </a:rPr>
              <a:t>This is the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code</a:t>
            </a:r>
            <a:r>
              <a:rPr lang="en-IN" sz="2000" dirty="0">
                <a:solidFill>
                  <a:srgbClr val="0000FF"/>
                </a:solidFill>
                <a:latin typeface="Consolas" panose="020B0609020204030204" pitchFamily="49" charset="0"/>
              </a:rPr>
              <a:t>&gt;</a:t>
            </a:r>
            <a:r>
              <a:rPr lang="en-IN" sz="2000" dirty="0">
                <a:solidFill>
                  <a:srgbClr val="000000"/>
                </a:solidFill>
                <a:latin typeface="Consolas" panose="020B0609020204030204" pitchFamily="49" charset="0"/>
              </a:rPr>
              <a:t>Panel</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code</a:t>
            </a:r>
            <a:r>
              <a:rPr lang="en-IN" sz="2000" dirty="0">
                <a:solidFill>
                  <a:srgbClr val="0000FF"/>
                </a:solidFill>
                <a:latin typeface="Consolas" panose="020B0609020204030204" pitchFamily="49" charset="0"/>
              </a:rPr>
              <a:t>&gt;</a:t>
            </a:r>
            <a:r>
              <a:rPr lang="en-IN" sz="2000" dirty="0">
                <a:solidFill>
                  <a:srgbClr val="000000"/>
                </a:solidFill>
                <a:latin typeface="Consolas" panose="020B0609020204030204" pitchFamily="49" charset="0"/>
              </a:rPr>
              <a:t> constructor:</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p</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pre</a:t>
            </a:r>
            <a:r>
              <a:rPr lang="en-IN" sz="2000" dirty="0">
                <a:solidFill>
                  <a:srgbClr val="0000FF"/>
                </a:solidFill>
                <a:latin typeface="Consolas" panose="020B0609020204030204" pitchFamily="49" charset="0"/>
              </a:rPr>
              <a:t>&gt;&lt;</a:t>
            </a:r>
            <a:r>
              <a:rPr lang="en-IN" sz="2000" dirty="0" smtClean="0">
                <a:solidFill>
                  <a:srgbClr val="800000"/>
                </a:solidFill>
                <a:latin typeface="Consolas" panose="020B0609020204030204" pitchFamily="49" charset="0"/>
              </a:rPr>
              <a:t>code id=</a:t>
            </a:r>
            <a:r>
              <a:rPr lang="en-IN" sz="2000" dirty="0"/>
              <a:t>"</a:t>
            </a:r>
            <a:r>
              <a:rPr lang="en-IN" sz="2000" dirty="0">
                <a:solidFill>
                  <a:srgbClr val="000000"/>
                </a:solidFill>
                <a:latin typeface="Consolas" panose="020B0609020204030204" pitchFamily="49" charset="0"/>
              </a:rPr>
              <a:t>code1</a:t>
            </a:r>
            <a:r>
              <a:rPr lang="en-IN" sz="2000" dirty="0"/>
              <a:t>"</a:t>
            </a:r>
            <a:r>
              <a:rPr lang="en-IN" sz="2000" dirty="0" smtClean="0">
                <a:solidFill>
                  <a:srgbClr val="0000FF"/>
                </a:solidFill>
                <a:latin typeface="Consolas" panose="020B0609020204030204" pitchFamily="49" charset="0"/>
              </a:rPr>
              <a:t>&gt;</a:t>
            </a:r>
            <a:r>
              <a:rPr lang="en-IN" sz="2000" dirty="0" smtClean="0">
                <a:solidFill>
                  <a:srgbClr val="000000"/>
                </a:solidFill>
                <a:latin typeface="Consolas" panose="020B0609020204030204" pitchFamily="49" charset="0"/>
              </a:rPr>
              <a:t>function </a:t>
            </a:r>
            <a:r>
              <a:rPr lang="en-IN" sz="2000" dirty="0">
                <a:solidFill>
                  <a:srgbClr val="000000"/>
                </a:solidFill>
                <a:latin typeface="Consolas" panose="020B0609020204030204" pitchFamily="49" charset="0"/>
              </a:rPr>
              <a:t>Panel(element, canClose, closeHandler) {</a:t>
            </a:r>
          </a:p>
          <a:p>
            <a:r>
              <a:rPr lang="en-IN" sz="2000" dirty="0">
                <a:solidFill>
                  <a:srgbClr val="000000"/>
                </a:solidFill>
                <a:latin typeface="Consolas" panose="020B0609020204030204" pitchFamily="49" charset="0"/>
              </a:rPr>
              <a:t>  this.element = element;</a:t>
            </a:r>
          </a:p>
          <a:p>
            <a:r>
              <a:rPr lang="en-IN" sz="2000" dirty="0">
                <a:solidFill>
                  <a:srgbClr val="000000"/>
                </a:solidFill>
                <a:latin typeface="Consolas" panose="020B0609020204030204" pitchFamily="49" charset="0"/>
              </a:rPr>
              <a:t>  this.canClose = canClose;</a:t>
            </a:r>
          </a:p>
          <a:p>
            <a:r>
              <a:rPr lang="en-IN" sz="2000" dirty="0">
                <a:solidFill>
                  <a:srgbClr val="000000"/>
                </a:solidFill>
                <a:latin typeface="Consolas" panose="020B0609020204030204" pitchFamily="49" charset="0"/>
              </a:rPr>
              <a:t>  this.closeHandler = function () { if (closeHandler) closeHandler() };</a:t>
            </a:r>
          </a:p>
          <a:p>
            <a:r>
              <a:rPr lang="en-IN" sz="2000" dirty="0">
                <a:solidFill>
                  <a:srgbClr val="000000"/>
                </a:solidFill>
                <a:latin typeface="Consolas" panose="020B0609020204030204" pitchFamily="49" charset="0"/>
              </a:rPr>
              <a:t>}</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code</a:t>
            </a:r>
            <a:r>
              <a:rPr lang="en-IN" sz="2000" dirty="0">
                <a:solidFill>
                  <a:srgbClr val="0000FF"/>
                </a:solidFill>
                <a:latin typeface="Consolas" panose="020B0609020204030204" pitchFamily="49" charset="0"/>
              </a:rPr>
              <a:t>&gt;&lt;/</a:t>
            </a:r>
            <a:r>
              <a:rPr lang="en-IN" sz="2000" dirty="0">
                <a:solidFill>
                  <a:srgbClr val="800000"/>
                </a:solidFill>
                <a:latin typeface="Consolas" panose="020B0609020204030204" pitchFamily="49" charset="0"/>
              </a:rPr>
              <a:t>pre</a:t>
            </a:r>
            <a:r>
              <a:rPr lang="en-IN" sz="2000" dirty="0">
                <a:solidFill>
                  <a:srgbClr val="0000FF"/>
                </a:solidFill>
                <a:latin typeface="Consolas" panose="020B0609020204030204" pitchFamily="49" charset="0"/>
              </a:rPr>
              <a:t>&gt;</a:t>
            </a:r>
            <a:endParaRPr lang="en-IN" sz="2000" dirty="0"/>
          </a:p>
        </p:txBody>
      </p:sp>
    </p:spTree>
    <p:extLst>
      <p:ext uri="{BB962C8B-B14F-4D97-AF65-F5344CB8AC3E}">
        <p14:creationId xmlns:p14="http://schemas.microsoft.com/office/powerpoint/2010/main" val="10206785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defPPr>
              <a:defRPr lang="en-US"/>
            </a:defPPr>
            <a:lvl1pPr algn="r">
              <a:defRPr b="1">
                <a:solidFill>
                  <a:schemeClr val="bg1"/>
                </a:solidFill>
                <a:latin typeface="Arial" pitchFamily="34" charset="0"/>
                <a:cs typeface="Arial" pitchFamily="34" charset="0"/>
              </a:defRPr>
            </a:lvl1pPr>
          </a:lstStyle>
          <a:p>
            <a:r>
              <a:rPr lang="en-US" dirty="0"/>
              <a:t>&lt;ul&gt; and &lt;ol&gt; Tag</a:t>
            </a:r>
          </a:p>
        </p:txBody>
      </p:sp>
      <p:sp>
        <p:nvSpPr>
          <p:cNvPr id="10" name="TextBox 9"/>
          <p:cNvSpPr txBox="1"/>
          <p:nvPr/>
        </p:nvSpPr>
        <p:spPr>
          <a:xfrm>
            <a:off x="0" y="565340"/>
            <a:ext cx="9144000" cy="923330"/>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pPr>
              <a:lnSpc>
                <a:spcPct val="150000"/>
              </a:lnSpc>
            </a:pPr>
            <a:r>
              <a:rPr lang="en-US" sz="1800" dirty="0"/>
              <a:t>&lt;ul&gt; tag defines an unordered list</a:t>
            </a:r>
            <a:r>
              <a:rPr lang="en-US" sz="1800" dirty="0" smtClean="0"/>
              <a:t>.</a:t>
            </a:r>
          </a:p>
          <a:p>
            <a:pPr>
              <a:lnSpc>
                <a:spcPct val="150000"/>
              </a:lnSpc>
            </a:pPr>
            <a:r>
              <a:rPr lang="en-US" sz="1800" dirty="0"/>
              <a:t>&lt;ol&gt; tag defines an ordered list. Ordered list can be numerical or alphabetical</a:t>
            </a:r>
            <a:r>
              <a:rPr lang="en-US" sz="1800" dirty="0" smtClean="0"/>
              <a:t>.</a:t>
            </a:r>
            <a:endParaRPr lang="en-US" sz="1800" dirty="0"/>
          </a:p>
        </p:txBody>
      </p:sp>
      <p:grpSp>
        <p:nvGrpSpPr>
          <p:cNvPr id="11" name="Group 10"/>
          <p:cNvGrpSpPr/>
          <p:nvPr/>
        </p:nvGrpSpPr>
        <p:grpSpPr>
          <a:xfrm>
            <a:off x="533400" y="5002649"/>
            <a:ext cx="8001000" cy="1169551"/>
            <a:chOff x="533400" y="5002649"/>
            <a:chExt cx="8001000" cy="1169551"/>
          </a:xfrm>
        </p:grpSpPr>
        <p:sp>
          <p:nvSpPr>
            <p:cNvPr id="12" name="Rectangle 11"/>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13" name="Straight Connector 12"/>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381000" y="1828800"/>
            <a:ext cx="8382000" cy="830997"/>
          </a:xfrm>
          <a:prstGeom prst="rect">
            <a:avLst/>
          </a:prstGeom>
          <a:solidFill>
            <a:srgbClr val="FFFF00"/>
          </a:solidFill>
          <a:ln w="38100">
            <a:solidFill>
              <a:srgbClr val="00B0F0"/>
            </a:solidFill>
          </a:ln>
        </p:spPr>
        <p:txBody>
          <a:bodyPr wrap="square">
            <a:spAutoFit/>
          </a:bodyPr>
          <a:lstStyle/>
          <a:p>
            <a:pPr marL="342900" indent="-342900">
              <a:buFont typeface="Arial" panose="020B0604020202020204" pitchFamily="34" charset="0"/>
              <a:buChar char="•"/>
            </a:pPr>
            <a:r>
              <a:rPr lang="en-US" sz="1600" b="1" dirty="0">
                <a:latin typeface="Arial" panose="020B0604020202020204" pitchFamily="34" charset="0"/>
                <a:cs typeface="Arial" panose="020B0604020202020204" pitchFamily="34" charset="0"/>
              </a:rPr>
              <a:t>reversed</a:t>
            </a:r>
          </a:p>
          <a:p>
            <a:pPr marL="342900" indent="-342900">
              <a:buFont typeface="Arial" panose="020B0604020202020204" pitchFamily="34" charset="0"/>
              <a:buChar char="•"/>
            </a:pPr>
            <a:r>
              <a:rPr lang="en-US" sz="1600" b="1" dirty="0">
                <a:latin typeface="Arial" panose="020B0604020202020204" pitchFamily="34" charset="0"/>
                <a:cs typeface="Arial" panose="020B0604020202020204" pitchFamily="34" charset="0"/>
              </a:rPr>
              <a:t>start	     </a:t>
            </a:r>
            <a:r>
              <a:rPr lang="en-US" sz="1600" b="1" dirty="0" smtClean="0">
                <a:latin typeface="Arial" panose="020B0604020202020204" pitchFamily="34" charset="0"/>
                <a:cs typeface="Arial" panose="020B0604020202020204" pitchFamily="34" charset="0"/>
              </a:rPr>
              <a:t>    number</a:t>
            </a:r>
            <a:endParaRPr lang="en-US" sz="16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600" b="1" dirty="0">
                <a:latin typeface="Arial" panose="020B0604020202020204" pitchFamily="34" charset="0"/>
                <a:cs typeface="Arial" panose="020B0604020202020204" pitchFamily="34" charset="0"/>
              </a:rPr>
              <a:t>type	    </a:t>
            </a:r>
            <a:r>
              <a:rPr lang="en-US" sz="1600" b="1" dirty="0" smtClean="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1 / A / a / I / i </a:t>
            </a:r>
          </a:p>
        </p:txBody>
      </p:sp>
      <p:sp>
        <p:nvSpPr>
          <p:cNvPr id="8" name="Rectangle 7"/>
          <p:cNvSpPr/>
          <p:nvPr/>
        </p:nvSpPr>
        <p:spPr>
          <a:xfrm>
            <a:off x="381000" y="3090446"/>
            <a:ext cx="8382000" cy="338554"/>
          </a:xfrm>
          <a:prstGeom prst="rect">
            <a:avLst/>
          </a:prstGeom>
          <a:solidFill>
            <a:srgbClr val="FFFF00"/>
          </a:solidFill>
          <a:ln w="38100">
            <a:solidFill>
              <a:srgbClr val="00B0F0"/>
            </a:solidFill>
          </a:ln>
        </p:spPr>
        <p:txBody>
          <a:bodyPr wrap="square">
            <a:spAutoFit/>
          </a:bodyPr>
          <a:lstStyle/>
          <a:p>
            <a:pPr marL="342900" indent="-342900">
              <a:buFont typeface="Arial" panose="020B0604020202020204" pitchFamily="34" charset="0"/>
              <a:buChar char="•"/>
            </a:pPr>
            <a:r>
              <a:rPr lang="en-US" sz="1600" b="1" dirty="0">
                <a:latin typeface="Arial" panose="020B0604020202020204" pitchFamily="34" charset="0"/>
                <a:cs typeface="Arial" panose="020B0604020202020204" pitchFamily="34" charset="0"/>
              </a:rPr>
              <a:t>type	     </a:t>
            </a:r>
            <a:r>
              <a:rPr lang="en-US" sz="1600" b="1" dirty="0" smtClean="0">
                <a:latin typeface="Arial" panose="020B0604020202020204" pitchFamily="34" charset="0"/>
                <a:cs typeface="Arial" panose="020B0604020202020204" pitchFamily="34" charset="0"/>
              </a:rPr>
              <a:t>    disc </a:t>
            </a:r>
            <a:r>
              <a:rPr lang="en-US" sz="1600" b="1" dirty="0">
                <a:latin typeface="Arial" panose="020B0604020202020204" pitchFamily="34" charset="0"/>
                <a:cs typeface="Arial" panose="020B0604020202020204" pitchFamily="34" charset="0"/>
              </a:rPr>
              <a:t>/ square / circle </a:t>
            </a:r>
          </a:p>
        </p:txBody>
      </p:sp>
      <p:sp>
        <p:nvSpPr>
          <p:cNvPr id="9" name="TextBox 8"/>
          <p:cNvSpPr txBox="1"/>
          <p:nvPr/>
        </p:nvSpPr>
        <p:spPr>
          <a:xfrm>
            <a:off x="0" y="3974068"/>
            <a:ext cx="9144000" cy="369332"/>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r>
              <a:rPr lang="en-US" sz="1800" dirty="0"/>
              <a:t>&lt;li&gt; tag is used in &lt;ol&gt;, &lt;ul&gt;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defPPr>
              <a:defRPr lang="en-US"/>
            </a:defPPr>
            <a:lvl1pPr algn="r">
              <a:defRPr b="1">
                <a:solidFill>
                  <a:schemeClr val="bg1"/>
                </a:solidFill>
                <a:latin typeface="Arial" pitchFamily="34" charset="0"/>
                <a:cs typeface="Arial" pitchFamily="34" charset="0"/>
              </a:defRPr>
            </a:lvl1pPr>
          </a:lstStyle>
          <a:p>
            <a:r>
              <a:rPr lang="en-US" dirty="0" smtClean="0"/>
              <a:t>&lt;dl&gt; Tag</a:t>
            </a:r>
            <a:endParaRPr lang="en-US" dirty="0"/>
          </a:p>
        </p:txBody>
      </p:sp>
      <p:sp>
        <p:nvSpPr>
          <p:cNvPr id="10" name="TextBox 9"/>
          <p:cNvSpPr txBox="1"/>
          <p:nvPr/>
        </p:nvSpPr>
        <p:spPr>
          <a:xfrm>
            <a:off x="0" y="565340"/>
            <a:ext cx="9144000" cy="507831"/>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pPr>
              <a:lnSpc>
                <a:spcPct val="150000"/>
              </a:lnSpc>
            </a:pPr>
            <a:r>
              <a:rPr lang="en-IN" sz="1800" dirty="0" smtClean="0"/>
              <a:t>&lt;</a:t>
            </a:r>
            <a:r>
              <a:rPr lang="en-IN" sz="1800" dirty="0"/>
              <a:t>dl&gt; tag defines a description list</a:t>
            </a:r>
            <a:r>
              <a:rPr lang="en-IN" sz="1800" dirty="0" smtClean="0"/>
              <a:t>.</a:t>
            </a:r>
            <a:endParaRPr lang="en-US" sz="1800" dirty="0"/>
          </a:p>
        </p:txBody>
      </p:sp>
      <p:grpSp>
        <p:nvGrpSpPr>
          <p:cNvPr id="11" name="Group 10"/>
          <p:cNvGrpSpPr/>
          <p:nvPr/>
        </p:nvGrpSpPr>
        <p:grpSpPr>
          <a:xfrm>
            <a:off x="533400" y="5002649"/>
            <a:ext cx="8001000" cy="1169551"/>
            <a:chOff x="533400" y="5002649"/>
            <a:chExt cx="8001000" cy="1169551"/>
          </a:xfrm>
        </p:grpSpPr>
        <p:sp>
          <p:nvSpPr>
            <p:cNvPr id="12" name="Rectangle 11"/>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13" name="Straight Connector 12"/>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152400" y="1219200"/>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&lt;dl&gt; tag is used in conjunction with &lt;dt&gt; (defines terms/names) and &lt;dd&gt; (describes each term/name).</a:t>
            </a:r>
          </a:p>
        </p:txBody>
      </p:sp>
      <p:sp>
        <p:nvSpPr>
          <p:cNvPr id="4" name="Rectangle 3"/>
          <p:cNvSpPr/>
          <p:nvPr/>
        </p:nvSpPr>
        <p:spPr>
          <a:xfrm>
            <a:off x="152400" y="1981200"/>
            <a:ext cx="8839200" cy="2554545"/>
          </a:xfrm>
          <a:prstGeom prst="rect">
            <a:avLst/>
          </a:prstGeom>
        </p:spPr>
        <p:txBody>
          <a:bodyPr wrap="square">
            <a:spAutoFit/>
          </a:bodyPr>
          <a:lstStyle/>
          <a:p>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dl</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dt</a:t>
            </a:r>
            <a:r>
              <a:rPr lang="en-IN" sz="2000" dirty="0">
                <a:solidFill>
                  <a:srgbClr val="0000FF"/>
                </a:solidFill>
                <a:latin typeface="Consolas" panose="020B0609020204030204" pitchFamily="49" charset="0"/>
              </a:rPr>
              <a:t>&gt;</a:t>
            </a:r>
            <a:r>
              <a:rPr lang="en-IN" sz="2000" dirty="0">
                <a:solidFill>
                  <a:srgbClr val="000000"/>
                </a:solidFill>
                <a:latin typeface="Consolas" panose="020B0609020204030204" pitchFamily="49" charset="0"/>
              </a:rPr>
              <a:t> Hindi Movies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dt</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smtClean="0">
                <a:solidFill>
                  <a:srgbClr val="000000"/>
                </a:solidFill>
                <a:latin typeface="Consolas" panose="020B0609020204030204" pitchFamily="49" charset="0"/>
              </a:rPr>
              <a:t>   </a:t>
            </a:r>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dd</a:t>
            </a:r>
            <a:r>
              <a:rPr lang="en-IN" sz="2000" dirty="0">
                <a:solidFill>
                  <a:srgbClr val="0000FF"/>
                </a:solidFill>
                <a:latin typeface="Consolas" panose="020B0609020204030204" pitchFamily="49" charset="0"/>
              </a:rPr>
              <a:t>&gt;</a:t>
            </a:r>
            <a:r>
              <a:rPr lang="en-IN" sz="2000" dirty="0">
                <a:solidFill>
                  <a:srgbClr val="000000"/>
                </a:solidFill>
                <a:latin typeface="Consolas" panose="020B0609020204030204" pitchFamily="49" charset="0"/>
              </a:rPr>
              <a:t> Movie-1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dd</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smtClean="0">
                <a:solidFill>
                  <a:srgbClr val="000000"/>
                </a:solidFill>
                <a:latin typeface="Consolas" panose="020B0609020204030204" pitchFamily="49" charset="0"/>
              </a:rPr>
              <a:t>   </a:t>
            </a:r>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dd</a:t>
            </a:r>
            <a:r>
              <a:rPr lang="en-IN" sz="2000" dirty="0">
                <a:solidFill>
                  <a:srgbClr val="0000FF"/>
                </a:solidFill>
                <a:latin typeface="Consolas" panose="020B0609020204030204" pitchFamily="49" charset="0"/>
              </a:rPr>
              <a:t>&gt;</a:t>
            </a:r>
            <a:r>
              <a:rPr lang="en-IN" sz="2000" dirty="0">
                <a:solidFill>
                  <a:srgbClr val="000000"/>
                </a:solidFill>
                <a:latin typeface="Consolas" panose="020B0609020204030204" pitchFamily="49" charset="0"/>
              </a:rPr>
              <a:t> Movie-2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dd</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dt</a:t>
            </a:r>
            <a:r>
              <a:rPr lang="en-IN" sz="2000" dirty="0">
                <a:solidFill>
                  <a:srgbClr val="0000FF"/>
                </a:solidFill>
                <a:latin typeface="Consolas" panose="020B0609020204030204" pitchFamily="49" charset="0"/>
              </a:rPr>
              <a:t>&gt;</a:t>
            </a:r>
            <a:r>
              <a:rPr lang="en-IN" sz="2000" dirty="0">
                <a:solidFill>
                  <a:srgbClr val="000000"/>
                </a:solidFill>
                <a:latin typeface="Consolas" panose="020B0609020204030204" pitchFamily="49" charset="0"/>
              </a:rPr>
              <a:t> English Movies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dt</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smtClean="0">
                <a:solidFill>
                  <a:srgbClr val="000000"/>
                </a:solidFill>
                <a:latin typeface="Consolas" panose="020B0609020204030204" pitchFamily="49" charset="0"/>
              </a:rPr>
              <a:t>   </a:t>
            </a:r>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dd</a:t>
            </a:r>
            <a:r>
              <a:rPr lang="en-IN" sz="2000" dirty="0">
                <a:solidFill>
                  <a:srgbClr val="0000FF"/>
                </a:solidFill>
                <a:latin typeface="Consolas" panose="020B0609020204030204" pitchFamily="49" charset="0"/>
              </a:rPr>
              <a:t>&gt;</a:t>
            </a:r>
            <a:r>
              <a:rPr lang="en-IN" sz="2000" dirty="0">
                <a:solidFill>
                  <a:srgbClr val="000000"/>
                </a:solidFill>
                <a:latin typeface="Consolas" panose="020B0609020204030204" pitchFamily="49" charset="0"/>
              </a:rPr>
              <a:t> Movie-1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dd</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smtClean="0">
                <a:solidFill>
                  <a:srgbClr val="000000"/>
                </a:solidFill>
                <a:latin typeface="Consolas" panose="020B0609020204030204" pitchFamily="49" charset="0"/>
              </a:rPr>
              <a:t>   </a:t>
            </a:r>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dd</a:t>
            </a:r>
            <a:r>
              <a:rPr lang="en-IN" sz="2000" dirty="0">
                <a:solidFill>
                  <a:srgbClr val="0000FF"/>
                </a:solidFill>
                <a:latin typeface="Consolas" panose="020B0609020204030204" pitchFamily="49" charset="0"/>
              </a:rPr>
              <a:t>&gt;</a:t>
            </a:r>
            <a:r>
              <a:rPr lang="en-IN" sz="2000" dirty="0">
                <a:solidFill>
                  <a:srgbClr val="000000"/>
                </a:solidFill>
                <a:latin typeface="Consolas" panose="020B0609020204030204" pitchFamily="49" charset="0"/>
              </a:rPr>
              <a:t> Movie-2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dd</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dl</a:t>
            </a:r>
            <a:r>
              <a:rPr lang="en-IN" sz="2000" dirty="0">
                <a:solidFill>
                  <a:srgbClr val="0000FF"/>
                </a:solidFill>
                <a:latin typeface="Consolas" panose="020B0609020204030204" pitchFamily="49" charset="0"/>
              </a:rPr>
              <a:t>&gt;</a:t>
            </a:r>
            <a:endParaRPr lang="en-IN" sz="2000" dirty="0"/>
          </a:p>
        </p:txBody>
      </p:sp>
    </p:spTree>
    <p:extLst>
      <p:ext uri="{BB962C8B-B14F-4D97-AF65-F5344CB8AC3E}">
        <p14:creationId xmlns:p14="http://schemas.microsoft.com/office/powerpoint/2010/main" val="29196530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defPPr>
              <a:defRPr lang="en-US"/>
            </a:defPPr>
            <a:lvl1pPr algn="r">
              <a:defRPr b="1">
                <a:solidFill>
                  <a:schemeClr val="bg1"/>
                </a:solidFill>
                <a:latin typeface="Arial" pitchFamily="34" charset="0"/>
                <a:cs typeface="Arial" pitchFamily="34" charset="0"/>
              </a:defRPr>
            </a:lvl1pPr>
          </a:lstStyle>
          <a:p>
            <a:r>
              <a:rPr lang="en-US" dirty="0"/>
              <a:t>&lt;a&gt; Tag</a:t>
            </a:r>
          </a:p>
        </p:txBody>
      </p:sp>
      <p:sp>
        <p:nvSpPr>
          <p:cNvPr id="10" name="TextBox 9"/>
          <p:cNvSpPr txBox="1"/>
          <p:nvPr/>
        </p:nvSpPr>
        <p:spPr>
          <a:xfrm>
            <a:off x="0" y="621268"/>
            <a:ext cx="9144000" cy="369332"/>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r>
              <a:rPr lang="en-US" sz="1800" dirty="0"/>
              <a:t>&lt;a&gt; tag defines a hyperlink, which is used to link from one page to another.</a:t>
            </a:r>
          </a:p>
        </p:txBody>
      </p:sp>
      <p:grpSp>
        <p:nvGrpSpPr>
          <p:cNvPr id="9" name="Group 8"/>
          <p:cNvGrpSpPr/>
          <p:nvPr/>
        </p:nvGrpSpPr>
        <p:grpSpPr>
          <a:xfrm>
            <a:off x="533400" y="5002649"/>
            <a:ext cx="8001000" cy="1169551"/>
            <a:chOff x="533400" y="5002649"/>
            <a:chExt cx="8001000" cy="1169551"/>
          </a:xfrm>
        </p:grpSpPr>
        <p:sp>
          <p:nvSpPr>
            <p:cNvPr id="11" name="Rectangle 10"/>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12" name="Straight Connector 11"/>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152400" y="1226403"/>
            <a:ext cx="8763000" cy="830997"/>
          </a:xfrm>
          <a:prstGeom prst="rect">
            <a:avLst/>
          </a:prstGeom>
          <a:solidFill>
            <a:srgbClr val="FFFF00"/>
          </a:solidFill>
          <a:ln w="38100">
            <a:solidFill>
              <a:srgbClr val="00B0F0"/>
            </a:solidFill>
          </a:ln>
        </p:spPr>
        <p:txBody>
          <a:bodyPr wrap="square">
            <a:spAutoFit/>
          </a:bodyPr>
          <a:lstStyle/>
          <a:p>
            <a:pPr marL="342900" indent="-342900">
              <a:buFont typeface="Arial" panose="020B0604020202020204" pitchFamily="34" charset="0"/>
              <a:buChar char="•"/>
            </a:pPr>
            <a:r>
              <a:rPr lang="en-US" sz="1600" b="1" dirty="0">
                <a:latin typeface="Arial" panose="020B0604020202020204" pitchFamily="34" charset="0"/>
                <a:cs typeface="Arial" panose="020B0604020202020204" pitchFamily="34" charset="0"/>
              </a:rPr>
              <a:t>download</a:t>
            </a:r>
          </a:p>
          <a:p>
            <a:pPr marL="342900" indent="-342900">
              <a:buFont typeface="Arial" panose="020B0604020202020204" pitchFamily="34" charset="0"/>
              <a:buChar char="•"/>
            </a:pPr>
            <a:r>
              <a:rPr lang="en-US" sz="1600" b="1" dirty="0">
                <a:latin typeface="Arial" panose="020B0604020202020204" pitchFamily="34" charset="0"/>
                <a:cs typeface="Arial" panose="020B0604020202020204" pitchFamily="34" charset="0"/>
              </a:rPr>
              <a:t>href</a:t>
            </a:r>
          </a:p>
          <a:p>
            <a:pPr marL="342900" indent="-342900">
              <a:buFont typeface="Arial" panose="020B0604020202020204" pitchFamily="34" charset="0"/>
              <a:buChar char="•"/>
            </a:pPr>
            <a:r>
              <a:rPr lang="en-US" sz="1600" b="1" dirty="0">
                <a:latin typeface="Arial" panose="020B0604020202020204" pitchFamily="34" charset="0"/>
                <a:cs typeface="Arial" panose="020B0604020202020204" pitchFamily="34" charset="0"/>
              </a:rPr>
              <a:t>target	   	_blank / _parent / _self / _top</a:t>
            </a:r>
          </a:p>
        </p:txBody>
      </p:sp>
      <p:sp>
        <p:nvSpPr>
          <p:cNvPr id="3" name="Rectangle 2"/>
          <p:cNvSpPr/>
          <p:nvPr/>
        </p:nvSpPr>
        <p:spPr>
          <a:xfrm>
            <a:off x="228600" y="3505200"/>
            <a:ext cx="8686800" cy="1446550"/>
          </a:xfrm>
          <a:prstGeom prst="rect">
            <a:avLst/>
          </a:prstGeom>
        </p:spPr>
        <p:txBody>
          <a:bodyPr wrap="square">
            <a:spAutoFit/>
          </a:bodyPr>
          <a:lstStyle/>
          <a:p>
            <a:r>
              <a:rPr lang="en-IN" sz="1600" b="1" dirty="0">
                <a:solidFill>
                  <a:srgbClr val="000000"/>
                </a:solidFill>
                <a:latin typeface="Arial" panose="020B0604020202020204" pitchFamily="34" charset="0"/>
                <a:cs typeface="Arial" panose="020B0604020202020204" pitchFamily="34" charset="0"/>
              </a:rPr>
              <a:t>By default, links will appear as follows in all browsers:</a:t>
            </a:r>
          </a:p>
          <a:p>
            <a:pPr marL="342900" indent="-342900">
              <a:lnSpc>
                <a:spcPct val="150000"/>
              </a:lnSpc>
              <a:buFont typeface="+mj-lt"/>
              <a:buAutoNum type="arabicPeriod"/>
            </a:pPr>
            <a:r>
              <a:rPr lang="en-IN" sz="1600" dirty="0">
                <a:solidFill>
                  <a:srgbClr val="000000"/>
                </a:solidFill>
                <a:latin typeface="Arial" panose="020B0604020202020204" pitchFamily="34" charset="0"/>
                <a:cs typeface="Arial" panose="020B0604020202020204" pitchFamily="34" charset="0"/>
              </a:rPr>
              <a:t>An unvisited link is underlined and blue</a:t>
            </a:r>
          </a:p>
          <a:p>
            <a:pPr marL="342900" indent="-342900">
              <a:lnSpc>
                <a:spcPct val="150000"/>
              </a:lnSpc>
              <a:buFont typeface="+mj-lt"/>
              <a:buAutoNum type="arabicPeriod"/>
            </a:pPr>
            <a:r>
              <a:rPr lang="en-IN" sz="1600" dirty="0">
                <a:solidFill>
                  <a:srgbClr val="000000"/>
                </a:solidFill>
                <a:latin typeface="Arial" panose="020B0604020202020204" pitchFamily="34" charset="0"/>
                <a:cs typeface="Arial" panose="020B0604020202020204" pitchFamily="34" charset="0"/>
              </a:rPr>
              <a:t>A visited link is underlined and purple</a:t>
            </a:r>
          </a:p>
          <a:p>
            <a:pPr marL="342900" indent="-342900">
              <a:lnSpc>
                <a:spcPct val="150000"/>
              </a:lnSpc>
              <a:buFont typeface="+mj-lt"/>
              <a:buAutoNum type="arabicPeriod"/>
            </a:pPr>
            <a:r>
              <a:rPr lang="en-IN" sz="1600" dirty="0">
                <a:solidFill>
                  <a:srgbClr val="000000"/>
                </a:solidFill>
                <a:latin typeface="Arial" panose="020B0604020202020204" pitchFamily="34" charset="0"/>
                <a:cs typeface="Arial" panose="020B0604020202020204" pitchFamily="34" charset="0"/>
              </a:rPr>
              <a:t>An active link is underlined and red</a:t>
            </a:r>
            <a:endParaRPr lang="en-IN" sz="1600" b="0" i="0" dirty="0">
              <a:solidFill>
                <a:srgbClr val="000000"/>
              </a:solidFill>
              <a:effectLst/>
              <a:latin typeface="Arial" panose="020B0604020202020204" pitchFamily="34" charset="0"/>
              <a:cs typeface="Arial" panose="020B0604020202020204" pitchFamily="34" charset="0"/>
            </a:endParaRPr>
          </a:p>
        </p:txBody>
      </p:sp>
      <p:sp>
        <p:nvSpPr>
          <p:cNvPr id="4" name="Rectangle 3"/>
          <p:cNvSpPr/>
          <p:nvPr/>
        </p:nvSpPr>
        <p:spPr>
          <a:xfrm>
            <a:off x="152400" y="2027872"/>
            <a:ext cx="8763000" cy="1477328"/>
          </a:xfrm>
          <a:prstGeom prst="rect">
            <a:avLst/>
          </a:prstGeom>
        </p:spPr>
        <p:txBody>
          <a:bodyPr wrap="square">
            <a:spAutoFit/>
          </a:bodyPr>
          <a:lstStyle/>
          <a:p>
            <a:pPr>
              <a:lnSpc>
                <a:spcPct val="150000"/>
              </a:lnSpc>
            </a:pP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a</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href</a:t>
            </a:r>
            <a:r>
              <a:rPr lang="en-IN" sz="2000" dirty="0">
                <a:solidFill>
                  <a:srgbClr val="0000FF"/>
                </a:solidFill>
                <a:latin typeface="Consolas" panose="020B0609020204030204" pitchFamily="49" charset="0"/>
              </a:rPr>
              <a:t>="AWP.pdf</a:t>
            </a:r>
            <a:r>
              <a:rPr lang="en-IN" sz="2000" dirty="0" smtClean="0">
                <a:solidFill>
                  <a:srgbClr val="0000FF"/>
                </a:solidFill>
                <a:latin typeface="Consolas" panose="020B0609020204030204" pitchFamily="49" charset="0"/>
              </a:rPr>
              <a:t>"&gt;</a:t>
            </a:r>
            <a:r>
              <a:rPr lang="en-IN" sz="2000" dirty="0" smtClean="0">
                <a:solidFill>
                  <a:srgbClr val="000000"/>
                </a:solidFill>
                <a:latin typeface="Consolas" panose="020B0609020204030204" pitchFamily="49" charset="0"/>
              </a:rPr>
              <a:t> </a:t>
            </a:r>
            <a:r>
              <a:rPr lang="en-IN" sz="2000" dirty="0">
                <a:solidFill>
                  <a:srgbClr val="000000"/>
                </a:solidFill>
                <a:latin typeface="Consolas" panose="020B0609020204030204" pitchFamily="49" charset="0"/>
              </a:rPr>
              <a:t>Download...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a</a:t>
            </a:r>
            <a:r>
              <a:rPr lang="en-IN" sz="2000" dirty="0" smtClean="0">
                <a:solidFill>
                  <a:srgbClr val="0000FF"/>
                </a:solidFill>
                <a:latin typeface="Consolas" panose="020B0609020204030204" pitchFamily="49" charset="0"/>
              </a:rPr>
              <a:t>&gt;</a:t>
            </a:r>
          </a:p>
          <a:p>
            <a:pPr>
              <a:lnSpc>
                <a:spcPct val="150000"/>
              </a:lnSpc>
            </a:pP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a</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href</a:t>
            </a:r>
            <a:r>
              <a:rPr lang="en-IN" sz="2000" dirty="0">
                <a:solidFill>
                  <a:srgbClr val="0000FF"/>
                </a:solidFill>
                <a:latin typeface="Consolas" panose="020B0609020204030204" pitchFamily="49" charset="0"/>
              </a:rPr>
              <a:t>="AWP.pdf</a:t>
            </a:r>
            <a:r>
              <a:rPr lang="en-IN" sz="2000" dirty="0" smtClean="0">
                <a:solidFill>
                  <a:srgbClr val="0000FF"/>
                </a:solidFill>
                <a:latin typeface="Consolas" panose="020B0609020204030204" pitchFamily="49" charset="0"/>
              </a:rPr>
              <a:t>"</a:t>
            </a:r>
            <a:r>
              <a:rPr lang="en-IN" sz="2000" dirty="0" smtClean="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target</a:t>
            </a:r>
            <a:r>
              <a:rPr lang="en-IN" sz="2000" dirty="0">
                <a:solidFill>
                  <a:srgbClr val="0000FF"/>
                </a:solidFill>
                <a:latin typeface="Consolas" panose="020B0609020204030204" pitchFamily="49" charset="0"/>
              </a:rPr>
              <a:t>="_blank"&gt;</a:t>
            </a:r>
            <a:r>
              <a:rPr lang="en-IN" sz="2000" dirty="0">
                <a:solidFill>
                  <a:srgbClr val="000000"/>
                </a:solidFill>
                <a:latin typeface="Consolas" panose="020B0609020204030204" pitchFamily="49" charset="0"/>
              </a:rPr>
              <a:t> Download...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a</a:t>
            </a:r>
            <a:r>
              <a:rPr lang="en-IN" sz="2000" dirty="0">
                <a:solidFill>
                  <a:srgbClr val="0000FF"/>
                </a:solidFill>
                <a:latin typeface="Consolas" panose="020B0609020204030204" pitchFamily="49" charset="0"/>
              </a:rPr>
              <a:t>&gt;</a:t>
            </a:r>
            <a:endParaRPr lang="en-IN" sz="2000" dirty="0"/>
          </a:p>
          <a:p>
            <a:pPr>
              <a:lnSpc>
                <a:spcPct val="150000"/>
              </a:lnSpc>
            </a:pPr>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a</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href</a:t>
            </a:r>
            <a:r>
              <a:rPr lang="en-IN" sz="2000" dirty="0">
                <a:solidFill>
                  <a:srgbClr val="0000FF"/>
                </a:solidFill>
                <a:latin typeface="Consolas" panose="020B0609020204030204" pitchFamily="49" charset="0"/>
              </a:rPr>
              <a:t>="AWP.pdf"</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download</a:t>
            </a:r>
            <a:r>
              <a:rPr lang="en-IN" sz="2000" dirty="0">
                <a:solidFill>
                  <a:srgbClr val="0000FF"/>
                </a:solidFill>
                <a:latin typeface="Consolas" panose="020B0609020204030204" pitchFamily="49" charset="0"/>
              </a:rPr>
              <a:t>&gt;</a:t>
            </a:r>
            <a:r>
              <a:rPr lang="en-IN" sz="2000" dirty="0">
                <a:solidFill>
                  <a:srgbClr val="000000"/>
                </a:solidFill>
                <a:latin typeface="Consolas" panose="020B0609020204030204" pitchFamily="49" charset="0"/>
              </a:rPr>
              <a:t> Download...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a</a:t>
            </a:r>
            <a:r>
              <a:rPr lang="en-IN" sz="2000" dirty="0" smtClean="0">
                <a:solidFill>
                  <a:srgbClr val="0000FF"/>
                </a:solidFill>
                <a:latin typeface="Consolas" panose="020B0609020204030204" pitchFamily="49" charset="0"/>
              </a:rPr>
              <a:t>&gt;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defPPr>
              <a:defRPr lang="en-US"/>
            </a:defPPr>
            <a:lvl1pPr algn="r">
              <a:defRPr b="1">
                <a:solidFill>
                  <a:schemeClr val="bg1"/>
                </a:solidFill>
                <a:latin typeface="Arial" pitchFamily="34" charset="0"/>
                <a:cs typeface="Arial" pitchFamily="34" charset="0"/>
              </a:defRPr>
            </a:lvl1pPr>
          </a:lstStyle>
          <a:p>
            <a:r>
              <a:rPr lang="en-US" dirty="0" smtClean="0"/>
              <a:t>&lt;nav&gt; </a:t>
            </a:r>
            <a:r>
              <a:rPr lang="en-US" dirty="0"/>
              <a:t>Tag</a:t>
            </a:r>
          </a:p>
        </p:txBody>
      </p:sp>
      <p:sp>
        <p:nvSpPr>
          <p:cNvPr id="10" name="TextBox 9"/>
          <p:cNvSpPr txBox="1"/>
          <p:nvPr/>
        </p:nvSpPr>
        <p:spPr>
          <a:xfrm>
            <a:off x="0" y="621268"/>
            <a:ext cx="9144000" cy="369332"/>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r>
              <a:rPr lang="en-IN" sz="1800" dirty="0"/>
              <a:t>The &lt;nav&gt; tag defines a set of navigation links</a:t>
            </a:r>
            <a:r>
              <a:rPr lang="en-IN" sz="1800" dirty="0" smtClean="0"/>
              <a:t>.</a:t>
            </a:r>
            <a:endParaRPr lang="en-US" sz="1800" dirty="0"/>
          </a:p>
        </p:txBody>
      </p:sp>
      <p:grpSp>
        <p:nvGrpSpPr>
          <p:cNvPr id="9" name="Group 8"/>
          <p:cNvGrpSpPr/>
          <p:nvPr/>
        </p:nvGrpSpPr>
        <p:grpSpPr>
          <a:xfrm>
            <a:off x="533400" y="5002649"/>
            <a:ext cx="8001000" cy="1169551"/>
            <a:chOff x="533400" y="5002649"/>
            <a:chExt cx="8001000" cy="1169551"/>
          </a:xfrm>
        </p:grpSpPr>
        <p:sp>
          <p:nvSpPr>
            <p:cNvPr id="11" name="Rectangle 10"/>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12" name="Straight Connector 11"/>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28600" y="1261408"/>
            <a:ext cx="8763000" cy="1692771"/>
          </a:xfrm>
          <a:prstGeom prst="rect">
            <a:avLst/>
          </a:prstGeom>
        </p:spPr>
        <p:txBody>
          <a:bodyPr wrap="square">
            <a:spAutoFit/>
          </a:bodyPr>
          <a:lstStyle/>
          <a:p>
            <a:r>
              <a:rPr lang="en-IN" sz="2000" dirty="0" smtClean="0">
                <a:solidFill>
                  <a:srgbClr val="0000FF"/>
                </a:solidFill>
                <a:latin typeface="Consolas" panose="020B0609020204030204" pitchFamily="49" charset="0"/>
              </a:rPr>
              <a:t>&lt;</a:t>
            </a:r>
            <a:r>
              <a:rPr lang="en-IN" sz="2000" dirty="0" smtClean="0">
                <a:solidFill>
                  <a:srgbClr val="800000"/>
                </a:solidFill>
                <a:latin typeface="Consolas" panose="020B0609020204030204" pitchFamily="49" charset="0"/>
              </a:rPr>
              <a:t>nav</a:t>
            </a:r>
            <a:r>
              <a:rPr lang="en-IN" sz="2000" dirty="0" smtClean="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a</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href</a:t>
            </a:r>
            <a:r>
              <a:rPr lang="en-IN" sz="2000" dirty="0">
                <a:solidFill>
                  <a:srgbClr val="0000FF"/>
                </a:solidFill>
                <a:latin typeface="Consolas" panose="020B0609020204030204" pitchFamily="49" charset="0"/>
              </a:rPr>
              <a:t>="#"&gt;</a:t>
            </a:r>
            <a:r>
              <a:rPr lang="en-IN" sz="2000" dirty="0">
                <a:solidFill>
                  <a:srgbClr val="000000"/>
                </a:solidFill>
                <a:latin typeface="Consolas" panose="020B0609020204030204" pitchFamily="49" charset="0"/>
              </a:rPr>
              <a:t>Home</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a</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a</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href</a:t>
            </a:r>
            <a:r>
              <a:rPr lang="en-IN" sz="2000" dirty="0">
                <a:solidFill>
                  <a:srgbClr val="0000FF"/>
                </a:solidFill>
                <a:latin typeface="Consolas" panose="020B0609020204030204" pitchFamily="49" charset="0"/>
              </a:rPr>
              <a:t>="#"&gt;</a:t>
            </a:r>
            <a:r>
              <a:rPr lang="en-IN" sz="2000" dirty="0">
                <a:solidFill>
                  <a:srgbClr val="000000"/>
                </a:solidFill>
                <a:latin typeface="Consolas" panose="020B0609020204030204" pitchFamily="49" charset="0"/>
              </a:rPr>
              <a:t>About</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a</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a</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href</a:t>
            </a:r>
            <a:r>
              <a:rPr lang="en-IN" sz="2000" dirty="0">
                <a:solidFill>
                  <a:srgbClr val="0000FF"/>
                </a:solidFill>
                <a:latin typeface="Consolas" panose="020B0609020204030204" pitchFamily="49" charset="0"/>
              </a:rPr>
              <a:t>="#"&gt;</a:t>
            </a:r>
            <a:r>
              <a:rPr lang="en-IN" sz="2000" dirty="0">
                <a:solidFill>
                  <a:srgbClr val="000000"/>
                </a:solidFill>
                <a:latin typeface="Consolas" panose="020B0609020204030204" pitchFamily="49" charset="0"/>
              </a:rPr>
              <a:t>Contact</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a</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nav</a:t>
            </a:r>
            <a:r>
              <a:rPr lang="en-IN" sz="2000" dirty="0">
                <a:solidFill>
                  <a:srgbClr val="0000FF"/>
                </a:solidFill>
                <a:latin typeface="Consolas" panose="020B0609020204030204" pitchFamily="49" charset="0"/>
              </a:rPr>
              <a:t>&gt;</a:t>
            </a:r>
            <a:endParaRPr lang="en-IN" sz="2000" dirty="0"/>
          </a:p>
        </p:txBody>
      </p:sp>
    </p:spTree>
    <p:extLst>
      <p:ext uri="{BB962C8B-B14F-4D97-AF65-F5344CB8AC3E}">
        <p14:creationId xmlns:p14="http://schemas.microsoft.com/office/powerpoint/2010/main" val="3436680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p>
            <a:pPr algn="r"/>
            <a:r>
              <a:rPr lang="en-US" b="1" dirty="0" smtClean="0">
                <a:solidFill>
                  <a:schemeClr val="bg1"/>
                </a:solidFill>
                <a:latin typeface="Arial" pitchFamily="34" charset="0"/>
                <a:cs typeface="Arial" pitchFamily="34" charset="0"/>
              </a:rPr>
              <a:t>&lt;img&gt; Tag</a:t>
            </a:r>
            <a:endParaRPr lang="en-US" b="1" dirty="0">
              <a:solidFill>
                <a:schemeClr val="bg1"/>
              </a:solidFill>
              <a:latin typeface="Arial" pitchFamily="34" charset="0"/>
              <a:cs typeface="Arial" pitchFamily="34" charset="0"/>
            </a:endParaRPr>
          </a:p>
        </p:txBody>
      </p:sp>
      <p:sp>
        <p:nvSpPr>
          <p:cNvPr id="10" name="TextBox 9"/>
          <p:cNvSpPr txBox="1"/>
          <p:nvPr/>
        </p:nvSpPr>
        <p:spPr>
          <a:xfrm>
            <a:off x="0" y="609600"/>
            <a:ext cx="9144000" cy="369332"/>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r>
              <a:rPr lang="de-DE" sz="1800" dirty="0"/>
              <a:t>&lt;img&gt; tag defines an image.</a:t>
            </a:r>
            <a:endParaRPr lang="en-US" sz="1800" dirty="0"/>
          </a:p>
        </p:txBody>
      </p:sp>
      <p:sp>
        <p:nvSpPr>
          <p:cNvPr id="11" name="Rectangle 10"/>
          <p:cNvSpPr/>
          <p:nvPr/>
        </p:nvSpPr>
        <p:spPr>
          <a:xfrm>
            <a:off x="152400" y="1219200"/>
            <a:ext cx="5334000" cy="338554"/>
          </a:xfrm>
          <a:prstGeom prst="rect">
            <a:avLst/>
          </a:prstGeom>
          <a:solidFill>
            <a:schemeClr val="bg1">
              <a:lumMod val="95000"/>
            </a:schemeClr>
          </a:solidFill>
        </p:spPr>
        <p:txBody>
          <a:bodyPr wrap="square">
            <a:spAutoFit/>
          </a:bodyPr>
          <a:lstStyle/>
          <a:p>
            <a:r>
              <a:rPr lang="en-US" sz="1600" b="1" dirty="0" smtClean="0">
                <a:latin typeface="Arial" pitchFamily="34" charset="0"/>
                <a:cs typeface="Arial" pitchFamily="34" charset="0"/>
              </a:rPr>
              <a:t>&lt;img&gt; tag required attributes: </a:t>
            </a:r>
            <a:r>
              <a:rPr lang="en-US" sz="1600" b="1" i="1" dirty="0" smtClean="0">
                <a:solidFill>
                  <a:srgbClr val="0070C0"/>
                </a:solidFill>
                <a:latin typeface="Arial" pitchFamily="34" charset="0"/>
                <a:cs typeface="Arial" pitchFamily="34" charset="0"/>
              </a:rPr>
              <a:t>src</a:t>
            </a:r>
            <a:r>
              <a:rPr lang="en-US" sz="1600" b="1" dirty="0" smtClean="0">
                <a:solidFill>
                  <a:srgbClr val="0070C0"/>
                </a:solidFill>
                <a:latin typeface="Arial" pitchFamily="34" charset="0"/>
                <a:cs typeface="Arial" pitchFamily="34" charset="0"/>
              </a:rPr>
              <a:t> </a:t>
            </a:r>
            <a:r>
              <a:rPr lang="en-US" sz="1600" b="1" dirty="0" smtClean="0">
                <a:latin typeface="Arial" pitchFamily="34" charset="0"/>
                <a:cs typeface="Arial" pitchFamily="34" charset="0"/>
              </a:rPr>
              <a:t>to load the image</a:t>
            </a:r>
            <a:endParaRPr lang="en-US" sz="1600" b="1" dirty="0">
              <a:latin typeface="Arial" pitchFamily="34" charset="0"/>
              <a:cs typeface="Arial" pitchFamily="34" charset="0"/>
            </a:endParaRPr>
          </a:p>
        </p:txBody>
      </p:sp>
      <p:pic>
        <p:nvPicPr>
          <p:cNvPr id="14" name="Picture 13" descr="Flower1.jpg"/>
          <p:cNvPicPr>
            <a:picLocks noChangeAspect="1"/>
          </p:cNvPicPr>
          <p:nvPr/>
        </p:nvPicPr>
        <p:blipFill>
          <a:blip r:embed="rId2"/>
          <a:stretch>
            <a:fillRect/>
          </a:stretch>
        </p:blipFill>
        <p:spPr>
          <a:xfrm>
            <a:off x="5715000" y="1295400"/>
            <a:ext cx="3255389" cy="2438400"/>
          </a:xfrm>
          <a:prstGeom prst="rect">
            <a:avLst/>
          </a:prstGeom>
        </p:spPr>
      </p:pic>
      <p:grpSp>
        <p:nvGrpSpPr>
          <p:cNvPr id="9" name="Group 8"/>
          <p:cNvGrpSpPr/>
          <p:nvPr/>
        </p:nvGrpSpPr>
        <p:grpSpPr>
          <a:xfrm>
            <a:off x="533400" y="5002649"/>
            <a:ext cx="8001000" cy="1169551"/>
            <a:chOff x="533400" y="5002649"/>
            <a:chExt cx="8001000" cy="1169551"/>
          </a:xfrm>
        </p:grpSpPr>
        <p:sp>
          <p:nvSpPr>
            <p:cNvPr id="12" name="Rectangle 11"/>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13" name="Straight Connector 12"/>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152400" y="2231523"/>
            <a:ext cx="5181600" cy="1323439"/>
          </a:xfrm>
          <a:prstGeom prst="rect">
            <a:avLst/>
          </a:prstGeom>
          <a:solidFill>
            <a:srgbClr val="FFFF00"/>
          </a:solidFill>
          <a:ln w="38100">
            <a:solidFill>
              <a:srgbClr val="00B0F0"/>
            </a:solidFill>
          </a:ln>
        </p:spPr>
        <p:txBody>
          <a:bodyPr wrap="square">
            <a:spAutoFit/>
          </a:bodyPr>
          <a:lstStyle/>
          <a:p>
            <a:pPr marL="342900" indent="-342900">
              <a:buFont typeface="Arial" panose="020B0604020202020204" pitchFamily="34" charset="0"/>
              <a:buChar char="•"/>
            </a:pPr>
            <a:r>
              <a:rPr lang="en-US" sz="1600" b="1" dirty="0">
                <a:latin typeface="Arial" panose="020B0604020202020204" pitchFamily="34" charset="0"/>
                <a:cs typeface="Arial" panose="020B0604020202020204" pitchFamily="34" charset="0"/>
              </a:rPr>
              <a:t>alt</a:t>
            </a:r>
          </a:p>
          <a:p>
            <a:pPr marL="342900" indent="-342900">
              <a:buFont typeface="Arial" panose="020B0604020202020204" pitchFamily="34" charset="0"/>
              <a:buChar char="•"/>
            </a:pPr>
            <a:r>
              <a:rPr lang="en-US" sz="1600" b="1" dirty="0" smtClean="0">
                <a:latin typeface="Arial" panose="020B0604020202020204" pitchFamily="34" charset="0"/>
                <a:cs typeface="Arial" panose="020B0604020202020204" pitchFamily="34" charset="0"/>
              </a:rPr>
              <a:t>height</a:t>
            </a:r>
          </a:p>
          <a:p>
            <a:pPr marL="342900" indent="-342900">
              <a:buFont typeface="Arial" panose="020B0604020202020204" pitchFamily="34" charset="0"/>
              <a:buChar char="•"/>
            </a:pPr>
            <a:r>
              <a:rPr lang="en-US" sz="1600" b="1" dirty="0" smtClean="0">
                <a:latin typeface="Arial" panose="020B0604020202020204" pitchFamily="34" charset="0"/>
                <a:cs typeface="Arial" panose="020B0604020202020204" pitchFamily="34" charset="0"/>
              </a:rPr>
              <a:t>src</a:t>
            </a:r>
            <a:endParaRPr lang="en-US" sz="16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600" b="1" dirty="0" smtClean="0">
                <a:latin typeface="Arial" panose="020B0604020202020204" pitchFamily="34" charset="0"/>
                <a:cs typeface="Arial" panose="020B0604020202020204" pitchFamily="34" charset="0"/>
              </a:rPr>
              <a:t>width</a:t>
            </a:r>
          </a:p>
          <a:p>
            <a:pPr marL="342900" indent="-342900">
              <a:buFont typeface="Arial" panose="020B0604020202020204" pitchFamily="34" charset="0"/>
              <a:buChar char="•"/>
            </a:pPr>
            <a:r>
              <a:rPr lang="en-US" sz="1600" b="1" dirty="0" smtClean="0">
                <a:latin typeface="Arial" panose="020B0604020202020204" pitchFamily="34" charset="0"/>
                <a:cs typeface="Arial" panose="020B0604020202020204" pitchFamily="34" charset="0"/>
              </a:rPr>
              <a:t>usemap</a:t>
            </a:r>
            <a:endParaRPr lang="en-US" sz="1600" b="1" dirty="0">
              <a:latin typeface="Arial" panose="020B0604020202020204" pitchFamily="34" charset="0"/>
              <a:cs typeface="Arial" panose="020B0604020202020204" pitchFamily="34" charset="0"/>
            </a:endParaRPr>
          </a:p>
        </p:txBody>
      </p:sp>
      <p:sp>
        <p:nvSpPr>
          <p:cNvPr id="4" name="Rectangle 3"/>
          <p:cNvSpPr/>
          <p:nvPr/>
        </p:nvSpPr>
        <p:spPr>
          <a:xfrm>
            <a:off x="152400" y="3897868"/>
            <a:ext cx="5486400" cy="369332"/>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img</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src</a:t>
            </a:r>
            <a:r>
              <a:rPr lang="en-IN" sz="1800" dirty="0">
                <a:solidFill>
                  <a:srgbClr val="0000FF"/>
                </a:solidFill>
                <a:latin typeface="Consolas" panose="020B0609020204030204" pitchFamily="49" charset="0"/>
              </a:rPr>
              <a:t>="indiamap.jpg"</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usemap</a:t>
            </a:r>
            <a:r>
              <a:rPr lang="en-IN" sz="1800" dirty="0">
                <a:solidFill>
                  <a:srgbClr val="0000FF"/>
                </a:solidFill>
                <a:latin typeface="Consolas" panose="020B0609020204030204" pitchFamily="49" charset="0"/>
              </a:rPr>
              <a:t>="#INDIA"</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/&gt;</a:t>
            </a:r>
          </a:p>
        </p:txBody>
      </p:sp>
    </p:spTree>
    <p:extLst>
      <p:ext uri="{BB962C8B-B14F-4D97-AF65-F5344CB8AC3E}">
        <p14:creationId xmlns:p14="http://schemas.microsoft.com/office/powerpoint/2010/main" val="29905514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p>
            <a:pPr algn="r"/>
            <a:r>
              <a:rPr lang="en-US" b="1" dirty="0" smtClean="0">
                <a:solidFill>
                  <a:schemeClr val="bg1"/>
                </a:solidFill>
                <a:latin typeface="Arial" pitchFamily="34" charset="0"/>
                <a:cs typeface="Arial" pitchFamily="34" charset="0"/>
              </a:rPr>
              <a:t>&lt;figure&gt; / &lt;figcaption&gt; Tag</a:t>
            </a:r>
            <a:endParaRPr lang="en-US" b="1" dirty="0">
              <a:solidFill>
                <a:schemeClr val="bg1"/>
              </a:solidFill>
              <a:latin typeface="Arial" pitchFamily="34" charset="0"/>
              <a:cs typeface="Arial" pitchFamily="34" charset="0"/>
            </a:endParaRPr>
          </a:p>
        </p:txBody>
      </p:sp>
      <p:sp>
        <p:nvSpPr>
          <p:cNvPr id="10" name="TextBox 9"/>
          <p:cNvSpPr txBox="1"/>
          <p:nvPr/>
        </p:nvSpPr>
        <p:spPr>
          <a:xfrm>
            <a:off x="0" y="609600"/>
            <a:ext cx="9144000" cy="646331"/>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r>
              <a:rPr lang="en-IN" sz="1800" dirty="0" smtClean="0"/>
              <a:t>Use </a:t>
            </a:r>
            <a:r>
              <a:rPr lang="en-IN" sz="1800" dirty="0"/>
              <a:t>a &lt;figure&gt; element to mark up a photo in a </a:t>
            </a:r>
            <a:r>
              <a:rPr lang="en-IN" sz="1800" dirty="0" smtClean="0"/>
              <a:t>document. </a:t>
            </a:r>
          </a:p>
          <a:p>
            <a:r>
              <a:rPr lang="en-IN" sz="1800" dirty="0"/>
              <a:t>The &lt;figcaption&gt; tag defines a caption for a &lt;figure&gt; element.</a:t>
            </a:r>
            <a:endParaRPr lang="en-US" sz="1800" dirty="0"/>
          </a:p>
        </p:txBody>
      </p:sp>
      <p:grpSp>
        <p:nvGrpSpPr>
          <p:cNvPr id="9" name="Group 8"/>
          <p:cNvGrpSpPr/>
          <p:nvPr/>
        </p:nvGrpSpPr>
        <p:grpSpPr>
          <a:xfrm>
            <a:off x="533400" y="5002649"/>
            <a:ext cx="8001000" cy="1169551"/>
            <a:chOff x="533400" y="5002649"/>
            <a:chExt cx="8001000" cy="1169551"/>
          </a:xfrm>
        </p:grpSpPr>
        <p:sp>
          <p:nvSpPr>
            <p:cNvPr id="12" name="Rectangle 11"/>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13" name="Straight Connector 12"/>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28600" y="1600200"/>
            <a:ext cx="8686800" cy="1323439"/>
          </a:xfrm>
          <a:prstGeom prst="rect">
            <a:avLst/>
          </a:prstGeom>
        </p:spPr>
        <p:txBody>
          <a:bodyPr wrap="square">
            <a:spAutoFit/>
          </a:bodyPr>
          <a:lstStyle/>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figure</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img</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src</a:t>
            </a:r>
            <a:r>
              <a:rPr lang="en-IN" sz="2000" dirty="0">
                <a:solidFill>
                  <a:srgbClr val="0000FF"/>
                </a:solidFill>
                <a:latin typeface="Consolas" panose="020B0609020204030204" pitchFamily="49" charset="0"/>
              </a:rPr>
              <a:t>="indiamap.jpg"</a:t>
            </a:r>
            <a:r>
              <a:rPr lang="en-IN" sz="2000" dirty="0">
                <a:solidFill>
                  <a:srgbClr val="000000"/>
                </a:solidFill>
                <a:latin typeface="Consolas" panose="020B0609020204030204" pitchFamily="49" charset="0"/>
              </a:rPr>
              <a:t> </a:t>
            </a:r>
            <a:r>
              <a:rPr lang="en-IN" sz="2000" dirty="0" smtClean="0">
                <a:solidFill>
                  <a:srgbClr val="0000FF"/>
                </a:solidFill>
                <a:latin typeface="Consolas" panose="020B0609020204030204" pitchFamily="49" charset="0"/>
              </a:rPr>
              <a:t>/&gt;</a:t>
            </a:r>
            <a:r>
              <a:rPr lang="en-IN" sz="2000" dirty="0" smtClean="0">
                <a:solidFill>
                  <a:srgbClr val="000000"/>
                </a:solidFill>
                <a:latin typeface="Consolas" panose="020B0609020204030204" pitchFamily="49" charset="0"/>
              </a:rPr>
              <a:t> </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figcaption</a:t>
            </a:r>
            <a:r>
              <a:rPr lang="en-IN" sz="2000" dirty="0">
                <a:solidFill>
                  <a:srgbClr val="0000FF"/>
                </a:solidFill>
                <a:latin typeface="Consolas" panose="020B0609020204030204" pitchFamily="49" charset="0"/>
              </a:rPr>
              <a:t>&gt;</a:t>
            </a:r>
            <a:r>
              <a:rPr lang="en-IN" sz="2000" dirty="0">
                <a:solidFill>
                  <a:srgbClr val="000000"/>
                </a:solidFill>
                <a:latin typeface="Consolas" panose="020B0609020204030204" pitchFamily="49" charset="0"/>
              </a:rPr>
              <a:t>This is the test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figcaption</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figure</a:t>
            </a:r>
            <a:r>
              <a:rPr lang="en-IN" sz="2000" dirty="0">
                <a:solidFill>
                  <a:srgbClr val="0000FF"/>
                </a:solidFill>
                <a:latin typeface="Consolas" panose="020B0609020204030204" pitchFamily="49" charset="0"/>
              </a:rPr>
              <a:t>&gt;</a:t>
            </a:r>
            <a:endParaRPr lang="en-IN" sz="2000" dirty="0"/>
          </a:p>
        </p:txBody>
      </p:sp>
    </p:spTree>
    <p:extLst>
      <p:ext uri="{BB962C8B-B14F-4D97-AF65-F5344CB8AC3E}">
        <p14:creationId xmlns:p14="http://schemas.microsoft.com/office/powerpoint/2010/main" val="42251543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p>
            <a:pPr algn="r"/>
            <a:r>
              <a:rPr lang="en-US" b="1" dirty="0" smtClean="0">
                <a:solidFill>
                  <a:schemeClr val="bg1"/>
                </a:solidFill>
                <a:latin typeface="Arial" pitchFamily="34" charset="0"/>
                <a:cs typeface="Arial" pitchFamily="34" charset="0"/>
              </a:rPr>
              <a:t>&lt;map&gt; Tag</a:t>
            </a:r>
            <a:endParaRPr lang="en-US" b="1" dirty="0">
              <a:solidFill>
                <a:schemeClr val="bg1"/>
              </a:solidFill>
              <a:latin typeface="Arial" pitchFamily="34" charset="0"/>
              <a:cs typeface="Arial" pitchFamily="34" charset="0"/>
            </a:endParaRPr>
          </a:p>
        </p:txBody>
      </p:sp>
      <p:sp>
        <p:nvSpPr>
          <p:cNvPr id="10" name="TextBox 9"/>
          <p:cNvSpPr txBox="1"/>
          <p:nvPr/>
        </p:nvSpPr>
        <p:spPr>
          <a:xfrm>
            <a:off x="0" y="609600"/>
            <a:ext cx="9144000" cy="646331"/>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r>
              <a:rPr lang="en-IN" sz="1800" dirty="0" smtClean="0"/>
              <a:t>The </a:t>
            </a:r>
            <a:r>
              <a:rPr lang="en-IN" sz="1800" dirty="0"/>
              <a:t>&lt;map&gt; tag is used to define a client-side image-map. An image-map is an image with clickable areas.</a:t>
            </a:r>
            <a:endParaRPr lang="en-US" sz="1800" dirty="0"/>
          </a:p>
        </p:txBody>
      </p:sp>
      <p:grpSp>
        <p:nvGrpSpPr>
          <p:cNvPr id="9" name="Group 8"/>
          <p:cNvGrpSpPr/>
          <p:nvPr/>
        </p:nvGrpSpPr>
        <p:grpSpPr>
          <a:xfrm>
            <a:off x="533400" y="5002649"/>
            <a:ext cx="8001000" cy="1169551"/>
            <a:chOff x="533400" y="5002649"/>
            <a:chExt cx="8001000" cy="1169551"/>
          </a:xfrm>
        </p:grpSpPr>
        <p:sp>
          <p:nvSpPr>
            <p:cNvPr id="12" name="Rectangle 11"/>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13" name="Straight Connector 12"/>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15" name="Table 14"/>
          <p:cNvGraphicFramePr>
            <a:graphicFrameLocks noGrp="1"/>
          </p:cNvGraphicFramePr>
          <p:nvPr>
            <p:extLst/>
          </p:nvPr>
        </p:nvGraphicFramePr>
        <p:xfrm>
          <a:off x="152400" y="1371600"/>
          <a:ext cx="8839200" cy="1010920"/>
        </p:xfrm>
        <a:graphic>
          <a:graphicData uri="http://schemas.openxmlformats.org/drawingml/2006/table">
            <a:tbl>
              <a:tblPr firstRow="1" bandRow="1">
                <a:tableStyleId>{7E9639D4-E3E2-4D34-9284-5A2195B3D0D7}</a:tableStyleId>
              </a:tblPr>
              <a:tblGrid>
                <a:gridCol w="3810000"/>
                <a:gridCol w="5029200"/>
              </a:tblGrid>
              <a:tr h="370840">
                <a:tc>
                  <a:txBody>
                    <a:bodyPr/>
                    <a:lstStyle/>
                    <a:p>
                      <a:r>
                        <a:rPr lang="en-IN" sz="1800" dirty="0" smtClean="0">
                          <a:latin typeface="Calibri" panose="020F0502020204030204" pitchFamily="34" charset="0"/>
                          <a:cs typeface="Calibri" panose="020F0502020204030204" pitchFamily="34" charset="0"/>
                        </a:rPr>
                        <a:t>Attribute</a:t>
                      </a:r>
                      <a:endParaRPr lang="en-IN" sz="1800" dirty="0">
                        <a:latin typeface="Calibri" panose="020F0502020204030204" pitchFamily="34" charset="0"/>
                        <a:cs typeface="Calibri" panose="020F0502020204030204" pitchFamily="34" charset="0"/>
                      </a:endParaRPr>
                    </a:p>
                  </a:txBody>
                  <a:tcPr/>
                </a:tc>
                <a:tc>
                  <a:txBody>
                    <a:bodyPr/>
                    <a:lstStyle/>
                    <a:p>
                      <a:r>
                        <a:rPr lang="en-IN" sz="1800" dirty="0" smtClean="0">
                          <a:latin typeface="Calibri" panose="020F0502020204030204" pitchFamily="34" charset="0"/>
                          <a:cs typeface="Calibri" panose="020F0502020204030204" pitchFamily="34" charset="0"/>
                        </a:rPr>
                        <a:t>Description</a:t>
                      </a:r>
                      <a:endParaRPr lang="en-IN" sz="1800" dirty="0">
                        <a:latin typeface="Calibri" panose="020F0502020204030204" pitchFamily="34" charset="0"/>
                        <a:cs typeface="Calibri" panose="020F0502020204030204" pitchFamily="34" charset="0"/>
                      </a:endParaRPr>
                    </a:p>
                  </a:txBody>
                  <a:tcPr/>
                </a:tc>
              </a:tr>
              <a:tr h="370840">
                <a:tc>
                  <a:txBody>
                    <a:bodyPr/>
                    <a:lstStyle/>
                    <a:p>
                      <a:r>
                        <a:rPr kumimoji="0" lang="en-IN" sz="1800" b="0" kern="1200" dirty="0" smtClean="0">
                          <a:solidFill>
                            <a:srgbClr val="0070C0"/>
                          </a:solidFill>
                          <a:latin typeface="Calibri" panose="020F0502020204030204" pitchFamily="34" charset="0"/>
                          <a:ea typeface="+mn-ea"/>
                          <a:cs typeface="Calibri" panose="020F0502020204030204" pitchFamily="34" charset="0"/>
                        </a:rPr>
                        <a:t>name</a:t>
                      </a:r>
                    </a:p>
                    <a:p>
                      <a:r>
                        <a:rPr kumimoji="0" lang="en-IN" sz="1800" b="0" kern="1200" dirty="0" smtClean="0">
                          <a:solidFill>
                            <a:srgbClr val="0070C0"/>
                          </a:solidFill>
                          <a:latin typeface="Calibri" panose="020F0502020204030204" pitchFamily="34" charset="0"/>
                          <a:ea typeface="+mn-ea"/>
                          <a:cs typeface="Calibri" panose="020F0502020204030204" pitchFamily="34" charset="0"/>
                        </a:rPr>
                        <a:t>&lt;element name="value"&gt;</a:t>
                      </a:r>
                      <a:endParaRPr kumimoji="0" lang="en-IN" sz="1800" b="0" kern="1200" dirty="0">
                        <a:solidFill>
                          <a:srgbClr val="0070C0"/>
                        </a:solidFill>
                        <a:latin typeface="Calibri" panose="020F0502020204030204" pitchFamily="34" charset="0"/>
                        <a:ea typeface="+mn-ea"/>
                        <a:cs typeface="Calibri" panose="020F0502020204030204" pitchFamily="34" charset="0"/>
                      </a:endParaRPr>
                    </a:p>
                  </a:txBody>
                  <a:tcPr anchor="ctr"/>
                </a:tc>
                <a:tc>
                  <a:txBody>
                    <a:bodyPr/>
                    <a:lstStyle/>
                    <a:p>
                      <a:r>
                        <a:rPr kumimoji="0" lang="en-IN" b="0" i="0" kern="1200" dirty="0" smtClean="0">
                          <a:solidFill>
                            <a:schemeClr val="tx1"/>
                          </a:solidFill>
                          <a:effectLst/>
                          <a:latin typeface="+mn-lt"/>
                          <a:ea typeface="+mn-ea"/>
                          <a:cs typeface="+mn-cs"/>
                        </a:rPr>
                        <a:t>Specifies the name of an image-map</a:t>
                      </a:r>
                      <a:endParaRPr lang="en-IN" sz="1800" dirty="0">
                        <a:latin typeface="Calibri" panose="020F0502020204030204" pitchFamily="34" charset="0"/>
                        <a:cs typeface="Calibri" panose="020F0502020204030204" pitchFamily="34" charset="0"/>
                      </a:endParaRPr>
                    </a:p>
                  </a:txBody>
                  <a:tcPr anchor="ctr"/>
                </a:tc>
              </a:tr>
            </a:tbl>
          </a:graphicData>
        </a:graphic>
      </p:graphicFrame>
      <p:sp>
        <p:nvSpPr>
          <p:cNvPr id="3" name="Rectangle 2"/>
          <p:cNvSpPr/>
          <p:nvPr/>
        </p:nvSpPr>
        <p:spPr>
          <a:xfrm>
            <a:off x="152400" y="2644170"/>
            <a:ext cx="8839200" cy="1631216"/>
          </a:xfrm>
          <a:prstGeom prst="rect">
            <a:avLst/>
          </a:prstGeom>
        </p:spPr>
        <p:txBody>
          <a:bodyPr wrap="square">
            <a:spAutoFit/>
          </a:bodyPr>
          <a:lstStyle/>
          <a:p>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img</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src</a:t>
            </a:r>
            <a:r>
              <a:rPr lang="en-IN" sz="2000" dirty="0">
                <a:solidFill>
                  <a:srgbClr val="0000FF"/>
                </a:solidFill>
                <a:latin typeface="Consolas" panose="020B0609020204030204" pitchFamily="49" charset="0"/>
              </a:rPr>
              <a:t>="indiamap.jpg"</a:t>
            </a:r>
            <a:r>
              <a:rPr lang="en-IN" sz="2000" dirty="0">
                <a:solidFill>
                  <a:srgbClr val="000000"/>
                </a:solidFill>
                <a:latin typeface="Consolas" panose="020B0609020204030204" pitchFamily="49" charset="0"/>
              </a:rPr>
              <a:t> </a:t>
            </a:r>
            <a:r>
              <a:rPr lang="en-IN" sz="2000" dirty="0" smtClean="0">
                <a:solidFill>
                  <a:srgbClr val="FF0000"/>
                </a:solidFill>
                <a:latin typeface="Consolas" panose="020B0609020204030204" pitchFamily="49" charset="0"/>
              </a:rPr>
              <a:t>usemap</a:t>
            </a:r>
            <a:r>
              <a:rPr lang="en-IN" sz="2000" dirty="0" smtClean="0">
                <a:solidFill>
                  <a:srgbClr val="0000FF"/>
                </a:solidFill>
                <a:latin typeface="Consolas" panose="020B0609020204030204" pitchFamily="49" charset="0"/>
              </a:rPr>
              <a:t>="#INDIA"</a:t>
            </a:r>
            <a:r>
              <a:rPr lang="en-IN" sz="2000" dirty="0" smtClean="0">
                <a:solidFill>
                  <a:srgbClr val="000000"/>
                </a:solidFill>
                <a:latin typeface="Consolas" panose="020B0609020204030204" pitchFamily="49" charset="0"/>
              </a:rPr>
              <a:t> </a:t>
            </a:r>
            <a:r>
              <a:rPr lang="en-IN" sz="2000" dirty="0" smtClean="0">
                <a:solidFill>
                  <a:srgbClr val="0000FF"/>
                </a:solidFill>
                <a:latin typeface="Consolas" panose="020B0609020204030204" pitchFamily="49" charset="0"/>
              </a:rPr>
              <a:t>/&gt;</a:t>
            </a:r>
          </a:p>
          <a:p>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map</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name</a:t>
            </a:r>
            <a:r>
              <a:rPr lang="en-IN" sz="2000" dirty="0" smtClean="0">
                <a:solidFill>
                  <a:srgbClr val="0000FF"/>
                </a:solidFill>
                <a:latin typeface="Consolas" panose="020B0609020204030204" pitchFamily="49" charset="0"/>
              </a:rPr>
              <a:t>="INDIA"&gt;</a:t>
            </a:r>
            <a:endParaRPr lang="en-IN" sz="2000" dirty="0">
              <a:solidFill>
                <a:srgbClr val="000000"/>
              </a:solidFill>
              <a:latin typeface="Consolas" panose="020B0609020204030204" pitchFamily="49" charset="0"/>
            </a:endParaRPr>
          </a:p>
          <a:p>
            <a:endParaRPr lang="en-IN" sz="2000" dirty="0" smtClean="0">
              <a:solidFill>
                <a:srgbClr val="0000FF"/>
              </a:solidFill>
              <a:latin typeface="Consolas" panose="020B0609020204030204" pitchFamily="49" charset="0"/>
            </a:endParaRPr>
          </a:p>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map</a:t>
            </a:r>
            <a:r>
              <a:rPr lang="en-IN" sz="2000" dirty="0">
                <a:solidFill>
                  <a:srgbClr val="0000FF"/>
                </a:solidFill>
                <a:latin typeface="Consolas" panose="020B0609020204030204" pitchFamily="49" charset="0"/>
              </a:rPr>
              <a:t>&gt;</a:t>
            </a:r>
            <a:endParaRPr lang="en-IN" sz="2000" dirty="0"/>
          </a:p>
          <a:p>
            <a:endParaRPr lang="en-IN" sz="2000" dirty="0"/>
          </a:p>
        </p:txBody>
      </p:sp>
    </p:spTree>
    <p:extLst>
      <p:ext uri="{BB962C8B-B14F-4D97-AF65-F5344CB8AC3E}">
        <p14:creationId xmlns:p14="http://schemas.microsoft.com/office/powerpoint/2010/main" val="1121600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560487"/>
            <a:ext cx="8839200" cy="3170099"/>
          </a:xfrm>
          <a:prstGeom prst="rect">
            <a:avLst/>
          </a:prstGeom>
        </p:spPr>
        <p:txBody>
          <a:bodyPr wrap="square">
            <a:spAutoFit/>
          </a:bodyPr>
          <a:lstStyle/>
          <a:p>
            <a:pPr algn="ctr"/>
            <a:r>
              <a:rPr lang="en-US" dirty="0" smtClean="0"/>
              <a:t>The </a:t>
            </a:r>
            <a:r>
              <a:rPr lang="en-US" dirty="0"/>
              <a:t>terms </a:t>
            </a:r>
            <a:r>
              <a:rPr lang="en-US" sz="4400" b="1" dirty="0">
                <a:solidFill>
                  <a:srgbClr val="FF0000"/>
                </a:solidFill>
              </a:rPr>
              <a:t>"web developer" </a:t>
            </a:r>
            <a:r>
              <a:rPr lang="en-US" dirty="0"/>
              <a:t>and </a:t>
            </a:r>
            <a:endParaRPr lang="en-US" dirty="0" smtClean="0"/>
          </a:p>
          <a:p>
            <a:pPr algn="ctr"/>
            <a:r>
              <a:rPr lang="en-US" sz="4400" b="1" dirty="0" smtClean="0">
                <a:solidFill>
                  <a:srgbClr val="FF0000"/>
                </a:solidFill>
              </a:rPr>
              <a:t>"</a:t>
            </a:r>
            <a:r>
              <a:rPr lang="en-US" sz="4400" b="1" dirty="0">
                <a:solidFill>
                  <a:srgbClr val="FF0000"/>
                </a:solidFill>
              </a:rPr>
              <a:t>web designer" </a:t>
            </a:r>
            <a:r>
              <a:rPr lang="en-US" dirty="0"/>
              <a:t>are often used synonymously, they do not mean the same thing. Technically, a </a:t>
            </a:r>
            <a:r>
              <a:rPr lang="en-US" sz="3200" b="1" dirty="0">
                <a:solidFill>
                  <a:srgbClr val="0070C0"/>
                </a:solidFill>
              </a:rPr>
              <a:t>web designer </a:t>
            </a:r>
            <a:r>
              <a:rPr lang="en-US" dirty="0"/>
              <a:t>only designs website interfaces using HTML and CSS</a:t>
            </a:r>
            <a:r>
              <a:rPr lang="en-US" dirty="0" smtClean="0"/>
              <a:t>.</a:t>
            </a:r>
          </a:p>
          <a:p>
            <a:pPr algn="ctr"/>
            <a:r>
              <a:rPr lang="en-US" dirty="0" smtClean="0"/>
              <a:t> </a:t>
            </a:r>
            <a:r>
              <a:rPr lang="en-US" dirty="0"/>
              <a:t>A </a:t>
            </a:r>
            <a:r>
              <a:rPr lang="en-US" sz="3200" b="1" dirty="0">
                <a:solidFill>
                  <a:srgbClr val="0070C0"/>
                </a:solidFill>
              </a:rPr>
              <a:t>web developer</a:t>
            </a:r>
            <a:r>
              <a:rPr lang="en-US" sz="2800" b="1" dirty="0">
                <a:solidFill>
                  <a:srgbClr val="0070C0"/>
                </a:solidFill>
              </a:rPr>
              <a:t> </a:t>
            </a:r>
            <a:r>
              <a:rPr lang="en-US" dirty="0"/>
              <a:t>may be involved in designing a website, but may also write </a:t>
            </a:r>
            <a:r>
              <a:rPr lang="en-US" dirty="0" smtClean="0"/>
              <a:t>scripts </a:t>
            </a:r>
            <a:r>
              <a:rPr lang="en-US" dirty="0"/>
              <a:t>in languages such as PHP and ASP. </a:t>
            </a:r>
            <a:endParaRPr lang="en-US" dirty="0" smtClean="0"/>
          </a:p>
        </p:txBody>
      </p:sp>
      <p:sp>
        <p:nvSpPr>
          <p:cNvPr id="3" name="Rectangle 2"/>
          <p:cNvSpPr/>
          <p:nvPr/>
        </p:nvSpPr>
        <p:spPr>
          <a:xfrm>
            <a:off x="152400" y="4119027"/>
            <a:ext cx="8839200" cy="892552"/>
          </a:xfrm>
          <a:prstGeom prst="rect">
            <a:avLst/>
          </a:prstGeom>
          <a:solidFill>
            <a:srgbClr val="FFFF00"/>
          </a:solidFill>
        </p:spPr>
        <p:txBody>
          <a:bodyPr wrap="square">
            <a:spAutoFit/>
          </a:bodyPr>
          <a:lstStyle/>
          <a:p>
            <a:pPr algn="ctr"/>
            <a:r>
              <a:rPr lang="en-US" dirty="0" smtClean="0"/>
              <a:t>Additionally</a:t>
            </a:r>
            <a:r>
              <a:rPr lang="en-US" dirty="0"/>
              <a:t>, a </a:t>
            </a:r>
            <a:r>
              <a:rPr lang="en-US" sz="2800" b="1" dirty="0">
                <a:solidFill>
                  <a:srgbClr val="0070C0"/>
                </a:solidFill>
              </a:rPr>
              <a:t>web developer </a:t>
            </a:r>
            <a:r>
              <a:rPr lang="en-US" dirty="0"/>
              <a:t>may help maintain and update a database used by a dynamic website.</a:t>
            </a:r>
          </a:p>
        </p:txBody>
      </p:sp>
    </p:spTree>
    <p:extLst>
      <p:ext uri="{BB962C8B-B14F-4D97-AF65-F5344CB8AC3E}">
        <p14:creationId xmlns:p14="http://schemas.microsoft.com/office/powerpoint/2010/main" val="28258074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p>
            <a:pPr algn="r"/>
            <a:r>
              <a:rPr lang="en-US" b="1" dirty="0" smtClean="0">
                <a:solidFill>
                  <a:schemeClr val="bg1"/>
                </a:solidFill>
                <a:latin typeface="Arial" pitchFamily="34" charset="0"/>
                <a:cs typeface="Arial" pitchFamily="34" charset="0"/>
              </a:rPr>
              <a:t>&lt;area&gt; Tag</a:t>
            </a:r>
            <a:endParaRPr lang="en-US" b="1" dirty="0">
              <a:solidFill>
                <a:schemeClr val="bg1"/>
              </a:solidFill>
              <a:latin typeface="Arial" pitchFamily="34" charset="0"/>
              <a:cs typeface="Arial" pitchFamily="34" charset="0"/>
            </a:endParaRPr>
          </a:p>
        </p:txBody>
      </p:sp>
      <p:sp>
        <p:nvSpPr>
          <p:cNvPr id="10" name="TextBox 9"/>
          <p:cNvSpPr txBox="1"/>
          <p:nvPr/>
        </p:nvSpPr>
        <p:spPr>
          <a:xfrm>
            <a:off x="0" y="609600"/>
            <a:ext cx="9144000" cy="646331"/>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r>
              <a:rPr lang="en-IN" sz="1800" dirty="0"/>
              <a:t>The &lt;area&gt; tag defines an area inside an image-map</a:t>
            </a:r>
            <a:r>
              <a:rPr lang="en-IN" sz="1800" dirty="0" smtClean="0"/>
              <a:t>.</a:t>
            </a:r>
            <a:r>
              <a:rPr lang="en-IN" sz="1800" dirty="0"/>
              <a:t> The &lt;area&gt; element is always nested inside a &lt;map&gt; tag.</a:t>
            </a:r>
            <a:endParaRPr lang="en-US" sz="1800" dirty="0"/>
          </a:p>
        </p:txBody>
      </p:sp>
      <p:grpSp>
        <p:nvGrpSpPr>
          <p:cNvPr id="9" name="Group 8"/>
          <p:cNvGrpSpPr/>
          <p:nvPr/>
        </p:nvGrpSpPr>
        <p:grpSpPr>
          <a:xfrm>
            <a:off x="533400" y="5002649"/>
            <a:ext cx="8001000" cy="1169551"/>
            <a:chOff x="533400" y="5002649"/>
            <a:chExt cx="8001000" cy="1169551"/>
          </a:xfrm>
        </p:grpSpPr>
        <p:sp>
          <p:nvSpPr>
            <p:cNvPr id="12" name="Rectangle 11"/>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13" name="Straight Connector 12"/>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15" name="Table 14"/>
          <p:cNvGraphicFramePr>
            <a:graphicFrameLocks noGrp="1"/>
          </p:cNvGraphicFramePr>
          <p:nvPr>
            <p:extLst/>
          </p:nvPr>
        </p:nvGraphicFramePr>
        <p:xfrm>
          <a:off x="152400" y="1371600"/>
          <a:ext cx="8839200" cy="3302000"/>
        </p:xfrm>
        <a:graphic>
          <a:graphicData uri="http://schemas.openxmlformats.org/drawingml/2006/table">
            <a:tbl>
              <a:tblPr firstRow="1" bandRow="1">
                <a:tableStyleId>{7E9639D4-E3E2-4D34-9284-5A2195B3D0D7}</a:tableStyleId>
              </a:tblPr>
              <a:tblGrid>
                <a:gridCol w="3124200"/>
                <a:gridCol w="5715000"/>
              </a:tblGrid>
              <a:tr h="370840">
                <a:tc>
                  <a:txBody>
                    <a:bodyPr/>
                    <a:lstStyle/>
                    <a:p>
                      <a:r>
                        <a:rPr lang="en-IN" sz="1800" dirty="0" smtClean="0">
                          <a:latin typeface="Calibri" panose="020F0502020204030204" pitchFamily="34" charset="0"/>
                          <a:cs typeface="Calibri" panose="020F0502020204030204" pitchFamily="34" charset="0"/>
                        </a:rPr>
                        <a:t>Attribute</a:t>
                      </a:r>
                      <a:endParaRPr lang="en-IN" sz="1800" dirty="0">
                        <a:latin typeface="Calibri" panose="020F0502020204030204" pitchFamily="34" charset="0"/>
                        <a:cs typeface="Calibri" panose="020F0502020204030204" pitchFamily="34" charset="0"/>
                      </a:endParaRPr>
                    </a:p>
                  </a:txBody>
                  <a:tcPr/>
                </a:tc>
                <a:tc>
                  <a:txBody>
                    <a:bodyPr/>
                    <a:lstStyle/>
                    <a:p>
                      <a:r>
                        <a:rPr lang="en-IN" sz="1800" dirty="0" smtClean="0">
                          <a:latin typeface="Calibri" panose="020F0502020204030204" pitchFamily="34" charset="0"/>
                          <a:cs typeface="Calibri" panose="020F0502020204030204" pitchFamily="34" charset="0"/>
                        </a:rPr>
                        <a:t>Description</a:t>
                      </a:r>
                      <a:endParaRPr lang="en-IN" sz="1800" dirty="0">
                        <a:latin typeface="Calibri" panose="020F0502020204030204" pitchFamily="34" charset="0"/>
                        <a:cs typeface="Calibri" panose="020F0502020204030204" pitchFamily="34" charset="0"/>
                      </a:endParaRPr>
                    </a:p>
                  </a:txBody>
                  <a:tcPr/>
                </a:tc>
              </a:tr>
              <a:tr h="370840">
                <a:tc>
                  <a:txBody>
                    <a:bodyPr/>
                    <a:lstStyle/>
                    <a:p>
                      <a:r>
                        <a:rPr kumimoji="0" lang="en-IN" sz="1800" b="0" kern="1200" dirty="0" smtClean="0">
                          <a:solidFill>
                            <a:srgbClr val="0070C0"/>
                          </a:solidFill>
                          <a:latin typeface="Calibri" panose="020F0502020204030204" pitchFamily="34" charset="0"/>
                          <a:ea typeface="+mn-ea"/>
                          <a:cs typeface="Calibri" panose="020F0502020204030204" pitchFamily="34" charset="0"/>
                        </a:rPr>
                        <a:t>alt</a:t>
                      </a:r>
                    </a:p>
                  </a:txBody>
                  <a:tcPr anchor="ctr"/>
                </a:tc>
                <a:tc>
                  <a:txBody>
                    <a:bodyPr/>
                    <a:lstStyle/>
                    <a:p>
                      <a:r>
                        <a:rPr lang="en-IN" sz="1800" dirty="0" smtClean="0">
                          <a:latin typeface="Calibri" panose="020F0502020204030204" pitchFamily="34" charset="0"/>
                          <a:cs typeface="Calibri" panose="020F0502020204030204" pitchFamily="34" charset="0"/>
                        </a:rPr>
                        <a:t>Alternate text</a:t>
                      </a:r>
                      <a:endParaRPr lang="en-IN" sz="1800" dirty="0">
                        <a:latin typeface="Calibri" panose="020F0502020204030204" pitchFamily="34" charset="0"/>
                        <a:cs typeface="Calibri" panose="020F0502020204030204" pitchFamily="34" charset="0"/>
                      </a:endParaRPr>
                    </a:p>
                  </a:txBody>
                  <a:tcPr anchor="ctr"/>
                </a:tc>
              </a:tr>
              <a:tr h="370840">
                <a:tc>
                  <a:txBody>
                    <a:bodyPr/>
                    <a:lstStyle/>
                    <a:p>
                      <a:r>
                        <a:rPr kumimoji="0" lang="en-IN" sz="1800" b="0" kern="1200" dirty="0" smtClean="0">
                          <a:solidFill>
                            <a:srgbClr val="0070C0"/>
                          </a:solidFill>
                          <a:latin typeface="Calibri" panose="020F0502020204030204" pitchFamily="34" charset="0"/>
                          <a:ea typeface="+mn-ea"/>
                          <a:cs typeface="Calibri" panose="020F0502020204030204" pitchFamily="34" charset="0"/>
                        </a:rPr>
                        <a:t>shape</a:t>
                      </a:r>
                    </a:p>
                    <a:p>
                      <a:r>
                        <a:rPr kumimoji="0" lang="en-IN" sz="1800" b="0" i="1" kern="1200" dirty="0" smtClean="0">
                          <a:solidFill>
                            <a:srgbClr val="0070C0"/>
                          </a:solidFill>
                          <a:latin typeface="Calibri" panose="020F0502020204030204" pitchFamily="34" charset="0"/>
                          <a:ea typeface="+mn-ea"/>
                          <a:cs typeface="Calibri" panose="020F0502020204030204" pitchFamily="34" charset="0"/>
                        </a:rPr>
                        <a:t>&lt;area shape=""&gt;</a:t>
                      </a:r>
                    </a:p>
                  </a:txBody>
                  <a:tcPr anchor="ctr"/>
                </a:tc>
                <a:tc>
                  <a:txBody>
                    <a:bodyPr/>
                    <a:lstStyle/>
                    <a:p>
                      <a:r>
                        <a:rPr lang="en-IN" sz="1800" dirty="0" smtClean="0">
                          <a:latin typeface="Calibri" panose="020F0502020204030204" pitchFamily="34" charset="0"/>
                          <a:cs typeface="Calibri" panose="020F0502020204030204" pitchFamily="34" charset="0"/>
                        </a:rPr>
                        <a:t>default, rect, circle, poly</a:t>
                      </a:r>
                      <a:endParaRPr lang="en-IN" sz="1800" dirty="0">
                        <a:latin typeface="Calibri" panose="020F0502020204030204" pitchFamily="34" charset="0"/>
                        <a:cs typeface="Calibri" panose="020F0502020204030204" pitchFamily="34" charset="0"/>
                      </a:endParaRPr>
                    </a:p>
                  </a:txBody>
                  <a:tcPr anchor="ctr"/>
                </a:tc>
              </a:tr>
              <a:tr h="370840">
                <a:tc>
                  <a:txBody>
                    <a:bodyPr/>
                    <a:lstStyle/>
                    <a:p>
                      <a:r>
                        <a:rPr kumimoji="0" lang="en-IN" sz="1800" b="0" kern="1200" dirty="0" smtClean="0">
                          <a:solidFill>
                            <a:srgbClr val="0070C0"/>
                          </a:solidFill>
                          <a:latin typeface="Calibri" panose="020F0502020204030204" pitchFamily="34" charset="0"/>
                          <a:ea typeface="+mn-ea"/>
                          <a:cs typeface="Calibri" panose="020F0502020204030204" pitchFamily="34" charset="0"/>
                        </a:rPr>
                        <a:t>target</a:t>
                      </a:r>
                    </a:p>
                    <a:p>
                      <a:r>
                        <a:rPr kumimoji="0" lang="en-IN" sz="1800" b="0" kern="1200" dirty="0" smtClean="0">
                          <a:solidFill>
                            <a:srgbClr val="0070C0"/>
                          </a:solidFill>
                          <a:latin typeface="Calibri" panose="020F0502020204030204" pitchFamily="34" charset="0"/>
                          <a:ea typeface="+mn-ea"/>
                          <a:cs typeface="Calibri" panose="020F0502020204030204" pitchFamily="34" charset="0"/>
                        </a:rPr>
                        <a:t>&lt;area target=""&gt;</a:t>
                      </a:r>
                    </a:p>
                  </a:txBody>
                  <a:tcPr anchor="ctr"/>
                </a:tc>
                <a:tc>
                  <a:txBody>
                    <a:bodyPr/>
                    <a:lstStyle/>
                    <a:p>
                      <a:pPr marL="0" indent="0">
                        <a:buFont typeface="Arial" panose="020B0604020202020204" pitchFamily="34" charset="0"/>
                        <a:buNone/>
                      </a:pPr>
                      <a:r>
                        <a:rPr lang="en-IN" sz="1800" dirty="0" smtClean="0">
                          <a:latin typeface="Calibri" panose="020F0502020204030204" pitchFamily="34" charset="0"/>
                          <a:cs typeface="Calibri" panose="020F0502020204030204" pitchFamily="34" charset="0"/>
                        </a:rPr>
                        <a:t>_blank, _parent, _self, _top</a:t>
                      </a:r>
                      <a:endParaRPr lang="en-IN" sz="1800" dirty="0">
                        <a:latin typeface="Calibri" panose="020F0502020204030204" pitchFamily="34" charset="0"/>
                        <a:cs typeface="Calibri" panose="020F0502020204030204" pitchFamily="34" charset="0"/>
                      </a:endParaRPr>
                    </a:p>
                  </a:txBody>
                  <a:tcPr anchor="ctr"/>
                </a:tc>
              </a:tr>
              <a:tr h="370840">
                <a:tc>
                  <a:txBody>
                    <a:bodyPr/>
                    <a:lstStyle/>
                    <a:p>
                      <a:r>
                        <a:rPr kumimoji="0" lang="en-IN" sz="1800" b="0" kern="1200" dirty="0" smtClean="0">
                          <a:solidFill>
                            <a:srgbClr val="0070C0"/>
                          </a:solidFill>
                          <a:latin typeface="Calibri" panose="020F0502020204030204" pitchFamily="34" charset="0"/>
                          <a:ea typeface="+mn-ea"/>
                          <a:cs typeface="Calibri" panose="020F0502020204030204" pitchFamily="34" charset="0"/>
                        </a:rPr>
                        <a:t>download</a:t>
                      </a:r>
                    </a:p>
                    <a:p>
                      <a:r>
                        <a:rPr kumimoji="0" lang="en-IN" sz="1800" b="0" kern="1200" dirty="0" smtClean="0">
                          <a:solidFill>
                            <a:srgbClr val="0070C0"/>
                          </a:solidFill>
                          <a:latin typeface="Calibri" panose="020F0502020204030204" pitchFamily="34" charset="0"/>
                          <a:ea typeface="+mn-ea"/>
                          <a:cs typeface="Calibri" panose="020F0502020204030204" pitchFamily="34" charset="0"/>
                        </a:rPr>
                        <a:t>&lt;area download="filename"&gt;</a:t>
                      </a:r>
                    </a:p>
                  </a:txBody>
                  <a:tcPr anchor="ctr"/>
                </a:tc>
                <a:tc>
                  <a:txBody>
                    <a:bodyPr/>
                    <a:lstStyle/>
                    <a:p>
                      <a:pPr marL="0" indent="0">
                        <a:buFont typeface="Arial" panose="020B0604020202020204" pitchFamily="34" charset="0"/>
                        <a:buNone/>
                      </a:pPr>
                      <a:endParaRPr lang="en-IN" sz="1800" dirty="0">
                        <a:latin typeface="Calibri" panose="020F0502020204030204" pitchFamily="34" charset="0"/>
                        <a:cs typeface="Calibri" panose="020F0502020204030204" pitchFamily="34" charset="0"/>
                      </a:endParaRPr>
                    </a:p>
                  </a:txBody>
                  <a:tcPr anchor="ctr"/>
                </a:tc>
              </a:tr>
              <a:tr h="370840">
                <a:tc>
                  <a:txBody>
                    <a:bodyPr/>
                    <a:lstStyle/>
                    <a:p>
                      <a:r>
                        <a:rPr kumimoji="0" lang="en-IN" sz="1800" b="0" kern="1200" dirty="0" smtClean="0">
                          <a:solidFill>
                            <a:srgbClr val="0070C0"/>
                          </a:solidFill>
                          <a:latin typeface="Calibri" panose="020F0502020204030204" pitchFamily="34" charset="0"/>
                          <a:ea typeface="+mn-ea"/>
                          <a:cs typeface="Calibri" panose="020F0502020204030204" pitchFamily="34" charset="0"/>
                        </a:rPr>
                        <a:t>href</a:t>
                      </a:r>
                    </a:p>
                    <a:p>
                      <a:r>
                        <a:rPr kumimoji="0" lang="en-IN" sz="1800" b="0" kern="1200" dirty="0" smtClean="0">
                          <a:solidFill>
                            <a:srgbClr val="0070C0"/>
                          </a:solidFill>
                          <a:latin typeface="Calibri" panose="020F0502020204030204" pitchFamily="34" charset="0"/>
                          <a:ea typeface="+mn-ea"/>
                          <a:cs typeface="Calibri" panose="020F0502020204030204" pitchFamily="34" charset="0"/>
                        </a:rPr>
                        <a:t>&lt;area href="URL"&gt;</a:t>
                      </a:r>
                    </a:p>
                  </a:txBody>
                  <a:tcPr anchor="ctr"/>
                </a:tc>
                <a:tc>
                  <a:txBody>
                    <a:bodyPr/>
                    <a:lstStyle/>
                    <a:p>
                      <a:pPr marL="0" indent="0">
                        <a:buFont typeface="Arial" panose="020B0604020202020204" pitchFamily="34" charset="0"/>
                        <a:buNone/>
                      </a:pPr>
                      <a:endParaRPr lang="en-IN" sz="1800" dirty="0">
                        <a:latin typeface="Calibri" panose="020F0502020204030204" pitchFamily="34" charset="0"/>
                        <a:cs typeface="Calibri" panose="020F0502020204030204" pitchFamily="34" charset="0"/>
                      </a:endParaRPr>
                    </a:p>
                  </a:txBody>
                  <a:tcPr anchor="ctr"/>
                </a:tc>
              </a:tr>
            </a:tbl>
          </a:graphicData>
        </a:graphic>
      </p:graphicFrame>
    </p:spTree>
    <p:extLst>
      <p:ext uri="{BB962C8B-B14F-4D97-AF65-F5344CB8AC3E}">
        <p14:creationId xmlns:p14="http://schemas.microsoft.com/office/powerpoint/2010/main" val="21353711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p>
            <a:pPr algn="r"/>
            <a:r>
              <a:rPr lang="en-US" b="1" dirty="0" smtClean="0">
                <a:solidFill>
                  <a:schemeClr val="bg1"/>
                </a:solidFill>
                <a:latin typeface="Arial" pitchFamily="34" charset="0"/>
                <a:cs typeface="Arial" pitchFamily="34" charset="0"/>
              </a:rPr>
              <a:t>&lt;area&gt; Tag</a:t>
            </a:r>
            <a:endParaRPr lang="en-US" b="1" dirty="0">
              <a:solidFill>
                <a:schemeClr val="bg1"/>
              </a:solidFill>
              <a:latin typeface="Arial" pitchFamily="34" charset="0"/>
              <a:cs typeface="Arial" pitchFamily="34" charset="0"/>
            </a:endParaRPr>
          </a:p>
        </p:txBody>
      </p:sp>
      <p:grpSp>
        <p:nvGrpSpPr>
          <p:cNvPr id="9" name="Group 8"/>
          <p:cNvGrpSpPr/>
          <p:nvPr/>
        </p:nvGrpSpPr>
        <p:grpSpPr>
          <a:xfrm>
            <a:off x="533400" y="5002649"/>
            <a:ext cx="8001000" cy="1169551"/>
            <a:chOff x="533400" y="5002649"/>
            <a:chExt cx="8001000" cy="1169551"/>
          </a:xfrm>
        </p:grpSpPr>
        <p:sp>
          <p:nvSpPr>
            <p:cNvPr id="12" name="Rectangle 11"/>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13" name="Straight Connector 12"/>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15" name="Table 14"/>
          <p:cNvGraphicFramePr>
            <a:graphicFrameLocks noGrp="1"/>
          </p:cNvGraphicFramePr>
          <p:nvPr>
            <p:extLst/>
          </p:nvPr>
        </p:nvGraphicFramePr>
        <p:xfrm>
          <a:off x="152400" y="614680"/>
          <a:ext cx="8839200" cy="3205480"/>
        </p:xfrm>
        <a:graphic>
          <a:graphicData uri="http://schemas.openxmlformats.org/drawingml/2006/table">
            <a:tbl>
              <a:tblPr firstRow="1" bandRow="1">
                <a:tableStyleId>{7E9639D4-E3E2-4D34-9284-5A2195B3D0D7}</a:tableStyleId>
              </a:tblPr>
              <a:tblGrid>
                <a:gridCol w="2514600"/>
                <a:gridCol w="6324600"/>
              </a:tblGrid>
              <a:tr h="370840">
                <a:tc>
                  <a:txBody>
                    <a:bodyPr/>
                    <a:lstStyle/>
                    <a:p>
                      <a:r>
                        <a:rPr lang="en-IN" sz="1800" dirty="0" smtClean="0">
                          <a:latin typeface="Calibri" panose="020F0502020204030204" pitchFamily="34" charset="0"/>
                          <a:cs typeface="Calibri" panose="020F0502020204030204" pitchFamily="34" charset="0"/>
                        </a:rPr>
                        <a:t>Attribute</a:t>
                      </a:r>
                      <a:endParaRPr lang="en-IN" sz="1800" dirty="0">
                        <a:latin typeface="Calibri" panose="020F0502020204030204" pitchFamily="34" charset="0"/>
                        <a:cs typeface="Calibri" panose="020F0502020204030204" pitchFamily="34" charset="0"/>
                      </a:endParaRPr>
                    </a:p>
                  </a:txBody>
                  <a:tcPr/>
                </a:tc>
                <a:tc>
                  <a:txBody>
                    <a:bodyPr/>
                    <a:lstStyle/>
                    <a:p>
                      <a:r>
                        <a:rPr lang="en-IN" sz="1800" dirty="0" smtClean="0">
                          <a:latin typeface="Calibri" panose="020F0502020204030204" pitchFamily="34" charset="0"/>
                          <a:cs typeface="Calibri" panose="020F0502020204030204" pitchFamily="34" charset="0"/>
                        </a:rPr>
                        <a:t>Description</a:t>
                      </a:r>
                      <a:endParaRPr lang="en-IN" sz="1800" dirty="0">
                        <a:latin typeface="Calibri" panose="020F0502020204030204" pitchFamily="34" charset="0"/>
                        <a:cs typeface="Calibri" panose="020F0502020204030204" pitchFamily="34" charset="0"/>
                      </a:endParaRPr>
                    </a:p>
                  </a:txBody>
                  <a:tcPr/>
                </a:tc>
              </a:tr>
              <a:tr h="370840">
                <a:tc>
                  <a:txBody>
                    <a:bodyPr/>
                    <a:lstStyle/>
                    <a:p>
                      <a:r>
                        <a:rPr kumimoji="0" lang="en-IN" sz="1800" b="0" kern="1200" dirty="0" smtClean="0">
                          <a:solidFill>
                            <a:srgbClr val="0070C0"/>
                          </a:solidFill>
                          <a:latin typeface="Calibri" panose="020F0502020204030204" pitchFamily="34" charset="0"/>
                          <a:ea typeface="+mn-ea"/>
                          <a:cs typeface="Calibri" panose="020F0502020204030204" pitchFamily="34" charset="0"/>
                        </a:rPr>
                        <a:t>coords</a:t>
                      </a:r>
                    </a:p>
                    <a:p>
                      <a:r>
                        <a:rPr kumimoji="0" lang="en-IN" sz="1800" b="0" kern="1200" dirty="0" smtClean="0">
                          <a:solidFill>
                            <a:srgbClr val="0070C0"/>
                          </a:solidFill>
                          <a:latin typeface="Calibri" panose="020F0502020204030204" pitchFamily="34" charset="0"/>
                          <a:ea typeface="+mn-ea"/>
                          <a:cs typeface="Calibri" panose="020F0502020204030204" pitchFamily="34" charset="0"/>
                        </a:rPr>
                        <a:t>&lt;area coords="value"&gt;</a:t>
                      </a:r>
                    </a:p>
                  </a:txBody>
                  <a:tcPr anchor="ctr"/>
                </a:tc>
                <a:tc>
                  <a:txBody>
                    <a:bodyPr/>
                    <a:lstStyle/>
                    <a:p>
                      <a:pPr marL="285750" indent="-285750">
                        <a:buFont typeface="Arial" panose="020B0604020202020204" pitchFamily="34" charset="0"/>
                        <a:buChar char="•"/>
                      </a:pPr>
                      <a:r>
                        <a:rPr lang="en-IN" sz="1800" dirty="0" smtClean="0">
                          <a:latin typeface="Calibri" panose="020F0502020204030204" pitchFamily="34" charset="0"/>
                          <a:cs typeface="Calibri" panose="020F0502020204030204" pitchFamily="34" charset="0"/>
                        </a:rPr>
                        <a:t>x1, y1, x2, y2 </a:t>
                      </a:r>
                      <a:r>
                        <a:rPr lang="en-IN" sz="1800" baseline="0" dirty="0" smtClean="0">
                          <a:latin typeface="Calibri" panose="020F0502020204030204" pitchFamily="34" charset="0"/>
                          <a:cs typeface="Calibri" panose="020F0502020204030204" pitchFamily="34" charset="0"/>
                        </a:rPr>
                        <a:t> :- </a:t>
                      </a:r>
                      <a:r>
                        <a:rPr lang="en-IN" sz="1800" dirty="0" smtClean="0">
                          <a:latin typeface="Calibri" panose="020F0502020204030204" pitchFamily="34" charset="0"/>
                          <a:cs typeface="Calibri" panose="020F0502020204030204" pitchFamily="34" charset="0"/>
                        </a:rPr>
                        <a:t>Specifies the coordinates of the left, top, right, bottom corner of the rectangle (for shape="rect")</a:t>
                      </a:r>
                    </a:p>
                    <a:p>
                      <a:pPr marL="285750" indent="-285750">
                        <a:buFont typeface="Arial" panose="020B0604020202020204" pitchFamily="34" charset="0"/>
                        <a:buChar char="•"/>
                      </a:pPr>
                      <a:endParaRPr lang="en-IN" sz="18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800" dirty="0" smtClean="0">
                          <a:latin typeface="Calibri" panose="020F0502020204030204" pitchFamily="34" charset="0"/>
                          <a:cs typeface="Calibri" panose="020F0502020204030204" pitchFamily="34" charset="0"/>
                        </a:rPr>
                        <a:t>x, y, radius :- Specifies the coordinates of the circle center and the radius (for shape="circle")</a:t>
                      </a:r>
                    </a:p>
                    <a:p>
                      <a:pPr marL="285750" indent="-285750">
                        <a:buFont typeface="Arial" panose="020B0604020202020204" pitchFamily="34" charset="0"/>
                        <a:buChar char="•"/>
                      </a:pPr>
                      <a:endParaRPr lang="en-IN" sz="18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800" dirty="0" smtClean="0">
                          <a:latin typeface="Calibri" panose="020F0502020204030204" pitchFamily="34" charset="0"/>
                          <a:cs typeface="Calibri" panose="020F0502020204030204" pitchFamily="34" charset="0"/>
                        </a:rPr>
                        <a:t>x1, y1, x2, y2,.., xn, yn :-   Specifies the coordinates of the edges of the polygon. If the first and last coordinate pairs are not the same, the browser will add the last coordinate pair to close the polygon (for shape="poly")</a:t>
                      </a:r>
                      <a:endParaRPr lang="en-IN" sz="1800" dirty="0">
                        <a:latin typeface="Calibri" panose="020F0502020204030204" pitchFamily="34" charset="0"/>
                        <a:cs typeface="Calibri" panose="020F0502020204030204" pitchFamily="34" charset="0"/>
                      </a:endParaRPr>
                    </a:p>
                  </a:txBody>
                  <a:tcPr anchor="ctr"/>
                </a:tc>
              </a:tr>
            </a:tbl>
          </a:graphicData>
        </a:graphic>
      </p:graphicFrame>
      <p:sp>
        <p:nvSpPr>
          <p:cNvPr id="3" name="Rectangle 2"/>
          <p:cNvSpPr/>
          <p:nvPr/>
        </p:nvSpPr>
        <p:spPr>
          <a:xfrm>
            <a:off x="152400" y="3810000"/>
            <a:ext cx="8839200" cy="1261884"/>
          </a:xfrm>
          <a:prstGeom prst="rect">
            <a:avLst/>
          </a:prstGeom>
        </p:spPr>
        <p:txBody>
          <a:bodyPr wrap="square">
            <a:spAutoFit/>
          </a:bodyPr>
          <a:lstStyle/>
          <a:p>
            <a:r>
              <a:rPr lang="en-IN" sz="1900" dirty="0" smtClean="0">
                <a:solidFill>
                  <a:srgbClr val="0000FF"/>
                </a:solidFill>
                <a:latin typeface="Consolas" panose="020B0609020204030204" pitchFamily="49" charset="0"/>
              </a:rPr>
              <a:t>&lt;</a:t>
            </a:r>
            <a:r>
              <a:rPr lang="en-IN" sz="1900" dirty="0">
                <a:solidFill>
                  <a:srgbClr val="800000"/>
                </a:solidFill>
                <a:latin typeface="Consolas" panose="020B0609020204030204" pitchFamily="49" charset="0"/>
              </a:rPr>
              <a:t>map</a:t>
            </a:r>
            <a:r>
              <a:rPr lang="en-IN" sz="1900" dirty="0">
                <a:solidFill>
                  <a:srgbClr val="000000"/>
                </a:solidFill>
                <a:latin typeface="Consolas" panose="020B0609020204030204" pitchFamily="49" charset="0"/>
              </a:rPr>
              <a:t> </a:t>
            </a:r>
            <a:r>
              <a:rPr lang="en-IN" sz="1900" dirty="0">
                <a:solidFill>
                  <a:srgbClr val="FF0000"/>
                </a:solidFill>
                <a:latin typeface="Consolas" panose="020B0609020204030204" pitchFamily="49" charset="0"/>
              </a:rPr>
              <a:t>name</a:t>
            </a:r>
            <a:r>
              <a:rPr lang="en-IN" sz="1900" dirty="0">
                <a:solidFill>
                  <a:srgbClr val="0000FF"/>
                </a:solidFill>
                <a:latin typeface="Consolas" panose="020B0609020204030204" pitchFamily="49" charset="0"/>
              </a:rPr>
              <a:t>="INDIA"&gt;</a:t>
            </a:r>
            <a:endParaRPr lang="en-IN" sz="1900" dirty="0">
              <a:solidFill>
                <a:srgbClr val="000000"/>
              </a:solidFill>
              <a:latin typeface="Consolas" panose="020B0609020204030204" pitchFamily="49" charset="0"/>
            </a:endParaRPr>
          </a:p>
          <a:p>
            <a:r>
              <a:rPr lang="en-IN" sz="1900" dirty="0" smtClean="0">
                <a:solidFill>
                  <a:srgbClr val="000000"/>
                </a:solidFill>
                <a:latin typeface="Consolas" panose="020B0609020204030204" pitchFamily="49" charset="0"/>
              </a:rPr>
              <a:t>  </a:t>
            </a:r>
            <a:r>
              <a:rPr lang="en-IN" sz="1900" dirty="0" smtClean="0">
                <a:solidFill>
                  <a:srgbClr val="0000FF"/>
                </a:solidFill>
                <a:latin typeface="Consolas" panose="020B0609020204030204" pitchFamily="49" charset="0"/>
              </a:rPr>
              <a:t>&lt;</a:t>
            </a:r>
            <a:r>
              <a:rPr lang="en-IN" sz="1900" dirty="0">
                <a:solidFill>
                  <a:srgbClr val="800000"/>
                </a:solidFill>
                <a:latin typeface="Consolas" panose="020B0609020204030204" pitchFamily="49" charset="0"/>
              </a:rPr>
              <a:t>area</a:t>
            </a:r>
            <a:r>
              <a:rPr lang="en-IN" sz="1900" dirty="0">
                <a:solidFill>
                  <a:srgbClr val="000000"/>
                </a:solidFill>
                <a:latin typeface="Consolas" panose="020B0609020204030204" pitchFamily="49" charset="0"/>
              </a:rPr>
              <a:t> </a:t>
            </a:r>
            <a:r>
              <a:rPr lang="en-IN" sz="1900" dirty="0">
                <a:solidFill>
                  <a:srgbClr val="FF0000"/>
                </a:solidFill>
                <a:latin typeface="Consolas" panose="020B0609020204030204" pitchFamily="49" charset="0"/>
              </a:rPr>
              <a:t>alt</a:t>
            </a:r>
            <a:r>
              <a:rPr lang="en-IN" sz="1900" dirty="0">
                <a:solidFill>
                  <a:srgbClr val="0000FF"/>
                </a:solidFill>
                <a:latin typeface="Consolas" panose="020B0609020204030204" pitchFamily="49" charset="0"/>
              </a:rPr>
              <a:t>="First"</a:t>
            </a:r>
            <a:r>
              <a:rPr lang="en-IN" sz="1900" dirty="0">
                <a:solidFill>
                  <a:srgbClr val="000000"/>
                </a:solidFill>
                <a:latin typeface="Consolas" panose="020B0609020204030204" pitchFamily="49" charset="0"/>
              </a:rPr>
              <a:t> </a:t>
            </a:r>
            <a:r>
              <a:rPr lang="en-IN" sz="1900" dirty="0">
                <a:solidFill>
                  <a:srgbClr val="FF0000"/>
                </a:solidFill>
                <a:latin typeface="Consolas" panose="020B0609020204030204" pitchFamily="49" charset="0"/>
              </a:rPr>
              <a:t>href</a:t>
            </a:r>
            <a:r>
              <a:rPr lang="en-IN" sz="1900" dirty="0">
                <a:solidFill>
                  <a:srgbClr val="0000FF"/>
                </a:solidFill>
                <a:latin typeface="Consolas" panose="020B0609020204030204" pitchFamily="49" charset="0"/>
              </a:rPr>
              <a:t>="Page1.html"</a:t>
            </a:r>
            <a:r>
              <a:rPr lang="en-IN" sz="1900" dirty="0">
                <a:solidFill>
                  <a:srgbClr val="000000"/>
                </a:solidFill>
                <a:latin typeface="Consolas" panose="020B0609020204030204" pitchFamily="49" charset="0"/>
              </a:rPr>
              <a:t> </a:t>
            </a:r>
            <a:r>
              <a:rPr lang="en-IN" sz="1900" dirty="0">
                <a:solidFill>
                  <a:srgbClr val="FF0000"/>
                </a:solidFill>
                <a:latin typeface="Consolas" panose="020B0609020204030204" pitchFamily="49" charset="0"/>
              </a:rPr>
              <a:t>shape</a:t>
            </a:r>
            <a:r>
              <a:rPr lang="en-IN" sz="1900" dirty="0">
                <a:solidFill>
                  <a:srgbClr val="0000FF"/>
                </a:solidFill>
                <a:latin typeface="Consolas" panose="020B0609020204030204" pitchFamily="49" charset="0"/>
              </a:rPr>
              <a:t>="</a:t>
            </a:r>
            <a:r>
              <a:rPr lang="en-IN" sz="1900" dirty="0" smtClean="0">
                <a:solidFill>
                  <a:srgbClr val="0000FF"/>
                </a:solidFill>
                <a:latin typeface="Consolas" panose="020B0609020204030204" pitchFamily="49" charset="0"/>
              </a:rPr>
              <a:t>circle</a:t>
            </a:r>
            <a:r>
              <a:rPr lang="en-IN" sz="1900" dirty="0">
                <a:solidFill>
                  <a:srgbClr val="0000FF"/>
                </a:solidFill>
                <a:latin typeface="Consolas" panose="020B0609020204030204" pitchFamily="49" charset="0"/>
              </a:rPr>
              <a:t>"</a:t>
            </a:r>
            <a:endParaRPr lang="en-IN" sz="1900" dirty="0" smtClean="0">
              <a:solidFill>
                <a:srgbClr val="0000FF"/>
              </a:solidFill>
              <a:latin typeface="Consolas" panose="020B0609020204030204" pitchFamily="49" charset="0"/>
            </a:endParaRPr>
          </a:p>
          <a:p>
            <a:r>
              <a:rPr lang="en-IN" sz="1900" dirty="0" smtClean="0">
                <a:solidFill>
                  <a:srgbClr val="0000FF"/>
                </a:solidFill>
                <a:latin typeface="Consolas" panose="020B0609020204030204" pitchFamily="49" charset="0"/>
              </a:rPr>
              <a:t>       </a:t>
            </a:r>
            <a:r>
              <a:rPr lang="en-IN" sz="1900" dirty="0" smtClean="0">
                <a:solidFill>
                  <a:srgbClr val="000000"/>
                </a:solidFill>
                <a:latin typeface="Consolas" panose="020B0609020204030204" pitchFamily="49" charset="0"/>
              </a:rPr>
              <a:t> </a:t>
            </a:r>
            <a:r>
              <a:rPr lang="en-IN" sz="1900" dirty="0">
                <a:solidFill>
                  <a:srgbClr val="FF0000"/>
                </a:solidFill>
                <a:latin typeface="Consolas" panose="020B0609020204030204" pitchFamily="49" charset="0"/>
              </a:rPr>
              <a:t>coords</a:t>
            </a:r>
            <a:r>
              <a:rPr lang="en-IN" sz="1900" dirty="0">
                <a:solidFill>
                  <a:srgbClr val="0000FF"/>
                </a:solidFill>
                <a:latin typeface="Consolas" panose="020B0609020204030204" pitchFamily="49" charset="0"/>
              </a:rPr>
              <a:t>="100,100, 200"</a:t>
            </a:r>
            <a:r>
              <a:rPr lang="en-IN" sz="1900" dirty="0">
                <a:solidFill>
                  <a:srgbClr val="000000"/>
                </a:solidFill>
                <a:latin typeface="Consolas" panose="020B0609020204030204" pitchFamily="49" charset="0"/>
              </a:rPr>
              <a:t> </a:t>
            </a:r>
            <a:r>
              <a:rPr lang="en-IN" sz="1900" dirty="0">
                <a:solidFill>
                  <a:srgbClr val="FF0000"/>
                </a:solidFill>
                <a:latin typeface="Consolas" panose="020B0609020204030204" pitchFamily="49" charset="0"/>
              </a:rPr>
              <a:t>target</a:t>
            </a:r>
            <a:r>
              <a:rPr lang="en-IN" sz="1900" dirty="0">
                <a:solidFill>
                  <a:srgbClr val="0000FF"/>
                </a:solidFill>
                <a:latin typeface="Consolas" panose="020B0609020204030204" pitchFamily="49" charset="0"/>
              </a:rPr>
              <a:t>="_blank"</a:t>
            </a:r>
            <a:r>
              <a:rPr lang="en-IN" sz="1900" dirty="0">
                <a:solidFill>
                  <a:srgbClr val="000000"/>
                </a:solidFill>
                <a:latin typeface="Consolas" panose="020B0609020204030204" pitchFamily="49" charset="0"/>
              </a:rPr>
              <a:t>  </a:t>
            </a:r>
            <a:r>
              <a:rPr lang="en-IN" sz="1900" dirty="0">
                <a:solidFill>
                  <a:srgbClr val="0000FF"/>
                </a:solidFill>
                <a:latin typeface="Consolas" panose="020B0609020204030204" pitchFamily="49" charset="0"/>
              </a:rPr>
              <a:t>/&gt;</a:t>
            </a:r>
            <a:endParaRPr lang="en-IN" sz="1900" dirty="0">
              <a:solidFill>
                <a:srgbClr val="000000"/>
              </a:solidFill>
              <a:latin typeface="Consolas" panose="020B0609020204030204" pitchFamily="49" charset="0"/>
            </a:endParaRPr>
          </a:p>
          <a:p>
            <a:r>
              <a:rPr lang="en-IN" sz="1900" dirty="0" smtClean="0">
                <a:solidFill>
                  <a:srgbClr val="0000FF"/>
                </a:solidFill>
                <a:latin typeface="Consolas" panose="020B0609020204030204" pitchFamily="49" charset="0"/>
              </a:rPr>
              <a:t>&lt;/</a:t>
            </a:r>
            <a:r>
              <a:rPr lang="en-IN" sz="1900" dirty="0">
                <a:solidFill>
                  <a:srgbClr val="800000"/>
                </a:solidFill>
                <a:latin typeface="Consolas" panose="020B0609020204030204" pitchFamily="49" charset="0"/>
              </a:rPr>
              <a:t>map</a:t>
            </a:r>
            <a:r>
              <a:rPr lang="en-IN" sz="1900" dirty="0">
                <a:solidFill>
                  <a:srgbClr val="0000FF"/>
                </a:solidFill>
                <a:latin typeface="Consolas" panose="020B0609020204030204" pitchFamily="49" charset="0"/>
              </a:rPr>
              <a:t>&gt;</a:t>
            </a:r>
            <a:endParaRPr lang="en-IN" sz="1900" dirty="0"/>
          </a:p>
        </p:txBody>
      </p:sp>
    </p:spTree>
    <p:extLst>
      <p:ext uri="{BB962C8B-B14F-4D97-AF65-F5344CB8AC3E}">
        <p14:creationId xmlns:p14="http://schemas.microsoft.com/office/powerpoint/2010/main" val="40048597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p>
            <a:pPr algn="r"/>
            <a:r>
              <a:rPr lang="en-US" b="1" dirty="0" smtClean="0">
                <a:solidFill>
                  <a:schemeClr val="bg1"/>
                </a:solidFill>
                <a:latin typeface="Arial" pitchFamily="34" charset="0"/>
                <a:cs typeface="Arial" pitchFamily="34" charset="0"/>
              </a:rPr>
              <a:t>&lt;details&gt; Tag</a:t>
            </a:r>
            <a:endParaRPr lang="en-US" b="1" dirty="0">
              <a:solidFill>
                <a:schemeClr val="bg1"/>
              </a:solidFill>
              <a:latin typeface="Arial" pitchFamily="34" charset="0"/>
              <a:cs typeface="Arial" pitchFamily="34" charset="0"/>
            </a:endParaRPr>
          </a:p>
        </p:txBody>
      </p:sp>
      <p:sp>
        <p:nvSpPr>
          <p:cNvPr id="5" name="TextBox 4"/>
          <p:cNvSpPr txBox="1"/>
          <p:nvPr/>
        </p:nvSpPr>
        <p:spPr>
          <a:xfrm>
            <a:off x="0" y="609600"/>
            <a:ext cx="9144000" cy="369332"/>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r>
              <a:rPr lang="en-US" sz="1800" dirty="0"/>
              <a:t>&lt;details&gt; tag specifies additional details that the user can view or hide on demand.</a:t>
            </a:r>
          </a:p>
        </p:txBody>
      </p:sp>
      <p:sp>
        <p:nvSpPr>
          <p:cNvPr id="4" name="Rectangle 3"/>
          <p:cNvSpPr/>
          <p:nvPr/>
        </p:nvSpPr>
        <p:spPr>
          <a:xfrm>
            <a:off x="152400" y="1143000"/>
            <a:ext cx="8839200" cy="369332"/>
          </a:xfrm>
          <a:prstGeom prst="rect">
            <a:avLst/>
          </a:prstGeom>
        </p:spPr>
        <p:txBody>
          <a:bodyPr wrap="square">
            <a:spAutoFit/>
          </a:bodyPr>
          <a:lstStyle/>
          <a:p>
            <a:r>
              <a:rPr lang="en-US" sz="1800" dirty="0">
                <a:solidFill>
                  <a:srgbClr val="000000"/>
                </a:solidFill>
                <a:latin typeface="Arial" panose="020B0604020202020204" pitchFamily="34" charset="0"/>
                <a:cs typeface="Arial" panose="020B0604020202020204" pitchFamily="34" charset="0"/>
              </a:rPr>
              <a:t>The </a:t>
            </a:r>
            <a:r>
              <a:rPr lang="en-US" sz="1800" b="1" i="1" dirty="0">
                <a:solidFill>
                  <a:srgbClr val="0070C0"/>
                </a:solidFill>
                <a:latin typeface="Arial" panose="020B0604020202020204" pitchFamily="34" charset="0"/>
                <a:cs typeface="Arial" panose="020B0604020202020204" pitchFamily="34" charset="0"/>
              </a:rPr>
              <a:t>&lt;summary&gt; </a:t>
            </a:r>
            <a:r>
              <a:rPr lang="en-US" sz="1800" dirty="0">
                <a:solidFill>
                  <a:srgbClr val="000000"/>
                </a:solidFill>
                <a:latin typeface="Arial" panose="020B0604020202020204" pitchFamily="34" charset="0"/>
                <a:cs typeface="Arial" panose="020B0604020202020204" pitchFamily="34" charset="0"/>
              </a:rPr>
              <a:t>element should be the first child element of the &lt;details&gt; element.</a:t>
            </a:r>
            <a:endParaRPr lang="en-US" sz="1800" dirty="0">
              <a:latin typeface="Arial" panose="020B0604020202020204" pitchFamily="34" charset="0"/>
              <a:cs typeface="Arial" panose="020B0604020202020204" pitchFamily="34" charset="0"/>
            </a:endParaRPr>
          </a:p>
        </p:txBody>
      </p:sp>
      <p:grpSp>
        <p:nvGrpSpPr>
          <p:cNvPr id="9" name="Group 8"/>
          <p:cNvGrpSpPr/>
          <p:nvPr/>
        </p:nvGrpSpPr>
        <p:grpSpPr>
          <a:xfrm>
            <a:off x="533400" y="5002649"/>
            <a:ext cx="8001000" cy="1169551"/>
            <a:chOff x="533400" y="5002649"/>
            <a:chExt cx="8001000" cy="1169551"/>
          </a:xfrm>
        </p:grpSpPr>
        <p:sp>
          <p:nvSpPr>
            <p:cNvPr id="10" name="Rectangle 9"/>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11" name="Straight Connector 10"/>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 name="Rectangle 11"/>
          <p:cNvSpPr/>
          <p:nvPr/>
        </p:nvSpPr>
        <p:spPr>
          <a:xfrm>
            <a:off x="200891" y="4267200"/>
            <a:ext cx="8714509" cy="615553"/>
          </a:xfrm>
          <a:prstGeom prst="rect">
            <a:avLst/>
          </a:prstGeom>
          <a:solidFill>
            <a:srgbClr val="00B0F0"/>
          </a:solidFill>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The </a:t>
            </a:r>
            <a:r>
              <a:rPr lang="en-US" sz="1800" b="1" dirty="0">
                <a:solidFill>
                  <a:schemeClr val="bg1"/>
                </a:solidFill>
                <a:latin typeface="Arial" panose="020B0604020202020204" pitchFamily="34" charset="0"/>
                <a:cs typeface="Arial" panose="020B0604020202020204" pitchFamily="34" charset="0"/>
              </a:rPr>
              <a:t>open</a:t>
            </a:r>
            <a:r>
              <a:rPr lang="en-US" sz="1800" dirty="0">
                <a:solidFill>
                  <a:schemeClr val="bg1"/>
                </a:solidFill>
                <a:latin typeface="Arial" panose="020B0604020202020204" pitchFamily="34" charset="0"/>
                <a:cs typeface="Arial" panose="020B0604020202020204" pitchFamily="34" charset="0"/>
              </a:rPr>
              <a:t> </a:t>
            </a:r>
            <a:r>
              <a:rPr lang="en-US" sz="1600" dirty="0">
                <a:solidFill>
                  <a:schemeClr val="bg1"/>
                </a:solidFill>
                <a:latin typeface="Arial" panose="020B0604020202020204" pitchFamily="34" charset="0"/>
                <a:cs typeface="Arial" panose="020B0604020202020204" pitchFamily="34" charset="0"/>
              </a:rPr>
              <a:t>attribute is a boolean </a:t>
            </a:r>
            <a:r>
              <a:rPr lang="en-US" sz="1600" dirty="0" smtClean="0">
                <a:solidFill>
                  <a:schemeClr val="bg1"/>
                </a:solidFill>
                <a:latin typeface="Arial" panose="020B0604020202020204" pitchFamily="34" charset="0"/>
                <a:cs typeface="Arial" panose="020B0604020202020204" pitchFamily="34" charset="0"/>
              </a:rPr>
              <a:t>attribute of &lt;details&gt;. When </a:t>
            </a:r>
            <a:r>
              <a:rPr lang="en-US" sz="1600" dirty="0">
                <a:solidFill>
                  <a:schemeClr val="bg1"/>
                </a:solidFill>
                <a:latin typeface="Arial" panose="020B0604020202020204" pitchFamily="34" charset="0"/>
                <a:cs typeface="Arial" panose="020B0604020202020204" pitchFamily="34" charset="0"/>
              </a:rPr>
              <a:t>present, it specifies that the details should be visible (open) to the user.</a:t>
            </a:r>
            <a:endParaRPr lang="en-US" sz="1600" b="0" i="0" dirty="0">
              <a:solidFill>
                <a:schemeClr val="bg1"/>
              </a:solidFill>
              <a:effectLst/>
              <a:latin typeface="Arial" panose="020B0604020202020204" pitchFamily="34" charset="0"/>
              <a:cs typeface="Arial" panose="020B0604020202020204" pitchFamily="34" charset="0"/>
            </a:endParaRPr>
          </a:p>
        </p:txBody>
      </p:sp>
      <p:sp>
        <p:nvSpPr>
          <p:cNvPr id="3" name="Rectangle 2"/>
          <p:cNvSpPr/>
          <p:nvPr/>
        </p:nvSpPr>
        <p:spPr>
          <a:xfrm>
            <a:off x="200891" y="1794808"/>
            <a:ext cx="8714509" cy="1938992"/>
          </a:xfrm>
          <a:prstGeom prst="rect">
            <a:avLst/>
          </a:prstGeom>
        </p:spPr>
        <p:txBody>
          <a:bodyPr wrap="square">
            <a:spAutoFit/>
          </a:bodyPr>
          <a:lstStyle/>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details</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summary</a:t>
            </a:r>
            <a:r>
              <a:rPr lang="en-IN" sz="2000" dirty="0">
                <a:solidFill>
                  <a:srgbClr val="0000FF"/>
                </a:solidFill>
                <a:latin typeface="Consolas" panose="020B0609020204030204" pitchFamily="49" charset="0"/>
              </a:rPr>
              <a:t>&gt;</a:t>
            </a:r>
            <a:r>
              <a:rPr lang="en-IN" sz="2000" dirty="0">
                <a:solidFill>
                  <a:srgbClr val="000000"/>
                </a:solidFill>
                <a:latin typeface="Consolas" panose="020B0609020204030204" pitchFamily="49" charset="0"/>
              </a:rPr>
              <a:t> Copyright 2015-2016.</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summary</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p</a:t>
            </a:r>
            <a:r>
              <a:rPr lang="en-IN" sz="2000" dirty="0" smtClean="0">
                <a:solidFill>
                  <a:srgbClr val="0000FF"/>
                </a:solidFill>
                <a:latin typeface="Consolas" panose="020B0609020204030204" pitchFamily="49" charset="0"/>
              </a:rPr>
              <a:t>&gt;</a:t>
            </a:r>
            <a:r>
              <a:rPr lang="en-IN" sz="2000" dirty="0" smtClean="0">
                <a:solidFill>
                  <a:srgbClr val="000000"/>
                </a:solidFill>
                <a:latin typeface="Consolas" panose="020B0609020204030204" pitchFamily="49" charset="0"/>
              </a:rPr>
              <a:t>- </a:t>
            </a:r>
            <a:r>
              <a:rPr lang="en-IN" sz="2000" dirty="0">
                <a:solidFill>
                  <a:srgbClr val="000000"/>
                </a:solidFill>
                <a:latin typeface="Consolas" panose="020B0609020204030204" pitchFamily="49" charset="0"/>
              </a:rPr>
              <a:t>by Infoway. All Rights Reserved.</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p</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p</a:t>
            </a:r>
            <a:r>
              <a:rPr lang="en-IN" sz="2000" dirty="0" smtClean="0">
                <a:solidFill>
                  <a:srgbClr val="0000FF"/>
                </a:solidFill>
                <a:latin typeface="Consolas" panose="020B0609020204030204" pitchFamily="49" charset="0"/>
              </a:rPr>
              <a:t>&gt;</a:t>
            </a:r>
            <a:r>
              <a:rPr lang="en-IN" sz="2000" dirty="0" smtClean="0">
                <a:solidFill>
                  <a:srgbClr val="000000"/>
                </a:solidFill>
                <a:latin typeface="Consolas" panose="020B0609020204030204" pitchFamily="49" charset="0"/>
              </a:rPr>
              <a:t>- </a:t>
            </a:r>
            <a:r>
              <a:rPr lang="en-IN" sz="2000" dirty="0">
                <a:solidFill>
                  <a:srgbClr val="000000"/>
                </a:solidFill>
                <a:latin typeface="Consolas" panose="020B0609020204030204" pitchFamily="49" charset="0"/>
              </a:rPr>
              <a:t>All content and graphics on this web site are the </a:t>
            </a:r>
            <a:r>
              <a:rPr lang="en-IN" sz="2000" dirty="0" smtClean="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 </a:t>
            </a:r>
            <a:r>
              <a:rPr lang="en-IN" sz="2000" dirty="0" smtClean="0">
                <a:solidFill>
                  <a:srgbClr val="000000"/>
                </a:solidFill>
                <a:latin typeface="Consolas" panose="020B0609020204030204" pitchFamily="49" charset="0"/>
              </a:rPr>
              <a:t>      property </a:t>
            </a:r>
            <a:r>
              <a:rPr lang="en-IN" sz="2000" dirty="0">
                <a:solidFill>
                  <a:srgbClr val="000000"/>
                </a:solidFill>
                <a:latin typeface="Consolas" panose="020B0609020204030204" pitchFamily="49" charset="0"/>
              </a:rPr>
              <a:t>of </a:t>
            </a:r>
            <a:r>
              <a:rPr lang="en-IN" sz="2000" dirty="0" smtClean="0">
                <a:solidFill>
                  <a:srgbClr val="000000"/>
                </a:solidFill>
                <a:latin typeface="Consolas" panose="020B0609020204030204" pitchFamily="49" charset="0"/>
              </a:rPr>
              <a:t>the company </a:t>
            </a:r>
            <a:r>
              <a:rPr lang="en-IN" sz="2000" dirty="0">
                <a:solidFill>
                  <a:srgbClr val="000000"/>
                </a:solidFill>
                <a:latin typeface="Consolas" panose="020B0609020204030204" pitchFamily="49" charset="0"/>
              </a:rPr>
              <a:t>Infoway</a:t>
            </a:r>
            <a:r>
              <a:rPr lang="en-IN" sz="2000" dirty="0" smtClean="0">
                <a:solidFill>
                  <a:srgbClr val="000000"/>
                </a:solidFill>
                <a:latin typeface="Consolas" panose="020B0609020204030204" pitchFamily="49" charset="0"/>
              </a:rPr>
              <a:t>. </a:t>
            </a:r>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p</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details</a:t>
            </a:r>
            <a:r>
              <a:rPr lang="en-IN" sz="2000" dirty="0">
                <a:solidFill>
                  <a:srgbClr val="0000FF"/>
                </a:solidFill>
                <a:latin typeface="Consolas" panose="020B0609020204030204" pitchFamily="49" charset="0"/>
              </a:rPr>
              <a:t>&gt;</a:t>
            </a:r>
            <a:endParaRPr lang="en-IN" sz="2000" dirty="0"/>
          </a:p>
        </p:txBody>
      </p:sp>
    </p:spTree>
    <p:extLst>
      <p:ext uri="{BB962C8B-B14F-4D97-AF65-F5344CB8AC3E}">
        <p14:creationId xmlns:p14="http://schemas.microsoft.com/office/powerpoint/2010/main" val="39690580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defPPr>
              <a:defRPr lang="en-US"/>
            </a:defPPr>
            <a:lvl1pPr algn="r">
              <a:defRPr b="1">
                <a:solidFill>
                  <a:schemeClr val="bg1"/>
                </a:solidFill>
                <a:latin typeface="Arial" pitchFamily="34" charset="0"/>
                <a:cs typeface="Arial" pitchFamily="34" charset="0"/>
              </a:defRPr>
            </a:lvl1pPr>
          </a:lstStyle>
          <a:p>
            <a:r>
              <a:rPr lang="en-US" dirty="0"/>
              <a:t>&lt;table&gt; Tag</a:t>
            </a:r>
          </a:p>
        </p:txBody>
      </p:sp>
      <p:sp>
        <p:nvSpPr>
          <p:cNvPr id="5" name="TextBox 4"/>
          <p:cNvSpPr txBox="1"/>
          <p:nvPr/>
        </p:nvSpPr>
        <p:spPr>
          <a:xfrm>
            <a:off x="0" y="609600"/>
            <a:ext cx="9144000" cy="646331"/>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r>
              <a:rPr lang="en-US" sz="1800" dirty="0"/>
              <a:t>An HTML table consists of the &lt;table&gt; element and one or more &lt;tr&gt;, &lt;th&gt;, and &lt;td&gt; elements.</a:t>
            </a:r>
          </a:p>
        </p:txBody>
      </p:sp>
      <p:sp>
        <p:nvSpPr>
          <p:cNvPr id="11" name="Rectangle 10"/>
          <p:cNvSpPr/>
          <p:nvPr/>
        </p:nvSpPr>
        <p:spPr>
          <a:xfrm>
            <a:off x="914400" y="3385572"/>
            <a:ext cx="6934200" cy="1338828"/>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US" sz="1800" dirty="0">
                <a:solidFill>
                  <a:srgbClr val="0070C0"/>
                </a:solidFill>
                <a:latin typeface="Arial" pitchFamily="34" charset="0"/>
                <a:cs typeface="Arial" pitchFamily="34" charset="0"/>
              </a:rPr>
              <a:t> &lt;tr&gt; element defines a table row,</a:t>
            </a:r>
          </a:p>
          <a:p>
            <a:pPr marL="285750" indent="-285750">
              <a:lnSpc>
                <a:spcPct val="150000"/>
              </a:lnSpc>
              <a:buFont typeface="Arial" panose="020B0604020202020204" pitchFamily="34" charset="0"/>
              <a:buChar char="•"/>
            </a:pPr>
            <a:r>
              <a:rPr lang="en-US" sz="1800" dirty="0">
                <a:solidFill>
                  <a:srgbClr val="0070C0"/>
                </a:solidFill>
                <a:latin typeface="Arial" pitchFamily="34" charset="0"/>
                <a:cs typeface="Arial" pitchFamily="34" charset="0"/>
              </a:rPr>
              <a:t> &lt;th&gt; element defines a table header,</a:t>
            </a:r>
          </a:p>
          <a:p>
            <a:pPr marL="285750" indent="-285750">
              <a:lnSpc>
                <a:spcPct val="150000"/>
              </a:lnSpc>
              <a:buFont typeface="Arial" panose="020B0604020202020204" pitchFamily="34" charset="0"/>
              <a:buChar char="•"/>
            </a:pPr>
            <a:r>
              <a:rPr lang="en-US" sz="1800" dirty="0">
                <a:solidFill>
                  <a:srgbClr val="0070C0"/>
                </a:solidFill>
                <a:latin typeface="Arial" pitchFamily="34" charset="0"/>
                <a:cs typeface="Arial" pitchFamily="34" charset="0"/>
              </a:rPr>
              <a:t> &lt;td&gt; element defines a table data cell.</a:t>
            </a:r>
          </a:p>
        </p:txBody>
      </p:sp>
      <p:sp>
        <p:nvSpPr>
          <p:cNvPr id="6" name="Rectangle 5"/>
          <p:cNvSpPr/>
          <p:nvPr/>
        </p:nvSpPr>
        <p:spPr>
          <a:xfrm>
            <a:off x="152400" y="1370085"/>
            <a:ext cx="8763000" cy="1569660"/>
          </a:xfrm>
          <a:prstGeom prst="rect">
            <a:avLst/>
          </a:prstGeom>
          <a:solidFill>
            <a:srgbClr val="FFFF00"/>
          </a:solidFill>
          <a:ln w="38100">
            <a:solidFill>
              <a:srgbClr val="00B0F0"/>
            </a:solidFill>
          </a:ln>
        </p:spPr>
        <p:txBody>
          <a:bodyPr wrap="square">
            <a:spAutoFit/>
          </a:bodyPr>
          <a:lstStyle/>
          <a:p>
            <a:pPr marL="342900" indent="-342900">
              <a:buFont typeface="Arial" panose="020B0604020202020204" pitchFamily="34" charset="0"/>
              <a:buChar char="•"/>
            </a:pPr>
            <a:r>
              <a:rPr lang="en-US" sz="1600" b="1" dirty="0">
                <a:latin typeface="Arial" panose="020B0604020202020204" pitchFamily="34" charset="0"/>
                <a:cs typeface="Arial" panose="020B0604020202020204" pitchFamily="34" charset="0"/>
              </a:rPr>
              <a:t>align    	</a:t>
            </a:r>
            <a:r>
              <a:rPr lang="en-US" sz="1600" b="1" dirty="0" smtClean="0">
                <a:latin typeface="Arial" panose="020B0604020202020204" pitchFamily="34" charset="0"/>
                <a:cs typeface="Arial" panose="020B0604020202020204" pitchFamily="34" charset="0"/>
              </a:rPr>
              <a:t>left </a:t>
            </a:r>
            <a:r>
              <a:rPr lang="en-US" sz="1600" b="1" dirty="0">
                <a:latin typeface="Arial" panose="020B0604020202020204" pitchFamily="34" charset="0"/>
                <a:cs typeface="Arial" panose="020B0604020202020204" pitchFamily="34" charset="0"/>
              </a:rPr>
              <a:t>/ center / right</a:t>
            </a:r>
          </a:p>
          <a:p>
            <a:pPr marL="342900" indent="-342900">
              <a:buFont typeface="Arial" panose="020B0604020202020204" pitchFamily="34" charset="0"/>
              <a:buChar char="•"/>
            </a:pPr>
            <a:r>
              <a:rPr lang="en-US" sz="1600" b="1" dirty="0">
                <a:latin typeface="Arial" panose="020B0604020202020204" pitchFamily="34" charset="0"/>
                <a:cs typeface="Arial" panose="020B0604020202020204" pitchFamily="34" charset="0"/>
              </a:rPr>
              <a:t>bgcolor</a:t>
            </a:r>
          </a:p>
          <a:p>
            <a:pPr marL="342900" indent="-342900">
              <a:buFont typeface="Arial" panose="020B0604020202020204" pitchFamily="34" charset="0"/>
              <a:buChar char="•"/>
            </a:pPr>
            <a:r>
              <a:rPr lang="en-US" sz="1600" b="1" dirty="0">
                <a:latin typeface="Arial" panose="020B0604020202020204" pitchFamily="34" charset="0"/>
                <a:cs typeface="Arial" panose="020B0604020202020204" pitchFamily="34" charset="0"/>
              </a:rPr>
              <a:t>border    	</a:t>
            </a:r>
            <a:r>
              <a:rPr lang="en-US" sz="1600" b="1" dirty="0" smtClean="0">
                <a:latin typeface="Arial" panose="020B0604020202020204" pitchFamily="34" charset="0"/>
                <a:cs typeface="Arial" panose="020B0604020202020204" pitchFamily="34" charset="0"/>
              </a:rPr>
              <a:t>0 </a:t>
            </a:r>
            <a:r>
              <a:rPr lang="en-US" sz="1600" b="1" dirty="0">
                <a:latin typeface="Arial" panose="020B0604020202020204" pitchFamily="34" charset="0"/>
                <a:cs typeface="Arial" panose="020B0604020202020204" pitchFamily="34" charset="0"/>
              </a:rPr>
              <a:t>/ 1</a:t>
            </a:r>
          </a:p>
          <a:p>
            <a:pPr marL="342900" indent="-342900">
              <a:buFont typeface="Arial" panose="020B0604020202020204" pitchFamily="34" charset="0"/>
              <a:buChar char="•"/>
            </a:pPr>
            <a:r>
              <a:rPr lang="en-US" sz="1600" b="1" dirty="0">
                <a:latin typeface="Arial" panose="020B0604020202020204" pitchFamily="34" charset="0"/>
                <a:cs typeface="Arial" panose="020B0604020202020204" pitchFamily="34" charset="0"/>
              </a:rPr>
              <a:t>cellpadding</a:t>
            </a:r>
          </a:p>
          <a:p>
            <a:pPr marL="342900" indent="-342900">
              <a:buFont typeface="Arial" panose="020B0604020202020204" pitchFamily="34" charset="0"/>
              <a:buChar char="•"/>
            </a:pPr>
            <a:r>
              <a:rPr lang="en-US" sz="1600" b="1" dirty="0">
                <a:latin typeface="Arial" panose="020B0604020202020204" pitchFamily="34" charset="0"/>
                <a:cs typeface="Arial" panose="020B0604020202020204" pitchFamily="34" charset="0"/>
              </a:rPr>
              <a:t>cellspacing</a:t>
            </a:r>
          </a:p>
          <a:p>
            <a:pPr marL="342900" indent="-342900">
              <a:buFont typeface="Arial" panose="020B0604020202020204" pitchFamily="34" charset="0"/>
              <a:buChar char="•"/>
            </a:pPr>
            <a:r>
              <a:rPr lang="en-US" sz="1600" b="1" dirty="0">
                <a:latin typeface="Arial" panose="020B0604020202020204" pitchFamily="34" charset="0"/>
                <a:cs typeface="Arial" panose="020B0604020202020204" pitchFamily="34" charset="0"/>
              </a:rPr>
              <a:t>width</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defPPr>
              <a:defRPr lang="en-US"/>
            </a:defPPr>
            <a:lvl1pPr algn="r">
              <a:defRPr b="1">
                <a:solidFill>
                  <a:schemeClr val="bg1"/>
                </a:solidFill>
                <a:latin typeface="Arial" pitchFamily="34" charset="0"/>
                <a:cs typeface="Arial" pitchFamily="34" charset="0"/>
              </a:defRPr>
            </a:lvl1pPr>
          </a:lstStyle>
          <a:p>
            <a:r>
              <a:rPr lang="en-US" dirty="0"/>
              <a:t>&lt;thead&gt;, &lt;tbody&gt; and &lt;tfoot&gt; Tag</a:t>
            </a:r>
          </a:p>
        </p:txBody>
      </p:sp>
      <p:sp>
        <p:nvSpPr>
          <p:cNvPr id="4" name="Rectangle 3"/>
          <p:cNvSpPr/>
          <p:nvPr/>
        </p:nvSpPr>
        <p:spPr>
          <a:xfrm>
            <a:off x="0" y="685800"/>
            <a:ext cx="9144000" cy="1668405"/>
          </a:xfrm>
          <a:prstGeom prst="rect">
            <a:avLst/>
          </a:prstGeom>
          <a:solidFill>
            <a:srgbClr val="FFFF00"/>
          </a:solidFill>
        </p:spPr>
        <p:txBody>
          <a:bodyPr wrap="square">
            <a:spAutoFit/>
          </a:bodyPr>
          <a:lstStyle/>
          <a:p>
            <a:pPr marL="285750" indent="-285750">
              <a:lnSpc>
                <a:spcPct val="200000"/>
              </a:lnSpc>
              <a:buFont typeface="Arial" panose="020B0604020202020204" pitchFamily="34" charset="0"/>
              <a:buChar char="•"/>
            </a:pPr>
            <a:r>
              <a:rPr lang="en-US" sz="1800" dirty="0">
                <a:solidFill>
                  <a:srgbClr val="0070C0"/>
                </a:solidFill>
                <a:latin typeface="Arial" pitchFamily="34" charset="0"/>
                <a:cs typeface="Arial" pitchFamily="34" charset="0"/>
              </a:rPr>
              <a:t>The &lt;thead&gt; tag is used to group header content in an HTML table.</a:t>
            </a:r>
          </a:p>
          <a:p>
            <a:pPr marL="285750" indent="-285750">
              <a:lnSpc>
                <a:spcPct val="200000"/>
              </a:lnSpc>
              <a:buFont typeface="Arial" panose="020B0604020202020204" pitchFamily="34" charset="0"/>
              <a:buChar char="•"/>
            </a:pPr>
            <a:r>
              <a:rPr lang="en-US" sz="1800" dirty="0">
                <a:solidFill>
                  <a:srgbClr val="0070C0"/>
                </a:solidFill>
                <a:latin typeface="Arial" pitchFamily="34" charset="0"/>
                <a:cs typeface="Arial" pitchFamily="34" charset="0"/>
              </a:rPr>
              <a:t>The &lt;tbody&gt; tag is used to group the body content in an HTML table.</a:t>
            </a:r>
          </a:p>
          <a:p>
            <a:pPr marL="285750" indent="-285750">
              <a:lnSpc>
                <a:spcPct val="200000"/>
              </a:lnSpc>
              <a:buFont typeface="Arial" panose="020B0604020202020204" pitchFamily="34" charset="0"/>
              <a:buChar char="•"/>
            </a:pPr>
            <a:r>
              <a:rPr lang="en-US" sz="1800" dirty="0">
                <a:solidFill>
                  <a:srgbClr val="0070C0"/>
                </a:solidFill>
                <a:latin typeface="Arial" pitchFamily="34" charset="0"/>
                <a:cs typeface="Arial" pitchFamily="34" charset="0"/>
              </a:rPr>
              <a:t>The &lt;tfoot&gt; tag is used to group footer content in an HTML table.</a:t>
            </a:r>
          </a:p>
        </p:txBody>
      </p:sp>
      <p:grpSp>
        <p:nvGrpSpPr>
          <p:cNvPr id="10" name="Group 9"/>
          <p:cNvGrpSpPr/>
          <p:nvPr/>
        </p:nvGrpSpPr>
        <p:grpSpPr>
          <a:xfrm>
            <a:off x="533400" y="5002649"/>
            <a:ext cx="8001000" cy="1169551"/>
            <a:chOff x="533400" y="5002649"/>
            <a:chExt cx="8001000" cy="1169551"/>
          </a:xfrm>
        </p:grpSpPr>
        <p:sp>
          <p:nvSpPr>
            <p:cNvPr id="11" name="Rectangle 10"/>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12" name="Straight Connector 11"/>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815766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defPPr>
              <a:defRPr lang="en-US"/>
            </a:defPPr>
            <a:lvl1pPr algn="r">
              <a:defRPr b="1">
                <a:solidFill>
                  <a:schemeClr val="bg1"/>
                </a:solidFill>
                <a:latin typeface="Arial" pitchFamily="34" charset="0"/>
                <a:cs typeface="Arial" pitchFamily="34" charset="0"/>
              </a:defRPr>
            </a:lvl1pPr>
          </a:lstStyle>
          <a:p>
            <a:r>
              <a:rPr lang="en-US"/>
              <a:t>&lt;article&gt; </a:t>
            </a:r>
            <a:r>
              <a:rPr lang="en-US" dirty="0"/>
              <a:t>Tag</a:t>
            </a:r>
          </a:p>
        </p:txBody>
      </p:sp>
      <p:sp>
        <p:nvSpPr>
          <p:cNvPr id="10" name="TextBox 9"/>
          <p:cNvSpPr txBox="1"/>
          <p:nvPr/>
        </p:nvSpPr>
        <p:spPr>
          <a:xfrm>
            <a:off x="0" y="621268"/>
            <a:ext cx="9144000" cy="369332"/>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r>
              <a:rPr lang="en-US" sz="1800" dirty="0"/>
              <a:t>The &lt;article&gt; tag specifies independent, self-contained content.</a:t>
            </a:r>
          </a:p>
        </p:txBody>
      </p:sp>
      <p:sp>
        <p:nvSpPr>
          <p:cNvPr id="11" name="Rectangle 10"/>
          <p:cNvSpPr/>
          <p:nvPr/>
        </p:nvSpPr>
        <p:spPr>
          <a:xfrm>
            <a:off x="4596244" y="1273693"/>
            <a:ext cx="4471555" cy="2031325"/>
          </a:xfrm>
          <a:prstGeom prst="rect">
            <a:avLst/>
          </a:prstGeom>
          <a:solidFill>
            <a:schemeClr val="bg1">
              <a:lumMod val="95000"/>
            </a:schemeClr>
          </a:solidFill>
          <a:ln>
            <a:solidFill>
              <a:schemeClr val="bg2">
                <a:lumMod val="75000"/>
              </a:schemeClr>
            </a:solidFill>
            <a:prstDash val="lgDash"/>
          </a:ln>
        </p:spPr>
        <p:txBody>
          <a:bodyPr wrap="square">
            <a:spAutoFit/>
          </a:bodyPr>
          <a:lstStyle/>
          <a:p>
            <a:r>
              <a:rPr lang="en-US" sz="1400" dirty="0" smtClean="0">
                <a:latin typeface="Arial" pitchFamily="34" charset="0"/>
                <a:cs typeface="Arial" pitchFamily="34" charset="0"/>
              </a:rPr>
              <a:t>&lt;!DOCTYPE html&gt;</a:t>
            </a:r>
          </a:p>
          <a:p>
            <a:r>
              <a:rPr lang="en-US" sz="1400" dirty="0" smtClean="0">
                <a:latin typeface="Arial" pitchFamily="34" charset="0"/>
                <a:cs typeface="Arial" pitchFamily="34" charset="0"/>
              </a:rPr>
              <a:t>&lt;html lang="en"&gt;</a:t>
            </a:r>
          </a:p>
          <a:p>
            <a:r>
              <a:rPr lang="en-US" sz="1400" dirty="0">
                <a:latin typeface="Arial" pitchFamily="34" charset="0"/>
                <a:cs typeface="Arial" pitchFamily="34" charset="0"/>
              </a:rPr>
              <a:t>&lt;body&gt;</a:t>
            </a:r>
          </a:p>
          <a:p>
            <a:r>
              <a:rPr lang="en-US" sz="1400" b="1" dirty="0">
                <a:latin typeface="Arial" pitchFamily="34" charset="0"/>
                <a:cs typeface="Arial" pitchFamily="34" charset="0"/>
              </a:rPr>
              <a:t>&lt;article&gt;</a:t>
            </a:r>
            <a:br>
              <a:rPr lang="en-US" sz="1400" b="1" dirty="0">
                <a:latin typeface="Arial" pitchFamily="34" charset="0"/>
                <a:cs typeface="Arial" pitchFamily="34" charset="0"/>
              </a:rPr>
            </a:br>
            <a:r>
              <a:rPr lang="en-US" sz="1400" dirty="0">
                <a:latin typeface="Arial" pitchFamily="34" charset="0"/>
                <a:cs typeface="Arial" pitchFamily="34" charset="0"/>
              </a:rPr>
              <a:t> </a:t>
            </a:r>
            <a:r>
              <a:rPr lang="en-US" sz="1400" dirty="0" smtClean="0">
                <a:latin typeface="Arial" pitchFamily="34" charset="0"/>
                <a:cs typeface="Arial" pitchFamily="34" charset="0"/>
              </a:rPr>
              <a:t>   </a:t>
            </a:r>
            <a:r>
              <a:rPr lang="en-US" sz="1400" dirty="0">
                <a:latin typeface="Arial" pitchFamily="34" charset="0"/>
                <a:cs typeface="Arial" pitchFamily="34" charset="0"/>
              </a:rPr>
              <a:t> &lt;</a:t>
            </a:r>
            <a:r>
              <a:rPr lang="en-US" sz="1400" dirty="0" smtClean="0">
                <a:latin typeface="Arial" pitchFamily="34" charset="0"/>
                <a:cs typeface="Arial" pitchFamily="34" charset="0"/>
              </a:rPr>
              <a:t>h1&gt;Article One &lt;/</a:t>
            </a:r>
            <a:r>
              <a:rPr lang="en-US" sz="1400" dirty="0">
                <a:latin typeface="Arial" pitchFamily="34" charset="0"/>
                <a:cs typeface="Arial" pitchFamily="34" charset="0"/>
              </a:rPr>
              <a:t>h1&gt;</a:t>
            </a:r>
            <a:br>
              <a:rPr lang="en-US" sz="1400" dirty="0">
                <a:latin typeface="Arial" pitchFamily="34" charset="0"/>
                <a:cs typeface="Arial" pitchFamily="34" charset="0"/>
              </a:rPr>
            </a:br>
            <a:r>
              <a:rPr lang="en-US" sz="1400" dirty="0">
                <a:latin typeface="Arial" pitchFamily="34" charset="0"/>
                <a:cs typeface="Arial" pitchFamily="34" charset="0"/>
              </a:rPr>
              <a:t> </a:t>
            </a:r>
            <a:r>
              <a:rPr lang="en-US" sz="1400" dirty="0" smtClean="0">
                <a:latin typeface="Arial" pitchFamily="34" charset="0"/>
                <a:cs typeface="Arial" pitchFamily="34" charset="0"/>
              </a:rPr>
              <a:t>    &lt;p&gt; Details of article &lt;/</a:t>
            </a:r>
            <a:r>
              <a:rPr lang="en-US" sz="1400" dirty="0">
                <a:latin typeface="Arial" pitchFamily="34" charset="0"/>
                <a:cs typeface="Arial" pitchFamily="34" charset="0"/>
              </a:rPr>
              <a:t>p&gt;</a:t>
            </a:r>
            <a:br>
              <a:rPr lang="en-US" sz="1400" dirty="0">
                <a:latin typeface="Arial" pitchFamily="34" charset="0"/>
                <a:cs typeface="Arial" pitchFamily="34" charset="0"/>
              </a:rPr>
            </a:br>
            <a:r>
              <a:rPr lang="en-US" sz="1400" b="1" dirty="0">
                <a:latin typeface="Arial" pitchFamily="34" charset="0"/>
                <a:cs typeface="Arial" pitchFamily="34" charset="0"/>
              </a:rPr>
              <a:t>&lt;/article</a:t>
            </a:r>
            <a:r>
              <a:rPr lang="en-US" sz="1400" b="1" dirty="0" smtClean="0">
                <a:latin typeface="Arial" pitchFamily="34" charset="0"/>
                <a:cs typeface="Arial" pitchFamily="34" charset="0"/>
              </a:rPr>
              <a:t>&gt;</a:t>
            </a:r>
          </a:p>
          <a:p>
            <a:r>
              <a:rPr lang="en-US" sz="1400" dirty="0">
                <a:latin typeface="Arial" pitchFamily="34" charset="0"/>
                <a:cs typeface="Arial" pitchFamily="34" charset="0"/>
              </a:rPr>
              <a:t>&lt;/body&gt;</a:t>
            </a:r>
          </a:p>
          <a:p>
            <a:r>
              <a:rPr lang="en-US" sz="1400" dirty="0" smtClean="0">
                <a:latin typeface="Arial" pitchFamily="34" charset="0"/>
                <a:cs typeface="Arial" pitchFamily="34" charset="0"/>
              </a:rPr>
              <a:t>&lt;/html&gt;</a:t>
            </a:r>
            <a:endParaRPr lang="en-US" sz="1400" dirty="0">
              <a:latin typeface="Arial" pitchFamily="34" charset="0"/>
              <a:cs typeface="Arial" pitchFamily="34" charset="0"/>
            </a:endParaRPr>
          </a:p>
        </p:txBody>
      </p:sp>
      <p:sp>
        <p:nvSpPr>
          <p:cNvPr id="4" name="Rectangle 3"/>
          <p:cNvSpPr/>
          <p:nvPr/>
        </p:nvSpPr>
        <p:spPr>
          <a:xfrm>
            <a:off x="228601" y="1259175"/>
            <a:ext cx="4114800" cy="2169825"/>
          </a:xfrm>
          <a:prstGeom prst="rect">
            <a:avLst/>
          </a:prstGeom>
          <a:solidFill>
            <a:srgbClr val="00B0F0"/>
          </a:solidFill>
        </p:spPr>
        <p:txBody>
          <a:bodyPr wrap="square">
            <a:spAutoFit/>
          </a:bodyPr>
          <a:lstStyle/>
          <a:p>
            <a:pPr>
              <a:lnSpc>
                <a:spcPct val="150000"/>
              </a:lnSpc>
            </a:pPr>
            <a:r>
              <a:rPr lang="en-US" sz="1800" dirty="0" smtClean="0">
                <a:solidFill>
                  <a:schemeClr val="bg1"/>
                </a:solidFill>
                <a:latin typeface="Arial" panose="020B0604020202020204" pitchFamily="34" charset="0"/>
                <a:cs typeface="Arial" panose="020B0604020202020204" pitchFamily="34" charset="0"/>
              </a:rPr>
              <a:t>Where can be used.</a:t>
            </a:r>
          </a:p>
          <a:p>
            <a:pPr>
              <a:lnSpc>
                <a:spcPct val="150000"/>
              </a:lnSpc>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 Forum </a:t>
            </a:r>
            <a:r>
              <a:rPr lang="en-US" sz="1800" dirty="0">
                <a:solidFill>
                  <a:schemeClr val="bg1"/>
                </a:solidFill>
                <a:latin typeface="Arial" panose="020B0604020202020204" pitchFamily="34" charset="0"/>
                <a:cs typeface="Arial" panose="020B0604020202020204" pitchFamily="34" charset="0"/>
              </a:rPr>
              <a:t>post</a:t>
            </a:r>
          </a:p>
          <a:p>
            <a:pPr>
              <a:lnSpc>
                <a:spcPct val="150000"/>
              </a:lnSpc>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 Blog </a:t>
            </a:r>
            <a:r>
              <a:rPr lang="en-US" sz="1800" dirty="0">
                <a:solidFill>
                  <a:schemeClr val="bg1"/>
                </a:solidFill>
                <a:latin typeface="Arial" panose="020B0604020202020204" pitchFamily="34" charset="0"/>
                <a:cs typeface="Arial" panose="020B0604020202020204" pitchFamily="34" charset="0"/>
              </a:rPr>
              <a:t>post</a:t>
            </a:r>
          </a:p>
          <a:p>
            <a:pPr>
              <a:lnSpc>
                <a:spcPct val="150000"/>
              </a:lnSpc>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 News </a:t>
            </a:r>
            <a:r>
              <a:rPr lang="en-US" sz="1800" dirty="0">
                <a:solidFill>
                  <a:schemeClr val="bg1"/>
                </a:solidFill>
                <a:latin typeface="Arial" panose="020B0604020202020204" pitchFamily="34" charset="0"/>
                <a:cs typeface="Arial" panose="020B0604020202020204" pitchFamily="34" charset="0"/>
              </a:rPr>
              <a:t>story</a:t>
            </a:r>
          </a:p>
          <a:p>
            <a:pPr>
              <a:lnSpc>
                <a:spcPct val="150000"/>
              </a:lnSpc>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 Comment</a:t>
            </a:r>
            <a:endParaRPr lang="en-US" sz="1800" b="0" i="0" dirty="0">
              <a:solidFill>
                <a:schemeClr val="bg1"/>
              </a:solidFill>
              <a:effectLst/>
              <a:latin typeface="Arial" panose="020B0604020202020204" pitchFamily="34" charset="0"/>
              <a:cs typeface="Arial" panose="020B0604020202020204" pitchFamily="34" charset="0"/>
            </a:endParaRPr>
          </a:p>
        </p:txBody>
      </p:sp>
      <p:grpSp>
        <p:nvGrpSpPr>
          <p:cNvPr id="9" name="Group 8"/>
          <p:cNvGrpSpPr/>
          <p:nvPr/>
        </p:nvGrpSpPr>
        <p:grpSpPr>
          <a:xfrm>
            <a:off x="533400" y="5002649"/>
            <a:ext cx="8001000" cy="1169551"/>
            <a:chOff x="533400" y="5002649"/>
            <a:chExt cx="8001000" cy="1169551"/>
          </a:xfrm>
        </p:grpSpPr>
        <p:sp>
          <p:nvSpPr>
            <p:cNvPr id="12" name="Rectangle 11"/>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13" name="Straight Connector 12"/>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18422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defPPr>
              <a:defRPr lang="en-US"/>
            </a:defPPr>
            <a:lvl1pPr algn="r">
              <a:defRPr b="1">
                <a:solidFill>
                  <a:schemeClr val="bg1"/>
                </a:solidFill>
                <a:latin typeface="Arial" pitchFamily="34" charset="0"/>
                <a:cs typeface="Arial" pitchFamily="34" charset="0"/>
              </a:defRPr>
            </a:lvl1pPr>
          </a:lstStyle>
          <a:p>
            <a:r>
              <a:rPr lang="en-US"/>
              <a:t>&lt;article&gt; </a:t>
            </a:r>
            <a:r>
              <a:rPr lang="en-US" dirty="0"/>
              <a:t>Tag</a:t>
            </a:r>
          </a:p>
        </p:txBody>
      </p:sp>
      <p:sp>
        <p:nvSpPr>
          <p:cNvPr id="5" name="Rectangle 4"/>
          <p:cNvSpPr/>
          <p:nvPr/>
        </p:nvSpPr>
        <p:spPr>
          <a:xfrm>
            <a:off x="228600" y="1066800"/>
            <a:ext cx="4343400" cy="1169551"/>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&lt;article&gt;</a:t>
            </a:r>
          </a:p>
          <a:p>
            <a:r>
              <a:rPr lang="en-US" sz="1400" dirty="0">
                <a:latin typeface="Arial" panose="020B0604020202020204" pitchFamily="34" charset="0"/>
                <a:cs typeface="Arial" panose="020B0604020202020204" pitchFamily="34" charset="0"/>
              </a:rPr>
              <a:t>    &lt;header&gt;&lt;/header&gt;</a:t>
            </a:r>
          </a:p>
          <a:p>
            <a:r>
              <a:rPr lang="en-US" sz="1400" dirty="0">
                <a:latin typeface="Arial" panose="020B0604020202020204" pitchFamily="34" charset="0"/>
                <a:cs typeface="Arial" panose="020B0604020202020204" pitchFamily="34" charset="0"/>
              </a:rPr>
              <a:t>    &lt;section&gt;&lt;/section&gt;</a:t>
            </a:r>
          </a:p>
          <a:p>
            <a:r>
              <a:rPr lang="en-US" sz="1400" dirty="0">
                <a:latin typeface="Arial" panose="020B0604020202020204" pitchFamily="34" charset="0"/>
                <a:cs typeface="Arial" panose="020B0604020202020204" pitchFamily="34" charset="0"/>
              </a:rPr>
              <a:t>    &lt;footer&gt;&lt;/footer&gt;</a:t>
            </a:r>
          </a:p>
          <a:p>
            <a:r>
              <a:rPr lang="en-US" sz="1400" dirty="0">
                <a:latin typeface="Arial" panose="020B0604020202020204" pitchFamily="34" charset="0"/>
                <a:cs typeface="Arial" panose="020B0604020202020204" pitchFamily="34" charset="0"/>
              </a:rPr>
              <a:t>&lt;/article&gt;</a:t>
            </a:r>
          </a:p>
        </p:txBody>
      </p:sp>
      <p:pic>
        <p:nvPicPr>
          <p:cNvPr id="1026" name="Picture 2" descr="lay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812800"/>
            <a:ext cx="4838700" cy="314960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533400" y="5002649"/>
            <a:ext cx="8001000" cy="1169551"/>
            <a:chOff x="533400" y="5002649"/>
            <a:chExt cx="8001000" cy="1169551"/>
          </a:xfrm>
        </p:grpSpPr>
        <p:sp>
          <p:nvSpPr>
            <p:cNvPr id="10" name="Rectangle 9"/>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11" name="Straight Connector 10"/>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44135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defPPr>
              <a:defRPr lang="en-US"/>
            </a:defPPr>
            <a:lvl1pPr algn="r">
              <a:defRPr b="1">
                <a:solidFill>
                  <a:schemeClr val="bg1"/>
                </a:solidFill>
                <a:latin typeface="Arial" pitchFamily="34" charset="0"/>
                <a:cs typeface="Arial" pitchFamily="34" charset="0"/>
              </a:defRPr>
            </a:lvl1pPr>
          </a:lstStyle>
          <a:p>
            <a:r>
              <a:rPr lang="en-US" dirty="0" smtClean="0"/>
              <a:t>&lt;frameset&gt; </a:t>
            </a:r>
            <a:r>
              <a:rPr lang="en-US" dirty="0"/>
              <a:t>Tag</a:t>
            </a:r>
          </a:p>
        </p:txBody>
      </p:sp>
      <p:sp>
        <p:nvSpPr>
          <p:cNvPr id="4" name="Rectangle 3"/>
          <p:cNvSpPr/>
          <p:nvPr/>
        </p:nvSpPr>
        <p:spPr>
          <a:xfrm>
            <a:off x="0" y="609600"/>
            <a:ext cx="9144000" cy="369332"/>
          </a:xfrm>
          <a:prstGeom prst="rect">
            <a:avLst/>
          </a:prstGeom>
          <a:solidFill>
            <a:srgbClr val="FFFF00"/>
          </a:solidFill>
        </p:spPr>
        <p:txBody>
          <a:bodyPr wrap="square">
            <a:spAutoFit/>
          </a:bodyPr>
          <a:lstStyle/>
          <a:p>
            <a:pPr algn="ctr"/>
            <a:r>
              <a:rPr lang="en-IN" sz="1800" dirty="0">
                <a:solidFill>
                  <a:srgbClr val="0070C0"/>
                </a:solidFill>
                <a:latin typeface="Arial" pitchFamily="34" charset="0"/>
                <a:cs typeface="Arial" pitchFamily="34" charset="0"/>
              </a:rPr>
              <a:t>Not Supported in HTML5</a:t>
            </a:r>
            <a:r>
              <a:rPr lang="en-US" sz="1800" dirty="0">
                <a:solidFill>
                  <a:srgbClr val="0070C0"/>
                </a:solidFill>
                <a:latin typeface="Arial" pitchFamily="34" charset="0"/>
                <a:cs typeface="Arial" pitchFamily="34" charset="0"/>
              </a:rPr>
              <a:t>.</a:t>
            </a:r>
          </a:p>
        </p:txBody>
      </p:sp>
      <p:sp>
        <p:nvSpPr>
          <p:cNvPr id="7" name="Rectangle 6"/>
          <p:cNvSpPr/>
          <p:nvPr/>
        </p:nvSpPr>
        <p:spPr>
          <a:xfrm>
            <a:off x="533400" y="1600200"/>
            <a:ext cx="8077200" cy="2246769"/>
          </a:xfrm>
          <a:prstGeom prst="rect">
            <a:avLst/>
          </a:prstGeom>
          <a:solidFill>
            <a:schemeClr val="bg1">
              <a:lumMod val="95000"/>
            </a:schemeClr>
          </a:solidFill>
          <a:ln>
            <a:solidFill>
              <a:schemeClr val="bg2">
                <a:lumMod val="75000"/>
              </a:schemeClr>
            </a:solidFill>
            <a:prstDash val="lgDash"/>
          </a:ln>
        </p:spPr>
        <p:txBody>
          <a:bodyPr wrap="square">
            <a:spAutoFit/>
          </a:bodyPr>
          <a:lstStyle/>
          <a:p>
            <a:r>
              <a:rPr lang="en-US" sz="1400" dirty="0" smtClean="0">
                <a:latin typeface="Arial" pitchFamily="34" charset="0"/>
                <a:cs typeface="Arial" pitchFamily="34" charset="0"/>
              </a:rPr>
              <a:t>&lt;!DOCTYPE html&gt;</a:t>
            </a:r>
          </a:p>
          <a:p>
            <a:r>
              <a:rPr lang="en-US" sz="1400" dirty="0" smtClean="0">
                <a:latin typeface="Arial" pitchFamily="34" charset="0"/>
                <a:cs typeface="Arial" pitchFamily="34" charset="0"/>
              </a:rPr>
              <a:t>&lt;html lang="en"&gt;</a:t>
            </a:r>
          </a:p>
          <a:p>
            <a:r>
              <a:rPr lang="en-US" sz="1400" dirty="0" smtClean="0">
                <a:latin typeface="Arial" pitchFamily="34" charset="0"/>
                <a:cs typeface="Arial" pitchFamily="34" charset="0"/>
              </a:rPr>
              <a:t>&lt;body&gt;</a:t>
            </a:r>
          </a:p>
          <a:p>
            <a:r>
              <a:rPr lang="en-US" sz="1400" dirty="0">
                <a:latin typeface="Arial" pitchFamily="34" charset="0"/>
                <a:cs typeface="Arial" pitchFamily="34" charset="0"/>
              </a:rPr>
              <a:t>      </a:t>
            </a:r>
            <a:r>
              <a:rPr lang="en-IN" sz="1400" dirty="0">
                <a:latin typeface="Arial" pitchFamily="34" charset="0"/>
                <a:cs typeface="Arial" pitchFamily="34" charset="0"/>
              </a:rPr>
              <a:t>&lt;frameset cols="25%,*,25%"&gt;</a:t>
            </a:r>
            <a:br>
              <a:rPr lang="en-IN" sz="1400" dirty="0">
                <a:latin typeface="Arial" pitchFamily="34" charset="0"/>
                <a:cs typeface="Arial" pitchFamily="34" charset="0"/>
              </a:rPr>
            </a:br>
            <a:r>
              <a:rPr lang="en-IN" sz="1400" dirty="0">
                <a:latin typeface="Arial" pitchFamily="34" charset="0"/>
                <a:cs typeface="Arial" pitchFamily="34" charset="0"/>
              </a:rPr>
              <a:t>             &lt;frame src="frame_a.htm"&gt;</a:t>
            </a:r>
            <a:br>
              <a:rPr lang="en-IN" sz="1400" dirty="0">
                <a:latin typeface="Arial" pitchFamily="34" charset="0"/>
                <a:cs typeface="Arial" pitchFamily="34" charset="0"/>
              </a:rPr>
            </a:br>
            <a:r>
              <a:rPr lang="en-IN" sz="1400" dirty="0">
                <a:latin typeface="Arial" pitchFamily="34" charset="0"/>
                <a:cs typeface="Arial" pitchFamily="34" charset="0"/>
              </a:rPr>
              <a:t>             &lt;frame src="frame_b.htm"&gt;</a:t>
            </a:r>
            <a:br>
              <a:rPr lang="en-IN" sz="1400" dirty="0">
                <a:latin typeface="Arial" pitchFamily="34" charset="0"/>
                <a:cs typeface="Arial" pitchFamily="34" charset="0"/>
              </a:rPr>
            </a:br>
            <a:r>
              <a:rPr lang="en-IN" sz="1400" dirty="0">
                <a:latin typeface="Arial" pitchFamily="34" charset="0"/>
                <a:cs typeface="Arial" pitchFamily="34" charset="0"/>
              </a:rPr>
              <a:t>            </a:t>
            </a:r>
            <a:r>
              <a:rPr lang="en-IN" sz="1400" dirty="0" smtClean="0">
                <a:latin typeface="Arial" pitchFamily="34" charset="0"/>
                <a:cs typeface="Arial" pitchFamily="34" charset="0"/>
              </a:rPr>
              <a:t> &lt;</a:t>
            </a:r>
            <a:r>
              <a:rPr lang="en-IN" sz="1400" dirty="0">
                <a:latin typeface="Arial" pitchFamily="34" charset="0"/>
                <a:cs typeface="Arial" pitchFamily="34" charset="0"/>
              </a:rPr>
              <a:t>frame src="frame_c.htm"&gt;</a:t>
            </a:r>
            <a:br>
              <a:rPr lang="en-IN" sz="1400" dirty="0">
                <a:latin typeface="Arial" pitchFamily="34" charset="0"/>
                <a:cs typeface="Arial" pitchFamily="34" charset="0"/>
              </a:rPr>
            </a:br>
            <a:r>
              <a:rPr lang="en-IN" sz="1400" dirty="0">
                <a:latin typeface="Arial" pitchFamily="34" charset="0"/>
                <a:cs typeface="Arial" pitchFamily="34" charset="0"/>
              </a:rPr>
              <a:t>      &lt;/frameset&gt;</a:t>
            </a:r>
          </a:p>
          <a:p>
            <a:r>
              <a:rPr lang="en-US" sz="1400" dirty="0" smtClean="0">
                <a:latin typeface="Arial" pitchFamily="34" charset="0"/>
                <a:cs typeface="Arial" pitchFamily="34" charset="0"/>
              </a:rPr>
              <a:t>&lt;/body&gt;</a:t>
            </a:r>
          </a:p>
          <a:p>
            <a:r>
              <a:rPr lang="en-US" sz="1400" dirty="0" smtClean="0">
                <a:latin typeface="Arial" pitchFamily="34" charset="0"/>
                <a:cs typeface="Arial" pitchFamily="34" charset="0"/>
              </a:rPr>
              <a:t>&lt;/html&gt;</a:t>
            </a:r>
            <a:endParaRPr lang="en-US" sz="1400" dirty="0">
              <a:latin typeface="Arial" pitchFamily="34" charset="0"/>
              <a:cs typeface="Arial" pitchFamily="34" charset="0"/>
            </a:endParaRPr>
          </a:p>
        </p:txBody>
      </p:sp>
      <p:grpSp>
        <p:nvGrpSpPr>
          <p:cNvPr id="9" name="Group 8"/>
          <p:cNvGrpSpPr/>
          <p:nvPr/>
        </p:nvGrpSpPr>
        <p:grpSpPr>
          <a:xfrm>
            <a:off x="533400" y="5002649"/>
            <a:ext cx="8001000" cy="1169551"/>
            <a:chOff x="533400" y="5002649"/>
            <a:chExt cx="8001000" cy="1169551"/>
          </a:xfrm>
        </p:grpSpPr>
        <p:sp>
          <p:nvSpPr>
            <p:cNvPr id="10" name="Rectangle 9"/>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11" name="Straight Connector 10"/>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179782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defPPr>
              <a:defRPr lang="en-US"/>
            </a:defPPr>
            <a:lvl1pPr algn="r">
              <a:defRPr b="1">
                <a:solidFill>
                  <a:schemeClr val="bg1"/>
                </a:solidFill>
                <a:latin typeface="Arial" pitchFamily="34" charset="0"/>
                <a:cs typeface="Arial" pitchFamily="34" charset="0"/>
              </a:defRPr>
            </a:lvl1pPr>
          </a:lstStyle>
          <a:p>
            <a:r>
              <a:rPr lang="en-US" dirty="0"/>
              <a:t>&lt;iframe&gt; Tag</a:t>
            </a:r>
          </a:p>
        </p:txBody>
      </p:sp>
      <p:sp>
        <p:nvSpPr>
          <p:cNvPr id="4" name="Rectangle 3"/>
          <p:cNvSpPr/>
          <p:nvPr/>
        </p:nvSpPr>
        <p:spPr>
          <a:xfrm>
            <a:off x="0" y="609600"/>
            <a:ext cx="9144000" cy="369332"/>
          </a:xfrm>
          <a:prstGeom prst="rect">
            <a:avLst/>
          </a:prstGeom>
          <a:solidFill>
            <a:srgbClr val="FFFF00"/>
          </a:solidFill>
        </p:spPr>
        <p:txBody>
          <a:bodyPr wrap="square">
            <a:spAutoFit/>
          </a:bodyPr>
          <a:lstStyle/>
          <a:p>
            <a:pPr algn="ctr"/>
            <a:r>
              <a:rPr lang="en-US" sz="1800" dirty="0">
                <a:solidFill>
                  <a:srgbClr val="0070C0"/>
                </a:solidFill>
                <a:latin typeface="Arial" pitchFamily="34" charset="0"/>
                <a:cs typeface="Arial" pitchFamily="34" charset="0"/>
              </a:rPr>
              <a:t>An inline frame is used to embed another document within the current HTML document.</a:t>
            </a:r>
          </a:p>
        </p:txBody>
      </p:sp>
      <p:grpSp>
        <p:nvGrpSpPr>
          <p:cNvPr id="9" name="Group 8"/>
          <p:cNvGrpSpPr/>
          <p:nvPr/>
        </p:nvGrpSpPr>
        <p:grpSpPr>
          <a:xfrm>
            <a:off x="533400" y="5002649"/>
            <a:ext cx="8001000" cy="1169551"/>
            <a:chOff x="533400" y="5002649"/>
            <a:chExt cx="8001000" cy="1169551"/>
          </a:xfrm>
        </p:grpSpPr>
        <p:sp>
          <p:nvSpPr>
            <p:cNvPr id="10" name="Rectangle 9"/>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11" name="Straight Connector 10"/>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 name="Rectangle 7"/>
          <p:cNvSpPr/>
          <p:nvPr/>
        </p:nvSpPr>
        <p:spPr>
          <a:xfrm>
            <a:off x="190500" y="1455003"/>
            <a:ext cx="8763000" cy="830997"/>
          </a:xfrm>
          <a:prstGeom prst="rect">
            <a:avLst/>
          </a:prstGeom>
          <a:solidFill>
            <a:srgbClr val="FFFF00"/>
          </a:solidFill>
          <a:ln w="38100">
            <a:solidFill>
              <a:srgbClr val="00B0F0"/>
            </a:solidFill>
          </a:ln>
        </p:spPr>
        <p:txBody>
          <a:bodyPr wrap="square">
            <a:spAutoFit/>
          </a:bodyPr>
          <a:lstStyle/>
          <a:p>
            <a:pPr marL="342900" indent="-342900">
              <a:buFont typeface="Arial" panose="020B0604020202020204" pitchFamily="34" charset="0"/>
              <a:buChar char="•"/>
            </a:pPr>
            <a:r>
              <a:rPr lang="en-US" sz="1600" b="1" dirty="0">
                <a:latin typeface="Arial" panose="020B0604020202020204" pitchFamily="34" charset="0"/>
                <a:cs typeface="Arial" panose="020B0604020202020204" pitchFamily="34" charset="0"/>
              </a:rPr>
              <a:t>height</a:t>
            </a:r>
          </a:p>
          <a:p>
            <a:pPr marL="342900" indent="-342900">
              <a:buFont typeface="Arial" panose="020B0604020202020204" pitchFamily="34" charset="0"/>
              <a:buChar char="•"/>
            </a:pPr>
            <a:r>
              <a:rPr lang="en-US" sz="1600" b="1" dirty="0">
                <a:latin typeface="Arial" panose="020B0604020202020204" pitchFamily="34" charset="0"/>
                <a:cs typeface="Arial" panose="020B0604020202020204" pitchFamily="34" charset="0"/>
              </a:rPr>
              <a:t>src</a:t>
            </a:r>
          </a:p>
          <a:p>
            <a:pPr marL="342900" indent="-342900">
              <a:buFont typeface="Arial" panose="020B0604020202020204" pitchFamily="34" charset="0"/>
              <a:buChar char="•"/>
            </a:pPr>
            <a:r>
              <a:rPr lang="en-US" sz="1600" b="1" dirty="0">
                <a:latin typeface="Arial" panose="020B0604020202020204" pitchFamily="34" charset="0"/>
                <a:cs typeface="Arial" panose="020B0604020202020204" pitchFamily="34" charset="0"/>
              </a:rPr>
              <a:t>width</a:t>
            </a:r>
          </a:p>
        </p:txBody>
      </p:sp>
      <p:sp>
        <p:nvSpPr>
          <p:cNvPr id="3" name="Rectangle 2"/>
          <p:cNvSpPr/>
          <p:nvPr/>
        </p:nvSpPr>
        <p:spPr>
          <a:xfrm>
            <a:off x="190500" y="2876490"/>
            <a:ext cx="8763000" cy="400110"/>
          </a:xfrm>
          <a:prstGeom prst="rect">
            <a:avLst/>
          </a:prstGeom>
        </p:spPr>
        <p:txBody>
          <a:bodyPr wrap="square">
            <a:spAutoFit/>
          </a:bodyPr>
          <a:lstStyle/>
          <a:p>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iframe</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src</a:t>
            </a:r>
            <a:r>
              <a:rPr lang="en-IN" sz="2000" dirty="0" smtClean="0">
                <a:solidFill>
                  <a:srgbClr val="0000FF"/>
                </a:solidFill>
                <a:latin typeface="Consolas" panose="020B0609020204030204" pitchFamily="49" charset="0"/>
              </a:rPr>
              <a:t>=</a:t>
            </a:r>
            <a:r>
              <a:rPr lang="en-IN" sz="2000" dirty="0">
                <a:solidFill>
                  <a:srgbClr val="0000FF"/>
                </a:solidFill>
                <a:latin typeface="Consolas" panose="020B0609020204030204" pitchFamily="49" charset="0"/>
              </a:rPr>
              <a:t>"</a:t>
            </a:r>
            <a:r>
              <a:rPr lang="en-IN" sz="2000" dirty="0" smtClean="0">
                <a:solidFill>
                  <a:srgbClr val="0000FF"/>
                </a:solidFill>
                <a:latin typeface="Consolas" panose="020B0609020204030204" pitchFamily="49" charset="0"/>
              </a:rPr>
              <a:t>Page1.html</a:t>
            </a:r>
            <a:r>
              <a:rPr lang="en-IN" sz="2000" dirty="0">
                <a:solidFill>
                  <a:srgbClr val="0000FF"/>
                </a:solidFill>
                <a:latin typeface="Consolas" panose="020B0609020204030204" pitchFamily="49" charset="0"/>
              </a:rPr>
              <a:t>"&gt;&lt;/</a:t>
            </a:r>
            <a:r>
              <a:rPr lang="en-IN" sz="2000" dirty="0">
                <a:solidFill>
                  <a:srgbClr val="800000"/>
                </a:solidFill>
                <a:latin typeface="Consolas" panose="020B0609020204030204" pitchFamily="49" charset="0"/>
              </a:rPr>
              <a:t>iframe</a:t>
            </a:r>
            <a:r>
              <a:rPr lang="en-IN" sz="2000" dirty="0">
                <a:solidFill>
                  <a:srgbClr val="0000FF"/>
                </a:solidFill>
                <a:latin typeface="Consolas" panose="020B0609020204030204" pitchFamily="49" charset="0"/>
              </a:rPr>
              <a:t>&gt;</a:t>
            </a:r>
            <a:endParaRPr lang="en-IN" sz="2000" dirty="0"/>
          </a:p>
        </p:txBody>
      </p:sp>
    </p:spTree>
    <p:extLst>
      <p:ext uri="{BB962C8B-B14F-4D97-AF65-F5344CB8AC3E}">
        <p14:creationId xmlns:p14="http://schemas.microsoft.com/office/powerpoint/2010/main" val="10573276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defPPr>
              <a:defRPr lang="en-US"/>
            </a:defPPr>
            <a:lvl1pPr algn="r">
              <a:defRPr b="1">
                <a:solidFill>
                  <a:schemeClr val="bg1"/>
                </a:solidFill>
                <a:latin typeface="Arial" pitchFamily="34" charset="0"/>
                <a:cs typeface="Arial" pitchFamily="34" charset="0"/>
              </a:defRPr>
            </a:lvl1pPr>
          </a:lstStyle>
          <a:p>
            <a:r>
              <a:rPr lang="en-US" dirty="0" smtClean="0"/>
              <a:t>&lt;dialog&gt; </a:t>
            </a:r>
            <a:r>
              <a:rPr lang="en-US" dirty="0"/>
              <a:t>Tag</a:t>
            </a:r>
          </a:p>
        </p:txBody>
      </p:sp>
      <p:sp>
        <p:nvSpPr>
          <p:cNvPr id="9" name="TextBox 8"/>
          <p:cNvSpPr txBox="1"/>
          <p:nvPr/>
        </p:nvSpPr>
        <p:spPr>
          <a:xfrm>
            <a:off x="0" y="609600"/>
            <a:ext cx="9144000" cy="369332"/>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r>
              <a:rPr lang="en-US" sz="1800" dirty="0" smtClean="0"/>
              <a:t>&lt;</a:t>
            </a:r>
            <a:r>
              <a:rPr lang="en-US" sz="1800" dirty="0"/>
              <a:t>dialog&gt; element represents a dialog box</a:t>
            </a:r>
          </a:p>
        </p:txBody>
      </p:sp>
      <p:sp>
        <p:nvSpPr>
          <p:cNvPr id="5" name="Rectangle 4"/>
          <p:cNvSpPr/>
          <p:nvPr/>
        </p:nvSpPr>
        <p:spPr>
          <a:xfrm>
            <a:off x="152400" y="4419600"/>
            <a:ext cx="2667000" cy="1200329"/>
          </a:xfrm>
          <a:prstGeom prst="rect">
            <a:avLst/>
          </a:prstGeom>
        </p:spPr>
        <p:txBody>
          <a:bodyPr wrap="square">
            <a:spAutoFit/>
          </a:bodyPr>
          <a:lstStyle/>
          <a:p>
            <a:r>
              <a:rPr lang="en-US" sz="1800" dirty="0" smtClean="0">
                <a:latin typeface="Arial" panose="020B0604020202020204" pitchFamily="34" charset="0"/>
                <a:cs typeface="Arial" panose="020B0604020202020204" pitchFamily="34" charset="0"/>
              </a:rPr>
              <a:t>Methods in JavaScript</a:t>
            </a:r>
            <a:r>
              <a:rPr lang="en-US" sz="1800" dirty="0" smtClean="0">
                <a:solidFill>
                  <a:srgbClr val="298AE5"/>
                </a:solidFill>
                <a:latin typeface="Arial" panose="020B0604020202020204" pitchFamily="34" charset="0"/>
                <a:cs typeface="Arial" panose="020B0604020202020204" pitchFamily="34" charset="0"/>
              </a:rPr>
              <a:t>.</a:t>
            </a:r>
          </a:p>
          <a:p>
            <a:endParaRPr lang="en-US" sz="1800" dirty="0" smtClean="0">
              <a:solidFill>
                <a:srgbClr val="298AE5"/>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a:solidFill>
                  <a:srgbClr val="298AE5"/>
                </a:solidFill>
                <a:latin typeface="Arial" panose="020B0604020202020204" pitchFamily="34" charset="0"/>
                <a:cs typeface="Arial" panose="020B0604020202020204" pitchFamily="34" charset="0"/>
              </a:rPr>
              <a:t>showModal()</a:t>
            </a:r>
          </a:p>
          <a:p>
            <a:pPr marL="285750" indent="-285750">
              <a:buFont typeface="Arial" panose="020B0604020202020204" pitchFamily="34" charset="0"/>
              <a:buChar char="•"/>
            </a:pPr>
            <a:r>
              <a:rPr lang="en-US" sz="1800" dirty="0">
                <a:solidFill>
                  <a:srgbClr val="298AE5"/>
                </a:solidFill>
                <a:latin typeface="Arial" panose="020B0604020202020204" pitchFamily="34" charset="0"/>
                <a:cs typeface="Arial" panose="020B0604020202020204" pitchFamily="34" charset="0"/>
              </a:rPr>
              <a:t>close()</a:t>
            </a:r>
            <a:endParaRPr lang="en-US" sz="1800" dirty="0" smtClean="0">
              <a:solidFill>
                <a:srgbClr val="298AE5"/>
              </a:solidFill>
              <a:latin typeface="Arial" panose="020B0604020202020204" pitchFamily="34" charset="0"/>
              <a:cs typeface="Arial" panose="020B0604020202020204" pitchFamily="34" charset="0"/>
            </a:endParaRPr>
          </a:p>
        </p:txBody>
      </p:sp>
      <p:sp>
        <p:nvSpPr>
          <p:cNvPr id="3" name="Rectangle 2"/>
          <p:cNvSpPr/>
          <p:nvPr/>
        </p:nvSpPr>
        <p:spPr>
          <a:xfrm>
            <a:off x="152400" y="1536174"/>
            <a:ext cx="8839200" cy="1938992"/>
          </a:xfrm>
          <a:prstGeom prst="rect">
            <a:avLst/>
          </a:prstGeom>
        </p:spPr>
        <p:txBody>
          <a:bodyPr wrap="square">
            <a:spAutoFit/>
          </a:bodyPr>
          <a:lstStyle/>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dialog</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id</a:t>
            </a:r>
            <a:r>
              <a:rPr lang="en-IN" sz="2000" dirty="0">
                <a:solidFill>
                  <a:srgbClr val="0000FF"/>
                </a:solidFill>
                <a:latin typeface="Consolas" panose="020B0609020204030204" pitchFamily="49" charset="0"/>
              </a:rPr>
              <a:t>="dialogBox"</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OPEN</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content</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h2</a:t>
            </a:r>
            <a:r>
              <a:rPr lang="en-IN" sz="2000" dirty="0">
                <a:solidFill>
                  <a:srgbClr val="0000FF"/>
                </a:solidFill>
                <a:latin typeface="Consolas" panose="020B0609020204030204" pitchFamily="49" charset="0"/>
              </a:rPr>
              <a:t>&gt;</a:t>
            </a:r>
            <a:r>
              <a:rPr lang="en-IN" sz="2000" dirty="0">
                <a:solidFill>
                  <a:srgbClr val="000000"/>
                </a:solidFill>
                <a:latin typeface="Consolas" panose="020B0609020204030204" pitchFamily="49" charset="0"/>
              </a:rPr>
              <a:t> This is the dialog box</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h2</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button</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id</a:t>
            </a:r>
            <a:r>
              <a:rPr lang="en-IN" sz="2000" dirty="0">
                <a:solidFill>
                  <a:srgbClr val="0000FF"/>
                </a:solidFill>
                <a:latin typeface="Consolas" panose="020B0609020204030204" pitchFamily="49" charset="0"/>
              </a:rPr>
              <a:t>="button1"&gt;</a:t>
            </a:r>
            <a:r>
              <a:rPr lang="en-IN" sz="2000" dirty="0">
                <a:solidFill>
                  <a:srgbClr val="000000"/>
                </a:solidFill>
                <a:latin typeface="Consolas" panose="020B0609020204030204" pitchFamily="49" charset="0"/>
              </a:rPr>
              <a:t>Close</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button</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content</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dialog</a:t>
            </a:r>
            <a:r>
              <a:rPr lang="en-IN" sz="2000" dirty="0">
                <a:solidFill>
                  <a:srgbClr val="0000FF"/>
                </a:solidFill>
                <a:latin typeface="Consolas" panose="020B0609020204030204" pitchFamily="49" charset="0"/>
              </a:rPr>
              <a:t>&gt;</a:t>
            </a:r>
            <a:endParaRPr lang="en-IN" sz="2000" dirty="0"/>
          </a:p>
        </p:txBody>
      </p:sp>
      <p:sp>
        <p:nvSpPr>
          <p:cNvPr id="6" name="Rectangle 5"/>
          <p:cNvSpPr/>
          <p:nvPr/>
        </p:nvSpPr>
        <p:spPr>
          <a:xfrm>
            <a:off x="5105400" y="5219819"/>
            <a:ext cx="3276600" cy="400110"/>
          </a:xfrm>
          <a:prstGeom prst="rect">
            <a:avLst/>
          </a:prstGeom>
        </p:spPr>
        <p:txBody>
          <a:bodyPr wrap="square">
            <a:spAutoFit/>
          </a:bodyPr>
          <a:lstStyle/>
          <a:p>
            <a:r>
              <a:rPr lang="en-IN" sz="2000" dirty="0" smtClean="0">
                <a:solidFill>
                  <a:srgbClr val="000000"/>
                </a:solidFill>
                <a:latin typeface="Consolas" panose="020B0609020204030204" pitchFamily="49" charset="0"/>
              </a:rPr>
              <a:t>(</a:t>
            </a:r>
            <a:r>
              <a:rPr lang="en-IN" sz="2000" dirty="0" smtClean="0">
                <a:solidFill>
                  <a:srgbClr val="A31515"/>
                </a:solidFill>
                <a:latin typeface="Consolas" panose="020B0609020204030204" pitchFamily="49" charset="0"/>
              </a:rPr>
              <a:t>"</a:t>
            </a:r>
            <a:r>
              <a:rPr lang="en-IN" sz="2000" dirty="0">
                <a:solidFill>
                  <a:srgbClr val="A31515"/>
                </a:solidFill>
                <a:latin typeface="Consolas" panose="020B0609020204030204" pitchFamily="49" charset="0"/>
              </a:rPr>
              <a:t>dialogBox"</a:t>
            </a:r>
            <a:r>
              <a:rPr lang="en-IN" sz="2000" dirty="0">
                <a:solidFill>
                  <a:srgbClr val="000000"/>
                </a:solidFill>
                <a:latin typeface="Consolas" panose="020B0609020204030204" pitchFamily="49" charset="0"/>
              </a:rPr>
              <a:t>).close();</a:t>
            </a:r>
            <a:endParaRPr lang="en-IN" sz="2000" dirty="0"/>
          </a:p>
        </p:txBody>
      </p:sp>
    </p:spTree>
    <p:extLst>
      <p:ext uri="{BB962C8B-B14F-4D97-AF65-F5344CB8AC3E}">
        <p14:creationId xmlns:p14="http://schemas.microsoft.com/office/powerpoint/2010/main" val="4291621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959346"/>
            <a:ext cx="8991600" cy="1508105"/>
          </a:xfrm>
          <a:prstGeom prst="rect">
            <a:avLst/>
          </a:prstGeom>
          <a:noFill/>
        </p:spPr>
        <p:txBody>
          <a:bodyPr wrap="square" rtlCol="0">
            <a:spAutoFit/>
          </a:bodyPr>
          <a:lstStyle/>
          <a:p>
            <a:pPr algn="ctr"/>
            <a:r>
              <a:rPr lang="en-US" sz="2000" dirty="0" smtClean="0">
                <a:latin typeface="Arial" pitchFamily="34" charset="0"/>
                <a:cs typeface="Arial" pitchFamily="34" charset="0"/>
              </a:rPr>
              <a:t>Web technology is a standard than allows you to develop Web applications with the help of pre-defined set of </a:t>
            </a:r>
            <a:r>
              <a:rPr lang="en-US" b="1" i="1" dirty="0" smtClean="0">
                <a:latin typeface="Arial" pitchFamily="34" charset="0"/>
                <a:cs typeface="Arial" pitchFamily="34" charset="0"/>
              </a:rPr>
              <a:t>classes, objects, methods, and properties </a:t>
            </a:r>
            <a:r>
              <a:rPr lang="en-US" sz="2000" dirty="0">
                <a:latin typeface="Arial" pitchFamily="34" charset="0"/>
                <a:cs typeface="Arial" pitchFamily="34" charset="0"/>
              </a:rPr>
              <a:t>available in a markup language</a:t>
            </a:r>
            <a:r>
              <a:rPr lang="en-US" b="1" i="1" dirty="0" smtClean="0">
                <a:latin typeface="Arial" pitchFamily="34" charset="0"/>
                <a:cs typeface="Arial" pitchFamily="34" charset="0"/>
              </a:rPr>
              <a:t>, style sheet </a:t>
            </a:r>
            <a:r>
              <a:rPr lang="en-US" sz="2000" dirty="0">
                <a:latin typeface="Arial" pitchFamily="34" charset="0"/>
                <a:cs typeface="Arial" pitchFamily="34" charset="0"/>
              </a:rPr>
              <a:t>language</a:t>
            </a:r>
            <a:r>
              <a:rPr lang="en-US" b="1" i="1" dirty="0" smtClean="0">
                <a:latin typeface="Arial" pitchFamily="34" charset="0"/>
                <a:cs typeface="Arial" pitchFamily="34" charset="0"/>
              </a:rPr>
              <a:t>, </a:t>
            </a:r>
            <a:r>
              <a:rPr lang="en-US" sz="2000" dirty="0">
                <a:latin typeface="Arial" pitchFamily="34" charset="0"/>
                <a:cs typeface="Arial" pitchFamily="34" charset="0"/>
              </a:rPr>
              <a:t>or</a:t>
            </a:r>
            <a:r>
              <a:rPr lang="en-US" b="1" i="1" dirty="0" smtClean="0">
                <a:latin typeface="Arial" pitchFamily="34" charset="0"/>
                <a:cs typeface="Arial" pitchFamily="34" charset="0"/>
              </a:rPr>
              <a:t> programming language.</a:t>
            </a:r>
            <a:endParaRPr lang="en-US" b="1" i="1" dirty="0">
              <a:latin typeface="Arial" pitchFamily="34" charset="0"/>
              <a:cs typeface="Arial" pitchFamily="34" charset="0"/>
            </a:endParaRPr>
          </a:p>
        </p:txBody>
      </p:sp>
      <p:sp>
        <p:nvSpPr>
          <p:cNvPr id="4" name="TextBox 3"/>
          <p:cNvSpPr txBox="1"/>
          <p:nvPr/>
        </p:nvSpPr>
        <p:spPr>
          <a:xfrm>
            <a:off x="0" y="0"/>
            <a:ext cx="9144000" cy="707886"/>
          </a:xfrm>
          <a:prstGeom prst="rect">
            <a:avLst/>
          </a:prstGeom>
          <a:solidFill>
            <a:srgbClr val="FF0000"/>
          </a:solidFill>
        </p:spPr>
        <p:txBody>
          <a:bodyPr wrap="square" rtlCol="0">
            <a:spAutoFit/>
          </a:bodyPr>
          <a:lstStyle/>
          <a:p>
            <a:pPr algn="r"/>
            <a:r>
              <a:rPr lang="en-US" sz="4000" b="1" dirty="0" smtClean="0">
                <a:solidFill>
                  <a:schemeClr val="bg1"/>
                </a:solidFill>
                <a:latin typeface="Arial" pitchFamily="34" charset="0"/>
                <a:cs typeface="Arial" pitchFamily="34" charset="0"/>
              </a:rPr>
              <a:t>Introduction to Web Technology</a:t>
            </a:r>
          </a:p>
        </p:txBody>
      </p:sp>
      <p:sp>
        <p:nvSpPr>
          <p:cNvPr id="5" name="TextBox 4"/>
          <p:cNvSpPr txBox="1"/>
          <p:nvPr/>
        </p:nvSpPr>
        <p:spPr>
          <a:xfrm>
            <a:off x="533400" y="3069848"/>
            <a:ext cx="8153400" cy="892552"/>
          </a:xfrm>
          <a:prstGeom prst="rect">
            <a:avLst/>
          </a:prstGeom>
          <a:solidFill>
            <a:srgbClr val="0070C0"/>
          </a:solidFill>
        </p:spPr>
        <p:txBody>
          <a:bodyPr wrap="square" rtlCol="0">
            <a:spAutoFit/>
          </a:bodyPr>
          <a:lstStyle/>
          <a:p>
            <a:pPr algn="ctr"/>
            <a:r>
              <a:rPr lang="en-US" sz="2000" dirty="0" smtClean="0">
                <a:solidFill>
                  <a:schemeClr val="bg1"/>
                </a:solidFill>
                <a:latin typeface="Arial" pitchFamily="34" charset="0"/>
                <a:cs typeface="Arial" pitchFamily="34" charset="0"/>
              </a:rPr>
              <a:t>It also provides an interface that allows the sharing of information between a </a:t>
            </a:r>
            <a:r>
              <a:rPr lang="en-US" sz="3200" b="1" i="1" dirty="0" smtClean="0">
                <a:solidFill>
                  <a:schemeClr val="bg1"/>
                </a:solidFill>
                <a:latin typeface="Arial" pitchFamily="34" charset="0"/>
                <a:cs typeface="Arial" pitchFamily="34" charset="0"/>
              </a:rPr>
              <a:t>Web SERVER</a:t>
            </a:r>
            <a:r>
              <a:rPr lang="en-US" sz="2000" b="1" i="1" dirty="0" smtClean="0">
                <a:solidFill>
                  <a:schemeClr val="bg1"/>
                </a:solidFill>
                <a:latin typeface="Arial" pitchFamily="34" charset="0"/>
                <a:cs typeface="Arial" pitchFamily="34" charset="0"/>
              </a:rPr>
              <a:t> </a:t>
            </a:r>
            <a:r>
              <a:rPr lang="en-US" sz="2000" dirty="0" smtClean="0">
                <a:solidFill>
                  <a:schemeClr val="bg1"/>
                </a:solidFill>
                <a:latin typeface="Arial" pitchFamily="34" charset="0"/>
                <a:cs typeface="Arial" pitchFamily="34" charset="0"/>
              </a:rPr>
              <a:t>and its </a:t>
            </a:r>
            <a:r>
              <a:rPr lang="en-US" sz="3200" b="1" i="1" dirty="0" smtClean="0">
                <a:solidFill>
                  <a:schemeClr val="bg1"/>
                </a:solidFill>
                <a:latin typeface="Arial" pitchFamily="34" charset="0"/>
                <a:cs typeface="Arial" pitchFamily="34" charset="0"/>
              </a:rPr>
              <a:t>CLIENT</a:t>
            </a:r>
            <a:r>
              <a:rPr lang="en-US" sz="2000" dirty="0" smtClean="0">
                <a:solidFill>
                  <a:schemeClr val="bg1"/>
                </a:solidFill>
                <a:latin typeface="Arial" pitchFamily="34" charset="0"/>
                <a:cs typeface="Arial" pitchFamily="34" charset="0"/>
              </a:rPr>
              <a:t>.</a:t>
            </a:r>
            <a:endParaRPr lang="en-US" sz="2000"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defPPr>
              <a:defRPr lang="en-US"/>
            </a:defPPr>
            <a:lvl1pPr algn="r">
              <a:defRPr b="1">
                <a:solidFill>
                  <a:schemeClr val="bg1"/>
                </a:solidFill>
                <a:latin typeface="Arial" pitchFamily="34" charset="0"/>
                <a:cs typeface="Arial" pitchFamily="34" charset="0"/>
              </a:defRPr>
            </a:lvl1pPr>
          </a:lstStyle>
          <a:p>
            <a:r>
              <a:rPr lang="en-US" dirty="0" smtClean="0"/>
              <a:t>&lt;</a:t>
            </a:r>
            <a:r>
              <a:rPr lang="en-IN" dirty="0" smtClean="0"/>
              <a:t>fieldset</a:t>
            </a:r>
            <a:r>
              <a:rPr lang="en-US" dirty="0" smtClean="0"/>
              <a:t>&gt; / </a:t>
            </a:r>
            <a:r>
              <a:rPr lang="en-IN" dirty="0"/>
              <a:t>&lt;legend&gt;</a:t>
            </a:r>
            <a:r>
              <a:rPr lang="en-US" dirty="0" smtClean="0"/>
              <a:t> </a:t>
            </a:r>
            <a:r>
              <a:rPr lang="en-US" dirty="0"/>
              <a:t>Tag</a:t>
            </a:r>
          </a:p>
        </p:txBody>
      </p:sp>
      <p:sp>
        <p:nvSpPr>
          <p:cNvPr id="9" name="TextBox 8"/>
          <p:cNvSpPr txBox="1"/>
          <p:nvPr/>
        </p:nvSpPr>
        <p:spPr>
          <a:xfrm>
            <a:off x="0" y="609600"/>
            <a:ext cx="9144000" cy="369332"/>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r>
              <a:rPr lang="en-US" sz="1800" dirty="0" smtClean="0"/>
              <a:t>&lt;</a:t>
            </a:r>
            <a:r>
              <a:rPr lang="en-IN" sz="1800" dirty="0" smtClean="0"/>
              <a:t>fieldset</a:t>
            </a:r>
            <a:r>
              <a:rPr lang="en-US" sz="1800" dirty="0" smtClean="0"/>
              <a:t>&gt; </a:t>
            </a:r>
            <a:r>
              <a:rPr lang="en-IN" sz="1800" dirty="0"/>
              <a:t>Group related elements</a:t>
            </a:r>
            <a:endParaRPr lang="en-US" sz="1800" dirty="0"/>
          </a:p>
        </p:txBody>
      </p:sp>
      <p:grpSp>
        <p:nvGrpSpPr>
          <p:cNvPr id="5" name="Group 4"/>
          <p:cNvGrpSpPr/>
          <p:nvPr/>
        </p:nvGrpSpPr>
        <p:grpSpPr>
          <a:xfrm>
            <a:off x="533400" y="5002649"/>
            <a:ext cx="8001000" cy="1169551"/>
            <a:chOff x="533400" y="5002649"/>
            <a:chExt cx="8001000" cy="1169551"/>
          </a:xfrm>
        </p:grpSpPr>
        <p:sp>
          <p:nvSpPr>
            <p:cNvPr id="6" name="Rectangle 5"/>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7" name="Straight Connector 6"/>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152400" y="1536174"/>
            <a:ext cx="8839200" cy="1938992"/>
          </a:xfrm>
          <a:prstGeom prst="rect">
            <a:avLst/>
          </a:prstGeom>
        </p:spPr>
        <p:txBody>
          <a:bodyPr wrap="square">
            <a:spAutoFit/>
          </a:bodyPr>
          <a:lstStyle/>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fieldset</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legend</a:t>
            </a:r>
            <a:r>
              <a:rPr lang="en-IN" sz="2000" dirty="0">
                <a:solidFill>
                  <a:srgbClr val="0000FF"/>
                </a:solidFill>
                <a:latin typeface="Consolas" panose="020B0609020204030204" pitchFamily="49" charset="0"/>
              </a:rPr>
              <a:t>&gt;</a:t>
            </a:r>
            <a:r>
              <a:rPr lang="en-IN" sz="2000" dirty="0">
                <a:solidFill>
                  <a:srgbClr val="000000"/>
                </a:solidFill>
                <a:latin typeface="Consolas" panose="020B0609020204030204" pitchFamily="49" charset="0"/>
              </a:rPr>
              <a:t> Personal: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legend</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00"/>
                </a:solidFill>
                <a:latin typeface="Consolas" panose="020B0609020204030204" pitchFamily="49" charset="0"/>
              </a:rPr>
              <a:t>Name: </a:t>
            </a:r>
            <a:r>
              <a:rPr lang="en-IN" sz="2000" dirty="0" smtClean="0">
                <a:solidFill>
                  <a:srgbClr val="000000"/>
                </a:solidFill>
                <a:latin typeface="Consolas" panose="020B0609020204030204" pitchFamily="49" charset="0"/>
              </a:rPr>
              <a:t> </a:t>
            </a:r>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input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type</a:t>
            </a:r>
            <a:r>
              <a:rPr lang="en-IN" sz="2000" dirty="0">
                <a:solidFill>
                  <a:srgbClr val="0000FF"/>
                </a:solidFill>
                <a:latin typeface="Consolas" panose="020B0609020204030204" pitchFamily="49" charset="0"/>
              </a:rPr>
              <a:t>="text"&gt;&lt;</a:t>
            </a:r>
            <a:r>
              <a:rPr lang="en-IN" sz="2000" dirty="0">
                <a:solidFill>
                  <a:srgbClr val="800000"/>
                </a:solidFill>
                <a:latin typeface="Consolas" panose="020B0609020204030204" pitchFamily="49" charset="0"/>
              </a:rPr>
              <a:t>br</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00"/>
                </a:solidFill>
                <a:latin typeface="Consolas" panose="020B0609020204030204" pitchFamily="49" charset="0"/>
              </a:rPr>
              <a:t>Email: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input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type</a:t>
            </a:r>
            <a:r>
              <a:rPr lang="en-IN" sz="2000" dirty="0">
                <a:solidFill>
                  <a:srgbClr val="0000FF"/>
                </a:solidFill>
                <a:latin typeface="Consolas" panose="020B0609020204030204" pitchFamily="49" charset="0"/>
              </a:rPr>
              <a:t>="text"&gt;&lt;</a:t>
            </a:r>
            <a:r>
              <a:rPr lang="en-IN" sz="2000" dirty="0">
                <a:solidFill>
                  <a:srgbClr val="800000"/>
                </a:solidFill>
                <a:latin typeface="Consolas" panose="020B0609020204030204" pitchFamily="49" charset="0"/>
              </a:rPr>
              <a:t>br</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00"/>
                </a:solidFill>
                <a:latin typeface="Consolas" panose="020B0609020204030204" pitchFamily="49" charset="0"/>
              </a:rPr>
              <a:t>Date of birth: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input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type</a:t>
            </a:r>
            <a:r>
              <a:rPr lang="en-IN" sz="2000" dirty="0">
                <a:solidFill>
                  <a:srgbClr val="0000FF"/>
                </a:solidFill>
                <a:latin typeface="Consolas" panose="020B0609020204030204" pitchFamily="49" charset="0"/>
              </a:rPr>
              <a:t>="text"&gt;</a:t>
            </a:r>
            <a:endParaRPr lang="en-IN" sz="2000" dirty="0">
              <a:solidFill>
                <a:srgbClr val="000000"/>
              </a:solidFill>
              <a:latin typeface="Consolas" panose="020B0609020204030204" pitchFamily="49" charset="0"/>
            </a:endParaRPr>
          </a:p>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fieldset</a:t>
            </a:r>
            <a:r>
              <a:rPr lang="en-IN" sz="2000" dirty="0">
                <a:solidFill>
                  <a:srgbClr val="0000FF"/>
                </a:solidFill>
                <a:latin typeface="Consolas" panose="020B0609020204030204" pitchFamily="49" charset="0"/>
              </a:rPr>
              <a:t>&gt;</a:t>
            </a:r>
            <a:endParaRPr lang="en-IN" sz="2000" dirty="0"/>
          </a:p>
        </p:txBody>
      </p:sp>
    </p:spTree>
    <p:extLst>
      <p:ext uri="{BB962C8B-B14F-4D97-AF65-F5344CB8AC3E}">
        <p14:creationId xmlns:p14="http://schemas.microsoft.com/office/powerpoint/2010/main" val="9618998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b="1" dirty="0" smtClean="0">
                <a:latin typeface="Arial" pitchFamily="34" charset="0"/>
                <a:cs typeface="Arial" pitchFamily="34" charset="0"/>
              </a:rPr>
              <a:t>FORMS &amp; INPUT</a:t>
            </a:r>
            <a:endParaRPr lang="en-US" sz="48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defPPr>
              <a:defRPr lang="en-US"/>
            </a:defPPr>
            <a:lvl1pPr algn="r">
              <a:defRPr b="1">
                <a:solidFill>
                  <a:schemeClr val="bg1"/>
                </a:solidFill>
                <a:latin typeface="Arial" pitchFamily="34" charset="0"/>
                <a:cs typeface="Arial" pitchFamily="34" charset="0"/>
              </a:defRPr>
            </a:lvl1pPr>
          </a:lstStyle>
          <a:p>
            <a:r>
              <a:rPr lang="en-US" dirty="0"/>
              <a:t>&lt;form&gt; Tag</a:t>
            </a:r>
          </a:p>
        </p:txBody>
      </p:sp>
      <p:sp>
        <p:nvSpPr>
          <p:cNvPr id="5" name="TextBox 4"/>
          <p:cNvSpPr txBox="1"/>
          <p:nvPr/>
        </p:nvSpPr>
        <p:spPr>
          <a:xfrm>
            <a:off x="0" y="609600"/>
            <a:ext cx="9144000" cy="369332"/>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r>
              <a:rPr lang="en-US" sz="1800" dirty="0"/>
              <a:t>&lt;form&gt; tag is used to create an HTML form for user input.</a:t>
            </a:r>
          </a:p>
        </p:txBody>
      </p:sp>
      <p:grpSp>
        <p:nvGrpSpPr>
          <p:cNvPr id="6" name="Group 5"/>
          <p:cNvGrpSpPr/>
          <p:nvPr/>
        </p:nvGrpSpPr>
        <p:grpSpPr>
          <a:xfrm>
            <a:off x="533400" y="5002649"/>
            <a:ext cx="8001000" cy="1169551"/>
            <a:chOff x="533400" y="5002649"/>
            <a:chExt cx="8001000" cy="1169551"/>
          </a:xfrm>
        </p:grpSpPr>
        <p:sp>
          <p:nvSpPr>
            <p:cNvPr id="7" name="Rectangle 6"/>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8" name="Straight Connector 7"/>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152400" y="1219200"/>
            <a:ext cx="8839200" cy="1631216"/>
          </a:xfrm>
          <a:prstGeom prst="rect">
            <a:avLst/>
          </a:prstGeom>
        </p:spPr>
        <p:txBody>
          <a:bodyPr wrap="square">
            <a:spAutoFit/>
          </a:bodyPr>
          <a:lstStyle/>
          <a:p>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form</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method</a:t>
            </a:r>
            <a:r>
              <a:rPr lang="en-IN" sz="2000" dirty="0">
                <a:solidFill>
                  <a:srgbClr val="0000FF"/>
                </a:solidFill>
                <a:latin typeface="Consolas" panose="020B0609020204030204" pitchFamily="49" charset="0"/>
              </a:rPr>
              <a:t>="post"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action</a:t>
            </a:r>
            <a:r>
              <a:rPr lang="en-IN" sz="2000" dirty="0">
                <a:solidFill>
                  <a:srgbClr val="0000FF"/>
                </a:solidFill>
                <a:latin typeface="Consolas" panose="020B0609020204030204" pitchFamily="49" charset="0"/>
              </a:rPr>
              <a:t>="demo_form.php"&gt;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00"/>
                </a:solidFill>
                <a:latin typeface="Consolas" panose="020B0609020204030204" pitchFamily="49" charset="0"/>
              </a:rPr>
              <a:t>First name: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input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type</a:t>
            </a:r>
            <a:r>
              <a:rPr lang="en-IN" sz="2000" dirty="0">
                <a:solidFill>
                  <a:srgbClr val="0000FF"/>
                </a:solidFill>
                <a:latin typeface="Consolas" panose="020B0609020204030204" pitchFamily="49" charset="0"/>
              </a:rPr>
              <a:t>="text</a:t>
            </a:r>
            <a:r>
              <a:rPr lang="en-IN" sz="2000" dirty="0" smtClean="0">
                <a:solidFill>
                  <a:srgbClr val="0000FF"/>
                </a:solidFill>
                <a:latin typeface="Consolas" panose="020B0609020204030204" pitchFamily="49" charset="0"/>
              </a:rPr>
              <a:t>"</a:t>
            </a:r>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smtClean="0">
                <a:solidFill>
                  <a:srgbClr val="000000"/>
                </a:solidFill>
                <a:latin typeface="Consolas" panose="020B0609020204030204" pitchFamily="49" charset="0"/>
              </a:rPr>
              <a:t> </a:t>
            </a:r>
            <a:r>
              <a:rPr lang="en-IN" sz="2000" dirty="0">
                <a:solidFill>
                  <a:srgbClr val="000000"/>
                </a:solidFill>
                <a:latin typeface="Consolas" panose="020B0609020204030204" pitchFamily="49" charset="0"/>
              </a:rPr>
              <a:t>Last name: </a:t>
            </a:r>
            <a:r>
              <a:rPr lang="en-IN" sz="2000" dirty="0" smtClean="0">
                <a:solidFill>
                  <a:srgbClr val="000000"/>
                </a:solidFill>
                <a:latin typeface="Consolas" panose="020B0609020204030204" pitchFamily="49" charset="0"/>
              </a:rPr>
              <a:t> </a:t>
            </a:r>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input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type</a:t>
            </a:r>
            <a:r>
              <a:rPr lang="en-IN" sz="2000" dirty="0">
                <a:solidFill>
                  <a:srgbClr val="0000FF"/>
                </a:solidFill>
                <a:latin typeface="Consolas" panose="020B0609020204030204" pitchFamily="49" charset="0"/>
              </a:rPr>
              <a:t>="text"</a:t>
            </a:r>
            <a:r>
              <a:rPr lang="en-IN" sz="2000" dirty="0">
                <a:solidFill>
                  <a:srgbClr val="000000"/>
                </a:solidFill>
                <a:latin typeface="Consolas" panose="020B0609020204030204" pitchFamily="49" charset="0"/>
              </a:rPr>
              <a:t> </a:t>
            </a:r>
            <a:r>
              <a:rPr lang="en-IN" sz="2000" dirty="0" smtClean="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input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type</a:t>
            </a:r>
            <a:r>
              <a:rPr lang="en-IN" sz="2000" dirty="0">
                <a:solidFill>
                  <a:srgbClr val="0000FF"/>
                </a:solidFill>
                <a:latin typeface="Consolas" panose="020B0609020204030204" pitchFamily="49" charset="0"/>
              </a:rPr>
              <a:t>="submit"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value</a:t>
            </a:r>
            <a:r>
              <a:rPr lang="en-IN" sz="2000" dirty="0">
                <a:solidFill>
                  <a:srgbClr val="0000FF"/>
                </a:solidFill>
                <a:latin typeface="Consolas" panose="020B0609020204030204" pitchFamily="49" charset="0"/>
              </a:rPr>
              <a:t>="Submit"</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form</a:t>
            </a:r>
            <a:r>
              <a:rPr lang="en-IN" sz="2000" dirty="0">
                <a:solidFill>
                  <a:srgbClr val="0000FF"/>
                </a:solidFill>
                <a:latin typeface="Consolas" panose="020B0609020204030204" pitchFamily="49" charset="0"/>
              </a:rPr>
              <a:t>&gt;</a:t>
            </a:r>
            <a:endParaRPr lang="en-IN" sz="2000" dirty="0"/>
          </a:p>
        </p:txBody>
      </p:sp>
      <p:graphicFrame>
        <p:nvGraphicFramePr>
          <p:cNvPr id="9" name="Table 8"/>
          <p:cNvGraphicFramePr>
            <a:graphicFrameLocks noGrp="1"/>
          </p:cNvGraphicFramePr>
          <p:nvPr>
            <p:extLst>
              <p:ext uri="{D42A27DB-BD31-4B8C-83A1-F6EECF244321}">
                <p14:modId xmlns:p14="http://schemas.microsoft.com/office/powerpoint/2010/main" val="728758455"/>
              </p:ext>
            </p:extLst>
          </p:nvPr>
        </p:nvGraphicFramePr>
        <p:xfrm>
          <a:off x="152400" y="3154680"/>
          <a:ext cx="8839200" cy="1112520"/>
        </p:xfrm>
        <a:graphic>
          <a:graphicData uri="http://schemas.openxmlformats.org/drawingml/2006/table">
            <a:tbl>
              <a:tblPr firstRow="1" bandRow="1">
                <a:tableStyleId>{7E9639D4-E3E2-4D34-9284-5A2195B3D0D7}</a:tableStyleId>
              </a:tblPr>
              <a:tblGrid>
                <a:gridCol w="3124200"/>
                <a:gridCol w="5715000"/>
              </a:tblGrid>
              <a:tr h="370840">
                <a:tc>
                  <a:txBody>
                    <a:bodyPr/>
                    <a:lstStyle/>
                    <a:p>
                      <a:r>
                        <a:rPr lang="en-IN" sz="1800" dirty="0" smtClean="0">
                          <a:latin typeface="Calibri" panose="020F0502020204030204" pitchFamily="34" charset="0"/>
                          <a:cs typeface="Calibri" panose="020F0502020204030204" pitchFamily="34" charset="0"/>
                        </a:rPr>
                        <a:t>Attribute</a:t>
                      </a:r>
                      <a:endParaRPr lang="en-IN" sz="1800" dirty="0">
                        <a:latin typeface="Calibri" panose="020F0502020204030204" pitchFamily="34" charset="0"/>
                        <a:cs typeface="Calibri" panose="020F0502020204030204" pitchFamily="34" charset="0"/>
                      </a:endParaRPr>
                    </a:p>
                  </a:txBody>
                  <a:tcPr/>
                </a:tc>
                <a:tc>
                  <a:txBody>
                    <a:bodyPr/>
                    <a:lstStyle/>
                    <a:p>
                      <a:r>
                        <a:rPr lang="en-IN" sz="1800" dirty="0" smtClean="0">
                          <a:latin typeface="Calibri" panose="020F0502020204030204" pitchFamily="34" charset="0"/>
                          <a:cs typeface="Calibri" panose="020F0502020204030204" pitchFamily="34" charset="0"/>
                        </a:rPr>
                        <a:t>Description</a:t>
                      </a:r>
                      <a:endParaRPr lang="en-IN" sz="1800" dirty="0">
                        <a:latin typeface="Calibri" panose="020F0502020204030204" pitchFamily="34" charset="0"/>
                        <a:cs typeface="Calibri" panose="020F0502020204030204" pitchFamily="34" charset="0"/>
                      </a:endParaRPr>
                    </a:p>
                  </a:txBody>
                  <a:tcPr/>
                </a:tc>
              </a:tr>
              <a:tr h="370840">
                <a:tc>
                  <a:txBody>
                    <a:bodyPr/>
                    <a:lstStyle/>
                    <a:p>
                      <a:r>
                        <a:rPr kumimoji="0" lang="en-IN" sz="1800" b="0" kern="1200" dirty="0" smtClean="0">
                          <a:solidFill>
                            <a:srgbClr val="0070C0"/>
                          </a:solidFill>
                          <a:latin typeface="Calibri" panose="020F0502020204030204" pitchFamily="34" charset="0"/>
                          <a:ea typeface="+mn-ea"/>
                          <a:cs typeface="Calibri" panose="020F0502020204030204" pitchFamily="34" charset="0"/>
                        </a:rPr>
                        <a:t>action</a:t>
                      </a:r>
                    </a:p>
                  </a:txBody>
                  <a:tcPr anchor="ctr"/>
                </a:tc>
                <a:tc>
                  <a:txBody>
                    <a:bodyPr/>
                    <a:lstStyle/>
                    <a:p>
                      <a:r>
                        <a:rPr lang="en-IN" sz="1800" dirty="0" smtClean="0">
                          <a:latin typeface="Calibri" panose="020F0502020204030204" pitchFamily="34" charset="0"/>
                          <a:cs typeface="Calibri" panose="020F0502020204030204" pitchFamily="34" charset="0"/>
                        </a:rPr>
                        <a:t>URL</a:t>
                      </a:r>
                      <a:endParaRPr lang="en-IN" sz="1800" dirty="0">
                        <a:latin typeface="Calibri" panose="020F0502020204030204" pitchFamily="34" charset="0"/>
                        <a:cs typeface="Calibri" panose="020F0502020204030204" pitchFamily="34" charset="0"/>
                      </a:endParaRPr>
                    </a:p>
                  </a:txBody>
                  <a:tcPr anchor="ctr"/>
                </a:tc>
              </a:tr>
              <a:tr h="370840">
                <a:tc>
                  <a:txBody>
                    <a:bodyPr/>
                    <a:lstStyle/>
                    <a:p>
                      <a:r>
                        <a:rPr kumimoji="0" lang="en-IN" sz="1800" b="0" kern="1200" dirty="0" smtClean="0">
                          <a:solidFill>
                            <a:srgbClr val="0070C0"/>
                          </a:solidFill>
                          <a:latin typeface="Calibri" panose="020F0502020204030204" pitchFamily="34" charset="0"/>
                          <a:ea typeface="+mn-ea"/>
                          <a:cs typeface="Calibri" panose="020F0502020204030204" pitchFamily="34" charset="0"/>
                        </a:rPr>
                        <a:t>method</a:t>
                      </a:r>
                      <a:endParaRPr kumimoji="0" lang="en-IN" sz="1800" b="0" i="1" kern="1200" dirty="0" smtClean="0">
                        <a:solidFill>
                          <a:srgbClr val="0070C0"/>
                        </a:solidFill>
                        <a:latin typeface="Calibri" panose="020F0502020204030204" pitchFamily="34" charset="0"/>
                        <a:ea typeface="+mn-ea"/>
                        <a:cs typeface="Calibri" panose="020F0502020204030204" pitchFamily="34" charset="0"/>
                      </a:endParaRPr>
                    </a:p>
                  </a:txBody>
                  <a:tcPr anchor="ctr"/>
                </a:tc>
                <a:tc>
                  <a:txBody>
                    <a:bodyPr/>
                    <a:lstStyle/>
                    <a:p>
                      <a:r>
                        <a:rPr kumimoji="0" lang="en-IN" sz="1800" kern="1200" dirty="0" smtClean="0">
                          <a:solidFill>
                            <a:schemeClr val="tx1"/>
                          </a:solidFill>
                          <a:latin typeface="Arial" pitchFamily="34" charset="0"/>
                          <a:ea typeface="+mn-ea"/>
                          <a:cs typeface="Arial" pitchFamily="34" charset="0"/>
                        </a:rPr>
                        <a:t>get, post</a:t>
                      </a:r>
                      <a:endParaRPr kumimoji="0" lang="en-IN" sz="1800" kern="1200" dirty="0">
                        <a:solidFill>
                          <a:schemeClr val="tx1"/>
                        </a:solidFill>
                        <a:latin typeface="Arial" pitchFamily="34" charset="0"/>
                        <a:ea typeface="+mn-ea"/>
                        <a:cs typeface="Arial" pitchFamily="34" charset="0"/>
                      </a:endParaRPr>
                    </a:p>
                  </a:txBody>
                  <a:tcPr anchor="ct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defPPr>
              <a:defRPr lang="en-US"/>
            </a:defPPr>
            <a:lvl1pPr algn="r">
              <a:defRPr b="1">
                <a:solidFill>
                  <a:schemeClr val="bg1"/>
                </a:solidFill>
                <a:latin typeface="Arial" pitchFamily="34" charset="0"/>
                <a:cs typeface="Arial" pitchFamily="34" charset="0"/>
              </a:defRPr>
            </a:lvl1pPr>
          </a:lstStyle>
          <a:p>
            <a:r>
              <a:rPr lang="en-US" dirty="0"/>
              <a:t>&lt;label&gt; Tag</a:t>
            </a:r>
          </a:p>
        </p:txBody>
      </p:sp>
      <p:sp>
        <p:nvSpPr>
          <p:cNvPr id="9" name="TextBox 8"/>
          <p:cNvSpPr txBox="1"/>
          <p:nvPr/>
        </p:nvSpPr>
        <p:spPr>
          <a:xfrm>
            <a:off x="0" y="609600"/>
            <a:ext cx="9144000" cy="369332"/>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r>
              <a:rPr lang="en-US" sz="1800" dirty="0"/>
              <a:t>&lt;label&gt; tag defines a label for an &lt;input&gt; element.</a:t>
            </a:r>
          </a:p>
        </p:txBody>
      </p:sp>
      <p:grpSp>
        <p:nvGrpSpPr>
          <p:cNvPr id="5" name="Group 4"/>
          <p:cNvGrpSpPr/>
          <p:nvPr/>
        </p:nvGrpSpPr>
        <p:grpSpPr>
          <a:xfrm>
            <a:off x="533400" y="5002649"/>
            <a:ext cx="8001000" cy="1169551"/>
            <a:chOff x="533400" y="5002649"/>
            <a:chExt cx="8001000" cy="1169551"/>
          </a:xfrm>
        </p:grpSpPr>
        <p:sp>
          <p:nvSpPr>
            <p:cNvPr id="6" name="Rectangle 5"/>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7" name="Straight Connector 6"/>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152400" y="2325231"/>
            <a:ext cx="8839200" cy="2246769"/>
          </a:xfrm>
          <a:prstGeom prst="rect">
            <a:avLst/>
          </a:prstGeom>
        </p:spPr>
        <p:txBody>
          <a:bodyPr wrap="square">
            <a:spAutoFit/>
          </a:bodyPr>
          <a:lstStyle/>
          <a:p>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label</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id</a:t>
            </a:r>
            <a:r>
              <a:rPr lang="en-IN" sz="2000" dirty="0">
                <a:solidFill>
                  <a:srgbClr val="0000FF"/>
                </a:solidFill>
                <a:latin typeface="Consolas" panose="020B0609020204030204" pitchFamily="49" charset="0"/>
              </a:rPr>
              <a:t>="label1"&gt;</a:t>
            </a:r>
            <a:r>
              <a:rPr lang="en-IN" sz="2000" dirty="0">
                <a:solidFill>
                  <a:srgbClr val="000000"/>
                </a:solidFill>
                <a:latin typeface="Consolas" panose="020B0609020204030204" pitchFamily="49" charset="0"/>
              </a:rPr>
              <a:t> First name: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label</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FF"/>
                </a:solidFill>
                <a:latin typeface="Consolas" panose="020B0609020204030204" pitchFamily="49" charset="0"/>
              </a:rPr>
              <a:t>   &lt;</a:t>
            </a:r>
            <a:r>
              <a:rPr lang="en-IN" sz="2000" dirty="0">
                <a:solidFill>
                  <a:srgbClr val="800000"/>
                </a:solidFill>
                <a:latin typeface="Consolas" panose="020B0609020204030204" pitchFamily="49" charset="0"/>
              </a:rPr>
              <a:t>input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type</a:t>
            </a:r>
            <a:r>
              <a:rPr lang="en-IN" sz="2000" dirty="0">
                <a:solidFill>
                  <a:srgbClr val="0000FF"/>
                </a:solidFill>
                <a:latin typeface="Consolas" panose="020B0609020204030204" pitchFamily="49" charset="0"/>
              </a:rPr>
              <a:t>="text"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name</a:t>
            </a:r>
            <a:r>
              <a:rPr lang="en-IN" sz="2000" dirty="0">
                <a:solidFill>
                  <a:srgbClr val="0000FF"/>
                </a:solidFill>
                <a:latin typeface="Consolas" panose="020B0609020204030204" pitchFamily="49" charset="0"/>
              </a:rPr>
              <a:t>="FirstName"</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endParaRPr lang="en-IN" sz="2000" dirty="0" smtClean="0">
              <a:solidFill>
                <a:srgbClr val="0000FF"/>
              </a:solidFill>
              <a:latin typeface="Consolas" panose="020B0609020204030204" pitchFamily="49" charset="0"/>
            </a:endParaRPr>
          </a:p>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label</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id</a:t>
            </a:r>
            <a:r>
              <a:rPr lang="en-IN" sz="2000" dirty="0">
                <a:solidFill>
                  <a:srgbClr val="0000FF"/>
                </a:solidFill>
                <a:latin typeface="Consolas" panose="020B0609020204030204" pitchFamily="49" charset="0"/>
              </a:rPr>
              <a:t>="label2"&gt;</a:t>
            </a:r>
            <a:r>
              <a:rPr lang="en-IN" sz="2000" dirty="0">
                <a:solidFill>
                  <a:srgbClr val="000000"/>
                </a:solidFill>
                <a:latin typeface="Consolas" panose="020B0609020204030204" pitchFamily="49" charset="0"/>
              </a:rPr>
              <a:t> Last name: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label</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input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type</a:t>
            </a:r>
            <a:r>
              <a:rPr lang="en-IN" sz="2000" dirty="0">
                <a:solidFill>
                  <a:srgbClr val="0000FF"/>
                </a:solidFill>
                <a:latin typeface="Consolas" panose="020B0609020204030204" pitchFamily="49" charset="0"/>
              </a:rPr>
              <a:t>="text"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name</a:t>
            </a:r>
            <a:r>
              <a:rPr lang="en-IN" sz="2000" dirty="0">
                <a:solidFill>
                  <a:srgbClr val="0000FF"/>
                </a:solidFill>
                <a:latin typeface="Consolas" panose="020B0609020204030204" pitchFamily="49" charset="0"/>
              </a:rPr>
              <a:t>="LastName"/&gt;</a:t>
            </a:r>
            <a:endParaRPr lang="en-IN" sz="2000" dirty="0">
              <a:solidFill>
                <a:srgbClr val="000000"/>
              </a:solidFill>
              <a:latin typeface="Consolas" panose="020B0609020204030204" pitchFamily="49" charset="0"/>
            </a:endParaRPr>
          </a:p>
          <a:p>
            <a:endParaRPr lang="en-IN" sz="2000" dirty="0" smtClean="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input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type</a:t>
            </a:r>
            <a:r>
              <a:rPr lang="en-IN" sz="2000" dirty="0">
                <a:solidFill>
                  <a:srgbClr val="0000FF"/>
                </a:solidFill>
                <a:latin typeface="Consolas" panose="020B0609020204030204" pitchFamily="49" charset="0"/>
              </a:rPr>
              <a:t>="submit"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value</a:t>
            </a:r>
            <a:r>
              <a:rPr lang="en-IN" sz="2000" dirty="0">
                <a:solidFill>
                  <a:srgbClr val="0000FF"/>
                </a:solidFill>
                <a:latin typeface="Consolas" panose="020B0609020204030204" pitchFamily="49" charset="0"/>
              </a:rPr>
              <a:t>="Submit"</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/&gt;</a:t>
            </a:r>
            <a:endParaRPr lang="en-IN" sz="2000" dirty="0"/>
          </a:p>
        </p:txBody>
      </p:sp>
      <p:graphicFrame>
        <p:nvGraphicFramePr>
          <p:cNvPr id="8" name="Table 7"/>
          <p:cNvGraphicFramePr>
            <a:graphicFrameLocks noGrp="1"/>
          </p:cNvGraphicFramePr>
          <p:nvPr>
            <p:extLst>
              <p:ext uri="{D42A27DB-BD31-4B8C-83A1-F6EECF244321}">
                <p14:modId xmlns:p14="http://schemas.microsoft.com/office/powerpoint/2010/main" val="4052053239"/>
              </p:ext>
            </p:extLst>
          </p:nvPr>
        </p:nvGraphicFramePr>
        <p:xfrm>
          <a:off x="152400" y="1066800"/>
          <a:ext cx="8839200" cy="1010920"/>
        </p:xfrm>
        <a:graphic>
          <a:graphicData uri="http://schemas.openxmlformats.org/drawingml/2006/table">
            <a:tbl>
              <a:tblPr firstRow="1" bandRow="1">
                <a:tableStyleId>{7E9639D4-E3E2-4D34-9284-5A2195B3D0D7}</a:tableStyleId>
              </a:tblPr>
              <a:tblGrid>
                <a:gridCol w="3124200"/>
                <a:gridCol w="5715000"/>
              </a:tblGrid>
              <a:tr h="370840">
                <a:tc>
                  <a:txBody>
                    <a:bodyPr/>
                    <a:lstStyle/>
                    <a:p>
                      <a:r>
                        <a:rPr lang="en-IN" sz="1800" dirty="0" smtClean="0">
                          <a:latin typeface="Calibri" panose="020F0502020204030204" pitchFamily="34" charset="0"/>
                          <a:cs typeface="Calibri" panose="020F0502020204030204" pitchFamily="34" charset="0"/>
                        </a:rPr>
                        <a:t>Attribute</a:t>
                      </a:r>
                      <a:endParaRPr lang="en-IN" sz="1800" dirty="0">
                        <a:latin typeface="Calibri" panose="020F0502020204030204" pitchFamily="34" charset="0"/>
                        <a:cs typeface="Calibri" panose="020F0502020204030204" pitchFamily="34" charset="0"/>
                      </a:endParaRPr>
                    </a:p>
                  </a:txBody>
                  <a:tcPr/>
                </a:tc>
                <a:tc>
                  <a:txBody>
                    <a:bodyPr/>
                    <a:lstStyle/>
                    <a:p>
                      <a:r>
                        <a:rPr lang="en-IN" sz="1800" dirty="0" smtClean="0">
                          <a:latin typeface="Calibri" panose="020F0502020204030204" pitchFamily="34" charset="0"/>
                          <a:cs typeface="Calibri" panose="020F0502020204030204" pitchFamily="34" charset="0"/>
                        </a:rPr>
                        <a:t>Description</a:t>
                      </a:r>
                      <a:endParaRPr lang="en-IN" sz="1800" dirty="0">
                        <a:latin typeface="Calibri" panose="020F0502020204030204" pitchFamily="34" charset="0"/>
                        <a:cs typeface="Calibri" panose="020F0502020204030204" pitchFamily="34" charset="0"/>
                      </a:endParaRPr>
                    </a:p>
                  </a:txBody>
                  <a:tcPr/>
                </a:tc>
              </a:tr>
              <a:tr h="370840">
                <a:tc>
                  <a:txBody>
                    <a:bodyPr/>
                    <a:lstStyle/>
                    <a:p>
                      <a:r>
                        <a:rPr kumimoji="0" lang="en-IN" sz="1800" b="0" kern="1200" dirty="0" smtClean="0">
                          <a:solidFill>
                            <a:srgbClr val="0070C0"/>
                          </a:solidFill>
                          <a:latin typeface="Calibri" panose="020F0502020204030204" pitchFamily="34" charset="0"/>
                          <a:ea typeface="+mn-ea"/>
                          <a:cs typeface="Calibri" panose="020F0502020204030204" pitchFamily="34" charset="0"/>
                        </a:rPr>
                        <a:t>for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smtClean="0">
                          <a:solidFill>
                            <a:srgbClr val="0070C0"/>
                          </a:solidFill>
                          <a:latin typeface="Calibri" panose="020F0502020204030204" pitchFamily="34" charset="0"/>
                          <a:ea typeface="+mn-ea"/>
                          <a:cs typeface="Calibri" panose="020F0502020204030204" pitchFamily="34" charset="0"/>
                        </a:rPr>
                        <a:t>&lt;element for="element_id"&gt;</a:t>
                      </a:r>
                    </a:p>
                  </a:txBody>
                  <a:tcPr anchor="ctr"/>
                </a:tc>
                <a:tc>
                  <a:txBody>
                    <a:bodyPr/>
                    <a:lstStyle/>
                    <a:p>
                      <a:endParaRPr lang="en-IN" sz="1800" dirty="0">
                        <a:latin typeface="Calibri" panose="020F0502020204030204" pitchFamily="34" charset="0"/>
                        <a:cs typeface="Calibri" panose="020F0502020204030204" pitchFamily="34" charset="0"/>
                      </a:endParaRPr>
                    </a:p>
                  </a:txBody>
                  <a:tcPr anchor="ctr"/>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defPPr>
              <a:defRPr lang="en-US"/>
            </a:defPPr>
            <a:lvl1pPr algn="r">
              <a:defRPr b="1">
                <a:solidFill>
                  <a:schemeClr val="bg1"/>
                </a:solidFill>
                <a:latin typeface="Arial" pitchFamily="34" charset="0"/>
                <a:cs typeface="Arial" pitchFamily="34" charset="0"/>
              </a:defRPr>
            </a:lvl1pPr>
          </a:lstStyle>
          <a:p>
            <a:r>
              <a:rPr lang="en-US" dirty="0"/>
              <a:t>&lt;input&gt; Tag</a:t>
            </a:r>
          </a:p>
        </p:txBody>
      </p:sp>
      <p:sp>
        <p:nvSpPr>
          <p:cNvPr id="5" name="TextBox 4"/>
          <p:cNvSpPr txBox="1"/>
          <p:nvPr/>
        </p:nvSpPr>
        <p:spPr>
          <a:xfrm>
            <a:off x="0" y="609600"/>
            <a:ext cx="9144000" cy="369332"/>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r>
              <a:rPr lang="en-US" sz="1800" dirty="0"/>
              <a:t>&lt;input&gt; tag specifies an input field where the user can enter data.</a:t>
            </a:r>
          </a:p>
        </p:txBody>
      </p:sp>
      <p:sp>
        <p:nvSpPr>
          <p:cNvPr id="6" name="Rectangle 5"/>
          <p:cNvSpPr/>
          <p:nvPr/>
        </p:nvSpPr>
        <p:spPr>
          <a:xfrm>
            <a:off x="0" y="1219200"/>
            <a:ext cx="9144000" cy="1200329"/>
          </a:xfrm>
          <a:prstGeom prst="rect">
            <a:avLst/>
          </a:prstGeom>
          <a:solidFill>
            <a:schemeClr val="tx2">
              <a:lumMod val="50000"/>
            </a:schemeClr>
          </a:solidFill>
        </p:spPr>
        <p:txBody>
          <a:bodyPr wrap="square">
            <a:spAutoFit/>
          </a:bodyPr>
          <a:lstStyle/>
          <a:p>
            <a:pPr algn="ctr"/>
            <a:r>
              <a:rPr lang="en-US" b="1" dirty="0" smtClean="0">
                <a:solidFill>
                  <a:schemeClr val="bg2">
                    <a:lumMod val="90000"/>
                  </a:schemeClr>
                </a:solidFill>
                <a:latin typeface="Arial" pitchFamily="34" charset="0"/>
                <a:cs typeface="Arial" pitchFamily="34" charset="0"/>
              </a:rPr>
              <a:t>button, checkbox, color, date, datetime, datetime-local, email, file, hidden, image, month, number, password, radio, range, reset, search, submit, tel, text, time, url, week</a:t>
            </a:r>
            <a:endParaRPr lang="en-US" b="1" dirty="0">
              <a:solidFill>
                <a:schemeClr val="bg2">
                  <a:lumMod val="90000"/>
                </a:schemeClr>
              </a:solidFill>
              <a:latin typeface="Arial" pitchFamily="34" charset="0"/>
              <a:cs typeface="Arial" pitchFamily="34" charset="0"/>
            </a:endParaRPr>
          </a:p>
        </p:txBody>
      </p:sp>
      <p:sp>
        <p:nvSpPr>
          <p:cNvPr id="3" name="Rectangle 2"/>
          <p:cNvSpPr/>
          <p:nvPr/>
        </p:nvSpPr>
        <p:spPr>
          <a:xfrm>
            <a:off x="152400" y="2743200"/>
            <a:ext cx="8839200" cy="2308324"/>
          </a:xfrm>
          <a:prstGeom prst="rect">
            <a:avLst/>
          </a:prstGeom>
        </p:spPr>
        <p:txBody>
          <a:bodyPr wrap="square">
            <a:spAutoFit/>
          </a:bodyPr>
          <a:lstStyle/>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form</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action</a:t>
            </a:r>
            <a:r>
              <a:rPr lang="en-IN" sz="2000" dirty="0">
                <a:solidFill>
                  <a:srgbClr val="0000FF"/>
                </a:solidFill>
                <a:latin typeface="Consolas" panose="020B0609020204030204" pitchFamily="49" charset="0"/>
              </a:rPr>
              <a:t>="demo_form.asp"&gt;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input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type</a:t>
            </a:r>
            <a:r>
              <a:rPr lang="en-IN" sz="2000" dirty="0">
                <a:solidFill>
                  <a:srgbClr val="0000FF"/>
                </a:solidFill>
                <a:latin typeface="Consolas" panose="020B0609020204030204" pitchFamily="49" charset="0"/>
              </a:rPr>
              <a:t>="text"</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input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type</a:t>
            </a:r>
            <a:r>
              <a:rPr lang="en-IN" sz="2000" dirty="0">
                <a:solidFill>
                  <a:srgbClr val="0000FF"/>
                </a:solidFill>
                <a:latin typeface="Consolas" panose="020B0609020204030204" pitchFamily="49" charset="0"/>
              </a:rPr>
              <a:t>="password"</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input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type</a:t>
            </a:r>
            <a:r>
              <a:rPr lang="en-IN" sz="2000" dirty="0">
                <a:solidFill>
                  <a:srgbClr val="0000FF"/>
                </a:solidFill>
                <a:latin typeface="Consolas" panose="020B0609020204030204" pitchFamily="49" charset="0"/>
              </a:rPr>
              <a:t>="file"</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input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type</a:t>
            </a:r>
            <a:r>
              <a:rPr lang="en-IN" sz="2000" dirty="0">
                <a:solidFill>
                  <a:srgbClr val="0000FF"/>
                </a:solidFill>
                <a:latin typeface="Consolas" panose="020B0609020204030204" pitchFamily="49" charset="0"/>
              </a:rPr>
              <a:t>="image"</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src</a:t>
            </a:r>
            <a:r>
              <a:rPr lang="en-IN" sz="2000" dirty="0">
                <a:solidFill>
                  <a:srgbClr val="0000FF"/>
                </a:solidFill>
                <a:latin typeface="Consolas" panose="020B0609020204030204" pitchFamily="49" charset="0"/>
              </a:rPr>
              <a:t>="Flower4.jpg"</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input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type</a:t>
            </a:r>
            <a:r>
              <a:rPr lang="en-IN" sz="2000" dirty="0">
                <a:solidFill>
                  <a:srgbClr val="0000FF"/>
                </a:solidFill>
                <a:latin typeface="Consolas" panose="020B0609020204030204" pitchFamily="49" charset="0"/>
              </a:rPr>
              <a:t>="button"</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form</a:t>
            </a:r>
            <a:r>
              <a:rPr lang="en-IN" sz="2000" dirty="0">
                <a:solidFill>
                  <a:srgbClr val="0000FF"/>
                </a:solidFill>
                <a:latin typeface="Consolas" panose="020B0609020204030204" pitchFamily="49" charset="0"/>
              </a:rPr>
              <a:t>&gt;</a:t>
            </a:r>
            <a:endParaRPr lang="en-IN" sz="20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defPPr>
              <a:defRPr lang="en-US"/>
            </a:defPPr>
            <a:lvl1pPr algn="r">
              <a:defRPr b="1">
                <a:solidFill>
                  <a:schemeClr val="bg1"/>
                </a:solidFill>
                <a:latin typeface="Arial" pitchFamily="34" charset="0"/>
                <a:cs typeface="Arial" pitchFamily="34" charset="0"/>
              </a:defRPr>
            </a:lvl1pPr>
          </a:lstStyle>
          <a:p>
            <a:r>
              <a:rPr lang="en-US" dirty="0"/>
              <a:t>&lt;input type="text"&gt; Tag</a:t>
            </a:r>
          </a:p>
        </p:txBody>
      </p:sp>
      <p:graphicFrame>
        <p:nvGraphicFramePr>
          <p:cNvPr id="4" name="Table 3"/>
          <p:cNvGraphicFramePr>
            <a:graphicFrameLocks noGrp="1"/>
          </p:cNvGraphicFramePr>
          <p:nvPr>
            <p:extLst>
              <p:ext uri="{D42A27DB-BD31-4B8C-83A1-F6EECF244321}">
                <p14:modId xmlns:p14="http://schemas.microsoft.com/office/powerpoint/2010/main" val="553001778"/>
              </p:ext>
            </p:extLst>
          </p:nvPr>
        </p:nvGraphicFramePr>
        <p:xfrm>
          <a:off x="228600" y="1295400"/>
          <a:ext cx="8686801" cy="2270760"/>
        </p:xfrm>
        <a:graphic>
          <a:graphicData uri="http://schemas.openxmlformats.org/drawingml/2006/table">
            <a:tbl>
              <a:tblPr firstRow="1" bandRow="1">
                <a:tableStyleId>{5940675A-B579-460E-94D1-54222C63F5DA}</a:tableStyleId>
              </a:tblPr>
              <a:tblGrid>
                <a:gridCol w="2057400"/>
                <a:gridCol w="1524000"/>
                <a:gridCol w="5105401"/>
              </a:tblGrid>
              <a:tr h="370840">
                <a:tc>
                  <a:txBody>
                    <a:bodyPr/>
                    <a:lstStyle/>
                    <a:p>
                      <a:pPr algn="ctr"/>
                      <a:r>
                        <a:rPr lang="en-US" sz="1600" b="1" i="0" dirty="0" smtClean="0">
                          <a:latin typeface="Arial" pitchFamily="34" charset="0"/>
                          <a:cs typeface="Arial" pitchFamily="34" charset="0"/>
                        </a:rPr>
                        <a:t>Attribute</a:t>
                      </a:r>
                      <a:endParaRPr lang="en-US" sz="1600" b="1" i="0" dirty="0">
                        <a:latin typeface="Arial" pitchFamily="34" charset="0"/>
                        <a:cs typeface="Arial" pitchFamily="34" charset="0"/>
                      </a:endParaRPr>
                    </a:p>
                  </a:txBody>
                  <a:tcPr/>
                </a:tc>
                <a:tc>
                  <a:txBody>
                    <a:bodyPr/>
                    <a:lstStyle/>
                    <a:p>
                      <a:pPr algn="ctr"/>
                      <a:r>
                        <a:rPr lang="en-US" sz="1600" b="1" i="0" dirty="0" smtClean="0">
                          <a:latin typeface="Arial" pitchFamily="34" charset="0"/>
                          <a:cs typeface="Arial" pitchFamily="34" charset="0"/>
                        </a:rPr>
                        <a:t>Values</a:t>
                      </a:r>
                      <a:endParaRPr lang="en-US" sz="1600" b="1" i="0" dirty="0">
                        <a:latin typeface="Arial" pitchFamily="34" charset="0"/>
                        <a:cs typeface="Arial" pitchFamily="34" charset="0"/>
                      </a:endParaRPr>
                    </a:p>
                  </a:txBody>
                  <a:tcPr/>
                </a:tc>
                <a:tc>
                  <a:txBody>
                    <a:bodyPr/>
                    <a:lstStyle/>
                    <a:p>
                      <a:pPr algn="ctr"/>
                      <a:r>
                        <a:rPr lang="en-US" sz="1600" b="1" i="0" dirty="0" smtClean="0">
                          <a:latin typeface="Arial" pitchFamily="34" charset="0"/>
                          <a:cs typeface="Arial" pitchFamily="34" charset="0"/>
                        </a:rPr>
                        <a:t>Description</a:t>
                      </a:r>
                      <a:endParaRPr lang="en-US" sz="1600" b="1" i="0" dirty="0">
                        <a:latin typeface="Arial" pitchFamily="34" charset="0"/>
                        <a:cs typeface="Arial" pitchFamily="34" charset="0"/>
                      </a:endParaRPr>
                    </a:p>
                  </a:txBody>
                  <a:tcPr/>
                </a:tc>
              </a:tr>
              <a:tr h="370840">
                <a:tc>
                  <a:txBody>
                    <a:bodyPr/>
                    <a:lstStyle/>
                    <a:p>
                      <a:pPr algn="l"/>
                      <a:r>
                        <a:rPr kumimoji="0" lang="en-US" sz="1800" b="0" kern="1200" dirty="0" smtClean="0">
                          <a:solidFill>
                            <a:srgbClr val="0070C0"/>
                          </a:solidFill>
                          <a:latin typeface="Calibri" panose="020F0502020204030204" pitchFamily="34" charset="0"/>
                          <a:ea typeface="+mn-ea"/>
                          <a:cs typeface="Calibri" panose="020F0502020204030204" pitchFamily="34" charset="0"/>
                        </a:rPr>
                        <a:t>autocomplete</a:t>
                      </a:r>
                      <a:endParaRPr kumimoji="0" lang="en-US" sz="1800" b="0" kern="1200" dirty="0">
                        <a:solidFill>
                          <a:srgbClr val="0070C0"/>
                        </a:solidFill>
                        <a:latin typeface="Calibri" panose="020F0502020204030204" pitchFamily="34" charset="0"/>
                        <a:ea typeface="+mn-ea"/>
                        <a:cs typeface="Calibri" panose="020F0502020204030204" pitchFamily="34" charset="0"/>
                      </a:endParaRPr>
                    </a:p>
                  </a:txBody>
                  <a:tcPr anchor="ctr"/>
                </a:tc>
                <a:tc>
                  <a:txBody>
                    <a:bodyPr/>
                    <a:lstStyle/>
                    <a:p>
                      <a:pPr algn="ctr"/>
                      <a:r>
                        <a:rPr lang="en-US" sz="1600" dirty="0" smtClean="0">
                          <a:latin typeface="Arial" pitchFamily="34" charset="0"/>
                          <a:cs typeface="Arial" pitchFamily="34" charset="0"/>
                        </a:rPr>
                        <a:t>on/off</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To fill in the field, based on earlier typed values.</a:t>
                      </a:r>
                      <a:endParaRPr lang="en-US" sz="1600" dirty="0">
                        <a:latin typeface="Arial" pitchFamily="34" charset="0"/>
                        <a:cs typeface="Arial" pitchFamily="34" charset="0"/>
                      </a:endParaRPr>
                    </a:p>
                  </a:txBody>
                  <a:tcPr/>
                </a:tc>
              </a:tr>
              <a:tr h="370840">
                <a:tc>
                  <a:txBody>
                    <a:bodyPr/>
                    <a:lstStyle/>
                    <a:p>
                      <a:pPr algn="l"/>
                      <a:r>
                        <a:rPr kumimoji="0" lang="en-US" sz="1800" b="0" kern="1200" dirty="0" smtClean="0">
                          <a:solidFill>
                            <a:srgbClr val="0070C0"/>
                          </a:solidFill>
                          <a:latin typeface="Calibri" panose="020F0502020204030204" pitchFamily="34" charset="0"/>
                          <a:ea typeface="+mn-ea"/>
                          <a:cs typeface="Calibri" panose="020F0502020204030204" pitchFamily="34" charset="0"/>
                        </a:rPr>
                        <a:t>autofocus</a:t>
                      </a:r>
                    </a:p>
                  </a:txBody>
                  <a:tcPr anchor="ctr"/>
                </a:tc>
                <a:tc>
                  <a:txBody>
                    <a:bodyPr/>
                    <a:lstStyle/>
                    <a:p>
                      <a:pPr marL="0" algn="ctr" rtl="0" eaLnBrk="1" latinLnBrk="0" hangingPunct="1"/>
                      <a:r>
                        <a:rPr kumimoji="0" lang="en-US" sz="1600" kern="1200" dirty="0" smtClean="0">
                          <a:solidFill>
                            <a:schemeClr val="tx1"/>
                          </a:solidFill>
                          <a:latin typeface="Arial" pitchFamily="34" charset="0"/>
                          <a:ea typeface="+mn-ea"/>
                          <a:cs typeface="Arial" pitchFamily="34" charset="0"/>
                        </a:rPr>
                        <a:t>autofocus</a:t>
                      </a:r>
                    </a:p>
                  </a:txBody>
                  <a:tcPr anchor="ctr"/>
                </a:tc>
                <a:tc>
                  <a:txBody>
                    <a:bodyPr/>
                    <a:lstStyle/>
                    <a:p>
                      <a:r>
                        <a:rPr kumimoji="0" lang="en-US" sz="1600" kern="1200" dirty="0" smtClean="0">
                          <a:solidFill>
                            <a:schemeClr val="tx1"/>
                          </a:solidFill>
                          <a:latin typeface="Arial" pitchFamily="34" charset="0"/>
                          <a:ea typeface="+mn-ea"/>
                          <a:cs typeface="Arial" pitchFamily="34" charset="0"/>
                        </a:rPr>
                        <a:t>element should automatically get focus when the page loads.</a:t>
                      </a:r>
                    </a:p>
                  </a:txBody>
                  <a:tcPr/>
                </a:tc>
              </a:tr>
              <a:tr h="370840">
                <a:tc>
                  <a:txBody>
                    <a:bodyPr/>
                    <a:lstStyle/>
                    <a:p>
                      <a:pPr algn="l"/>
                      <a:r>
                        <a:rPr kumimoji="0" lang="en-US" sz="1800" b="0" kern="1200" dirty="0" smtClean="0">
                          <a:solidFill>
                            <a:srgbClr val="0070C0"/>
                          </a:solidFill>
                          <a:latin typeface="Calibri" panose="020F0502020204030204" pitchFamily="34" charset="0"/>
                          <a:ea typeface="+mn-ea"/>
                          <a:cs typeface="Calibri" panose="020F0502020204030204" pitchFamily="34" charset="0"/>
                        </a:rPr>
                        <a:t>disabled</a:t>
                      </a:r>
                    </a:p>
                  </a:txBody>
                  <a:tcPr anchor="ctr"/>
                </a:tc>
                <a:tc>
                  <a:txBody>
                    <a:bodyPr/>
                    <a:lstStyle/>
                    <a:p>
                      <a:pPr algn="ctr"/>
                      <a:r>
                        <a:rPr kumimoji="0" lang="en-US" sz="1600" kern="1200" dirty="0" smtClean="0">
                          <a:solidFill>
                            <a:schemeClr val="tx1"/>
                          </a:solidFill>
                          <a:latin typeface="Arial" pitchFamily="34" charset="0"/>
                          <a:ea typeface="+mn-ea"/>
                          <a:cs typeface="Arial" pitchFamily="34" charset="0"/>
                        </a:rPr>
                        <a:t>disabled</a:t>
                      </a:r>
                    </a:p>
                  </a:txBody>
                  <a:tcPr anchor="ctr"/>
                </a:tc>
                <a:tc>
                  <a:txBody>
                    <a:bodyPr/>
                    <a:lstStyle/>
                    <a:p>
                      <a:r>
                        <a:rPr kumimoji="0" lang="en-US" sz="1600" kern="1200" dirty="0" smtClean="0">
                          <a:solidFill>
                            <a:schemeClr val="tx1"/>
                          </a:solidFill>
                          <a:latin typeface="Arial" pitchFamily="34" charset="0"/>
                          <a:ea typeface="+mn-ea"/>
                          <a:cs typeface="Arial" pitchFamily="34" charset="0"/>
                        </a:rPr>
                        <a:t>element should be disabled.</a:t>
                      </a:r>
                    </a:p>
                  </a:txBody>
                  <a:tcPr/>
                </a:tc>
              </a:tr>
              <a:tr h="370840">
                <a:tc>
                  <a:txBody>
                    <a:bodyPr/>
                    <a:lstStyle/>
                    <a:p>
                      <a:pPr algn="l"/>
                      <a:r>
                        <a:rPr kumimoji="0" lang="en-US" sz="1800" b="0" kern="1200" dirty="0" smtClean="0">
                          <a:solidFill>
                            <a:srgbClr val="0070C0"/>
                          </a:solidFill>
                          <a:latin typeface="Calibri" panose="020F0502020204030204" pitchFamily="34" charset="0"/>
                          <a:ea typeface="+mn-ea"/>
                          <a:cs typeface="Calibri" panose="020F0502020204030204" pitchFamily="34" charset="0"/>
                        </a:rPr>
                        <a:t>maxlength</a:t>
                      </a:r>
                    </a:p>
                  </a:txBody>
                  <a:tcPr anchor="ctr"/>
                </a:tc>
                <a:tc>
                  <a:txBody>
                    <a:bodyPr/>
                    <a:lstStyle/>
                    <a:p>
                      <a:pPr algn="ctr"/>
                      <a:r>
                        <a:rPr kumimoji="0" lang="en-US" sz="1600" kern="1200" dirty="0" smtClean="0">
                          <a:solidFill>
                            <a:schemeClr val="tx1"/>
                          </a:solidFill>
                          <a:latin typeface="Arial" pitchFamily="34" charset="0"/>
                          <a:ea typeface="+mn-ea"/>
                          <a:cs typeface="Arial" pitchFamily="34" charset="0"/>
                        </a:rPr>
                        <a:t>number</a:t>
                      </a:r>
                    </a:p>
                  </a:txBody>
                  <a:tcPr anchor="ctr"/>
                </a:tc>
                <a:tc>
                  <a:txBody>
                    <a:bodyPr/>
                    <a:lstStyle/>
                    <a:p>
                      <a:r>
                        <a:rPr kumimoji="0" lang="en-US" sz="1600" kern="1200" dirty="0" smtClean="0">
                          <a:solidFill>
                            <a:schemeClr val="tx1"/>
                          </a:solidFill>
                          <a:latin typeface="Arial" pitchFamily="34" charset="0"/>
                          <a:ea typeface="+mn-ea"/>
                          <a:cs typeface="Arial" pitchFamily="34" charset="0"/>
                        </a:rPr>
                        <a:t>the maximum number of characters allowed in an &lt;input&gt; element.</a:t>
                      </a:r>
                    </a:p>
                  </a:txBody>
                  <a:tcPr/>
                </a:tc>
              </a:tr>
            </a:tbl>
          </a:graphicData>
        </a:graphic>
      </p:graphicFrame>
      <p:sp>
        <p:nvSpPr>
          <p:cNvPr id="5" name="Rectangle 4"/>
          <p:cNvSpPr/>
          <p:nvPr/>
        </p:nvSpPr>
        <p:spPr>
          <a:xfrm>
            <a:off x="0" y="609600"/>
            <a:ext cx="9144000" cy="369332"/>
          </a:xfrm>
          <a:prstGeom prst="rect">
            <a:avLst/>
          </a:prstGeom>
          <a:solidFill>
            <a:srgbClr val="FFFF00"/>
          </a:solidFill>
        </p:spPr>
        <p:txBody>
          <a:bodyPr wrap="square">
            <a:spAutoFit/>
          </a:bodyPr>
          <a:lstStyle/>
          <a:p>
            <a:pPr algn="ctr"/>
            <a:r>
              <a:rPr lang="en-US" sz="1800" dirty="0">
                <a:solidFill>
                  <a:srgbClr val="0070C0"/>
                </a:solidFill>
                <a:latin typeface="Arial" pitchFamily="34" charset="0"/>
                <a:cs typeface="Arial" pitchFamily="34" charset="0"/>
              </a:rPr>
              <a:t>&lt;input </a:t>
            </a:r>
            <a:r>
              <a:rPr lang="en-US" sz="1800" dirty="0" smtClean="0">
                <a:solidFill>
                  <a:srgbClr val="0070C0"/>
                </a:solidFill>
                <a:latin typeface="Arial" pitchFamily="34" charset="0"/>
                <a:cs typeface="Arial" pitchFamily="34" charset="0"/>
              </a:rPr>
              <a:t>id = "</a:t>
            </a:r>
            <a:r>
              <a:rPr lang="en-US" sz="1800" dirty="0">
                <a:solidFill>
                  <a:srgbClr val="0070C0"/>
                </a:solidFill>
                <a:latin typeface="Arial" pitchFamily="34" charset="0"/>
                <a:cs typeface="Arial" pitchFamily="34" charset="0"/>
              </a:rPr>
              <a:t>Text1" </a:t>
            </a:r>
            <a:r>
              <a:rPr lang="en-US" sz="1800" dirty="0" smtClean="0">
                <a:solidFill>
                  <a:srgbClr val="0070C0"/>
                </a:solidFill>
                <a:latin typeface="Arial" pitchFamily="34" charset="0"/>
                <a:cs typeface="Arial" pitchFamily="34" charset="0"/>
              </a:rPr>
              <a:t>type = "</a:t>
            </a:r>
            <a:r>
              <a:rPr lang="en-US" sz="1800" dirty="0">
                <a:solidFill>
                  <a:srgbClr val="0070C0"/>
                </a:solidFill>
                <a:latin typeface="Arial" pitchFamily="34" charset="0"/>
                <a:cs typeface="Arial" pitchFamily="34" charset="0"/>
              </a:rPr>
              <a:t>text" /&gt;</a:t>
            </a:r>
          </a:p>
        </p:txBody>
      </p:sp>
      <p:graphicFrame>
        <p:nvGraphicFramePr>
          <p:cNvPr id="6" name="Table 5"/>
          <p:cNvGraphicFramePr>
            <a:graphicFrameLocks noGrp="1"/>
          </p:cNvGraphicFramePr>
          <p:nvPr>
            <p:extLst>
              <p:ext uri="{D42A27DB-BD31-4B8C-83A1-F6EECF244321}">
                <p14:modId xmlns:p14="http://schemas.microsoft.com/office/powerpoint/2010/main" val="780773680"/>
              </p:ext>
            </p:extLst>
          </p:nvPr>
        </p:nvGraphicFramePr>
        <p:xfrm>
          <a:off x="228600" y="3733800"/>
          <a:ext cx="8686801" cy="2225040"/>
        </p:xfrm>
        <a:graphic>
          <a:graphicData uri="http://schemas.openxmlformats.org/drawingml/2006/table">
            <a:tbl>
              <a:tblPr firstRow="1" bandRow="1">
                <a:tableStyleId>{5940675A-B579-460E-94D1-54222C63F5DA}</a:tableStyleId>
              </a:tblPr>
              <a:tblGrid>
                <a:gridCol w="2057400"/>
                <a:gridCol w="1524000"/>
                <a:gridCol w="5105401"/>
              </a:tblGrid>
              <a:tr h="370840">
                <a:tc>
                  <a:txBody>
                    <a:bodyPr/>
                    <a:lstStyle/>
                    <a:p>
                      <a:pPr algn="ctr"/>
                      <a:r>
                        <a:rPr lang="en-US" sz="1600" b="1" i="0" dirty="0" smtClean="0">
                          <a:latin typeface="Arial" pitchFamily="34" charset="0"/>
                          <a:cs typeface="Arial" pitchFamily="34" charset="0"/>
                        </a:rPr>
                        <a:t>Attribute</a:t>
                      </a:r>
                      <a:endParaRPr lang="en-US" sz="1600" b="1" i="0" dirty="0">
                        <a:latin typeface="Arial" pitchFamily="34" charset="0"/>
                        <a:cs typeface="Arial" pitchFamily="34" charset="0"/>
                      </a:endParaRPr>
                    </a:p>
                  </a:txBody>
                  <a:tcPr/>
                </a:tc>
                <a:tc>
                  <a:txBody>
                    <a:bodyPr/>
                    <a:lstStyle/>
                    <a:p>
                      <a:pPr algn="ctr"/>
                      <a:r>
                        <a:rPr lang="en-US" sz="1600" b="1" i="0" dirty="0" smtClean="0">
                          <a:latin typeface="Arial" pitchFamily="34" charset="0"/>
                          <a:cs typeface="Arial" pitchFamily="34" charset="0"/>
                        </a:rPr>
                        <a:t>Values</a:t>
                      </a:r>
                      <a:endParaRPr lang="en-US" sz="1600" b="1" i="0" dirty="0">
                        <a:latin typeface="Arial" pitchFamily="34" charset="0"/>
                        <a:cs typeface="Arial" pitchFamily="34" charset="0"/>
                      </a:endParaRPr>
                    </a:p>
                  </a:txBody>
                  <a:tcPr/>
                </a:tc>
                <a:tc>
                  <a:txBody>
                    <a:bodyPr/>
                    <a:lstStyle/>
                    <a:p>
                      <a:pPr algn="ctr"/>
                      <a:r>
                        <a:rPr lang="en-US" sz="1600" b="1" i="0" dirty="0" smtClean="0">
                          <a:latin typeface="Arial" pitchFamily="34" charset="0"/>
                          <a:cs typeface="Arial" pitchFamily="34" charset="0"/>
                        </a:rPr>
                        <a:t>Description</a:t>
                      </a:r>
                      <a:endParaRPr lang="en-US" sz="1600" b="1" i="0" dirty="0">
                        <a:latin typeface="Arial" pitchFamily="34" charset="0"/>
                        <a:cs typeface="Arial" pitchFamily="34" charset="0"/>
                      </a:endParaRPr>
                    </a:p>
                  </a:txBody>
                  <a:tcPr/>
                </a:tc>
              </a:tr>
              <a:tr h="370840">
                <a:tc>
                  <a:txBody>
                    <a:bodyPr/>
                    <a:lstStyle/>
                    <a:p>
                      <a:pPr algn="l"/>
                      <a:r>
                        <a:rPr kumimoji="0" lang="en-US" sz="1800" b="0" kern="1200" dirty="0" smtClean="0">
                          <a:solidFill>
                            <a:srgbClr val="0070C0"/>
                          </a:solidFill>
                          <a:latin typeface="Calibri" panose="020F0502020204030204" pitchFamily="34" charset="0"/>
                          <a:ea typeface="+mn-ea"/>
                          <a:cs typeface="Calibri" panose="020F0502020204030204" pitchFamily="34" charset="0"/>
                        </a:rPr>
                        <a:t>placeholder</a:t>
                      </a:r>
                    </a:p>
                  </a:txBody>
                  <a:tcPr anchor="ctr"/>
                </a:tc>
                <a:tc>
                  <a:txBody>
                    <a:bodyPr/>
                    <a:lstStyle/>
                    <a:p>
                      <a:pPr algn="ctr"/>
                      <a:r>
                        <a:rPr kumimoji="0" lang="en-US" sz="1600" kern="1200" dirty="0" smtClean="0">
                          <a:solidFill>
                            <a:schemeClr val="tx1"/>
                          </a:solidFill>
                          <a:latin typeface="Arial" pitchFamily="34" charset="0"/>
                          <a:ea typeface="+mn-ea"/>
                          <a:cs typeface="Arial" pitchFamily="34" charset="0"/>
                        </a:rPr>
                        <a:t>text</a:t>
                      </a:r>
                    </a:p>
                  </a:txBody>
                  <a:tcPr anchor="ctr"/>
                </a:tc>
                <a:tc>
                  <a:txBody>
                    <a:bodyPr/>
                    <a:lstStyle/>
                    <a:p>
                      <a:r>
                        <a:rPr kumimoji="0" lang="en-US" sz="1600" kern="1200" dirty="0" smtClean="0">
                          <a:solidFill>
                            <a:schemeClr val="tx1"/>
                          </a:solidFill>
                          <a:latin typeface="Arial" pitchFamily="34" charset="0"/>
                          <a:ea typeface="+mn-ea"/>
                          <a:cs typeface="Arial" pitchFamily="34" charset="0"/>
                        </a:rPr>
                        <a:t>a short hint that describes the expected value.</a:t>
                      </a:r>
                    </a:p>
                  </a:txBody>
                  <a:tcPr/>
                </a:tc>
              </a:tr>
              <a:tr h="370840">
                <a:tc>
                  <a:txBody>
                    <a:bodyPr/>
                    <a:lstStyle/>
                    <a:p>
                      <a:pPr algn="l"/>
                      <a:r>
                        <a:rPr kumimoji="0" lang="en-US" sz="1800" b="0" kern="1200" dirty="0" smtClean="0">
                          <a:solidFill>
                            <a:srgbClr val="0070C0"/>
                          </a:solidFill>
                          <a:latin typeface="Calibri" panose="020F0502020204030204" pitchFamily="34" charset="0"/>
                          <a:ea typeface="+mn-ea"/>
                          <a:cs typeface="Calibri" panose="020F0502020204030204" pitchFamily="34" charset="0"/>
                        </a:rPr>
                        <a:t>readonly</a:t>
                      </a:r>
                    </a:p>
                  </a:txBody>
                  <a:tcPr anchor="ctr"/>
                </a:tc>
                <a:tc>
                  <a:txBody>
                    <a:bodyPr/>
                    <a:lstStyle/>
                    <a:p>
                      <a:pPr algn="ctr"/>
                      <a:r>
                        <a:rPr kumimoji="0" lang="en-US" sz="1600" kern="1200" dirty="0" smtClean="0">
                          <a:solidFill>
                            <a:schemeClr val="tx1"/>
                          </a:solidFill>
                          <a:latin typeface="Arial" pitchFamily="34" charset="0"/>
                          <a:ea typeface="+mn-ea"/>
                          <a:cs typeface="Arial" pitchFamily="34" charset="0"/>
                        </a:rPr>
                        <a:t>readonly</a:t>
                      </a:r>
                    </a:p>
                  </a:txBody>
                  <a:tcPr anchor="ctr"/>
                </a:tc>
                <a:tc>
                  <a:txBody>
                    <a:bodyPr/>
                    <a:lstStyle/>
                    <a:p>
                      <a:r>
                        <a:rPr kumimoji="0" lang="en-US" sz="1600" kern="1200" dirty="0" smtClean="0">
                          <a:solidFill>
                            <a:schemeClr val="tx1"/>
                          </a:solidFill>
                          <a:latin typeface="Arial" pitchFamily="34" charset="0"/>
                          <a:ea typeface="+mn-ea"/>
                          <a:cs typeface="Arial" pitchFamily="34" charset="0"/>
                        </a:rPr>
                        <a:t>input field is read-only.</a:t>
                      </a:r>
                    </a:p>
                  </a:txBody>
                  <a:tcPr/>
                </a:tc>
              </a:tr>
              <a:tr h="370840">
                <a:tc>
                  <a:txBody>
                    <a:bodyPr/>
                    <a:lstStyle/>
                    <a:p>
                      <a:pPr algn="l"/>
                      <a:r>
                        <a:rPr kumimoji="0" lang="en-US" sz="1800" b="0" kern="1200" dirty="0" smtClean="0">
                          <a:solidFill>
                            <a:srgbClr val="0070C0"/>
                          </a:solidFill>
                          <a:latin typeface="Calibri" panose="020F0502020204030204" pitchFamily="34" charset="0"/>
                          <a:ea typeface="+mn-ea"/>
                          <a:cs typeface="Calibri" panose="020F0502020204030204" pitchFamily="34" charset="0"/>
                        </a:rPr>
                        <a:t>required</a:t>
                      </a:r>
                    </a:p>
                  </a:txBody>
                  <a:tcPr anchor="ctr"/>
                </a:tc>
                <a:tc>
                  <a:txBody>
                    <a:bodyPr/>
                    <a:lstStyle/>
                    <a:p>
                      <a:pPr marL="0" algn="ctr" rtl="0" eaLnBrk="1" latinLnBrk="0" hangingPunct="1"/>
                      <a:r>
                        <a:rPr kumimoji="0" lang="en-US" sz="1600" kern="1200" dirty="0" smtClean="0">
                          <a:solidFill>
                            <a:schemeClr val="tx1"/>
                          </a:solidFill>
                          <a:latin typeface="Arial" pitchFamily="34" charset="0"/>
                          <a:ea typeface="+mn-ea"/>
                          <a:cs typeface="Arial" pitchFamily="34" charset="0"/>
                        </a:rPr>
                        <a:t>required</a:t>
                      </a:r>
                    </a:p>
                  </a:txBody>
                  <a:tcPr anchor="ctr"/>
                </a:tc>
                <a:tc>
                  <a:txBody>
                    <a:bodyPr/>
                    <a:lstStyle/>
                    <a:p>
                      <a:r>
                        <a:rPr kumimoji="0" lang="en-US" sz="1600" kern="1200" dirty="0" smtClean="0">
                          <a:solidFill>
                            <a:schemeClr val="tx1"/>
                          </a:solidFill>
                          <a:latin typeface="Arial" pitchFamily="34" charset="0"/>
                          <a:ea typeface="+mn-ea"/>
                          <a:cs typeface="Arial" pitchFamily="34" charset="0"/>
                        </a:rPr>
                        <a:t>field must be filled out before submitting the form.</a:t>
                      </a:r>
                    </a:p>
                  </a:txBody>
                  <a:tcPr/>
                </a:tc>
              </a:tr>
              <a:tr h="370840">
                <a:tc>
                  <a:txBody>
                    <a:bodyPr/>
                    <a:lstStyle/>
                    <a:p>
                      <a:pPr algn="l"/>
                      <a:r>
                        <a:rPr kumimoji="0" lang="en-US" sz="1800" b="0" kern="1200" dirty="0" smtClean="0">
                          <a:solidFill>
                            <a:srgbClr val="0070C0"/>
                          </a:solidFill>
                          <a:latin typeface="Calibri" panose="020F0502020204030204" pitchFamily="34" charset="0"/>
                          <a:ea typeface="+mn-ea"/>
                          <a:cs typeface="Calibri" panose="020F0502020204030204" pitchFamily="34" charset="0"/>
                        </a:rPr>
                        <a:t>value</a:t>
                      </a:r>
                    </a:p>
                  </a:txBody>
                  <a:tcPr anchor="ctr"/>
                </a:tc>
                <a:tc>
                  <a:txBody>
                    <a:bodyPr/>
                    <a:lstStyle/>
                    <a:p>
                      <a:pPr algn="ctr"/>
                      <a:r>
                        <a:rPr kumimoji="0" lang="en-US" sz="1600" kern="1200" dirty="0" smtClean="0">
                          <a:solidFill>
                            <a:schemeClr val="tx1"/>
                          </a:solidFill>
                          <a:latin typeface="Arial" pitchFamily="34" charset="0"/>
                          <a:ea typeface="+mn-ea"/>
                          <a:cs typeface="Arial" pitchFamily="34" charset="0"/>
                        </a:rPr>
                        <a:t>text</a:t>
                      </a:r>
                    </a:p>
                  </a:txBody>
                  <a:tcPr anchor="ctr"/>
                </a:tc>
                <a:tc>
                  <a:txBody>
                    <a:bodyPr/>
                    <a:lstStyle/>
                    <a:p>
                      <a:r>
                        <a:rPr kumimoji="0" lang="en-US" sz="1600" kern="1200" dirty="0" smtClean="0">
                          <a:solidFill>
                            <a:schemeClr val="tx1"/>
                          </a:solidFill>
                          <a:latin typeface="Arial" pitchFamily="34" charset="0"/>
                          <a:ea typeface="+mn-ea"/>
                          <a:cs typeface="Arial" pitchFamily="34" charset="0"/>
                        </a:rPr>
                        <a:t>the value of an &lt;input&gt; element.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smtClean="0">
                          <a:solidFill>
                            <a:srgbClr val="0070C0"/>
                          </a:solidFill>
                          <a:latin typeface="Calibri" panose="020F0502020204030204" pitchFamily="34" charset="0"/>
                          <a:ea typeface="+mn-ea"/>
                          <a:cs typeface="Calibri" panose="020F0502020204030204" pitchFamily="34" charset="0"/>
                        </a:rPr>
                        <a:t>hidden</a:t>
                      </a:r>
                    </a:p>
                  </a:txBody>
                  <a:tcPr anchor="ctr"/>
                </a:tc>
                <a:tc>
                  <a:txBody>
                    <a:bodyPr/>
                    <a:lstStyle/>
                    <a:p>
                      <a:pPr algn="ctr"/>
                      <a:endParaRPr kumimoji="0" lang="en-US" sz="1600" kern="1200" dirty="0" smtClean="0">
                        <a:solidFill>
                          <a:schemeClr val="tx1"/>
                        </a:solidFill>
                        <a:latin typeface="Arial" pitchFamily="34" charset="0"/>
                        <a:ea typeface="+mn-ea"/>
                        <a:cs typeface="Arial" pitchFamily="34" charset="0"/>
                      </a:endParaRPr>
                    </a:p>
                  </a:txBody>
                  <a:tcPr anchor="ctr"/>
                </a:tc>
                <a:tc>
                  <a:txBody>
                    <a:bodyPr/>
                    <a:lstStyle/>
                    <a:p>
                      <a:endParaRPr kumimoji="0" lang="en-US" sz="1600" kern="1200" dirty="0" smtClean="0">
                        <a:solidFill>
                          <a:schemeClr val="tx1"/>
                        </a:solidFill>
                        <a:latin typeface="Arial" pitchFamily="34" charset="0"/>
                        <a:ea typeface="+mn-ea"/>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defPPr>
              <a:defRPr lang="en-US"/>
            </a:defPPr>
            <a:lvl1pPr algn="r">
              <a:defRPr b="1">
                <a:solidFill>
                  <a:schemeClr val="bg1"/>
                </a:solidFill>
                <a:latin typeface="Arial" pitchFamily="34" charset="0"/>
                <a:cs typeface="Arial" pitchFamily="34" charset="0"/>
              </a:defRPr>
            </a:lvl1pPr>
          </a:lstStyle>
          <a:p>
            <a:r>
              <a:rPr lang="en-US" dirty="0"/>
              <a:t>&lt;input type="checkbox"&gt; Tag</a:t>
            </a:r>
          </a:p>
        </p:txBody>
      </p:sp>
      <p:sp>
        <p:nvSpPr>
          <p:cNvPr id="5" name="Rectangle 4"/>
          <p:cNvSpPr/>
          <p:nvPr/>
        </p:nvSpPr>
        <p:spPr>
          <a:xfrm>
            <a:off x="0" y="621268"/>
            <a:ext cx="9144000" cy="369332"/>
          </a:xfrm>
          <a:prstGeom prst="rect">
            <a:avLst/>
          </a:prstGeom>
          <a:solidFill>
            <a:srgbClr val="FFFF00"/>
          </a:solidFill>
        </p:spPr>
        <p:txBody>
          <a:bodyPr wrap="square">
            <a:spAutoFit/>
          </a:bodyPr>
          <a:lstStyle/>
          <a:p>
            <a:pPr algn="ctr"/>
            <a:r>
              <a:rPr lang="en-US" sz="1800" dirty="0">
                <a:solidFill>
                  <a:srgbClr val="0070C0"/>
                </a:solidFill>
                <a:latin typeface="Arial" pitchFamily="34" charset="0"/>
                <a:cs typeface="Arial" pitchFamily="34" charset="0"/>
              </a:rPr>
              <a:t>&lt;input </a:t>
            </a:r>
            <a:r>
              <a:rPr lang="en-US" sz="1800" dirty="0" smtClean="0">
                <a:solidFill>
                  <a:srgbClr val="0070C0"/>
                </a:solidFill>
                <a:latin typeface="Arial" pitchFamily="34" charset="0"/>
                <a:cs typeface="Arial" pitchFamily="34" charset="0"/>
              </a:rPr>
              <a:t>type = </a:t>
            </a:r>
            <a:r>
              <a:rPr lang="en-US" sz="1800" dirty="0">
                <a:solidFill>
                  <a:srgbClr val="0070C0"/>
                </a:solidFill>
                <a:latin typeface="Arial" pitchFamily="34" charset="0"/>
                <a:cs typeface="Arial" pitchFamily="34" charset="0"/>
              </a:rPr>
              <a:t>"checkbox " /&gt;</a:t>
            </a:r>
          </a:p>
        </p:txBody>
      </p:sp>
      <p:grpSp>
        <p:nvGrpSpPr>
          <p:cNvPr id="8" name="Group 7"/>
          <p:cNvGrpSpPr/>
          <p:nvPr/>
        </p:nvGrpSpPr>
        <p:grpSpPr>
          <a:xfrm>
            <a:off x="533400" y="5002649"/>
            <a:ext cx="8001000" cy="1169551"/>
            <a:chOff x="533400" y="5002649"/>
            <a:chExt cx="8001000" cy="1169551"/>
          </a:xfrm>
        </p:grpSpPr>
        <p:sp>
          <p:nvSpPr>
            <p:cNvPr id="9" name="Rectangle 8"/>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10" name="Straight Connector 9"/>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11" name="Table 10"/>
          <p:cNvGraphicFramePr>
            <a:graphicFrameLocks noGrp="1"/>
          </p:cNvGraphicFramePr>
          <p:nvPr>
            <p:extLst>
              <p:ext uri="{D42A27DB-BD31-4B8C-83A1-F6EECF244321}">
                <p14:modId xmlns:p14="http://schemas.microsoft.com/office/powerpoint/2010/main" val="3788671768"/>
              </p:ext>
            </p:extLst>
          </p:nvPr>
        </p:nvGraphicFramePr>
        <p:xfrm>
          <a:off x="228600" y="1102360"/>
          <a:ext cx="8686801" cy="2540000"/>
        </p:xfrm>
        <a:graphic>
          <a:graphicData uri="http://schemas.openxmlformats.org/drawingml/2006/table">
            <a:tbl>
              <a:tblPr firstRow="1" bandRow="1">
                <a:tableStyleId>{5940675A-B579-460E-94D1-54222C63F5DA}</a:tableStyleId>
              </a:tblPr>
              <a:tblGrid>
                <a:gridCol w="3810000"/>
                <a:gridCol w="1066800"/>
                <a:gridCol w="3810001"/>
              </a:tblGrid>
              <a:tr h="370840">
                <a:tc>
                  <a:txBody>
                    <a:bodyPr/>
                    <a:lstStyle/>
                    <a:p>
                      <a:pPr algn="ctr"/>
                      <a:r>
                        <a:rPr lang="en-US" sz="1600" b="1" i="0" dirty="0" smtClean="0">
                          <a:latin typeface="Arial" pitchFamily="34" charset="0"/>
                          <a:cs typeface="Arial" pitchFamily="34" charset="0"/>
                        </a:rPr>
                        <a:t>Attribute</a:t>
                      </a:r>
                      <a:endParaRPr lang="en-US" sz="1600" b="1" i="0" dirty="0">
                        <a:latin typeface="Arial" pitchFamily="34" charset="0"/>
                        <a:cs typeface="Arial" pitchFamily="34" charset="0"/>
                      </a:endParaRPr>
                    </a:p>
                  </a:txBody>
                  <a:tcPr/>
                </a:tc>
                <a:tc>
                  <a:txBody>
                    <a:bodyPr/>
                    <a:lstStyle/>
                    <a:p>
                      <a:pPr algn="ctr"/>
                      <a:r>
                        <a:rPr lang="en-US" sz="1600" b="1" i="0" dirty="0" smtClean="0">
                          <a:latin typeface="Arial" pitchFamily="34" charset="0"/>
                          <a:cs typeface="Arial" pitchFamily="34" charset="0"/>
                        </a:rPr>
                        <a:t>Values</a:t>
                      </a:r>
                      <a:endParaRPr lang="en-US" sz="1600" b="1" i="0" dirty="0">
                        <a:latin typeface="Arial" pitchFamily="34" charset="0"/>
                        <a:cs typeface="Arial" pitchFamily="34" charset="0"/>
                      </a:endParaRPr>
                    </a:p>
                  </a:txBody>
                  <a:tcPr/>
                </a:tc>
                <a:tc>
                  <a:txBody>
                    <a:bodyPr/>
                    <a:lstStyle/>
                    <a:p>
                      <a:pPr algn="ctr"/>
                      <a:r>
                        <a:rPr lang="en-US" sz="1600" b="1" i="0" dirty="0" smtClean="0">
                          <a:latin typeface="Arial" pitchFamily="34" charset="0"/>
                          <a:cs typeface="Arial" pitchFamily="34" charset="0"/>
                        </a:rPr>
                        <a:t>Description</a:t>
                      </a:r>
                      <a:endParaRPr lang="en-US" sz="1600" b="1" i="0" dirty="0">
                        <a:latin typeface="Arial" pitchFamily="34" charset="0"/>
                        <a:cs typeface="Arial" pitchFamily="34" charset="0"/>
                      </a:endParaRPr>
                    </a:p>
                  </a:txBody>
                  <a:tcPr/>
                </a:tc>
              </a:tr>
              <a:tr h="370840">
                <a:tc>
                  <a:txBody>
                    <a:bodyPr/>
                    <a:lstStyle/>
                    <a:p>
                      <a:pPr algn="l"/>
                      <a:r>
                        <a:rPr kumimoji="0" lang="en-US" sz="1800" b="0" kern="1200" dirty="0" smtClean="0">
                          <a:solidFill>
                            <a:srgbClr val="0070C0"/>
                          </a:solidFill>
                          <a:latin typeface="Calibri" panose="020F0502020204030204" pitchFamily="34" charset="0"/>
                          <a:ea typeface="+mn-ea"/>
                          <a:cs typeface="Calibri" panose="020F0502020204030204" pitchFamily="34" charset="0"/>
                        </a:rPr>
                        <a:t>autofocus</a:t>
                      </a:r>
                    </a:p>
                  </a:txBody>
                  <a:tcPr anchor="ctr"/>
                </a:tc>
                <a:tc>
                  <a:txBody>
                    <a:bodyPr/>
                    <a:lstStyle/>
                    <a:p>
                      <a:pPr marL="0" algn="ctr" rtl="0" eaLnBrk="1" latinLnBrk="0" hangingPunct="1"/>
                      <a:r>
                        <a:rPr kumimoji="0" lang="en-US" sz="1600" kern="1200" dirty="0" smtClean="0">
                          <a:solidFill>
                            <a:schemeClr val="tx1"/>
                          </a:solidFill>
                          <a:latin typeface="Arial" pitchFamily="34" charset="0"/>
                          <a:ea typeface="+mn-ea"/>
                          <a:cs typeface="Arial" pitchFamily="34" charset="0"/>
                        </a:rPr>
                        <a:t>autofocus</a:t>
                      </a:r>
                    </a:p>
                  </a:txBody>
                  <a:tcPr anchor="ctr"/>
                </a:tc>
                <a:tc>
                  <a:txBody>
                    <a:bodyPr/>
                    <a:lstStyle/>
                    <a:p>
                      <a:r>
                        <a:rPr kumimoji="0" lang="en-US" sz="1600" kern="1200" dirty="0" smtClean="0">
                          <a:solidFill>
                            <a:schemeClr val="tx1"/>
                          </a:solidFill>
                          <a:latin typeface="Arial" pitchFamily="34" charset="0"/>
                          <a:ea typeface="+mn-ea"/>
                          <a:cs typeface="Arial" pitchFamily="34" charset="0"/>
                        </a:rPr>
                        <a:t>automatically get focus when the page loads.</a:t>
                      </a:r>
                    </a:p>
                  </a:txBody>
                  <a:tcPr/>
                </a:tc>
              </a:tr>
              <a:tr h="370840">
                <a:tc>
                  <a:txBody>
                    <a:bodyPr/>
                    <a:lstStyle/>
                    <a:p>
                      <a:pPr algn="l"/>
                      <a:r>
                        <a:rPr kumimoji="0" lang="en-US" sz="1800" b="0" kern="1200" dirty="0" smtClean="0">
                          <a:solidFill>
                            <a:srgbClr val="0070C0"/>
                          </a:solidFill>
                          <a:latin typeface="Calibri" panose="020F0502020204030204" pitchFamily="34" charset="0"/>
                          <a:ea typeface="+mn-ea"/>
                          <a:cs typeface="Calibri" panose="020F0502020204030204" pitchFamily="34" charset="0"/>
                        </a:rPr>
                        <a:t>disabled</a:t>
                      </a:r>
                    </a:p>
                  </a:txBody>
                  <a:tcPr anchor="ctr"/>
                </a:tc>
                <a:tc>
                  <a:txBody>
                    <a:bodyPr/>
                    <a:lstStyle/>
                    <a:p>
                      <a:pPr algn="ctr"/>
                      <a:r>
                        <a:rPr kumimoji="0" lang="en-US" sz="1600" kern="1200" dirty="0" smtClean="0">
                          <a:solidFill>
                            <a:schemeClr val="tx1"/>
                          </a:solidFill>
                          <a:latin typeface="Arial" pitchFamily="34" charset="0"/>
                          <a:ea typeface="+mn-ea"/>
                          <a:cs typeface="Arial" pitchFamily="34" charset="0"/>
                        </a:rPr>
                        <a:t>disabled</a:t>
                      </a:r>
                    </a:p>
                  </a:txBody>
                  <a:tcPr anchor="ctr"/>
                </a:tc>
                <a:tc>
                  <a:txBody>
                    <a:bodyPr/>
                    <a:lstStyle/>
                    <a:p>
                      <a:r>
                        <a:rPr kumimoji="0" lang="en-US" sz="1600" kern="1200" dirty="0" smtClean="0">
                          <a:solidFill>
                            <a:schemeClr val="tx1"/>
                          </a:solidFill>
                          <a:latin typeface="Arial" pitchFamily="34" charset="0"/>
                          <a:ea typeface="+mn-ea"/>
                          <a:cs typeface="Arial" pitchFamily="34" charset="0"/>
                        </a:rPr>
                        <a:t>element should be disabled.</a:t>
                      </a:r>
                    </a:p>
                  </a:txBody>
                  <a:tcPr/>
                </a:tc>
              </a:tr>
              <a:tr h="370840">
                <a:tc>
                  <a:txBody>
                    <a:bodyPr/>
                    <a:lstStyle/>
                    <a:p>
                      <a:pPr algn="l"/>
                      <a:r>
                        <a:rPr kumimoji="0" lang="en-IN" sz="1800" b="0" kern="1200" dirty="0" smtClean="0">
                          <a:solidFill>
                            <a:srgbClr val="0070C0"/>
                          </a:solidFill>
                          <a:latin typeface="Calibri" panose="020F0502020204030204" pitchFamily="34" charset="0"/>
                          <a:ea typeface="+mn-ea"/>
                          <a:cs typeface="Calibri" panose="020F0502020204030204" pitchFamily="34" charset="0"/>
                        </a:rPr>
                        <a:t>checked</a:t>
                      </a:r>
                    </a:p>
                    <a:p>
                      <a:pPr algn="l"/>
                      <a:r>
                        <a:rPr kumimoji="0" lang="en-IN" sz="1800" b="0" i="1" kern="1200" dirty="0" smtClean="0">
                          <a:solidFill>
                            <a:srgbClr val="0070C0"/>
                          </a:solidFill>
                          <a:latin typeface="Calibri" panose="020F0502020204030204" pitchFamily="34" charset="0"/>
                          <a:ea typeface="+mn-ea"/>
                          <a:cs typeface="Calibri" panose="020F0502020204030204" pitchFamily="34" charset="0"/>
                        </a:rPr>
                        <a:t>checkboxObject.checked = true | false</a:t>
                      </a:r>
                      <a:endParaRPr kumimoji="0" lang="en-US" sz="1800" b="0" i="1" kern="1200" dirty="0" smtClean="0">
                        <a:solidFill>
                          <a:srgbClr val="0070C0"/>
                        </a:solidFill>
                        <a:latin typeface="Calibri" panose="020F0502020204030204" pitchFamily="34" charset="0"/>
                        <a:ea typeface="+mn-ea"/>
                        <a:cs typeface="Calibri" panose="020F0502020204030204" pitchFamily="34" charset="0"/>
                      </a:endParaRPr>
                    </a:p>
                  </a:txBody>
                  <a:tcPr anchor="ctr"/>
                </a:tc>
                <a:tc>
                  <a:txBody>
                    <a:bodyPr/>
                    <a:lstStyle/>
                    <a:p>
                      <a:pPr algn="ctr"/>
                      <a:r>
                        <a:rPr kumimoji="0" lang="en-US" sz="1600" kern="1200" dirty="0" smtClean="0">
                          <a:solidFill>
                            <a:schemeClr val="tx1"/>
                          </a:solidFill>
                          <a:latin typeface="Arial" pitchFamily="34" charset="0"/>
                          <a:ea typeface="+mn-ea"/>
                          <a:cs typeface="Arial" pitchFamily="34" charset="0"/>
                        </a:rPr>
                        <a:t>number</a:t>
                      </a:r>
                    </a:p>
                  </a:txBody>
                  <a:tcPr anchor="ctr"/>
                </a:tc>
                <a:tc>
                  <a:txBody>
                    <a:bodyPr/>
                    <a:lstStyle/>
                    <a:p>
                      <a:r>
                        <a:rPr kumimoji="0" lang="en-IN" sz="1600" b="0" i="0" kern="1200" dirty="0" smtClean="0">
                          <a:solidFill>
                            <a:schemeClr val="tx1"/>
                          </a:solidFill>
                          <a:effectLst/>
                          <a:latin typeface="+mn-lt"/>
                          <a:ea typeface="+mn-ea"/>
                          <a:cs typeface="+mn-cs"/>
                        </a:rPr>
                        <a:t>Specifies whether a checkbox should be checked or not.</a:t>
                      </a:r>
                      <a:endParaRPr kumimoji="0" lang="en-US" sz="1600" kern="1200" dirty="0" smtClean="0">
                        <a:solidFill>
                          <a:schemeClr val="tx1"/>
                        </a:solidFill>
                        <a:latin typeface="Arial" pitchFamily="34" charset="0"/>
                        <a:ea typeface="+mn-ea"/>
                        <a:cs typeface="Arial" pitchFamily="34" charset="0"/>
                      </a:endParaRPr>
                    </a:p>
                  </a:txBody>
                  <a:tcPr/>
                </a:tc>
              </a:tr>
              <a:tr h="370840">
                <a:tc>
                  <a:txBody>
                    <a:bodyPr/>
                    <a:lstStyle/>
                    <a:p>
                      <a:pPr algn="l"/>
                      <a:r>
                        <a:rPr kumimoji="0" lang="en-US" sz="1800" b="0" kern="1200" dirty="0" smtClean="0">
                          <a:solidFill>
                            <a:srgbClr val="0070C0"/>
                          </a:solidFill>
                          <a:latin typeface="Calibri" panose="020F0502020204030204" pitchFamily="34" charset="0"/>
                          <a:ea typeface="+mn-ea"/>
                          <a:cs typeface="Calibri" panose="020F0502020204030204" pitchFamily="34" charset="0"/>
                        </a:rPr>
                        <a:t>name</a:t>
                      </a:r>
                    </a:p>
                  </a:txBody>
                  <a:tcPr anchor="ctr"/>
                </a:tc>
                <a:tc>
                  <a:txBody>
                    <a:bodyPr/>
                    <a:lstStyle/>
                    <a:p>
                      <a:pPr algn="ctr"/>
                      <a:r>
                        <a:rPr kumimoji="0" lang="en-US" sz="1600" kern="1200" dirty="0" smtClean="0">
                          <a:solidFill>
                            <a:schemeClr val="tx1"/>
                          </a:solidFill>
                          <a:latin typeface="Arial" pitchFamily="34" charset="0"/>
                          <a:ea typeface="+mn-ea"/>
                          <a:cs typeface="Arial" pitchFamily="34" charset="0"/>
                        </a:rPr>
                        <a:t>string</a:t>
                      </a:r>
                    </a:p>
                  </a:txBody>
                  <a:tcPr anchor="ctr"/>
                </a:tc>
                <a:tc>
                  <a:txBody>
                    <a:bodyPr/>
                    <a:lstStyle/>
                    <a:p>
                      <a:r>
                        <a:rPr kumimoji="0" lang="en-IN" sz="1600" kern="1200" dirty="0" smtClean="0">
                          <a:solidFill>
                            <a:schemeClr val="tx1"/>
                          </a:solidFill>
                          <a:latin typeface="Arial" pitchFamily="34" charset="0"/>
                          <a:ea typeface="+mn-ea"/>
                          <a:cs typeface="Arial" pitchFamily="34" charset="0"/>
                        </a:rPr>
                        <a:t>Sets or returns the value of the name attribute of a checkbox.</a:t>
                      </a:r>
                      <a:endParaRPr kumimoji="0" lang="en-US" sz="1600" kern="1200" dirty="0" smtClean="0">
                        <a:solidFill>
                          <a:schemeClr val="tx1"/>
                        </a:solidFill>
                        <a:latin typeface="Arial" pitchFamily="34" charset="0"/>
                        <a:ea typeface="+mn-ea"/>
                        <a:cs typeface="Arial" pitchFamily="34" charset="0"/>
                      </a:endParaRPr>
                    </a:p>
                  </a:txBody>
                  <a:tcPr/>
                </a:tc>
              </a:tr>
            </a:tbl>
          </a:graphicData>
        </a:graphic>
      </p:graphicFrame>
    </p:spTree>
    <p:extLst>
      <p:ext uri="{BB962C8B-B14F-4D97-AF65-F5344CB8AC3E}">
        <p14:creationId xmlns:p14="http://schemas.microsoft.com/office/powerpoint/2010/main" val="28417121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defPPr>
              <a:defRPr lang="en-US"/>
            </a:defPPr>
            <a:lvl1pPr algn="r">
              <a:defRPr b="1">
                <a:solidFill>
                  <a:schemeClr val="bg1"/>
                </a:solidFill>
                <a:latin typeface="Arial" pitchFamily="34" charset="0"/>
                <a:cs typeface="Arial" pitchFamily="34" charset="0"/>
              </a:defRPr>
            </a:lvl1pPr>
          </a:lstStyle>
          <a:p>
            <a:r>
              <a:rPr lang="en-US" dirty="0"/>
              <a:t>&lt;input type="checkbox"&gt; Tag</a:t>
            </a:r>
          </a:p>
        </p:txBody>
      </p:sp>
      <p:sp>
        <p:nvSpPr>
          <p:cNvPr id="5" name="Rectangle 4"/>
          <p:cNvSpPr/>
          <p:nvPr/>
        </p:nvSpPr>
        <p:spPr>
          <a:xfrm>
            <a:off x="0" y="621268"/>
            <a:ext cx="9144000" cy="369332"/>
          </a:xfrm>
          <a:prstGeom prst="rect">
            <a:avLst/>
          </a:prstGeom>
          <a:solidFill>
            <a:srgbClr val="FFFF00"/>
          </a:solidFill>
        </p:spPr>
        <p:txBody>
          <a:bodyPr wrap="square">
            <a:spAutoFit/>
          </a:bodyPr>
          <a:lstStyle/>
          <a:p>
            <a:pPr algn="ctr"/>
            <a:r>
              <a:rPr lang="en-US" sz="1800" dirty="0">
                <a:solidFill>
                  <a:srgbClr val="0070C0"/>
                </a:solidFill>
                <a:latin typeface="Arial" pitchFamily="34" charset="0"/>
                <a:cs typeface="Arial" pitchFamily="34" charset="0"/>
              </a:rPr>
              <a:t>&lt;input </a:t>
            </a:r>
            <a:r>
              <a:rPr lang="en-US" sz="1800" dirty="0" smtClean="0">
                <a:solidFill>
                  <a:srgbClr val="0070C0"/>
                </a:solidFill>
                <a:latin typeface="Arial" pitchFamily="34" charset="0"/>
                <a:cs typeface="Arial" pitchFamily="34" charset="0"/>
              </a:rPr>
              <a:t>type = </a:t>
            </a:r>
            <a:r>
              <a:rPr lang="en-US" sz="1800" dirty="0">
                <a:solidFill>
                  <a:srgbClr val="0070C0"/>
                </a:solidFill>
                <a:latin typeface="Arial" pitchFamily="34" charset="0"/>
                <a:cs typeface="Arial" pitchFamily="34" charset="0"/>
              </a:rPr>
              <a:t>"checkbox " /&gt;</a:t>
            </a:r>
          </a:p>
        </p:txBody>
      </p:sp>
      <p:grpSp>
        <p:nvGrpSpPr>
          <p:cNvPr id="8" name="Group 7"/>
          <p:cNvGrpSpPr/>
          <p:nvPr/>
        </p:nvGrpSpPr>
        <p:grpSpPr>
          <a:xfrm>
            <a:off x="533400" y="5002649"/>
            <a:ext cx="8001000" cy="1169551"/>
            <a:chOff x="533400" y="5002649"/>
            <a:chExt cx="8001000" cy="1169551"/>
          </a:xfrm>
        </p:grpSpPr>
        <p:sp>
          <p:nvSpPr>
            <p:cNvPr id="9" name="Rectangle 8"/>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10" name="Straight Connector 9"/>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11" name="Table 10"/>
          <p:cNvGraphicFramePr>
            <a:graphicFrameLocks noGrp="1"/>
          </p:cNvGraphicFramePr>
          <p:nvPr>
            <p:extLst>
              <p:ext uri="{D42A27DB-BD31-4B8C-83A1-F6EECF244321}">
                <p14:modId xmlns:p14="http://schemas.microsoft.com/office/powerpoint/2010/main" val="2744933203"/>
              </p:ext>
            </p:extLst>
          </p:nvPr>
        </p:nvGraphicFramePr>
        <p:xfrm>
          <a:off x="228600" y="1102360"/>
          <a:ext cx="8686801" cy="3235960"/>
        </p:xfrm>
        <a:graphic>
          <a:graphicData uri="http://schemas.openxmlformats.org/drawingml/2006/table">
            <a:tbl>
              <a:tblPr firstRow="1" bandRow="1">
                <a:tableStyleId>{5940675A-B579-460E-94D1-54222C63F5DA}</a:tableStyleId>
              </a:tblPr>
              <a:tblGrid>
                <a:gridCol w="3886200"/>
                <a:gridCol w="1066800"/>
                <a:gridCol w="3733801"/>
              </a:tblGrid>
              <a:tr h="370840">
                <a:tc>
                  <a:txBody>
                    <a:bodyPr/>
                    <a:lstStyle/>
                    <a:p>
                      <a:pPr algn="ctr"/>
                      <a:r>
                        <a:rPr lang="en-US" sz="1600" b="1" i="0" dirty="0" smtClean="0">
                          <a:latin typeface="Arial" pitchFamily="34" charset="0"/>
                          <a:cs typeface="Arial" pitchFamily="34" charset="0"/>
                        </a:rPr>
                        <a:t>Attribute</a:t>
                      </a:r>
                      <a:endParaRPr lang="en-US" sz="1600" b="1" i="0" dirty="0">
                        <a:latin typeface="Arial" pitchFamily="34" charset="0"/>
                        <a:cs typeface="Arial" pitchFamily="34" charset="0"/>
                      </a:endParaRPr>
                    </a:p>
                  </a:txBody>
                  <a:tcPr/>
                </a:tc>
                <a:tc>
                  <a:txBody>
                    <a:bodyPr/>
                    <a:lstStyle/>
                    <a:p>
                      <a:pPr algn="ctr"/>
                      <a:r>
                        <a:rPr lang="en-US" sz="1600" b="1" i="0" dirty="0" smtClean="0">
                          <a:latin typeface="Arial" pitchFamily="34" charset="0"/>
                          <a:cs typeface="Arial" pitchFamily="34" charset="0"/>
                        </a:rPr>
                        <a:t>Values</a:t>
                      </a:r>
                      <a:endParaRPr lang="en-US" sz="1600" b="1" i="0" dirty="0">
                        <a:latin typeface="Arial" pitchFamily="34" charset="0"/>
                        <a:cs typeface="Arial" pitchFamily="34" charset="0"/>
                      </a:endParaRPr>
                    </a:p>
                  </a:txBody>
                  <a:tcPr/>
                </a:tc>
                <a:tc>
                  <a:txBody>
                    <a:bodyPr/>
                    <a:lstStyle/>
                    <a:p>
                      <a:pPr algn="ctr"/>
                      <a:r>
                        <a:rPr lang="en-US" sz="1600" b="1" i="0" dirty="0" smtClean="0">
                          <a:latin typeface="Arial" pitchFamily="34" charset="0"/>
                          <a:cs typeface="Arial" pitchFamily="34" charset="0"/>
                        </a:rPr>
                        <a:t>Description</a:t>
                      </a:r>
                      <a:endParaRPr lang="en-US" sz="1600" b="1" i="0" dirty="0">
                        <a:latin typeface="Arial" pitchFamily="34" charset="0"/>
                        <a:cs typeface="Arial" pitchFamily="34" charset="0"/>
                      </a:endParaRPr>
                    </a:p>
                  </a:txBody>
                  <a:tcPr/>
                </a:tc>
              </a:tr>
              <a:tr h="370840">
                <a:tc>
                  <a:txBody>
                    <a:bodyPr/>
                    <a:lstStyle/>
                    <a:p>
                      <a:pPr algn="l"/>
                      <a:r>
                        <a:rPr kumimoji="0" lang="en-US" sz="1800" b="0" kern="1200" dirty="0" smtClean="0">
                          <a:solidFill>
                            <a:srgbClr val="0070C0"/>
                          </a:solidFill>
                          <a:latin typeface="Calibri" panose="020F0502020204030204" pitchFamily="34" charset="0"/>
                          <a:ea typeface="+mn-ea"/>
                          <a:cs typeface="Calibri" panose="020F0502020204030204" pitchFamily="34" charset="0"/>
                        </a:rPr>
                        <a:t>required</a:t>
                      </a:r>
                    </a:p>
                  </a:txBody>
                  <a:tcPr anchor="ctr"/>
                </a:tc>
                <a:tc>
                  <a:txBody>
                    <a:bodyPr/>
                    <a:lstStyle/>
                    <a:p>
                      <a:pPr algn="ctr"/>
                      <a:endParaRPr kumimoji="0" lang="en-US" sz="1600" kern="1200" dirty="0" smtClean="0">
                        <a:solidFill>
                          <a:schemeClr val="tx1"/>
                        </a:solidFill>
                        <a:latin typeface="Arial" pitchFamily="34" charset="0"/>
                        <a:ea typeface="+mn-ea"/>
                        <a:cs typeface="Arial" pitchFamily="34" charset="0"/>
                      </a:endParaRPr>
                    </a:p>
                  </a:txBody>
                  <a:tcPr anchor="ctr"/>
                </a:tc>
                <a:tc>
                  <a:txBody>
                    <a:bodyPr/>
                    <a:lstStyle/>
                    <a:p>
                      <a:r>
                        <a:rPr kumimoji="0" lang="en-IN" sz="1600" kern="1200" dirty="0" smtClean="0">
                          <a:solidFill>
                            <a:schemeClr val="tx1"/>
                          </a:solidFill>
                          <a:latin typeface="Arial" pitchFamily="34" charset="0"/>
                          <a:ea typeface="+mn-ea"/>
                          <a:cs typeface="Arial" pitchFamily="34" charset="0"/>
                        </a:rPr>
                        <a:t>Sets or returns whether the checkbox must be checked before submitting a form.</a:t>
                      </a:r>
                      <a:endParaRPr kumimoji="0" lang="en-US" sz="1600" kern="1200" dirty="0" smtClean="0">
                        <a:solidFill>
                          <a:schemeClr val="tx1"/>
                        </a:solidFill>
                        <a:latin typeface="Arial" pitchFamily="34" charset="0"/>
                        <a:ea typeface="+mn-ea"/>
                        <a:cs typeface="Arial" pitchFamily="34" charset="0"/>
                      </a:endParaRPr>
                    </a:p>
                  </a:txBody>
                  <a:tcPr/>
                </a:tc>
              </a:tr>
              <a:tr h="370840">
                <a:tc>
                  <a:txBody>
                    <a:bodyPr/>
                    <a:lstStyle/>
                    <a:p>
                      <a:pPr algn="l"/>
                      <a:r>
                        <a:rPr kumimoji="0" lang="en-IN" sz="1800" b="0" kern="1200" dirty="0" smtClean="0">
                          <a:solidFill>
                            <a:srgbClr val="0070C0"/>
                          </a:solidFill>
                          <a:latin typeface="Calibri" panose="020F0502020204030204" pitchFamily="34" charset="0"/>
                          <a:ea typeface="+mn-ea"/>
                          <a:cs typeface="Calibri" panose="020F0502020204030204" pitchFamily="34" charset="0"/>
                        </a:rPr>
                        <a:t>type</a:t>
                      </a:r>
                    </a:p>
                    <a:p>
                      <a:pPr algn="l"/>
                      <a:r>
                        <a:rPr kumimoji="0" lang="en-IN" sz="1800" b="0" i="1" kern="1200" dirty="0" smtClean="0">
                          <a:solidFill>
                            <a:srgbClr val="0070C0"/>
                          </a:solidFill>
                          <a:latin typeface="Calibri" panose="020F0502020204030204" pitchFamily="34" charset="0"/>
                          <a:ea typeface="+mn-ea"/>
                          <a:cs typeface="Calibri" panose="020F0502020204030204" pitchFamily="34" charset="0"/>
                        </a:rPr>
                        <a:t>checkboxObject.type</a:t>
                      </a:r>
                      <a:endParaRPr kumimoji="0" lang="en-US" sz="1800" b="0" i="1" kern="1200" dirty="0" smtClean="0">
                        <a:solidFill>
                          <a:srgbClr val="0070C0"/>
                        </a:solidFill>
                        <a:latin typeface="Calibri" panose="020F0502020204030204" pitchFamily="34" charset="0"/>
                        <a:ea typeface="+mn-ea"/>
                        <a:cs typeface="Calibri" panose="020F0502020204030204" pitchFamily="34" charset="0"/>
                      </a:endParaRPr>
                    </a:p>
                    <a:p>
                      <a:pPr algn="l"/>
                      <a:endParaRPr kumimoji="0" lang="en-US" sz="1600" kern="1200" dirty="0" smtClean="0">
                        <a:solidFill>
                          <a:srgbClr val="00B0F0"/>
                        </a:solidFill>
                        <a:latin typeface="Arial" pitchFamily="34" charset="0"/>
                        <a:ea typeface="+mn-ea"/>
                        <a:cs typeface="Arial" pitchFamily="34" charset="0"/>
                      </a:endParaRPr>
                    </a:p>
                  </a:txBody>
                  <a:tcPr anchor="ctr"/>
                </a:tc>
                <a:tc>
                  <a:txBody>
                    <a:bodyPr/>
                    <a:lstStyle/>
                    <a:p>
                      <a:pPr algn="ctr"/>
                      <a:endParaRPr kumimoji="0" lang="en-US" sz="1600" kern="1200" dirty="0" smtClean="0">
                        <a:solidFill>
                          <a:schemeClr val="tx1"/>
                        </a:solidFill>
                        <a:latin typeface="Arial" pitchFamily="34" charset="0"/>
                        <a:ea typeface="+mn-ea"/>
                        <a:cs typeface="Arial" pitchFamily="34" charset="0"/>
                      </a:endParaRPr>
                    </a:p>
                  </a:txBody>
                  <a:tcPr anchor="ctr"/>
                </a:tc>
                <a:tc>
                  <a:txBody>
                    <a:bodyPr/>
                    <a:lstStyle/>
                    <a:p>
                      <a:endParaRPr kumimoji="0" lang="en-US" sz="1600" kern="1200" dirty="0" smtClean="0">
                        <a:solidFill>
                          <a:schemeClr val="tx1"/>
                        </a:solidFill>
                        <a:latin typeface="Arial" pitchFamily="34" charset="0"/>
                        <a:ea typeface="+mn-ea"/>
                        <a:cs typeface="Arial" pitchFamily="34" charset="0"/>
                      </a:endParaRPr>
                    </a:p>
                  </a:txBody>
                  <a:tcPr/>
                </a:tc>
              </a:tr>
              <a:tr h="370840">
                <a:tc>
                  <a:txBody>
                    <a:bodyPr/>
                    <a:lstStyle/>
                    <a:p>
                      <a:pPr algn="l"/>
                      <a:r>
                        <a:rPr kumimoji="0" lang="en-US" sz="1800" b="0" kern="1200" dirty="0" smtClean="0">
                          <a:solidFill>
                            <a:srgbClr val="0070C0"/>
                          </a:solidFill>
                          <a:latin typeface="Calibri" panose="020F0502020204030204" pitchFamily="34" charset="0"/>
                          <a:ea typeface="+mn-ea"/>
                          <a:cs typeface="Calibri" panose="020F0502020204030204" pitchFamily="34" charset="0"/>
                        </a:rPr>
                        <a:t>value</a:t>
                      </a:r>
                    </a:p>
                    <a:p>
                      <a:pPr algn="l"/>
                      <a:r>
                        <a:rPr kumimoji="0" lang="en-IN" sz="1800" b="0" i="1" kern="1200" dirty="0" smtClean="0">
                          <a:solidFill>
                            <a:srgbClr val="0070C0"/>
                          </a:solidFill>
                          <a:latin typeface="Calibri" panose="020F0502020204030204" pitchFamily="34" charset="0"/>
                          <a:ea typeface="+mn-ea"/>
                          <a:cs typeface="Calibri" panose="020F0502020204030204" pitchFamily="34" charset="0"/>
                        </a:rPr>
                        <a:t>checkboxObject.value</a:t>
                      </a:r>
                      <a:r>
                        <a:rPr kumimoji="0" lang="en-IN" sz="1800" b="0" kern="1200" dirty="0" smtClean="0">
                          <a:solidFill>
                            <a:srgbClr val="0070C0"/>
                          </a:solidFill>
                          <a:latin typeface="Calibri" panose="020F0502020204030204" pitchFamily="34" charset="0"/>
                          <a:ea typeface="+mn-ea"/>
                          <a:cs typeface="Calibri" panose="020F0502020204030204" pitchFamily="34" charset="0"/>
                        </a:rPr>
                        <a:t>  [Returns value]</a:t>
                      </a:r>
                    </a:p>
                    <a:p>
                      <a:pPr algn="l"/>
                      <a:r>
                        <a:rPr kumimoji="0" lang="en-IN" sz="1800" b="0" i="1" kern="1200" dirty="0" smtClean="0">
                          <a:solidFill>
                            <a:srgbClr val="0070C0"/>
                          </a:solidFill>
                          <a:latin typeface="Calibri" panose="020F0502020204030204" pitchFamily="34" charset="0"/>
                          <a:ea typeface="+mn-ea"/>
                          <a:cs typeface="Calibri" panose="020F0502020204030204" pitchFamily="34" charset="0"/>
                        </a:rPr>
                        <a:t>checkboxObject.value = text</a:t>
                      </a:r>
                      <a:r>
                        <a:rPr kumimoji="0" lang="en-IN" sz="1800" b="0" kern="1200" dirty="0" smtClean="0">
                          <a:solidFill>
                            <a:srgbClr val="0070C0"/>
                          </a:solidFill>
                          <a:latin typeface="Calibri" panose="020F0502020204030204" pitchFamily="34" charset="0"/>
                          <a:ea typeface="+mn-ea"/>
                          <a:cs typeface="Calibri" panose="020F0502020204030204" pitchFamily="34" charset="0"/>
                        </a:rPr>
                        <a:t> [Sets value]</a:t>
                      </a:r>
                      <a:endParaRPr kumimoji="0" lang="en-US" sz="1800" b="0" kern="1200" dirty="0" smtClean="0">
                        <a:solidFill>
                          <a:srgbClr val="0070C0"/>
                        </a:solidFill>
                        <a:latin typeface="Calibri" panose="020F0502020204030204" pitchFamily="34" charset="0"/>
                        <a:ea typeface="+mn-ea"/>
                        <a:cs typeface="Calibri" panose="020F0502020204030204" pitchFamily="34" charset="0"/>
                      </a:endParaRPr>
                    </a:p>
                    <a:p>
                      <a:pPr algn="l"/>
                      <a:endParaRPr kumimoji="0" lang="en-US" sz="1600" kern="1200" dirty="0" smtClean="0">
                        <a:solidFill>
                          <a:srgbClr val="00B0F0"/>
                        </a:solidFill>
                        <a:latin typeface="Arial" pitchFamily="34" charset="0"/>
                        <a:ea typeface="+mn-ea"/>
                        <a:cs typeface="Arial" pitchFamily="34" charset="0"/>
                      </a:endParaRPr>
                    </a:p>
                  </a:txBody>
                  <a:tcPr anchor="ctr"/>
                </a:tc>
                <a:tc>
                  <a:txBody>
                    <a:bodyPr/>
                    <a:lstStyle/>
                    <a:p>
                      <a:pPr algn="ctr"/>
                      <a:endParaRPr kumimoji="0" lang="en-US" sz="1600" kern="1200" dirty="0" smtClean="0">
                        <a:solidFill>
                          <a:schemeClr val="tx1"/>
                        </a:solidFill>
                        <a:latin typeface="Arial" pitchFamily="34" charset="0"/>
                        <a:ea typeface="+mn-ea"/>
                        <a:cs typeface="Arial" pitchFamily="34" charset="0"/>
                      </a:endParaRPr>
                    </a:p>
                  </a:txBody>
                  <a:tcPr anchor="ctr"/>
                </a:tc>
                <a:tc>
                  <a:txBody>
                    <a:bodyPr/>
                    <a:lstStyle/>
                    <a:p>
                      <a:endParaRPr kumimoji="0" lang="en-US" sz="1600" kern="1200" dirty="0" smtClean="0">
                        <a:solidFill>
                          <a:schemeClr val="tx1"/>
                        </a:solidFill>
                        <a:latin typeface="Arial" pitchFamily="34" charset="0"/>
                        <a:ea typeface="+mn-ea"/>
                        <a:cs typeface="Arial" pitchFamily="34" charset="0"/>
                      </a:endParaRPr>
                    </a:p>
                  </a:txBody>
                  <a:tcPr/>
                </a:tc>
              </a:tr>
            </a:tbl>
          </a:graphicData>
        </a:graphic>
      </p:graphicFrame>
    </p:spTree>
    <p:extLst>
      <p:ext uri="{BB962C8B-B14F-4D97-AF65-F5344CB8AC3E}">
        <p14:creationId xmlns:p14="http://schemas.microsoft.com/office/powerpoint/2010/main" val="31401378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defPPr>
              <a:defRPr lang="en-US"/>
            </a:defPPr>
            <a:lvl1pPr algn="r">
              <a:defRPr b="1">
                <a:solidFill>
                  <a:schemeClr val="bg1"/>
                </a:solidFill>
                <a:latin typeface="Arial" pitchFamily="34" charset="0"/>
                <a:cs typeface="Arial" pitchFamily="34" charset="0"/>
              </a:defRPr>
            </a:lvl1pPr>
          </a:lstStyle>
          <a:p>
            <a:r>
              <a:rPr lang="en-US" dirty="0"/>
              <a:t>&lt;input type="radio"&gt; Tag</a:t>
            </a:r>
          </a:p>
        </p:txBody>
      </p:sp>
      <p:sp>
        <p:nvSpPr>
          <p:cNvPr id="5" name="Rectangle 4"/>
          <p:cNvSpPr/>
          <p:nvPr/>
        </p:nvSpPr>
        <p:spPr>
          <a:xfrm>
            <a:off x="0" y="609600"/>
            <a:ext cx="9144000" cy="369332"/>
          </a:xfrm>
          <a:prstGeom prst="rect">
            <a:avLst/>
          </a:prstGeom>
          <a:solidFill>
            <a:srgbClr val="FFFF00"/>
          </a:solidFill>
        </p:spPr>
        <p:txBody>
          <a:bodyPr wrap="square">
            <a:spAutoFit/>
          </a:bodyPr>
          <a:lstStyle/>
          <a:p>
            <a:pPr algn="ctr"/>
            <a:r>
              <a:rPr lang="en-US" sz="1800" dirty="0">
                <a:solidFill>
                  <a:srgbClr val="0070C0"/>
                </a:solidFill>
                <a:latin typeface="Arial" pitchFamily="34" charset="0"/>
                <a:cs typeface="Arial" pitchFamily="34" charset="0"/>
              </a:rPr>
              <a:t>&lt;input </a:t>
            </a:r>
            <a:r>
              <a:rPr lang="en-US" sz="1800" dirty="0" smtClean="0">
                <a:solidFill>
                  <a:srgbClr val="0070C0"/>
                </a:solidFill>
                <a:latin typeface="Arial" pitchFamily="34" charset="0"/>
                <a:cs typeface="Arial" pitchFamily="34" charset="0"/>
              </a:rPr>
              <a:t>type = </a:t>
            </a:r>
            <a:r>
              <a:rPr lang="en-US" sz="1800" dirty="0">
                <a:solidFill>
                  <a:srgbClr val="0070C0"/>
                </a:solidFill>
                <a:latin typeface="Arial" pitchFamily="34" charset="0"/>
                <a:cs typeface="Arial" pitchFamily="34" charset="0"/>
              </a:rPr>
              <a:t>"radio" /&gt;</a:t>
            </a:r>
          </a:p>
        </p:txBody>
      </p:sp>
      <p:grpSp>
        <p:nvGrpSpPr>
          <p:cNvPr id="8" name="Group 7"/>
          <p:cNvGrpSpPr/>
          <p:nvPr/>
        </p:nvGrpSpPr>
        <p:grpSpPr>
          <a:xfrm>
            <a:off x="533400" y="5002649"/>
            <a:ext cx="8001000" cy="1169551"/>
            <a:chOff x="533400" y="5002649"/>
            <a:chExt cx="8001000" cy="1169551"/>
          </a:xfrm>
        </p:grpSpPr>
        <p:sp>
          <p:nvSpPr>
            <p:cNvPr id="9" name="Rectangle 8"/>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10" name="Straight Connector 9"/>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11" name="Table 10"/>
          <p:cNvGraphicFramePr>
            <a:graphicFrameLocks noGrp="1"/>
          </p:cNvGraphicFramePr>
          <p:nvPr>
            <p:extLst>
              <p:ext uri="{D42A27DB-BD31-4B8C-83A1-F6EECF244321}">
                <p14:modId xmlns:p14="http://schemas.microsoft.com/office/powerpoint/2010/main" val="1379053878"/>
              </p:ext>
            </p:extLst>
          </p:nvPr>
        </p:nvGraphicFramePr>
        <p:xfrm>
          <a:off x="228600" y="1102360"/>
          <a:ext cx="8686801" cy="2540000"/>
        </p:xfrm>
        <a:graphic>
          <a:graphicData uri="http://schemas.openxmlformats.org/drawingml/2006/table">
            <a:tbl>
              <a:tblPr firstRow="1" bandRow="1">
                <a:tableStyleId>{5940675A-B579-460E-94D1-54222C63F5DA}</a:tableStyleId>
              </a:tblPr>
              <a:tblGrid>
                <a:gridCol w="3352800"/>
                <a:gridCol w="1371600"/>
                <a:gridCol w="3962401"/>
              </a:tblGrid>
              <a:tr h="370840">
                <a:tc>
                  <a:txBody>
                    <a:bodyPr/>
                    <a:lstStyle/>
                    <a:p>
                      <a:pPr algn="ctr"/>
                      <a:r>
                        <a:rPr lang="en-US" sz="1600" b="1" i="0" dirty="0" smtClean="0">
                          <a:latin typeface="Arial" pitchFamily="34" charset="0"/>
                          <a:cs typeface="Arial" pitchFamily="34" charset="0"/>
                        </a:rPr>
                        <a:t>Attribute</a:t>
                      </a:r>
                      <a:endParaRPr lang="en-US" sz="1600" b="1" i="0" dirty="0">
                        <a:latin typeface="Arial" pitchFamily="34" charset="0"/>
                        <a:cs typeface="Arial" pitchFamily="34" charset="0"/>
                      </a:endParaRPr>
                    </a:p>
                  </a:txBody>
                  <a:tcPr/>
                </a:tc>
                <a:tc>
                  <a:txBody>
                    <a:bodyPr/>
                    <a:lstStyle/>
                    <a:p>
                      <a:pPr algn="ctr"/>
                      <a:r>
                        <a:rPr lang="en-US" sz="1600" b="1" i="0" dirty="0" smtClean="0">
                          <a:latin typeface="Arial" pitchFamily="34" charset="0"/>
                          <a:cs typeface="Arial" pitchFamily="34" charset="0"/>
                        </a:rPr>
                        <a:t>Values</a:t>
                      </a:r>
                      <a:endParaRPr lang="en-US" sz="1600" b="1" i="0" dirty="0">
                        <a:latin typeface="Arial" pitchFamily="34" charset="0"/>
                        <a:cs typeface="Arial" pitchFamily="34" charset="0"/>
                      </a:endParaRPr>
                    </a:p>
                  </a:txBody>
                  <a:tcPr/>
                </a:tc>
                <a:tc>
                  <a:txBody>
                    <a:bodyPr/>
                    <a:lstStyle/>
                    <a:p>
                      <a:pPr algn="ctr"/>
                      <a:r>
                        <a:rPr lang="en-US" sz="1600" b="1" i="0" dirty="0" smtClean="0">
                          <a:latin typeface="Arial" pitchFamily="34" charset="0"/>
                          <a:cs typeface="Arial" pitchFamily="34" charset="0"/>
                        </a:rPr>
                        <a:t>Description</a:t>
                      </a:r>
                      <a:endParaRPr lang="en-US" sz="1600" b="1" i="0" dirty="0">
                        <a:latin typeface="Arial" pitchFamily="34" charset="0"/>
                        <a:cs typeface="Arial" pitchFamily="34" charset="0"/>
                      </a:endParaRPr>
                    </a:p>
                  </a:txBody>
                  <a:tcPr/>
                </a:tc>
              </a:tr>
              <a:tr h="370840">
                <a:tc>
                  <a:txBody>
                    <a:bodyPr/>
                    <a:lstStyle/>
                    <a:p>
                      <a:pPr algn="l"/>
                      <a:r>
                        <a:rPr kumimoji="0" lang="en-US" sz="1800" b="0" kern="1200" dirty="0" smtClean="0">
                          <a:solidFill>
                            <a:srgbClr val="0070C0"/>
                          </a:solidFill>
                          <a:latin typeface="Calibri" panose="020F0502020204030204" pitchFamily="34" charset="0"/>
                          <a:ea typeface="+mn-ea"/>
                          <a:cs typeface="Calibri" panose="020F0502020204030204" pitchFamily="34" charset="0"/>
                        </a:rPr>
                        <a:t>autofocus</a:t>
                      </a:r>
                    </a:p>
                  </a:txBody>
                  <a:tcPr anchor="ctr"/>
                </a:tc>
                <a:tc>
                  <a:txBody>
                    <a:bodyPr/>
                    <a:lstStyle/>
                    <a:p>
                      <a:pPr marL="0" algn="ctr" rtl="0" eaLnBrk="1" latinLnBrk="0" hangingPunct="1"/>
                      <a:r>
                        <a:rPr kumimoji="0" lang="en-US" sz="1600" kern="1200" dirty="0" smtClean="0">
                          <a:solidFill>
                            <a:schemeClr val="tx1"/>
                          </a:solidFill>
                          <a:latin typeface="Arial" pitchFamily="34" charset="0"/>
                          <a:ea typeface="+mn-ea"/>
                          <a:cs typeface="Arial" pitchFamily="34" charset="0"/>
                        </a:rPr>
                        <a:t>autofocus</a:t>
                      </a:r>
                    </a:p>
                  </a:txBody>
                  <a:tcPr anchor="ctr"/>
                </a:tc>
                <a:tc>
                  <a:txBody>
                    <a:bodyPr/>
                    <a:lstStyle/>
                    <a:p>
                      <a:r>
                        <a:rPr kumimoji="0" lang="en-US" sz="1600" kern="1200" dirty="0" smtClean="0">
                          <a:solidFill>
                            <a:schemeClr val="tx1"/>
                          </a:solidFill>
                          <a:latin typeface="Arial" pitchFamily="34" charset="0"/>
                          <a:ea typeface="+mn-ea"/>
                          <a:cs typeface="Arial" pitchFamily="34" charset="0"/>
                        </a:rPr>
                        <a:t>automatically get focus when the page loads.</a:t>
                      </a:r>
                    </a:p>
                  </a:txBody>
                  <a:tcPr/>
                </a:tc>
              </a:tr>
              <a:tr h="370840">
                <a:tc>
                  <a:txBody>
                    <a:bodyPr/>
                    <a:lstStyle/>
                    <a:p>
                      <a:pPr algn="l"/>
                      <a:r>
                        <a:rPr kumimoji="0" lang="en-US" sz="1800" b="0" kern="1200" dirty="0" smtClean="0">
                          <a:solidFill>
                            <a:srgbClr val="0070C0"/>
                          </a:solidFill>
                          <a:latin typeface="Calibri" panose="020F0502020204030204" pitchFamily="34" charset="0"/>
                          <a:ea typeface="+mn-ea"/>
                          <a:cs typeface="Calibri" panose="020F0502020204030204" pitchFamily="34" charset="0"/>
                        </a:rPr>
                        <a:t>disabled</a:t>
                      </a:r>
                    </a:p>
                  </a:txBody>
                  <a:tcPr anchor="ctr"/>
                </a:tc>
                <a:tc>
                  <a:txBody>
                    <a:bodyPr/>
                    <a:lstStyle/>
                    <a:p>
                      <a:pPr algn="ctr"/>
                      <a:r>
                        <a:rPr kumimoji="0" lang="en-US" sz="1600" kern="1200" dirty="0" smtClean="0">
                          <a:solidFill>
                            <a:schemeClr val="tx1"/>
                          </a:solidFill>
                          <a:latin typeface="Arial" pitchFamily="34" charset="0"/>
                          <a:ea typeface="+mn-ea"/>
                          <a:cs typeface="Arial" pitchFamily="34" charset="0"/>
                        </a:rPr>
                        <a:t>disabled</a:t>
                      </a:r>
                    </a:p>
                  </a:txBody>
                  <a:tcPr anchor="ctr"/>
                </a:tc>
                <a:tc>
                  <a:txBody>
                    <a:bodyPr/>
                    <a:lstStyle/>
                    <a:p>
                      <a:r>
                        <a:rPr kumimoji="0" lang="en-US" sz="1600" kern="1200" dirty="0" smtClean="0">
                          <a:solidFill>
                            <a:schemeClr val="tx1"/>
                          </a:solidFill>
                          <a:latin typeface="Arial" pitchFamily="34" charset="0"/>
                          <a:ea typeface="+mn-ea"/>
                          <a:cs typeface="Arial" pitchFamily="34" charset="0"/>
                        </a:rPr>
                        <a:t>element should be disabled.</a:t>
                      </a:r>
                    </a:p>
                  </a:txBody>
                  <a:tcPr/>
                </a:tc>
              </a:tr>
              <a:tr h="370840">
                <a:tc>
                  <a:txBody>
                    <a:bodyPr/>
                    <a:lstStyle/>
                    <a:p>
                      <a:pPr algn="l"/>
                      <a:r>
                        <a:rPr kumimoji="0" lang="en-IN" sz="1800" b="0" kern="1200" dirty="0" smtClean="0">
                          <a:solidFill>
                            <a:srgbClr val="0070C0"/>
                          </a:solidFill>
                          <a:latin typeface="Calibri" panose="020F0502020204030204" pitchFamily="34" charset="0"/>
                          <a:ea typeface="+mn-ea"/>
                          <a:cs typeface="Calibri" panose="020F0502020204030204" pitchFamily="34" charset="0"/>
                        </a:rPr>
                        <a:t>checked</a:t>
                      </a:r>
                    </a:p>
                    <a:p>
                      <a:pPr algn="l"/>
                      <a:r>
                        <a:rPr kumimoji="0" lang="en-IN" sz="1800" b="0" i="1" kern="1200" dirty="0" smtClean="0">
                          <a:solidFill>
                            <a:srgbClr val="0070C0"/>
                          </a:solidFill>
                          <a:latin typeface="Calibri" panose="020F0502020204030204" pitchFamily="34" charset="0"/>
                          <a:ea typeface="+mn-ea"/>
                          <a:cs typeface="Calibri" panose="020F0502020204030204" pitchFamily="34" charset="0"/>
                        </a:rPr>
                        <a:t>radioObject.checked = true | false</a:t>
                      </a:r>
                      <a:endParaRPr kumimoji="0" lang="en-US" sz="1800" b="0" i="1" kern="1200" dirty="0" smtClean="0">
                        <a:solidFill>
                          <a:srgbClr val="0070C0"/>
                        </a:solidFill>
                        <a:latin typeface="Calibri" panose="020F0502020204030204" pitchFamily="34" charset="0"/>
                        <a:ea typeface="+mn-ea"/>
                        <a:cs typeface="Calibri" panose="020F0502020204030204" pitchFamily="34" charset="0"/>
                      </a:endParaRPr>
                    </a:p>
                  </a:txBody>
                  <a:tcPr anchor="ctr"/>
                </a:tc>
                <a:tc>
                  <a:txBody>
                    <a:bodyPr/>
                    <a:lstStyle/>
                    <a:p>
                      <a:pPr algn="ctr"/>
                      <a:r>
                        <a:rPr kumimoji="0" lang="en-US" sz="1600" kern="1200" dirty="0" smtClean="0">
                          <a:solidFill>
                            <a:schemeClr val="tx1"/>
                          </a:solidFill>
                          <a:latin typeface="Arial" pitchFamily="34" charset="0"/>
                          <a:ea typeface="+mn-ea"/>
                          <a:cs typeface="Arial" pitchFamily="34" charset="0"/>
                        </a:rPr>
                        <a:t>number</a:t>
                      </a:r>
                    </a:p>
                  </a:txBody>
                  <a:tcPr anchor="ctr"/>
                </a:tc>
                <a:tc>
                  <a:txBody>
                    <a:bodyPr/>
                    <a:lstStyle/>
                    <a:p>
                      <a:r>
                        <a:rPr kumimoji="0" lang="en-IN" sz="1600" kern="1200" dirty="0" smtClean="0">
                          <a:solidFill>
                            <a:schemeClr val="tx1"/>
                          </a:solidFill>
                          <a:latin typeface="Arial" pitchFamily="34" charset="0"/>
                          <a:ea typeface="+mn-ea"/>
                          <a:cs typeface="Arial" pitchFamily="34" charset="0"/>
                        </a:rPr>
                        <a:t>Specifies whether a radio button should be checked or not.</a:t>
                      </a:r>
                      <a:endParaRPr kumimoji="0" lang="en-US" sz="1600" kern="1200" dirty="0" smtClean="0">
                        <a:solidFill>
                          <a:schemeClr val="tx1"/>
                        </a:solidFill>
                        <a:latin typeface="Arial" pitchFamily="34" charset="0"/>
                        <a:ea typeface="+mn-ea"/>
                        <a:cs typeface="Arial" pitchFamily="34" charset="0"/>
                      </a:endParaRPr>
                    </a:p>
                  </a:txBody>
                  <a:tcPr/>
                </a:tc>
              </a:tr>
              <a:tr h="370840">
                <a:tc>
                  <a:txBody>
                    <a:bodyPr/>
                    <a:lstStyle/>
                    <a:p>
                      <a:pPr algn="l"/>
                      <a:r>
                        <a:rPr kumimoji="0" lang="en-US" sz="1800" b="0" kern="1200" dirty="0" smtClean="0">
                          <a:solidFill>
                            <a:srgbClr val="0070C0"/>
                          </a:solidFill>
                          <a:latin typeface="Calibri" panose="020F0502020204030204" pitchFamily="34" charset="0"/>
                          <a:ea typeface="+mn-ea"/>
                          <a:cs typeface="Calibri" panose="020F0502020204030204" pitchFamily="34" charset="0"/>
                        </a:rPr>
                        <a:t>name</a:t>
                      </a:r>
                    </a:p>
                  </a:txBody>
                  <a:tcPr anchor="ctr"/>
                </a:tc>
                <a:tc>
                  <a:txBody>
                    <a:bodyPr/>
                    <a:lstStyle/>
                    <a:p>
                      <a:pPr algn="ctr"/>
                      <a:r>
                        <a:rPr kumimoji="0" lang="en-US" sz="1600" kern="1200" dirty="0" smtClean="0">
                          <a:solidFill>
                            <a:schemeClr val="tx1"/>
                          </a:solidFill>
                          <a:latin typeface="Arial" pitchFamily="34" charset="0"/>
                          <a:ea typeface="+mn-ea"/>
                          <a:cs typeface="Arial" pitchFamily="34" charset="0"/>
                        </a:rPr>
                        <a:t>string</a:t>
                      </a:r>
                    </a:p>
                  </a:txBody>
                  <a:tcPr anchor="ctr"/>
                </a:tc>
                <a:tc>
                  <a:txBody>
                    <a:bodyPr/>
                    <a:lstStyle/>
                    <a:p>
                      <a:r>
                        <a:rPr kumimoji="0" lang="en-IN" sz="1600" kern="1200" dirty="0" smtClean="0">
                          <a:solidFill>
                            <a:schemeClr val="tx1"/>
                          </a:solidFill>
                          <a:latin typeface="Arial" pitchFamily="34" charset="0"/>
                          <a:ea typeface="+mn-ea"/>
                          <a:cs typeface="Arial" pitchFamily="34" charset="0"/>
                        </a:rPr>
                        <a:t>Sets or returns the value of the name attribute of a checkbox.</a:t>
                      </a:r>
                      <a:endParaRPr kumimoji="0" lang="en-US" sz="1600" kern="1200" dirty="0" smtClean="0">
                        <a:solidFill>
                          <a:schemeClr val="tx1"/>
                        </a:solidFill>
                        <a:latin typeface="Arial" pitchFamily="34" charset="0"/>
                        <a:ea typeface="+mn-ea"/>
                        <a:cs typeface="Arial" pitchFamily="34" charset="0"/>
                      </a:endParaRPr>
                    </a:p>
                  </a:txBody>
                  <a:tcPr/>
                </a:tc>
              </a:tr>
            </a:tbl>
          </a:graphicData>
        </a:graphic>
      </p:graphicFrame>
    </p:spTree>
    <p:extLst>
      <p:ext uri="{BB962C8B-B14F-4D97-AF65-F5344CB8AC3E}">
        <p14:creationId xmlns:p14="http://schemas.microsoft.com/office/powerpoint/2010/main" val="264516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defPPr>
              <a:defRPr lang="en-US"/>
            </a:defPPr>
            <a:lvl1pPr algn="r">
              <a:defRPr b="1">
                <a:solidFill>
                  <a:schemeClr val="bg1"/>
                </a:solidFill>
                <a:latin typeface="Arial" pitchFamily="34" charset="0"/>
                <a:cs typeface="Arial" pitchFamily="34" charset="0"/>
              </a:defRPr>
            </a:lvl1pPr>
          </a:lstStyle>
          <a:p>
            <a:r>
              <a:rPr lang="en-US" dirty="0"/>
              <a:t>&lt;input type="radio"&gt; Tag</a:t>
            </a:r>
          </a:p>
        </p:txBody>
      </p:sp>
      <p:sp>
        <p:nvSpPr>
          <p:cNvPr id="5" name="Rectangle 4"/>
          <p:cNvSpPr/>
          <p:nvPr/>
        </p:nvSpPr>
        <p:spPr>
          <a:xfrm>
            <a:off x="0" y="609600"/>
            <a:ext cx="9144000" cy="369332"/>
          </a:xfrm>
          <a:prstGeom prst="rect">
            <a:avLst/>
          </a:prstGeom>
          <a:solidFill>
            <a:srgbClr val="FFFF00"/>
          </a:solidFill>
        </p:spPr>
        <p:txBody>
          <a:bodyPr wrap="square">
            <a:spAutoFit/>
          </a:bodyPr>
          <a:lstStyle/>
          <a:p>
            <a:pPr algn="ctr"/>
            <a:r>
              <a:rPr lang="en-US" sz="1800" dirty="0">
                <a:solidFill>
                  <a:srgbClr val="0070C0"/>
                </a:solidFill>
                <a:latin typeface="Arial" pitchFamily="34" charset="0"/>
                <a:cs typeface="Arial" pitchFamily="34" charset="0"/>
              </a:rPr>
              <a:t>&lt;input </a:t>
            </a:r>
            <a:r>
              <a:rPr lang="en-US" sz="1800" dirty="0" smtClean="0">
                <a:solidFill>
                  <a:srgbClr val="0070C0"/>
                </a:solidFill>
                <a:latin typeface="Arial" pitchFamily="34" charset="0"/>
                <a:cs typeface="Arial" pitchFamily="34" charset="0"/>
              </a:rPr>
              <a:t>type = </a:t>
            </a:r>
            <a:r>
              <a:rPr lang="en-US" sz="1800" dirty="0">
                <a:solidFill>
                  <a:srgbClr val="0070C0"/>
                </a:solidFill>
                <a:latin typeface="Arial" pitchFamily="34" charset="0"/>
                <a:cs typeface="Arial" pitchFamily="34" charset="0"/>
              </a:rPr>
              <a:t>"radio" /&gt;</a:t>
            </a:r>
          </a:p>
        </p:txBody>
      </p:sp>
      <p:grpSp>
        <p:nvGrpSpPr>
          <p:cNvPr id="8" name="Group 7"/>
          <p:cNvGrpSpPr/>
          <p:nvPr/>
        </p:nvGrpSpPr>
        <p:grpSpPr>
          <a:xfrm>
            <a:off x="533400" y="5002649"/>
            <a:ext cx="8001000" cy="1169551"/>
            <a:chOff x="533400" y="5002649"/>
            <a:chExt cx="8001000" cy="1169551"/>
          </a:xfrm>
        </p:grpSpPr>
        <p:sp>
          <p:nvSpPr>
            <p:cNvPr id="9" name="Rectangle 8"/>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10" name="Straight Connector 9"/>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12" name="Table 11"/>
          <p:cNvGraphicFramePr>
            <a:graphicFrameLocks noGrp="1"/>
          </p:cNvGraphicFramePr>
          <p:nvPr>
            <p:extLst>
              <p:ext uri="{D42A27DB-BD31-4B8C-83A1-F6EECF244321}">
                <p14:modId xmlns:p14="http://schemas.microsoft.com/office/powerpoint/2010/main" val="1531806656"/>
              </p:ext>
            </p:extLst>
          </p:nvPr>
        </p:nvGraphicFramePr>
        <p:xfrm>
          <a:off x="228600" y="1102360"/>
          <a:ext cx="8686801" cy="3053080"/>
        </p:xfrm>
        <a:graphic>
          <a:graphicData uri="http://schemas.openxmlformats.org/drawingml/2006/table">
            <a:tbl>
              <a:tblPr firstRow="1" bandRow="1">
                <a:tableStyleId>{5940675A-B579-460E-94D1-54222C63F5DA}</a:tableStyleId>
              </a:tblPr>
              <a:tblGrid>
                <a:gridCol w="3581400"/>
                <a:gridCol w="990600"/>
                <a:gridCol w="4114801"/>
              </a:tblGrid>
              <a:tr h="370840">
                <a:tc>
                  <a:txBody>
                    <a:bodyPr/>
                    <a:lstStyle/>
                    <a:p>
                      <a:pPr algn="ctr"/>
                      <a:r>
                        <a:rPr lang="en-US" sz="1600" b="1" i="0" dirty="0" smtClean="0">
                          <a:latin typeface="Arial" pitchFamily="34" charset="0"/>
                          <a:cs typeface="Arial" pitchFamily="34" charset="0"/>
                        </a:rPr>
                        <a:t>Attribute</a:t>
                      </a:r>
                      <a:endParaRPr lang="en-US" sz="1600" b="1" i="0" dirty="0">
                        <a:latin typeface="Arial" pitchFamily="34" charset="0"/>
                        <a:cs typeface="Arial" pitchFamily="34" charset="0"/>
                      </a:endParaRPr>
                    </a:p>
                  </a:txBody>
                  <a:tcPr/>
                </a:tc>
                <a:tc>
                  <a:txBody>
                    <a:bodyPr/>
                    <a:lstStyle/>
                    <a:p>
                      <a:pPr algn="ctr"/>
                      <a:r>
                        <a:rPr lang="en-US" sz="1600" b="1" i="0" dirty="0" smtClean="0">
                          <a:latin typeface="Arial" pitchFamily="34" charset="0"/>
                          <a:cs typeface="Arial" pitchFamily="34" charset="0"/>
                        </a:rPr>
                        <a:t>Values</a:t>
                      </a:r>
                      <a:endParaRPr lang="en-US" sz="1600" b="1" i="0" dirty="0">
                        <a:latin typeface="Arial" pitchFamily="34" charset="0"/>
                        <a:cs typeface="Arial" pitchFamily="34" charset="0"/>
                      </a:endParaRPr>
                    </a:p>
                  </a:txBody>
                  <a:tcPr/>
                </a:tc>
                <a:tc>
                  <a:txBody>
                    <a:bodyPr/>
                    <a:lstStyle/>
                    <a:p>
                      <a:pPr algn="ctr"/>
                      <a:r>
                        <a:rPr lang="en-US" sz="1600" b="1" i="0" dirty="0" smtClean="0">
                          <a:latin typeface="Arial" pitchFamily="34" charset="0"/>
                          <a:cs typeface="Arial" pitchFamily="34" charset="0"/>
                        </a:rPr>
                        <a:t>Description</a:t>
                      </a:r>
                      <a:endParaRPr lang="en-US" sz="1600" b="1" i="0" dirty="0">
                        <a:latin typeface="Arial" pitchFamily="34" charset="0"/>
                        <a:cs typeface="Arial" pitchFamily="34" charset="0"/>
                      </a:endParaRPr>
                    </a:p>
                  </a:txBody>
                  <a:tcPr/>
                </a:tc>
              </a:tr>
              <a:tr h="370840">
                <a:tc>
                  <a:txBody>
                    <a:bodyPr/>
                    <a:lstStyle/>
                    <a:p>
                      <a:pPr algn="l"/>
                      <a:r>
                        <a:rPr kumimoji="0" lang="en-US" sz="1800" b="0" kern="1200" dirty="0" smtClean="0">
                          <a:solidFill>
                            <a:srgbClr val="0070C0"/>
                          </a:solidFill>
                          <a:latin typeface="Calibri" panose="020F0502020204030204" pitchFamily="34" charset="0"/>
                          <a:ea typeface="+mn-ea"/>
                          <a:cs typeface="Calibri" panose="020F0502020204030204" pitchFamily="34" charset="0"/>
                        </a:rPr>
                        <a:t>required</a:t>
                      </a:r>
                    </a:p>
                  </a:txBody>
                  <a:tcPr anchor="ctr"/>
                </a:tc>
                <a:tc>
                  <a:txBody>
                    <a:bodyPr/>
                    <a:lstStyle/>
                    <a:p>
                      <a:pPr algn="ctr"/>
                      <a:endParaRPr kumimoji="0" lang="en-US" sz="1600" kern="1200" dirty="0" smtClean="0">
                        <a:solidFill>
                          <a:schemeClr val="tx1"/>
                        </a:solidFill>
                        <a:latin typeface="Arial" pitchFamily="34" charset="0"/>
                        <a:ea typeface="+mn-ea"/>
                        <a:cs typeface="Arial" pitchFamily="34" charset="0"/>
                      </a:endParaRPr>
                    </a:p>
                  </a:txBody>
                  <a:tcPr anchor="ctr"/>
                </a:tc>
                <a:tc>
                  <a:txBody>
                    <a:bodyPr/>
                    <a:lstStyle/>
                    <a:p>
                      <a:r>
                        <a:rPr kumimoji="0" lang="en-IN" sz="1600" kern="1200" dirty="0" smtClean="0">
                          <a:solidFill>
                            <a:schemeClr val="tx1"/>
                          </a:solidFill>
                          <a:latin typeface="Arial" pitchFamily="34" charset="0"/>
                          <a:ea typeface="+mn-ea"/>
                          <a:cs typeface="Arial" pitchFamily="34" charset="0"/>
                        </a:rPr>
                        <a:t>Sets or returns whether the checkbox must be checked before submitting a form.</a:t>
                      </a:r>
                      <a:endParaRPr kumimoji="0" lang="en-US" sz="1600" kern="1200" dirty="0" smtClean="0">
                        <a:solidFill>
                          <a:schemeClr val="tx1"/>
                        </a:solidFill>
                        <a:latin typeface="Arial" pitchFamily="34" charset="0"/>
                        <a:ea typeface="+mn-ea"/>
                        <a:cs typeface="Arial" pitchFamily="34" charset="0"/>
                      </a:endParaRPr>
                    </a:p>
                  </a:txBody>
                  <a:tcPr/>
                </a:tc>
              </a:tr>
              <a:tr h="370840">
                <a:tc>
                  <a:txBody>
                    <a:bodyPr/>
                    <a:lstStyle/>
                    <a:p>
                      <a:pPr algn="l"/>
                      <a:r>
                        <a:rPr kumimoji="0" lang="en-IN" sz="1800" b="0" kern="1200" dirty="0" smtClean="0">
                          <a:solidFill>
                            <a:srgbClr val="0070C0"/>
                          </a:solidFill>
                          <a:latin typeface="Calibri" panose="020F0502020204030204" pitchFamily="34" charset="0"/>
                          <a:ea typeface="+mn-ea"/>
                          <a:cs typeface="Calibri" panose="020F0502020204030204" pitchFamily="34" charset="0"/>
                        </a:rPr>
                        <a:t>type</a:t>
                      </a:r>
                    </a:p>
                    <a:p>
                      <a:pPr algn="l"/>
                      <a:r>
                        <a:rPr kumimoji="0" lang="en-IN" sz="1800" b="0" kern="1200" dirty="0" smtClean="0">
                          <a:solidFill>
                            <a:srgbClr val="0070C0"/>
                          </a:solidFill>
                          <a:latin typeface="Calibri" panose="020F0502020204030204" pitchFamily="34" charset="0"/>
                          <a:ea typeface="+mn-ea"/>
                          <a:cs typeface="Calibri" panose="020F0502020204030204" pitchFamily="34" charset="0"/>
                        </a:rPr>
                        <a:t>radioObject.type</a:t>
                      </a:r>
                      <a:endParaRPr kumimoji="0" lang="en-US" sz="1800" b="0" kern="1200" dirty="0" smtClean="0">
                        <a:solidFill>
                          <a:srgbClr val="0070C0"/>
                        </a:solidFill>
                        <a:latin typeface="Calibri" panose="020F0502020204030204" pitchFamily="34" charset="0"/>
                        <a:ea typeface="+mn-ea"/>
                        <a:cs typeface="Calibri" panose="020F0502020204030204" pitchFamily="34" charset="0"/>
                      </a:endParaRPr>
                    </a:p>
                    <a:p>
                      <a:pPr algn="l"/>
                      <a:endParaRPr kumimoji="0" lang="en-US" sz="1800" b="0" kern="1200" dirty="0" smtClean="0">
                        <a:solidFill>
                          <a:srgbClr val="0070C0"/>
                        </a:solidFill>
                        <a:latin typeface="Calibri" panose="020F0502020204030204" pitchFamily="34" charset="0"/>
                        <a:ea typeface="+mn-ea"/>
                        <a:cs typeface="Calibri" panose="020F0502020204030204" pitchFamily="34" charset="0"/>
                      </a:endParaRPr>
                    </a:p>
                  </a:txBody>
                  <a:tcPr anchor="ctr"/>
                </a:tc>
                <a:tc>
                  <a:txBody>
                    <a:bodyPr/>
                    <a:lstStyle/>
                    <a:p>
                      <a:pPr algn="ctr"/>
                      <a:endParaRPr kumimoji="0" lang="en-US" sz="1600" kern="1200" dirty="0" smtClean="0">
                        <a:solidFill>
                          <a:schemeClr val="tx1"/>
                        </a:solidFill>
                        <a:latin typeface="Arial" pitchFamily="34" charset="0"/>
                        <a:ea typeface="+mn-ea"/>
                        <a:cs typeface="Arial" pitchFamily="34" charset="0"/>
                      </a:endParaRPr>
                    </a:p>
                  </a:txBody>
                  <a:tcPr anchor="ctr"/>
                </a:tc>
                <a:tc>
                  <a:txBody>
                    <a:bodyPr/>
                    <a:lstStyle/>
                    <a:p>
                      <a:endParaRPr kumimoji="0" lang="en-US" sz="1600" kern="1200" dirty="0" smtClean="0">
                        <a:solidFill>
                          <a:schemeClr val="tx1"/>
                        </a:solidFill>
                        <a:latin typeface="Arial" pitchFamily="34" charset="0"/>
                        <a:ea typeface="+mn-ea"/>
                        <a:cs typeface="Arial" pitchFamily="34" charset="0"/>
                      </a:endParaRPr>
                    </a:p>
                  </a:txBody>
                  <a:tcPr/>
                </a:tc>
              </a:tr>
              <a:tr h="370840">
                <a:tc>
                  <a:txBody>
                    <a:bodyPr/>
                    <a:lstStyle/>
                    <a:p>
                      <a:pPr algn="l"/>
                      <a:r>
                        <a:rPr kumimoji="0" lang="en-US" sz="1800" b="0" kern="1200" dirty="0" smtClean="0">
                          <a:solidFill>
                            <a:srgbClr val="0070C0"/>
                          </a:solidFill>
                          <a:latin typeface="Calibri" panose="020F0502020204030204" pitchFamily="34" charset="0"/>
                          <a:ea typeface="+mn-ea"/>
                          <a:cs typeface="Calibri" panose="020F0502020204030204" pitchFamily="34" charset="0"/>
                        </a:rPr>
                        <a:t>value</a:t>
                      </a:r>
                    </a:p>
                    <a:p>
                      <a:pPr algn="l"/>
                      <a:r>
                        <a:rPr kumimoji="0" lang="en-IN" sz="1800" b="0" i="1" kern="1200" dirty="0" smtClean="0">
                          <a:solidFill>
                            <a:srgbClr val="0070C0"/>
                          </a:solidFill>
                          <a:latin typeface="Calibri" panose="020F0502020204030204" pitchFamily="34" charset="0"/>
                          <a:ea typeface="+mn-ea"/>
                          <a:cs typeface="Calibri" panose="020F0502020204030204" pitchFamily="34" charset="0"/>
                        </a:rPr>
                        <a:t>radioObject.value</a:t>
                      </a:r>
                      <a:r>
                        <a:rPr kumimoji="0" lang="en-IN" sz="1800" b="0" kern="1200" dirty="0" smtClean="0">
                          <a:solidFill>
                            <a:srgbClr val="0070C0"/>
                          </a:solidFill>
                          <a:latin typeface="Calibri" panose="020F0502020204030204" pitchFamily="34" charset="0"/>
                          <a:ea typeface="+mn-ea"/>
                          <a:cs typeface="Calibri" panose="020F0502020204030204" pitchFamily="34" charset="0"/>
                        </a:rPr>
                        <a:t>  [Returns value]</a:t>
                      </a:r>
                    </a:p>
                    <a:p>
                      <a:pPr algn="l"/>
                      <a:r>
                        <a:rPr kumimoji="0" lang="en-IN" sz="1800" b="0" i="1" kern="1200" dirty="0" smtClean="0">
                          <a:solidFill>
                            <a:srgbClr val="0070C0"/>
                          </a:solidFill>
                          <a:latin typeface="Calibri" panose="020F0502020204030204" pitchFamily="34" charset="0"/>
                          <a:ea typeface="+mn-ea"/>
                          <a:cs typeface="Calibri" panose="020F0502020204030204" pitchFamily="34" charset="0"/>
                        </a:rPr>
                        <a:t>radioObject.value = text</a:t>
                      </a:r>
                      <a:r>
                        <a:rPr kumimoji="0" lang="en-IN" sz="1800" b="0" kern="1200" dirty="0" smtClean="0">
                          <a:solidFill>
                            <a:srgbClr val="0070C0"/>
                          </a:solidFill>
                          <a:latin typeface="Calibri" panose="020F0502020204030204" pitchFamily="34" charset="0"/>
                          <a:ea typeface="+mn-ea"/>
                          <a:cs typeface="Calibri" panose="020F0502020204030204" pitchFamily="34" charset="0"/>
                        </a:rPr>
                        <a:t> [Sets value]</a:t>
                      </a:r>
                      <a:endParaRPr kumimoji="0" lang="en-US" sz="1800" b="0" kern="1200" dirty="0" smtClean="0">
                        <a:solidFill>
                          <a:srgbClr val="0070C0"/>
                        </a:solidFill>
                        <a:latin typeface="Calibri" panose="020F0502020204030204" pitchFamily="34" charset="0"/>
                        <a:ea typeface="+mn-ea"/>
                        <a:cs typeface="Calibri" panose="020F0502020204030204" pitchFamily="34" charset="0"/>
                      </a:endParaRPr>
                    </a:p>
                    <a:p>
                      <a:pPr algn="l"/>
                      <a:endParaRPr kumimoji="0" lang="en-US" sz="1800" b="0" kern="1200" dirty="0" smtClean="0">
                        <a:solidFill>
                          <a:srgbClr val="0070C0"/>
                        </a:solidFill>
                        <a:latin typeface="Calibri" panose="020F0502020204030204" pitchFamily="34" charset="0"/>
                        <a:ea typeface="+mn-ea"/>
                        <a:cs typeface="Calibri" panose="020F0502020204030204" pitchFamily="34" charset="0"/>
                      </a:endParaRPr>
                    </a:p>
                  </a:txBody>
                  <a:tcPr anchor="ctr"/>
                </a:tc>
                <a:tc>
                  <a:txBody>
                    <a:bodyPr/>
                    <a:lstStyle/>
                    <a:p>
                      <a:pPr algn="ctr"/>
                      <a:endParaRPr kumimoji="0" lang="en-US" sz="1600" kern="1200" dirty="0" smtClean="0">
                        <a:solidFill>
                          <a:schemeClr val="tx1"/>
                        </a:solidFill>
                        <a:latin typeface="Arial" pitchFamily="34" charset="0"/>
                        <a:ea typeface="+mn-ea"/>
                        <a:cs typeface="Arial" pitchFamily="34" charset="0"/>
                      </a:endParaRPr>
                    </a:p>
                  </a:txBody>
                  <a:tcPr anchor="ctr"/>
                </a:tc>
                <a:tc>
                  <a:txBody>
                    <a:bodyPr/>
                    <a:lstStyle/>
                    <a:p>
                      <a:endParaRPr kumimoji="0" lang="en-US" sz="1600" kern="1200" dirty="0" smtClean="0">
                        <a:solidFill>
                          <a:schemeClr val="tx1"/>
                        </a:solidFill>
                        <a:latin typeface="Arial" pitchFamily="34" charset="0"/>
                        <a:ea typeface="+mn-ea"/>
                        <a:cs typeface="Arial" pitchFamily="34" charset="0"/>
                      </a:endParaRPr>
                    </a:p>
                  </a:txBody>
                  <a:tcPr/>
                </a:tc>
              </a:tr>
            </a:tbl>
          </a:graphicData>
        </a:graphic>
      </p:graphicFrame>
    </p:spTree>
    <p:extLst>
      <p:ext uri="{BB962C8B-B14F-4D97-AF65-F5344CB8AC3E}">
        <p14:creationId xmlns:p14="http://schemas.microsoft.com/office/powerpoint/2010/main" val="1340361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4800" b="1" dirty="0" smtClean="0">
                <a:latin typeface="Arial" pitchFamily="34" charset="0"/>
                <a:cs typeface="Arial" pitchFamily="34" charset="0"/>
              </a:rPr>
              <a:t>HTML?</a:t>
            </a:r>
            <a:endParaRPr lang="en-US" sz="48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defPPr>
              <a:defRPr lang="en-US"/>
            </a:defPPr>
            <a:lvl1pPr algn="r">
              <a:defRPr b="1">
                <a:solidFill>
                  <a:schemeClr val="bg1"/>
                </a:solidFill>
                <a:latin typeface="Arial" pitchFamily="34" charset="0"/>
                <a:cs typeface="Arial" pitchFamily="34" charset="0"/>
              </a:defRPr>
            </a:lvl1pPr>
          </a:lstStyle>
          <a:p>
            <a:r>
              <a:rPr lang="en-US" dirty="0"/>
              <a:t>&lt;input type="number</a:t>
            </a:r>
            <a:r>
              <a:rPr lang="en-US" dirty="0" smtClean="0"/>
              <a:t>"&gt; </a:t>
            </a:r>
            <a:r>
              <a:rPr lang="en-US" dirty="0"/>
              <a:t>Tag</a:t>
            </a:r>
          </a:p>
        </p:txBody>
      </p:sp>
      <p:sp>
        <p:nvSpPr>
          <p:cNvPr id="5" name="Rectangle 4"/>
          <p:cNvSpPr/>
          <p:nvPr/>
        </p:nvSpPr>
        <p:spPr>
          <a:xfrm>
            <a:off x="0" y="621268"/>
            <a:ext cx="9144000" cy="369332"/>
          </a:xfrm>
          <a:prstGeom prst="rect">
            <a:avLst/>
          </a:prstGeom>
          <a:solidFill>
            <a:srgbClr val="FFFF00"/>
          </a:solidFill>
        </p:spPr>
        <p:txBody>
          <a:bodyPr wrap="square">
            <a:spAutoFit/>
          </a:bodyPr>
          <a:lstStyle/>
          <a:p>
            <a:pPr algn="ctr"/>
            <a:r>
              <a:rPr lang="en-US" sz="1800" dirty="0">
                <a:solidFill>
                  <a:srgbClr val="0070C0"/>
                </a:solidFill>
                <a:latin typeface="Arial" pitchFamily="34" charset="0"/>
                <a:cs typeface="Arial" pitchFamily="34" charset="0"/>
              </a:rPr>
              <a:t>&lt;input </a:t>
            </a:r>
            <a:r>
              <a:rPr lang="en-US" sz="1800" dirty="0" smtClean="0">
                <a:solidFill>
                  <a:srgbClr val="0070C0"/>
                </a:solidFill>
                <a:latin typeface="Arial" pitchFamily="34" charset="0"/>
                <a:cs typeface="Arial" pitchFamily="34" charset="0"/>
              </a:rPr>
              <a:t>type = “number" </a:t>
            </a:r>
            <a:r>
              <a:rPr lang="en-US" sz="1800" dirty="0">
                <a:solidFill>
                  <a:srgbClr val="0070C0"/>
                </a:solidFill>
                <a:latin typeface="Arial" pitchFamily="34" charset="0"/>
                <a:cs typeface="Arial" pitchFamily="34" charset="0"/>
              </a:rPr>
              <a:t>/&gt;</a:t>
            </a:r>
          </a:p>
        </p:txBody>
      </p:sp>
      <p:grpSp>
        <p:nvGrpSpPr>
          <p:cNvPr id="8" name="Group 7"/>
          <p:cNvGrpSpPr/>
          <p:nvPr/>
        </p:nvGrpSpPr>
        <p:grpSpPr>
          <a:xfrm>
            <a:off x="533400" y="5002649"/>
            <a:ext cx="8001000" cy="1169551"/>
            <a:chOff x="533400" y="5002649"/>
            <a:chExt cx="8001000" cy="1169551"/>
          </a:xfrm>
        </p:grpSpPr>
        <p:sp>
          <p:nvSpPr>
            <p:cNvPr id="9" name="Rectangle 8"/>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10" name="Straight Connector 9"/>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11" name="Table 10"/>
          <p:cNvGraphicFramePr>
            <a:graphicFrameLocks noGrp="1"/>
          </p:cNvGraphicFramePr>
          <p:nvPr>
            <p:extLst>
              <p:ext uri="{D42A27DB-BD31-4B8C-83A1-F6EECF244321}">
                <p14:modId xmlns:p14="http://schemas.microsoft.com/office/powerpoint/2010/main" val="2652310490"/>
              </p:ext>
            </p:extLst>
          </p:nvPr>
        </p:nvGraphicFramePr>
        <p:xfrm>
          <a:off x="228600" y="1295400"/>
          <a:ext cx="8686801" cy="3093720"/>
        </p:xfrm>
        <a:graphic>
          <a:graphicData uri="http://schemas.openxmlformats.org/drawingml/2006/table">
            <a:tbl>
              <a:tblPr firstRow="1" bandRow="1">
                <a:tableStyleId>{5940675A-B579-460E-94D1-54222C63F5DA}</a:tableStyleId>
              </a:tblPr>
              <a:tblGrid>
                <a:gridCol w="2514600"/>
                <a:gridCol w="1524000"/>
                <a:gridCol w="4648201"/>
              </a:tblGrid>
              <a:tr h="370840">
                <a:tc>
                  <a:txBody>
                    <a:bodyPr/>
                    <a:lstStyle/>
                    <a:p>
                      <a:pPr algn="ctr"/>
                      <a:r>
                        <a:rPr lang="en-US" sz="1600" b="1" i="0" dirty="0" smtClean="0">
                          <a:latin typeface="Arial" pitchFamily="34" charset="0"/>
                          <a:cs typeface="Arial" pitchFamily="34" charset="0"/>
                        </a:rPr>
                        <a:t>Attribute</a:t>
                      </a:r>
                      <a:endParaRPr lang="en-US" sz="1600" b="1" i="0" dirty="0">
                        <a:latin typeface="Arial" pitchFamily="34" charset="0"/>
                        <a:cs typeface="Arial" pitchFamily="34" charset="0"/>
                      </a:endParaRPr>
                    </a:p>
                  </a:txBody>
                  <a:tcPr/>
                </a:tc>
                <a:tc>
                  <a:txBody>
                    <a:bodyPr/>
                    <a:lstStyle/>
                    <a:p>
                      <a:pPr algn="ctr"/>
                      <a:r>
                        <a:rPr lang="en-US" sz="1600" b="1" i="0" dirty="0" smtClean="0">
                          <a:latin typeface="Arial" pitchFamily="34" charset="0"/>
                          <a:cs typeface="Arial" pitchFamily="34" charset="0"/>
                        </a:rPr>
                        <a:t>Values</a:t>
                      </a:r>
                      <a:endParaRPr lang="en-US" sz="1600" b="1" i="0" dirty="0">
                        <a:latin typeface="Arial" pitchFamily="34" charset="0"/>
                        <a:cs typeface="Arial" pitchFamily="34" charset="0"/>
                      </a:endParaRPr>
                    </a:p>
                  </a:txBody>
                  <a:tcPr/>
                </a:tc>
                <a:tc>
                  <a:txBody>
                    <a:bodyPr/>
                    <a:lstStyle/>
                    <a:p>
                      <a:pPr algn="ctr"/>
                      <a:r>
                        <a:rPr lang="en-US" sz="1600" b="1" i="0" dirty="0" smtClean="0">
                          <a:latin typeface="Arial" pitchFamily="34" charset="0"/>
                          <a:cs typeface="Arial" pitchFamily="34" charset="0"/>
                        </a:rPr>
                        <a:t>Description</a:t>
                      </a:r>
                      <a:endParaRPr lang="en-US" sz="1600" b="1" i="0" dirty="0">
                        <a:latin typeface="Arial" pitchFamily="34" charset="0"/>
                        <a:cs typeface="Arial" pitchFamily="34" charset="0"/>
                      </a:endParaRPr>
                    </a:p>
                  </a:txBody>
                  <a:tcPr/>
                </a:tc>
              </a:tr>
              <a:tr h="370840">
                <a:tc>
                  <a:txBody>
                    <a:bodyPr/>
                    <a:lstStyle/>
                    <a:p>
                      <a:pPr algn="l"/>
                      <a:r>
                        <a:rPr kumimoji="0" lang="en-US" sz="1800" b="0" kern="1200" dirty="0" smtClean="0">
                          <a:solidFill>
                            <a:srgbClr val="0070C0"/>
                          </a:solidFill>
                          <a:latin typeface="Calibri" panose="020F0502020204030204" pitchFamily="34" charset="0"/>
                          <a:ea typeface="+mn-ea"/>
                          <a:cs typeface="Calibri" panose="020F0502020204030204" pitchFamily="34" charset="0"/>
                        </a:rPr>
                        <a:t>autocomplete</a:t>
                      </a:r>
                      <a:endParaRPr kumimoji="0" lang="en-US" sz="1800" b="0" kern="1200" dirty="0">
                        <a:solidFill>
                          <a:srgbClr val="0070C0"/>
                        </a:solidFill>
                        <a:latin typeface="Calibri" panose="020F0502020204030204" pitchFamily="34" charset="0"/>
                        <a:ea typeface="+mn-ea"/>
                        <a:cs typeface="Calibri" panose="020F0502020204030204" pitchFamily="34" charset="0"/>
                      </a:endParaRPr>
                    </a:p>
                  </a:txBody>
                  <a:tcPr anchor="ctr"/>
                </a:tc>
                <a:tc>
                  <a:txBody>
                    <a:bodyPr/>
                    <a:lstStyle/>
                    <a:p>
                      <a:pPr algn="ctr"/>
                      <a:r>
                        <a:rPr lang="en-US" sz="1600" dirty="0" smtClean="0">
                          <a:latin typeface="Arial" pitchFamily="34" charset="0"/>
                          <a:cs typeface="Arial" pitchFamily="34" charset="0"/>
                        </a:rPr>
                        <a:t>on/off</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To fill in the field, based on earlier typed values.</a:t>
                      </a:r>
                      <a:endParaRPr lang="en-US" sz="1600" dirty="0">
                        <a:latin typeface="Arial" pitchFamily="34" charset="0"/>
                        <a:cs typeface="Arial" pitchFamily="34" charset="0"/>
                      </a:endParaRPr>
                    </a:p>
                  </a:txBody>
                  <a:tcPr/>
                </a:tc>
              </a:tr>
              <a:tr h="370840">
                <a:tc>
                  <a:txBody>
                    <a:bodyPr/>
                    <a:lstStyle/>
                    <a:p>
                      <a:pPr algn="l"/>
                      <a:r>
                        <a:rPr kumimoji="0" lang="en-US" sz="1800" b="0" kern="1200" dirty="0" smtClean="0">
                          <a:solidFill>
                            <a:srgbClr val="0070C0"/>
                          </a:solidFill>
                          <a:latin typeface="Calibri" panose="020F0502020204030204" pitchFamily="34" charset="0"/>
                          <a:ea typeface="+mn-ea"/>
                          <a:cs typeface="Calibri" panose="020F0502020204030204" pitchFamily="34" charset="0"/>
                        </a:rPr>
                        <a:t>autofocus</a:t>
                      </a:r>
                    </a:p>
                  </a:txBody>
                  <a:tcPr anchor="ctr"/>
                </a:tc>
                <a:tc>
                  <a:txBody>
                    <a:bodyPr/>
                    <a:lstStyle/>
                    <a:p>
                      <a:pPr marL="0" algn="ctr" rtl="0" eaLnBrk="1" latinLnBrk="0" hangingPunct="1"/>
                      <a:r>
                        <a:rPr kumimoji="0" lang="en-US" sz="1600" kern="1200" dirty="0" smtClean="0">
                          <a:solidFill>
                            <a:schemeClr val="tx1"/>
                          </a:solidFill>
                          <a:latin typeface="Arial" pitchFamily="34" charset="0"/>
                          <a:ea typeface="+mn-ea"/>
                          <a:cs typeface="Arial" pitchFamily="34" charset="0"/>
                        </a:rPr>
                        <a:t>autofocus</a:t>
                      </a:r>
                    </a:p>
                  </a:txBody>
                  <a:tcPr anchor="ctr"/>
                </a:tc>
                <a:tc>
                  <a:txBody>
                    <a:bodyPr/>
                    <a:lstStyle/>
                    <a:p>
                      <a:r>
                        <a:rPr kumimoji="0" lang="en-US" sz="1600" kern="1200" dirty="0" smtClean="0">
                          <a:solidFill>
                            <a:schemeClr val="tx1"/>
                          </a:solidFill>
                          <a:latin typeface="Arial" pitchFamily="34" charset="0"/>
                          <a:ea typeface="+mn-ea"/>
                          <a:cs typeface="Arial" pitchFamily="34" charset="0"/>
                        </a:rPr>
                        <a:t>element should automatically get focus when the page loads.</a:t>
                      </a:r>
                    </a:p>
                  </a:txBody>
                  <a:tcPr/>
                </a:tc>
              </a:tr>
              <a:tr h="370840">
                <a:tc>
                  <a:txBody>
                    <a:bodyPr/>
                    <a:lstStyle/>
                    <a:p>
                      <a:pPr algn="l"/>
                      <a:r>
                        <a:rPr kumimoji="0" lang="en-US" sz="1800" b="0" kern="1200" dirty="0" smtClean="0">
                          <a:solidFill>
                            <a:srgbClr val="0070C0"/>
                          </a:solidFill>
                          <a:latin typeface="Calibri" panose="020F0502020204030204" pitchFamily="34" charset="0"/>
                          <a:ea typeface="+mn-ea"/>
                          <a:cs typeface="Calibri" panose="020F0502020204030204" pitchFamily="34" charset="0"/>
                        </a:rPr>
                        <a:t>disabled</a:t>
                      </a:r>
                    </a:p>
                  </a:txBody>
                  <a:tcPr anchor="ctr"/>
                </a:tc>
                <a:tc>
                  <a:txBody>
                    <a:bodyPr/>
                    <a:lstStyle/>
                    <a:p>
                      <a:pPr algn="ctr"/>
                      <a:r>
                        <a:rPr kumimoji="0" lang="en-US" sz="1600" kern="1200" dirty="0" smtClean="0">
                          <a:solidFill>
                            <a:schemeClr val="tx1"/>
                          </a:solidFill>
                          <a:latin typeface="Arial" pitchFamily="34" charset="0"/>
                          <a:ea typeface="+mn-ea"/>
                          <a:cs typeface="Arial" pitchFamily="34" charset="0"/>
                        </a:rPr>
                        <a:t>disabled</a:t>
                      </a:r>
                    </a:p>
                  </a:txBody>
                  <a:tcPr anchor="ctr"/>
                </a:tc>
                <a:tc>
                  <a:txBody>
                    <a:bodyPr/>
                    <a:lstStyle/>
                    <a:p>
                      <a:r>
                        <a:rPr kumimoji="0" lang="en-US" sz="1600" kern="1200" dirty="0" smtClean="0">
                          <a:solidFill>
                            <a:schemeClr val="tx1"/>
                          </a:solidFill>
                          <a:latin typeface="Arial" pitchFamily="34" charset="0"/>
                          <a:ea typeface="+mn-ea"/>
                          <a:cs typeface="Arial" pitchFamily="34" charset="0"/>
                        </a:rPr>
                        <a:t>element should be disabled.</a:t>
                      </a:r>
                    </a:p>
                  </a:txBody>
                  <a:tcPr/>
                </a:tc>
              </a:tr>
              <a:tr h="370840">
                <a:tc>
                  <a:txBody>
                    <a:bodyPr/>
                    <a:lstStyle/>
                    <a:p>
                      <a:pPr algn="l" fontAlgn="t"/>
                      <a:r>
                        <a:rPr kumimoji="0" lang="en-IN" sz="1800" b="0" kern="1200" dirty="0" smtClean="0">
                          <a:solidFill>
                            <a:srgbClr val="0070C0"/>
                          </a:solidFill>
                          <a:latin typeface="Calibri" panose="020F0502020204030204" pitchFamily="34" charset="0"/>
                          <a:ea typeface="+mn-ea"/>
                          <a:cs typeface="Calibri" panose="020F0502020204030204" pitchFamily="34" charset="0"/>
                        </a:rPr>
                        <a:t>max</a:t>
                      </a:r>
                    </a:p>
                    <a:p>
                      <a:pPr algn="l" fontAlgn="t"/>
                      <a:r>
                        <a:rPr kumimoji="0" lang="en-IN" sz="1800" b="0" i="1" kern="1200" dirty="0" smtClean="0">
                          <a:solidFill>
                            <a:srgbClr val="0070C0"/>
                          </a:solidFill>
                          <a:latin typeface="Calibri" panose="020F0502020204030204" pitchFamily="34" charset="0"/>
                          <a:ea typeface="+mn-ea"/>
                          <a:cs typeface="Calibri" panose="020F0502020204030204" pitchFamily="34" charset="0"/>
                        </a:rPr>
                        <a:t>&lt;input max="number"&gt;</a:t>
                      </a:r>
                      <a:endParaRPr kumimoji="0" lang="en-IN" sz="1800" b="0" i="1" kern="1200" dirty="0">
                        <a:solidFill>
                          <a:srgbClr val="0070C0"/>
                        </a:solidFill>
                        <a:latin typeface="Calibri" panose="020F0502020204030204" pitchFamily="34" charset="0"/>
                        <a:ea typeface="+mn-ea"/>
                        <a:cs typeface="Calibri" panose="020F0502020204030204" pitchFamily="34" charset="0"/>
                      </a:endParaRPr>
                    </a:p>
                  </a:txBody>
                  <a:tcPr marL="152400" marR="76200" marT="76200" marB="76200" anchor="ctr"/>
                </a:tc>
                <a:tc>
                  <a:txBody>
                    <a:bodyPr/>
                    <a:lstStyle/>
                    <a:p>
                      <a:pPr algn="ctr" fontAlgn="t"/>
                      <a:r>
                        <a:rPr kumimoji="0" lang="en-IN" sz="1600" kern="1200" dirty="0" smtClean="0">
                          <a:solidFill>
                            <a:schemeClr val="tx1"/>
                          </a:solidFill>
                          <a:latin typeface="Arial" pitchFamily="34" charset="0"/>
                          <a:ea typeface="+mn-ea"/>
                          <a:cs typeface="Arial" pitchFamily="34" charset="0"/>
                        </a:rPr>
                        <a:t>number</a:t>
                      </a:r>
                      <a:endParaRPr kumimoji="0" lang="en-IN" sz="1600" kern="1200" dirty="0">
                        <a:solidFill>
                          <a:schemeClr val="tx1"/>
                        </a:solidFill>
                        <a:latin typeface="Arial" pitchFamily="34" charset="0"/>
                        <a:ea typeface="+mn-ea"/>
                        <a:cs typeface="Arial" pitchFamily="34" charset="0"/>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Arial" pitchFamily="34" charset="0"/>
                          <a:ea typeface="+mn-ea"/>
                          <a:cs typeface="Arial" pitchFamily="34" charset="0"/>
                        </a:rPr>
                        <a:t>Sets or returns the value of the max attribute of a number field.</a:t>
                      </a:r>
                    </a:p>
                  </a:txBody>
                  <a:tcPr marL="152400" marR="76200" marT="76200" marB="76200"/>
                </a:tc>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800" b="0" kern="1200" dirty="0" smtClean="0">
                          <a:solidFill>
                            <a:srgbClr val="0070C0"/>
                          </a:solidFill>
                          <a:latin typeface="Calibri" panose="020F0502020204030204" pitchFamily="34" charset="0"/>
                          <a:ea typeface="+mn-ea"/>
                          <a:cs typeface="Calibri" panose="020F0502020204030204" pitchFamily="34" charset="0"/>
                        </a:rPr>
                        <a:t>min</a:t>
                      </a:r>
                    </a:p>
                    <a:p>
                      <a:pPr marL="0" marR="0" indent="0" algn="l" defTabSz="914400" rtl="0" eaLnBrk="1" fontAlgn="t" latinLnBrk="0" hangingPunct="1">
                        <a:lnSpc>
                          <a:spcPct val="100000"/>
                        </a:lnSpc>
                        <a:spcBef>
                          <a:spcPts val="0"/>
                        </a:spcBef>
                        <a:spcAft>
                          <a:spcPts val="0"/>
                        </a:spcAft>
                        <a:buClrTx/>
                        <a:buSzTx/>
                        <a:buFontTx/>
                        <a:buNone/>
                        <a:tabLst/>
                        <a:defRPr/>
                      </a:pPr>
                      <a:r>
                        <a:rPr kumimoji="0" lang="en-IN" sz="1800" b="0" i="1" kern="1200" dirty="0" smtClean="0">
                          <a:solidFill>
                            <a:srgbClr val="0070C0"/>
                          </a:solidFill>
                          <a:latin typeface="Calibri" panose="020F0502020204030204" pitchFamily="34" charset="0"/>
                          <a:ea typeface="+mn-ea"/>
                          <a:cs typeface="Calibri" panose="020F0502020204030204" pitchFamily="34" charset="0"/>
                        </a:rPr>
                        <a:t>&lt;input min="number"&gt;</a:t>
                      </a:r>
                    </a:p>
                  </a:txBody>
                  <a:tcPr marL="152400" marR="76200" marT="76200" marB="76200" anchor="ctr"/>
                </a:tc>
                <a:tc>
                  <a:txBody>
                    <a:bodyPr/>
                    <a:lstStyle/>
                    <a:p>
                      <a:pPr algn="ctr" fontAlgn="t"/>
                      <a:r>
                        <a:rPr kumimoji="0" lang="en-IN" sz="1600" kern="1200" dirty="0" smtClean="0">
                          <a:solidFill>
                            <a:schemeClr val="tx1"/>
                          </a:solidFill>
                          <a:latin typeface="Arial" pitchFamily="34" charset="0"/>
                          <a:ea typeface="+mn-ea"/>
                          <a:cs typeface="Arial" pitchFamily="34" charset="0"/>
                        </a:rPr>
                        <a:t>number</a:t>
                      </a:r>
                      <a:endParaRPr kumimoji="0" lang="en-IN" sz="1600" kern="1200" dirty="0">
                        <a:solidFill>
                          <a:schemeClr val="tx1"/>
                        </a:solidFill>
                        <a:latin typeface="Arial" pitchFamily="34" charset="0"/>
                        <a:ea typeface="+mn-ea"/>
                        <a:cs typeface="Arial" pitchFamily="34" charset="0"/>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Arial" pitchFamily="34" charset="0"/>
                          <a:ea typeface="+mn-ea"/>
                          <a:cs typeface="Arial" pitchFamily="34" charset="0"/>
                        </a:rPr>
                        <a:t>Sets or returns the value of the min attribute of a number field.</a:t>
                      </a:r>
                    </a:p>
                  </a:txBody>
                  <a:tcPr marL="152400" marR="76200" marT="76200" marB="76200"/>
                </a:tc>
              </a:tr>
            </a:tbl>
          </a:graphicData>
        </a:graphic>
      </p:graphicFrame>
    </p:spTree>
    <p:extLst>
      <p:ext uri="{BB962C8B-B14F-4D97-AF65-F5344CB8AC3E}">
        <p14:creationId xmlns:p14="http://schemas.microsoft.com/office/powerpoint/2010/main" val="379622830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defPPr>
              <a:defRPr lang="en-US"/>
            </a:defPPr>
            <a:lvl1pPr algn="r">
              <a:defRPr b="1">
                <a:solidFill>
                  <a:schemeClr val="bg1"/>
                </a:solidFill>
                <a:latin typeface="Arial" pitchFamily="34" charset="0"/>
                <a:cs typeface="Arial" pitchFamily="34" charset="0"/>
              </a:defRPr>
            </a:lvl1pPr>
          </a:lstStyle>
          <a:p>
            <a:r>
              <a:rPr lang="en-US" dirty="0"/>
              <a:t>&lt;input type="number</a:t>
            </a:r>
            <a:r>
              <a:rPr lang="en-US" dirty="0" smtClean="0"/>
              <a:t>"&gt; </a:t>
            </a:r>
            <a:r>
              <a:rPr lang="en-US" dirty="0"/>
              <a:t>Tag</a:t>
            </a:r>
          </a:p>
        </p:txBody>
      </p:sp>
      <p:sp>
        <p:nvSpPr>
          <p:cNvPr id="5" name="Rectangle 4"/>
          <p:cNvSpPr/>
          <p:nvPr/>
        </p:nvSpPr>
        <p:spPr>
          <a:xfrm>
            <a:off x="0" y="621268"/>
            <a:ext cx="9144000" cy="369332"/>
          </a:xfrm>
          <a:prstGeom prst="rect">
            <a:avLst/>
          </a:prstGeom>
          <a:solidFill>
            <a:srgbClr val="FFFF00"/>
          </a:solidFill>
        </p:spPr>
        <p:txBody>
          <a:bodyPr wrap="square">
            <a:spAutoFit/>
          </a:bodyPr>
          <a:lstStyle/>
          <a:p>
            <a:pPr algn="ctr"/>
            <a:r>
              <a:rPr lang="en-US" sz="1800" dirty="0">
                <a:solidFill>
                  <a:srgbClr val="0070C0"/>
                </a:solidFill>
                <a:latin typeface="Arial" pitchFamily="34" charset="0"/>
                <a:cs typeface="Arial" pitchFamily="34" charset="0"/>
              </a:rPr>
              <a:t>&lt;input </a:t>
            </a:r>
            <a:r>
              <a:rPr lang="en-US" sz="1800" dirty="0" smtClean="0">
                <a:solidFill>
                  <a:srgbClr val="0070C0"/>
                </a:solidFill>
                <a:latin typeface="Arial" pitchFamily="34" charset="0"/>
                <a:cs typeface="Arial" pitchFamily="34" charset="0"/>
              </a:rPr>
              <a:t>type = “number" </a:t>
            </a:r>
            <a:r>
              <a:rPr lang="en-US" sz="1800" dirty="0">
                <a:solidFill>
                  <a:srgbClr val="0070C0"/>
                </a:solidFill>
                <a:latin typeface="Arial" pitchFamily="34" charset="0"/>
                <a:cs typeface="Arial" pitchFamily="34" charset="0"/>
              </a:rPr>
              <a:t>/&gt;</a:t>
            </a:r>
          </a:p>
        </p:txBody>
      </p:sp>
      <p:grpSp>
        <p:nvGrpSpPr>
          <p:cNvPr id="8" name="Group 7"/>
          <p:cNvGrpSpPr/>
          <p:nvPr/>
        </p:nvGrpSpPr>
        <p:grpSpPr>
          <a:xfrm>
            <a:off x="533400" y="5002649"/>
            <a:ext cx="8001000" cy="1169551"/>
            <a:chOff x="533400" y="5002649"/>
            <a:chExt cx="8001000" cy="1169551"/>
          </a:xfrm>
        </p:grpSpPr>
        <p:sp>
          <p:nvSpPr>
            <p:cNvPr id="9" name="Rectangle 8"/>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10" name="Straight Connector 9"/>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11" name="Table 10"/>
          <p:cNvGraphicFramePr>
            <a:graphicFrameLocks noGrp="1"/>
          </p:cNvGraphicFramePr>
          <p:nvPr>
            <p:extLst>
              <p:ext uri="{D42A27DB-BD31-4B8C-83A1-F6EECF244321}">
                <p14:modId xmlns:p14="http://schemas.microsoft.com/office/powerpoint/2010/main" val="2772518024"/>
              </p:ext>
            </p:extLst>
          </p:nvPr>
        </p:nvGraphicFramePr>
        <p:xfrm>
          <a:off x="228600" y="1295400"/>
          <a:ext cx="8686801" cy="2108200"/>
        </p:xfrm>
        <a:graphic>
          <a:graphicData uri="http://schemas.openxmlformats.org/drawingml/2006/table">
            <a:tbl>
              <a:tblPr firstRow="1" bandRow="1">
                <a:tableStyleId>{5940675A-B579-460E-94D1-54222C63F5DA}</a:tableStyleId>
              </a:tblPr>
              <a:tblGrid>
                <a:gridCol w="2057400"/>
                <a:gridCol w="1219200"/>
                <a:gridCol w="5410201"/>
              </a:tblGrid>
              <a:tr h="370840">
                <a:tc>
                  <a:txBody>
                    <a:bodyPr/>
                    <a:lstStyle/>
                    <a:p>
                      <a:pPr algn="ctr"/>
                      <a:r>
                        <a:rPr lang="en-US" sz="1600" b="1" i="0" dirty="0" smtClean="0">
                          <a:latin typeface="Arial" pitchFamily="34" charset="0"/>
                          <a:cs typeface="Arial" pitchFamily="34" charset="0"/>
                        </a:rPr>
                        <a:t>Attribute</a:t>
                      </a:r>
                      <a:endParaRPr lang="en-US" sz="1600" b="1" i="0" dirty="0">
                        <a:latin typeface="Arial" pitchFamily="34" charset="0"/>
                        <a:cs typeface="Arial" pitchFamily="34" charset="0"/>
                      </a:endParaRPr>
                    </a:p>
                  </a:txBody>
                  <a:tcPr/>
                </a:tc>
                <a:tc>
                  <a:txBody>
                    <a:bodyPr/>
                    <a:lstStyle/>
                    <a:p>
                      <a:pPr algn="ctr"/>
                      <a:r>
                        <a:rPr lang="en-US" sz="1600" b="1" i="0" dirty="0" smtClean="0">
                          <a:latin typeface="Arial" pitchFamily="34" charset="0"/>
                          <a:cs typeface="Arial" pitchFamily="34" charset="0"/>
                        </a:rPr>
                        <a:t>Values</a:t>
                      </a:r>
                      <a:endParaRPr lang="en-US" sz="1600" b="1" i="0" dirty="0">
                        <a:latin typeface="Arial" pitchFamily="34" charset="0"/>
                        <a:cs typeface="Arial" pitchFamily="34" charset="0"/>
                      </a:endParaRPr>
                    </a:p>
                  </a:txBody>
                  <a:tcPr/>
                </a:tc>
                <a:tc>
                  <a:txBody>
                    <a:bodyPr/>
                    <a:lstStyle/>
                    <a:p>
                      <a:pPr algn="ctr"/>
                      <a:r>
                        <a:rPr lang="en-US" sz="1600" b="1" i="0" dirty="0" smtClean="0">
                          <a:latin typeface="Arial" pitchFamily="34" charset="0"/>
                          <a:cs typeface="Arial" pitchFamily="34" charset="0"/>
                        </a:rPr>
                        <a:t>Description</a:t>
                      </a:r>
                      <a:endParaRPr lang="en-US" sz="1600" b="1" i="0" dirty="0">
                        <a:latin typeface="Arial" pitchFamily="34" charset="0"/>
                        <a:cs typeface="Arial" pitchFamily="34" charset="0"/>
                      </a:endParaRPr>
                    </a:p>
                  </a:txBody>
                  <a:tcPr/>
                </a:tc>
              </a:tr>
              <a:tr h="370840">
                <a:tc>
                  <a:txBody>
                    <a:bodyPr/>
                    <a:lstStyle/>
                    <a:p>
                      <a:pPr algn="ctr"/>
                      <a:r>
                        <a:rPr kumimoji="0" lang="en-US" sz="1800" b="0" kern="1200" dirty="0" smtClean="0">
                          <a:solidFill>
                            <a:srgbClr val="0070C0"/>
                          </a:solidFill>
                          <a:latin typeface="Calibri" panose="020F0502020204030204" pitchFamily="34" charset="0"/>
                          <a:ea typeface="+mn-ea"/>
                          <a:cs typeface="Calibri" panose="020F0502020204030204" pitchFamily="34" charset="0"/>
                        </a:rPr>
                        <a:t>step</a:t>
                      </a:r>
                      <a:endParaRPr kumimoji="0" lang="en-US" sz="1800" b="0" kern="1200" dirty="0">
                        <a:solidFill>
                          <a:srgbClr val="0070C0"/>
                        </a:solidFill>
                        <a:latin typeface="Calibri" panose="020F0502020204030204" pitchFamily="34" charset="0"/>
                        <a:ea typeface="+mn-ea"/>
                        <a:cs typeface="Calibri" panose="020F0502020204030204" pitchFamily="34" charset="0"/>
                      </a:endParaRPr>
                    </a:p>
                  </a:txBody>
                  <a:tcPr anchor="ctr"/>
                </a:tc>
                <a:tc>
                  <a:txBody>
                    <a:bodyPr/>
                    <a:lstStyle/>
                    <a:p>
                      <a:pPr algn="ctr"/>
                      <a:r>
                        <a:rPr kumimoji="0" lang="en-US" sz="1600" kern="1200" dirty="0" smtClean="0">
                          <a:solidFill>
                            <a:schemeClr val="tx1"/>
                          </a:solidFill>
                          <a:latin typeface="Arial" pitchFamily="34" charset="0"/>
                          <a:ea typeface="+mn-ea"/>
                          <a:cs typeface="Arial" pitchFamily="34" charset="0"/>
                        </a:rPr>
                        <a:t>number</a:t>
                      </a:r>
                      <a:endParaRPr kumimoji="0" lang="en-US" sz="1600" kern="1200" dirty="0">
                        <a:solidFill>
                          <a:schemeClr val="tx1"/>
                        </a:solidFill>
                        <a:latin typeface="Arial" pitchFamily="34" charset="0"/>
                        <a:ea typeface="+mn-ea"/>
                        <a:cs typeface="Arial" pitchFamily="34" charset="0"/>
                      </a:endParaRPr>
                    </a:p>
                  </a:txBody>
                  <a:tcPr anchor="ctr"/>
                </a:tc>
                <a:tc>
                  <a:txBody>
                    <a:bodyPr/>
                    <a:lstStyle/>
                    <a:p>
                      <a:r>
                        <a:rPr kumimoji="0" lang="en-IN" sz="1600" kern="1200" dirty="0" smtClean="0">
                          <a:solidFill>
                            <a:schemeClr val="tx1"/>
                          </a:solidFill>
                          <a:latin typeface="Arial" pitchFamily="34" charset="0"/>
                          <a:ea typeface="+mn-ea"/>
                          <a:cs typeface="Arial" pitchFamily="34" charset="0"/>
                        </a:rPr>
                        <a:t>Sets or returns the value of the step attribute of a number field.</a:t>
                      </a:r>
                      <a:endParaRPr kumimoji="0" lang="en-US" sz="1600" kern="1200" dirty="0">
                        <a:solidFill>
                          <a:schemeClr val="tx1"/>
                        </a:solidFill>
                        <a:latin typeface="Arial" pitchFamily="34" charset="0"/>
                        <a:ea typeface="+mn-ea"/>
                        <a:cs typeface="Arial" pitchFamily="34" charset="0"/>
                      </a:endParaRPr>
                    </a:p>
                  </a:txBody>
                  <a:tcPr/>
                </a:tc>
              </a:tr>
              <a:tr h="370840">
                <a:tc>
                  <a:txBody>
                    <a:bodyPr/>
                    <a:lstStyle/>
                    <a:p>
                      <a:pPr algn="ctr"/>
                      <a:r>
                        <a:rPr kumimoji="0" lang="en-US" sz="1800" b="0" kern="1200" dirty="0" smtClean="0">
                          <a:solidFill>
                            <a:srgbClr val="0070C0"/>
                          </a:solidFill>
                          <a:latin typeface="Calibri" panose="020F0502020204030204" pitchFamily="34" charset="0"/>
                          <a:ea typeface="+mn-ea"/>
                          <a:cs typeface="Calibri" panose="020F0502020204030204" pitchFamily="34" charset="0"/>
                        </a:rPr>
                        <a:t>readOnly</a:t>
                      </a:r>
                    </a:p>
                  </a:txBody>
                  <a:tcPr anchor="ctr"/>
                </a:tc>
                <a:tc>
                  <a:txBody>
                    <a:bodyPr/>
                    <a:lstStyle/>
                    <a:p>
                      <a:pPr marL="0" algn="ctr" rtl="0" eaLnBrk="1" latinLnBrk="0" hangingPunct="1"/>
                      <a:endParaRPr kumimoji="0" lang="en-US" sz="1600" kern="1200" dirty="0" smtClean="0">
                        <a:solidFill>
                          <a:schemeClr val="tx1"/>
                        </a:solidFill>
                        <a:latin typeface="Arial" pitchFamily="34" charset="0"/>
                        <a:ea typeface="+mn-ea"/>
                        <a:cs typeface="Arial" pitchFamily="34" charset="0"/>
                      </a:endParaRPr>
                    </a:p>
                  </a:txBody>
                  <a:tcPr anchor="ctr"/>
                </a:tc>
                <a:tc>
                  <a:txBody>
                    <a:bodyPr/>
                    <a:lstStyle/>
                    <a:p>
                      <a:r>
                        <a:rPr kumimoji="0" lang="en-IN" sz="1600" kern="1200" dirty="0" smtClean="0">
                          <a:solidFill>
                            <a:schemeClr val="tx1"/>
                          </a:solidFill>
                          <a:latin typeface="Arial" pitchFamily="34" charset="0"/>
                          <a:ea typeface="+mn-ea"/>
                          <a:cs typeface="Arial" pitchFamily="34" charset="0"/>
                        </a:rPr>
                        <a:t>Sets or returns whether the number field is read-only, or not</a:t>
                      </a:r>
                      <a:endParaRPr kumimoji="0" lang="en-US" sz="1600" kern="1200" dirty="0" smtClean="0">
                        <a:solidFill>
                          <a:schemeClr val="tx1"/>
                        </a:solidFill>
                        <a:latin typeface="Arial" pitchFamily="34" charset="0"/>
                        <a:ea typeface="+mn-ea"/>
                        <a:cs typeface="Arial" pitchFamily="34" charset="0"/>
                      </a:endParaRPr>
                    </a:p>
                  </a:txBody>
                  <a:tcPr/>
                </a:tc>
              </a:tr>
              <a:tr h="370840">
                <a:tc>
                  <a:txBody>
                    <a:bodyPr/>
                    <a:lstStyle/>
                    <a:p>
                      <a:pPr algn="ctr"/>
                      <a:r>
                        <a:rPr kumimoji="0" lang="en-US" sz="1800" b="0" kern="1200" dirty="0" smtClean="0">
                          <a:solidFill>
                            <a:srgbClr val="0070C0"/>
                          </a:solidFill>
                          <a:latin typeface="Calibri" panose="020F0502020204030204" pitchFamily="34" charset="0"/>
                          <a:ea typeface="+mn-ea"/>
                          <a:cs typeface="Calibri" panose="020F0502020204030204" pitchFamily="34" charset="0"/>
                        </a:rPr>
                        <a:t>required</a:t>
                      </a:r>
                    </a:p>
                  </a:txBody>
                  <a:tcPr anchor="ctr"/>
                </a:tc>
                <a:tc>
                  <a:txBody>
                    <a:bodyPr/>
                    <a:lstStyle/>
                    <a:p>
                      <a:pPr algn="ctr"/>
                      <a:endParaRPr kumimoji="0" lang="en-US" sz="1600" kern="1200" dirty="0" smtClean="0">
                        <a:solidFill>
                          <a:schemeClr val="tx1"/>
                        </a:solidFill>
                        <a:latin typeface="Arial" pitchFamily="34" charset="0"/>
                        <a:ea typeface="+mn-ea"/>
                        <a:cs typeface="Arial" pitchFamily="34" charset="0"/>
                      </a:endParaRPr>
                    </a:p>
                  </a:txBody>
                  <a:tcPr anchor="ctr"/>
                </a:tc>
                <a:tc>
                  <a:txBody>
                    <a:bodyPr/>
                    <a:lstStyle/>
                    <a:p>
                      <a:r>
                        <a:rPr kumimoji="0" lang="en-IN" sz="1600" kern="1200" dirty="0" smtClean="0">
                          <a:solidFill>
                            <a:schemeClr val="tx1"/>
                          </a:solidFill>
                          <a:latin typeface="Arial" pitchFamily="34" charset="0"/>
                          <a:ea typeface="+mn-ea"/>
                          <a:cs typeface="Arial" pitchFamily="34" charset="0"/>
                        </a:rPr>
                        <a:t>Sets or returns whether the number field must be filled out before submitting a form</a:t>
                      </a:r>
                      <a:endParaRPr kumimoji="0" lang="en-US" sz="1600" kern="1200" dirty="0" smtClean="0">
                        <a:solidFill>
                          <a:schemeClr val="tx1"/>
                        </a:solidFill>
                        <a:latin typeface="Arial" pitchFamily="34" charset="0"/>
                        <a:ea typeface="+mn-ea"/>
                        <a:cs typeface="Arial" pitchFamily="34" charset="0"/>
                      </a:endParaRPr>
                    </a:p>
                  </a:txBody>
                  <a:tcPr/>
                </a:tc>
              </a:tr>
            </a:tbl>
          </a:graphicData>
        </a:graphic>
      </p:graphicFrame>
    </p:spTree>
    <p:extLst>
      <p:ext uri="{BB962C8B-B14F-4D97-AF65-F5344CB8AC3E}">
        <p14:creationId xmlns:p14="http://schemas.microsoft.com/office/powerpoint/2010/main" val="19559043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defPPr>
              <a:defRPr lang="en-US"/>
            </a:defPPr>
            <a:lvl1pPr algn="r">
              <a:defRPr b="1">
                <a:solidFill>
                  <a:schemeClr val="bg1"/>
                </a:solidFill>
                <a:latin typeface="Arial" pitchFamily="34" charset="0"/>
                <a:cs typeface="Arial" pitchFamily="34" charset="0"/>
              </a:defRPr>
            </a:lvl1pPr>
          </a:lstStyle>
          <a:p>
            <a:r>
              <a:rPr lang="en-US" dirty="0"/>
              <a:t>&lt;input type="file"&gt; Tag</a:t>
            </a:r>
          </a:p>
        </p:txBody>
      </p:sp>
      <p:graphicFrame>
        <p:nvGraphicFramePr>
          <p:cNvPr id="5" name="Table 4"/>
          <p:cNvGraphicFramePr>
            <a:graphicFrameLocks noGrp="1"/>
          </p:cNvGraphicFramePr>
          <p:nvPr>
            <p:extLst>
              <p:ext uri="{D42A27DB-BD31-4B8C-83A1-F6EECF244321}">
                <p14:modId xmlns:p14="http://schemas.microsoft.com/office/powerpoint/2010/main" val="3976769978"/>
              </p:ext>
            </p:extLst>
          </p:nvPr>
        </p:nvGraphicFramePr>
        <p:xfrm>
          <a:off x="228600" y="1371600"/>
          <a:ext cx="8686801" cy="1681480"/>
        </p:xfrm>
        <a:graphic>
          <a:graphicData uri="http://schemas.openxmlformats.org/drawingml/2006/table">
            <a:tbl>
              <a:tblPr firstRow="1" bandRow="1">
                <a:tableStyleId>{5940675A-B579-460E-94D1-54222C63F5DA}</a:tableStyleId>
              </a:tblPr>
              <a:tblGrid>
                <a:gridCol w="2057400"/>
                <a:gridCol w="2667000"/>
                <a:gridCol w="3962401"/>
              </a:tblGrid>
              <a:tr h="370840">
                <a:tc>
                  <a:txBody>
                    <a:bodyPr/>
                    <a:lstStyle/>
                    <a:p>
                      <a:pPr algn="ctr"/>
                      <a:r>
                        <a:rPr lang="en-US" sz="1600" b="1" i="0" dirty="0" smtClean="0">
                          <a:latin typeface="Arial" pitchFamily="34" charset="0"/>
                          <a:cs typeface="Arial" pitchFamily="34" charset="0"/>
                        </a:rPr>
                        <a:t>Attribute</a:t>
                      </a:r>
                      <a:endParaRPr lang="en-US" sz="1600" b="1" i="0" dirty="0">
                        <a:latin typeface="Arial" pitchFamily="34" charset="0"/>
                        <a:cs typeface="Arial" pitchFamily="34" charset="0"/>
                      </a:endParaRPr>
                    </a:p>
                  </a:txBody>
                  <a:tcPr/>
                </a:tc>
                <a:tc>
                  <a:txBody>
                    <a:bodyPr/>
                    <a:lstStyle/>
                    <a:p>
                      <a:pPr algn="ctr"/>
                      <a:r>
                        <a:rPr lang="en-US" sz="1600" b="1" i="0" dirty="0" smtClean="0">
                          <a:latin typeface="Arial" pitchFamily="34" charset="0"/>
                          <a:cs typeface="Arial" pitchFamily="34" charset="0"/>
                        </a:rPr>
                        <a:t>Values</a:t>
                      </a:r>
                      <a:endParaRPr lang="en-US" sz="1600" b="1" i="0" dirty="0">
                        <a:latin typeface="Arial" pitchFamily="34" charset="0"/>
                        <a:cs typeface="Arial" pitchFamily="34" charset="0"/>
                      </a:endParaRPr>
                    </a:p>
                  </a:txBody>
                  <a:tcPr/>
                </a:tc>
                <a:tc>
                  <a:txBody>
                    <a:bodyPr/>
                    <a:lstStyle/>
                    <a:p>
                      <a:pPr algn="ctr"/>
                      <a:r>
                        <a:rPr lang="en-US" sz="1600" b="1" i="0" dirty="0" smtClean="0">
                          <a:latin typeface="Arial" pitchFamily="34" charset="0"/>
                          <a:cs typeface="Arial" pitchFamily="34" charset="0"/>
                        </a:rPr>
                        <a:t>Description</a:t>
                      </a:r>
                      <a:endParaRPr lang="en-US" sz="1600" b="1" i="0" dirty="0">
                        <a:latin typeface="Arial" pitchFamily="34" charset="0"/>
                        <a:cs typeface="Arial" pitchFamily="34" charset="0"/>
                      </a:endParaRPr>
                    </a:p>
                  </a:txBody>
                  <a:tcPr/>
                </a:tc>
              </a:tr>
              <a:tr h="370840">
                <a:tc>
                  <a:txBody>
                    <a:bodyPr/>
                    <a:lstStyle/>
                    <a:p>
                      <a:pPr algn="ctr"/>
                      <a:r>
                        <a:rPr kumimoji="0" lang="en-US" sz="1800" b="0" kern="1200" dirty="0" smtClean="0">
                          <a:solidFill>
                            <a:srgbClr val="0070C0"/>
                          </a:solidFill>
                          <a:latin typeface="Calibri" panose="020F0502020204030204" pitchFamily="34" charset="0"/>
                          <a:ea typeface="+mn-ea"/>
                          <a:cs typeface="Calibri" panose="020F0502020204030204" pitchFamily="34" charset="0"/>
                        </a:rPr>
                        <a:t>accept</a:t>
                      </a:r>
                    </a:p>
                  </a:txBody>
                  <a:tcPr anchor="ctr"/>
                </a:tc>
                <a:tc>
                  <a:txBody>
                    <a:bodyPr/>
                    <a:lstStyle/>
                    <a:p>
                      <a:pPr marL="0" indent="231775" algn="l">
                        <a:buFont typeface="Wingdings" pitchFamily="2" charset="2"/>
                        <a:buChar char="§"/>
                      </a:pPr>
                      <a:r>
                        <a:rPr kumimoji="0" lang="en-US" sz="1600" kern="1200" dirty="0" smtClean="0">
                          <a:solidFill>
                            <a:schemeClr val="tx1"/>
                          </a:solidFill>
                          <a:latin typeface="Arial" pitchFamily="34" charset="0"/>
                          <a:ea typeface="+mn-ea"/>
                          <a:cs typeface="Arial" pitchFamily="34" charset="0"/>
                        </a:rPr>
                        <a:t>file_extension</a:t>
                      </a:r>
                    </a:p>
                    <a:p>
                      <a:pPr marL="0" indent="231775" algn="l">
                        <a:buFont typeface="Wingdings" pitchFamily="2" charset="2"/>
                        <a:buChar char="§"/>
                      </a:pPr>
                      <a:r>
                        <a:rPr kumimoji="0" lang="en-US" sz="1600" kern="1200" dirty="0" smtClean="0">
                          <a:solidFill>
                            <a:schemeClr val="tx1"/>
                          </a:solidFill>
                          <a:latin typeface="Arial" pitchFamily="34" charset="0"/>
                          <a:ea typeface="+mn-ea"/>
                          <a:cs typeface="Arial" pitchFamily="34" charset="0"/>
                        </a:rPr>
                        <a:t>audio/*</a:t>
                      </a:r>
                    </a:p>
                    <a:p>
                      <a:pPr marL="0" indent="231775" algn="l">
                        <a:buFont typeface="Wingdings" pitchFamily="2" charset="2"/>
                        <a:buChar char="§"/>
                      </a:pPr>
                      <a:r>
                        <a:rPr kumimoji="0" lang="en-US" sz="1600" kern="1200" dirty="0" smtClean="0">
                          <a:solidFill>
                            <a:schemeClr val="tx1"/>
                          </a:solidFill>
                          <a:latin typeface="Arial" pitchFamily="34" charset="0"/>
                          <a:ea typeface="+mn-ea"/>
                          <a:cs typeface="Arial" pitchFamily="34" charset="0"/>
                        </a:rPr>
                        <a:t>video/*</a:t>
                      </a:r>
                    </a:p>
                    <a:p>
                      <a:pPr marL="0" indent="231775" algn="l">
                        <a:buFont typeface="Wingdings" pitchFamily="2" charset="2"/>
                        <a:buChar char="§"/>
                      </a:pPr>
                      <a:r>
                        <a:rPr kumimoji="0" lang="en-US" sz="1600" kern="1200" dirty="0" smtClean="0">
                          <a:solidFill>
                            <a:schemeClr val="tx1"/>
                          </a:solidFill>
                          <a:latin typeface="Arial" pitchFamily="34" charset="0"/>
                          <a:ea typeface="+mn-ea"/>
                          <a:cs typeface="Arial" pitchFamily="34" charset="0"/>
                        </a:rPr>
                        <a:t>image/*</a:t>
                      </a:r>
                    </a:p>
                    <a:p>
                      <a:pPr marL="0" indent="231775" algn="l">
                        <a:buFont typeface="Wingdings" pitchFamily="2" charset="2"/>
                        <a:buChar char="§"/>
                      </a:pPr>
                      <a:r>
                        <a:rPr kumimoji="0" lang="en-US" sz="1600" kern="1200" dirty="0" smtClean="0">
                          <a:solidFill>
                            <a:schemeClr val="tx1"/>
                          </a:solidFill>
                          <a:latin typeface="Arial" pitchFamily="34" charset="0"/>
                          <a:ea typeface="+mn-ea"/>
                          <a:cs typeface="Arial" pitchFamily="34" charset="0"/>
                        </a:rPr>
                        <a:t>media_type</a:t>
                      </a:r>
                    </a:p>
                  </a:txBody>
                  <a:tcPr anchor="ctr"/>
                </a:tc>
                <a:tc>
                  <a:txBody>
                    <a:bodyPr/>
                    <a:lstStyle/>
                    <a:p>
                      <a:pPr algn="ctr"/>
                      <a:r>
                        <a:rPr kumimoji="0" lang="en-US" sz="1600" kern="1200" dirty="0" smtClean="0">
                          <a:solidFill>
                            <a:schemeClr val="tx1"/>
                          </a:solidFill>
                          <a:latin typeface="Arial" pitchFamily="34" charset="0"/>
                          <a:ea typeface="+mn-ea"/>
                          <a:cs typeface="Arial" pitchFamily="34" charset="0"/>
                        </a:rPr>
                        <a:t>the types of files that the server accepts.</a:t>
                      </a:r>
                    </a:p>
                  </a:txBody>
                  <a:tcPr anchor="ctr"/>
                </a:tc>
              </a:tr>
            </a:tbl>
          </a:graphicData>
        </a:graphic>
      </p:graphicFrame>
      <p:sp>
        <p:nvSpPr>
          <p:cNvPr id="6" name="Rectangle 5"/>
          <p:cNvSpPr/>
          <p:nvPr/>
        </p:nvSpPr>
        <p:spPr>
          <a:xfrm>
            <a:off x="0" y="609600"/>
            <a:ext cx="9144000" cy="369332"/>
          </a:xfrm>
          <a:prstGeom prst="rect">
            <a:avLst/>
          </a:prstGeom>
          <a:solidFill>
            <a:srgbClr val="FFFF00"/>
          </a:solidFill>
        </p:spPr>
        <p:txBody>
          <a:bodyPr wrap="square">
            <a:spAutoFit/>
          </a:bodyPr>
          <a:lstStyle/>
          <a:p>
            <a:pPr algn="ctr"/>
            <a:r>
              <a:rPr lang="en-US" sz="1800" dirty="0">
                <a:solidFill>
                  <a:srgbClr val="0070C0"/>
                </a:solidFill>
                <a:latin typeface="Arial" pitchFamily="34" charset="0"/>
                <a:cs typeface="Arial" pitchFamily="34" charset="0"/>
              </a:rPr>
              <a:t>&lt;input </a:t>
            </a:r>
            <a:r>
              <a:rPr lang="en-US" sz="1800" dirty="0" smtClean="0">
                <a:solidFill>
                  <a:srgbClr val="0070C0"/>
                </a:solidFill>
                <a:latin typeface="Arial" pitchFamily="34" charset="0"/>
                <a:cs typeface="Arial" pitchFamily="34" charset="0"/>
              </a:rPr>
              <a:t>id = "</a:t>
            </a:r>
            <a:r>
              <a:rPr lang="en-US" sz="1800" dirty="0">
                <a:solidFill>
                  <a:srgbClr val="0070C0"/>
                </a:solidFill>
                <a:latin typeface="Arial" pitchFamily="34" charset="0"/>
                <a:cs typeface="Arial" pitchFamily="34" charset="0"/>
              </a:rPr>
              <a:t>File1" </a:t>
            </a:r>
            <a:r>
              <a:rPr lang="en-US" sz="1800" dirty="0" smtClean="0">
                <a:solidFill>
                  <a:srgbClr val="0070C0"/>
                </a:solidFill>
                <a:latin typeface="Arial" pitchFamily="34" charset="0"/>
                <a:cs typeface="Arial" pitchFamily="34" charset="0"/>
              </a:rPr>
              <a:t>type = "</a:t>
            </a:r>
            <a:r>
              <a:rPr lang="en-US" sz="1800" dirty="0">
                <a:solidFill>
                  <a:srgbClr val="0070C0"/>
                </a:solidFill>
                <a:latin typeface="Arial" pitchFamily="34" charset="0"/>
                <a:cs typeface="Arial" pitchFamily="34" charset="0"/>
              </a:rPr>
              <a:t>file" /&gt;</a:t>
            </a:r>
          </a:p>
        </p:txBody>
      </p:sp>
      <p:grpSp>
        <p:nvGrpSpPr>
          <p:cNvPr id="7" name="Group 6"/>
          <p:cNvGrpSpPr/>
          <p:nvPr/>
        </p:nvGrpSpPr>
        <p:grpSpPr>
          <a:xfrm>
            <a:off x="533400" y="5002649"/>
            <a:ext cx="8001000" cy="1169551"/>
            <a:chOff x="533400" y="5002649"/>
            <a:chExt cx="8001000" cy="1169551"/>
          </a:xfrm>
        </p:grpSpPr>
        <p:sp>
          <p:nvSpPr>
            <p:cNvPr id="8" name="Rectangle 7"/>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9" name="Straight Connector 8"/>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defPPr>
              <a:defRPr lang="en-US"/>
            </a:defPPr>
            <a:lvl1pPr algn="r">
              <a:defRPr b="1">
                <a:solidFill>
                  <a:schemeClr val="bg1"/>
                </a:solidFill>
                <a:latin typeface="Arial" pitchFamily="34" charset="0"/>
                <a:cs typeface="Arial" pitchFamily="34" charset="0"/>
              </a:defRPr>
            </a:lvl1pPr>
          </a:lstStyle>
          <a:p>
            <a:r>
              <a:rPr lang="en-US" dirty="0"/>
              <a:t>&lt;textarea&gt; Tag</a:t>
            </a:r>
          </a:p>
        </p:txBody>
      </p:sp>
      <p:sp>
        <p:nvSpPr>
          <p:cNvPr id="7" name="TextBox 6"/>
          <p:cNvSpPr txBox="1"/>
          <p:nvPr/>
        </p:nvSpPr>
        <p:spPr>
          <a:xfrm>
            <a:off x="0" y="609600"/>
            <a:ext cx="9144000" cy="369332"/>
          </a:xfrm>
          <a:prstGeom prst="rect">
            <a:avLst/>
          </a:prstGeom>
          <a:solidFill>
            <a:srgbClr val="FFFF00"/>
          </a:solidFill>
        </p:spPr>
        <p:txBody>
          <a:bodyPr wrap="square">
            <a:spAutoFit/>
          </a:bodyPr>
          <a:lstStyle>
            <a:defPPr>
              <a:defRPr lang="en-US"/>
            </a:defPPr>
            <a:lvl1pPr algn="ctr">
              <a:defRPr sz="1800">
                <a:solidFill>
                  <a:srgbClr val="0070C0"/>
                </a:solidFill>
                <a:latin typeface="Arial" pitchFamily="34" charset="0"/>
                <a:cs typeface="Arial" pitchFamily="34" charset="0"/>
              </a:defRPr>
            </a:lvl1pPr>
          </a:lstStyle>
          <a:p>
            <a:r>
              <a:rPr lang="en-US" dirty="0"/>
              <a:t>&lt;textarea&gt; tag defines a multi-line text input control.</a:t>
            </a:r>
          </a:p>
        </p:txBody>
      </p:sp>
      <p:graphicFrame>
        <p:nvGraphicFramePr>
          <p:cNvPr id="8" name="Table 7"/>
          <p:cNvGraphicFramePr>
            <a:graphicFrameLocks noGrp="1"/>
          </p:cNvGraphicFramePr>
          <p:nvPr>
            <p:extLst>
              <p:ext uri="{D42A27DB-BD31-4B8C-83A1-F6EECF244321}">
                <p14:modId xmlns:p14="http://schemas.microsoft.com/office/powerpoint/2010/main" val="3002303514"/>
              </p:ext>
            </p:extLst>
          </p:nvPr>
        </p:nvGraphicFramePr>
        <p:xfrm>
          <a:off x="228600" y="1295400"/>
          <a:ext cx="8686801" cy="3175000"/>
        </p:xfrm>
        <a:graphic>
          <a:graphicData uri="http://schemas.openxmlformats.org/drawingml/2006/table">
            <a:tbl>
              <a:tblPr firstRow="1" bandRow="1">
                <a:tableStyleId>{5940675A-B579-460E-94D1-54222C63F5DA}</a:tableStyleId>
              </a:tblPr>
              <a:tblGrid>
                <a:gridCol w="2057400"/>
                <a:gridCol w="1524000"/>
                <a:gridCol w="5105401"/>
              </a:tblGrid>
              <a:tr h="370840">
                <a:tc>
                  <a:txBody>
                    <a:bodyPr/>
                    <a:lstStyle/>
                    <a:p>
                      <a:pPr algn="ctr"/>
                      <a:r>
                        <a:rPr lang="en-US" sz="1600" b="1" i="0" dirty="0" smtClean="0">
                          <a:latin typeface="Arial" pitchFamily="34" charset="0"/>
                          <a:cs typeface="Arial" pitchFamily="34" charset="0"/>
                        </a:rPr>
                        <a:t>Attribute</a:t>
                      </a:r>
                      <a:endParaRPr lang="en-US" sz="1600" b="1" i="0" dirty="0">
                        <a:latin typeface="Arial" pitchFamily="34" charset="0"/>
                        <a:cs typeface="Arial" pitchFamily="34" charset="0"/>
                      </a:endParaRPr>
                    </a:p>
                  </a:txBody>
                  <a:tcPr/>
                </a:tc>
                <a:tc>
                  <a:txBody>
                    <a:bodyPr/>
                    <a:lstStyle/>
                    <a:p>
                      <a:pPr algn="ctr"/>
                      <a:r>
                        <a:rPr lang="en-US" sz="1600" b="1" i="0" dirty="0" smtClean="0">
                          <a:latin typeface="Arial" pitchFamily="34" charset="0"/>
                          <a:cs typeface="Arial" pitchFamily="34" charset="0"/>
                        </a:rPr>
                        <a:t>Values</a:t>
                      </a:r>
                      <a:endParaRPr lang="en-US" sz="1600" b="1" i="0" dirty="0">
                        <a:latin typeface="Arial" pitchFamily="34" charset="0"/>
                        <a:cs typeface="Arial" pitchFamily="34" charset="0"/>
                      </a:endParaRPr>
                    </a:p>
                  </a:txBody>
                  <a:tcPr/>
                </a:tc>
                <a:tc>
                  <a:txBody>
                    <a:bodyPr/>
                    <a:lstStyle/>
                    <a:p>
                      <a:pPr algn="ctr"/>
                      <a:r>
                        <a:rPr lang="en-US" sz="1600" b="1" i="0" dirty="0" smtClean="0">
                          <a:latin typeface="Arial" pitchFamily="34" charset="0"/>
                          <a:cs typeface="Arial" pitchFamily="34" charset="0"/>
                        </a:rPr>
                        <a:t>Description</a:t>
                      </a:r>
                      <a:endParaRPr lang="en-US" sz="1600" b="1" i="0" dirty="0">
                        <a:latin typeface="Arial" pitchFamily="34" charset="0"/>
                        <a:cs typeface="Arial" pitchFamily="34" charset="0"/>
                      </a:endParaRPr>
                    </a:p>
                  </a:txBody>
                  <a:tcPr/>
                </a:tc>
              </a:tr>
              <a:tr h="370840">
                <a:tc>
                  <a:txBody>
                    <a:bodyPr/>
                    <a:lstStyle/>
                    <a:p>
                      <a:pPr algn="ctr"/>
                      <a:r>
                        <a:rPr kumimoji="0" lang="en-US" sz="1800" b="0" kern="1200" dirty="0" smtClean="0">
                          <a:solidFill>
                            <a:srgbClr val="0070C0"/>
                          </a:solidFill>
                          <a:latin typeface="Calibri" panose="020F0502020204030204" pitchFamily="34" charset="0"/>
                          <a:ea typeface="+mn-ea"/>
                          <a:cs typeface="Calibri" panose="020F0502020204030204" pitchFamily="34" charset="0"/>
                        </a:rPr>
                        <a:t>autofocus</a:t>
                      </a:r>
                    </a:p>
                  </a:txBody>
                  <a:tcPr anchor="ctr"/>
                </a:tc>
                <a:tc>
                  <a:txBody>
                    <a:bodyPr/>
                    <a:lstStyle/>
                    <a:p>
                      <a:pPr marL="0" algn="ctr" rtl="0" eaLnBrk="1" latinLnBrk="0" hangingPunct="1"/>
                      <a:r>
                        <a:rPr kumimoji="0" lang="en-US" sz="1600" kern="1200" dirty="0" smtClean="0">
                          <a:solidFill>
                            <a:schemeClr val="tx1"/>
                          </a:solidFill>
                          <a:latin typeface="Arial" pitchFamily="34" charset="0"/>
                          <a:ea typeface="+mn-ea"/>
                          <a:cs typeface="Arial" pitchFamily="34" charset="0"/>
                        </a:rPr>
                        <a:t>autofocus</a:t>
                      </a:r>
                    </a:p>
                  </a:txBody>
                  <a:tcPr anchor="ctr"/>
                </a:tc>
                <a:tc>
                  <a:txBody>
                    <a:bodyPr/>
                    <a:lstStyle/>
                    <a:p>
                      <a:r>
                        <a:rPr kumimoji="0" lang="en-US" sz="1600" kern="1200" dirty="0" smtClean="0">
                          <a:solidFill>
                            <a:schemeClr val="tx1"/>
                          </a:solidFill>
                          <a:latin typeface="Arial" pitchFamily="34" charset="0"/>
                          <a:ea typeface="+mn-ea"/>
                          <a:cs typeface="Arial" pitchFamily="34" charset="0"/>
                        </a:rPr>
                        <a:t>element should automatically get focus when the page loads.</a:t>
                      </a:r>
                    </a:p>
                  </a:txBody>
                  <a:tcPr/>
                </a:tc>
              </a:tr>
              <a:tr h="370840">
                <a:tc>
                  <a:txBody>
                    <a:bodyPr/>
                    <a:lstStyle/>
                    <a:p>
                      <a:pPr algn="ctr"/>
                      <a:r>
                        <a:rPr kumimoji="0" lang="en-US" sz="1800" b="0" kern="1200" dirty="0" smtClean="0">
                          <a:solidFill>
                            <a:srgbClr val="0070C0"/>
                          </a:solidFill>
                          <a:latin typeface="Calibri" panose="020F0502020204030204" pitchFamily="34" charset="0"/>
                          <a:ea typeface="+mn-ea"/>
                          <a:cs typeface="Calibri" panose="020F0502020204030204" pitchFamily="34" charset="0"/>
                        </a:rPr>
                        <a:t>disabled</a:t>
                      </a:r>
                    </a:p>
                  </a:txBody>
                  <a:tcPr anchor="ctr"/>
                </a:tc>
                <a:tc>
                  <a:txBody>
                    <a:bodyPr/>
                    <a:lstStyle/>
                    <a:p>
                      <a:pPr algn="ctr"/>
                      <a:r>
                        <a:rPr kumimoji="0" lang="en-US" sz="1600" kern="1200" dirty="0" smtClean="0">
                          <a:solidFill>
                            <a:schemeClr val="tx1"/>
                          </a:solidFill>
                          <a:latin typeface="Arial" pitchFamily="34" charset="0"/>
                          <a:ea typeface="+mn-ea"/>
                          <a:cs typeface="Arial" pitchFamily="34" charset="0"/>
                        </a:rPr>
                        <a:t>disabled</a:t>
                      </a:r>
                    </a:p>
                  </a:txBody>
                  <a:tcPr anchor="ctr"/>
                </a:tc>
                <a:tc>
                  <a:txBody>
                    <a:bodyPr/>
                    <a:lstStyle/>
                    <a:p>
                      <a:r>
                        <a:rPr kumimoji="0" lang="en-US" sz="1600" kern="1200" dirty="0" smtClean="0">
                          <a:solidFill>
                            <a:schemeClr val="tx1"/>
                          </a:solidFill>
                          <a:latin typeface="Arial" pitchFamily="34" charset="0"/>
                          <a:ea typeface="+mn-ea"/>
                          <a:cs typeface="Arial" pitchFamily="34" charset="0"/>
                        </a:rPr>
                        <a:t>element should be disabled.</a:t>
                      </a:r>
                    </a:p>
                  </a:txBody>
                  <a:tcPr/>
                </a:tc>
              </a:tr>
              <a:tr h="370840">
                <a:tc>
                  <a:txBody>
                    <a:bodyPr/>
                    <a:lstStyle/>
                    <a:p>
                      <a:pPr algn="ctr"/>
                      <a:r>
                        <a:rPr kumimoji="0" lang="en-US" sz="1800" b="0" kern="1200" dirty="0" smtClean="0">
                          <a:solidFill>
                            <a:srgbClr val="0070C0"/>
                          </a:solidFill>
                          <a:latin typeface="Calibri" panose="020F0502020204030204" pitchFamily="34" charset="0"/>
                          <a:ea typeface="+mn-ea"/>
                          <a:cs typeface="Calibri" panose="020F0502020204030204" pitchFamily="34" charset="0"/>
                        </a:rPr>
                        <a:t>required</a:t>
                      </a:r>
                    </a:p>
                  </a:txBody>
                  <a:tcPr anchor="ctr"/>
                </a:tc>
                <a:tc>
                  <a:txBody>
                    <a:bodyPr/>
                    <a:lstStyle/>
                    <a:p>
                      <a:pPr marL="0" algn="ctr" rtl="0" eaLnBrk="1" latinLnBrk="0" hangingPunct="1"/>
                      <a:r>
                        <a:rPr kumimoji="0" lang="en-US" sz="1600" kern="1200" dirty="0" smtClean="0">
                          <a:solidFill>
                            <a:schemeClr val="tx1"/>
                          </a:solidFill>
                          <a:latin typeface="Arial" pitchFamily="34" charset="0"/>
                          <a:ea typeface="+mn-ea"/>
                          <a:cs typeface="Arial" pitchFamily="34" charset="0"/>
                        </a:rPr>
                        <a:t>required</a:t>
                      </a:r>
                    </a:p>
                  </a:txBody>
                  <a:tcPr anchor="ctr"/>
                </a:tc>
                <a:tc>
                  <a:txBody>
                    <a:bodyPr/>
                    <a:lstStyle/>
                    <a:p>
                      <a:r>
                        <a:rPr kumimoji="0" lang="en-US" sz="1600" kern="1200" dirty="0" smtClean="0">
                          <a:solidFill>
                            <a:schemeClr val="tx1"/>
                          </a:solidFill>
                          <a:latin typeface="Arial" pitchFamily="34" charset="0"/>
                          <a:ea typeface="+mn-ea"/>
                          <a:cs typeface="Arial" pitchFamily="34" charset="0"/>
                        </a:rPr>
                        <a:t>field must be filled out before submitting the form.</a:t>
                      </a:r>
                    </a:p>
                  </a:txBody>
                  <a:tcPr/>
                </a:tc>
              </a:tr>
              <a:tr h="370840">
                <a:tc>
                  <a:txBody>
                    <a:bodyPr/>
                    <a:lstStyle/>
                    <a:p>
                      <a:pPr algn="ctr"/>
                      <a:r>
                        <a:rPr kumimoji="0" lang="en-US" sz="1800" b="0" kern="1200" dirty="0" smtClean="0">
                          <a:solidFill>
                            <a:srgbClr val="0070C0"/>
                          </a:solidFill>
                          <a:latin typeface="Calibri" panose="020F0502020204030204" pitchFamily="34" charset="0"/>
                          <a:ea typeface="+mn-ea"/>
                          <a:cs typeface="Calibri" panose="020F0502020204030204" pitchFamily="34" charset="0"/>
                        </a:rPr>
                        <a:t>readonly</a:t>
                      </a:r>
                    </a:p>
                  </a:txBody>
                  <a:tcPr anchor="ctr"/>
                </a:tc>
                <a:tc>
                  <a:txBody>
                    <a:bodyPr/>
                    <a:lstStyle/>
                    <a:p>
                      <a:pPr algn="ctr"/>
                      <a:r>
                        <a:rPr kumimoji="0" lang="en-US" sz="1600" kern="1200" dirty="0" smtClean="0">
                          <a:solidFill>
                            <a:schemeClr val="tx1"/>
                          </a:solidFill>
                          <a:latin typeface="Arial" pitchFamily="34" charset="0"/>
                          <a:ea typeface="+mn-ea"/>
                          <a:cs typeface="Arial" pitchFamily="34" charset="0"/>
                        </a:rPr>
                        <a:t>readonly</a:t>
                      </a:r>
                    </a:p>
                  </a:txBody>
                  <a:tcPr anchor="ctr"/>
                </a:tc>
                <a:tc>
                  <a:txBody>
                    <a:bodyPr/>
                    <a:lstStyle/>
                    <a:p>
                      <a:r>
                        <a:rPr kumimoji="0" lang="en-US" sz="1600" kern="1200" dirty="0" smtClean="0">
                          <a:solidFill>
                            <a:schemeClr val="tx1"/>
                          </a:solidFill>
                          <a:latin typeface="Arial" pitchFamily="34" charset="0"/>
                          <a:ea typeface="+mn-ea"/>
                          <a:cs typeface="Arial" pitchFamily="34" charset="0"/>
                        </a:rPr>
                        <a:t>input field is read-only.</a:t>
                      </a:r>
                    </a:p>
                  </a:txBody>
                  <a:tcPr/>
                </a:tc>
              </a:tr>
              <a:tr h="370840">
                <a:tc>
                  <a:txBody>
                    <a:bodyPr/>
                    <a:lstStyle/>
                    <a:p>
                      <a:pPr algn="ctr"/>
                      <a:r>
                        <a:rPr kumimoji="0" lang="en-US" sz="1800" b="0" kern="1200" dirty="0" smtClean="0">
                          <a:solidFill>
                            <a:srgbClr val="0070C0"/>
                          </a:solidFill>
                          <a:latin typeface="Calibri" panose="020F0502020204030204" pitchFamily="34" charset="0"/>
                          <a:ea typeface="+mn-ea"/>
                          <a:cs typeface="Calibri" panose="020F0502020204030204" pitchFamily="34" charset="0"/>
                        </a:rPr>
                        <a:t>placeholder</a:t>
                      </a:r>
                    </a:p>
                  </a:txBody>
                  <a:tcPr anchor="ctr"/>
                </a:tc>
                <a:tc>
                  <a:txBody>
                    <a:bodyPr/>
                    <a:lstStyle/>
                    <a:p>
                      <a:pPr algn="ctr"/>
                      <a:r>
                        <a:rPr kumimoji="0" lang="en-US" sz="1600" kern="1200" dirty="0" smtClean="0">
                          <a:solidFill>
                            <a:schemeClr val="tx1"/>
                          </a:solidFill>
                          <a:latin typeface="Arial" pitchFamily="34" charset="0"/>
                          <a:ea typeface="+mn-ea"/>
                          <a:cs typeface="Arial" pitchFamily="34" charset="0"/>
                        </a:rPr>
                        <a:t>text</a:t>
                      </a:r>
                    </a:p>
                  </a:txBody>
                  <a:tcPr anchor="ctr"/>
                </a:tc>
                <a:tc>
                  <a:txBody>
                    <a:bodyPr/>
                    <a:lstStyle/>
                    <a:p>
                      <a:r>
                        <a:rPr kumimoji="0" lang="en-US" sz="1600" kern="1200" dirty="0" smtClean="0">
                          <a:solidFill>
                            <a:schemeClr val="tx1"/>
                          </a:solidFill>
                          <a:latin typeface="Arial" pitchFamily="34" charset="0"/>
                          <a:ea typeface="+mn-ea"/>
                          <a:cs typeface="Arial" pitchFamily="34" charset="0"/>
                        </a:rPr>
                        <a:t>a short hint that describes the expected value.</a:t>
                      </a:r>
                    </a:p>
                  </a:txBody>
                  <a:tcPr/>
                </a:tc>
              </a:tr>
              <a:tr h="370840">
                <a:tc>
                  <a:txBody>
                    <a:bodyPr/>
                    <a:lstStyle/>
                    <a:p>
                      <a:pPr algn="ctr"/>
                      <a:r>
                        <a:rPr kumimoji="0" lang="en-US" sz="1800" b="0" kern="1200" dirty="0" smtClean="0">
                          <a:solidFill>
                            <a:srgbClr val="0070C0"/>
                          </a:solidFill>
                          <a:latin typeface="Calibri" panose="020F0502020204030204" pitchFamily="34" charset="0"/>
                          <a:ea typeface="+mn-ea"/>
                          <a:cs typeface="Calibri" panose="020F0502020204030204" pitchFamily="34" charset="0"/>
                        </a:rPr>
                        <a:t>cols</a:t>
                      </a:r>
                    </a:p>
                  </a:txBody>
                  <a:tcPr anchor="ctr"/>
                </a:tc>
                <a:tc>
                  <a:txBody>
                    <a:bodyPr/>
                    <a:lstStyle/>
                    <a:p>
                      <a:pPr algn="ctr"/>
                      <a:r>
                        <a:rPr kumimoji="0" lang="en-US" sz="1600" kern="1200" dirty="0" smtClean="0">
                          <a:solidFill>
                            <a:schemeClr val="tx1"/>
                          </a:solidFill>
                          <a:latin typeface="Arial" pitchFamily="34" charset="0"/>
                          <a:ea typeface="+mn-ea"/>
                          <a:cs typeface="Arial" pitchFamily="34" charset="0"/>
                        </a:rPr>
                        <a:t>number</a:t>
                      </a:r>
                    </a:p>
                  </a:txBody>
                  <a:tcPr anchor="ctr"/>
                </a:tc>
                <a:tc>
                  <a:txBody>
                    <a:bodyPr/>
                    <a:lstStyle/>
                    <a:p>
                      <a:r>
                        <a:rPr kumimoji="0" lang="en-US" sz="1600" kern="1200" dirty="0" smtClean="0">
                          <a:solidFill>
                            <a:schemeClr val="tx1"/>
                          </a:solidFill>
                          <a:latin typeface="Arial" pitchFamily="34" charset="0"/>
                          <a:ea typeface="+mn-ea"/>
                          <a:cs typeface="Arial" pitchFamily="34" charset="0"/>
                        </a:rPr>
                        <a:t>visible width of a text area.</a:t>
                      </a:r>
                    </a:p>
                  </a:txBody>
                  <a:tcPr/>
                </a:tc>
              </a:tr>
              <a:tr h="370840">
                <a:tc>
                  <a:txBody>
                    <a:bodyPr/>
                    <a:lstStyle/>
                    <a:p>
                      <a:pPr algn="ctr"/>
                      <a:r>
                        <a:rPr kumimoji="0" lang="en-US" sz="1800" b="0" kern="1200" dirty="0" smtClean="0">
                          <a:solidFill>
                            <a:srgbClr val="0070C0"/>
                          </a:solidFill>
                          <a:latin typeface="Calibri" panose="020F0502020204030204" pitchFamily="34" charset="0"/>
                          <a:ea typeface="+mn-ea"/>
                          <a:cs typeface="Calibri" panose="020F0502020204030204" pitchFamily="34" charset="0"/>
                        </a:rPr>
                        <a:t>rows</a:t>
                      </a:r>
                    </a:p>
                  </a:txBody>
                  <a:tcPr anchor="ctr"/>
                </a:tc>
                <a:tc>
                  <a:txBody>
                    <a:bodyPr/>
                    <a:lstStyle/>
                    <a:p>
                      <a:pPr algn="ctr"/>
                      <a:r>
                        <a:rPr kumimoji="0" lang="en-US" sz="1600" kern="1200" dirty="0" smtClean="0">
                          <a:solidFill>
                            <a:schemeClr val="tx1"/>
                          </a:solidFill>
                          <a:latin typeface="Arial" pitchFamily="34" charset="0"/>
                          <a:ea typeface="+mn-ea"/>
                          <a:cs typeface="Arial" pitchFamily="34" charset="0"/>
                        </a:rPr>
                        <a:t>number</a:t>
                      </a:r>
                    </a:p>
                  </a:txBody>
                  <a:tcPr anchor="ctr"/>
                </a:tc>
                <a:tc>
                  <a:txBody>
                    <a:bodyPr/>
                    <a:lstStyle/>
                    <a:p>
                      <a:r>
                        <a:rPr kumimoji="0" lang="en-US" sz="1600" kern="1200" dirty="0" smtClean="0">
                          <a:solidFill>
                            <a:schemeClr val="tx1"/>
                          </a:solidFill>
                          <a:latin typeface="Arial" pitchFamily="34" charset="0"/>
                          <a:ea typeface="+mn-ea"/>
                          <a:cs typeface="Arial" pitchFamily="34" charset="0"/>
                        </a:rPr>
                        <a:t>visible number of lines in a text area.</a:t>
                      </a:r>
                    </a:p>
                  </a:txBody>
                  <a:tcPr/>
                </a:tc>
              </a:tr>
            </a:tbl>
          </a:graphicData>
        </a:graphic>
      </p:graphicFrame>
      <p:grpSp>
        <p:nvGrpSpPr>
          <p:cNvPr id="5" name="Group 4"/>
          <p:cNvGrpSpPr/>
          <p:nvPr/>
        </p:nvGrpSpPr>
        <p:grpSpPr>
          <a:xfrm>
            <a:off x="533400" y="5002649"/>
            <a:ext cx="8001000" cy="1169551"/>
            <a:chOff x="533400" y="5002649"/>
            <a:chExt cx="8001000" cy="1169551"/>
          </a:xfrm>
        </p:grpSpPr>
        <p:sp>
          <p:nvSpPr>
            <p:cNvPr id="6" name="Rectangle 5"/>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9" name="Straight Connector 8"/>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86913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defPPr>
              <a:defRPr lang="en-US"/>
            </a:defPPr>
            <a:lvl1pPr algn="r">
              <a:defRPr b="1">
                <a:solidFill>
                  <a:schemeClr val="bg1"/>
                </a:solidFill>
                <a:latin typeface="Arial" pitchFamily="34" charset="0"/>
                <a:cs typeface="Arial" pitchFamily="34" charset="0"/>
              </a:defRPr>
            </a:lvl1pPr>
          </a:lstStyle>
          <a:p>
            <a:r>
              <a:rPr lang="en-US" dirty="0"/>
              <a:t>&lt;select&gt; Tag</a:t>
            </a:r>
          </a:p>
        </p:txBody>
      </p:sp>
      <p:sp>
        <p:nvSpPr>
          <p:cNvPr id="9" name="TextBox 8"/>
          <p:cNvSpPr txBox="1"/>
          <p:nvPr/>
        </p:nvSpPr>
        <p:spPr>
          <a:xfrm>
            <a:off x="0" y="609600"/>
            <a:ext cx="9144000" cy="369332"/>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r>
              <a:rPr lang="en-US" sz="1800" dirty="0"/>
              <a:t>&lt;select&gt; element is used to create a drop-down list.</a:t>
            </a:r>
          </a:p>
        </p:txBody>
      </p:sp>
      <p:graphicFrame>
        <p:nvGraphicFramePr>
          <p:cNvPr id="5" name="Table 4"/>
          <p:cNvGraphicFramePr>
            <a:graphicFrameLocks noGrp="1"/>
          </p:cNvGraphicFramePr>
          <p:nvPr>
            <p:extLst>
              <p:ext uri="{D42A27DB-BD31-4B8C-83A1-F6EECF244321}">
                <p14:modId xmlns:p14="http://schemas.microsoft.com/office/powerpoint/2010/main" val="2126429169"/>
              </p:ext>
            </p:extLst>
          </p:nvPr>
        </p:nvGraphicFramePr>
        <p:xfrm>
          <a:off x="228599" y="1219200"/>
          <a:ext cx="8686801" cy="2062480"/>
        </p:xfrm>
        <a:graphic>
          <a:graphicData uri="http://schemas.openxmlformats.org/drawingml/2006/table">
            <a:tbl>
              <a:tblPr firstRow="1" bandRow="1">
                <a:tableStyleId>{5940675A-B579-460E-94D1-54222C63F5DA}</a:tableStyleId>
              </a:tblPr>
              <a:tblGrid>
                <a:gridCol w="2057400"/>
                <a:gridCol w="1524000"/>
                <a:gridCol w="5105401"/>
              </a:tblGrid>
              <a:tr h="370840">
                <a:tc>
                  <a:txBody>
                    <a:bodyPr/>
                    <a:lstStyle/>
                    <a:p>
                      <a:pPr algn="ctr"/>
                      <a:r>
                        <a:rPr lang="en-US" sz="1600" b="1" i="0" dirty="0" smtClean="0">
                          <a:latin typeface="Arial" pitchFamily="34" charset="0"/>
                          <a:cs typeface="Arial" pitchFamily="34" charset="0"/>
                        </a:rPr>
                        <a:t>Attribute</a:t>
                      </a:r>
                      <a:endParaRPr lang="en-US" sz="1600" b="1" i="0" dirty="0">
                        <a:latin typeface="Arial" pitchFamily="34" charset="0"/>
                        <a:cs typeface="Arial" pitchFamily="34" charset="0"/>
                      </a:endParaRPr>
                    </a:p>
                  </a:txBody>
                  <a:tcPr/>
                </a:tc>
                <a:tc>
                  <a:txBody>
                    <a:bodyPr/>
                    <a:lstStyle/>
                    <a:p>
                      <a:pPr algn="ctr"/>
                      <a:r>
                        <a:rPr lang="en-US" sz="1600" b="1" i="0" dirty="0" smtClean="0">
                          <a:latin typeface="Arial" pitchFamily="34" charset="0"/>
                          <a:cs typeface="Arial" pitchFamily="34" charset="0"/>
                        </a:rPr>
                        <a:t>Values</a:t>
                      </a:r>
                      <a:endParaRPr lang="en-US" sz="1600" b="1" i="0" dirty="0">
                        <a:latin typeface="Arial" pitchFamily="34" charset="0"/>
                        <a:cs typeface="Arial" pitchFamily="34" charset="0"/>
                      </a:endParaRPr>
                    </a:p>
                  </a:txBody>
                  <a:tcPr/>
                </a:tc>
                <a:tc>
                  <a:txBody>
                    <a:bodyPr/>
                    <a:lstStyle/>
                    <a:p>
                      <a:pPr algn="ctr"/>
                      <a:r>
                        <a:rPr lang="en-US" sz="1600" b="1" i="0" dirty="0" smtClean="0">
                          <a:latin typeface="Arial" pitchFamily="34" charset="0"/>
                          <a:cs typeface="Arial" pitchFamily="34" charset="0"/>
                        </a:rPr>
                        <a:t>Description</a:t>
                      </a:r>
                      <a:endParaRPr lang="en-US" sz="1600" b="1" i="0" dirty="0">
                        <a:latin typeface="Arial" pitchFamily="34" charset="0"/>
                        <a:cs typeface="Arial" pitchFamily="34" charset="0"/>
                      </a:endParaRPr>
                    </a:p>
                  </a:txBody>
                  <a:tcPr/>
                </a:tc>
              </a:tr>
              <a:tr h="370840">
                <a:tc>
                  <a:txBody>
                    <a:bodyPr/>
                    <a:lstStyle/>
                    <a:p>
                      <a:pPr algn="ctr"/>
                      <a:r>
                        <a:rPr kumimoji="0" lang="en-US" sz="1800" b="0" kern="1200" dirty="0" smtClean="0">
                          <a:solidFill>
                            <a:srgbClr val="0070C0"/>
                          </a:solidFill>
                          <a:latin typeface="Calibri" panose="020F0502020204030204" pitchFamily="34" charset="0"/>
                          <a:ea typeface="+mn-ea"/>
                          <a:cs typeface="Calibri" panose="020F0502020204030204" pitchFamily="34" charset="0"/>
                        </a:rPr>
                        <a:t>autofocus</a:t>
                      </a:r>
                    </a:p>
                  </a:txBody>
                  <a:tcPr anchor="ctr"/>
                </a:tc>
                <a:tc>
                  <a:txBody>
                    <a:bodyPr/>
                    <a:lstStyle/>
                    <a:p>
                      <a:pPr marL="0" algn="ctr" rtl="0" eaLnBrk="1" latinLnBrk="0" hangingPunct="1"/>
                      <a:r>
                        <a:rPr kumimoji="0" lang="en-US" sz="1600" kern="1200" dirty="0" smtClean="0">
                          <a:solidFill>
                            <a:schemeClr val="tx1"/>
                          </a:solidFill>
                          <a:latin typeface="Arial" pitchFamily="34" charset="0"/>
                          <a:ea typeface="+mn-ea"/>
                          <a:cs typeface="Arial" pitchFamily="34" charset="0"/>
                        </a:rPr>
                        <a:t>autofocus</a:t>
                      </a:r>
                    </a:p>
                  </a:txBody>
                  <a:tcPr anchor="ctr"/>
                </a:tc>
                <a:tc>
                  <a:txBody>
                    <a:bodyPr/>
                    <a:lstStyle/>
                    <a:p>
                      <a:r>
                        <a:rPr kumimoji="0" lang="en-US" sz="1600" kern="1200" dirty="0" smtClean="0">
                          <a:solidFill>
                            <a:schemeClr val="tx1"/>
                          </a:solidFill>
                          <a:latin typeface="Arial" pitchFamily="34" charset="0"/>
                          <a:ea typeface="+mn-ea"/>
                          <a:cs typeface="Arial" pitchFamily="34" charset="0"/>
                        </a:rPr>
                        <a:t>element should automatically get focus when the page loads.</a:t>
                      </a:r>
                    </a:p>
                  </a:txBody>
                  <a:tcPr/>
                </a:tc>
              </a:tr>
              <a:tr h="370840">
                <a:tc>
                  <a:txBody>
                    <a:bodyPr/>
                    <a:lstStyle/>
                    <a:p>
                      <a:pPr algn="ctr"/>
                      <a:r>
                        <a:rPr kumimoji="0" lang="en-US" sz="1800" b="0" kern="1200" dirty="0" smtClean="0">
                          <a:solidFill>
                            <a:srgbClr val="0070C0"/>
                          </a:solidFill>
                          <a:latin typeface="Calibri" panose="020F0502020204030204" pitchFamily="34" charset="0"/>
                          <a:ea typeface="+mn-ea"/>
                          <a:cs typeface="Calibri" panose="020F0502020204030204" pitchFamily="34" charset="0"/>
                        </a:rPr>
                        <a:t>disabled</a:t>
                      </a:r>
                    </a:p>
                  </a:txBody>
                  <a:tcPr anchor="ctr"/>
                </a:tc>
                <a:tc>
                  <a:txBody>
                    <a:bodyPr/>
                    <a:lstStyle/>
                    <a:p>
                      <a:pPr algn="ctr"/>
                      <a:r>
                        <a:rPr kumimoji="0" lang="en-US" sz="1600" kern="1200" dirty="0" smtClean="0">
                          <a:solidFill>
                            <a:schemeClr val="tx1"/>
                          </a:solidFill>
                          <a:latin typeface="Arial" pitchFamily="34" charset="0"/>
                          <a:ea typeface="+mn-ea"/>
                          <a:cs typeface="Arial" pitchFamily="34" charset="0"/>
                        </a:rPr>
                        <a:t>disabled</a:t>
                      </a:r>
                    </a:p>
                  </a:txBody>
                  <a:tcPr anchor="ctr"/>
                </a:tc>
                <a:tc>
                  <a:txBody>
                    <a:bodyPr/>
                    <a:lstStyle/>
                    <a:p>
                      <a:r>
                        <a:rPr kumimoji="0" lang="en-US" sz="1600" kern="1200" dirty="0" smtClean="0">
                          <a:solidFill>
                            <a:schemeClr val="tx1"/>
                          </a:solidFill>
                          <a:latin typeface="Arial" pitchFamily="34" charset="0"/>
                          <a:ea typeface="+mn-ea"/>
                          <a:cs typeface="Arial" pitchFamily="34" charset="0"/>
                        </a:rPr>
                        <a:t>element should be disabled.</a:t>
                      </a:r>
                    </a:p>
                  </a:txBody>
                  <a:tcPr/>
                </a:tc>
              </a:tr>
              <a:tr h="370840">
                <a:tc>
                  <a:txBody>
                    <a:bodyPr/>
                    <a:lstStyle/>
                    <a:p>
                      <a:pPr algn="ctr"/>
                      <a:r>
                        <a:rPr kumimoji="0" lang="en-US" sz="1800" b="0" kern="1200" dirty="0" smtClean="0">
                          <a:solidFill>
                            <a:srgbClr val="0070C0"/>
                          </a:solidFill>
                          <a:latin typeface="Calibri" panose="020F0502020204030204" pitchFamily="34" charset="0"/>
                          <a:ea typeface="+mn-ea"/>
                          <a:cs typeface="Calibri" panose="020F0502020204030204" pitchFamily="34" charset="0"/>
                        </a:rPr>
                        <a:t>multiple</a:t>
                      </a:r>
                    </a:p>
                  </a:txBody>
                  <a:tcPr anchor="ctr"/>
                </a:tc>
                <a:tc>
                  <a:txBody>
                    <a:bodyPr/>
                    <a:lstStyle/>
                    <a:p>
                      <a:pPr algn="ctr"/>
                      <a:r>
                        <a:rPr kumimoji="0" lang="en-US" sz="1600" kern="1200" dirty="0" smtClean="0">
                          <a:solidFill>
                            <a:schemeClr val="tx1"/>
                          </a:solidFill>
                          <a:latin typeface="Arial" pitchFamily="34" charset="0"/>
                          <a:ea typeface="+mn-ea"/>
                          <a:cs typeface="Arial" pitchFamily="34" charset="0"/>
                        </a:rPr>
                        <a:t>multiple</a:t>
                      </a:r>
                    </a:p>
                  </a:txBody>
                  <a:tcPr anchor="ctr"/>
                </a:tc>
                <a:tc>
                  <a:txBody>
                    <a:bodyPr/>
                    <a:lstStyle/>
                    <a:p>
                      <a:r>
                        <a:rPr kumimoji="0" lang="en-US" sz="1600" kern="1200" dirty="0" smtClean="0">
                          <a:solidFill>
                            <a:schemeClr val="tx1"/>
                          </a:solidFill>
                          <a:latin typeface="Arial" pitchFamily="34" charset="0"/>
                          <a:ea typeface="+mn-ea"/>
                          <a:cs typeface="Arial" pitchFamily="34" charset="0"/>
                        </a:rPr>
                        <a:t>multiple options can be selected at once.</a:t>
                      </a:r>
                    </a:p>
                  </a:txBody>
                  <a:tcPr/>
                </a:tc>
              </a:tr>
              <a:tr h="370840">
                <a:tc>
                  <a:txBody>
                    <a:bodyPr/>
                    <a:lstStyle/>
                    <a:p>
                      <a:pPr algn="ctr"/>
                      <a:r>
                        <a:rPr kumimoji="0" lang="en-US" sz="1800" b="0" kern="1200" dirty="0" smtClean="0">
                          <a:solidFill>
                            <a:srgbClr val="0070C0"/>
                          </a:solidFill>
                          <a:latin typeface="Calibri" panose="020F0502020204030204" pitchFamily="34" charset="0"/>
                          <a:ea typeface="+mn-ea"/>
                          <a:cs typeface="Calibri" panose="020F0502020204030204" pitchFamily="34" charset="0"/>
                        </a:rPr>
                        <a:t>required</a:t>
                      </a:r>
                    </a:p>
                  </a:txBody>
                  <a:tcPr anchor="ctr"/>
                </a:tc>
                <a:tc>
                  <a:txBody>
                    <a:bodyPr/>
                    <a:lstStyle/>
                    <a:p>
                      <a:pPr marL="0" algn="ctr" rtl="0" eaLnBrk="1" latinLnBrk="0" hangingPunct="1"/>
                      <a:r>
                        <a:rPr kumimoji="0" lang="en-US" sz="1600" kern="1200" dirty="0" smtClean="0">
                          <a:solidFill>
                            <a:schemeClr val="tx1"/>
                          </a:solidFill>
                          <a:latin typeface="Arial" pitchFamily="34" charset="0"/>
                          <a:ea typeface="+mn-ea"/>
                          <a:cs typeface="Arial" pitchFamily="34" charset="0"/>
                        </a:rPr>
                        <a:t>required</a:t>
                      </a:r>
                    </a:p>
                  </a:txBody>
                  <a:tcPr anchor="ctr"/>
                </a:tc>
                <a:tc>
                  <a:txBody>
                    <a:bodyPr/>
                    <a:lstStyle/>
                    <a:p>
                      <a:r>
                        <a:rPr kumimoji="0" lang="en-US" sz="1600" kern="1200" dirty="0" smtClean="0">
                          <a:solidFill>
                            <a:schemeClr val="tx1"/>
                          </a:solidFill>
                          <a:latin typeface="Arial" pitchFamily="34" charset="0"/>
                          <a:ea typeface="+mn-ea"/>
                          <a:cs typeface="Arial" pitchFamily="34" charset="0"/>
                        </a:rPr>
                        <a:t>field must be filled out before submitting the form</a:t>
                      </a:r>
                    </a:p>
                  </a:txBody>
                  <a:tcPr/>
                </a:tc>
              </a:tr>
            </a:tbl>
          </a:graphicData>
        </a:graphic>
      </p:graphicFrame>
      <p:sp>
        <p:nvSpPr>
          <p:cNvPr id="3" name="Rectangle 2"/>
          <p:cNvSpPr/>
          <p:nvPr/>
        </p:nvSpPr>
        <p:spPr>
          <a:xfrm>
            <a:off x="228600" y="3389055"/>
            <a:ext cx="8686800" cy="2862322"/>
          </a:xfrm>
          <a:prstGeom prst="rect">
            <a:avLst/>
          </a:prstGeom>
        </p:spPr>
        <p:txBody>
          <a:bodyPr wrap="square">
            <a:spAutoFit/>
          </a:bodyPr>
          <a:lstStyle/>
          <a:p>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select</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optgroup</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label</a:t>
            </a:r>
            <a:r>
              <a:rPr lang="en-IN" sz="2000" dirty="0">
                <a:solidFill>
                  <a:srgbClr val="0000FF"/>
                </a:solidFill>
                <a:latin typeface="Consolas" panose="020B0609020204030204" pitchFamily="49" charset="0"/>
              </a:rPr>
              <a:t>="Swedish Cars"&gt;</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option</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value</a:t>
            </a:r>
            <a:r>
              <a:rPr lang="en-IN" sz="2000" dirty="0" smtClean="0">
                <a:solidFill>
                  <a:srgbClr val="0000FF"/>
                </a:solidFill>
                <a:latin typeface="Consolas" panose="020B0609020204030204" pitchFamily="49" charset="0"/>
              </a:rPr>
              <a:t>="Volvo"&gt;</a:t>
            </a:r>
            <a:r>
              <a:rPr lang="en-IN" sz="2000" dirty="0">
                <a:solidFill>
                  <a:srgbClr val="000000"/>
                </a:solidFill>
                <a:latin typeface="Consolas" panose="020B0609020204030204" pitchFamily="49" charset="0"/>
              </a:rPr>
              <a:t>Volvo</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option</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optgroup</a:t>
            </a:r>
            <a:r>
              <a:rPr lang="en-IN" sz="2000" dirty="0" smtClean="0">
                <a:solidFill>
                  <a:srgbClr val="0000FF"/>
                </a:solidFill>
                <a:latin typeface="Consolas" panose="020B0609020204030204" pitchFamily="49" charset="0"/>
              </a:rPr>
              <a:t>&gt;</a:t>
            </a:r>
          </a:p>
          <a:p>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optgroup</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label</a:t>
            </a:r>
            <a:r>
              <a:rPr lang="en-IN" sz="2000" dirty="0">
                <a:solidFill>
                  <a:srgbClr val="0000FF"/>
                </a:solidFill>
                <a:latin typeface="Consolas" panose="020B0609020204030204" pitchFamily="49" charset="0"/>
              </a:rPr>
              <a:t>="German Cars"&gt;</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option</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value</a:t>
            </a:r>
            <a:r>
              <a:rPr lang="en-IN" sz="2000" dirty="0" smtClean="0">
                <a:solidFill>
                  <a:srgbClr val="0000FF"/>
                </a:solidFill>
                <a:latin typeface="Consolas" panose="020B0609020204030204" pitchFamily="49" charset="0"/>
              </a:rPr>
              <a:t>="Mercedes"&gt;</a:t>
            </a:r>
            <a:r>
              <a:rPr lang="en-IN" sz="2000" dirty="0">
                <a:solidFill>
                  <a:srgbClr val="000000"/>
                </a:solidFill>
                <a:latin typeface="Consolas" panose="020B0609020204030204" pitchFamily="49" charset="0"/>
              </a:rPr>
              <a:t>Mercedes</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option</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optgroup</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select</a:t>
            </a:r>
            <a:r>
              <a:rPr lang="en-IN" sz="2000" dirty="0">
                <a:solidFill>
                  <a:srgbClr val="0000FF"/>
                </a:solidFill>
                <a:latin typeface="Consolas" panose="020B0609020204030204" pitchFamily="49" charset="0"/>
              </a:rPr>
              <a:t>&gt;</a:t>
            </a:r>
            <a:endParaRPr lang="en-IN" sz="2000" dirty="0"/>
          </a:p>
        </p:txBody>
      </p:sp>
    </p:spTree>
    <p:extLst>
      <p:ext uri="{BB962C8B-B14F-4D97-AF65-F5344CB8AC3E}">
        <p14:creationId xmlns:p14="http://schemas.microsoft.com/office/powerpoint/2010/main" val="353185414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defPPr>
              <a:defRPr lang="en-US"/>
            </a:defPPr>
            <a:lvl1pPr algn="r">
              <a:defRPr b="1">
                <a:solidFill>
                  <a:schemeClr val="bg1"/>
                </a:solidFill>
                <a:latin typeface="Arial" pitchFamily="34" charset="0"/>
                <a:cs typeface="Arial" pitchFamily="34" charset="0"/>
              </a:defRPr>
            </a:lvl1pPr>
          </a:lstStyle>
          <a:p>
            <a:r>
              <a:rPr lang="en-US" dirty="0"/>
              <a:t>&lt;input </a:t>
            </a:r>
            <a:r>
              <a:rPr lang="en-US" dirty="0" smtClean="0"/>
              <a:t>type&gt; </a:t>
            </a:r>
            <a:r>
              <a:rPr lang="en-US" dirty="0"/>
              <a:t>Tag</a:t>
            </a:r>
          </a:p>
        </p:txBody>
      </p:sp>
      <p:sp>
        <p:nvSpPr>
          <p:cNvPr id="6" name="Rectangle 5"/>
          <p:cNvSpPr/>
          <p:nvPr/>
        </p:nvSpPr>
        <p:spPr>
          <a:xfrm>
            <a:off x="0" y="609600"/>
            <a:ext cx="9144000" cy="369332"/>
          </a:xfrm>
          <a:prstGeom prst="rect">
            <a:avLst/>
          </a:prstGeom>
          <a:solidFill>
            <a:srgbClr val="FFFF00"/>
          </a:solidFill>
        </p:spPr>
        <p:txBody>
          <a:bodyPr wrap="square">
            <a:spAutoFit/>
          </a:bodyPr>
          <a:lstStyle/>
          <a:p>
            <a:pPr algn="ctr"/>
            <a:r>
              <a:rPr lang="en-US" sz="1800" dirty="0">
                <a:solidFill>
                  <a:srgbClr val="0070C0"/>
                </a:solidFill>
                <a:latin typeface="Arial" pitchFamily="34" charset="0"/>
                <a:cs typeface="Arial" pitchFamily="34" charset="0"/>
              </a:rPr>
              <a:t>&lt;</a:t>
            </a:r>
            <a:r>
              <a:rPr lang="en-US" sz="1800" dirty="0" smtClean="0">
                <a:solidFill>
                  <a:srgbClr val="0070C0"/>
                </a:solidFill>
                <a:latin typeface="Arial" pitchFamily="34" charset="0"/>
                <a:cs typeface="Arial" pitchFamily="34" charset="0"/>
              </a:rPr>
              <a:t>input type  </a:t>
            </a:r>
            <a:r>
              <a:rPr lang="en-US" sz="1800" dirty="0">
                <a:solidFill>
                  <a:srgbClr val="0070C0"/>
                </a:solidFill>
                <a:latin typeface="Arial" pitchFamily="34" charset="0"/>
                <a:cs typeface="Arial" pitchFamily="34" charset="0"/>
              </a:rPr>
              <a:t>/&gt;</a:t>
            </a:r>
          </a:p>
        </p:txBody>
      </p:sp>
      <p:grpSp>
        <p:nvGrpSpPr>
          <p:cNvPr id="7" name="Group 6"/>
          <p:cNvGrpSpPr/>
          <p:nvPr/>
        </p:nvGrpSpPr>
        <p:grpSpPr>
          <a:xfrm>
            <a:off x="533400" y="5002649"/>
            <a:ext cx="8001000" cy="1169551"/>
            <a:chOff x="533400" y="5002649"/>
            <a:chExt cx="8001000" cy="1169551"/>
          </a:xfrm>
        </p:grpSpPr>
        <p:sp>
          <p:nvSpPr>
            <p:cNvPr id="8" name="Rectangle 7"/>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9" name="Straight Connector 8"/>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228600" y="1219200"/>
            <a:ext cx="8686800" cy="341632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00FF"/>
                </a:solidFill>
                <a:latin typeface="Consolas" panose="020B0609020204030204" pitchFamily="49" charset="0"/>
              </a:rPr>
              <a:t>&lt;</a:t>
            </a:r>
            <a:r>
              <a:rPr lang="en-IN" dirty="0">
                <a:solidFill>
                  <a:srgbClr val="800000"/>
                </a:solidFill>
                <a:latin typeface="Consolas" panose="020B0609020204030204" pitchFamily="49" charset="0"/>
              </a:rPr>
              <a:t>input</a:t>
            </a:r>
            <a:r>
              <a:rPr lang="en-IN" dirty="0">
                <a:solidFill>
                  <a:srgbClr val="000000"/>
                </a:solidFill>
                <a:latin typeface="Consolas" panose="020B0609020204030204" pitchFamily="49" charset="0"/>
              </a:rPr>
              <a:t> </a:t>
            </a:r>
            <a:r>
              <a:rPr lang="en-IN" dirty="0">
                <a:solidFill>
                  <a:srgbClr val="FF0000"/>
                </a:solidFill>
                <a:latin typeface="Consolas" panose="020B0609020204030204" pitchFamily="49" charset="0"/>
              </a:rPr>
              <a:t>type</a:t>
            </a:r>
            <a:r>
              <a:rPr lang="en-IN" dirty="0">
                <a:solidFill>
                  <a:srgbClr val="0000FF"/>
                </a:solidFill>
                <a:latin typeface="Consolas" panose="020B0609020204030204" pitchFamily="49" charset="0"/>
              </a:rPr>
              <a:t>="date"</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/&gt;</a:t>
            </a:r>
            <a:endParaRPr lang="en-IN" dirty="0">
              <a:solidFill>
                <a:srgbClr val="000000"/>
              </a:solidFill>
              <a:latin typeface="Consolas" panose="020B0609020204030204" pitchFamily="49" charset="0"/>
            </a:endParaRPr>
          </a:p>
          <a:p>
            <a:pPr marL="342900" indent="-342900">
              <a:lnSpc>
                <a:spcPct val="150000"/>
              </a:lnSpc>
              <a:buFont typeface="Arial" panose="020B0604020202020204" pitchFamily="34" charset="0"/>
              <a:buChar char="•"/>
            </a:pPr>
            <a:r>
              <a:rPr lang="en-IN" dirty="0" smtClean="0">
                <a:solidFill>
                  <a:srgbClr val="0000FF"/>
                </a:solidFill>
                <a:latin typeface="Consolas" panose="020B0609020204030204" pitchFamily="49" charset="0"/>
              </a:rPr>
              <a:t>&lt;</a:t>
            </a:r>
            <a:r>
              <a:rPr lang="en-IN" dirty="0">
                <a:solidFill>
                  <a:srgbClr val="800000"/>
                </a:solidFill>
                <a:latin typeface="Consolas" panose="020B0609020204030204" pitchFamily="49" charset="0"/>
              </a:rPr>
              <a:t>input</a:t>
            </a:r>
            <a:r>
              <a:rPr lang="en-IN" dirty="0">
                <a:solidFill>
                  <a:srgbClr val="000000"/>
                </a:solidFill>
                <a:latin typeface="Consolas" panose="020B0609020204030204" pitchFamily="49" charset="0"/>
              </a:rPr>
              <a:t> </a:t>
            </a:r>
            <a:r>
              <a:rPr lang="en-IN" dirty="0">
                <a:solidFill>
                  <a:srgbClr val="FF0000"/>
                </a:solidFill>
                <a:latin typeface="Consolas" panose="020B0609020204030204" pitchFamily="49" charset="0"/>
              </a:rPr>
              <a:t>type</a:t>
            </a:r>
            <a:r>
              <a:rPr lang="en-IN" dirty="0">
                <a:solidFill>
                  <a:srgbClr val="0000FF"/>
                </a:solidFill>
                <a:latin typeface="Consolas" panose="020B0609020204030204" pitchFamily="49" charset="0"/>
              </a:rPr>
              <a:t>="datetime-local"</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/&gt;</a:t>
            </a:r>
            <a:endParaRPr lang="en-IN" dirty="0">
              <a:solidFill>
                <a:srgbClr val="000000"/>
              </a:solidFill>
              <a:latin typeface="Consolas" panose="020B0609020204030204" pitchFamily="49" charset="0"/>
            </a:endParaRPr>
          </a:p>
          <a:p>
            <a:pPr marL="342900" indent="-342900">
              <a:lnSpc>
                <a:spcPct val="150000"/>
              </a:lnSpc>
              <a:buFont typeface="Arial" panose="020B0604020202020204" pitchFamily="34" charset="0"/>
              <a:buChar char="•"/>
            </a:pPr>
            <a:r>
              <a:rPr lang="en-IN" dirty="0" smtClean="0">
                <a:solidFill>
                  <a:srgbClr val="0000FF"/>
                </a:solidFill>
                <a:latin typeface="Consolas" panose="020B0609020204030204" pitchFamily="49" charset="0"/>
              </a:rPr>
              <a:t>&lt;</a:t>
            </a:r>
            <a:r>
              <a:rPr lang="en-IN" dirty="0">
                <a:solidFill>
                  <a:srgbClr val="800000"/>
                </a:solidFill>
                <a:latin typeface="Consolas" panose="020B0609020204030204" pitchFamily="49" charset="0"/>
              </a:rPr>
              <a:t>input</a:t>
            </a:r>
            <a:r>
              <a:rPr lang="en-IN" dirty="0">
                <a:solidFill>
                  <a:srgbClr val="000000"/>
                </a:solidFill>
                <a:latin typeface="Consolas" panose="020B0609020204030204" pitchFamily="49" charset="0"/>
              </a:rPr>
              <a:t> </a:t>
            </a:r>
            <a:r>
              <a:rPr lang="en-IN" dirty="0">
                <a:solidFill>
                  <a:srgbClr val="FF0000"/>
                </a:solidFill>
                <a:latin typeface="Consolas" panose="020B0609020204030204" pitchFamily="49" charset="0"/>
              </a:rPr>
              <a:t>type</a:t>
            </a:r>
            <a:r>
              <a:rPr lang="en-IN" dirty="0">
                <a:solidFill>
                  <a:srgbClr val="0000FF"/>
                </a:solidFill>
                <a:latin typeface="Consolas" panose="020B0609020204030204" pitchFamily="49" charset="0"/>
              </a:rPr>
              <a:t>="</a:t>
            </a:r>
            <a:r>
              <a:rPr lang="en-IN" dirty="0" smtClean="0">
                <a:solidFill>
                  <a:srgbClr val="0000FF"/>
                </a:solidFill>
                <a:latin typeface="Consolas" panose="020B0609020204030204" pitchFamily="49" charset="0"/>
              </a:rPr>
              <a:t>month</a:t>
            </a:r>
            <a:r>
              <a:rPr lang="en-IN" dirty="0">
                <a:solidFill>
                  <a:srgbClr val="0000FF"/>
                </a:solidFill>
                <a:latin typeface="Consolas" panose="020B0609020204030204" pitchFamily="49" charset="0"/>
              </a:rPr>
              <a:t>"</a:t>
            </a:r>
            <a:r>
              <a:rPr lang="en-IN" dirty="0" smtClean="0">
                <a:solidFill>
                  <a:srgbClr val="0000FF"/>
                </a:solidFill>
                <a:latin typeface="Consolas" panose="020B0609020204030204" pitchFamily="49" charset="0"/>
              </a:rPr>
              <a:t> /&gt;</a:t>
            </a:r>
          </a:p>
          <a:p>
            <a:pPr marL="342900" indent="-342900">
              <a:lnSpc>
                <a:spcPct val="150000"/>
              </a:lnSpc>
              <a:buFont typeface="Arial" panose="020B0604020202020204" pitchFamily="34" charset="0"/>
              <a:buChar char="•"/>
            </a:pPr>
            <a:r>
              <a:rPr lang="en-IN" dirty="0">
                <a:solidFill>
                  <a:srgbClr val="0000FF"/>
                </a:solidFill>
                <a:latin typeface="Consolas" panose="020B0609020204030204" pitchFamily="49" charset="0"/>
              </a:rPr>
              <a:t>&lt;</a:t>
            </a:r>
            <a:r>
              <a:rPr lang="en-IN" dirty="0">
                <a:solidFill>
                  <a:srgbClr val="800000"/>
                </a:solidFill>
                <a:latin typeface="Consolas" panose="020B0609020204030204" pitchFamily="49" charset="0"/>
              </a:rPr>
              <a:t>input</a:t>
            </a:r>
            <a:r>
              <a:rPr lang="en-IN" dirty="0">
                <a:solidFill>
                  <a:srgbClr val="000000"/>
                </a:solidFill>
                <a:latin typeface="Consolas" panose="020B0609020204030204" pitchFamily="49" charset="0"/>
              </a:rPr>
              <a:t> </a:t>
            </a:r>
            <a:r>
              <a:rPr lang="en-IN" dirty="0">
                <a:solidFill>
                  <a:srgbClr val="FF0000"/>
                </a:solidFill>
                <a:latin typeface="Consolas" panose="020B0609020204030204" pitchFamily="49" charset="0"/>
              </a:rPr>
              <a:t>type</a:t>
            </a:r>
            <a:r>
              <a:rPr lang="en-IN" dirty="0">
                <a:solidFill>
                  <a:srgbClr val="0000FF"/>
                </a:solidFill>
                <a:latin typeface="Consolas" panose="020B0609020204030204" pitchFamily="49" charset="0"/>
              </a:rPr>
              <a:t>="</a:t>
            </a:r>
            <a:r>
              <a:rPr lang="en-IN" dirty="0" smtClean="0">
                <a:solidFill>
                  <a:srgbClr val="0000FF"/>
                </a:solidFill>
                <a:latin typeface="Consolas" panose="020B0609020204030204" pitchFamily="49" charset="0"/>
              </a:rPr>
              <a:t>week</a:t>
            </a:r>
            <a:r>
              <a:rPr lang="en-IN" dirty="0">
                <a:solidFill>
                  <a:srgbClr val="0000FF"/>
                </a:solidFill>
                <a:latin typeface="Consolas" panose="020B0609020204030204" pitchFamily="49" charset="0"/>
              </a:rPr>
              <a:t>"</a:t>
            </a:r>
            <a:r>
              <a:rPr lang="en-IN" dirty="0" smtClean="0">
                <a:solidFill>
                  <a:srgbClr val="0000FF"/>
                </a:solidFill>
                <a:latin typeface="Consolas" panose="020B0609020204030204" pitchFamily="49" charset="0"/>
              </a:rPr>
              <a:t> /&gt;</a:t>
            </a:r>
            <a:endParaRPr lang="en-IN" dirty="0"/>
          </a:p>
          <a:p>
            <a:pPr marL="342900" indent="-342900">
              <a:lnSpc>
                <a:spcPct val="150000"/>
              </a:lnSpc>
              <a:buFont typeface="Arial" panose="020B0604020202020204" pitchFamily="34" charset="0"/>
              <a:buChar char="•"/>
            </a:pPr>
            <a:r>
              <a:rPr lang="en-IN" dirty="0" smtClean="0">
                <a:solidFill>
                  <a:srgbClr val="0000FF"/>
                </a:solidFill>
                <a:latin typeface="Consolas" panose="020B0609020204030204" pitchFamily="49" charset="0"/>
              </a:rPr>
              <a:t>&lt;</a:t>
            </a:r>
            <a:r>
              <a:rPr lang="en-IN" dirty="0">
                <a:solidFill>
                  <a:srgbClr val="800000"/>
                </a:solidFill>
                <a:latin typeface="Consolas" panose="020B0609020204030204" pitchFamily="49" charset="0"/>
              </a:rPr>
              <a:t>input</a:t>
            </a:r>
            <a:r>
              <a:rPr lang="en-IN" dirty="0">
                <a:solidFill>
                  <a:srgbClr val="000000"/>
                </a:solidFill>
                <a:latin typeface="Consolas" panose="020B0609020204030204" pitchFamily="49" charset="0"/>
              </a:rPr>
              <a:t> </a:t>
            </a:r>
            <a:r>
              <a:rPr lang="en-IN" dirty="0">
                <a:solidFill>
                  <a:srgbClr val="FF0000"/>
                </a:solidFill>
                <a:latin typeface="Consolas" panose="020B0609020204030204" pitchFamily="49" charset="0"/>
              </a:rPr>
              <a:t>type</a:t>
            </a:r>
            <a:r>
              <a:rPr lang="en-IN" dirty="0">
                <a:solidFill>
                  <a:srgbClr val="0000FF"/>
                </a:solidFill>
                <a:latin typeface="Consolas" panose="020B0609020204030204" pitchFamily="49" charset="0"/>
              </a:rPr>
              <a:t>="range"</a:t>
            </a:r>
            <a:r>
              <a:rPr lang="en-IN" dirty="0">
                <a:solidFill>
                  <a:srgbClr val="000000"/>
                </a:solidFill>
                <a:latin typeface="Consolas" panose="020B0609020204030204" pitchFamily="49" charset="0"/>
              </a:rPr>
              <a:t> </a:t>
            </a:r>
            <a:r>
              <a:rPr lang="en-IN" dirty="0" smtClean="0">
                <a:solidFill>
                  <a:srgbClr val="FF0000"/>
                </a:solidFill>
                <a:latin typeface="Consolas" panose="020B0609020204030204" pitchFamily="49" charset="0"/>
              </a:rPr>
              <a:t>min</a:t>
            </a:r>
            <a:r>
              <a:rPr lang="en-IN" dirty="0">
                <a:solidFill>
                  <a:srgbClr val="0000FF"/>
                </a:solidFill>
                <a:latin typeface="Consolas" panose="020B0609020204030204" pitchFamily="49" charset="0"/>
              </a:rPr>
              <a:t>="0"</a:t>
            </a:r>
            <a:r>
              <a:rPr lang="en-IN" dirty="0">
                <a:solidFill>
                  <a:srgbClr val="000000"/>
                </a:solidFill>
                <a:latin typeface="Consolas" panose="020B0609020204030204" pitchFamily="49" charset="0"/>
              </a:rPr>
              <a:t> </a:t>
            </a:r>
            <a:r>
              <a:rPr lang="en-IN" dirty="0">
                <a:solidFill>
                  <a:srgbClr val="FF0000"/>
                </a:solidFill>
                <a:latin typeface="Consolas" panose="020B0609020204030204" pitchFamily="49" charset="0"/>
              </a:rPr>
              <a:t>max</a:t>
            </a:r>
            <a:r>
              <a:rPr lang="en-IN" dirty="0">
                <a:solidFill>
                  <a:srgbClr val="0000FF"/>
                </a:solidFill>
                <a:latin typeface="Consolas" panose="020B0609020204030204" pitchFamily="49" charset="0"/>
              </a:rPr>
              <a:t>="</a:t>
            </a:r>
            <a:r>
              <a:rPr lang="en-IN" dirty="0" smtClean="0">
                <a:solidFill>
                  <a:srgbClr val="0000FF"/>
                </a:solidFill>
                <a:latin typeface="Consolas" panose="020B0609020204030204" pitchFamily="49" charset="0"/>
              </a:rPr>
              <a:t>100</a:t>
            </a:r>
            <a:r>
              <a:rPr lang="en-IN" dirty="0">
                <a:solidFill>
                  <a:srgbClr val="0000FF"/>
                </a:solidFill>
                <a:latin typeface="Consolas" panose="020B0609020204030204" pitchFamily="49" charset="0"/>
              </a:rPr>
              <a:t>"</a:t>
            </a:r>
            <a:r>
              <a:rPr lang="en-IN" dirty="0" smtClean="0">
                <a:solidFill>
                  <a:srgbClr val="0000FF"/>
                </a:solidFill>
                <a:latin typeface="Consolas" panose="020B0609020204030204" pitchFamily="49" charset="0"/>
              </a:rPr>
              <a:t> /&gt;</a:t>
            </a:r>
          </a:p>
          <a:p>
            <a:pPr marL="342900" indent="-342900">
              <a:lnSpc>
                <a:spcPct val="150000"/>
              </a:lnSpc>
              <a:buFont typeface="Arial" panose="020B0604020202020204" pitchFamily="34" charset="0"/>
              <a:buChar char="•"/>
            </a:pPr>
            <a:r>
              <a:rPr lang="en-IN" dirty="0">
                <a:solidFill>
                  <a:srgbClr val="0000FF"/>
                </a:solidFill>
                <a:latin typeface="Consolas" panose="020B0609020204030204" pitchFamily="49" charset="0"/>
              </a:rPr>
              <a:t>&lt;</a:t>
            </a:r>
            <a:r>
              <a:rPr lang="en-IN" dirty="0">
                <a:solidFill>
                  <a:srgbClr val="800000"/>
                </a:solidFill>
                <a:latin typeface="Consolas" panose="020B0609020204030204" pitchFamily="49" charset="0"/>
              </a:rPr>
              <a:t>input</a:t>
            </a:r>
            <a:r>
              <a:rPr lang="en-IN" dirty="0">
                <a:solidFill>
                  <a:srgbClr val="000000"/>
                </a:solidFill>
                <a:latin typeface="Consolas" panose="020B0609020204030204" pitchFamily="49" charset="0"/>
              </a:rPr>
              <a:t> </a:t>
            </a:r>
            <a:r>
              <a:rPr lang="en-IN" dirty="0">
                <a:solidFill>
                  <a:srgbClr val="FF0000"/>
                </a:solidFill>
                <a:latin typeface="Consolas" panose="020B0609020204030204" pitchFamily="49" charset="0"/>
              </a:rPr>
              <a:t>type</a:t>
            </a:r>
            <a:r>
              <a:rPr lang="en-IN" dirty="0">
                <a:solidFill>
                  <a:srgbClr val="0000FF"/>
                </a:solidFill>
                <a:latin typeface="Consolas" panose="020B0609020204030204" pitchFamily="49" charset="0"/>
              </a:rPr>
              <a:t>="color"</a:t>
            </a:r>
            <a:r>
              <a:rPr lang="en-IN" dirty="0">
                <a:solidFill>
                  <a:srgbClr val="000000"/>
                </a:solidFill>
                <a:latin typeface="Consolas" panose="020B0609020204030204" pitchFamily="49" charset="0"/>
              </a:rPr>
              <a:t> </a:t>
            </a:r>
            <a:r>
              <a:rPr lang="en-IN" dirty="0" smtClean="0">
                <a:solidFill>
                  <a:srgbClr val="0000FF"/>
                </a:solidFill>
                <a:latin typeface="Consolas" panose="020B0609020204030204" pitchFamily="49" charset="0"/>
              </a:rPr>
              <a:t>/&gt;</a:t>
            </a:r>
            <a:endParaRPr lang="en-IN" dirty="0"/>
          </a:p>
        </p:txBody>
      </p:sp>
    </p:spTree>
    <p:extLst>
      <p:ext uri="{BB962C8B-B14F-4D97-AF65-F5344CB8AC3E}">
        <p14:creationId xmlns:p14="http://schemas.microsoft.com/office/powerpoint/2010/main" val="14954740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defPPr>
              <a:defRPr lang="en-US"/>
            </a:defPPr>
            <a:lvl1pPr algn="r">
              <a:defRPr b="1">
                <a:solidFill>
                  <a:schemeClr val="bg1"/>
                </a:solidFill>
                <a:latin typeface="Arial" pitchFamily="34" charset="0"/>
                <a:cs typeface="Arial" pitchFamily="34" charset="0"/>
              </a:defRPr>
            </a:lvl1pPr>
          </a:lstStyle>
          <a:p>
            <a:r>
              <a:rPr lang="en-US" dirty="0"/>
              <a:t>&lt;datalist&gt; Tag</a:t>
            </a:r>
          </a:p>
        </p:txBody>
      </p:sp>
      <p:sp>
        <p:nvSpPr>
          <p:cNvPr id="9" name="TextBox 8"/>
          <p:cNvSpPr txBox="1"/>
          <p:nvPr/>
        </p:nvSpPr>
        <p:spPr>
          <a:xfrm>
            <a:off x="0" y="609600"/>
            <a:ext cx="9144000" cy="369332"/>
          </a:xfrm>
          <a:prstGeom prst="rect">
            <a:avLst/>
          </a:prstGeom>
          <a:solidFill>
            <a:srgbClr val="FFFF00"/>
          </a:solidFill>
        </p:spPr>
        <p:txBody>
          <a:bodyPr wrap="square">
            <a:spAutoFit/>
          </a:bodyPr>
          <a:lstStyle>
            <a:defPPr>
              <a:defRPr lang="en-US"/>
            </a:defPPr>
            <a:lvl1pPr algn="ctr">
              <a:defRPr sz="2000">
                <a:solidFill>
                  <a:srgbClr val="0070C0"/>
                </a:solidFill>
                <a:latin typeface="Arial" pitchFamily="34" charset="0"/>
                <a:cs typeface="Arial" pitchFamily="34" charset="0"/>
              </a:defRPr>
            </a:lvl1pPr>
          </a:lstStyle>
          <a:p>
            <a:r>
              <a:rPr lang="en-US" sz="1800" dirty="0"/>
              <a:t>&lt;datalist&gt; tag specifies a list of pre-defined options for an &lt;input&gt; element.</a:t>
            </a:r>
          </a:p>
        </p:txBody>
      </p:sp>
      <p:grpSp>
        <p:nvGrpSpPr>
          <p:cNvPr id="5" name="Group 4"/>
          <p:cNvGrpSpPr/>
          <p:nvPr/>
        </p:nvGrpSpPr>
        <p:grpSpPr>
          <a:xfrm>
            <a:off x="533400" y="5002649"/>
            <a:ext cx="8001000" cy="1169551"/>
            <a:chOff x="533400" y="5002649"/>
            <a:chExt cx="8001000" cy="1169551"/>
          </a:xfrm>
        </p:grpSpPr>
        <p:sp>
          <p:nvSpPr>
            <p:cNvPr id="6" name="Rectangle 5"/>
            <p:cNvSpPr/>
            <p:nvPr/>
          </p:nvSpPr>
          <p:spPr>
            <a:xfrm>
              <a:off x="533400" y="5002649"/>
              <a:ext cx="8001000" cy="1169551"/>
            </a:xfrm>
            <a:prstGeom prst="rect">
              <a:avLst/>
            </a:prstGeom>
            <a:solidFill>
              <a:schemeClr val="bg1">
                <a:lumMod val="95000"/>
              </a:schemeClr>
            </a:solidFill>
          </p:spPr>
          <p:txBody>
            <a:bodyPr wrap="square">
              <a:spAutoFit/>
            </a:bodyPr>
            <a:lstStyle/>
            <a:p>
              <a:pPr algn="ctr"/>
              <a:r>
                <a:rPr lang="en-US" sz="1400" b="1" dirty="0" smtClean="0">
                  <a:latin typeface="Arial" pitchFamily="34" charset="0"/>
                  <a:cs typeface="Arial" pitchFamily="34" charset="0"/>
                </a:rPr>
                <a:t>Attributes</a:t>
              </a:r>
            </a:p>
            <a:p>
              <a:pPr algn="ct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class   </a:t>
              </a:r>
              <a:r>
                <a:rPr lang="en-US" sz="1400" dirty="0" smtClean="0">
                  <a:latin typeface="Arial" pitchFamily="34" charset="0"/>
                  <a:cs typeface="Arial" pitchFamily="34" charset="0"/>
                </a:rPr>
                <a:t>-  Specifies one or more classnames</a:t>
              </a:r>
            </a:p>
            <a:p>
              <a:r>
                <a:rPr lang="en-US" sz="1400" b="1" dirty="0" smtClean="0">
                  <a:latin typeface="Arial" pitchFamily="34" charset="0"/>
                  <a:cs typeface="Arial" pitchFamily="34" charset="0"/>
                </a:rPr>
                <a:t>id</a:t>
              </a:r>
              <a:r>
                <a:rPr lang="en-US" sz="1400" dirty="0" smtClean="0">
                  <a:latin typeface="Arial" pitchFamily="34" charset="0"/>
                  <a:cs typeface="Arial" pitchFamily="34" charset="0"/>
                </a:rPr>
                <a:t>         -  Specifies a unique id for an element</a:t>
              </a:r>
            </a:p>
            <a:p>
              <a:r>
                <a:rPr lang="en-US" sz="1400" b="1" dirty="0" smtClean="0">
                  <a:latin typeface="Arial" pitchFamily="34" charset="0"/>
                  <a:cs typeface="Arial" pitchFamily="34" charset="0"/>
                </a:rPr>
                <a:t>style    </a:t>
              </a:r>
              <a:r>
                <a:rPr lang="en-US" sz="1400" dirty="0" smtClean="0">
                  <a:latin typeface="Arial" pitchFamily="34" charset="0"/>
                  <a:cs typeface="Arial" pitchFamily="34" charset="0"/>
                </a:rPr>
                <a:t>-  Specifies an inline CSS style for an element</a:t>
              </a:r>
            </a:p>
          </p:txBody>
        </p:sp>
        <p:cxnSp>
          <p:nvCxnSpPr>
            <p:cNvPr id="7" name="Straight Connector 6"/>
            <p:cNvCxnSpPr/>
            <p:nvPr/>
          </p:nvCxnSpPr>
          <p:spPr>
            <a:xfrm>
              <a:off x="533400" y="5334000"/>
              <a:ext cx="8001000" cy="1604"/>
            </a:xfrm>
            <a:prstGeom prst="line">
              <a:avLst/>
            </a:prstGeom>
            <a:solidFill>
              <a:schemeClr val="bg1">
                <a:lumMod val="95000"/>
              </a:schemeClr>
            </a:solidFill>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152400" y="1371600"/>
            <a:ext cx="8839200" cy="2616101"/>
          </a:xfrm>
          <a:prstGeom prst="rect">
            <a:avLst/>
          </a:prstGeom>
        </p:spPr>
        <p:txBody>
          <a:bodyPr wrap="square">
            <a:spAutoFit/>
          </a:bodyPr>
          <a:lstStyle/>
          <a:p>
            <a:r>
              <a:rPr lang="en-IN" sz="2000" dirty="0" smtClean="0">
                <a:solidFill>
                  <a:srgbClr val="0000FF"/>
                </a:solidFill>
                <a:latin typeface="Consolas" panose="020B0609020204030204" pitchFamily="49" charset="0"/>
              </a:rPr>
              <a:t>&lt;</a:t>
            </a:r>
            <a:r>
              <a:rPr lang="en-IN" sz="2000" dirty="0" smtClean="0">
                <a:solidFill>
                  <a:srgbClr val="800000"/>
                </a:solidFill>
                <a:latin typeface="Consolas" panose="020B0609020204030204" pitchFamily="49" charset="0"/>
              </a:rPr>
              <a:t>input</a:t>
            </a:r>
            <a:r>
              <a:rPr lang="en-IN" sz="2000" dirty="0" smtClean="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list</a:t>
            </a:r>
            <a:r>
              <a:rPr lang="en-IN" sz="2000" dirty="0">
                <a:solidFill>
                  <a:srgbClr val="0000FF"/>
                </a:solidFill>
                <a:latin typeface="Consolas" panose="020B0609020204030204" pitchFamily="49" charset="0"/>
              </a:rPr>
              <a:t>="browsers"</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datalist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id</a:t>
            </a:r>
            <a:r>
              <a:rPr lang="en-IN" sz="2000" dirty="0">
                <a:solidFill>
                  <a:srgbClr val="0000FF"/>
                </a:solidFill>
                <a:latin typeface="Consolas" panose="020B0609020204030204" pitchFamily="49" charset="0"/>
              </a:rPr>
              <a:t>="browsers"&gt;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option</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value</a:t>
            </a:r>
            <a:r>
              <a:rPr lang="en-IN" sz="2000" dirty="0">
                <a:solidFill>
                  <a:srgbClr val="0000FF"/>
                </a:solidFill>
                <a:latin typeface="Consolas" panose="020B0609020204030204" pitchFamily="49" charset="0"/>
              </a:rPr>
              <a:t>="Internet Explorer"&gt;</a:t>
            </a:r>
            <a:r>
              <a:rPr lang="en-IN" sz="2000" dirty="0">
                <a:solidFill>
                  <a:srgbClr val="000000"/>
                </a:solidFill>
                <a:latin typeface="Consolas" panose="020B0609020204030204" pitchFamily="49" charset="0"/>
              </a:rPr>
              <a:t>IE</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option</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option</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value</a:t>
            </a:r>
            <a:r>
              <a:rPr lang="en-IN" sz="2000" dirty="0">
                <a:solidFill>
                  <a:srgbClr val="0000FF"/>
                </a:solidFill>
                <a:latin typeface="Consolas" panose="020B0609020204030204" pitchFamily="49" charset="0"/>
              </a:rPr>
              <a:t>="Firefox</a:t>
            </a:r>
            <a:r>
              <a:rPr lang="en-IN" sz="2000" dirty="0" smtClean="0">
                <a:solidFill>
                  <a:srgbClr val="0000FF"/>
                </a:solidFill>
                <a:latin typeface="Consolas" panose="020B0609020204030204" pitchFamily="49" charset="0"/>
              </a:rPr>
              <a:t>"&gt;</a:t>
            </a:r>
            <a:r>
              <a:rPr lang="en-IN" sz="2000" dirty="0">
                <a:solidFill>
                  <a:srgbClr val="000000"/>
                </a:solidFill>
                <a:latin typeface="Consolas" panose="020B0609020204030204" pitchFamily="49" charset="0"/>
              </a:rPr>
              <a:t>Mozilla</a:t>
            </a:r>
            <a:r>
              <a:rPr lang="en-IN" sz="2000" dirty="0" smtClean="0"/>
              <a:t> </a:t>
            </a:r>
            <a:r>
              <a:rPr lang="en-IN" sz="2000" dirty="0" smtClean="0">
                <a:solidFill>
                  <a:srgbClr val="000000"/>
                </a:solidFill>
                <a:latin typeface="Consolas" panose="020B0609020204030204" pitchFamily="49" charset="0"/>
              </a:rPr>
              <a:t>Firefox</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option</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option</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value</a:t>
            </a:r>
            <a:r>
              <a:rPr lang="en-IN" sz="2000" dirty="0">
                <a:solidFill>
                  <a:srgbClr val="0000FF"/>
                </a:solidFill>
                <a:latin typeface="Consolas" panose="020B0609020204030204" pitchFamily="49" charset="0"/>
              </a:rPr>
              <a:t>="Chrome"&gt;</a:t>
            </a:r>
            <a:r>
              <a:rPr lang="en-IN" sz="2000" dirty="0">
                <a:solidFill>
                  <a:srgbClr val="000000"/>
                </a:solidFill>
                <a:latin typeface="Consolas" panose="020B0609020204030204" pitchFamily="49" charset="0"/>
              </a:rPr>
              <a:t>Google</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option</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option</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value</a:t>
            </a:r>
            <a:r>
              <a:rPr lang="en-IN" sz="2000" dirty="0">
                <a:solidFill>
                  <a:srgbClr val="0000FF"/>
                </a:solidFill>
                <a:latin typeface="Consolas" panose="020B0609020204030204" pitchFamily="49" charset="0"/>
              </a:rPr>
              <a:t>="Opera</a:t>
            </a:r>
            <a:r>
              <a:rPr lang="en-IN" sz="2000" dirty="0" smtClean="0">
                <a:solidFill>
                  <a:srgbClr val="0000FF"/>
                </a:solidFill>
                <a:latin typeface="Consolas" panose="020B0609020204030204" pitchFamily="49" charset="0"/>
              </a:rPr>
              <a:t>"&gt;</a:t>
            </a:r>
            <a:r>
              <a:rPr lang="en-IN" sz="2000" dirty="0" smtClean="0">
                <a:solidFill>
                  <a:srgbClr val="000000"/>
                </a:solidFill>
                <a:latin typeface="Consolas" panose="020B0609020204030204" pitchFamily="49" charset="0"/>
              </a:rPr>
              <a:t>Opera</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option</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option</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value</a:t>
            </a:r>
            <a:r>
              <a:rPr lang="en-IN" sz="2000" dirty="0">
                <a:solidFill>
                  <a:srgbClr val="0000FF"/>
                </a:solidFill>
                <a:latin typeface="Consolas" panose="020B0609020204030204" pitchFamily="49" charset="0"/>
              </a:rPr>
              <a:t>="Safari</a:t>
            </a:r>
            <a:r>
              <a:rPr lang="en-IN" sz="2000" dirty="0" smtClean="0">
                <a:solidFill>
                  <a:srgbClr val="0000FF"/>
                </a:solidFill>
                <a:latin typeface="Consolas" panose="020B0609020204030204" pitchFamily="49" charset="0"/>
              </a:rPr>
              <a:t>"&gt;</a:t>
            </a:r>
            <a:r>
              <a:rPr lang="en-IN" sz="2000" dirty="0" smtClean="0">
                <a:solidFill>
                  <a:srgbClr val="000000"/>
                </a:solidFill>
                <a:latin typeface="Consolas" panose="020B0609020204030204" pitchFamily="49" charset="0"/>
              </a:rPr>
              <a:t>Safari</a:t>
            </a:r>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option</a:t>
            </a:r>
            <a:r>
              <a:rPr lang="en-IN" sz="2000" dirty="0">
                <a:solidFill>
                  <a:srgbClr val="0000FF"/>
                </a:solidFill>
                <a:latin typeface="Consolas" panose="020B0609020204030204" pitchFamily="49" charset="0"/>
              </a:rPr>
              <a:t>&gt;</a:t>
            </a:r>
            <a:endParaRPr lang="en-IN" sz="2000" dirty="0">
              <a:solidFill>
                <a:srgbClr val="000000"/>
              </a:solidFill>
              <a:latin typeface="Consolas" panose="020B0609020204030204" pitchFamily="49" charset="0"/>
            </a:endParaRPr>
          </a:p>
          <a:p>
            <a:r>
              <a:rPr lang="en-IN" sz="2000" dirty="0" smtClean="0">
                <a:solidFill>
                  <a:srgbClr val="0000FF"/>
                </a:solidFill>
                <a:latin typeface="Consolas" panose="020B0609020204030204" pitchFamily="49" charset="0"/>
              </a:rPr>
              <a:t>   &lt;/</a:t>
            </a:r>
            <a:r>
              <a:rPr lang="en-IN" sz="2000" dirty="0">
                <a:solidFill>
                  <a:srgbClr val="800000"/>
                </a:solidFill>
                <a:latin typeface="Consolas" panose="020B0609020204030204" pitchFamily="49" charset="0"/>
              </a:rPr>
              <a:t>datalist</a:t>
            </a:r>
            <a:r>
              <a:rPr lang="en-IN" sz="2000" dirty="0">
                <a:solidFill>
                  <a:srgbClr val="0000FF"/>
                </a:solidFill>
                <a:latin typeface="Consolas" panose="020B0609020204030204" pitchFamily="49" charset="0"/>
              </a:rPr>
              <a:t>&gt;</a:t>
            </a:r>
            <a:endParaRPr lang="en-IN" sz="2000" dirty="0"/>
          </a:p>
        </p:txBody>
      </p:sp>
    </p:spTree>
    <p:extLst>
      <p:ext uri="{BB962C8B-B14F-4D97-AF65-F5344CB8AC3E}">
        <p14:creationId xmlns:p14="http://schemas.microsoft.com/office/powerpoint/2010/main" val="146505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FF0000"/>
          </a:solidFill>
        </p:spPr>
        <p:txBody>
          <a:bodyPr wrap="square" rtlCol="0">
            <a:spAutoFit/>
          </a:bodyPr>
          <a:lstStyle/>
          <a:p>
            <a:pPr algn="r"/>
            <a:r>
              <a:rPr lang="en-US" b="1" dirty="0" smtClean="0">
                <a:solidFill>
                  <a:schemeClr val="bg1"/>
                </a:solidFill>
                <a:latin typeface="Arial" pitchFamily="34" charset="0"/>
                <a:cs typeface="Arial" pitchFamily="34" charset="0"/>
              </a:rPr>
              <a:t>HTML</a:t>
            </a:r>
          </a:p>
        </p:txBody>
      </p:sp>
      <p:sp>
        <p:nvSpPr>
          <p:cNvPr id="3" name="TextBox 2"/>
          <p:cNvSpPr txBox="1"/>
          <p:nvPr/>
        </p:nvSpPr>
        <p:spPr>
          <a:xfrm>
            <a:off x="0" y="609600"/>
            <a:ext cx="9144000" cy="400110"/>
          </a:xfrm>
          <a:prstGeom prst="rect">
            <a:avLst/>
          </a:prstGeom>
          <a:solidFill>
            <a:schemeClr val="tx2">
              <a:lumMod val="50000"/>
            </a:schemeClr>
          </a:solidFill>
        </p:spPr>
        <p:txBody>
          <a:bodyPr wrap="square" rtlCol="0">
            <a:spAutoFit/>
          </a:bodyPr>
          <a:lstStyle/>
          <a:p>
            <a:pPr algn="ctr"/>
            <a:r>
              <a:rPr lang="en-US" sz="2000" b="1" i="1" dirty="0" smtClean="0">
                <a:solidFill>
                  <a:schemeClr val="accent2"/>
                </a:solidFill>
                <a:latin typeface="Arial" panose="020B0604020202020204" pitchFamily="34" charset="0"/>
                <a:cs typeface="Arial" panose="020B0604020202020204" pitchFamily="34" charset="0"/>
              </a:rPr>
              <a:t>HTML is a markup language commonly used to create Web pages.</a:t>
            </a:r>
            <a:endParaRPr lang="en-US" sz="2000" b="1" i="1" dirty="0">
              <a:solidFill>
                <a:schemeClr val="accent2"/>
              </a:solidFill>
              <a:latin typeface="Arial" panose="020B0604020202020204" pitchFamily="34" charset="0"/>
              <a:cs typeface="Arial" panose="020B0604020202020204" pitchFamily="34" charset="0"/>
            </a:endParaRPr>
          </a:p>
        </p:txBody>
      </p:sp>
      <p:sp>
        <p:nvSpPr>
          <p:cNvPr id="4" name="TextBox 3"/>
          <p:cNvSpPr txBox="1"/>
          <p:nvPr/>
        </p:nvSpPr>
        <p:spPr>
          <a:xfrm>
            <a:off x="152400" y="1752600"/>
            <a:ext cx="8839199" cy="954107"/>
          </a:xfrm>
          <a:prstGeom prst="rect">
            <a:avLst/>
          </a:prstGeom>
          <a:noFill/>
        </p:spPr>
        <p:txBody>
          <a:bodyPr wrap="square" rtlCol="0">
            <a:spAutoFit/>
          </a:bodyPr>
          <a:lstStyle/>
          <a:p>
            <a:pPr algn="ctr"/>
            <a:r>
              <a:rPr lang="en-US" dirty="0" smtClean="0">
                <a:solidFill>
                  <a:srgbClr val="0070C0"/>
                </a:solidFill>
                <a:latin typeface="Arial" pitchFamily="34" charset="0"/>
                <a:cs typeface="Arial" pitchFamily="34" charset="0"/>
              </a:rPr>
              <a:t>A markup language provides a way to </a:t>
            </a:r>
            <a:r>
              <a:rPr lang="en-US" sz="2800" b="1" i="1" dirty="0" smtClean="0">
                <a:solidFill>
                  <a:srgbClr val="0070C0"/>
                </a:solidFill>
                <a:latin typeface="Arial" pitchFamily="34" charset="0"/>
                <a:cs typeface="Arial" pitchFamily="34" charset="0"/>
              </a:rPr>
              <a:t>describe</a:t>
            </a:r>
            <a:r>
              <a:rPr lang="en-US" sz="2800" dirty="0" smtClean="0">
                <a:solidFill>
                  <a:srgbClr val="0070C0"/>
                </a:solidFill>
                <a:latin typeface="Arial" pitchFamily="34" charset="0"/>
                <a:cs typeface="Arial" pitchFamily="34" charset="0"/>
              </a:rPr>
              <a:t> </a:t>
            </a:r>
            <a:r>
              <a:rPr lang="en-US" dirty="0" smtClean="0">
                <a:solidFill>
                  <a:srgbClr val="0070C0"/>
                </a:solidFill>
                <a:latin typeface="Arial" pitchFamily="34" charset="0"/>
                <a:cs typeface="Arial" pitchFamily="34" charset="0"/>
              </a:rPr>
              <a:t>the </a:t>
            </a:r>
            <a:r>
              <a:rPr lang="en-US" dirty="0">
                <a:solidFill>
                  <a:srgbClr val="0070C0"/>
                </a:solidFill>
                <a:latin typeface="Arial" pitchFamily="34" charset="0"/>
                <a:cs typeface="Arial" pitchFamily="34" charset="0"/>
              </a:rPr>
              <a:t>structure</a:t>
            </a:r>
            <a:r>
              <a:rPr lang="en-US" sz="2800" dirty="0" smtClean="0">
                <a:solidFill>
                  <a:srgbClr val="0070C0"/>
                </a:solidFill>
                <a:latin typeface="Arial" pitchFamily="34" charset="0"/>
                <a:cs typeface="Arial" pitchFamily="34" charset="0"/>
              </a:rPr>
              <a:t> </a:t>
            </a:r>
            <a:r>
              <a:rPr lang="en-US" dirty="0" smtClean="0">
                <a:solidFill>
                  <a:srgbClr val="0070C0"/>
                </a:solidFill>
                <a:latin typeface="Arial" pitchFamily="34" charset="0"/>
                <a:cs typeface="Arial" pitchFamily="34" charset="0"/>
              </a:rPr>
              <a:t>of text and graphics </a:t>
            </a:r>
            <a:r>
              <a:rPr lang="en-US" dirty="0">
                <a:solidFill>
                  <a:srgbClr val="0070C0"/>
                </a:solidFill>
                <a:latin typeface="Arial" pitchFamily="34" charset="0"/>
                <a:cs typeface="Arial" pitchFamily="34" charset="0"/>
              </a:rPr>
              <a:t>on a</a:t>
            </a:r>
            <a:r>
              <a:rPr lang="en-US" sz="2800" b="1" dirty="0" smtClean="0">
                <a:solidFill>
                  <a:srgbClr val="0070C0"/>
                </a:solidFill>
                <a:latin typeface="Arial" pitchFamily="34" charset="0"/>
                <a:cs typeface="Arial" pitchFamily="34" charset="0"/>
              </a:rPr>
              <a:t> Web page</a:t>
            </a:r>
            <a:r>
              <a:rPr lang="en-US" sz="2800" dirty="0" smtClean="0">
                <a:solidFill>
                  <a:srgbClr val="0070C0"/>
                </a:solidFill>
                <a:latin typeface="Arial" pitchFamily="34" charset="0"/>
                <a:cs typeface="Arial" pitchFamily="34" charset="0"/>
              </a:rPr>
              <a:t>.</a:t>
            </a:r>
            <a:endParaRPr lang="en-US" dirty="0">
              <a:solidFill>
                <a:srgbClr val="0070C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1261884"/>
          </a:xfrm>
          <a:prstGeom prst="rect">
            <a:avLst/>
          </a:prstGeom>
          <a:solidFill>
            <a:schemeClr val="bg1">
              <a:lumMod val="95000"/>
            </a:schemeClr>
          </a:solidFill>
          <a:ln w="19050" cmpd="sng">
            <a:noFill/>
            <a:prstDash val="lgDash"/>
          </a:ln>
        </p:spPr>
        <p:txBody>
          <a:bodyPr wrap="square">
            <a:spAutoFit/>
          </a:bodyPr>
          <a:lstStyle/>
          <a:p>
            <a:pPr marL="231775" indent="-231775">
              <a:buFont typeface="Arial" pitchFamily="34" charset="0"/>
              <a:buChar char="•"/>
            </a:pPr>
            <a:r>
              <a:rPr lang="en-US" sz="1800" dirty="0" smtClean="0">
                <a:latin typeface="Arial" pitchFamily="34" charset="0"/>
                <a:cs typeface="Arial" pitchFamily="34" charset="0"/>
              </a:rPr>
              <a:t>HTML</a:t>
            </a:r>
            <a:r>
              <a:rPr lang="en-US" sz="1800" b="1" dirty="0" smtClean="0">
                <a:latin typeface="Arial" pitchFamily="34" charset="0"/>
                <a:cs typeface="Arial" pitchFamily="34" charset="0"/>
              </a:rPr>
              <a:t> </a:t>
            </a:r>
            <a:r>
              <a:rPr lang="en-US" sz="1800" dirty="0" smtClean="0">
                <a:latin typeface="Arial" pitchFamily="34" charset="0"/>
                <a:cs typeface="Arial" pitchFamily="34" charset="0"/>
              </a:rPr>
              <a:t>is</a:t>
            </a:r>
            <a:r>
              <a:rPr lang="en-US" sz="1800" b="1" dirty="0" smtClean="0">
                <a:latin typeface="Arial" pitchFamily="34" charset="0"/>
                <a:cs typeface="Arial" pitchFamily="34" charset="0"/>
              </a:rPr>
              <a:t> </a:t>
            </a:r>
            <a:r>
              <a:rPr lang="en-US" sz="1800" dirty="0" smtClean="0">
                <a:latin typeface="Arial" pitchFamily="34" charset="0"/>
                <a:cs typeface="Arial" pitchFamily="34" charset="0"/>
              </a:rPr>
              <a:t>used to </a:t>
            </a:r>
            <a:r>
              <a:rPr lang="en-US" b="1" dirty="0" smtClean="0">
                <a:latin typeface="Arial" pitchFamily="34" charset="0"/>
                <a:cs typeface="Arial" pitchFamily="34" charset="0"/>
              </a:rPr>
              <a:t>create documents</a:t>
            </a:r>
            <a:r>
              <a:rPr lang="en-US" sz="1800" dirty="0" smtClean="0">
                <a:latin typeface="Arial" pitchFamily="34" charset="0"/>
                <a:cs typeface="Arial" pitchFamily="34" charset="0"/>
              </a:rPr>
              <a:t> on the World Wide Web. </a:t>
            </a:r>
            <a:endParaRPr lang="en-US" sz="1800" b="1" dirty="0" smtClean="0">
              <a:latin typeface="Arial" pitchFamily="34" charset="0"/>
              <a:cs typeface="Arial" pitchFamily="34" charset="0"/>
            </a:endParaRPr>
          </a:p>
          <a:p>
            <a:pPr marL="282575" indent="-282575">
              <a:buFont typeface="Arial" pitchFamily="34" charset="0"/>
              <a:buChar char="•"/>
            </a:pPr>
            <a:r>
              <a:rPr lang="en-US" sz="1800" dirty="0" smtClean="0">
                <a:latin typeface="Arial" pitchFamily="34" charset="0"/>
                <a:cs typeface="Arial" pitchFamily="34" charset="0"/>
              </a:rPr>
              <a:t>HTML defines the </a:t>
            </a:r>
            <a:r>
              <a:rPr lang="en-US" sz="2800" b="1" dirty="0" smtClean="0">
                <a:latin typeface="Arial" pitchFamily="34" charset="0"/>
                <a:cs typeface="Arial" pitchFamily="34" charset="0"/>
              </a:rPr>
              <a:t>structure </a:t>
            </a:r>
            <a:r>
              <a:rPr lang="en-US" sz="1800" dirty="0" smtClean="0">
                <a:latin typeface="Arial" pitchFamily="34" charset="0"/>
                <a:cs typeface="Arial" pitchFamily="34" charset="0"/>
              </a:rPr>
              <a:t>and</a:t>
            </a:r>
            <a:r>
              <a:rPr lang="en-US" b="1" dirty="0" smtClean="0">
                <a:latin typeface="Arial" pitchFamily="34" charset="0"/>
                <a:cs typeface="Arial" pitchFamily="34" charset="0"/>
              </a:rPr>
              <a:t> layout </a:t>
            </a:r>
            <a:r>
              <a:rPr lang="en-US" sz="1800" dirty="0" smtClean="0">
                <a:latin typeface="Arial" pitchFamily="34" charset="0"/>
                <a:cs typeface="Arial" pitchFamily="34" charset="0"/>
              </a:rPr>
              <a:t>of a Web document by using a variety of </a:t>
            </a:r>
            <a:r>
              <a:rPr lang="en-US" b="1" dirty="0" smtClean="0">
                <a:latin typeface="Arial" pitchFamily="34" charset="0"/>
                <a:cs typeface="Arial" pitchFamily="34" charset="0"/>
              </a:rPr>
              <a:t>tags </a:t>
            </a:r>
            <a:r>
              <a:rPr lang="en-US" sz="1800" dirty="0" smtClean="0">
                <a:latin typeface="Arial" pitchFamily="34" charset="0"/>
                <a:cs typeface="Arial" pitchFamily="34" charset="0"/>
              </a:rPr>
              <a:t>and</a:t>
            </a:r>
            <a:r>
              <a:rPr lang="en-US" b="1" dirty="0" smtClean="0">
                <a:latin typeface="Arial" pitchFamily="34" charset="0"/>
                <a:cs typeface="Arial" pitchFamily="34" charset="0"/>
              </a:rPr>
              <a:t> attributes</a:t>
            </a:r>
            <a:r>
              <a:rPr lang="en-US" sz="1800" dirty="0" smtClean="0">
                <a:latin typeface="Arial" pitchFamily="34" charset="0"/>
                <a:cs typeface="Arial" pitchFamily="34" charset="0"/>
              </a:rPr>
              <a:t>.</a:t>
            </a:r>
          </a:p>
        </p:txBody>
      </p:sp>
      <p:sp>
        <p:nvSpPr>
          <p:cNvPr id="4" name="Rectangle 3"/>
          <p:cNvSpPr/>
          <p:nvPr/>
        </p:nvSpPr>
        <p:spPr>
          <a:xfrm>
            <a:off x="533400" y="2209800"/>
            <a:ext cx="8229600" cy="769441"/>
          </a:xfrm>
          <a:prstGeom prst="rect">
            <a:avLst/>
          </a:prstGeom>
          <a:noFill/>
        </p:spPr>
        <p:txBody>
          <a:bodyPr wrap="square">
            <a:spAutoFit/>
          </a:bodyPr>
          <a:lstStyle/>
          <a:p>
            <a:pPr algn="ctr"/>
            <a:r>
              <a:rPr lang="en-US" sz="2000" b="1" dirty="0" smtClean="0">
                <a:latin typeface="Arial" pitchFamily="34" charset="0"/>
                <a:cs typeface="Arial" pitchFamily="34" charset="0"/>
              </a:rPr>
              <a:t>HYPERTEXT</a:t>
            </a:r>
            <a:r>
              <a:rPr lang="en-US" sz="1800" dirty="0" smtClean="0">
                <a:latin typeface="Arial" pitchFamily="34" charset="0"/>
                <a:cs typeface="Arial" pitchFamily="34" charset="0"/>
              </a:rPr>
              <a:t> is text displayed on a computer with references </a:t>
            </a:r>
            <a:r>
              <a:rPr lang="en-US" dirty="0" smtClean="0">
                <a:latin typeface="Arial" pitchFamily="34" charset="0"/>
                <a:cs typeface="Arial" pitchFamily="34" charset="0"/>
              </a:rPr>
              <a:t>(</a:t>
            </a:r>
            <a:r>
              <a:rPr lang="en-US" b="1" dirty="0" smtClean="0">
                <a:latin typeface="Arial" pitchFamily="34" charset="0"/>
                <a:cs typeface="Arial" pitchFamily="34" charset="0"/>
              </a:rPr>
              <a:t>hyperlinks</a:t>
            </a:r>
            <a:r>
              <a:rPr lang="en-US" dirty="0" smtClean="0">
                <a:latin typeface="Arial" pitchFamily="34" charset="0"/>
                <a:cs typeface="Arial" pitchFamily="34" charset="0"/>
              </a:rPr>
              <a:t>)</a:t>
            </a:r>
            <a:r>
              <a:rPr lang="en-US" sz="1800" dirty="0" smtClean="0">
                <a:latin typeface="Arial" pitchFamily="34" charset="0"/>
                <a:cs typeface="Arial" pitchFamily="34" charset="0"/>
              </a:rPr>
              <a:t> to other text which the reader can immediately access.</a:t>
            </a:r>
            <a:endParaRPr lang="en-US" sz="1800" dirty="0">
              <a:latin typeface="Arial" pitchFamily="34" charset="0"/>
              <a:cs typeface="Arial" pitchFamily="34" charset="0"/>
            </a:endParaRPr>
          </a:p>
        </p:txBody>
      </p:sp>
      <p:sp>
        <p:nvSpPr>
          <p:cNvPr id="5" name="Rectangle 4"/>
          <p:cNvSpPr/>
          <p:nvPr/>
        </p:nvSpPr>
        <p:spPr>
          <a:xfrm>
            <a:off x="533400" y="3581400"/>
            <a:ext cx="8229600" cy="738664"/>
          </a:xfrm>
          <a:prstGeom prst="rect">
            <a:avLst/>
          </a:prstGeom>
          <a:noFill/>
        </p:spPr>
        <p:txBody>
          <a:bodyPr wrap="square">
            <a:spAutoFit/>
          </a:bodyPr>
          <a:lstStyle/>
          <a:p>
            <a:pPr algn="ctr"/>
            <a:r>
              <a:rPr lang="en-US" sz="1800" dirty="0" smtClean="0">
                <a:latin typeface="Arial" pitchFamily="34" charset="0"/>
                <a:cs typeface="Arial" pitchFamily="34" charset="0"/>
              </a:rPr>
              <a:t>A </a:t>
            </a:r>
            <a:r>
              <a:rPr lang="en-US" sz="2000" b="1" dirty="0" smtClean="0">
                <a:latin typeface="Arial" pitchFamily="34" charset="0"/>
                <a:cs typeface="Arial" pitchFamily="34" charset="0"/>
              </a:rPr>
              <a:t>MARKUP LANGUAGE </a:t>
            </a:r>
            <a:r>
              <a:rPr lang="en-US" sz="1800" dirty="0" smtClean="0">
                <a:latin typeface="Arial" pitchFamily="34" charset="0"/>
                <a:cs typeface="Arial" pitchFamily="34" charset="0"/>
              </a:rPr>
              <a:t>is a computer language that uses </a:t>
            </a:r>
            <a:r>
              <a:rPr lang="en-US" b="1" dirty="0" smtClean="0">
                <a:latin typeface="Arial" pitchFamily="34" charset="0"/>
                <a:cs typeface="Arial" pitchFamily="34" charset="0"/>
              </a:rPr>
              <a:t>tags</a:t>
            </a:r>
            <a:r>
              <a:rPr lang="en-US" sz="1800" dirty="0" smtClean="0">
                <a:latin typeface="Arial" pitchFamily="34" charset="0"/>
                <a:cs typeface="Arial" pitchFamily="34" charset="0"/>
              </a:rPr>
              <a:t> to define elements within a document.</a:t>
            </a:r>
            <a:endParaRPr lang="en-US" sz="1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10600" cy="914400"/>
          </a:xfrm>
          <a:prstGeom prst="rect">
            <a:avLst/>
          </a:prstGeom>
        </p:spPr>
        <p:txBody>
          <a:bodyPr>
            <a:normAutofit/>
          </a:bodyPr>
          <a:lstStyle/>
          <a:p>
            <a:pPr algn="ctr"/>
            <a:r>
              <a:rPr lang="en-US" sz="4400" b="1" dirty="0" smtClean="0">
                <a:latin typeface="Arial" pitchFamily="34" charset="0"/>
                <a:cs typeface="Arial" pitchFamily="34" charset="0"/>
              </a:rPr>
              <a:t>HTML Tags Vs Elements</a:t>
            </a:r>
            <a:endParaRPr lang="en-US" sz="4400" b="1" dirty="0">
              <a:latin typeface="Arial" pitchFamily="34" charset="0"/>
              <a:cs typeface="Arial" pitchFamily="34" charset="0"/>
            </a:endParaRPr>
          </a:p>
        </p:txBody>
      </p:sp>
      <p:sp>
        <p:nvSpPr>
          <p:cNvPr id="3" name="Rectangle 2"/>
          <p:cNvSpPr/>
          <p:nvPr/>
        </p:nvSpPr>
        <p:spPr>
          <a:xfrm>
            <a:off x="533400" y="1219200"/>
            <a:ext cx="7924800" cy="1785104"/>
          </a:xfrm>
          <a:prstGeom prst="rect">
            <a:avLst/>
          </a:prstGeom>
          <a:noFill/>
          <a:ln>
            <a:noFill/>
          </a:ln>
        </p:spPr>
        <p:txBody>
          <a:bodyPr wrap="square">
            <a:spAutoFit/>
          </a:bodyPr>
          <a:lstStyle/>
          <a:p>
            <a:pPr marL="457200" indent="-457200">
              <a:buFont typeface="Arial" panose="020B0604020202020204" pitchFamily="34" charset="0"/>
              <a:buChar char="•"/>
            </a:pPr>
            <a:r>
              <a:rPr lang="en-US" sz="1800" dirty="0" smtClean="0">
                <a:latin typeface="Arial" pitchFamily="34" charset="0"/>
                <a:cs typeface="Arial" pitchFamily="34" charset="0"/>
              </a:rPr>
              <a:t>an </a:t>
            </a:r>
            <a:r>
              <a:rPr lang="en-US" sz="2800" b="1" dirty="0" smtClean="0">
                <a:latin typeface="Arial" pitchFamily="34" charset="0"/>
                <a:cs typeface="Arial" pitchFamily="34" charset="0"/>
              </a:rPr>
              <a:t>HTML tag </a:t>
            </a:r>
            <a:r>
              <a:rPr lang="en-US" sz="1800" dirty="0" smtClean="0">
                <a:latin typeface="Arial" pitchFamily="34" charset="0"/>
                <a:cs typeface="Arial" pitchFamily="34" charset="0"/>
              </a:rPr>
              <a:t>either opening or closing is used to mark the start or end of an element.</a:t>
            </a:r>
          </a:p>
          <a:p>
            <a:pPr marL="457200" indent="-457200">
              <a:buFont typeface="Arial" panose="020B0604020202020204" pitchFamily="34" charset="0"/>
              <a:buChar char="•"/>
            </a:pPr>
            <a:r>
              <a:rPr lang="en-US" sz="1800" dirty="0" smtClean="0">
                <a:latin typeface="Arial" pitchFamily="34" charset="0"/>
                <a:cs typeface="Arial" pitchFamily="34" charset="0"/>
              </a:rPr>
              <a:t>an </a:t>
            </a:r>
            <a:r>
              <a:rPr lang="en-US" sz="2800" b="1" dirty="0" smtClean="0">
                <a:latin typeface="Arial" pitchFamily="34" charset="0"/>
                <a:cs typeface="Arial" pitchFamily="34" charset="0"/>
              </a:rPr>
              <a:t>HTML element </a:t>
            </a:r>
            <a:r>
              <a:rPr lang="en-US" sz="1800" dirty="0" smtClean="0">
                <a:latin typeface="Arial" pitchFamily="34" charset="0"/>
                <a:cs typeface="Arial" pitchFamily="34" charset="0"/>
              </a:rPr>
              <a:t>is the collection of start tag, its attributes, an end tag and everything in between. </a:t>
            </a:r>
          </a:p>
          <a:p>
            <a:endParaRPr lang="en-US" sz="1800" dirty="0" smtClean="0">
              <a:latin typeface="Arial" pitchFamily="34" charset="0"/>
              <a:cs typeface="Arial" pitchFamily="34" charset="0"/>
            </a:endParaRPr>
          </a:p>
        </p:txBody>
      </p:sp>
      <p:pic>
        <p:nvPicPr>
          <p:cNvPr id="3074" name="Picture 2" descr="HTML Element Syntax Illustration"/>
          <p:cNvPicPr>
            <a:picLocks noChangeAspect="1" noChangeArrowheads="1"/>
          </p:cNvPicPr>
          <p:nvPr/>
        </p:nvPicPr>
        <p:blipFill>
          <a:blip r:embed="rId2"/>
          <a:srcRect/>
          <a:stretch>
            <a:fillRect/>
          </a:stretch>
        </p:blipFill>
        <p:spPr bwMode="auto">
          <a:xfrm>
            <a:off x="249388" y="3124200"/>
            <a:ext cx="8610594" cy="2057400"/>
          </a:xfrm>
          <a:prstGeom prst="rect">
            <a:avLst/>
          </a:prstGeom>
          <a:noFill/>
        </p:spPr>
      </p:pic>
      <p:cxnSp>
        <p:nvCxnSpPr>
          <p:cNvPr id="6" name="Straight Connector 5"/>
          <p:cNvCxnSpPr/>
          <p:nvPr/>
        </p:nvCxnSpPr>
        <p:spPr>
          <a:xfrm>
            <a:off x="609600" y="1143000"/>
            <a:ext cx="8001000" cy="1588"/>
          </a:xfrm>
          <a:prstGeom prst="line">
            <a:avLst/>
          </a:prstGeom>
          <a:ln w="635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8259</TotalTime>
  <Words>5015</Words>
  <Application>Microsoft Office PowerPoint</Application>
  <PresentationFormat>On-screen Show (4:3)</PresentationFormat>
  <Paragraphs>821</Paragraphs>
  <Slides>66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Arial</vt:lpstr>
      <vt:lpstr>Bookman Old Style</vt:lpstr>
      <vt:lpstr>Calibri</vt:lpstr>
      <vt:lpstr>Century</vt:lpstr>
      <vt:lpstr>Consolas</vt:lpstr>
      <vt:lpstr>Gill Sans MT</vt:lpstr>
      <vt:lpstr>Times New Roman</vt:lpstr>
      <vt:lpstr>Wingdings</vt:lpstr>
      <vt:lpstr>Wingdings 3</vt:lpstr>
      <vt:lpstr>Origin</vt:lpstr>
      <vt:lpstr>Advanced Web Programming - HTML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1488</cp:revision>
  <cp:lastPrinted>1601-01-01T00:00:00Z</cp:lastPrinted>
  <dcterms:created xsi:type="dcterms:W3CDTF">2001-07-06T15:43:27Z</dcterms:created>
  <dcterms:modified xsi:type="dcterms:W3CDTF">2017-10-19T04:24:44Z</dcterms:modified>
  <cp:category>HTML Programming</cp:category>
</cp:coreProperties>
</file>