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16"/>
  </p:notesMasterIdLst>
  <p:sldIdLst>
    <p:sldId id="414" r:id="rId2"/>
    <p:sldId id="545" r:id="rId3"/>
    <p:sldId id="519" r:id="rId4"/>
    <p:sldId id="520" r:id="rId5"/>
    <p:sldId id="525" r:id="rId6"/>
    <p:sldId id="580" r:id="rId7"/>
    <p:sldId id="521" r:id="rId8"/>
    <p:sldId id="577" r:id="rId9"/>
    <p:sldId id="575" r:id="rId10"/>
    <p:sldId id="578" r:id="rId11"/>
    <p:sldId id="579" r:id="rId12"/>
    <p:sldId id="581" r:id="rId13"/>
    <p:sldId id="582" r:id="rId14"/>
    <p:sldId id="583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399"/>
    <a:srgbClr val="C20A50"/>
    <a:srgbClr val="13D9E3"/>
    <a:srgbClr val="11DDF3"/>
    <a:srgbClr val="4D4D4D"/>
    <a:srgbClr val="E1E1ED"/>
    <a:srgbClr val="D7E1E9"/>
    <a:srgbClr val="E1E3E3"/>
    <a:srgbClr val="DCDCDC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>
        <p:scale>
          <a:sx n="80" d="100"/>
          <a:sy n="80" d="100"/>
        </p:scale>
        <p:origin x="1674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1724D-A50F-4C38-8BDE-920DAD4008EA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29AF6-364C-461B-98DA-A9EC8F81C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9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7150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6ED8FC80-2249-485B-8CBF-027693C1EE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6388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6388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104D9-4ED9-42B0-84FC-BBB0093BB2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53E0E-F48C-4CD9-B9DA-59D427CD2D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C6DA3-38F2-4BFA-B927-3283B989DD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89107-E4FA-4AD9-A3BC-B101BEEC9B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DE2A77-F69F-4930-830D-C8BF31C235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3"/>
          <p:cNvSpPr>
            <a:spLocks noGrp="1" noChangeArrowheads="1"/>
          </p:cNvSpPr>
          <p:nvPr userDrawn="1">
            <p:ph sz="quarter" idx="1"/>
          </p:nvPr>
        </p:nvSpPr>
        <p:spPr>
          <a:xfrm>
            <a:off x="457200" y="2133600"/>
            <a:ext cx="8229600" cy="1752600"/>
          </a:xfrm>
          <a:solidFill>
            <a:schemeClr val="bg1">
              <a:lumMod val="95000"/>
            </a:schemeClr>
          </a:solidFill>
        </p:spPr>
        <p:txBody>
          <a:bodyPr vert="horz">
            <a:normAutofit/>
          </a:bodyPr>
          <a:lstStyle>
            <a:lvl1pPr>
              <a:defRPr>
                <a:latin typeface="Century" pitchFamily="18" charset="0"/>
              </a:defRPr>
            </a:lvl1pPr>
          </a:lstStyle>
          <a:p>
            <a:pPr>
              <a:buNone/>
            </a:pPr>
            <a:endParaRPr lang="en-US" sz="36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542C60D1-FEFA-4F22-8F39-2A0E8DDF75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A2A64-DD04-43BC-B5E5-F20F2A848B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87C46-6AE3-4CB2-B4FC-4188559370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C557B-BBCC-477C-9242-D2E99609F5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E7FE9DD-B79F-4911-9D24-DCA81CA2BB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41" r:id="rId3"/>
    <p:sldLayoutId id="2147483843" r:id="rId4"/>
    <p:sldLayoutId id="2147483842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Advanced Web Programming - JSON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19200" y="5562600"/>
            <a:ext cx="6858000" cy="533400"/>
          </a:xfrm>
        </p:spPr>
        <p:txBody>
          <a:bodyPr>
            <a:noAutofit/>
          </a:bodyPr>
          <a:lstStyle/>
          <a:p>
            <a:r>
              <a:rPr lang="en-US" sz="4400" smtClean="0">
                <a:latin typeface="Arial" pitchFamily="34" charset="0"/>
                <a:cs typeface="Arial" pitchFamily="34" charset="0"/>
              </a:rPr>
              <a:t>infoway</a:t>
            </a: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905000" cy="6180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C20A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IN" sz="36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en-IN" sz="36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752600"/>
            <a:ext cx="5816576" cy="1892826"/>
          </a:xfrm>
          <a:prstGeom prst="rect">
            <a:avLst/>
          </a:prstGeom>
          <a:ln w="19050">
            <a:solidFill>
              <a:srgbClr val="13D9E3"/>
            </a:solidFill>
          </a:ln>
        </p:spPr>
        <p:txBody>
          <a:bodyPr wrap="square">
            <a:spAutoFit/>
          </a:bodyPr>
          <a:lstStyle/>
          <a:p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 var book = {</a:t>
            </a:r>
          </a:p>
          <a:p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     </a:t>
            </a:r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"</a:t>
            </a:r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id":"01",</a:t>
            </a:r>
          </a:p>
          <a:p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</a:t>
            </a:r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language": "Java",</a:t>
            </a:r>
          </a:p>
          <a:p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</a:t>
            </a:r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edition": "third",</a:t>
            </a:r>
          </a:p>
          <a:p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</a:t>
            </a:r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year": 2017,</a:t>
            </a:r>
          </a:p>
          <a:p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</a:t>
            </a:r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author": "Herbert Schildt",</a:t>
            </a:r>
          </a:p>
          <a:p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</a:t>
            </a:r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price": </a:t>
            </a:r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{"</a:t>
            </a:r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currency": "Rs.", "amount": "1234</a:t>
            </a:r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"},</a:t>
            </a:r>
            <a:endParaRPr lang="en-IN" sz="13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     </a:t>
            </a:r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"mobile": [9850884228, 9850884229]</a:t>
            </a:r>
          </a:p>
          <a:p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     </a:t>
            </a:r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      }</a:t>
            </a:r>
            <a:endParaRPr lang="en-IN" sz="13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8088" y="1162110"/>
            <a:ext cx="766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 smtClean="0">
                <a:solidFill>
                  <a:srgbClr val="A52A2A"/>
                </a:solidFill>
                <a:latin typeface="Consolas" panose="020B0609020204030204" pitchFamily="49" charset="0"/>
              </a:rPr>
              <a:t>name"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:[</a:t>
            </a:r>
            <a:r>
              <a:rPr lang="en-IN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"value1", "value2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"", "</a:t>
            </a:r>
            <a:r>
              <a:rPr lang="en-IN" dirty="0" smtClean="0">
                <a:solidFill>
                  <a:srgbClr val="A52A2A"/>
                </a:solidFill>
                <a:latin typeface="Consolas" panose="020B0609020204030204" pitchFamily="49" charset="0"/>
              </a:rPr>
              <a:t>value3",…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}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81000" y="762000"/>
            <a:ext cx="99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syntax</a:t>
            </a:r>
            <a:endParaRPr lang="en-IN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3803065"/>
            <a:ext cx="4267200" cy="2292935"/>
          </a:xfrm>
          <a:prstGeom prst="rect">
            <a:avLst/>
          </a:prstGeom>
          <a:ln w="19050">
            <a:solidFill>
              <a:srgbClr val="13D9E3"/>
            </a:solidFill>
          </a:ln>
        </p:spPr>
        <p:txBody>
          <a:bodyPr wrap="square">
            <a:spAutoFit/>
          </a:bodyPr>
          <a:lstStyle/>
          <a:p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 var book = {};</a:t>
            </a:r>
          </a:p>
          <a:p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IN" sz="13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var </a:t>
            </a:r>
            <a:r>
              <a:rPr lang="en-IN" sz="1300" b="1" dirty="0">
                <a:solidFill>
                  <a:srgbClr val="C00000"/>
                </a:solidFill>
                <a:latin typeface="Consolas" panose="020B0609020204030204" pitchFamily="49" charset="0"/>
              </a:rPr>
              <a:t>price = </a:t>
            </a:r>
            <a:r>
              <a:rPr lang="en-IN" sz="13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{};</a:t>
            </a:r>
          </a:p>
          <a:p>
            <a:endParaRPr lang="en-IN" sz="13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book.id </a:t>
            </a:r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= 1001;</a:t>
            </a:r>
          </a:p>
          <a:p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book.language = 'Java';</a:t>
            </a:r>
          </a:p>
          <a:p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book.edition </a:t>
            </a:r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= 2017;</a:t>
            </a:r>
          </a:p>
          <a:p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book.author </a:t>
            </a:r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= 'Herbert Schildt</a:t>
            </a:r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';</a:t>
            </a:r>
          </a:p>
          <a:p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IN" sz="1300" b="1" dirty="0">
                <a:solidFill>
                  <a:srgbClr val="C00000"/>
                </a:solidFill>
                <a:latin typeface="Consolas" panose="020B0609020204030204" pitchFamily="49" charset="0"/>
              </a:rPr>
              <a:t>book.price = price;</a:t>
            </a:r>
          </a:p>
          <a:p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book.price.currency </a:t>
            </a:r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= 'RS.';</a:t>
            </a:r>
          </a:p>
          <a:p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book.price.amount </a:t>
            </a:r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= 12345;</a:t>
            </a:r>
          </a:p>
          <a:p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book.mobile </a:t>
            </a:r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= [9850884228, 9850884229];</a:t>
            </a:r>
          </a:p>
        </p:txBody>
      </p:sp>
      <p:sp>
        <p:nvSpPr>
          <p:cNvPr id="7" name="Rectangle 6"/>
          <p:cNvSpPr/>
          <p:nvPr/>
        </p:nvSpPr>
        <p:spPr>
          <a:xfrm>
            <a:off x="4921101" y="3803064"/>
            <a:ext cx="4114800" cy="2292935"/>
          </a:xfrm>
          <a:prstGeom prst="rect">
            <a:avLst/>
          </a:prstGeom>
          <a:ln w="19050">
            <a:solidFill>
              <a:srgbClr val="13D9E3"/>
            </a:solidFill>
          </a:ln>
        </p:spPr>
        <p:txBody>
          <a:bodyPr wrap="square">
            <a:spAutoFit/>
          </a:bodyPr>
          <a:lstStyle/>
          <a:p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var book = new Object();</a:t>
            </a:r>
          </a:p>
          <a:p>
            <a:r>
              <a:rPr lang="en-IN" sz="1300" b="1" dirty="0">
                <a:solidFill>
                  <a:srgbClr val="C00000"/>
                </a:solidFill>
                <a:latin typeface="Consolas" panose="020B0609020204030204" pitchFamily="49" charset="0"/>
              </a:rPr>
              <a:t>var price = new Object();</a:t>
            </a:r>
          </a:p>
          <a:p>
            <a:endParaRPr lang="en-IN" sz="1300" b="1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book.id </a:t>
            </a:r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= 1001;</a:t>
            </a:r>
          </a:p>
          <a:p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book.language </a:t>
            </a:r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= 'Java';</a:t>
            </a:r>
          </a:p>
          <a:p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book.edition </a:t>
            </a:r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= 2017;</a:t>
            </a:r>
          </a:p>
          <a:p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book.author </a:t>
            </a:r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= 'Herbert Schildt';</a:t>
            </a:r>
          </a:p>
          <a:p>
            <a:r>
              <a:rPr lang="en-IN" sz="1300" b="1" dirty="0">
                <a:solidFill>
                  <a:srgbClr val="C00000"/>
                </a:solidFill>
                <a:latin typeface="Consolas" panose="020B0609020204030204" pitchFamily="49" charset="0"/>
              </a:rPr>
              <a:t>book.price = price;</a:t>
            </a:r>
          </a:p>
          <a:p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book.price.currency </a:t>
            </a:r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= 'RS.';</a:t>
            </a:r>
          </a:p>
          <a:p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book.price.amount </a:t>
            </a:r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= 12345;</a:t>
            </a:r>
          </a:p>
          <a:p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book.mobile </a:t>
            </a:r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= [9850884228, 9850884229];</a:t>
            </a:r>
          </a:p>
        </p:txBody>
      </p:sp>
    </p:spTree>
    <p:extLst>
      <p:ext uri="{BB962C8B-B14F-4D97-AF65-F5344CB8AC3E}">
        <p14:creationId xmlns:p14="http://schemas.microsoft.com/office/powerpoint/2010/main" val="36602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C20A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IN" sz="36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en-IN" sz="36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8088" y="1162110"/>
            <a:ext cx="5961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 smtClean="0">
                <a:solidFill>
                  <a:srgbClr val="A52A2A"/>
                </a:solidFill>
                <a:latin typeface="Consolas" panose="020B0609020204030204" pitchFamily="49" charset="0"/>
              </a:rPr>
              <a:t>name"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:[</a:t>
            </a:r>
            <a:r>
              <a:rPr lang="en-IN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"value1", "value2",…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81000" y="762000"/>
            <a:ext cx="99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syntax</a:t>
            </a:r>
            <a:endParaRPr lang="en-IN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752600"/>
            <a:ext cx="4572000" cy="2462213"/>
          </a:xfrm>
          <a:prstGeom prst="rect">
            <a:avLst/>
          </a:prstGeom>
          <a:ln w="19050">
            <a:solidFill>
              <a:srgbClr val="13D9E3"/>
            </a:solidFill>
          </a:ln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var book = new Object();</a:t>
            </a:r>
          </a:p>
          <a:p>
            <a:r>
              <a:rPr lang="en-IN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var price = new Object();</a:t>
            </a:r>
          </a:p>
          <a:p>
            <a:endParaRPr lang="en-IN" sz="1400" b="1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book.id 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 1001;</a:t>
            </a:r>
          </a:p>
          <a:p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book.language 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 'Java';</a:t>
            </a:r>
          </a:p>
          <a:p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book.edition 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 2017;</a:t>
            </a:r>
          </a:p>
          <a:p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book.author 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 'Herbert Schildt';</a:t>
            </a:r>
          </a:p>
          <a:p>
            <a:r>
              <a:rPr lang="en-IN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book.price = price;</a:t>
            </a:r>
          </a:p>
          <a:p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book.price.currency 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 'RS.';</a:t>
            </a:r>
          </a:p>
          <a:p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book.price.amount 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 12345;</a:t>
            </a:r>
          </a:p>
          <a:p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book.mobile 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 [9850884228, 9850884229];</a:t>
            </a:r>
          </a:p>
        </p:txBody>
      </p:sp>
    </p:spTree>
    <p:extLst>
      <p:ext uri="{BB962C8B-B14F-4D97-AF65-F5344CB8AC3E}">
        <p14:creationId xmlns:p14="http://schemas.microsoft.com/office/powerpoint/2010/main" val="271159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C20A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Parsing</a:t>
            </a:r>
            <a:r>
              <a:rPr lang="en-IN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en-IN" sz="36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914400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The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JSON.parse</a:t>
            </a:r>
            <a:r>
              <a:rPr lang="en-IN" sz="2000" dirty="0"/>
              <a:t>() method parses a JSON string, constructing the JavaScript value or object described by the string.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5797" y="2079812"/>
            <a:ext cx="2916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JSON.parse(text[, reviver])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2819400"/>
            <a:ext cx="876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JSON.stringify() method converts a JavaScript value to a JSON string.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3745468"/>
            <a:ext cx="448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JSON.stringify(value[, replacer[, space]])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" y="4391799"/>
            <a:ext cx="876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delete operator removes a property from an object.</a:t>
            </a:r>
          </a:p>
        </p:txBody>
      </p:sp>
      <p:sp>
        <p:nvSpPr>
          <p:cNvPr id="4" name="Rectangle 3"/>
          <p:cNvSpPr/>
          <p:nvPr/>
        </p:nvSpPr>
        <p:spPr>
          <a:xfrm>
            <a:off x="388088" y="4906089"/>
            <a:ext cx="1992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expression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5797" y="5282625"/>
            <a:ext cx="4572000" cy="584775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en-IN" sz="1600" dirty="0">
                <a:latin typeface="Consolas" panose="020B0609020204030204" pitchFamily="49" charset="0"/>
              </a:rPr>
              <a:t>delete object.property</a:t>
            </a:r>
          </a:p>
          <a:p>
            <a:r>
              <a:rPr lang="en-IN" sz="1600" dirty="0">
                <a:latin typeface="Consolas" panose="020B0609020204030204" pitchFamily="49" charset="0"/>
              </a:rPr>
              <a:t>delete object['property']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1676400"/>
            <a:ext cx="99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syntax</a:t>
            </a:r>
            <a:endParaRPr lang="en-IN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" y="3288268"/>
            <a:ext cx="99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syntax</a:t>
            </a:r>
            <a:endParaRPr lang="en-IN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22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C20A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JSON.parse()</a:t>
            </a:r>
            <a:endParaRPr lang="en-IN" sz="36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914400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The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JSON.parse</a:t>
            </a:r>
            <a:r>
              <a:rPr lang="en-IN" sz="2000" dirty="0"/>
              <a:t>() method parses a JSON string, constructing the JavaScript value or object described by the string.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0417" y="1992868"/>
            <a:ext cx="2916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JSON.parse(text[, reviver])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2485072"/>
            <a:ext cx="8839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="text/javascript"&gt;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a-DK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da-DK" sz="1800" dirty="0">
                <a:solidFill>
                  <a:srgbClr val="A31515"/>
                </a:solidFill>
                <a:latin typeface="Consolas" panose="020B0609020204030204" pitchFamily="49" charset="0"/>
              </a:rPr>
              <a:t>'{"code":"1","ename":"saleel"}'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y = JSON.parse(x);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console.log(y.code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 y.ename);</a:t>
            </a:r>
          </a:p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  <p:sp>
        <p:nvSpPr>
          <p:cNvPr id="8" name="Rectangle 7"/>
          <p:cNvSpPr/>
          <p:nvPr/>
        </p:nvSpPr>
        <p:spPr>
          <a:xfrm>
            <a:off x="152400" y="4016276"/>
            <a:ext cx="8839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="text/javascript"&gt;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'[{"code":"1","ename":"saleel</a:t>
            </a:r>
            <a:r>
              <a:rPr lang="en-IN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"},</a:t>
            </a:r>
          </a:p>
          <a:p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        {"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code":"2","ename":"sharmin"}]'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y = JSON.parse(x);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y) {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console.log(y[i].code, y[i].ename);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  <p:sp>
        <p:nvSpPr>
          <p:cNvPr id="13" name="Rectangle 12"/>
          <p:cNvSpPr/>
          <p:nvPr/>
        </p:nvSpPr>
        <p:spPr>
          <a:xfrm>
            <a:off x="381000" y="1600200"/>
            <a:ext cx="99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syntax</a:t>
            </a:r>
            <a:endParaRPr lang="en-IN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81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C20A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JSON.stringify()</a:t>
            </a:r>
            <a:endParaRPr lang="en-IN" sz="36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914400"/>
            <a:ext cx="876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JSON.stringify() method converts a JavaScript value to a JSON string.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8088" y="1752600"/>
            <a:ext cx="448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JSON.stringify(value[, replacer[, space]])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1352490"/>
            <a:ext cx="99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syntax</a:t>
            </a:r>
            <a:endParaRPr lang="en-IN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2514600"/>
            <a:ext cx="8686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="text/javascript"&gt;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x = [{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"code"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"1"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"ename"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"saleel</a:t>
            </a:r>
            <a:r>
              <a:rPr lang="en-IN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{</a:t>
            </a:r>
            <a:r>
              <a:rPr lang="en-IN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code"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"2"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"ename"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"sharmin"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}];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y = JSON.stringify(x);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console.log(y);</a:t>
            </a:r>
          </a:p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1115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8686800" cy="685800"/>
          </a:xfrm>
          <a:prstGeom prst="rect">
            <a:avLst/>
          </a:prstGeom>
          <a:solidFill>
            <a:srgbClr val="FF0000"/>
          </a:solidFill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Class Room</a:t>
            </a:r>
            <a:endParaRPr kumimoji="0" lang="en-US" sz="36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1981200"/>
            <a:ext cx="8610600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6600" b="1" dirty="0" smtClean="0">
                <a:latin typeface="Arial" pitchFamily="34" charset="0"/>
                <a:cs typeface="Arial" pitchFamily="34" charset="0"/>
              </a:rPr>
              <a:t>Session 1</a:t>
            </a:r>
            <a:endParaRPr kumimoji="0" lang="en-US" sz="66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en-US" sz="6600" b="1" dirty="0" smtClean="0">
                <a:latin typeface="Arial" pitchFamily="34" charset="0"/>
                <a:cs typeface="Arial" pitchFamily="34" charset="0"/>
              </a:rPr>
              <a:t>JSON</a:t>
            </a:r>
            <a:endParaRPr lang="en-US" sz="6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91000" y="228600"/>
            <a:ext cx="480060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It’s an alternative to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XML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3581400"/>
            <a:ext cx="8839200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latin typeface="Consolas" panose="020B0609020204030204" pitchFamily="49" charset="0"/>
              </a:rPr>
              <a:t>There is a difference in JSON - The JSON standard specifies that all key, value pairs should be in double quotes.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914400"/>
            <a:ext cx="8839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JSON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JavaScript Object Notation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 is a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lightweight data-interchange format.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It is easy for humans to read and write.</a:t>
            </a:r>
            <a:endParaRPr lang="en-US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2419290"/>
            <a:ext cx="8839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JSON provides an easy way to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store data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within JavaScript.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C20A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JSON?</a:t>
            </a:r>
            <a:endParaRPr lang="en-IN" sz="36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3505200"/>
            <a:ext cx="8991600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The JSON object can be easily 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parsed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manipulated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with JavaScript and other languages.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914400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JSON is built on two structures.</a:t>
            </a:r>
            <a:endParaRPr lang="en-US" dirty="0" smtClean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00200" y="3886200"/>
            <a:ext cx="741564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“.json” is the extension for external JSON files.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C20A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Structure</a:t>
            </a:r>
            <a:endParaRPr lang="en-IN" sz="36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646872"/>
            <a:ext cx="8763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A collection of name/value </a:t>
            </a:r>
            <a:r>
              <a:rPr lang="en-IN" sz="1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pairs: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In various languages, this is realized as an object, record, struct, dictionary, hash table, keyed list, or associative array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An ordered list of </a:t>
            </a:r>
            <a:r>
              <a:rPr lang="en-IN" sz="1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values: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In most languages, this is realized as an array, vector, list, or sequence.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200" y="914400"/>
            <a:ext cx="86112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The type of value which is stored.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C20A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IN" sz="36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en-IN" sz="36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1581090"/>
            <a:ext cx="99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syntax</a:t>
            </a:r>
            <a:endParaRPr lang="en-IN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4884003"/>
            <a:ext cx="8839200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A value can be a string in double quotes, or a number, or true or false or null, or an object or an array. These structures can be nested.</a:t>
            </a:r>
          </a:p>
        </p:txBody>
      </p:sp>
      <p:pic>
        <p:nvPicPr>
          <p:cNvPr id="7" name="Picture 2" descr="http://www.json.org/valu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0" y="2066549"/>
            <a:ext cx="8193600" cy="258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2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json.org/objec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836" y="2057400"/>
            <a:ext cx="8194964" cy="1524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04800" y="914400"/>
            <a:ext cx="86106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An object is an unordered set of name/value pairs.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C20A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Object</a:t>
            </a:r>
            <a:endParaRPr lang="en-IN" sz="36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581090"/>
            <a:ext cx="99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syntax</a:t>
            </a:r>
            <a:endParaRPr lang="en-IN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4114800"/>
            <a:ext cx="8839200" cy="110799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An object begins with { (left brace) and ends with } (right brace</a:t>
            </a: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). Each 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name is followed by : (colon) and the name/value pairs are separated by , (comma).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C20A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IN" sz="36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en-IN" sz="36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8088" y="1162110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 smtClean="0">
                <a:solidFill>
                  <a:srgbClr val="A52A2A"/>
                </a:solidFill>
                <a:latin typeface="Consolas" panose="020B0609020204030204" pitchFamily="49" charset="0"/>
              </a:rPr>
              <a:t>name1"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"value1",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 "</a:t>
            </a:r>
            <a:r>
              <a:rPr lang="en-IN" dirty="0" smtClean="0">
                <a:solidFill>
                  <a:srgbClr val="A52A2A"/>
                </a:solidFill>
                <a:latin typeface="Consolas" panose="020B0609020204030204" pitchFamily="49" charset="0"/>
              </a:rPr>
              <a:t>name2"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"value2",…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81000" y="762000"/>
            <a:ext cx="99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syntax</a:t>
            </a:r>
            <a:endParaRPr lang="en-IN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3822105"/>
            <a:ext cx="4191000" cy="1600438"/>
          </a:xfrm>
          <a:prstGeom prst="rect">
            <a:avLst/>
          </a:prstGeom>
          <a:ln w="19050">
            <a:solidFill>
              <a:srgbClr val="13D9E3"/>
            </a:solidFill>
          </a:ln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var book = {};</a:t>
            </a:r>
          </a:p>
          <a:p>
            <a:endParaRPr lang="en-IN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book.id = </a:t>
            </a:r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1001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book.language = 'Java';</a:t>
            </a:r>
          </a:p>
          <a:p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book.edition = "third" </a:t>
            </a:r>
          </a:p>
          <a:p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book.year = 2017;</a:t>
            </a:r>
          </a:p>
          <a:p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book.author = 'Herbert Schildt';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922721"/>
            <a:ext cx="4191000" cy="1600438"/>
          </a:xfrm>
          <a:prstGeom prst="rect">
            <a:avLst/>
          </a:prstGeom>
          <a:ln w="19050">
            <a:solidFill>
              <a:srgbClr val="13D9E3"/>
            </a:solidFill>
          </a:ln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var book = {</a:t>
            </a:r>
          </a:p>
          <a:p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     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"id</a:t>
            </a:r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":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1001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</a:t>
            </a:r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"language": "Java",</a:t>
            </a:r>
          </a:p>
          <a:p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</a:t>
            </a:r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"edition": "</a:t>
            </a:r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fourth",</a:t>
            </a:r>
            <a:endParaRPr lang="en-IN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   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"year": </a:t>
            </a:r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2014,</a:t>
            </a:r>
            <a:endParaRPr lang="en-IN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 </a:t>
            </a:r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"author": "Herbert Schildt</a:t>
            </a:r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endParaRPr lang="en-IN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     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53000" y="3822105"/>
            <a:ext cx="3733800" cy="1600438"/>
          </a:xfrm>
          <a:prstGeom prst="rect">
            <a:avLst/>
          </a:prstGeom>
          <a:ln w="19050">
            <a:solidFill>
              <a:srgbClr val="13D9E3"/>
            </a:solidFill>
          </a:ln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var 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book = new Object();</a:t>
            </a:r>
          </a:p>
          <a:p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endParaRPr lang="en-IN" sz="1400" b="1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book.id 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 1001;</a:t>
            </a:r>
          </a:p>
          <a:p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book.language 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 'Java';</a:t>
            </a:r>
          </a:p>
          <a:p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book.edition 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 "third" </a:t>
            </a:r>
          </a:p>
          <a:p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book.year 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 2017;</a:t>
            </a:r>
          </a:p>
          <a:p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book.author 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 'Herbert Schildt';</a:t>
            </a:r>
          </a:p>
        </p:txBody>
      </p:sp>
    </p:spTree>
    <p:extLst>
      <p:ext uri="{BB962C8B-B14F-4D97-AF65-F5344CB8AC3E}">
        <p14:creationId xmlns:p14="http://schemas.microsoft.com/office/powerpoint/2010/main" val="160775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200" y="914400"/>
            <a:ext cx="86112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An array is an ordered collection of values.</a:t>
            </a:r>
          </a:p>
        </p:txBody>
      </p:sp>
      <p:pic>
        <p:nvPicPr>
          <p:cNvPr id="1028" name="Picture 4" descr="http://www.json.org/array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200" y="2020856"/>
            <a:ext cx="8193600" cy="176787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C20A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IN" sz="36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en-IN" sz="36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1581090"/>
            <a:ext cx="99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syntax</a:t>
            </a:r>
            <a:endParaRPr lang="en-IN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4114800"/>
            <a:ext cx="8839200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An array begins with [ (left bracket) and ends with ] (right bracket). Values are separated by , (comma).</a:t>
            </a:r>
          </a:p>
        </p:txBody>
      </p:sp>
    </p:spTree>
    <p:extLst>
      <p:ext uri="{BB962C8B-B14F-4D97-AF65-F5344CB8AC3E}">
        <p14:creationId xmlns:p14="http://schemas.microsoft.com/office/powerpoint/2010/main" val="46109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8916</TotalTime>
  <Words>878</Words>
  <Application>Microsoft Office PowerPoint</Application>
  <PresentationFormat>On-screen Show (4:3)</PresentationFormat>
  <Paragraphs>139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Bookman Old Style</vt:lpstr>
      <vt:lpstr>Calibri</vt:lpstr>
      <vt:lpstr>Century</vt:lpstr>
      <vt:lpstr>Consolas</vt:lpstr>
      <vt:lpstr>Gill Sans MT</vt:lpstr>
      <vt:lpstr>Open Sans</vt:lpstr>
      <vt:lpstr>Times New Roman</vt:lpstr>
      <vt:lpstr>Wingdings</vt:lpstr>
      <vt:lpstr>Wingdings 3</vt:lpstr>
      <vt:lpstr>Origin</vt:lpstr>
      <vt:lpstr>Advanced Web Programming - JSON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[Hyper Text Markup Language]</dc:title>
  <dc:subject>HTML Programming</dc:subject>
  <dc:creator>Zahid Aslam</dc:creator>
  <cp:keywords>HTTP, programming, tags</cp:keywords>
  <cp:lastModifiedBy>saleel</cp:lastModifiedBy>
  <cp:revision>1617</cp:revision>
  <cp:lastPrinted>1601-01-01T00:00:00Z</cp:lastPrinted>
  <dcterms:created xsi:type="dcterms:W3CDTF">2001-07-06T15:43:27Z</dcterms:created>
  <dcterms:modified xsi:type="dcterms:W3CDTF">2017-10-12T01:41:30Z</dcterms:modified>
  <cp:category>HTML Programming</cp:category>
</cp:coreProperties>
</file>