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2"/>
  </p:notesMasterIdLst>
  <p:sldIdLst>
    <p:sldId id="414" r:id="rId2"/>
    <p:sldId id="545" r:id="rId3"/>
    <p:sldId id="647" r:id="rId4"/>
    <p:sldId id="648" r:id="rId5"/>
    <p:sldId id="522" r:id="rId6"/>
    <p:sldId id="524" r:id="rId7"/>
    <p:sldId id="625" r:id="rId8"/>
    <p:sldId id="626" r:id="rId9"/>
    <p:sldId id="627" r:id="rId10"/>
    <p:sldId id="628" r:id="rId11"/>
    <p:sldId id="629" r:id="rId12"/>
    <p:sldId id="641" r:id="rId13"/>
    <p:sldId id="630" r:id="rId14"/>
    <p:sldId id="631" r:id="rId15"/>
    <p:sldId id="638" r:id="rId16"/>
    <p:sldId id="642" r:id="rId17"/>
    <p:sldId id="650" r:id="rId18"/>
    <p:sldId id="645" r:id="rId19"/>
    <p:sldId id="632" r:id="rId20"/>
    <p:sldId id="640" r:id="rId21"/>
    <p:sldId id="634" r:id="rId22"/>
    <p:sldId id="633" r:id="rId23"/>
    <p:sldId id="639" r:id="rId24"/>
    <p:sldId id="646" r:id="rId25"/>
    <p:sldId id="635" r:id="rId26"/>
    <p:sldId id="637" r:id="rId27"/>
    <p:sldId id="636" r:id="rId28"/>
    <p:sldId id="643" r:id="rId29"/>
    <p:sldId id="644" r:id="rId30"/>
    <p:sldId id="649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9E3"/>
    <a:srgbClr val="D6F901"/>
    <a:srgbClr val="E8FE66"/>
    <a:srgbClr val="6DFE66"/>
    <a:srgbClr val="11DDF3"/>
    <a:srgbClr val="EAEF2D"/>
    <a:srgbClr val="4D4D4D"/>
    <a:srgbClr val="E1E1ED"/>
    <a:srgbClr val="D7E1E9"/>
    <a:srgbClr val="E1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904" autoAdjust="0"/>
  </p:normalViewPr>
  <p:slideViewPr>
    <p:cSldViewPr>
      <p:cViewPr>
        <p:scale>
          <a:sx n="172" d="100"/>
          <a:sy n="172" d="100"/>
        </p:scale>
        <p:origin x="132" y="-20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3000" y="3886200"/>
            <a:ext cx="7010400" cy="990600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rgbClr val="D6F901"/>
                </a:solidFill>
                <a:latin typeface="Arial" pitchFamily="34" charset="0"/>
                <a:cs typeface="Arial" pitchFamily="34" charset="0"/>
              </a:rPr>
              <a:t>JavaScript </a:t>
            </a:r>
            <a:r>
              <a:rPr lang="en-US" b="1" dirty="0" smtClean="0">
                <a:solidFill>
                  <a:srgbClr val="D6F901"/>
                </a:solidFill>
                <a:latin typeface="Arial" pitchFamily="34" charset="0"/>
                <a:cs typeface="Arial" pitchFamily="34" charset="0"/>
              </a:rPr>
              <a:t>Framework - TypeScript</a:t>
            </a:r>
            <a:endParaRPr lang="en-US" b="1" dirty="0">
              <a:solidFill>
                <a:srgbClr val="D6F90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562600"/>
            <a:ext cx="6858000" cy="533400"/>
          </a:xfrm>
        </p:spPr>
        <p:txBody>
          <a:bodyPr>
            <a:no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infoway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Array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" y="2565737"/>
            <a:ext cx="8915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numb :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stri :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bool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boolean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114300" y="185934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In the first, you use the type of the elements followed by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]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to denote an array of that element type.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" y="3810000"/>
            <a:ext cx="8915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numb 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1001, 1002, 1003, 1004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stri :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"Orange"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"Apple"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"Mango"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a-DK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bool</a:t>
            </a:r>
            <a:r>
              <a:rPr lang="da-DK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: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0048AB"/>
                </a:solidFill>
                <a:latin typeface="Consolas" panose="020B0609020204030204" pitchFamily="49" charset="0"/>
              </a:rPr>
              <a:t>boolean</a:t>
            </a:r>
            <a:r>
              <a:rPr lang="da-DK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da-DK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da-DK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a-DK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da-DK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031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" y="185934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The second way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uses a generic array type, </a:t>
            </a:r>
            <a:r>
              <a:rPr lang="en-IN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Array&lt;elemType&gt;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: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0836" y="2337137"/>
            <a:ext cx="8915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numb :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Array&lt;number&gt;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stri :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Array&lt;string&gt;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bool :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Array&lt;boolean&gt;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list </a:t>
            </a:r>
            <a:r>
              <a:rPr lang="en-IN" sz="2000" dirty="0" smtClean="0"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Array&lt;any&gt;</a:t>
            </a:r>
            <a:r>
              <a:rPr lang="en-IN" sz="2000" dirty="0" smtClean="0">
                <a:latin typeface="Consolas" panose="020B0609020204030204" pitchFamily="49" charset="0"/>
              </a:rPr>
              <a:t> = </a:t>
            </a:r>
            <a:r>
              <a:rPr lang="en-IN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[]</a:t>
            </a:r>
            <a:r>
              <a:rPr lang="en-IN" sz="2000" dirty="0" smtClean="0">
                <a:latin typeface="Consolas" panose="020B0609020204030204" pitchFamily="49" charset="0"/>
              </a:rPr>
              <a:t>;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836" y="4167325"/>
            <a:ext cx="8915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numb :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Array&lt;number&gt; 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1, 2, 3, 4, 5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stri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Array&lt;string&gt; 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"Orange"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Apple"</a:t>
            </a:r>
            <a:r>
              <a:rPr lang="en-IN" sz="20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bool :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Array&lt;boolean&gt; 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IN" sz="2000" dirty="0" smtClean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list</a:t>
            </a:r>
            <a:r>
              <a:rPr lang="en-IN" sz="2000" dirty="0">
                <a:latin typeface="Consolas" panose="020B0609020204030204" pitchFamily="49" charset="0"/>
              </a:rPr>
              <a:t> :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Array&lt;any&gt;</a:t>
            </a:r>
            <a:r>
              <a:rPr lang="en-IN" sz="2000" dirty="0">
                <a:latin typeface="Consolas" panose="020B0609020204030204" pitchFamily="49" charset="0"/>
              </a:rPr>
              <a:t> = </a:t>
            </a:r>
            <a:r>
              <a:rPr lang="en-IN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"</a:t>
            </a:r>
            <a:r>
              <a:rPr lang="en-IN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IN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sz="2000" dirty="0" smtClean="0">
                <a:latin typeface="Consolas" panose="020B0609020204030204" pitchFamily="49" charset="0"/>
              </a:rPr>
              <a:t>;</a:t>
            </a:r>
            <a:endParaRPr lang="en-I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– Array with 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185934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The second way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uses a generic array type, </a:t>
            </a:r>
            <a:r>
              <a:rPr lang="en-IN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Array&lt;elemType&gt;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: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0836" y="2337137"/>
            <a:ext cx="891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Array&lt;any&gt;</a:t>
            </a:r>
            <a:r>
              <a:rPr lang="en-IN" sz="2000" dirty="0" smtClean="0"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IN" sz="2000" dirty="0" smtClean="0">
                <a:latin typeface="Consolas" panose="020B0609020204030204" pitchFamily="49" charset="0"/>
              </a:rPr>
              <a:t>;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3101876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Array&lt;any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= [];</a:t>
            </a:r>
          </a:p>
          <a:p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</a:rPr>
              <a:t>'Saleel'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for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key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in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[key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745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Tuple types allow you to express an array where the type of a fixed number of elements is known, but need not be the same. For example, you may want to represent a value as a pair of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string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and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Tuple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2057400"/>
            <a:ext cx="891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a: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[[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[[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2,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a[1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][0]);</a:t>
            </a:r>
          </a:p>
        </p:txBody>
      </p:sp>
    </p:spTree>
    <p:extLst>
      <p:ext uri="{BB962C8B-B14F-4D97-AF65-F5344CB8AC3E}">
        <p14:creationId xmlns:p14="http://schemas.microsoft.com/office/powerpoint/2010/main" val="5406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By default,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enums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begin numbering their members starting at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0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You can change this by manually setting the value of one of its members. </a:t>
            </a:r>
            <a:endParaRPr lang="en-IN" sz="1800" dirty="0" smtClean="0">
              <a:latin typeface="Open Sans"/>
              <a:cs typeface="Arial" panose="020B0604020202020204" pitchFamily="34" charset="0"/>
            </a:endParaRPr>
          </a:p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For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example, we can start the previous example at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1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instead of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0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Enum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2057400"/>
            <a:ext cx="8915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enum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IN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Green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Yellow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Color.Blue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Color[2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Prints 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Blue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5440" y="3708737"/>
            <a:ext cx="8915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enum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IN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Red=1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Green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Blue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Yellow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Color.Blue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Color[3]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Prints 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13029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We may need to describe the type of variables that we do not </a:t>
            </a:r>
            <a:r>
              <a:rPr lang="en-IN" sz="1800" dirty="0" smtClean="0">
                <a:latin typeface="Open Sans"/>
              </a:rPr>
              <a:t>know, then use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ANY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" y="2057400"/>
            <a:ext cx="8915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 any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4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will have number.</a:t>
            </a:r>
          </a:p>
          <a:p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"maybe a string instead"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;  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will have string.</a:t>
            </a:r>
          </a:p>
          <a:p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; 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okay, definitely a boolean.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" y="4001869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/>
              <a:t>The any type is also handy if you know some part of the type, but perhaps not all of it, you may have an array but the array has a mix of different types: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652" y="4704307"/>
            <a:ext cx="8772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list</a:t>
            </a:r>
            <a:r>
              <a:rPr lang="en-IN" sz="2000" dirty="0">
                <a:latin typeface="Consolas" panose="020B0609020204030204" pitchFamily="49" charset="0"/>
              </a:rPr>
              <a:t> :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Array&lt;any&gt;</a:t>
            </a:r>
            <a:r>
              <a:rPr lang="en-IN" sz="2000" dirty="0"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"Saleel", true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968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In TypeScript, both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undefined</a:t>
            </a:r>
            <a:r>
              <a:rPr lang="en-IN" sz="1800" dirty="0">
                <a:latin typeface="Open Sans"/>
              </a:rPr>
              <a:t> and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null</a:t>
            </a:r>
            <a:r>
              <a:rPr lang="en-IN" sz="1800" dirty="0">
                <a:latin typeface="Open Sans"/>
              </a:rPr>
              <a:t> actually have their own types named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undefined</a:t>
            </a:r>
            <a:r>
              <a:rPr lang="en-IN" sz="1800" dirty="0">
                <a:latin typeface="Open Sans"/>
              </a:rPr>
              <a:t> and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null</a:t>
            </a:r>
            <a:r>
              <a:rPr lang="en-IN" sz="1800" dirty="0">
                <a:latin typeface="Open Sans"/>
              </a:rPr>
              <a:t> respectively.</a:t>
            </a:r>
            <a:endParaRPr lang="en-IN" sz="1800" dirty="0">
              <a:solidFill>
                <a:srgbClr val="A31515"/>
              </a:solidFill>
              <a:highlight>
                <a:srgbClr val="FFFFFF"/>
              </a:highlight>
              <a:latin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Null and Undefined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2133600"/>
            <a:ext cx="868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I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-9181" y="1841653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5119" y="774853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union</a:t>
            </a:r>
            <a:r>
              <a:rPr lang="en-IN" sz="1800" dirty="0">
                <a:latin typeface="Open Sans"/>
              </a:rPr>
              <a:t>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type</a:t>
            </a:r>
            <a:r>
              <a:rPr lang="en-IN" sz="1800" dirty="0">
                <a:latin typeface="Open Sans"/>
              </a:rPr>
              <a:t> describes a value that can be one of several types. We use the </a:t>
            </a:r>
            <a:r>
              <a:rPr lang="en-IN" sz="1800" b="1" i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vertical bar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(|)</a:t>
            </a:r>
            <a:r>
              <a:rPr lang="en-IN" sz="1800" b="1" i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to separate each type, so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solidFill>
                  <a:srgbClr val="13D9E3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|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string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|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boolean is the type of a value that can be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latin typeface="Open Sans"/>
              </a:rPr>
              <a:t>,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string</a:t>
            </a:r>
            <a:r>
              <a:rPr lang="en-IN" sz="1800" dirty="0">
                <a:latin typeface="Open Sans"/>
              </a:rPr>
              <a:t>, or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boolean</a:t>
            </a:r>
            <a:r>
              <a:rPr lang="en-IN" sz="1800" dirty="0">
                <a:latin typeface="Open Sans"/>
              </a:rPr>
              <a:t>.</a:t>
            </a:r>
            <a:endParaRPr lang="en-IN" sz="1800" dirty="0">
              <a:solidFill>
                <a:srgbClr val="A31515"/>
              </a:solidFill>
              <a:highlight>
                <a:srgbClr val="FFFFFF"/>
              </a:highlight>
              <a:latin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81" y="12853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union type variable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119" y="1768019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x : string | number;</a:t>
            </a: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y : number[] | string[];</a:t>
            </a:r>
          </a:p>
          <a:p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48AB"/>
                </a:solidFill>
                <a:latin typeface="Consolas" panose="020B0609020204030204" pitchFamily="49" charset="0"/>
              </a:rPr>
              <a:t>y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[1, 2, 3, 4, 5, 6];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forEach(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(value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: number, index : number) 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console.log(value, index)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y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</a:rPr>
              <a:t>'Apple'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</a:rPr>
              <a:t>'Banana'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</a:rPr>
              <a:t>'Grapes'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y.forEach(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(value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string, index : number) 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console.log(value, index)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z : number| boolean;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z = 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console.log(z);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z = 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console.log(z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183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void function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void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is a little like the opposite of any: the absence of having any type at all. You may commonly see this as the return type of functions that do not return a value: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void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103022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" y="3248561"/>
            <a:ext cx="8915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fn()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</a:rPr>
              <a:t>"void function"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fn()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  <p:sp>
        <p:nvSpPr>
          <p:cNvPr id="8" name="Rectangle 7"/>
          <p:cNvSpPr/>
          <p:nvPr/>
        </p:nvSpPr>
        <p:spPr>
          <a:xfrm>
            <a:off x="114300" y="4772561"/>
            <a:ext cx="8915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()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console.log(fn()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474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void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is a little like the opposite of any: the absence of having any type at all. You may commonly see this as the return type of functions that do not return a value: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– return 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103022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3276600"/>
            <a:ext cx="8686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fn(x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)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== 10) {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'saleel')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fn(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1,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)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548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(parameter)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103022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]]]]) :       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3705761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fn(n1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n2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)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n1 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n2)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fn(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10, 20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)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11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 parameter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103022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][=value]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 [=value]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 [=value]]]]) 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38100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f1(x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)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f1(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)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978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optional parameter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334161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]]]])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99839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3934361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f1(x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?: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f1()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28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class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are templates that are used to create objects, and to define object data types and methods.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362200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</a:t>
            </a:r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members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998398"/>
            <a:ext cx="883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3964" y="3505200"/>
            <a:ext cx="87214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408080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personId: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1001;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personName: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</a:rPr>
              <a:t>'Saleel'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449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23622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members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constructor() {...}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998398"/>
            <a:ext cx="883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95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920419"/>
            <a:ext cx="868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408080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personId: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personName: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(personId: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, personName: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.personId = personId;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.personName = personName;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displayPerson()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.personId,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.personName)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408080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(1001, 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</a:rPr>
              <a:t>'Saleel Bagde'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p.displayPerson()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192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3622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members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constructor() {...}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998398"/>
            <a:ext cx="883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369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1917442"/>
            <a:ext cx="8915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408080"/>
                </a:solidFill>
                <a:latin typeface="Consolas" panose="020B0609020204030204" pitchFamily="49" charset="0"/>
              </a:rPr>
              <a:t>Person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 };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personObject =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personID: 1001,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personName: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'saleel'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personCanVote: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8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    displayPerson(p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:{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personID: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personName: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personCanVote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boolean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IN" sz="1800" dirty="0">
                <a:solidFill>
                  <a:srgbClr val="2F4F4F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console.log(p.personID, p.personName, p.personCanVote);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8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2F4F4F"/>
                </a:solidFill>
                <a:latin typeface="Consolas" panose="020B0609020204030204" pitchFamily="49" charset="0"/>
              </a:rPr>
              <a:t>personNew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0048AB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408080"/>
                </a:solidFill>
                <a:latin typeface="Consolas" panose="020B0609020204030204" pitchFamily="49" charset="0"/>
              </a:rPr>
              <a:t>Person()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personNew.displayPerson(personNew.personObject</a:t>
            </a:r>
            <a:r>
              <a:rPr lang="en-IN" sz="1800" dirty="0">
                <a:solidFill>
                  <a:srgbClr val="2F4F4F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9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variable declaration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1981200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408080"/>
                </a:solidFill>
                <a:latin typeface="Consolas" panose="020B0609020204030204" pitchFamily="49" charset="0"/>
              </a:rPr>
              <a:t>personClass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personDetails =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personID: 1001,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personName: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"Saleel Bagde"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personAge: 42,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2F4F4F"/>
                </a:solidFill>
                <a:latin typeface="Consolas" panose="020B0609020204030204" pitchFamily="49" charset="0"/>
              </a:rPr>
              <a:t>Person 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x: {personID: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personName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personAge :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IN" sz="1800" dirty="0">
                <a:solidFill>
                  <a:srgbClr val="2F4F4F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(x)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2F4F4F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408080"/>
                </a:solidFill>
                <a:latin typeface="Consolas" panose="020B0609020204030204" pitchFamily="49" charset="0"/>
              </a:rPr>
              <a:t>personClass()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2F4F4F"/>
                </a:solidFill>
                <a:latin typeface="Consolas" panose="020B0609020204030204" pitchFamily="49" charset="0"/>
              </a:rPr>
              <a:t>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smtClean="0">
                <a:solidFill>
                  <a:srgbClr val="2F4F4F"/>
                </a:solidFill>
                <a:latin typeface="Consolas" panose="020B0609020204030204" pitchFamily="49" charset="0"/>
              </a:rPr>
              <a:t>p.Person(p.personDetails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console.log(x.personID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x.personName, x.personAge);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724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declaration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1981200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Open Sans"/>
              </a:rPr>
              <a:t>Use </a:t>
            </a:r>
            <a:r>
              <a:rPr lang="en-IN" dirty="0">
                <a:solidFill>
                  <a:srgbClr val="11DDF3"/>
                </a:solidFill>
                <a:latin typeface="Consolas" panose="020B0609020204030204" pitchFamily="49" charset="0"/>
              </a:rPr>
              <a:t>declare</a:t>
            </a:r>
            <a:r>
              <a:rPr lang="en-IN" dirty="0">
                <a:latin typeface="Open Sans"/>
              </a:rPr>
              <a:t> </a:t>
            </a:r>
            <a:r>
              <a:rPr lang="en-IN" dirty="0">
                <a:solidFill>
                  <a:srgbClr val="11DDF3"/>
                </a:solidFill>
                <a:latin typeface="Consolas" panose="020B0609020204030204" pitchFamily="49" charset="0"/>
              </a:rPr>
              <a:t>var</a:t>
            </a:r>
            <a:r>
              <a:rPr lang="en-IN" dirty="0">
                <a:latin typeface="Open Sans"/>
              </a:rPr>
              <a:t> to declare variables. </a:t>
            </a:r>
            <a:endParaRPr lang="en-IN" dirty="0" smtClean="0">
              <a:latin typeface="Open Sans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Open Sans"/>
              </a:rPr>
              <a:t>If </a:t>
            </a:r>
            <a:r>
              <a:rPr lang="en-IN" dirty="0">
                <a:latin typeface="Open Sans"/>
              </a:rPr>
              <a:t>the variable is </a:t>
            </a:r>
            <a:r>
              <a:rPr lang="en-IN" dirty="0">
                <a:solidFill>
                  <a:srgbClr val="C00000"/>
                </a:solidFill>
                <a:latin typeface="Open Sans"/>
              </a:rPr>
              <a:t>read-only</a:t>
            </a:r>
            <a:r>
              <a:rPr lang="en-IN" dirty="0">
                <a:latin typeface="Open Sans"/>
              </a:rPr>
              <a:t>, you can use </a:t>
            </a:r>
            <a:r>
              <a:rPr lang="en-IN" dirty="0">
                <a:solidFill>
                  <a:srgbClr val="11DDF3"/>
                </a:solidFill>
                <a:latin typeface="Consolas" panose="020B0609020204030204" pitchFamily="49" charset="0"/>
              </a:rPr>
              <a:t>declare</a:t>
            </a:r>
            <a:r>
              <a:rPr lang="en-IN" dirty="0">
                <a:latin typeface="Open Sans"/>
              </a:rPr>
              <a:t> </a:t>
            </a:r>
            <a:r>
              <a:rPr lang="en-IN" dirty="0">
                <a:solidFill>
                  <a:srgbClr val="11DDF3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latin typeface="Open Sans"/>
              </a:rPr>
              <a:t>. </a:t>
            </a:r>
            <a:endParaRPr lang="en-IN" dirty="0" smtClean="0">
              <a:latin typeface="Open Sans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Open Sans"/>
              </a:rPr>
              <a:t>You </a:t>
            </a:r>
            <a:r>
              <a:rPr lang="en-IN" dirty="0">
                <a:latin typeface="Open Sans"/>
              </a:rPr>
              <a:t>can also use </a:t>
            </a:r>
            <a:r>
              <a:rPr lang="en-IN" dirty="0">
                <a:solidFill>
                  <a:srgbClr val="11DDF3"/>
                </a:solidFill>
                <a:latin typeface="Consolas" panose="020B0609020204030204" pitchFamily="49" charset="0"/>
              </a:rPr>
              <a:t>declare</a:t>
            </a:r>
            <a:r>
              <a:rPr lang="en-IN" dirty="0">
                <a:latin typeface="Open Sans"/>
              </a:rPr>
              <a:t> </a:t>
            </a:r>
            <a:r>
              <a:rPr lang="en-IN" dirty="0">
                <a:solidFill>
                  <a:srgbClr val="11DDF3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latin typeface="Open Sans"/>
              </a:rPr>
              <a:t> if the variable is block-scoped.</a:t>
            </a:r>
          </a:p>
        </p:txBody>
      </p:sp>
    </p:spTree>
    <p:extLst>
      <p:ext uri="{BB962C8B-B14F-4D97-AF65-F5344CB8AC3E}">
        <p14:creationId xmlns:p14="http://schemas.microsoft.com/office/powerpoint/2010/main" val="11097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Basic </a:t>
            </a:r>
            <a:r>
              <a:rPr lang="en-IN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Boolean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2076271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11DDF3"/>
                </a:solidFill>
                <a:latin typeface="Consolas" panose="020B0609020204030204" pitchFamily="49" charset="0"/>
              </a:rPr>
              <a:t>Boolean</a:t>
            </a:r>
            <a:r>
              <a:rPr lang="en-IN" sz="1800" dirty="0" smtClean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 smtClean="0">
                <a:latin typeface="Open Sans"/>
              </a:rPr>
              <a:t>The </a:t>
            </a:r>
            <a:r>
              <a:rPr lang="en-IN" sz="1800" dirty="0">
                <a:latin typeface="Open Sans"/>
              </a:rPr>
              <a:t>most basic datatype is the simple true/false value, which JavaScript and TypeScript call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latin typeface="Open Sans"/>
              </a:rPr>
              <a:t> value.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28956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done: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boolean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notDone: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boolean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false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Number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2076271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11DDF3"/>
                </a:solidFill>
                <a:latin typeface="Consolas" panose="020B0609020204030204" pitchFamily="49" charset="0"/>
              </a:rPr>
              <a:t>Number</a:t>
            </a:r>
            <a:r>
              <a:rPr lang="en-IN" sz="1800" dirty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>
                <a:latin typeface="Open Sans"/>
              </a:rPr>
              <a:t>As in JavaScript, all</a:t>
            </a:r>
            <a:r>
              <a:rPr lang="en-IN" sz="1800" b="1" dirty="0">
                <a:latin typeface="Open Sans"/>
              </a:rPr>
              <a:t>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IN" sz="1800" b="1" dirty="0"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in TypeScript are </a:t>
            </a:r>
            <a:r>
              <a:rPr lang="en-IN" sz="1800" b="1" dirty="0">
                <a:latin typeface="Open Sans"/>
              </a:rPr>
              <a:t>floating point values</a:t>
            </a:r>
            <a:r>
              <a:rPr lang="en-IN" sz="1800" dirty="0">
                <a:latin typeface="Open Sans"/>
              </a:rPr>
              <a:t>. These floating point numbers get the type number</a:t>
            </a:r>
            <a:r>
              <a:rPr lang="en-IN" sz="1800" dirty="0" smtClean="0">
                <a:latin typeface="Open Sans"/>
              </a:rPr>
              <a:t>.</a:t>
            </a:r>
            <a:endParaRPr lang="en-IN" sz="1800" dirty="0"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895600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x: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y: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1.2;</a:t>
            </a: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z: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799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Consolas" panose="020B0609020204030204" pitchFamily="49" charset="0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String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2076271"/>
            <a:ext cx="891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 smtClean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>
                <a:latin typeface="Open Sans"/>
              </a:rPr>
              <a:t>We use the type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800" dirty="0">
                <a:latin typeface="Open Sans"/>
              </a:rPr>
              <a:t> to refer to these textual datatypes. Just like JavaScript, TypeScript also uses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quotes (") </a:t>
            </a:r>
            <a:r>
              <a:rPr lang="en-IN" sz="1800" dirty="0">
                <a:latin typeface="Open Sans"/>
              </a:rPr>
              <a:t>or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 quotes (') </a:t>
            </a:r>
            <a:r>
              <a:rPr lang="en-IN" sz="1800" dirty="0">
                <a:latin typeface="Open Sans"/>
              </a:rPr>
              <a:t>to surround string data.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1" y="32004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firstName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"Saleel"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lastName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IN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Bagde</a:t>
            </a:r>
            <a:r>
              <a:rPr lang="en-IN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80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String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" y="20574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You can also use template strings, which can span multiple lines and have embedded expressions. These strings are surrounded by the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backtick/backquote (`)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character, and embedded expressions are of the form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 expr }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1242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firstName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48AB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'Saleel'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`My name is </a:t>
            </a:r>
            <a:r>
              <a:rPr lang="en-IN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2F4F4F"/>
                </a:solidFill>
                <a:latin typeface="Consolas" panose="020B0609020204030204" pitchFamily="49" charset="0"/>
              </a:rPr>
              <a:t>firstName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`</a:t>
            </a:r>
            <a:r>
              <a:rPr lang="en-IN" sz="20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I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228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10556</TotalTime>
  <Words>1966</Words>
  <Application>Microsoft Office PowerPoint</Application>
  <PresentationFormat>On-screen Show (4:3)</PresentationFormat>
  <Paragraphs>241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Bookman Old Style</vt:lpstr>
      <vt:lpstr>Calibri</vt:lpstr>
      <vt:lpstr>Century</vt:lpstr>
      <vt:lpstr>Consolas</vt:lpstr>
      <vt:lpstr>Gill Sans MT</vt:lpstr>
      <vt:lpstr>Open Sans</vt:lpstr>
      <vt:lpstr>Segoe UI Light</vt:lpstr>
      <vt:lpstr>Times New Roman</vt:lpstr>
      <vt:lpstr>Wingdings</vt:lpstr>
      <vt:lpstr>Wingdings 3</vt:lpstr>
      <vt:lpstr>Origin</vt:lpstr>
      <vt:lpstr>JavaScript Framework -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1790</cp:revision>
  <cp:lastPrinted>1601-01-01T00:00:00Z</cp:lastPrinted>
  <dcterms:created xsi:type="dcterms:W3CDTF">2001-07-06T15:43:27Z</dcterms:created>
  <dcterms:modified xsi:type="dcterms:W3CDTF">2018-01-27T10:25:55Z</dcterms:modified>
  <cp:category>HTML Programming</cp:category>
</cp:coreProperties>
</file>