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6"/>
  </p:notesMasterIdLst>
  <p:sldIdLst>
    <p:sldId id="414" r:id="rId2"/>
    <p:sldId id="545" r:id="rId3"/>
    <p:sldId id="481" r:id="rId4"/>
    <p:sldId id="482" r:id="rId5"/>
    <p:sldId id="636" r:id="rId6"/>
    <p:sldId id="622" r:id="rId7"/>
    <p:sldId id="621" r:id="rId8"/>
    <p:sldId id="626" r:id="rId9"/>
    <p:sldId id="618" r:id="rId10"/>
    <p:sldId id="631" r:id="rId11"/>
    <p:sldId id="623" r:id="rId12"/>
    <p:sldId id="620" r:id="rId13"/>
    <p:sldId id="624" r:id="rId14"/>
    <p:sldId id="637" r:id="rId15"/>
    <p:sldId id="625" r:id="rId16"/>
    <p:sldId id="638" r:id="rId17"/>
    <p:sldId id="627" r:id="rId18"/>
    <p:sldId id="628" r:id="rId19"/>
    <p:sldId id="629" r:id="rId20"/>
    <p:sldId id="630" r:id="rId21"/>
    <p:sldId id="632" r:id="rId22"/>
    <p:sldId id="633" r:id="rId23"/>
    <p:sldId id="634" r:id="rId24"/>
    <p:sldId id="635"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DDF3"/>
    <a:srgbClr val="13D9E3"/>
    <a:srgbClr val="4D4D4D"/>
    <a:srgbClr val="E1E1ED"/>
    <a:srgbClr val="D7E1E9"/>
    <a:srgbClr val="E1E3E3"/>
    <a:srgbClr val="DCDCDC"/>
    <a:srgbClr val="D3D3D3"/>
    <a:srgbClr val="D9D9D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pPr algn="l"/>
            <a:r>
              <a:rPr lang="en-US" sz="3000" b="1" dirty="0" smtClean="0">
                <a:latin typeface="Arial" pitchFamily="34" charset="0"/>
                <a:cs typeface="Arial" pitchFamily="34" charset="0"/>
              </a:rPr>
              <a:t>Advanced Web Programming - XML</a:t>
            </a:r>
            <a:endParaRPr lang="en-US" sz="3000" b="1" dirty="0">
              <a:latin typeface="Arial" pitchFamily="34" charset="0"/>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r>
              <a:rPr lang="en-US" sz="440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Syntax Rules</a:t>
            </a:r>
            <a:endParaRPr lang="en-IN" dirty="0"/>
          </a:p>
        </p:txBody>
      </p:sp>
      <p:sp>
        <p:nvSpPr>
          <p:cNvPr id="4" name="Rectangle 3"/>
          <p:cNvSpPr/>
          <p:nvPr/>
        </p:nvSpPr>
        <p:spPr>
          <a:xfrm>
            <a:off x="76200" y="762000"/>
            <a:ext cx="89916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XML documents must contain one root element that is the parent of all other elements.</a:t>
            </a:r>
          </a:p>
        </p:txBody>
      </p:sp>
      <p:sp>
        <p:nvSpPr>
          <p:cNvPr id="5" name="Rectangle 4"/>
          <p:cNvSpPr/>
          <p:nvPr/>
        </p:nvSpPr>
        <p:spPr>
          <a:xfrm>
            <a:off x="152400" y="1219200"/>
            <a:ext cx="4533900" cy="1631216"/>
          </a:xfrm>
          <a:prstGeom prst="rect">
            <a:avLst/>
          </a:prstGeom>
        </p:spPr>
        <p:txBody>
          <a:bodyPr wrap="square">
            <a:spAutoFit/>
          </a:bodyPr>
          <a:lstStyle/>
          <a:p>
            <a:r>
              <a:rPr lang="en-IN" sz="2000" dirty="0">
                <a:solidFill>
                  <a:srgbClr val="0000CD"/>
                </a:solidFill>
                <a:latin typeface="Consolas" panose="020B0609020204030204" pitchFamily="49" charset="0"/>
              </a:rPr>
              <a:t>&lt;</a:t>
            </a:r>
            <a:r>
              <a:rPr lang="en-IN" sz="2000" dirty="0">
                <a:solidFill>
                  <a:srgbClr val="A52A2A"/>
                </a:solidFill>
                <a:latin typeface="Consolas" panose="020B0609020204030204" pitchFamily="49" charset="0"/>
              </a:rPr>
              <a:t>root</a:t>
            </a:r>
            <a:r>
              <a:rPr lang="en-IN" sz="2000" dirty="0">
                <a:solidFill>
                  <a:srgbClr val="0000CD"/>
                </a:solidFill>
                <a:latin typeface="Consolas" panose="020B0609020204030204" pitchFamily="49" charset="0"/>
              </a:rPr>
              <a:t>&gt;</a:t>
            </a:r>
            <a:r>
              <a:rPr lang="en-IN" sz="2000" dirty="0"/>
              <a:t/>
            </a:r>
            <a:br>
              <a:rPr lang="en-IN" sz="2000" dirty="0"/>
            </a:br>
            <a:r>
              <a:rPr lang="en-IN" sz="2000" dirty="0">
                <a:solidFill>
                  <a:srgbClr val="000000"/>
                </a:solidFill>
                <a:latin typeface="Consolas" panose="020B0609020204030204" pitchFamily="49" charset="0"/>
              </a:rPr>
              <a:t>  </a:t>
            </a:r>
            <a:r>
              <a:rPr lang="en-IN" sz="2000" dirty="0">
                <a:solidFill>
                  <a:srgbClr val="0000CD"/>
                </a:solidFill>
                <a:latin typeface="Consolas" panose="020B0609020204030204" pitchFamily="49" charset="0"/>
              </a:rPr>
              <a:t>&lt;</a:t>
            </a:r>
            <a:r>
              <a:rPr lang="en-IN" sz="2000" dirty="0">
                <a:solidFill>
                  <a:srgbClr val="A52A2A"/>
                </a:solidFill>
                <a:latin typeface="Consolas" panose="020B0609020204030204" pitchFamily="49" charset="0"/>
              </a:rPr>
              <a:t>child</a:t>
            </a:r>
            <a:r>
              <a:rPr lang="en-IN" sz="2000" dirty="0">
                <a:solidFill>
                  <a:srgbClr val="0000CD"/>
                </a:solidFill>
                <a:latin typeface="Consolas" panose="020B0609020204030204" pitchFamily="49" charset="0"/>
              </a:rPr>
              <a:t>&gt;</a:t>
            </a:r>
            <a:r>
              <a:rPr lang="en-IN" sz="2000" dirty="0"/>
              <a:t/>
            </a:r>
            <a:br>
              <a:rPr lang="en-IN" sz="2000" dirty="0"/>
            </a:br>
            <a:r>
              <a:rPr lang="en-IN" sz="2000" dirty="0">
                <a:solidFill>
                  <a:srgbClr val="000000"/>
                </a:solidFill>
                <a:latin typeface="Consolas" panose="020B0609020204030204" pitchFamily="49" charset="0"/>
              </a:rPr>
              <a:t>    </a:t>
            </a:r>
            <a:r>
              <a:rPr lang="en-IN" sz="2000" dirty="0">
                <a:solidFill>
                  <a:srgbClr val="0000CD"/>
                </a:solidFill>
                <a:latin typeface="Consolas" panose="020B0609020204030204" pitchFamily="49" charset="0"/>
              </a:rPr>
              <a:t>&lt;</a:t>
            </a:r>
            <a:r>
              <a:rPr lang="en-IN" sz="2000" dirty="0">
                <a:solidFill>
                  <a:srgbClr val="A52A2A"/>
                </a:solidFill>
                <a:latin typeface="Consolas" panose="020B0609020204030204" pitchFamily="49" charset="0"/>
              </a:rPr>
              <a:t>subchild</a:t>
            </a:r>
            <a:r>
              <a:rPr lang="en-IN" sz="2000" dirty="0">
                <a:solidFill>
                  <a:srgbClr val="0000CD"/>
                </a:solidFill>
                <a:latin typeface="Consolas" panose="020B0609020204030204" pitchFamily="49" charset="0"/>
              </a:rPr>
              <a:t>&gt;</a:t>
            </a:r>
            <a:r>
              <a:rPr lang="en-IN" sz="2000" dirty="0">
                <a:solidFill>
                  <a:srgbClr val="000000"/>
                </a:solidFill>
                <a:latin typeface="Consolas" panose="020B0609020204030204" pitchFamily="49" charset="0"/>
              </a:rPr>
              <a:t>.....</a:t>
            </a:r>
            <a:r>
              <a:rPr lang="en-IN" sz="2000" dirty="0">
                <a:solidFill>
                  <a:srgbClr val="0000CD"/>
                </a:solidFill>
                <a:latin typeface="Consolas" panose="020B0609020204030204" pitchFamily="49" charset="0"/>
              </a:rPr>
              <a:t>&lt;</a:t>
            </a:r>
            <a:r>
              <a:rPr lang="en-IN" sz="2000" dirty="0">
                <a:solidFill>
                  <a:srgbClr val="A52A2A"/>
                </a:solidFill>
                <a:latin typeface="Consolas" panose="020B0609020204030204" pitchFamily="49" charset="0"/>
              </a:rPr>
              <a:t>/subchild</a:t>
            </a:r>
            <a:r>
              <a:rPr lang="en-IN" sz="2000" dirty="0">
                <a:solidFill>
                  <a:srgbClr val="0000CD"/>
                </a:solidFill>
                <a:latin typeface="Consolas" panose="020B0609020204030204" pitchFamily="49" charset="0"/>
              </a:rPr>
              <a:t>&gt;</a:t>
            </a:r>
            <a:r>
              <a:rPr lang="en-IN" sz="2000" dirty="0"/>
              <a:t/>
            </a:r>
            <a:br>
              <a:rPr lang="en-IN" sz="2000" dirty="0"/>
            </a:br>
            <a:r>
              <a:rPr lang="en-IN" sz="2000" dirty="0">
                <a:solidFill>
                  <a:srgbClr val="000000"/>
                </a:solidFill>
                <a:latin typeface="Consolas" panose="020B0609020204030204" pitchFamily="49" charset="0"/>
              </a:rPr>
              <a:t>  </a:t>
            </a:r>
            <a:r>
              <a:rPr lang="en-IN" sz="2000" dirty="0">
                <a:solidFill>
                  <a:srgbClr val="0000CD"/>
                </a:solidFill>
                <a:latin typeface="Consolas" panose="020B0609020204030204" pitchFamily="49" charset="0"/>
              </a:rPr>
              <a:t>&lt;</a:t>
            </a:r>
            <a:r>
              <a:rPr lang="en-IN" sz="2000" dirty="0">
                <a:solidFill>
                  <a:srgbClr val="A52A2A"/>
                </a:solidFill>
                <a:latin typeface="Consolas" panose="020B0609020204030204" pitchFamily="49" charset="0"/>
              </a:rPr>
              <a:t>/child</a:t>
            </a:r>
            <a:r>
              <a:rPr lang="en-IN" sz="2000" dirty="0">
                <a:solidFill>
                  <a:srgbClr val="0000CD"/>
                </a:solidFill>
                <a:latin typeface="Consolas" panose="020B0609020204030204" pitchFamily="49" charset="0"/>
              </a:rPr>
              <a:t>&gt;</a:t>
            </a:r>
            <a:r>
              <a:rPr lang="en-IN" sz="2000" dirty="0"/>
              <a:t/>
            </a:r>
            <a:br>
              <a:rPr lang="en-IN" sz="2000" dirty="0"/>
            </a:br>
            <a:r>
              <a:rPr lang="en-IN" sz="2000" dirty="0">
                <a:solidFill>
                  <a:srgbClr val="0000CD"/>
                </a:solidFill>
                <a:latin typeface="Consolas" panose="020B0609020204030204" pitchFamily="49" charset="0"/>
              </a:rPr>
              <a:t>&lt;</a:t>
            </a:r>
            <a:r>
              <a:rPr lang="en-IN" sz="2000" dirty="0">
                <a:solidFill>
                  <a:srgbClr val="A52A2A"/>
                </a:solidFill>
                <a:latin typeface="Consolas" panose="020B0609020204030204" pitchFamily="49" charset="0"/>
              </a:rPr>
              <a:t>/root</a:t>
            </a:r>
            <a:r>
              <a:rPr lang="en-IN" sz="2000" dirty="0">
                <a:solidFill>
                  <a:srgbClr val="0000CD"/>
                </a:solidFill>
                <a:latin typeface="Consolas" panose="020B0609020204030204" pitchFamily="49" charset="0"/>
              </a:rPr>
              <a:t>&gt;</a:t>
            </a:r>
            <a:endParaRPr lang="en-IN" sz="2000" dirty="0"/>
          </a:p>
        </p:txBody>
      </p:sp>
      <p:sp>
        <p:nvSpPr>
          <p:cNvPr id="6" name="Rectangle 5"/>
          <p:cNvSpPr/>
          <p:nvPr/>
        </p:nvSpPr>
        <p:spPr>
          <a:xfrm>
            <a:off x="2057400" y="2956679"/>
            <a:ext cx="6934200" cy="3139321"/>
          </a:xfrm>
          <a:prstGeom prst="rect">
            <a:avLst/>
          </a:prstGeom>
        </p:spPr>
        <p:txBody>
          <a:bodyPr wrap="square">
            <a:spAutoFit/>
          </a:bodyPr>
          <a:lstStyle/>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 </a:t>
            </a:r>
            <a:r>
              <a:rPr lang="en-IN" sz="1800" dirty="0">
                <a:solidFill>
                  <a:srgbClr val="7F007F"/>
                </a:solidFill>
                <a:latin typeface="Consolas" panose="020B0609020204030204" pitchFamily="49" charset="0"/>
              </a:rPr>
              <a:t>version</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"1.0" </a:t>
            </a:r>
            <a:r>
              <a:rPr lang="en-IN" sz="1800" i="1" dirty="0">
                <a:solidFill>
                  <a:srgbClr val="7F007F"/>
                </a:solidFill>
                <a:latin typeface="Consolas" panose="020B0609020204030204" pitchFamily="49" charset="0"/>
              </a:rPr>
              <a:t>encoding</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"UTF-8"</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bookDetails</a:t>
            </a:r>
            <a:r>
              <a:rPr lang="en-IN" sz="1800" dirty="0" smtClean="0">
                <a:solidFill>
                  <a:srgbClr val="008080"/>
                </a:solidFill>
                <a:latin typeface="Consolas" panose="020B0609020204030204" pitchFamily="49" charset="0"/>
              </a:rPr>
              <a:t>&gt;</a:t>
            </a:r>
            <a:endParaRPr lang="en-IN" sz="1800" dirty="0">
              <a:solidFill>
                <a:srgbClr val="008080"/>
              </a:solidFill>
              <a:latin typeface="Consolas" panose="020B0609020204030204" pitchFamily="49" charset="0"/>
            </a:endParaRPr>
          </a:p>
          <a:p>
            <a:r>
              <a:rPr lang="en-IN" sz="1800" dirty="0" smtClean="0">
                <a:solidFill>
                  <a:srgbClr val="008080"/>
                </a:solidFill>
                <a:latin typeface="Consolas" panose="020B0609020204030204" pitchFamily="49" charset="0"/>
              </a:rPr>
              <a:t>   &lt;</a:t>
            </a:r>
            <a:r>
              <a:rPr lang="en-IN" sz="1800" dirty="0" smtClean="0">
                <a:solidFill>
                  <a:srgbClr val="3F7F7F"/>
                </a:solidFill>
                <a:latin typeface="Consolas" panose="020B0609020204030204" pitchFamily="49" charset="0"/>
              </a:rPr>
              <a:t>bookid</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1001</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bookid</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   &lt;</a:t>
            </a:r>
            <a:r>
              <a:rPr lang="en-IN" sz="1800" dirty="0" smtClean="0">
                <a:solidFill>
                  <a:srgbClr val="3F7F7F"/>
                </a:solidFill>
                <a:latin typeface="Consolas" panose="020B0609020204030204" pitchFamily="49" charset="0"/>
              </a:rPr>
              <a:t>title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Oracle </a:t>
            </a:r>
            <a:r>
              <a:rPr lang="en-IN" sz="1800" dirty="0">
                <a:solidFill>
                  <a:srgbClr val="000000"/>
                </a:solidFill>
                <a:latin typeface="Consolas" panose="020B0609020204030204" pitchFamily="49" charset="0"/>
              </a:rPr>
              <a:t>12c:The Complete </a:t>
            </a:r>
            <a:r>
              <a:rPr lang="en-IN" sz="1800" dirty="0" smtClean="0">
                <a:solidFill>
                  <a:srgbClr val="000000"/>
                </a:solidFill>
                <a:latin typeface="Consolas" panose="020B0609020204030204" pitchFamily="49" charset="0"/>
              </a:rPr>
              <a:t>Reference</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title</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   &lt;</a:t>
            </a:r>
            <a:r>
              <a:rPr lang="en-IN" sz="1800" dirty="0">
                <a:solidFill>
                  <a:srgbClr val="3F7F7F"/>
                </a:solidFill>
                <a:latin typeface="Consolas" panose="020B0609020204030204" pitchFamily="49" charset="0"/>
              </a:rPr>
              <a:t>author</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      &lt;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Kevin</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      &lt;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Loney</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author</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   &lt;</a:t>
            </a:r>
            <a:r>
              <a:rPr lang="en-IN" sz="1800" dirty="0" smtClean="0">
                <a:solidFill>
                  <a:srgbClr val="3F7F7F"/>
                </a:solidFill>
                <a:latin typeface="Consolas" panose="020B0609020204030204" pitchFamily="49" charset="0"/>
              </a:rPr>
              <a:t>year</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2013</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year</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   &lt;</a:t>
            </a:r>
            <a:r>
              <a:rPr lang="en-IN" sz="1800" dirty="0" smtClean="0">
                <a:solidFill>
                  <a:srgbClr val="3F7F7F"/>
                </a:solidFill>
                <a:latin typeface="Consolas" panose="020B0609020204030204" pitchFamily="49" charset="0"/>
              </a:rPr>
              <a:t>price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Rs.4049</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price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bookDetails</a:t>
            </a:r>
            <a:r>
              <a:rPr lang="en-IN" sz="1800" dirty="0">
                <a:solidFill>
                  <a:srgbClr val="00808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86697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smtClean="0">
                <a:latin typeface="Arial" pitchFamily="34" charset="0"/>
                <a:cs typeface="Arial" pitchFamily="34" charset="0"/>
              </a:rPr>
              <a:t>XML Prolog</a:t>
            </a:r>
            <a:endParaRPr lang="en-US" sz="4800" b="1" dirty="0">
              <a:latin typeface="Arial" pitchFamily="34" charset="0"/>
              <a:cs typeface="Arial" pitchFamily="34" charset="0"/>
            </a:endParaRPr>
          </a:p>
        </p:txBody>
      </p:sp>
    </p:spTree>
    <p:extLst>
      <p:ext uri="{BB962C8B-B14F-4D97-AF65-F5344CB8AC3E}">
        <p14:creationId xmlns:p14="http://schemas.microsoft.com/office/powerpoint/2010/main" val="772591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Prolog</a:t>
            </a:r>
          </a:p>
        </p:txBody>
      </p:sp>
      <p:sp>
        <p:nvSpPr>
          <p:cNvPr id="5" name="Rectangle 4"/>
          <p:cNvSpPr/>
          <p:nvPr/>
        </p:nvSpPr>
        <p:spPr>
          <a:xfrm>
            <a:off x="152400" y="7620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prolog refers to the information that appears before the start tag of the document or root element. It includes information that applies to the document as a whole, such as character encoding, document structure, and style sheets. </a:t>
            </a:r>
          </a:p>
        </p:txBody>
      </p:sp>
      <p:sp>
        <p:nvSpPr>
          <p:cNvPr id="2" name="Rectangle 1"/>
          <p:cNvSpPr/>
          <p:nvPr/>
        </p:nvSpPr>
        <p:spPr>
          <a:xfrm>
            <a:off x="152400" y="1905000"/>
            <a:ext cx="8839200" cy="1200329"/>
          </a:xfrm>
          <a:prstGeom prst="rect">
            <a:avLst/>
          </a:prstGeom>
          <a:solidFill>
            <a:schemeClr val="accent4">
              <a:lumMod val="60000"/>
              <a:lumOff val="40000"/>
            </a:schemeClr>
          </a:solidFill>
        </p:spPr>
        <p:txBody>
          <a:bodyPr wrap="square">
            <a:spAutoFit/>
          </a:bodyPr>
          <a:lstStyle/>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 </a:t>
            </a:r>
            <a:r>
              <a:rPr lang="en-IN" sz="1800" dirty="0">
                <a:solidFill>
                  <a:srgbClr val="7F007F"/>
                </a:solidFill>
                <a:latin typeface="Consolas" panose="020B0609020204030204" pitchFamily="49" charset="0"/>
              </a:rPr>
              <a:t>version</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"1.0" </a:t>
            </a:r>
            <a:r>
              <a:rPr lang="en-IN" sz="1800" i="1" dirty="0">
                <a:solidFill>
                  <a:srgbClr val="7F007F"/>
                </a:solidFill>
                <a:latin typeface="Consolas" panose="020B0609020204030204" pitchFamily="49" charset="0"/>
              </a:rPr>
              <a:t>encoding</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"UTF-8"</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xml-stylesheet </a:t>
            </a:r>
            <a:r>
              <a:rPr lang="en-IN" sz="1800" dirty="0">
                <a:solidFill>
                  <a:srgbClr val="7F007F"/>
                </a:solidFill>
                <a:latin typeface="Consolas" panose="020B0609020204030204" pitchFamily="49" charset="0"/>
              </a:rPr>
              <a:t>type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"text/xsl" </a:t>
            </a:r>
            <a:r>
              <a:rPr lang="en-IN" sz="1800" i="1" dirty="0">
                <a:solidFill>
                  <a:srgbClr val="7F007F"/>
                </a:solidFill>
                <a:latin typeface="Consolas" panose="020B0609020204030204" pitchFamily="49" charset="0"/>
              </a:rPr>
              <a:t>href</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"show_book.xsl"</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DOCTYPE </a:t>
            </a:r>
            <a:r>
              <a:rPr lang="en-IN" sz="1800" dirty="0" smtClean="0">
                <a:solidFill>
                  <a:srgbClr val="008080"/>
                </a:solidFill>
                <a:latin typeface="Consolas" panose="020B0609020204030204" pitchFamily="49" charset="0"/>
              </a:rPr>
              <a:t>bookDetails </a:t>
            </a:r>
            <a:r>
              <a:rPr lang="en-IN" sz="1800" dirty="0">
                <a:solidFill>
                  <a:srgbClr val="808080"/>
                </a:solidFill>
                <a:latin typeface="Consolas" panose="020B0609020204030204" pitchFamily="49" charset="0"/>
              </a:rPr>
              <a:t>SYSTEM </a:t>
            </a:r>
            <a:r>
              <a:rPr lang="en-IN" sz="1800" dirty="0">
                <a:solidFill>
                  <a:srgbClr val="3F7F5F"/>
                </a:solidFill>
                <a:latin typeface="Consolas" panose="020B0609020204030204" pitchFamily="49" charset="0"/>
              </a:rPr>
              <a:t>"book.dtd"</a:t>
            </a:r>
            <a:r>
              <a:rPr lang="en-IN" sz="1800" dirty="0">
                <a:solidFill>
                  <a:srgbClr val="008080"/>
                </a:solidFill>
                <a:latin typeface="Consolas" panose="020B0609020204030204" pitchFamily="49" charset="0"/>
              </a:rPr>
              <a:t>&gt;</a:t>
            </a:r>
          </a:p>
          <a:p>
            <a:r>
              <a:rPr lang="en-IN" sz="1800" dirty="0">
                <a:solidFill>
                  <a:srgbClr val="3F5FBF"/>
                </a:solidFill>
                <a:latin typeface="Consolas" panose="020B0609020204030204" pitchFamily="49" charset="0"/>
              </a:rPr>
              <a:t>&lt;!--catalog last updated 2000-11-01-</a:t>
            </a:r>
            <a:r>
              <a:rPr lang="en-IN" sz="1800" dirty="0" smtClean="0">
                <a:solidFill>
                  <a:srgbClr val="3F5FBF"/>
                </a:solidFill>
                <a:latin typeface="Consolas" panose="020B0609020204030204" pitchFamily="49" charset="0"/>
              </a:rPr>
              <a:t>-&gt;</a:t>
            </a:r>
            <a:endParaRPr lang="en-IN" sz="1800" dirty="0">
              <a:solidFill>
                <a:srgbClr val="3F5FBF"/>
              </a:solidFill>
              <a:latin typeface="Consolas" panose="020B0609020204030204" pitchFamily="49" charset="0"/>
            </a:endParaRPr>
          </a:p>
        </p:txBody>
      </p:sp>
      <p:sp>
        <p:nvSpPr>
          <p:cNvPr id="6" name="Rectangle 5"/>
          <p:cNvSpPr/>
          <p:nvPr/>
        </p:nvSpPr>
        <p:spPr>
          <a:xfrm>
            <a:off x="164805" y="3200400"/>
            <a:ext cx="8839200" cy="2862322"/>
          </a:xfrm>
          <a:prstGeom prst="rect">
            <a:avLst/>
          </a:prstGeom>
        </p:spPr>
        <p:txBody>
          <a:bodyPr wrap="square">
            <a:spAutoFit/>
          </a:bodyPr>
          <a:lstStyle/>
          <a:p>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bookDetails</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bookid</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1001</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bookid</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title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Oracle </a:t>
            </a:r>
            <a:r>
              <a:rPr lang="en-IN" sz="1800" dirty="0">
                <a:solidFill>
                  <a:srgbClr val="000000"/>
                </a:solidFill>
                <a:latin typeface="Consolas" panose="020B0609020204030204" pitchFamily="49" charset="0"/>
              </a:rPr>
              <a:t>12c:The Complete </a:t>
            </a:r>
            <a:r>
              <a:rPr lang="en-IN" sz="1800" dirty="0" smtClean="0">
                <a:solidFill>
                  <a:srgbClr val="000000"/>
                </a:solidFill>
                <a:latin typeface="Consolas" panose="020B0609020204030204" pitchFamily="49" charset="0"/>
              </a:rPr>
              <a:t>Reference</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title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 </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author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Kevin</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Loney</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author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year</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2013</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year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price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Rs.4049</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price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bookDetails</a:t>
            </a:r>
            <a:r>
              <a:rPr lang="en-IN" sz="1800" dirty="0">
                <a:solidFill>
                  <a:srgbClr val="00808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134755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smtClean="0">
                <a:latin typeface="Arial" pitchFamily="34" charset="0"/>
                <a:cs typeface="Arial" pitchFamily="34" charset="0"/>
              </a:rPr>
              <a:t>XML Elements</a:t>
            </a:r>
            <a:endParaRPr lang="en-US" sz="4800" b="1" dirty="0">
              <a:latin typeface="Arial" pitchFamily="34" charset="0"/>
              <a:cs typeface="Arial" pitchFamily="34" charset="0"/>
            </a:endParaRPr>
          </a:p>
        </p:txBody>
      </p:sp>
      <p:sp>
        <p:nvSpPr>
          <p:cNvPr id="3" name="Rectangle 2"/>
          <p:cNvSpPr/>
          <p:nvPr/>
        </p:nvSpPr>
        <p:spPr>
          <a:xfrm>
            <a:off x="152400" y="3124200"/>
            <a:ext cx="8839200" cy="1631216"/>
          </a:xfrm>
          <a:prstGeom prst="rect">
            <a:avLst/>
          </a:prstGeom>
        </p:spPr>
        <p:txBody>
          <a:bodyPr wrap="square">
            <a:spAutoFit/>
          </a:bodyPr>
          <a:lstStyle/>
          <a:p>
            <a:r>
              <a:rPr lang="en-IN" sz="2000" dirty="0">
                <a:solidFill>
                  <a:srgbClr val="2A2A2A"/>
                </a:solidFill>
                <a:latin typeface="Arial" panose="020B0604020202020204" pitchFamily="34" charset="0"/>
                <a:cs typeface="Arial" panose="020B0604020202020204" pitchFamily="34" charset="0"/>
              </a:rPr>
              <a:t>Elements identify named sections of information and are built using markup tags that identify the name, start, and end of the element</a:t>
            </a:r>
            <a:r>
              <a:rPr lang="en-IN" sz="2000" dirty="0" smtClean="0">
                <a:solidFill>
                  <a:srgbClr val="2A2A2A"/>
                </a:solidFill>
                <a:latin typeface="Arial" panose="020B0604020202020204" pitchFamily="34" charset="0"/>
                <a:cs typeface="Arial" panose="020B0604020202020204" pitchFamily="34" charset="0"/>
              </a:rPr>
              <a:t>.</a:t>
            </a:r>
          </a:p>
          <a:p>
            <a:endParaRPr lang="en-IN" sz="2000" dirty="0">
              <a:solidFill>
                <a:srgbClr val="2A2A2A"/>
              </a:solidFill>
              <a:latin typeface="Arial" panose="020B0604020202020204" pitchFamily="34" charset="0"/>
              <a:cs typeface="Arial" panose="020B0604020202020204" pitchFamily="34" charset="0"/>
            </a:endParaRPr>
          </a:p>
          <a:p>
            <a:r>
              <a:rPr lang="en-IN" sz="2000" dirty="0">
                <a:solidFill>
                  <a:srgbClr val="2A2A2A"/>
                </a:solidFill>
                <a:latin typeface="Arial" panose="020B0604020202020204" pitchFamily="34" charset="0"/>
                <a:cs typeface="Arial" panose="020B0604020202020204" pitchFamily="34" charset="0"/>
              </a:rPr>
              <a:t>Elements can also contain attribute names and values, which provide additional information about your content.</a:t>
            </a:r>
            <a:endParaRPr lang="en-IN" sz="2000" b="0" i="0" dirty="0">
              <a:solidFill>
                <a:srgbClr val="2A2A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06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smtClean="0">
                <a:latin typeface="Arial" pitchFamily="34" charset="0"/>
                <a:cs typeface="Arial" pitchFamily="34" charset="0"/>
              </a:rPr>
              <a:t>XML </a:t>
            </a:r>
            <a:r>
              <a:rPr lang="en-IN" sz="4800" b="1" dirty="0">
                <a:latin typeface="Arial" pitchFamily="34" charset="0"/>
                <a:cs typeface="Arial" pitchFamily="34" charset="0"/>
              </a:rPr>
              <a:t>Elements </a:t>
            </a:r>
            <a:r>
              <a:rPr lang="en-IN" sz="4800" b="1" dirty="0" smtClean="0">
                <a:latin typeface="Arial" pitchFamily="34" charset="0"/>
                <a:cs typeface="Arial" pitchFamily="34" charset="0"/>
              </a:rPr>
              <a:t>can </a:t>
            </a:r>
            <a:r>
              <a:rPr lang="en-IN" sz="4800" b="1" dirty="0">
                <a:latin typeface="Arial" pitchFamily="34" charset="0"/>
                <a:cs typeface="Arial" pitchFamily="34" charset="0"/>
              </a:rPr>
              <a:t>contain</a:t>
            </a:r>
            <a:endParaRPr lang="en-US" sz="4800" b="1" dirty="0">
              <a:latin typeface="Arial" pitchFamily="34" charset="0"/>
              <a:cs typeface="Arial" pitchFamily="34" charset="0"/>
            </a:endParaRPr>
          </a:p>
        </p:txBody>
      </p:sp>
      <p:sp>
        <p:nvSpPr>
          <p:cNvPr id="3" name="Rectangle 2"/>
          <p:cNvSpPr/>
          <p:nvPr/>
        </p:nvSpPr>
        <p:spPr>
          <a:xfrm>
            <a:off x="152400" y="3342144"/>
            <a:ext cx="8839200" cy="2677656"/>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smtClean="0">
                <a:solidFill>
                  <a:srgbClr val="2A2A2A"/>
                </a:solidFill>
                <a:latin typeface="Arial" panose="020B0604020202020204" pitchFamily="34" charset="0"/>
                <a:cs typeface="Arial" panose="020B0604020202020204" pitchFamily="34" charset="0"/>
              </a:rPr>
              <a:t>Text</a:t>
            </a:r>
          </a:p>
          <a:p>
            <a:pPr marL="342900" indent="-342900">
              <a:buFont typeface="Arial" panose="020B0604020202020204" pitchFamily="34" charset="0"/>
              <a:buChar char="•"/>
            </a:pPr>
            <a:endParaRPr lang="en-IN" dirty="0">
              <a:solidFill>
                <a:srgbClr val="2A2A2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solidFill>
                  <a:srgbClr val="2A2A2A"/>
                </a:solidFill>
                <a:latin typeface="Arial" panose="020B0604020202020204" pitchFamily="34" charset="0"/>
                <a:cs typeface="Arial" panose="020B0604020202020204" pitchFamily="34" charset="0"/>
              </a:rPr>
              <a:t>Attributes</a:t>
            </a:r>
          </a:p>
          <a:p>
            <a:pPr marL="342900" indent="-342900">
              <a:buFont typeface="Arial" panose="020B0604020202020204" pitchFamily="34" charset="0"/>
              <a:buChar char="•"/>
            </a:pPr>
            <a:endParaRPr lang="en-IN" dirty="0">
              <a:solidFill>
                <a:srgbClr val="2A2A2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solidFill>
                  <a:srgbClr val="2A2A2A"/>
                </a:solidFill>
                <a:latin typeface="Arial" panose="020B0604020202020204" pitchFamily="34" charset="0"/>
                <a:cs typeface="Arial" panose="020B0604020202020204" pitchFamily="34" charset="0"/>
              </a:rPr>
              <a:t>other </a:t>
            </a:r>
            <a:r>
              <a:rPr lang="en-IN" dirty="0" smtClean="0">
                <a:solidFill>
                  <a:srgbClr val="2A2A2A"/>
                </a:solidFill>
                <a:latin typeface="Arial" panose="020B0604020202020204" pitchFamily="34" charset="0"/>
                <a:cs typeface="Arial" panose="020B0604020202020204" pitchFamily="34" charset="0"/>
              </a:rPr>
              <a:t>elements</a:t>
            </a:r>
          </a:p>
          <a:p>
            <a:pPr marL="342900" indent="-342900">
              <a:buFont typeface="Arial" panose="020B0604020202020204" pitchFamily="34" charset="0"/>
              <a:buChar char="•"/>
            </a:pPr>
            <a:endParaRPr lang="en-IN" dirty="0">
              <a:solidFill>
                <a:srgbClr val="2A2A2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solidFill>
                  <a:srgbClr val="2A2A2A"/>
                </a:solidFill>
                <a:latin typeface="Arial" panose="020B0604020202020204" pitchFamily="34" charset="0"/>
                <a:cs typeface="Arial" panose="020B0604020202020204" pitchFamily="34" charset="0"/>
              </a:rPr>
              <a:t>or a mix of the </a:t>
            </a:r>
            <a:r>
              <a:rPr lang="en-IN" dirty="0" smtClean="0">
                <a:solidFill>
                  <a:srgbClr val="2A2A2A"/>
                </a:solidFill>
                <a:latin typeface="Arial" panose="020B0604020202020204" pitchFamily="34" charset="0"/>
                <a:cs typeface="Arial" panose="020B0604020202020204" pitchFamily="34" charset="0"/>
              </a:rPr>
              <a:t>above</a:t>
            </a:r>
          </a:p>
        </p:txBody>
      </p:sp>
    </p:spTree>
    <p:extLst>
      <p:ext uri="{BB962C8B-B14F-4D97-AF65-F5344CB8AC3E}">
        <p14:creationId xmlns:p14="http://schemas.microsoft.com/office/powerpoint/2010/main" val="3133927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Elements</a:t>
            </a:r>
          </a:p>
        </p:txBody>
      </p:sp>
      <p:sp>
        <p:nvSpPr>
          <p:cNvPr id="5" name="Rectangle 4"/>
          <p:cNvSpPr/>
          <p:nvPr/>
        </p:nvSpPr>
        <p:spPr>
          <a:xfrm>
            <a:off x="152400" y="762000"/>
            <a:ext cx="8839200" cy="1631216"/>
          </a:xfrm>
          <a:prstGeom prst="rect">
            <a:avLst/>
          </a:prstGeom>
        </p:spPr>
        <p:txBody>
          <a:bodyPr wrap="square">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All elements must have names. </a:t>
            </a: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Element </a:t>
            </a:r>
            <a:r>
              <a:rPr lang="en-IN" sz="2000" dirty="0">
                <a:latin typeface="Arial" panose="020B0604020202020204" pitchFamily="34" charset="0"/>
                <a:cs typeface="Arial" panose="020B0604020202020204" pitchFamily="34" charset="0"/>
              </a:rPr>
              <a:t>names are case-sensitive and must start with a letter or underscore</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An </a:t>
            </a:r>
            <a:r>
              <a:rPr lang="en-IN" sz="2000" dirty="0">
                <a:latin typeface="Arial" panose="020B0604020202020204" pitchFamily="34" charset="0"/>
                <a:cs typeface="Arial" panose="020B0604020202020204" pitchFamily="34" charset="0"/>
              </a:rPr>
              <a:t>element name can contain letters, digits, hyphens, underscores, and periods. </a:t>
            </a:r>
          </a:p>
        </p:txBody>
      </p:sp>
      <p:sp>
        <p:nvSpPr>
          <p:cNvPr id="7" name="Rectangle 6"/>
          <p:cNvSpPr/>
          <p:nvPr/>
        </p:nvSpPr>
        <p:spPr>
          <a:xfrm>
            <a:off x="152401" y="3020506"/>
            <a:ext cx="5029200" cy="369332"/>
          </a:xfrm>
          <a:prstGeom prst="rect">
            <a:avLst/>
          </a:prstGeom>
          <a:noFill/>
        </p:spPr>
        <p:txBody>
          <a:bodyPr wrap="square">
            <a:spAutoFit/>
          </a:bodyPr>
          <a:lstStyle/>
          <a:p>
            <a:r>
              <a:rPr lang="en-IN" sz="1800" dirty="0">
                <a:solidFill>
                  <a:srgbClr val="0070C0"/>
                </a:solidFill>
                <a:latin typeface="Arial" panose="020B0604020202020204" pitchFamily="34" charset="0"/>
                <a:cs typeface="Arial" panose="020B0604020202020204" pitchFamily="34" charset="0"/>
              </a:rPr>
              <a:t>&lt;</a:t>
            </a:r>
            <a:r>
              <a:rPr lang="en-IN" sz="1800" dirty="0" smtClean="0">
                <a:solidFill>
                  <a:srgbClr val="0070C0"/>
                </a:solidFill>
                <a:latin typeface="Arial" panose="020B0604020202020204" pitchFamily="34" charset="0"/>
                <a:cs typeface="Arial" panose="020B0604020202020204" pitchFamily="34" charset="0"/>
              </a:rPr>
              <a:t>element-name&gt;....content  &lt;/</a:t>
            </a:r>
            <a:r>
              <a:rPr lang="en-IN" sz="1800" dirty="0">
                <a:solidFill>
                  <a:srgbClr val="0070C0"/>
                </a:solidFill>
                <a:latin typeface="Arial" panose="020B0604020202020204" pitchFamily="34" charset="0"/>
                <a:cs typeface="Arial" panose="020B0604020202020204" pitchFamily="34" charset="0"/>
              </a:rPr>
              <a:t>element-name</a:t>
            </a:r>
            <a:r>
              <a:rPr lang="en-IN" sz="1800" dirty="0" smtClean="0">
                <a:solidFill>
                  <a:srgbClr val="0070C0"/>
                </a:solidFill>
                <a:latin typeface="Arial" panose="020B0604020202020204" pitchFamily="34" charset="0"/>
                <a:cs typeface="Arial" panose="020B0604020202020204" pitchFamily="34" charset="0"/>
              </a:rPr>
              <a:t>&gt;</a:t>
            </a:r>
            <a:endParaRPr lang="en-IN" sz="18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667000"/>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9" name="Rectangle 8"/>
          <p:cNvSpPr/>
          <p:nvPr/>
        </p:nvSpPr>
        <p:spPr>
          <a:xfrm>
            <a:off x="152400" y="3581400"/>
            <a:ext cx="8839200" cy="1477328"/>
          </a:xfrm>
          <a:prstGeom prst="rect">
            <a:avLst/>
          </a:prstGeom>
          <a:solidFill>
            <a:schemeClr val="accent4">
              <a:lumMod val="60000"/>
              <a:lumOff val="40000"/>
            </a:schemeClr>
          </a:solidFill>
        </p:spPr>
        <p:txBody>
          <a:bodyPr wrap="square">
            <a:spAutoFit/>
          </a:bodyPr>
          <a:lstStyle/>
          <a:p>
            <a:r>
              <a:rPr lang="en-IN" sz="1800" dirty="0">
                <a:solidFill>
                  <a:srgbClr val="0000CD"/>
                </a:solidFill>
                <a:latin typeface="Consolas" panose="020B0609020204030204" pitchFamily="49" charset="0"/>
              </a:rPr>
              <a:t>&lt;</a:t>
            </a:r>
            <a:r>
              <a:rPr lang="en-IN" sz="1800" dirty="0">
                <a:solidFill>
                  <a:srgbClr val="A52A2A"/>
                </a:solidFill>
                <a:latin typeface="Consolas" panose="020B0609020204030204" pitchFamily="49" charset="0"/>
              </a:rPr>
              <a:t>person</a:t>
            </a:r>
            <a:r>
              <a:rPr lang="en-IN" sz="1800" dirty="0" smtClean="0">
                <a:solidFill>
                  <a:srgbClr val="0000CD"/>
                </a:solidFill>
                <a:latin typeface="Consolas" panose="020B0609020204030204" pitchFamily="49" charset="0"/>
              </a:rPr>
              <a:t>&gt;</a:t>
            </a:r>
          </a:p>
          <a:p>
            <a:r>
              <a:rPr lang="en-IN" sz="1800" dirty="0">
                <a:solidFill>
                  <a:srgbClr val="0000CD"/>
                </a:solidFill>
                <a:latin typeface="Consolas" panose="020B0609020204030204" pitchFamily="49" charset="0"/>
              </a:rPr>
              <a:t> </a:t>
            </a:r>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gender</a:t>
            </a:r>
            <a:r>
              <a:rPr lang="en-IN" sz="1800" dirty="0" smtClean="0">
                <a:solidFill>
                  <a:srgbClr val="0000CD"/>
                </a:solidFill>
                <a:latin typeface="Consolas" panose="020B0609020204030204" pitchFamily="49" charset="0"/>
              </a:rPr>
              <a:t>&gt;</a:t>
            </a:r>
            <a:r>
              <a:rPr lang="en-IN" sz="1800" dirty="0" smtClean="0">
                <a:solidFill>
                  <a:srgbClr val="000000"/>
                </a:solidFill>
                <a:latin typeface="Consolas" panose="020B0609020204030204" pitchFamily="49" charset="0"/>
              </a:rPr>
              <a:t>Female</a:t>
            </a:r>
            <a:r>
              <a:rPr lang="en-IN" sz="1800" dirty="0">
                <a:solidFill>
                  <a:srgbClr val="0000CD"/>
                </a:solidFill>
                <a:latin typeface="Consolas" panose="020B0609020204030204" pitchFamily="49" charset="0"/>
              </a:rPr>
              <a:t>&lt;</a:t>
            </a:r>
            <a:r>
              <a:rPr lang="en-IN" sz="1800" dirty="0">
                <a:solidFill>
                  <a:srgbClr val="A52A2A"/>
                </a:solidFill>
                <a:latin typeface="Consolas" panose="020B0609020204030204" pitchFamily="49" charset="0"/>
              </a:rPr>
              <a:t>/</a:t>
            </a:r>
            <a:r>
              <a:rPr lang="en-IN" sz="1800" dirty="0" smtClean="0">
                <a:solidFill>
                  <a:srgbClr val="A52A2A"/>
                </a:solidFill>
                <a:latin typeface="Consolas" panose="020B0609020204030204" pitchFamily="49" charset="0"/>
              </a:rPr>
              <a:t>gender</a:t>
            </a:r>
            <a:r>
              <a:rPr lang="en-IN" sz="1800" dirty="0" smtClean="0">
                <a:solidFill>
                  <a:srgbClr val="0000CD"/>
                </a:solidFill>
                <a:latin typeface="Consolas" panose="020B0609020204030204" pitchFamily="49" charset="0"/>
              </a:rPr>
              <a:t>&gt;</a:t>
            </a:r>
          </a:p>
          <a:p>
            <a:r>
              <a:rPr lang="en-IN" sz="1800" dirty="0">
                <a:solidFill>
                  <a:srgbClr val="0000CD"/>
                </a:solidFill>
                <a:latin typeface="Consolas" panose="020B0609020204030204" pitchFamily="49" charset="0"/>
              </a:rPr>
              <a:t> </a:t>
            </a:r>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firstname</a:t>
            </a:r>
            <a:r>
              <a:rPr lang="en-IN" sz="1800" dirty="0" smtClean="0">
                <a:solidFill>
                  <a:srgbClr val="0000CD"/>
                </a:solidFill>
                <a:latin typeface="Consolas" panose="020B0609020204030204" pitchFamily="49" charset="0"/>
              </a:rPr>
              <a:t>&gt;</a:t>
            </a:r>
            <a:r>
              <a:rPr lang="en-IN" sz="1800" dirty="0" err="1" smtClean="0">
                <a:solidFill>
                  <a:srgbClr val="000000"/>
                </a:solidFill>
                <a:latin typeface="Consolas" panose="020B0609020204030204" pitchFamily="49" charset="0"/>
              </a:rPr>
              <a:t>Somefirstname</a:t>
            </a:r>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firstname</a:t>
            </a:r>
            <a:r>
              <a:rPr lang="en-IN" sz="1800" dirty="0" smtClean="0">
                <a:solidFill>
                  <a:srgbClr val="0000CD"/>
                </a:solidFill>
                <a:latin typeface="Consolas" panose="020B0609020204030204" pitchFamily="49" charset="0"/>
              </a:rPr>
              <a:t>&gt;</a:t>
            </a:r>
          </a:p>
          <a:p>
            <a:r>
              <a:rPr lang="en-IN" sz="1800" dirty="0">
                <a:solidFill>
                  <a:srgbClr val="0000CD"/>
                </a:solidFill>
                <a:latin typeface="Consolas" panose="020B0609020204030204" pitchFamily="49" charset="0"/>
              </a:rPr>
              <a:t> </a:t>
            </a:r>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lastname</a:t>
            </a:r>
            <a:r>
              <a:rPr lang="en-IN" sz="1800" dirty="0" smtClean="0">
                <a:solidFill>
                  <a:srgbClr val="0000CD"/>
                </a:solidFill>
                <a:latin typeface="Consolas" panose="020B0609020204030204" pitchFamily="49" charset="0"/>
              </a:rPr>
              <a:t>&gt;</a:t>
            </a:r>
            <a:r>
              <a:rPr lang="en-IN" sz="1800" dirty="0" smtClean="0">
                <a:solidFill>
                  <a:srgbClr val="000000"/>
                </a:solidFill>
                <a:latin typeface="Consolas" panose="020B0609020204030204" pitchFamily="49" charset="0"/>
              </a:rPr>
              <a:t>Somelastname</a:t>
            </a:r>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lastname</a:t>
            </a:r>
            <a:r>
              <a:rPr lang="en-IN" sz="1800" dirty="0" smtClean="0">
                <a:solidFill>
                  <a:srgbClr val="0000CD"/>
                </a:solidFill>
                <a:latin typeface="Consolas" panose="020B0609020204030204" pitchFamily="49" charset="0"/>
              </a:rPr>
              <a:t>&gt;</a:t>
            </a:r>
          </a:p>
          <a:p>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person</a:t>
            </a:r>
            <a:r>
              <a:rPr lang="en-IN" sz="1800" dirty="0">
                <a:solidFill>
                  <a:srgbClr val="0000CD"/>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23796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a:t>Empty XML Elements</a:t>
            </a:r>
            <a:endParaRPr lang="en-IN" dirty="0" smtClean="0"/>
          </a:p>
        </p:txBody>
      </p:sp>
      <p:sp>
        <p:nvSpPr>
          <p:cNvPr id="5" name="Rectangle 4"/>
          <p:cNvSpPr/>
          <p:nvPr/>
        </p:nvSpPr>
        <p:spPr>
          <a:xfrm>
            <a:off x="152400" y="762000"/>
            <a:ext cx="8839200" cy="1631216"/>
          </a:xfrm>
          <a:prstGeom prst="rect">
            <a:avLst/>
          </a:prstGeom>
        </p:spPr>
        <p:txBody>
          <a:bodyPr wrap="square">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All elements must have names. </a:t>
            </a: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Element </a:t>
            </a:r>
            <a:r>
              <a:rPr lang="en-IN" sz="2000" dirty="0">
                <a:latin typeface="Arial" panose="020B0604020202020204" pitchFamily="34" charset="0"/>
                <a:cs typeface="Arial" panose="020B0604020202020204" pitchFamily="34" charset="0"/>
              </a:rPr>
              <a:t>names are case-sensitive and must start with a letter or underscore</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An </a:t>
            </a:r>
            <a:r>
              <a:rPr lang="en-IN" sz="2000" dirty="0">
                <a:latin typeface="Arial" panose="020B0604020202020204" pitchFamily="34" charset="0"/>
                <a:cs typeface="Arial" panose="020B0604020202020204" pitchFamily="34" charset="0"/>
              </a:rPr>
              <a:t>element name can contain letters, digits, hyphens, underscores, and periods. </a:t>
            </a:r>
          </a:p>
        </p:txBody>
      </p:sp>
      <p:sp>
        <p:nvSpPr>
          <p:cNvPr id="7" name="Rectangle 6"/>
          <p:cNvSpPr/>
          <p:nvPr/>
        </p:nvSpPr>
        <p:spPr>
          <a:xfrm>
            <a:off x="152401" y="3020506"/>
            <a:ext cx="5029200" cy="646331"/>
          </a:xfrm>
          <a:prstGeom prst="rect">
            <a:avLst/>
          </a:prstGeom>
          <a:noFill/>
        </p:spPr>
        <p:txBody>
          <a:bodyPr wrap="square">
            <a:spAutoFit/>
          </a:bodyPr>
          <a:lstStyle/>
          <a:p>
            <a:r>
              <a:rPr lang="en-IN" sz="1800" dirty="0">
                <a:solidFill>
                  <a:srgbClr val="0070C0"/>
                </a:solidFill>
                <a:latin typeface="Arial" panose="020B0604020202020204" pitchFamily="34" charset="0"/>
                <a:cs typeface="Arial" panose="020B0604020202020204" pitchFamily="34" charset="0"/>
              </a:rPr>
              <a:t>&lt;</a:t>
            </a:r>
            <a:r>
              <a:rPr lang="en-IN" sz="1800" dirty="0" smtClean="0">
                <a:solidFill>
                  <a:srgbClr val="0070C0"/>
                </a:solidFill>
                <a:latin typeface="Arial" panose="020B0604020202020204" pitchFamily="34" charset="0"/>
                <a:cs typeface="Arial" panose="020B0604020202020204" pitchFamily="34" charset="0"/>
              </a:rPr>
              <a:t>element-name /&gt;</a:t>
            </a:r>
          </a:p>
          <a:p>
            <a:r>
              <a:rPr lang="en-IN" sz="1800" dirty="0" smtClean="0">
                <a:solidFill>
                  <a:srgbClr val="0070C0"/>
                </a:solidFill>
                <a:latin typeface="Arial" panose="020B0604020202020204" pitchFamily="34" charset="0"/>
                <a:cs typeface="Arial" panose="020B0604020202020204" pitchFamily="34" charset="0"/>
              </a:rPr>
              <a:t>&lt;element-name&gt;&lt;/</a:t>
            </a:r>
            <a:r>
              <a:rPr lang="en-IN" sz="1800" dirty="0">
                <a:solidFill>
                  <a:srgbClr val="0070C0"/>
                </a:solidFill>
                <a:latin typeface="Arial" panose="020B0604020202020204" pitchFamily="34" charset="0"/>
                <a:cs typeface="Arial" panose="020B0604020202020204" pitchFamily="34" charset="0"/>
              </a:rPr>
              <a:t>element-name</a:t>
            </a:r>
            <a:r>
              <a:rPr lang="en-IN" sz="1800" dirty="0" smtClean="0">
                <a:solidFill>
                  <a:srgbClr val="0070C0"/>
                </a:solidFill>
                <a:latin typeface="Arial" panose="020B0604020202020204" pitchFamily="34" charset="0"/>
                <a:cs typeface="Arial" panose="020B0604020202020204" pitchFamily="34" charset="0"/>
              </a:rPr>
              <a:t>&gt;</a:t>
            </a:r>
            <a:endParaRPr lang="en-IN" sz="18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667000"/>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9" name="Rectangle 8"/>
          <p:cNvSpPr/>
          <p:nvPr/>
        </p:nvSpPr>
        <p:spPr>
          <a:xfrm>
            <a:off x="152400" y="3856672"/>
            <a:ext cx="8839200" cy="1477328"/>
          </a:xfrm>
          <a:prstGeom prst="rect">
            <a:avLst/>
          </a:prstGeom>
          <a:solidFill>
            <a:schemeClr val="accent4">
              <a:lumMod val="60000"/>
              <a:lumOff val="40000"/>
            </a:schemeClr>
          </a:solidFill>
        </p:spPr>
        <p:txBody>
          <a:bodyPr wrap="square">
            <a:spAutoFit/>
          </a:bodyPr>
          <a:lstStyle/>
          <a:p>
            <a:r>
              <a:rPr lang="en-IN" sz="1800" dirty="0">
                <a:solidFill>
                  <a:srgbClr val="0000CD"/>
                </a:solidFill>
                <a:latin typeface="Consolas" panose="020B0609020204030204" pitchFamily="49" charset="0"/>
              </a:rPr>
              <a:t>&lt;</a:t>
            </a:r>
            <a:r>
              <a:rPr lang="en-IN" sz="1800" dirty="0">
                <a:solidFill>
                  <a:srgbClr val="A52A2A"/>
                </a:solidFill>
                <a:latin typeface="Consolas" panose="020B0609020204030204" pitchFamily="49" charset="0"/>
              </a:rPr>
              <a:t>person</a:t>
            </a:r>
            <a:r>
              <a:rPr lang="en-IN" sz="1800" dirty="0" smtClean="0">
                <a:solidFill>
                  <a:srgbClr val="0000CD"/>
                </a:solidFill>
                <a:latin typeface="Consolas" panose="020B0609020204030204" pitchFamily="49" charset="0"/>
              </a:rPr>
              <a:t>&gt;</a:t>
            </a:r>
          </a:p>
          <a:p>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gender</a:t>
            </a:r>
            <a:r>
              <a:rPr lang="en-IN" sz="1800" dirty="0" smtClean="0">
                <a:solidFill>
                  <a:srgbClr val="0000CD"/>
                </a:solidFill>
                <a:latin typeface="Consolas" panose="020B0609020204030204" pitchFamily="49" charset="0"/>
              </a:rPr>
              <a:t>&gt;&lt;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gender</a:t>
            </a:r>
            <a:r>
              <a:rPr lang="en-IN" sz="1800" dirty="0" smtClean="0">
                <a:solidFill>
                  <a:srgbClr val="0000CD"/>
                </a:solidFill>
                <a:latin typeface="Consolas" panose="020B0609020204030204" pitchFamily="49" charset="0"/>
              </a:rPr>
              <a:t>&gt;</a:t>
            </a:r>
          </a:p>
          <a:p>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firstname /</a:t>
            </a:r>
            <a:r>
              <a:rPr lang="en-IN" sz="1800" dirty="0" smtClean="0">
                <a:solidFill>
                  <a:srgbClr val="0000CD"/>
                </a:solidFill>
                <a:latin typeface="Consolas" panose="020B0609020204030204" pitchFamily="49" charset="0"/>
              </a:rPr>
              <a:t>&gt;</a:t>
            </a:r>
          </a:p>
          <a:p>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lastname /</a:t>
            </a:r>
            <a:r>
              <a:rPr lang="en-IN" sz="1800" dirty="0" smtClean="0">
                <a:solidFill>
                  <a:srgbClr val="0000CD"/>
                </a:solidFill>
                <a:latin typeface="Consolas" panose="020B0609020204030204" pitchFamily="49" charset="0"/>
              </a:rPr>
              <a:t>&gt;</a:t>
            </a:r>
          </a:p>
          <a:p>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person</a:t>
            </a:r>
            <a:r>
              <a:rPr lang="en-IN" sz="1800" dirty="0">
                <a:solidFill>
                  <a:srgbClr val="0000CD"/>
                </a:solidFill>
                <a:latin typeface="Consolas" panose="020B0609020204030204" pitchFamily="49" charset="0"/>
              </a:rPr>
              <a:t>&gt;</a:t>
            </a:r>
            <a:endParaRPr lang="en-IN" sz="1800" dirty="0"/>
          </a:p>
        </p:txBody>
      </p:sp>
      <p:sp>
        <p:nvSpPr>
          <p:cNvPr id="2" name="Rectangle 1"/>
          <p:cNvSpPr/>
          <p:nvPr/>
        </p:nvSpPr>
        <p:spPr>
          <a:xfrm>
            <a:off x="4038600" y="2251501"/>
            <a:ext cx="4953000" cy="830997"/>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An element with no content is said to be empty.</a:t>
            </a:r>
          </a:p>
        </p:txBody>
      </p:sp>
    </p:spTree>
    <p:extLst>
      <p:ext uri="{BB962C8B-B14F-4D97-AF65-F5344CB8AC3E}">
        <p14:creationId xmlns:p14="http://schemas.microsoft.com/office/powerpoint/2010/main" val="390966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smtClean="0">
                <a:latin typeface="Arial" pitchFamily="34" charset="0"/>
                <a:cs typeface="Arial" pitchFamily="34" charset="0"/>
              </a:rPr>
              <a:t>XML Attributes</a:t>
            </a:r>
            <a:endParaRPr lang="en-US" sz="4800" b="1" dirty="0">
              <a:latin typeface="Arial" pitchFamily="34" charset="0"/>
              <a:cs typeface="Arial" pitchFamily="34" charset="0"/>
            </a:endParaRPr>
          </a:p>
        </p:txBody>
      </p:sp>
      <p:sp>
        <p:nvSpPr>
          <p:cNvPr id="3" name="Rectangle 2"/>
          <p:cNvSpPr/>
          <p:nvPr/>
        </p:nvSpPr>
        <p:spPr>
          <a:xfrm>
            <a:off x="152400" y="3124200"/>
            <a:ext cx="88392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Attributes are part of the XML elements. An element can have multiple unique attributes. Attribute gives more information about XML elements. To be more precise, they define properties of elements. An XML attribute is always a </a:t>
            </a:r>
            <a:r>
              <a:rPr lang="en-IN" sz="2000" i="1" dirty="0">
                <a:latin typeface="Arial" panose="020B0604020202020204" pitchFamily="34" charset="0"/>
                <a:cs typeface="Arial" panose="020B0604020202020204" pitchFamily="34" charset="0"/>
              </a:rPr>
              <a:t>name-value</a:t>
            </a:r>
            <a:r>
              <a:rPr lang="en-IN" sz="2000" dirty="0">
                <a:latin typeface="Arial" panose="020B0604020202020204" pitchFamily="34" charset="0"/>
                <a:cs typeface="Arial" panose="020B0604020202020204" pitchFamily="34" charset="0"/>
              </a:rPr>
              <a:t> pair.</a:t>
            </a:r>
            <a:endParaRPr lang="en-IN" sz="2000" b="0" i="0" dirty="0">
              <a:solidFill>
                <a:srgbClr val="2A2A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25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Attributes</a:t>
            </a:r>
          </a:p>
        </p:txBody>
      </p:sp>
      <p:sp>
        <p:nvSpPr>
          <p:cNvPr id="5" name="Rectangle 4"/>
          <p:cNvSpPr/>
          <p:nvPr/>
        </p:nvSpPr>
        <p:spPr>
          <a:xfrm>
            <a:off x="152400" y="762000"/>
            <a:ext cx="8839200" cy="1938992"/>
          </a:xfrm>
          <a:prstGeom prst="rect">
            <a:avLst/>
          </a:prstGeom>
        </p:spPr>
        <p:txBody>
          <a:bodyPr wrap="square">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Attributes must have both a name and a </a:t>
            </a:r>
            <a:r>
              <a:rPr lang="en-IN" sz="2000" dirty="0" smtClean="0">
                <a:latin typeface="Arial" panose="020B0604020202020204" pitchFamily="34" charset="0"/>
                <a:cs typeface="Arial" panose="020B0604020202020204" pitchFamily="34" charset="0"/>
              </a:rPr>
              <a:t>value.</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An element cannot have two attributes with the same name. </a:t>
            </a: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Attribute names </a:t>
            </a:r>
            <a:r>
              <a:rPr lang="en-IN" sz="2000" dirty="0">
                <a:latin typeface="Arial" panose="020B0604020202020204" pitchFamily="34" charset="0"/>
                <a:cs typeface="Arial" panose="020B0604020202020204" pitchFamily="34" charset="0"/>
              </a:rPr>
              <a:t>are case-sensitive and must start with a letter or underscore</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An attribute name </a:t>
            </a:r>
            <a:r>
              <a:rPr lang="en-IN" sz="2000" dirty="0">
                <a:latin typeface="Arial" panose="020B0604020202020204" pitchFamily="34" charset="0"/>
                <a:cs typeface="Arial" panose="020B0604020202020204" pitchFamily="34" charset="0"/>
              </a:rPr>
              <a:t>can contain letters, digits, hyphens, underscores, and periods. </a:t>
            </a:r>
          </a:p>
        </p:txBody>
      </p:sp>
      <p:sp>
        <p:nvSpPr>
          <p:cNvPr id="8" name="Rectangle 7"/>
          <p:cNvSpPr/>
          <p:nvPr/>
        </p:nvSpPr>
        <p:spPr>
          <a:xfrm>
            <a:off x="152400" y="2819400"/>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3" name="Rectangle 2"/>
          <p:cNvSpPr/>
          <p:nvPr/>
        </p:nvSpPr>
        <p:spPr>
          <a:xfrm>
            <a:off x="152400" y="3733800"/>
            <a:ext cx="8839200" cy="1200329"/>
          </a:xfrm>
          <a:prstGeom prst="rect">
            <a:avLst/>
          </a:prstGeom>
          <a:solidFill>
            <a:schemeClr val="accent4">
              <a:lumMod val="60000"/>
              <a:lumOff val="40000"/>
            </a:schemeClr>
          </a:solidFill>
        </p:spPr>
        <p:txBody>
          <a:bodyPr wrap="square">
            <a:spAutoFit/>
          </a:bodyPr>
          <a:lstStyle/>
          <a:p>
            <a:r>
              <a:rPr lang="en-IN" sz="1800" dirty="0">
                <a:solidFill>
                  <a:srgbClr val="0000CD"/>
                </a:solidFill>
                <a:latin typeface="Consolas" panose="020B0609020204030204" pitchFamily="49" charset="0"/>
              </a:rPr>
              <a:t>&lt;</a:t>
            </a:r>
            <a:r>
              <a:rPr lang="en-IN" sz="1800" dirty="0">
                <a:solidFill>
                  <a:srgbClr val="A52A2A"/>
                </a:solidFill>
                <a:latin typeface="Consolas" panose="020B0609020204030204" pitchFamily="49" charset="0"/>
              </a:rPr>
              <a:t>person</a:t>
            </a:r>
            <a:r>
              <a:rPr lang="en-IN" sz="1800" dirty="0">
                <a:solidFill>
                  <a:srgbClr val="FF0000"/>
                </a:solidFill>
                <a:latin typeface="Consolas" panose="020B0609020204030204" pitchFamily="49" charset="0"/>
              </a:rPr>
              <a:t> </a:t>
            </a:r>
            <a:r>
              <a:rPr lang="en-IN" sz="1800" dirty="0" smtClean="0">
                <a:solidFill>
                  <a:srgbClr val="FF0000"/>
                </a:solidFill>
                <a:latin typeface="Consolas" panose="020B0609020204030204" pitchFamily="49" charset="0"/>
              </a:rPr>
              <a:t>id</a:t>
            </a:r>
            <a:r>
              <a:rPr lang="en-IN" sz="1800" dirty="0">
                <a:solidFill>
                  <a:srgbClr val="0000CD"/>
                </a:solidFill>
                <a:latin typeface="Consolas" panose="020B0609020204030204" pitchFamily="49" charset="0"/>
              </a:rPr>
              <a:t>="1001"</a:t>
            </a:r>
            <a:r>
              <a:rPr lang="en-IN" sz="1800" dirty="0" smtClean="0">
                <a:solidFill>
                  <a:srgbClr val="FF0000"/>
                </a:solidFill>
                <a:latin typeface="Consolas" panose="020B0609020204030204" pitchFamily="49" charset="0"/>
              </a:rPr>
              <a:t> gender</a:t>
            </a:r>
            <a:r>
              <a:rPr lang="en-IN" sz="1800" dirty="0">
                <a:solidFill>
                  <a:srgbClr val="0000CD"/>
                </a:solidFill>
                <a:latin typeface="Consolas" panose="020B0609020204030204" pitchFamily="49" charset="0"/>
              </a:rPr>
              <a:t>="female</a:t>
            </a:r>
            <a:r>
              <a:rPr lang="en-IN" sz="1800" dirty="0" smtClean="0">
                <a:solidFill>
                  <a:srgbClr val="0000CD"/>
                </a:solidFill>
                <a:latin typeface="Consolas" panose="020B0609020204030204" pitchFamily="49" charset="0"/>
              </a:rPr>
              <a:t>"&gt;</a:t>
            </a:r>
          </a:p>
          <a:p>
            <a:r>
              <a:rPr lang="en-IN" sz="1800" dirty="0">
                <a:solidFill>
                  <a:srgbClr val="0000CD"/>
                </a:solidFill>
                <a:latin typeface="Consolas" panose="020B0609020204030204" pitchFamily="49" charset="0"/>
              </a:rPr>
              <a:t> </a:t>
            </a:r>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firstname</a:t>
            </a:r>
            <a:r>
              <a:rPr lang="en-IN" sz="1800" dirty="0" smtClean="0">
                <a:solidFill>
                  <a:srgbClr val="0000CD"/>
                </a:solidFill>
                <a:latin typeface="Consolas" panose="020B0609020204030204" pitchFamily="49" charset="0"/>
              </a:rPr>
              <a:t>&gt;</a:t>
            </a:r>
            <a:r>
              <a:rPr lang="en-IN" sz="1800" dirty="0">
                <a:solidFill>
                  <a:srgbClr val="000000"/>
                </a:solidFill>
                <a:latin typeface="Consolas" panose="020B0609020204030204" pitchFamily="49" charset="0"/>
              </a:rPr>
              <a:t>Somename</a:t>
            </a:r>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firstname</a:t>
            </a:r>
            <a:r>
              <a:rPr lang="en-IN" sz="1800" dirty="0" smtClean="0">
                <a:solidFill>
                  <a:srgbClr val="0000CD"/>
                </a:solidFill>
                <a:latin typeface="Consolas" panose="020B0609020204030204" pitchFamily="49" charset="0"/>
              </a:rPr>
              <a:t>&gt;</a:t>
            </a:r>
          </a:p>
          <a:p>
            <a:r>
              <a:rPr lang="en-IN" sz="1800" dirty="0">
                <a:solidFill>
                  <a:srgbClr val="0000CD"/>
                </a:solidFill>
                <a:latin typeface="Consolas" panose="020B0609020204030204" pitchFamily="49" charset="0"/>
              </a:rPr>
              <a:t> </a:t>
            </a:r>
            <a:r>
              <a:rPr lang="en-IN" sz="1800" dirty="0" smtClean="0">
                <a:solidFill>
                  <a:srgbClr val="0000CD"/>
                </a:solidFill>
                <a:latin typeface="Consolas" panose="020B0609020204030204" pitchFamily="49" charset="0"/>
              </a:rPr>
              <a:t> &lt;</a:t>
            </a:r>
            <a:r>
              <a:rPr lang="en-IN" sz="1800" dirty="0" smtClean="0">
                <a:solidFill>
                  <a:srgbClr val="A52A2A"/>
                </a:solidFill>
                <a:latin typeface="Consolas" panose="020B0609020204030204" pitchFamily="49" charset="0"/>
              </a:rPr>
              <a:t>lastname</a:t>
            </a:r>
            <a:r>
              <a:rPr lang="en-IN" sz="1800" dirty="0" smtClean="0">
                <a:solidFill>
                  <a:srgbClr val="0000CD"/>
                </a:solidFill>
                <a:latin typeface="Consolas" panose="020B0609020204030204" pitchFamily="49" charset="0"/>
              </a:rPr>
              <a:t>&gt;</a:t>
            </a:r>
            <a:r>
              <a:rPr lang="en-IN" sz="1800" dirty="0">
                <a:solidFill>
                  <a:srgbClr val="000000"/>
                </a:solidFill>
                <a:latin typeface="Consolas" panose="020B0609020204030204" pitchFamily="49" charset="0"/>
              </a:rPr>
              <a:t>Somelastname</a:t>
            </a:r>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lastname</a:t>
            </a:r>
            <a:r>
              <a:rPr lang="en-IN" sz="1800" dirty="0" smtClean="0">
                <a:solidFill>
                  <a:srgbClr val="0000CD"/>
                </a:solidFill>
                <a:latin typeface="Consolas" panose="020B0609020204030204" pitchFamily="49" charset="0"/>
              </a:rPr>
              <a:t>&gt;</a:t>
            </a:r>
          </a:p>
          <a:p>
            <a:r>
              <a:rPr lang="en-IN" sz="1800" dirty="0" smtClean="0">
                <a:solidFill>
                  <a:srgbClr val="0000CD"/>
                </a:solidFill>
                <a:latin typeface="Consolas" panose="020B0609020204030204" pitchFamily="49" charset="0"/>
              </a:rPr>
              <a:t>&lt;</a:t>
            </a:r>
            <a:r>
              <a:rPr lang="en-IN" sz="1800" dirty="0" smtClean="0">
                <a:solidFill>
                  <a:srgbClr val="A52A2A"/>
                </a:solidFill>
                <a:latin typeface="Consolas" panose="020B0609020204030204" pitchFamily="49" charset="0"/>
              </a:rPr>
              <a:t>/</a:t>
            </a:r>
            <a:r>
              <a:rPr lang="en-IN" sz="1800" dirty="0">
                <a:solidFill>
                  <a:srgbClr val="A52A2A"/>
                </a:solidFill>
                <a:latin typeface="Consolas" panose="020B0609020204030204" pitchFamily="49" charset="0"/>
              </a:rPr>
              <a:t>person</a:t>
            </a:r>
            <a:r>
              <a:rPr lang="en-IN" sz="1800" dirty="0">
                <a:solidFill>
                  <a:srgbClr val="0000CD"/>
                </a:solidFill>
                <a:latin typeface="Consolas" panose="020B0609020204030204" pitchFamily="49" charset="0"/>
              </a:rPr>
              <a:t>&gt;</a:t>
            </a:r>
            <a:endParaRPr lang="en-IN" sz="1800" dirty="0"/>
          </a:p>
        </p:txBody>
      </p:sp>
      <p:sp>
        <p:nvSpPr>
          <p:cNvPr id="12" name="Rectangle 11"/>
          <p:cNvSpPr/>
          <p:nvPr/>
        </p:nvSpPr>
        <p:spPr>
          <a:xfrm>
            <a:off x="152400" y="3172906"/>
            <a:ext cx="6705599" cy="369332"/>
          </a:xfrm>
          <a:prstGeom prst="rect">
            <a:avLst/>
          </a:prstGeom>
          <a:noFill/>
        </p:spPr>
        <p:txBody>
          <a:bodyPr wrap="square">
            <a:spAutoFit/>
          </a:bodyPr>
          <a:lstStyle/>
          <a:p>
            <a:r>
              <a:rPr lang="sv-SE" sz="1800" dirty="0">
                <a:solidFill>
                  <a:srgbClr val="0070C0"/>
                </a:solidFill>
                <a:latin typeface="Arial" panose="020B0604020202020204" pitchFamily="34" charset="0"/>
                <a:cs typeface="Arial" panose="020B0604020202020204" pitchFamily="34" charset="0"/>
              </a:rPr>
              <a:t>&lt;elementName att1Name="att1Value" att2Name="att2Value"...&gt;</a:t>
            </a:r>
            <a:endParaRPr lang="en-IN" sz="18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584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a:latin typeface="Arial" pitchFamily="34" charset="0"/>
                <a:cs typeface="Arial" pitchFamily="34" charset="0"/>
              </a:rPr>
              <a:t>XML Namespaces</a:t>
            </a:r>
            <a:endParaRPr lang="en-US" sz="4800" b="1" dirty="0">
              <a:latin typeface="Arial" pitchFamily="34" charset="0"/>
              <a:cs typeface="Arial" pitchFamily="34" charset="0"/>
            </a:endParaRPr>
          </a:p>
        </p:txBody>
      </p:sp>
      <p:sp>
        <p:nvSpPr>
          <p:cNvPr id="3" name="Rectangle 2"/>
          <p:cNvSpPr/>
          <p:nvPr/>
        </p:nvSpPr>
        <p:spPr>
          <a:xfrm>
            <a:off x="152400" y="3124200"/>
            <a:ext cx="8839200"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XML Namespace is used to avoid element name conflict in XML document.</a:t>
            </a:r>
            <a:endParaRPr lang="en-IN" sz="2000" b="0" i="0" dirty="0">
              <a:solidFill>
                <a:srgbClr val="2A2A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45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Namespace</a:t>
            </a:r>
          </a:p>
        </p:txBody>
      </p:sp>
      <p:sp>
        <p:nvSpPr>
          <p:cNvPr id="5" name="Rectangle 4"/>
          <p:cNvSpPr/>
          <p:nvPr/>
        </p:nvSpPr>
        <p:spPr>
          <a:xfrm>
            <a:off x="152400" y="762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XML namespace is declared using the reserved XML attribute. This attribute name must be started with "xmlns"</a:t>
            </a:r>
          </a:p>
        </p:txBody>
      </p:sp>
      <p:sp>
        <p:nvSpPr>
          <p:cNvPr id="7" name="Rectangle 6"/>
          <p:cNvSpPr/>
          <p:nvPr/>
        </p:nvSpPr>
        <p:spPr>
          <a:xfrm>
            <a:off x="152400" y="1715562"/>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9" name="Rectangle 8"/>
          <p:cNvSpPr/>
          <p:nvPr/>
        </p:nvSpPr>
        <p:spPr>
          <a:xfrm>
            <a:off x="152401" y="2069068"/>
            <a:ext cx="3505200" cy="369332"/>
          </a:xfrm>
          <a:prstGeom prst="rect">
            <a:avLst/>
          </a:prstGeom>
          <a:noFill/>
        </p:spPr>
        <p:txBody>
          <a:bodyPr wrap="square">
            <a:spAutoFit/>
          </a:bodyPr>
          <a:lstStyle/>
          <a:p>
            <a:r>
              <a:rPr lang="sv-SE" sz="1800" dirty="0">
                <a:solidFill>
                  <a:srgbClr val="0070C0"/>
                </a:solidFill>
                <a:latin typeface="Arial" panose="020B0604020202020204" pitchFamily="34" charset="0"/>
                <a:cs typeface="Arial" panose="020B0604020202020204" pitchFamily="34" charset="0"/>
              </a:rPr>
              <a:t>&lt;element xmlns:name = "URL"&gt;</a:t>
            </a:r>
            <a:endParaRPr lang="en-IN" sz="1800" dirty="0">
              <a:solidFill>
                <a:srgbClr val="0070C0"/>
              </a:solidFill>
              <a:latin typeface="Arial" panose="020B0604020202020204" pitchFamily="34" charset="0"/>
              <a:cs typeface="Arial" panose="020B0604020202020204" pitchFamily="34" charset="0"/>
            </a:endParaRPr>
          </a:p>
        </p:txBody>
      </p:sp>
      <p:sp>
        <p:nvSpPr>
          <p:cNvPr id="2" name="Rectangle 1"/>
          <p:cNvSpPr/>
          <p:nvPr/>
        </p:nvSpPr>
        <p:spPr>
          <a:xfrm>
            <a:off x="3962400" y="1600200"/>
            <a:ext cx="5105400" cy="923330"/>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Namespace starts with keyword "xmlns".</a:t>
            </a: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The word name is a namespace prefix.</a:t>
            </a: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The URL is a namespace identifier.</a:t>
            </a:r>
          </a:p>
        </p:txBody>
      </p:sp>
      <p:sp>
        <p:nvSpPr>
          <p:cNvPr id="6" name="Rectangle 5"/>
          <p:cNvSpPr/>
          <p:nvPr/>
        </p:nvSpPr>
        <p:spPr>
          <a:xfrm>
            <a:off x="152400" y="2591164"/>
            <a:ext cx="8818418" cy="3693319"/>
          </a:xfrm>
          <a:prstGeom prst="rect">
            <a:avLst/>
          </a:prstGeom>
        </p:spPr>
        <p:txBody>
          <a:bodyPr wrap="square">
            <a:spAutoFit/>
          </a:bodyPr>
          <a:lstStyle/>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 </a:t>
            </a:r>
            <a:r>
              <a:rPr lang="en-IN" sz="1800" dirty="0">
                <a:solidFill>
                  <a:srgbClr val="7F007F"/>
                </a:solidFill>
                <a:latin typeface="Consolas" panose="020B0609020204030204" pitchFamily="49" charset="0"/>
              </a:rPr>
              <a:t>version</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"1.0" </a:t>
            </a:r>
            <a:r>
              <a:rPr lang="en-IN" sz="1800" i="1" dirty="0">
                <a:solidFill>
                  <a:srgbClr val="7F007F"/>
                </a:solidFill>
                <a:latin typeface="Consolas" panose="020B0609020204030204" pitchFamily="49" charset="0"/>
              </a:rPr>
              <a:t>encoding</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"UTF-8"</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root</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h:table </a:t>
            </a:r>
            <a:r>
              <a:rPr lang="en-IN" sz="1800" dirty="0">
                <a:solidFill>
                  <a:srgbClr val="7F007F"/>
                </a:solidFill>
                <a:latin typeface="Consolas" panose="020B0609020204030204" pitchFamily="49" charset="0"/>
              </a:rPr>
              <a:t>xmlns:h</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"http://www.iway.com/ns/compaines"</a:t>
            </a:r>
            <a:r>
              <a:rPr lang="en-IN" sz="1800" i="1"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Samsung</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h:td</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h:tr</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h:table</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f:table </a:t>
            </a:r>
            <a:r>
              <a:rPr lang="en-IN" sz="1800" dirty="0">
                <a:solidFill>
                  <a:srgbClr val="7F007F"/>
                </a:solidFill>
                <a:latin typeface="Consolas" panose="020B0609020204030204" pitchFamily="49" charset="0"/>
              </a:rPr>
              <a:t>xmlns:f</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"https://www.iway.com/ns/details"</a:t>
            </a:r>
            <a:r>
              <a:rPr lang="en-IN" sz="1800" i="1"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f:color</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White</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f:color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f:memory</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4gb</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f:memory</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f:price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Rs.24,000</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f:price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f:table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root</a:t>
            </a:r>
            <a:r>
              <a:rPr lang="en-IN" sz="1800" dirty="0">
                <a:solidFill>
                  <a:srgbClr val="00808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5413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Namespace</a:t>
            </a:r>
          </a:p>
        </p:txBody>
      </p:sp>
      <p:sp>
        <p:nvSpPr>
          <p:cNvPr id="5" name="Rectangle 4"/>
          <p:cNvSpPr/>
          <p:nvPr/>
        </p:nvSpPr>
        <p:spPr>
          <a:xfrm>
            <a:off x="152400" y="762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XML namespace is declared using the reserved XML attribute. This attribute name must be started with "xmlns"</a:t>
            </a:r>
          </a:p>
        </p:txBody>
      </p:sp>
      <p:sp>
        <p:nvSpPr>
          <p:cNvPr id="7" name="Rectangle 6"/>
          <p:cNvSpPr/>
          <p:nvPr/>
        </p:nvSpPr>
        <p:spPr>
          <a:xfrm>
            <a:off x="152400" y="1715562"/>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9" name="Rectangle 8"/>
          <p:cNvSpPr/>
          <p:nvPr/>
        </p:nvSpPr>
        <p:spPr>
          <a:xfrm>
            <a:off x="152401" y="2069068"/>
            <a:ext cx="3505200" cy="369332"/>
          </a:xfrm>
          <a:prstGeom prst="rect">
            <a:avLst/>
          </a:prstGeom>
          <a:noFill/>
        </p:spPr>
        <p:txBody>
          <a:bodyPr wrap="square">
            <a:spAutoFit/>
          </a:bodyPr>
          <a:lstStyle/>
          <a:p>
            <a:r>
              <a:rPr lang="sv-SE" sz="1800" dirty="0">
                <a:solidFill>
                  <a:srgbClr val="0070C0"/>
                </a:solidFill>
                <a:latin typeface="Arial" panose="020B0604020202020204" pitchFamily="34" charset="0"/>
                <a:cs typeface="Arial" panose="020B0604020202020204" pitchFamily="34" charset="0"/>
              </a:rPr>
              <a:t>&lt;element xmlns:name = "URL"&gt;</a:t>
            </a:r>
            <a:endParaRPr lang="en-IN" sz="18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591164"/>
            <a:ext cx="8818418" cy="3970318"/>
          </a:xfrm>
          <a:prstGeom prst="rect">
            <a:avLst/>
          </a:prstGeom>
        </p:spPr>
        <p:txBody>
          <a:bodyPr wrap="square">
            <a:spAutoFit/>
          </a:bodyPr>
          <a:lstStyle/>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 </a:t>
            </a:r>
            <a:r>
              <a:rPr lang="en-IN" sz="1800" dirty="0">
                <a:solidFill>
                  <a:srgbClr val="7F007F"/>
                </a:solidFill>
                <a:latin typeface="Consolas" panose="020B0609020204030204" pitchFamily="49" charset="0"/>
              </a:rPr>
              <a:t>version</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"1.0" </a:t>
            </a:r>
            <a:r>
              <a:rPr lang="en-IN" sz="1800" i="1" dirty="0">
                <a:solidFill>
                  <a:srgbClr val="7F007F"/>
                </a:solidFill>
                <a:latin typeface="Consolas" panose="020B0609020204030204" pitchFamily="49" charset="0"/>
              </a:rPr>
              <a:t>encoding</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"UTF-8"</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root </a:t>
            </a:r>
            <a:r>
              <a:rPr lang="en-IN" sz="1800" dirty="0" smtClean="0">
                <a:solidFill>
                  <a:srgbClr val="7F007F"/>
                </a:solidFill>
                <a:latin typeface="Consolas" panose="020B0609020204030204" pitchFamily="49" charset="0"/>
              </a:rPr>
              <a:t>xmlns:h</a:t>
            </a:r>
            <a:r>
              <a:rPr lang="en-IN" sz="1800" dirty="0" smtClean="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"http://www.iway.com/ns/compaines"</a:t>
            </a:r>
            <a:endParaRPr lang="en-IN" sz="1800" i="1" dirty="0" smtClean="0">
              <a:solidFill>
                <a:srgbClr val="2A00FF"/>
              </a:solidFill>
              <a:latin typeface="Consolas" panose="020B0609020204030204" pitchFamily="49" charset="0"/>
            </a:endParaRPr>
          </a:p>
          <a:p>
            <a:r>
              <a:rPr lang="en-IN" sz="1800" i="1" dirty="0" smtClean="0">
                <a:solidFill>
                  <a:srgbClr val="2A00FF"/>
                </a:solidFill>
                <a:latin typeface="Consolas" panose="020B0609020204030204" pitchFamily="49" charset="0"/>
              </a:rPr>
              <a:t>      </a:t>
            </a:r>
            <a:r>
              <a:rPr lang="en-IN" sz="1800" dirty="0" smtClean="0">
                <a:solidFill>
                  <a:srgbClr val="7F007F"/>
                </a:solidFill>
                <a:latin typeface="Consolas" panose="020B0609020204030204" pitchFamily="49" charset="0"/>
              </a:rPr>
              <a:t>xmlns:f</a:t>
            </a:r>
            <a:r>
              <a:rPr lang="en-IN" sz="1800" dirty="0" smtClean="0">
                <a:solidFill>
                  <a:srgbClr val="000000"/>
                </a:solidFill>
                <a:latin typeface="Consolas" panose="020B0609020204030204" pitchFamily="49" charset="0"/>
              </a:rPr>
              <a:t>=</a:t>
            </a:r>
            <a:r>
              <a:rPr lang="en-IN" sz="1800" i="1" dirty="0" smtClean="0">
                <a:solidFill>
                  <a:srgbClr val="2A00FF"/>
                </a:solidFill>
                <a:latin typeface="Consolas" panose="020B0609020204030204" pitchFamily="49" charset="0"/>
              </a:rPr>
              <a:t>"</a:t>
            </a:r>
            <a:r>
              <a:rPr lang="en-IN" sz="1800" i="1" dirty="0">
                <a:solidFill>
                  <a:srgbClr val="2A00FF"/>
                </a:solidFill>
                <a:latin typeface="Consolas" panose="020B0609020204030204" pitchFamily="49" charset="0"/>
              </a:rPr>
              <a:t>https://www.iway.com/ns/details"</a:t>
            </a:r>
            <a:r>
              <a:rPr lang="en-IN" sz="1800" dirty="0" smtClean="0">
                <a:solidFill>
                  <a:srgbClr val="008080"/>
                </a:solidFill>
                <a:latin typeface="Consolas" panose="020B0609020204030204" pitchFamily="49" charset="0"/>
              </a:rPr>
              <a:t>&gt;</a:t>
            </a:r>
            <a:endParaRPr lang="en-IN" sz="1800" dirty="0">
              <a:solidFill>
                <a:srgbClr val="008080"/>
              </a:solidFill>
              <a:latin typeface="Consolas" panose="020B0609020204030204" pitchFamily="49" charset="0"/>
            </a:endParaRPr>
          </a:p>
          <a:p>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h:table</a:t>
            </a:r>
            <a:r>
              <a:rPr lang="en-IN" sz="1800" i="1" dirty="0" smtClean="0">
                <a:solidFill>
                  <a:srgbClr val="008080"/>
                </a:solidFill>
                <a:latin typeface="Consolas" panose="020B0609020204030204" pitchFamily="49" charset="0"/>
              </a:rPr>
              <a:t>&gt;</a:t>
            </a:r>
            <a:endParaRPr lang="en-IN" sz="1800" i="1" dirty="0">
              <a:solidFill>
                <a:srgbClr val="00808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Samsung</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h:td</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h:tr</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h:table</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f:table</a:t>
            </a:r>
            <a:r>
              <a:rPr lang="en-IN" sz="1800" i="1" dirty="0" smtClean="0">
                <a:solidFill>
                  <a:srgbClr val="008080"/>
                </a:solidFill>
                <a:latin typeface="Consolas" panose="020B0609020204030204" pitchFamily="49" charset="0"/>
              </a:rPr>
              <a:t>&gt;</a:t>
            </a:r>
            <a:endParaRPr lang="en-IN" sz="1800" i="1" dirty="0">
              <a:solidFill>
                <a:srgbClr val="00808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f:color</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White</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f:color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f:memory</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4gb</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f:memory</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f:price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Rs.24,000</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f:price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f:table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root</a:t>
            </a:r>
            <a:r>
              <a:rPr lang="en-IN" sz="1800" dirty="0">
                <a:solidFill>
                  <a:srgbClr val="008080"/>
                </a:solidFill>
                <a:latin typeface="Consolas" panose="020B0609020204030204" pitchFamily="49" charset="0"/>
              </a:rPr>
              <a:t>&gt;</a:t>
            </a:r>
            <a:endParaRPr lang="en-IN" sz="1800" dirty="0"/>
          </a:p>
        </p:txBody>
      </p:sp>
      <p:sp>
        <p:nvSpPr>
          <p:cNvPr id="10" name="Rectangle 9"/>
          <p:cNvSpPr/>
          <p:nvPr/>
        </p:nvSpPr>
        <p:spPr>
          <a:xfrm>
            <a:off x="3962400" y="1600200"/>
            <a:ext cx="5105400" cy="923330"/>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Namespace starts with keyword "xmlns".</a:t>
            </a: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The word name is a namespace prefix.</a:t>
            </a: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The URL is a namespace identifier.</a:t>
            </a:r>
          </a:p>
        </p:txBody>
      </p:sp>
    </p:spTree>
    <p:extLst>
      <p:ext uri="{BB962C8B-B14F-4D97-AF65-F5344CB8AC3E}">
        <p14:creationId xmlns:p14="http://schemas.microsoft.com/office/powerpoint/2010/main" val="369385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a:latin typeface="Arial" pitchFamily="34" charset="0"/>
                <a:cs typeface="Arial" pitchFamily="34" charset="0"/>
              </a:rPr>
              <a:t>XML </a:t>
            </a:r>
            <a:r>
              <a:rPr lang="en-IN" sz="4800" b="1" dirty="0" smtClean="0">
                <a:latin typeface="Arial" pitchFamily="34" charset="0"/>
                <a:cs typeface="Arial" pitchFamily="34" charset="0"/>
              </a:rPr>
              <a:t>CSS</a:t>
            </a:r>
            <a:endParaRPr lang="en-US" sz="4800" b="1" dirty="0">
              <a:latin typeface="Arial" pitchFamily="34" charset="0"/>
              <a:cs typeface="Arial" pitchFamily="34" charset="0"/>
            </a:endParaRPr>
          </a:p>
        </p:txBody>
      </p:sp>
    </p:spTree>
    <p:extLst>
      <p:ext uri="{BB962C8B-B14F-4D97-AF65-F5344CB8AC3E}">
        <p14:creationId xmlns:p14="http://schemas.microsoft.com/office/powerpoint/2010/main" val="1045961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CSS</a:t>
            </a:r>
          </a:p>
        </p:txBody>
      </p:sp>
      <p:sp>
        <p:nvSpPr>
          <p:cNvPr id="5" name="Rectangle 4"/>
          <p:cNvSpPr/>
          <p:nvPr/>
        </p:nvSpPr>
        <p:spPr>
          <a:xfrm>
            <a:off x="152400" y="762000"/>
            <a:ext cx="8839200"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a:t>
            </a:r>
            <a:r>
              <a:rPr lang="en-IN" sz="2000" dirty="0" smtClean="0">
                <a:latin typeface="Arial" panose="020B0604020202020204" pitchFamily="34" charset="0"/>
                <a:cs typeface="Arial" panose="020B0604020202020204" pitchFamily="34" charset="0"/>
              </a:rPr>
              <a:t>XML-CSS is used to apply styles to XML tags.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152400" y="1258362"/>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9" name="Rectangle 8"/>
          <p:cNvSpPr/>
          <p:nvPr/>
        </p:nvSpPr>
        <p:spPr>
          <a:xfrm>
            <a:off x="152400" y="1611868"/>
            <a:ext cx="5791199" cy="369332"/>
          </a:xfrm>
          <a:prstGeom prst="rect">
            <a:avLst/>
          </a:prstGeom>
          <a:noFill/>
        </p:spPr>
        <p:txBody>
          <a:bodyPr wrap="square">
            <a:spAutoFit/>
          </a:bodyPr>
          <a:lstStyle/>
          <a:p>
            <a:r>
              <a:rPr lang="en-IN" sz="1800" dirty="0">
                <a:solidFill>
                  <a:srgbClr val="0070C0"/>
                </a:solidFill>
                <a:latin typeface="Arial" panose="020B0604020202020204" pitchFamily="34" charset="0"/>
                <a:cs typeface="Arial" panose="020B0604020202020204" pitchFamily="34" charset="0"/>
              </a:rPr>
              <a:t>&lt;?xml-stylesheet type="text/css" href="my-style.css"?&gt;</a:t>
            </a:r>
          </a:p>
        </p:txBody>
      </p:sp>
      <p:sp>
        <p:nvSpPr>
          <p:cNvPr id="3" name="Rectangle 2"/>
          <p:cNvSpPr/>
          <p:nvPr/>
        </p:nvSpPr>
        <p:spPr>
          <a:xfrm>
            <a:off x="152400" y="2527280"/>
            <a:ext cx="8839200" cy="3416320"/>
          </a:xfrm>
          <a:prstGeom prst="rect">
            <a:avLst/>
          </a:prstGeom>
        </p:spPr>
        <p:txBody>
          <a:bodyPr wrap="square">
            <a:spAutoFit/>
          </a:bodyPr>
          <a:lstStyle/>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 </a:t>
            </a:r>
            <a:r>
              <a:rPr lang="en-IN" sz="1800" dirty="0">
                <a:solidFill>
                  <a:srgbClr val="7F007F"/>
                </a:solidFill>
                <a:latin typeface="Consolas" panose="020B0609020204030204" pitchFamily="49" charset="0"/>
              </a:rPr>
              <a:t>version</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"1.0" </a:t>
            </a:r>
            <a:r>
              <a:rPr lang="en-IN" sz="1800" i="1" dirty="0">
                <a:solidFill>
                  <a:srgbClr val="7F007F"/>
                </a:solidFill>
                <a:latin typeface="Consolas" panose="020B0609020204030204" pitchFamily="49" charset="0"/>
              </a:rPr>
              <a:t>encoding</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"UTF-8"</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xml-stylesheet </a:t>
            </a:r>
            <a:r>
              <a:rPr lang="en-IN" sz="1800" dirty="0">
                <a:solidFill>
                  <a:srgbClr val="7F007F"/>
                </a:solidFill>
                <a:latin typeface="Consolas" panose="020B0609020204030204" pitchFamily="49" charset="0"/>
              </a:rPr>
              <a:t>type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"text/css" </a:t>
            </a:r>
            <a:r>
              <a:rPr lang="en-IN" sz="1800" i="1" dirty="0">
                <a:solidFill>
                  <a:srgbClr val="7F007F"/>
                </a:solidFill>
                <a:latin typeface="Consolas" panose="020B0609020204030204" pitchFamily="49" charset="0"/>
              </a:rPr>
              <a:t>href</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"book.css"</a:t>
            </a:r>
            <a:r>
              <a:rPr lang="en-IN" sz="1800" i="1"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bookDetails</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1001</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bookid</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title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Oracle 12c:The Complete Reference</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title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 </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author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Kevin</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Loney</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author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year</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2013</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year</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price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Rs.4049</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price</a:t>
            </a:r>
            <a:r>
              <a:rPr lang="en-IN" sz="1800" dirty="0">
                <a:solidFill>
                  <a:srgbClr val="008080"/>
                </a:solidFill>
                <a:latin typeface="Consolas" panose="020B0609020204030204" pitchFamily="49" charset="0"/>
              </a:rPr>
              <a:t>&gt;</a:t>
            </a:r>
          </a:p>
          <a:p>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bookDetails</a:t>
            </a:r>
            <a:r>
              <a:rPr lang="en-IN" sz="1800" dirty="0">
                <a:solidFill>
                  <a:srgbClr val="008080"/>
                </a:solidFill>
                <a:latin typeface="Consolas" panose="020B0609020204030204" pitchFamily="49" charset="0"/>
              </a:rPr>
              <a:t>&gt;</a:t>
            </a:r>
            <a:endParaRPr lang="en-IN" sz="1800" dirty="0"/>
          </a:p>
        </p:txBody>
      </p:sp>
      <p:sp>
        <p:nvSpPr>
          <p:cNvPr id="10" name="Rectangle 9"/>
          <p:cNvSpPr/>
          <p:nvPr/>
        </p:nvSpPr>
        <p:spPr>
          <a:xfrm>
            <a:off x="228600" y="2114490"/>
            <a:ext cx="1905000" cy="400110"/>
          </a:xfrm>
          <a:prstGeom prst="rect">
            <a:avLst/>
          </a:prstGeom>
        </p:spPr>
        <p:txBody>
          <a:bodyPr wrap="square">
            <a:spAutoFit/>
          </a:bodyPr>
          <a:lstStyle/>
          <a:p>
            <a:r>
              <a:rPr lang="en-IN" sz="2000" i="1" dirty="0" smtClean="0">
                <a:solidFill>
                  <a:schemeClr val="tx1">
                    <a:lumMod val="65000"/>
                    <a:lumOff val="35000"/>
                  </a:schemeClr>
                </a:solidFill>
              </a:rPr>
              <a:t>bookDetails.xml</a:t>
            </a:r>
            <a:endParaRPr lang="en-IN" sz="2000" i="1" dirty="0">
              <a:solidFill>
                <a:schemeClr val="tx1">
                  <a:lumMod val="65000"/>
                  <a:lumOff val="35000"/>
                </a:schemeClr>
              </a:solidFill>
            </a:endParaRPr>
          </a:p>
        </p:txBody>
      </p:sp>
    </p:spTree>
    <p:extLst>
      <p:ext uri="{BB962C8B-B14F-4D97-AF65-F5344CB8AC3E}">
        <p14:creationId xmlns:p14="http://schemas.microsoft.com/office/powerpoint/2010/main" val="3575946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dirty="0" smtClean="0"/>
              <a:t>XML CSS</a:t>
            </a:r>
          </a:p>
        </p:txBody>
      </p:sp>
      <p:sp>
        <p:nvSpPr>
          <p:cNvPr id="5" name="Rectangle 4"/>
          <p:cNvSpPr/>
          <p:nvPr/>
        </p:nvSpPr>
        <p:spPr>
          <a:xfrm>
            <a:off x="152400" y="762000"/>
            <a:ext cx="8839200"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a:t>
            </a:r>
            <a:r>
              <a:rPr lang="en-IN" sz="2000" dirty="0" smtClean="0">
                <a:latin typeface="Arial" panose="020B0604020202020204" pitchFamily="34" charset="0"/>
                <a:cs typeface="Arial" panose="020B0604020202020204" pitchFamily="34" charset="0"/>
              </a:rPr>
              <a:t>XML-CSS is used to apply styles to XML tags.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152400" y="1258362"/>
            <a:ext cx="990600" cy="400110"/>
          </a:xfrm>
          <a:prstGeom prst="rect">
            <a:avLst/>
          </a:prstGeom>
        </p:spPr>
        <p:txBody>
          <a:bodyPr wrap="square">
            <a:spAutoFit/>
          </a:bodyPr>
          <a:lstStyle/>
          <a:p>
            <a:r>
              <a:rPr lang="en-IN" sz="2000" i="1" dirty="0">
                <a:solidFill>
                  <a:schemeClr val="tx1">
                    <a:lumMod val="65000"/>
                    <a:lumOff val="35000"/>
                  </a:schemeClr>
                </a:solidFill>
                <a:latin typeface="Open Sans"/>
              </a:rPr>
              <a:t>syntax</a:t>
            </a:r>
            <a:endParaRPr lang="en-IN" sz="2000" i="1" dirty="0">
              <a:solidFill>
                <a:schemeClr val="tx1">
                  <a:lumMod val="65000"/>
                  <a:lumOff val="35000"/>
                </a:schemeClr>
              </a:solidFill>
            </a:endParaRPr>
          </a:p>
        </p:txBody>
      </p:sp>
      <p:sp>
        <p:nvSpPr>
          <p:cNvPr id="9" name="Rectangle 8"/>
          <p:cNvSpPr/>
          <p:nvPr/>
        </p:nvSpPr>
        <p:spPr>
          <a:xfrm>
            <a:off x="152400" y="1611868"/>
            <a:ext cx="5791199" cy="369332"/>
          </a:xfrm>
          <a:prstGeom prst="rect">
            <a:avLst/>
          </a:prstGeom>
          <a:noFill/>
        </p:spPr>
        <p:txBody>
          <a:bodyPr wrap="square">
            <a:spAutoFit/>
          </a:bodyPr>
          <a:lstStyle/>
          <a:p>
            <a:r>
              <a:rPr lang="en-IN" sz="1800" dirty="0">
                <a:solidFill>
                  <a:srgbClr val="0070C0"/>
                </a:solidFill>
                <a:latin typeface="Arial" panose="020B0604020202020204" pitchFamily="34" charset="0"/>
                <a:cs typeface="Arial" panose="020B0604020202020204" pitchFamily="34" charset="0"/>
              </a:rPr>
              <a:t>&lt;?xml-stylesheet type="text/css" href="my-style.css"?&gt;</a:t>
            </a:r>
          </a:p>
        </p:txBody>
      </p:sp>
      <p:sp>
        <p:nvSpPr>
          <p:cNvPr id="10" name="Rectangle 9"/>
          <p:cNvSpPr/>
          <p:nvPr/>
        </p:nvSpPr>
        <p:spPr>
          <a:xfrm>
            <a:off x="228600" y="2114490"/>
            <a:ext cx="1905000" cy="400110"/>
          </a:xfrm>
          <a:prstGeom prst="rect">
            <a:avLst/>
          </a:prstGeom>
        </p:spPr>
        <p:txBody>
          <a:bodyPr wrap="square">
            <a:spAutoFit/>
          </a:bodyPr>
          <a:lstStyle/>
          <a:p>
            <a:r>
              <a:rPr lang="en-IN" sz="2000" i="1" dirty="0" smtClean="0">
                <a:solidFill>
                  <a:schemeClr val="tx1">
                    <a:lumMod val="65000"/>
                    <a:lumOff val="35000"/>
                  </a:schemeClr>
                </a:solidFill>
              </a:rPr>
              <a:t>book.css</a:t>
            </a:r>
            <a:endParaRPr lang="en-IN" sz="2000" i="1" dirty="0">
              <a:solidFill>
                <a:schemeClr val="tx1">
                  <a:lumMod val="65000"/>
                  <a:lumOff val="35000"/>
                </a:schemeClr>
              </a:solidFill>
            </a:endParaRPr>
          </a:p>
        </p:txBody>
      </p:sp>
      <p:sp>
        <p:nvSpPr>
          <p:cNvPr id="11" name="Rectangle 10"/>
          <p:cNvSpPr/>
          <p:nvPr/>
        </p:nvSpPr>
        <p:spPr>
          <a:xfrm>
            <a:off x="457200" y="2556570"/>
            <a:ext cx="3733800" cy="3539430"/>
          </a:xfrm>
          <a:prstGeom prst="rect">
            <a:avLst/>
          </a:prstGeom>
        </p:spPr>
        <p:txBody>
          <a:bodyPr wrap="square">
            <a:spAutoFit/>
          </a:bodyPr>
          <a:lstStyle/>
          <a:p>
            <a:r>
              <a:rPr lang="en-IN" sz="1600" b="1" dirty="0">
                <a:solidFill>
                  <a:srgbClr val="3F7F7F"/>
                </a:solidFill>
                <a:latin typeface="Consolas" panose="020B0609020204030204" pitchFamily="49" charset="0"/>
              </a:rPr>
              <a:t>bookDetails </a:t>
            </a:r>
            <a:r>
              <a:rPr lang="en-IN" sz="1600" b="1" dirty="0">
                <a:solidFill>
                  <a:srgbClr val="000000"/>
                </a:solidFill>
                <a:latin typeface="Consolas" panose="020B0609020204030204" pitchFamily="49" charset="0"/>
              </a:rPr>
              <a:t>{</a:t>
            </a:r>
          </a:p>
          <a:p>
            <a:r>
              <a:rPr lang="en-IN" sz="1600" dirty="0">
                <a:latin typeface="Consolas" panose="020B0609020204030204" pitchFamily="49" charset="0"/>
              </a:rPr>
              <a:t>    </a:t>
            </a:r>
            <a:r>
              <a:rPr lang="en-IN" sz="1600" dirty="0">
                <a:solidFill>
                  <a:srgbClr val="7F007F"/>
                </a:solidFill>
                <a:latin typeface="Consolas" panose="020B0609020204030204" pitchFamily="49" charset="0"/>
              </a:rPr>
              <a:t>background-color</a:t>
            </a:r>
            <a:r>
              <a:rPr lang="en-IN" sz="1600" dirty="0">
                <a:solidFill>
                  <a:srgbClr val="000000"/>
                </a:solidFill>
                <a:latin typeface="Consolas" panose="020B0609020204030204" pitchFamily="49" charset="0"/>
              </a:rPr>
              <a:t>:</a:t>
            </a:r>
            <a:r>
              <a:rPr lang="en-IN" sz="1600" i="1" dirty="0">
                <a:solidFill>
                  <a:srgbClr val="2A00E1"/>
                </a:solidFill>
                <a:latin typeface="Consolas" panose="020B0609020204030204" pitchFamily="49" charset="0"/>
              </a:rPr>
              <a:t>#f4f4f4</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width</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100%</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a:t>
            </a:r>
          </a:p>
          <a:p>
            <a:r>
              <a:rPr lang="en-IN" sz="1600" b="1" dirty="0">
                <a:solidFill>
                  <a:srgbClr val="3F7F7F"/>
                </a:solidFill>
                <a:latin typeface="Consolas" panose="020B0609020204030204" pitchFamily="49" charset="0"/>
              </a:rPr>
              <a:t>bookid </a:t>
            </a:r>
            <a:r>
              <a:rPr lang="en-IN" sz="1600" b="1" dirty="0">
                <a:solidFill>
                  <a:srgbClr val="000000"/>
                </a:solidFill>
                <a:latin typeface="Consolas" panose="020B0609020204030204" pitchFamily="49" charset="0"/>
              </a:rPr>
              <a:t>{</a:t>
            </a:r>
          </a:p>
          <a:p>
            <a:r>
              <a:rPr lang="en-IN" sz="1600" dirty="0">
                <a:solidFill>
                  <a:srgbClr val="7F007F"/>
                </a:solidFill>
                <a:latin typeface="Consolas" panose="020B0609020204030204" pitchFamily="49" charset="0"/>
              </a:rPr>
              <a:t>display</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block</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color</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#000000</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margin-left</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20pt</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a:t>
            </a:r>
          </a:p>
          <a:p>
            <a:r>
              <a:rPr lang="en-IN" sz="1600" b="1" dirty="0">
                <a:solidFill>
                  <a:srgbClr val="3F7F7F"/>
                </a:solidFill>
                <a:latin typeface="Consolas" panose="020B0609020204030204" pitchFamily="49" charset="0"/>
              </a:rPr>
              <a:t>title </a:t>
            </a:r>
            <a:r>
              <a:rPr lang="en-IN" sz="1600" b="1" dirty="0">
                <a:solidFill>
                  <a:srgbClr val="000000"/>
                </a:solidFill>
                <a:latin typeface="Consolas" panose="020B0609020204030204" pitchFamily="49" charset="0"/>
              </a:rPr>
              <a:t>{</a:t>
            </a:r>
          </a:p>
          <a:p>
            <a:r>
              <a:rPr lang="en-IN" sz="1600" dirty="0">
                <a:latin typeface="Consolas" panose="020B0609020204030204" pitchFamily="49" charset="0"/>
              </a:rPr>
              <a:t>    </a:t>
            </a:r>
            <a:r>
              <a:rPr lang="en-IN" sz="1600" dirty="0">
                <a:solidFill>
                  <a:srgbClr val="7F007F"/>
                </a:solidFill>
                <a:latin typeface="Consolas" panose="020B0609020204030204" pitchFamily="49" charset="0"/>
              </a:rPr>
              <a:t>display</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block</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color</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#ff0000</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font-size</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20pt</a:t>
            </a:r>
            <a:r>
              <a:rPr lang="en-IN" sz="1600" i="1"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p:txBody>
      </p:sp>
      <p:sp>
        <p:nvSpPr>
          <p:cNvPr id="12" name="Rectangle 11"/>
          <p:cNvSpPr/>
          <p:nvPr/>
        </p:nvSpPr>
        <p:spPr>
          <a:xfrm>
            <a:off x="4724400" y="2556570"/>
            <a:ext cx="2971800" cy="2800767"/>
          </a:xfrm>
          <a:prstGeom prst="rect">
            <a:avLst/>
          </a:prstGeom>
        </p:spPr>
        <p:txBody>
          <a:bodyPr wrap="square">
            <a:spAutoFit/>
          </a:bodyPr>
          <a:lstStyle/>
          <a:p>
            <a:r>
              <a:rPr lang="en-IN" sz="1600" b="1" dirty="0" smtClean="0">
                <a:solidFill>
                  <a:srgbClr val="3F7F7F"/>
                </a:solidFill>
                <a:latin typeface="Consolas" panose="020B0609020204030204" pitchFamily="49" charset="0"/>
              </a:rPr>
              <a:t>author </a:t>
            </a:r>
            <a:r>
              <a:rPr lang="en-IN" sz="1600" b="1" dirty="0">
                <a:solidFill>
                  <a:srgbClr val="000000"/>
                </a:solidFill>
                <a:latin typeface="Consolas" panose="020B0609020204030204" pitchFamily="49" charset="0"/>
              </a:rPr>
              <a:t>{</a:t>
            </a:r>
          </a:p>
          <a:p>
            <a:r>
              <a:rPr lang="en-IN" sz="1600" dirty="0">
                <a:latin typeface="Consolas" panose="020B0609020204030204" pitchFamily="49" charset="0"/>
              </a:rPr>
              <a:t>    </a:t>
            </a:r>
            <a:r>
              <a:rPr lang="en-IN" sz="1600" dirty="0">
                <a:solidFill>
                  <a:srgbClr val="7F007F"/>
                </a:solidFill>
                <a:latin typeface="Consolas" panose="020B0609020204030204" pitchFamily="49" charset="0"/>
              </a:rPr>
              <a:t>display</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block</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color</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#0000ff</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font-size</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20pt</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a:t>
            </a:r>
          </a:p>
          <a:p>
            <a:r>
              <a:rPr lang="en-IN" sz="1600" b="1" dirty="0">
                <a:solidFill>
                  <a:srgbClr val="3F7F7F"/>
                </a:solidFill>
                <a:latin typeface="Consolas" panose="020B0609020204030204" pitchFamily="49" charset="0"/>
              </a:rPr>
              <a:t>price, year</a:t>
            </a:r>
            <a:r>
              <a:rPr lang="en-IN" sz="1600" b="1" dirty="0">
                <a:solidFill>
                  <a:srgbClr val="000000"/>
                </a:solidFill>
                <a:latin typeface="Consolas" panose="020B0609020204030204" pitchFamily="49" charset="0"/>
              </a:rPr>
              <a:t>{</a:t>
            </a:r>
          </a:p>
          <a:p>
            <a:r>
              <a:rPr lang="en-IN" sz="1600" dirty="0">
                <a:latin typeface="Consolas" panose="020B0609020204030204" pitchFamily="49" charset="0"/>
              </a:rPr>
              <a:t>    </a:t>
            </a:r>
            <a:r>
              <a:rPr lang="en-IN" sz="1600" dirty="0">
                <a:solidFill>
                  <a:srgbClr val="7F007F"/>
                </a:solidFill>
                <a:latin typeface="Consolas" panose="020B0609020204030204" pitchFamily="49" charset="0"/>
              </a:rPr>
              <a:t>display</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block</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color</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#000000</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margin-left</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20pt</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7F007F"/>
                </a:solidFill>
                <a:latin typeface="Consolas" panose="020B0609020204030204" pitchFamily="49" charset="0"/>
              </a:rPr>
              <a:t>font-size</a:t>
            </a:r>
            <a:r>
              <a:rPr lang="en-IN" sz="1600" dirty="0">
                <a:solidFill>
                  <a:srgbClr val="000000"/>
                </a:solidFill>
                <a:latin typeface="Consolas" panose="020B0609020204030204" pitchFamily="49" charset="0"/>
              </a:rPr>
              <a:t>: </a:t>
            </a:r>
            <a:r>
              <a:rPr lang="en-IN" sz="1600" i="1" dirty="0">
                <a:solidFill>
                  <a:srgbClr val="2A00E1"/>
                </a:solidFill>
                <a:latin typeface="Consolas" panose="020B0609020204030204" pitchFamily="49" charset="0"/>
              </a:rPr>
              <a:t>18pt</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a:t>
            </a:r>
            <a:endParaRPr lang="en-IN" sz="1600" dirty="0"/>
          </a:p>
        </p:txBody>
      </p:sp>
    </p:spTree>
    <p:extLst>
      <p:ext uri="{BB962C8B-B14F-4D97-AF65-F5344CB8AC3E}">
        <p14:creationId xmlns:p14="http://schemas.microsoft.com/office/powerpoint/2010/main" val="3048076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a:latin typeface="Arial" pitchFamily="34" charset="0"/>
                <a:cs typeface="Arial" pitchFamily="34" charset="0"/>
              </a:rPr>
              <a:t>What is </a:t>
            </a:r>
            <a:r>
              <a:rPr lang="en-IN" sz="4800" b="1" dirty="0" smtClean="0">
                <a:latin typeface="Arial" pitchFamily="34" charset="0"/>
                <a:cs typeface="Arial" pitchFamily="34" charset="0"/>
              </a:rPr>
              <a:t>XML?</a:t>
            </a:r>
            <a:endParaRPr lang="en-IN" sz="4800" b="1" dirty="0">
              <a:latin typeface="Arial" pitchFamily="34" charset="0"/>
              <a:cs typeface="Arial" pitchFamily="34" charset="0"/>
            </a:endParaRPr>
          </a:p>
          <a:p>
            <a:pPr algn="ctr"/>
            <a:endParaRPr lang="en-US" sz="4800" b="1" dirty="0">
              <a:latin typeface="Arial" pitchFamily="34" charset="0"/>
              <a:cs typeface="Arial" pitchFamily="34" charset="0"/>
            </a:endParaRPr>
          </a:p>
        </p:txBody>
      </p:sp>
      <p:sp>
        <p:nvSpPr>
          <p:cNvPr id="3" name="Rectangle 2"/>
          <p:cNvSpPr/>
          <p:nvPr/>
        </p:nvSpPr>
        <p:spPr>
          <a:xfrm>
            <a:off x="304800" y="3304309"/>
            <a:ext cx="85344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XML, or Extensible Markup Language, is a markup language that you can use to create your own tags.</a:t>
            </a:r>
          </a:p>
        </p:txBody>
      </p:sp>
      <p:sp>
        <p:nvSpPr>
          <p:cNvPr id="4" name="Rectangle 3"/>
          <p:cNvSpPr/>
          <p:nvPr/>
        </p:nvSpPr>
        <p:spPr>
          <a:xfrm>
            <a:off x="3048000" y="228600"/>
            <a:ext cx="5943600" cy="523220"/>
          </a:xfrm>
          <a:prstGeom prst="rect">
            <a:avLst/>
          </a:prstGeom>
          <a:solidFill>
            <a:srgbClr val="FFFF00"/>
          </a:solidFill>
        </p:spPr>
        <p:txBody>
          <a:bodyPr wrap="square">
            <a:spAutoFit/>
          </a:bodyPr>
          <a:lstStyle/>
          <a:p>
            <a:r>
              <a:rPr lang="en-IN" sz="2800" dirty="0">
                <a:latin typeface="Arial" panose="020B0604020202020204" pitchFamily="34" charset="0"/>
                <a:cs typeface="Arial" panose="020B0604020202020204" pitchFamily="34" charset="0"/>
              </a:rPr>
              <a:t>XML is not a replacement for HTML.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p>
            <a:pPr algn="ctr"/>
            <a:r>
              <a:rPr lang="en-IN" sz="3600" dirty="0" smtClean="0">
                <a:solidFill>
                  <a:schemeClr val="bg1"/>
                </a:solidFill>
                <a:latin typeface="Arial" panose="020B0604020202020204" pitchFamily="34" charset="0"/>
                <a:cs typeface="Arial" panose="020B0604020202020204" pitchFamily="34" charset="0"/>
              </a:rPr>
              <a:t>What is XML?</a:t>
            </a:r>
            <a:endParaRPr lang="en-IN" sz="36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838200"/>
            <a:ext cx="8686800" cy="4411785"/>
          </a:xfrm>
          <a:prstGeom prst="rect">
            <a:avLst/>
          </a:prstGeom>
        </p:spPr>
        <p:txBody>
          <a:bodyPr wrap="square">
            <a:spAutoFit/>
          </a:bodyPr>
          <a:lstStyle/>
          <a:p>
            <a:pPr marL="457200" indent="-457200">
              <a:lnSpc>
                <a:spcPct val="200000"/>
              </a:lnSpc>
              <a:buFont typeface="Wingdings" panose="05000000000000000000" pitchFamily="2" charset="2"/>
              <a:buChar char="Ø"/>
            </a:pPr>
            <a:r>
              <a:rPr lang="en-IN" dirty="0" smtClean="0"/>
              <a:t>XML </a:t>
            </a:r>
            <a:r>
              <a:rPr lang="en-IN" dirty="0"/>
              <a:t>(eXtensible Markup Language) is a mark up language.</a:t>
            </a:r>
          </a:p>
          <a:p>
            <a:pPr marL="457200" indent="-457200">
              <a:lnSpc>
                <a:spcPct val="200000"/>
              </a:lnSpc>
              <a:buFont typeface="Wingdings" panose="05000000000000000000" pitchFamily="2" charset="2"/>
              <a:buChar char="Ø"/>
            </a:pPr>
            <a:r>
              <a:rPr lang="en-IN" dirty="0"/>
              <a:t>XML is designed to store and transport data.</a:t>
            </a:r>
          </a:p>
          <a:p>
            <a:pPr marL="457200" indent="-457200">
              <a:lnSpc>
                <a:spcPct val="200000"/>
              </a:lnSpc>
              <a:buFont typeface="Wingdings" panose="05000000000000000000" pitchFamily="2" charset="2"/>
              <a:buChar char="Ø"/>
            </a:pPr>
            <a:r>
              <a:rPr lang="en-IN" dirty="0"/>
              <a:t>XML is designed to be self-descriptive.</a:t>
            </a:r>
          </a:p>
          <a:p>
            <a:pPr marL="457200" indent="-457200">
              <a:lnSpc>
                <a:spcPct val="200000"/>
              </a:lnSpc>
              <a:buFont typeface="Wingdings" panose="05000000000000000000" pitchFamily="2" charset="2"/>
              <a:buChar char="Ø"/>
            </a:pPr>
            <a:r>
              <a:rPr lang="en-IN" dirty="0"/>
              <a:t>XML is designed to carry data, not to display data.</a:t>
            </a:r>
          </a:p>
          <a:p>
            <a:pPr marL="457200" indent="-457200">
              <a:lnSpc>
                <a:spcPct val="200000"/>
              </a:lnSpc>
              <a:buFont typeface="Wingdings" panose="05000000000000000000" pitchFamily="2" charset="2"/>
              <a:buChar char="Ø"/>
            </a:pPr>
            <a:r>
              <a:rPr lang="en-IN" dirty="0"/>
              <a:t>XML tags are not predefined. You must define your own tags.</a:t>
            </a:r>
          </a:p>
          <a:p>
            <a:pPr marL="457200" indent="-457200">
              <a:lnSpc>
                <a:spcPct val="200000"/>
              </a:lnSpc>
              <a:buFont typeface="Wingdings" panose="05000000000000000000" pitchFamily="2" charset="2"/>
              <a:buChar char="Ø"/>
            </a:pPr>
            <a:r>
              <a:rPr lang="en-IN" dirty="0"/>
              <a:t>XML is platform independent and language independent.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200329"/>
          </a:xfrm>
          <a:prstGeom prst="rect">
            <a:avLst/>
          </a:prstGeom>
          <a:solidFill>
            <a:schemeClr val="tx1"/>
          </a:solidFill>
        </p:spPr>
        <p:txBody>
          <a:bodyPr wrap="square" rtlCol="0">
            <a:spAutoFit/>
          </a:bodyPr>
          <a:lstStyle/>
          <a:p>
            <a:pPr algn="ctr"/>
            <a:r>
              <a:rPr lang="en-IN" sz="3600" dirty="0">
                <a:solidFill>
                  <a:schemeClr val="bg1"/>
                </a:solidFill>
                <a:latin typeface="Arial" panose="020B0604020202020204" pitchFamily="34" charset="0"/>
                <a:cs typeface="Arial" panose="020B0604020202020204" pitchFamily="34" charset="0"/>
              </a:rPr>
              <a:t>XML elements must follow these naming </a:t>
            </a:r>
            <a:r>
              <a:rPr lang="en-IN" sz="3600" dirty="0" smtClean="0">
                <a:solidFill>
                  <a:schemeClr val="bg1"/>
                </a:solidFill>
                <a:latin typeface="Arial" panose="020B0604020202020204" pitchFamily="34" charset="0"/>
                <a:cs typeface="Arial" panose="020B0604020202020204" pitchFamily="34" charset="0"/>
              </a:rPr>
              <a:t>rules</a:t>
            </a:r>
            <a:endParaRPr lang="en-IN" sz="36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1303215"/>
            <a:ext cx="8686800"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IN" dirty="0"/>
              <a:t>Element names are case-sensitive.</a:t>
            </a:r>
          </a:p>
          <a:p>
            <a:pPr marL="457200" indent="-457200">
              <a:lnSpc>
                <a:spcPct val="150000"/>
              </a:lnSpc>
              <a:buFont typeface="Wingdings" panose="05000000000000000000" pitchFamily="2" charset="2"/>
              <a:buChar char="Ø"/>
            </a:pPr>
            <a:r>
              <a:rPr lang="en-IN" dirty="0"/>
              <a:t>Element names must start with a letter or underscore.</a:t>
            </a:r>
          </a:p>
          <a:p>
            <a:pPr marL="457200" indent="-457200">
              <a:lnSpc>
                <a:spcPct val="150000"/>
              </a:lnSpc>
              <a:buFont typeface="Wingdings" panose="05000000000000000000" pitchFamily="2" charset="2"/>
              <a:buChar char="Ø"/>
            </a:pPr>
            <a:r>
              <a:rPr lang="en-IN" dirty="0"/>
              <a:t>Element names cannot start with the letters xml (or XML, or Xml, </a:t>
            </a:r>
            <a:r>
              <a:rPr lang="en-IN" dirty="0" smtClean="0"/>
              <a:t>etc.)</a:t>
            </a:r>
            <a:endParaRPr lang="en-IN" dirty="0"/>
          </a:p>
          <a:p>
            <a:pPr marL="457200" indent="-457200">
              <a:lnSpc>
                <a:spcPct val="150000"/>
              </a:lnSpc>
              <a:buFont typeface="Wingdings" panose="05000000000000000000" pitchFamily="2" charset="2"/>
              <a:buChar char="Ø"/>
            </a:pPr>
            <a:r>
              <a:rPr lang="en-IN" dirty="0"/>
              <a:t>Element names can contain letters, digits, hyphens, underscores, and periods.</a:t>
            </a:r>
          </a:p>
          <a:p>
            <a:pPr marL="457200" indent="-457200">
              <a:lnSpc>
                <a:spcPct val="150000"/>
              </a:lnSpc>
              <a:buFont typeface="Wingdings" panose="05000000000000000000" pitchFamily="2" charset="2"/>
              <a:buChar char="Ø"/>
            </a:pPr>
            <a:r>
              <a:rPr lang="en-IN" dirty="0"/>
              <a:t>Element names cannot contain spaces.</a:t>
            </a:r>
          </a:p>
        </p:txBody>
      </p:sp>
    </p:spTree>
    <p:extLst>
      <p:ext uri="{BB962C8B-B14F-4D97-AF65-F5344CB8AC3E}">
        <p14:creationId xmlns:p14="http://schemas.microsoft.com/office/powerpoint/2010/main" val="285990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b="1" dirty="0">
                <a:latin typeface="Arial" pitchFamily="34" charset="0"/>
                <a:cs typeface="Arial" pitchFamily="34" charset="0"/>
              </a:rPr>
              <a:t>Why do we need XML?</a:t>
            </a:r>
          </a:p>
          <a:p>
            <a:pPr algn="ctr"/>
            <a:endParaRPr lang="en-US" sz="4800" b="1" dirty="0">
              <a:latin typeface="Arial" pitchFamily="34" charset="0"/>
              <a:cs typeface="Arial" pitchFamily="34" charset="0"/>
            </a:endParaRPr>
          </a:p>
        </p:txBody>
      </p:sp>
    </p:spTree>
    <p:extLst>
      <p:ext uri="{BB962C8B-B14F-4D97-AF65-F5344CB8AC3E}">
        <p14:creationId xmlns:p14="http://schemas.microsoft.com/office/powerpoint/2010/main" val="99711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chemeClr val="tx1"/>
          </a:solidFill>
        </p:spPr>
        <p:txBody>
          <a:bodyPr wrap="square" rtlCol="0">
            <a:spAutoFit/>
          </a:bodyPr>
          <a:lstStyle/>
          <a:p>
            <a:pPr algn="ctr"/>
            <a:r>
              <a:rPr lang="en-IN" sz="3600" dirty="0">
                <a:solidFill>
                  <a:schemeClr val="bg1"/>
                </a:solidFill>
                <a:latin typeface="Arial" panose="020B0604020202020204" pitchFamily="34" charset="0"/>
                <a:cs typeface="Arial" panose="020B0604020202020204" pitchFamily="34" charset="0"/>
              </a:rPr>
              <a:t>Why do we need XML</a:t>
            </a:r>
            <a:r>
              <a:rPr lang="en-IN" sz="3600" dirty="0" smtClean="0">
                <a:solidFill>
                  <a:schemeClr val="bg1"/>
                </a:solidFill>
                <a:latin typeface="Arial" panose="020B0604020202020204" pitchFamily="34" charset="0"/>
                <a:cs typeface="Arial" panose="020B0604020202020204" pitchFamily="34" charset="0"/>
              </a:rPr>
              <a:t>?</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0" y="685800"/>
            <a:ext cx="2662908" cy="523220"/>
          </a:xfrm>
          <a:prstGeom prst="rect">
            <a:avLst/>
          </a:prstGeom>
        </p:spPr>
        <p:txBody>
          <a:bodyPr wrap="none">
            <a:spAutoFit/>
          </a:bodyPr>
          <a:lstStyle/>
          <a:p>
            <a:r>
              <a:rPr lang="en-IN" sz="2800" dirty="0">
                <a:solidFill>
                  <a:srgbClr val="323232"/>
                </a:solidFill>
                <a:latin typeface="HelveticaNeue-Light"/>
              </a:rPr>
              <a:t> </a:t>
            </a:r>
            <a:r>
              <a:rPr lang="en-IN" sz="2800" dirty="0" smtClean="0">
                <a:solidFill>
                  <a:srgbClr val="323232"/>
                </a:solidFill>
                <a:latin typeface="HelveticaNeue-Light"/>
              </a:rPr>
              <a:t>Postal </a:t>
            </a:r>
            <a:r>
              <a:rPr lang="en-IN" sz="2800" dirty="0">
                <a:solidFill>
                  <a:srgbClr val="323232"/>
                </a:solidFill>
                <a:latin typeface="HelveticaNeue-Light"/>
              </a:rPr>
              <a:t>address</a:t>
            </a:r>
            <a:endParaRPr lang="en-IN" sz="2800" dirty="0"/>
          </a:p>
        </p:txBody>
      </p:sp>
      <p:sp>
        <p:nvSpPr>
          <p:cNvPr id="3" name="Rectangle 2"/>
          <p:cNvSpPr/>
          <p:nvPr/>
        </p:nvSpPr>
        <p:spPr>
          <a:xfrm>
            <a:off x="76200" y="1339334"/>
            <a:ext cx="3962400" cy="2031325"/>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&lt;p</a:t>
            </a:r>
            <a:r>
              <a:rPr lang="en-IN" sz="1800" dirty="0" smtClean="0">
                <a:latin typeface="Arial" panose="020B0604020202020204" pitchFamily="34" charset="0"/>
                <a:cs typeface="Arial" panose="020B0604020202020204" pitchFamily="34" charset="0"/>
              </a:rPr>
              <a:t>&gt;</a:t>
            </a:r>
          </a:p>
          <a:p>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&lt;</a:t>
            </a:r>
            <a:r>
              <a:rPr lang="en-IN" sz="1800" dirty="0">
                <a:latin typeface="Arial" panose="020B0604020202020204" pitchFamily="34" charset="0"/>
                <a:cs typeface="Arial" panose="020B0604020202020204" pitchFamily="34" charset="0"/>
              </a:rPr>
              <a:t>b</a:t>
            </a:r>
            <a:r>
              <a:rPr lang="en-IN" sz="1800" dirty="0" smtClean="0">
                <a:latin typeface="Arial" panose="020B0604020202020204" pitchFamily="34" charset="0"/>
                <a:cs typeface="Arial" panose="020B0604020202020204" pitchFamily="34" charset="0"/>
              </a:rPr>
              <a:t>&gt; Mr. Rahul Bajaj &lt;/</a:t>
            </a:r>
            <a:r>
              <a:rPr lang="en-IN" sz="1800" dirty="0">
                <a:latin typeface="Arial" panose="020B0604020202020204" pitchFamily="34" charset="0"/>
                <a:cs typeface="Arial" panose="020B0604020202020204" pitchFamily="34" charset="0"/>
              </a:rPr>
              <a:t>b&gt;</a:t>
            </a:r>
          </a:p>
          <a:p>
            <a:r>
              <a:rPr lang="en-IN" sz="1800" dirty="0" smtClean="0">
                <a:latin typeface="Arial" panose="020B0604020202020204" pitchFamily="34" charset="0"/>
                <a:cs typeface="Arial" panose="020B0604020202020204" pitchFamily="34" charset="0"/>
              </a:rPr>
              <a:t>  &lt;br /&gt;</a:t>
            </a:r>
            <a:endParaRPr lang="en-IN" sz="1800" dirty="0">
              <a:latin typeface="Arial" panose="020B0604020202020204" pitchFamily="34" charset="0"/>
              <a:cs typeface="Arial" panose="020B0604020202020204" pitchFamily="34" charset="0"/>
            </a:endParaRPr>
          </a:p>
          <a:p>
            <a:r>
              <a:rPr lang="en-IN" sz="1800" dirty="0" smtClean="0">
                <a:latin typeface="Arial" panose="020B0604020202020204" pitchFamily="34" charset="0"/>
                <a:cs typeface="Arial" panose="020B0604020202020204" pitchFamily="34" charset="0"/>
              </a:rPr>
              <a:t>     1401 </a:t>
            </a:r>
            <a:r>
              <a:rPr lang="en-IN" sz="1800" dirty="0">
                <a:latin typeface="Arial" panose="020B0604020202020204" pitchFamily="34" charset="0"/>
                <a:cs typeface="Arial" panose="020B0604020202020204" pitchFamily="34" charset="0"/>
              </a:rPr>
              <a:t>Main Street</a:t>
            </a:r>
          </a:p>
          <a:p>
            <a:r>
              <a:rPr lang="en-IN" sz="1800" dirty="0" smtClean="0">
                <a:latin typeface="Arial" panose="020B0604020202020204" pitchFamily="34" charset="0"/>
                <a:cs typeface="Arial" panose="020B0604020202020204" pitchFamily="34" charset="0"/>
              </a:rPr>
              <a:t>  &lt;br /&gt;</a:t>
            </a:r>
            <a:endParaRPr lang="en-IN" sz="1800" dirty="0">
              <a:latin typeface="Arial" panose="020B0604020202020204" pitchFamily="34" charset="0"/>
              <a:cs typeface="Arial" panose="020B0604020202020204" pitchFamily="34" charset="0"/>
            </a:endParaRPr>
          </a:p>
          <a:p>
            <a:r>
              <a:rPr lang="en-IN" sz="1800" dirty="0" smtClean="0">
                <a:latin typeface="Arial" panose="020B0604020202020204" pitchFamily="34" charset="0"/>
                <a:cs typeface="Arial" panose="020B0604020202020204" pitchFamily="34" charset="0"/>
              </a:rPr>
              <a:t>     Anytown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Maharashtra 34829</a:t>
            </a:r>
          </a:p>
          <a:p>
            <a:r>
              <a:rPr lang="en-IN" sz="1800" dirty="0" smtClean="0">
                <a:latin typeface="Arial" panose="020B0604020202020204" pitchFamily="34" charset="0"/>
                <a:cs typeface="Arial" panose="020B0604020202020204" pitchFamily="34" charset="0"/>
              </a:rPr>
              <a:t>&lt;/</a:t>
            </a:r>
            <a:r>
              <a:rPr lang="en-IN" sz="1800" dirty="0">
                <a:latin typeface="Arial" panose="020B0604020202020204" pitchFamily="34" charset="0"/>
                <a:cs typeface="Arial" panose="020B0604020202020204" pitchFamily="34" charset="0"/>
              </a:rPr>
              <a:t>p&gt;</a:t>
            </a:r>
          </a:p>
        </p:txBody>
      </p:sp>
      <p:sp>
        <p:nvSpPr>
          <p:cNvPr id="7" name="Rectangle 6"/>
          <p:cNvSpPr/>
          <p:nvPr/>
        </p:nvSpPr>
        <p:spPr>
          <a:xfrm>
            <a:off x="3723409" y="1339334"/>
            <a:ext cx="5344391" cy="3139321"/>
          </a:xfrm>
          <a:prstGeom prst="rect">
            <a:avLst/>
          </a:prstGeom>
          <a:noFill/>
        </p:spPr>
        <p:txBody>
          <a:bodyPr wrap="square">
            <a:spAutoFit/>
          </a:bodyPr>
          <a:lstStyle/>
          <a:p>
            <a:r>
              <a:rPr lang="en-IN" sz="1800" dirty="0" smtClean="0">
                <a:solidFill>
                  <a:srgbClr val="008080"/>
                </a:solidFill>
                <a:latin typeface="Consolas" panose="020B0609020204030204" pitchFamily="49" charset="0"/>
              </a:rPr>
              <a:t>&lt;address&gt;</a:t>
            </a:r>
            <a:endParaRPr lang="en-IN" sz="1800" dirty="0">
              <a:solidFill>
                <a:srgbClr val="008080"/>
              </a:solidFill>
              <a:highlight>
                <a:srgbClr val="D4D4D4"/>
              </a:highlight>
              <a:latin typeface="Consolas" panose="020B0609020204030204" pitchFamily="49" charset="0"/>
            </a:endParaRPr>
          </a:p>
          <a:p>
            <a:r>
              <a:rPr lang="en-IN" sz="1800" dirty="0" smtClean="0">
                <a:solidFill>
                  <a:srgbClr val="008080"/>
                </a:solidFill>
                <a:latin typeface="Consolas" panose="020B0609020204030204" pitchFamily="49" charset="0"/>
              </a:rPr>
              <a:t>  &lt;</a:t>
            </a:r>
            <a:r>
              <a:rPr lang="en-IN" sz="1800" dirty="0">
                <a:solidFill>
                  <a:srgbClr val="3F7F7F"/>
                </a:solidFill>
                <a:latin typeface="Consolas" panose="020B0609020204030204" pitchFamily="49" charset="0"/>
              </a:rPr>
              <a: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title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Mr.</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title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first-name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Rahul</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first-name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last-name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Bajaj</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last-name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name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street</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1401 </a:t>
            </a:r>
            <a:r>
              <a:rPr lang="en-IN" sz="1800" dirty="0">
                <a:solidFill>
                  <a:srgbClr val="000000"/>
                </a:solidFill>
                <a:latin typeface="Consolas" panose="020B0609020204030204" pitchFamily="49" charset="0"/>
              </a:rPr>
              <a:t>Main </a:t>
            </a:r>
            <a:r>
              <a:rPr lang="en-IN" sz="1800" dirty="0" smtClean="0">
                <a:solidFill>
                  <a:srgbClr val="000000"/>
                </a:solidFill>
                <a:latin typeface="Consolas" panose="020B0609020204030204" pitchFamily="49" charset="0"/>
              </a:rPr>
              <a:t>Street</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street</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city</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Anytown</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city</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state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Maharashtra</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state</a:t>
            </a:r>
            <a:r>
              <a:rPr lang="en-IN" sz="1800"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8080"/>
                </a:solidFill>
                <a:latin typeface="Consolas" panose="020B0609020204030204" pitchFamily="49" charset="0"/>
              </a:rPr>
              <a:t>&lt;</a:t>
            </a:r>
            <a:r>
              <a:rPr lang="en-IN" sz="1800" dirty="0" smtClean="0">
                <a:solidFill>
                  <a:srgbClr val="3F7F7F"/>
                </a:solidFill>
                <a:latin typeface="Consolas" panose="020B0609020204030204" pitchFamily="49" charset="0"/>
              </a:rPr>
              <a:t>postal-code</a:t>
            </a:r>
            <a:r>
              <a:rPr lang="en-IN" sz="1800" dirty="0" smtClean="0">
                <a:solidFill>
                  <a:srgbClr val="008080"/>
                </a:solidFill>
                <a:latin typeface="Consolas" panose="020B0609020204030204" pitchFamily="49" charset="0"/>
              </a:rPr>
              <a:t>&gt;</a:t>
            </a:r>
            <a:r>
              <a:rPr lang="en-IN" sz="1800" dirty="0" smtClean="0">
                <a:solidFill>
                  <a:srgbClr val="000000"/>
                </a:solidFill>
                <a:latin typeface="Consolas" panose="020B0609020204030204" pitchFamily="49" charset="0"/>
              </a:rPr>
              <a:t>34829</a:t>
            </a:r>
            <a:r>
              <a:rPr lang="en-IN" sz="1800" dirty="0" smtClean="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postal-code</a:t>
            </a:r>
            <a:r>
              <a:rPr lang="en-IN" sz="1800" dirty="0">
                <a:solidFill>
                  <a:srgbClr val="008080"/>
                </a:solidFill>
                <a:latin typeface="Consolas" panose="020B0609020204030204" pitchFamily="49" charset="0"/>
              </a:rPr>
              <a:t>&gt;</a:t>
            </a:r>
          </a:p>
          <a:p>
            <a:r>
              <a:rPr lang="en-IN" sz="1800" dirty="0" smtClean="0">
                <a:solidFill>
                  <a:srgbClr val="008080"/>
                </a:solidFill>
                <a:latin typeface="Consolas" panose="020B0609020204030204" pitchFamily="49" charset="0"/>
              </a:rPr>
              <a:t>&lt;/address&gt;</a:t>
            </a:r>
            <a:endParaRPr lang="en-IN" sz="1800" dirty="0"/>
          </a:p>
        </p:txBody>
      </p:sp>
    </p:spTree>
    <p:extLst>
      <p:ext uri="{BB962C8B-B14F-4D97-AF65-F5344CB8AC3E}">
        <p14:creationId xmlns:p14="http://schemas.microsoft.com/office/powerpoint/2010/main" val="79702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400" b="1" dirty="0">
                <a:latin typeface="Arial" pitchFamily="34" charset="0"/>
                <a:cs typeface="Arial" pitchFamily="34" charset="0"/>
              </a:rPr>
              <a:t>What is Invalid, valid, and well-formed </a:t>
            </a:r>
            <a:r>
              <a:rPr lang="en-IN" sz="4400" b="1" dirty="0" smtClean="0">
                <a:latin typeface="Arial" pitchFamily="34" charset="0"/>
                <a:cs typeface="Arial" pitchFamily="34" charset="0"/>
              </a:rPr>
              <a:t>documents ?</a:t>
            </a:r>
            <a:endParaRPr lang="en-IN" sz="4400" b="1" dirty="0">
              <a:latin typeface="Arial" pitchFamily="34" charset="0"/>
              <a:cs typeface="Arial" pitchFamily="34" charset="0"/>
            </a:endParaRPr>
          </a:p>
          <a:p>
            <a:pPr algn="ctr"/>
            <a:endParaRPr lang="en-US" sz="4400" b="1" dirty="0">
              <a:latin typeface="Arial" pitchFamily="34" charset="0"/>
              <a:cs typeface="Arial" pitchFamily="34" charset="0"/>
            </a:endParaRPr>
          </a:p>
        </p:txBody>
      </p:sp>
    </p:spTree>
    <p:extLst>
      <p:ext uri="{BB962C8B-B14F-4D97-AF65-F5344CB8AC3E}">
        <p14:creationId xmlns:p14="http://schemas.microsoft.com/office/powerpoint/2010/main" val="711697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200329"/>
          </a:xfrm>
          <a:prstGeom prst="rect">
            <a:avLst/>
          </a:prstGeom>
          <a:solidFill>
            <a:schemeClr val="tx1"/>
          </a:solidFill>
        </p:spPr>
        <p:txBody>
          <a:bodyPr wrap="square" rtlCol="0">
            <a:spAutoFit/>
          </a:bodyPr>
          <a:lstStyle>
            <a:defPPr>
              <a:defRPr lang="en-US"/>
            </a:defPPr>
            <a:lvl1pPr algn="ctr">
              <a:defRPr sz="3600">
                <a:solidFill>
                  <a:schemeClr val="bg1"/>
                </a:solidFill>
                <a:latin typeface="Arial" panose="020B0604020202020204" pitchFamily="34" charset="0"/>
                <a:cs typeface="Arial" panose="020B0604020202020204" pitchFamily="34" charset="0"/>
              </a:defRPr>
            </a:lvl1pPr>
          </a:lstStyle>
          <a:p>
            <a:r>
              <a:rPr lang="en-IN" b="1" dirty="0"/>
              <a:t>Invalid, valid, and well-formed documents</a:t>
            </a:r>
            <a:r>
              <a:rPr lang="en-IN" dirty="0" smtClean="0"/>
              <a:t>?</a:t>
            </a:r>
            <a:endParaRPr lang="en-IN" dirty="0"/>
          </a:p>
        </p:txBody>
      </p:sp>
      <p:sp>
        <p:nvSpPr>
          <p:cNvPr id="2" name="Rectangle 1"/>
          <p:cNvSpPr/>
          <p:nvPr/>
        </p:nvSpPr>
        <p:spPr>
          <a:xfrm>
            <a:off x="228600" y="1554301"/>
            <a:ext cx="8686800" cy="3170099"/>
          </a:xfrm>
          <a:prstGeom prst="rect">
            <a:avLst/>
          </a:prstGeom>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Invalid documents</a:t>
            </a:r>
            <a:r>
              <a:rPr lang="en-IN" sz="2000" dirty="0">
                <a:latin typeface="Arial" panose="020B0604020202020204" pitchFamily="34" charset="0"/>
                <a:cs typeface="Arial" panose="020B0604020202020204" pitchFamily="34" charset="0"/>
              </a:rPr>
              <a:t> don't follow the syntax rules defined by the XML specification. If a developer has defined rules for what the document can contain in a DTD or schema, and the document doesn't follow those rules, that document is invalid as well. </a:t>
            </a: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Valid documents</a:t>
            </a:r>
            <a:r>
              <a:rPr lang="en-IN" sz="2000" dirty="0">
                <a:latin typeface="Arial" panose="020B0604020202020204" pitchFamily="34" charset="0"/>
                <a:cs typeface="Arial" panose="020B0604020202020204" pitchFamily="34" charset="0"/>
              </a:rPr>
              <a:t> follow both the XML syntax rules and the rules defined in their DTD or schema</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Well-formed documents</a:t>
            </a:r>
            <a:r>
              <a:rPr lang="en-IN" sz="2000" dirty="0">
                <a:latin typeface="Arial" panose="020B0604020202020204" pitchFamily="34" charset="0"/>
                <a:cs typeface="Arial" panose="020B0604020202020204" pitchFamily="34" charset="0"/>
              </a:rPr>
              <a:t> follow the XML syntax rules but don't have a DTD or schema.</a:t>
            </a:r>
          </a:p>
        </p:txBody>
      </p:sp>
    </p:spTree>
    <p:extLst>
      <p:ext uri="{BB962C8B-B14F-4D97-AF65-F5344CB8AC3E}">
        <p14:creationId xmlns:p14="http://schemas.microsoft.com/office/powerpoint/2010/main" val="482275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9003</TotalTime>
  <Words>1366</Words>
  <Application>Microsoft Office PowerPoint</Application>
  <PresentationFormat>On-screen Show (4:3)</PresentationFormat>
  <Paragraphs>219</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Bookman Old Style</vt:lpstr>
      <vt:lpstr>Calibri</vt:lpstr>
      <vt:lpstr>Century</vt:lpstr>
      <vt:lpstr>Consolas</vt:lpstr>
      <vt:lpstr>Gill Sans MT</vt:lpstr>
      <vt:lpstr>HelveticaNeue-Light</vt:lpstr>
      <vt:lpstr>Open Sans</vt:lpstr>
      <vt:lpstr>Times New Roman</vt:lpstr>
      <vt:lpstr>Wingdings</vt:lpstr>
      <vt:lpstr>Wingdings 3</vt:lpstr>
      <vt:lpstr>Origin</vt:lpstr>
      <vt:lpstr>Advanced Web Programming - 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1607</cp:revision>
  <cp:lastPrinted>1601-01-01T00:00:00Z</cp:lastPrinted>
  <dcterms:created xsi:type="dcterms:W3CDTF">2001-07-06T15:43:27Z</dcterms:created>
  <dcterms:modified xsi:type="dcterms:W3CDTF">2017-07-18T05:56:22Z</dcterms:modified>
  <cp:category>HTML Programming</cp:category>
</cp:coreProperties>
</file>