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54"/>
  </p:notesMasterIdLst>
  <p:sldIdLst>
    <p:sldId id="414" r:id="rId2"/>
    <p:sldId id="545" r:id="rId3"/>
    <p:sldId id="524" r:id="rId4"/>
    <p:sldId id="625" r:id="rId5"/>
    <p:sldId id="635" r:id="rId6"/>
    <p:sldId id="655" r:id="rId7"/>
    <p:sldId id="626" r:id="rId8"/>
    <p:sldId id="651" r:id="rId9"/>
    <p:sldId id="666" r:id="rId10"/>
    <p:sldId id="656" r:id="rId11"/>
    <p:sldId id="627" r:id="rId12"/>
    <p:sldId id="636" r:id="rId13"/>
    <p:sldId id="637" r:id="rId14"/>
    <p:sldId id="638" r:id="rId15"/>
    <p:sldId id="639" r:id="rId16"/>
    <p:sldId id="640" r:id="rId17"/>
    <p:sldId id="664" r:id="rId18"/>
    <p:sldId id="665" r:id="rId19"/>
    <p:sldId id="641" r:id="rId20"/>
    <p:sldId id="662" r:id="rId21"/>
    <p:sldId id="676" r:id="rId22"/>
    <p:sldId id="677" r:id="rId23"/>
    <p:sldId id="653" r:id="rId24"/>
    <p:sldId id="654" r:id="rId25"/>
    <p:sldId id="667" r:id="rId26"/>
    <p:sldId id="668" r:id="rId27"/>
    <p:sldId id="669" r:id="rId28"/>
    <p:sldId id="670" r:id="rId29"/>
    <p:sldId id="671" r:id="rId30"/>
    <p:sldId id="672" r:id="rId31"/>
    <p:sldId id="680" r:id="rId32"/>
    <p:sldId id="663" r:id="rId33"/>
    <p:sldId id="646" r:id="rId34"/>
    <p:sldId id="642" r:id="rId35"/>
    <p:sldId id="647" r:id="rId36"/>
    <p:sldId id="648" r:id="rId37"/>
    <p:sldId id="643" r:id="rId38"/>
    <p:sldId id="649" r:id="rId39"/>
    <p:sldId id="644" r:id="rId40"/>
    <p:sldId id="650" r:id="rId41"/>
    <p:sldId id="645" r:id="rId42"/>
    <p:sldId id="673" r:id="rId43"/>
    <p:sldId id="674" r:id="rId44"/>
    <p:sldId id="675" r:id="rId45"/>
    <p:sldId id="652" r:id="rId46"/>
    <p:sldId id="657" r:id="rId47"/>
    <p:sldId id="658" r:id="rId48"/>
    <p:sldId id="678" r:id="rId49"/>
    <p:sldId id="679" r:id="rId50"/>
    <p:sldId id="659" r:id="rId51"/>
    <p:sldId id="660" r:id="rId52"/>
    <p:sldId id="661"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67E"/>
    <a:srgbClr val="DAB54E"/>
    <a:srgbClr val="FACEFB"/>
    <a:srgbClr val="A1031D"/>
    <a:srgbClr val="C40424"/>
    <a:srgbClr val="0000FF"/>
    <a:srgbClr val="9E0446"/>
    <a:srgbClr val="1CEC4E"/>
    <a:srgbClr val="648BF8"/>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varScale="1">
        <p:scale>
          <a:sx n="87" d="100"/>
          <a:sy n="87" d="100"/>
        </p:scale>
        <p:origin x="146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9</a:t>
            </a:fld>
            <a:endParaRPr lang="en-US"/>
          </a:p>
        </p:txBody>
      </p:sp>
    </p:spTree>
    <p:extLst>
      <p:ext uri="{BB962C8B-B14F-4D97-AF65-F5344CB8AC3E}">
        <p14:creationId xmlns:p14="http://schemas.microsoft.com/office/powerpoint/2010/main" val="303717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3886200"/>
            <a:ext cx="7010400" cy="990600"/>
          </a:xfrm>
        </p:spPr>
        <p:txBody>
          <a:bodyPr>
            <a:noAutofit/>
          </a:bodyPr>
          <a:lstStyle/>
          <a:p>
            <a:pPr algn="l"/>
            <a:r>
              <a:rPr lang="en-US" sz="3600" b="1" dirty="0">
                <a:solidFill>
                  <a:srgbClr val="DAB54E"/>
                </a:solidFill>
                <a:latin typeface="Cambria Math" panose="02040503050406030204" pitchFamily="18" charset="0"/>
                <a:ea typeface="Cambria Math" panose="02040503050406030204" pitchFamily="18" charset="0"/>
                <a:cs typeface="Arial" pitchFamily="34" charset="0"/>
              </a:rPr>
              <a:t>JavaScript Framework </a:t>
            </a:r>
            <a:r>
              <a:rPr lang="en-US" sz="3600" b="1" dirty="0" smtClean="0">
                <a:solidFill>
                  <a:srgbClr val="DAB54E"/>
                </a:solidFill>
                <a:latin typeface="Cambria Math" panose="02040503050406030204" pitchFamily="18" charset="0"/>
                <a:ea typeface="Cambria Math" panose="02040503050406030204" pitchFamily="18" charset="0"/>
                <a:cs typeface="Arial" pitchFamily="34" charset="0"/>
              </a:rPr>
              <a:t>- jQuery</a:t>
            </a:r>
            <a:endParaRPr lang="en-US" sz="3600" b="1" dirty="0">
              <a:solidFill>
                <a:srgbClr val="DAB54E"/>
              </a:solidFill>
              <a:latin typeface="Cambria Math" panose="02040503050406030204" pitchFamily="18" charset="0"/>
              <a:ea typeface="Cambria Math" panose="02040503050406030204" pitchFamily="18" charset="0"/>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r>
              <a:rPr lang="en-US" sz="440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selectors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1706889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smtClean="0">
                <a:solidFill>
                  <a:srgbClr val="00B050"/>
                </a:solidFill>
                <a:latin typeface="Open Sans"/>
              </a:rPr>
              <a:t>Selectors</a:t>
            </a:r>
            <a:endParaRPr lang="en-IN" sz="4000" dirty="0">
              <a:solidFill>
                <a:srgbClr val="00B050"/>
              </a:solidFill>
              <a:latin typeface="Open Sans"/>
            </a:endParaRPr>
          </a:p>
        </p:txBody>
      </p:sp>
      <p:sp>
        <p:nvSpPr>
          <p:cNvPr id="2" name="Rectangle 1"/>
          <p:cNvSpPr/>
          <p:nvPr/>
        </p:nvSpPr>
        <p:spPr>
          <a:xfrm>
            <a:off x="114300" y="1981200"/>
            <a:ext cx="4305300" cy="4247317"/>
          </a:xfrm>
          <a:prstGeom prst="rect">
            <a:avLst/>
          </a:prstGeom>
          <a:solidFill>
            <a:schemeClr val="tx1">
              <a:lumMod val="75000"/>
              <a:lumOff val="25000"/>
            </a:schemeClr>
          </a:solidFill>
        </p:spPr>
        <p:txBody>
          <a:bodyPr wrap="square">
            <a:spAutoFit/>
          </a:bodyPr>
          <a:lstStyle/>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All Selector $ ( "*" )</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ID Selector $ ( "#id" )</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:button Selector</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:checkbox Selector</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Class Selector $ ( ".class" )</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Class Selector $ ( ".class, .class" )</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Element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p")</a:t>
            </a:r>
          </a:p>
          <a:p>
            <a:pPr marL="342900" indent="-342900">
              <a:lnSpc>
                <a:spcPct val="150000"/>
              </a:lnSpc>
              <a:buFont typeface="Wingdings" panose="05000000000000000000" pitchFamily="2" charset="2"/>
              <a:buChar char="§"/>
            </a:pP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elt1</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elt2</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elt3</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 ("h1, div, p</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[attribute</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 ("[type]")</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[attribute=value</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 ("[value=‘saleel']")</a:t>
            </a:r>
            <a:endPar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endParaRPr>
          </a:p>
        </p:txBody>
      </p:sp>
      <p:sp>
        <p:nvSpPr>
          <p:cNvPr id="3" name="Rectangle 2"/>
          <p:cNvSpPr/>
          <p:nvPr/>
        </p:nvSpPr>
        <p:spPr>
          <a:xfrm>
            <a:off x="114300" y="990600"/>
            <a:ext cx="8953500" cy="523220"/>
          </a:xfrm>
          <a:prstGeom prst="rect">
            <a:avLst/>
          </a:prstGeom>
        </p:spPr>
        <p:txBody>
          <a:bodyPr wrap="square">
            <a:spAutoFit/>
          </a:bodyPr>
          <a:lstStyle/>
          <a:p>
            <a:r>
              <a:rPr lang="en-IN" sz="2800" i="1" dirty="0" smtClean="0">
                <a:solidFill>
                  <a:srgbClr val="9E0446"/>
                </a:solidFill>
                <a:latin typeface="Open Sans"/>
              </a:rPr>
              <a:t>pseudo-class selectors:  those </a:t>
            </a:r>
            <a:r>
              <a:rPr lang="en-IN" sz="2800" i="1" dirty="0">
                <a:solidFill>
                  <a:srgbClr val="9E0446"/>
                </a:solidFill>
                <a:latin typeface="Open Sans"/>
              </a:rPr>
              <a:t>that begin with a </a:t>
            </a:r>
            <a:r>
              <a:rPr lang="en-IN" sz="2800" dirty="0" smtClean="0">
                <a:solidFill>
                  <a:srgbClr val="9E0446"/>
                </a:solidFill>
                <a:latin typeface="Open Sans"/>
              </a:rPr>
              <a:t>":"</a:t>
            </a:r>
            <a:endParaRPr lang="en-IN" sz="2800" i="1" dirty="0">
              <a:solidFill>
                <a:srgbClr val="9E0446"/>
              </a:solidFill>
              <a:latin typeface="Open Sans"/>
            </a:endParaRPr>
          </a:p>
        </p:txBody>
      </p:sp>
      <p:sp>
        <p:nvSpPr>
          <p:cNvPr id="7" name="Rectangle 6"/>
          <p:cNvSpPr/>
          <p:nvPr/>
        </p:nvSpPr>
        <p:spPr>
          <a:xfrm>
            <a:off x="4495800" y="1981200"/>
            <a:ext cx="4572000" cy="3831818"/>
          </a:xfrm>
          <a:prstGeom prst="rect">
            <a:avLst/>
          </a:prstGeom>
          <a:solidFill>
            <a:schemeClr val="tx1">
              <a:lumMod val="75000"/>
              <a:lumOff val="25000"/>
            </a:schemeClr>
          </a:solidFill>
        </p:spPr>
        <p:txBody>
          <a:bodyPr wrap="square">
            <a:spAutoFit/>
          </a:bodyPr>
          <a:lstStyle/>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:input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input")</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:text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text")</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:password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password")</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:radio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radio")</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:checkbox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checkbox")</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submit $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submit")</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:reset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reset")</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button $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button")</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image $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image")</a:t>
            </a:r>
            <a:endPar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endParaRPr>
          </a:p>
        </p:txBody>
      </p:sp>
    </p:spTree>
    <p:extLst>
      <p:ext uri="{BB962C8B-B14F-4D97-AF65-F5344CB8AC3E}">
        <p14:creationId xmlns:p14="http://schemas.microsoft.com/office/powerpoint/2010/main" val="722837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All Selector ("*")</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The * selector selects all elements in the document, including html, head and body.</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a:t>
            </a:r>
            <a:r>
              <a:rPr lang="en-IN" sz="1800" b="1" dirty="0">
                <a:solidFill>
                  <a:srgbClr val="0070C0"/>
                </a:solidFill>
                <a:latin typeface="Calibri" panose="020F0502020204030204" pitchFamily="34" charset="0"/>
                <a:cs typeface="Calibri" panose="020F0502020204030204" pitchFamily="34" charset="0"/>
              </a:rPr>
              <a:t>( "*" )</a:t>
            </a:r>
            <a:endParaRPr lang="en-IN" sz="1800" b="1" i="0" dirty="0">
              <a:solidFill>
                <a:srgbClr val="0070C0"/>
              </a:solidFill>
              <a:effectLst/>
              <a:latin typeface="Calibri" panose="020F0502020204030204" pitchFamily="34" charset="0"/>
              <a:cs typeface="Calibri" panose="020F0502020204030204" pitchFamily="34" charset="0"/>
            </a:endParaRP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8" name="Rectangle 7"/>
          <p:cNvSpPr/>
          <p:nvPr/>
        </p:nvSpPr>
        <p:spPr>
          <a:xfrm>
            <a:off x="152400" y="2880479"/>
            <a:ext cx="8839200" cy="3139321"/>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a:t>
            </a:r>
            <a:r>
              <a:rPr lang="en-IN" sz="1800" dirty="0">
                <a:solidFill>
                  <a:srgbClr val="0000FF"/>
                </a:solidFill>
                <a:latin typeface="Consolas" panose="020B0609020204030204" pitchFamily="49" charset="0"/>
              </a:rPr>
              <a:t>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if</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)[i].type == </a:t>
            </a:r>
            <a:r>
              <a:rPr lang="en-IN" sz="1800" dirty="0">
                <a:solidFill>
                  <a:srgbClr val="A31515"/>
                </a:solidFill>
                <a:latin typeface="Consolas" panose="020B0609020204030204" pitchFamily="49" charset="0"/>
              </a:rPr>
              <a:t>"checkbox"</a:t>
            </a:r>
            <a:r>
              <a:rPr lang="en-IN" sz="1800" dirty="0">
                <a:solidFill>
                  <a:srgbClr val="000000"/>
                </a:solidFill>
                <a:latin typeface="Consolas" panose="020B0609020204030204" pitchFamily="49" charset="0"/>
              </a:rPr>
              <a:t> &amp;&amp;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)[i].checked) </a:t>
            </a:r>
            <a:r>
              <a:rPr lang="en-IN" sz="1800" dirty="0" smtClean="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)[i].value);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026510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ID </a:t>
            </a:r>
            <a:r>
              <a:rPr lang="en-IN" sz="4000" dirty="0" smtClean="0">
                <a:solidFill>
                  <a:srgbClr val="00B050"/>
                </a:solidFill>
                <a:latin typeface="Open Sans"/>
              </a:rPr>
              <a:t>Selector ("#</a:t>
            </a:r>
            <a:r>
              <a:rPr lang="en-IN" sz="4000" dirty="0">
                <a:solidFill>
                  <a:srgbClr val="00B050"/>
                </a:solidFill>
                <a:latin typeface="Open Sans"/>
              </a:rPr>
              <a:t>id</a:t>
            </a:r>
            <a:r>
              <a:rPr lang="en-IN" sz="4000" dirty="0" smtClean="0">
                <a:solidFill>
                  <a:srgbClr val="00B050"/>
                </a:solidFill>
                <a:latin typeface="Open Sans"/>
              </a:rPr>
              <a:t>")</a:t>
            </a:r>
            <a:endParaRPr lang="en-IN" sz="4000" dirty="0">
              <a:solidFill>
                <a:srgbClr val="00B050"/>
              </a:solidFill>
              <a:latin typeface="Open Sans"/>
            </a:endParaRP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Selects a single element with the given id attribute.</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 "#id"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2" name="Rectangle 1"/>
          <p:cNvSpPr/>
          <p:nvPr/>
        </p:nvSpPr>
        <p:spPr>
          <a:xfrm>
            <a:off x="4648200" y="1924615"/>
            <a:ext cx="4321628" cy="707886"/>
          </a:xfrm>
          <a:prstGeom prst="rect">
            <a:avLst/>
          </a:prstGeom>
          <a:solidFill>
            <a:srgbClr val="F3F67E"/>
          </a:solidFill>
        </p:spPr>
        <p:txBody>
          <a:bodyPr wrap="square">
            <a:spAutoFit/>
          </a:bodyPr>
          <a:lstStyle/>
          <a:p>
            <a:r>
              <a:rPr lang="en-IN" sz="2000" b="1" dirty="0">
                <a:latin typeface="Cambria" panose="02040503050406030204" pitchFamily="18" charset="0"/>
              </a:rPr>
              <a:t>id</a:t>
            </a:r>
            <a:r>
              <a:rPr lang="en-IN" sz="2000" dirty="0">
                <a:latin typeface="Cambria" panose="02040503050406030204" pitchFamily="18" charset="0"/>
              </a:rPr>
              <a:t>: An ID to search for, specified via the id attribute of an element.</a:t>
            </a:r>
          </a:p>
        </p:txBody>
      </p:sp>
      <p:sp>
        <p:nvSpPr>
          <p:cNvPr id="5" name="Rectangle 4"/>
          <p:cNvSpPr/>
          <p:nvPr/>
        </p:nvSpPr>
        <p:spPr>
          <a:xfrm>
            <a:off x="174172" y="3150275"/>
            <a:ext cx="8817428" cy="2031325"/>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"#div2"</a:t>
            </a:r>
            <a:r>
              <a:rPr lang="en-IN" sz="1800" dirty="0">
                <a:solidFill>
                  <a:srgbClr val="000000"/>
                </a:solidFill>
                <a:latin typeface="Consolas" panose="020B0609020204030204" pitchFamily="49" charset="0"/>
              </a:rPr>
              <a:t>).load(</a:t>
            </a:r>
            <a:r>
              <a:rPr lang="en-IN" sz="1800" dirty="0">
                <a:solidFill>
                  <a:srgbClr val="A31515"/>
                </a:solidFill>
                <a:latin typeface="Consolas" panose="020B0609020204030204" pitchFamily="49" charset="0"/>
              </a:rPr>
              <a:t>"Page1.html"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799221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:button Selector</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Selects all button elements and elements of type button.</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 ":button"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2" name="Rectangle 1"/>
          <p:cNvSpPr/>
          <p:nvPr/>
        </p:nvSpPr>
        <p:spPr>
          <a:xfrm>
            <a:off x="3733800" y="1924615"/>
            <a:ext cx="5236028" cy="707886"/>
          </a:xfrm>
          <a:prstGeom prst="rect">
            <a:avLst/>
          </a:prstGeom>
          <a:solidFill>
            <a:srgbClr val="F3F67E"/>
          </a:solidFill>
        </p:spPr>
        <p:txBody>
          <a:bodyPr wrap="square">
            <a:spAutoFit/>
          </a:bodyPr>
          <a:lstStyle/>
          <a:p>
            <a:r>
              <a:rPr lang="en-IN" sz="2000" dirty="0">
                <a:latin typeface="Cambria" panose="02040503050406030204" pitchFamily="18" charset="0"/>
              </a:rPr>
              <a:t>An equivalent selector to </a:t>
            </a:r>
            <a:r>
              <a:rPr lang="en-IN" sz="2000" b="1" dirty="0">
                <a:latin typeface="Cambria" panose="02040503050406030204" pitchFamily="18" charset="0"/>
              </a:rPr>
              <a:t>$( ":button" ) </a:t>
            </a:r>
            <a:r>
              <a:rPr lang="en-IN" sz="2000" dirty="0">
                <a:latin typeface="Cambria" panose="02040503050406030204" pitchFamily="18" charset="0"/>
              </a:rPr>
              <a:t>using valid CSS is $( "button, input[type='button']" ).</a:t>
            </a:r>
          </a:p>
        </p:txBody>
      </p:sp>
      <p:sp>
        <p:nvSpPr>
          <p:cNvPr id="11" name="Rectangle 10"/>
          <p:cNvSpPr/>
          <p:nvPr/>
        </p:nvSpPr>
        <p:spPr>
          <a:xfrm>
            <a:off x="174172" y="3150275"/>
            <a:ext cx="8795656" cy="2031325"/>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":button"</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).val());</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355571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:checkbox Selector</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 Selects all elements of type checkbox.</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 ":checkbox"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1" name="Rectangle 10"/>
          <p:cNvSpPr/>
          <p:nvPr/>
        </p:nvSpPr>
        <p:spPr>
          <a:xfrm>
            <a:off x="2667000" y="1924615"/>
            <a:ext cx="6302828" cy="1015663"/>
          </a:xfrm>
          <a:prstGeom prst="rect">
            <a:avLst/>
          </a:prstGeom>
          <a:solidFill>
            <a:srgbClr val="F3F67E"/>
          </a:solidFill>
        </p:spPr>
        <p:txBody>
          <a:bodyPr wrap="square">
            <a:spAutoFit/>
          </a:bodyPr>
          <a:lstStyle/>
          <a:p>
            <a:r>
              <a:rPr lang="en-IN" sz="2000" b="1" dirty="0">
                <a:latin typeface="Cambria" panose="02040503050406030204" pitchFamily="18" charset="0"/>
              </a:rPr>
              <a:t>$( ":checkbox" ) </a:t>
            </a:r>
            <a:r>
              <a:rPr lang="en-IN" sz="2000" dirty="0">
                <a:latin typeface="Cambria" panose="02040503050406030204" pitchFamily="18" charset="0"/>
              </a:rPr>
              <a:t>is equivalent to $( "[type=checkbox]" ). </a:t>
            </a:r>
          </a:p>
          <a:p>
            <a:r>
              <a:rPr lang="en-IN" sz="2000" b="1" dirty="0">
                <a:latin typeface="Cambria" panose="02040503050406030204" pitchFamily="18" charset="0"/>
              </a:rPr>
              <a:t>$( ":checkbox" ) </a:t>
            </a:r>
            <a:r>
              <a:rPr lang="en-IN" sz="2000" dirty="0">
                <a:latin typeface="Cambria" panose="02040503050406030204" pitchFamily="18" charset="0"/>
              </a:rPr>
              <a:t>is equivalent to $( "*:checkbox" ), </a:t>
            </a:r>
          </a:p>
          <a:p>
            <a:r>
              <a:rPr lang="en-IN" sz="2000" dirty="0">
                <a:latin typeface="Cambria" panose="02040503050406030204" pitchFamily="18" charset="0"/>
              </a:rPr>
              <a:t>so $( "input:checkbox" ) should be used instead.</a:t>
            </a:r>
          </a:p>
        </p:txBody>
      </p:sp>
      <p:sp>
        <p:nvSpPr>
          <p:cNvPr id="8" name="Rectangle 7"/>
          <p:cNvSpPr/>
          <p:nvPr/>
        </p:nvSpPr>
        <p:spPr>
          <a:xfrm>
            <a:off x="152400" y="3145972"/>
            <a:ext cx="8839200" cy="2585323"/>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":button"</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"input:checkbox"</a:t>
            </a:r>
            <a:r>
              <a:rPr lang="en-IN" sz="1800" dirty="0">
                <a:solidFill>
                  <a:srgbClr val="000000"/>
                </a:solidFill>
                <a:latin typeface="Consolas" panose="020B0609020204030204" pitchFamily="49" charset="0"/>
              </a:rPr>
              <a:t>).each(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(k, v)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console.log(k, v, v.value);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939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:checked Selector</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 Matches all elements that are checked or selected.</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 ":checked"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2" name="Rectangle 1"/>
          <p:cNvSpPr/>
          <p:nvPr/>
        </p:nvSpPr>
        <p:spPr>
          <a:xfrm>
            <a:off x="3962400" y="1572161"/>
            <a:ext cx="5083628" cy="1323439"/>
          </a:xfrm>
          <a:prstGeom prst="rect">
            <a:avLst/>
          </a:prstGeom>
          <a:solidFill>
            <a:srgbClr val="F3F67E"/>
          </a:solidFill>
        </p:spPr>
        <p:txBody>
          <a:bodyPr wrap="square">
            <a:spAutoFit/>
          </a:bodyPr>
          <a:lstStyle/>
          <a:p>
            <a:pPr algn="just"/>
            <a:r>
              <a:rPr lang="en-IN" sz="2000" dirty="0">
                <a:latin typeface="Cambria" panose="02040503050406030204" pitchFamily="18" charset="0"/>
              </a:rPr>
              <a:t>The </a:t>
            </a:r>
            <a:r>
              <a:rPr lang="en-IN" sz="2000" b="1" dirty="0">
                <a:latin typeface="Cambria" panose="02040503050406030204" pitchFamily="18" charset="0"/>
              </a:rPr>
              <a:t>:checked </a:t>
            </a:r>
            <a:r>
              <a:rPr lang="en-IN" sz="2000" dirty="0">
                <a:latin typeface="Cambria" panose="02040503050406030204" pitchFamily="18" charset="0"/>
              </a:rPr>
              <a:t>selector works for checkboxes, radio buttons, and options of select elements. To retrieve only the selected options of select elements, use the :selected selector.</a:t>
            </a:r>
          </a:p>
        </p:txBody>
      </p:sp>
      <p:sp>
        <p:nvSpPr>
          <p:cNvPr id="5" name="Rectangle 4"/>
          <p:cNvSpPr/>
          <p:nvPr/>
        </p:nvSpPr>
        <p:spPr>
          <a:xfrm>
            <a:off x="152400" y="2908280"/>
            <a:ext cx="8817428" cy="3416320"/>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":checkbox"</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":checked"</a:t>
            </a:r>
            <a:r>
              <a:rPr lang="en-IN" sz="1800" dirty="0">
                <a:solidFill>
                  <a:srgbClr val="000000"/>
                </a:solidFill>
                <a:latin typeface="Consolas" panose="020B0609020204030204" pitchFamily="49" charset="0"/>
              </a:rPr>
              <a:t>).each(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(k, v)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v.value;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679480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:checkbox[name=cities]:checked</a:t>
            </a:r>
          </a:p>
        </p:txBody>
      </p:sp>
      <p:sp>
        <p:nvSpPr>
          <p:cNvPr id="8" name="Rectangle 7"/>
          <p:cNvSpPr/>
          <p:nvPr/>
        </p:nvSpPr>
        <p:spPr>
          <a:xfrm>
            <a:off x="152400" y="1066800"/>
            <a:ext cx="8839200" cy="2862322"/>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a:t>
            </a:r>
            <a:r>
              <a:rPr lang="en-IN" sz="1800" dirty="0">
                <a:solidFill>
                  <a:srgbClr val="A31515"/>
                </a:solidFill>
                <a:latin typeface="Consolas" panose="020B0609020204030204" pitchFamily="49" charset="0"/>
              </a:rPr>
              <a:t>"You have selected :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":checkbox[name=cities]:checked"</a:t>
            </a:r>
            <a:r>
              <a:rPr lang="en-IN" sz="1800" dirty="0">
                <a:solidFill>
                  <a:srgbClr val="000000"/>
                </a:solidFill>
                <a:latin typeface="Consolas" panose="020B0609020204030204" pitchFamily="49" charset="0"/>
              </a:rPr>
              <a:t>).each(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smtClean="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).val());</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645423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:radio[name=cities</a:t>
            </a:r>
            <a:r>
              <a:rPr lang="en-IN" sz="4000" dirty="0">
                <a:solidFill>
                  <a:srgbClr val="00B050"/>
                </a:solidFill>
                <a:latin typeface="Open Sans"/>
              </a:rPr>
              <a:t>]:checked</a:t>
            </a:r>
          </a:p>
        </p:txBody>
      </p:sp>
      <p:sp>
        <p:nvSpPr>
          <p:cNvPr id="2" name="Rectangle 1"/>
          <p:cNvSpPr/>
          <p:nvPr/>
        </p:nvSpPr>
        <p:spPr>
          <a:xfrm>
            <a:off x="152400" y="1066800"/>
            <a:ext cx="8839200" cy="2862322"/>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a:t>
            </a:r>
            <a:r>
              <a:rPr lang="en-IN" sz="1800" dirty="0">
                <a:solidFill>
                  <a:srgbClr val="A31515"/>
                </a:solidFill>
                <a:latin typeface="Consolas" panose="020B0609020204030204" pitchFamily="49" charset="0"/>
              </a:rPr>
              <a:t>"You have selected :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":radio[name=cities]:checked"</a:t>
            </a:r>
            <a:r>
              <a:rPr lang="en-IN" sz="1800" dirty="0">
                <a:solidFill>
                  <a:srgbClr val="000000"/>
                </a:solidFill>
                <a:latin typeface="Consolas" panose="020B0609020204030204" pitchFamily="49" charset="0"/>
              </a:rPr>
              <a:t>).each(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 + </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).val());</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215154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Class Selector </a:t>
            </a:r>
            <a:r>
              <a:rPr lang="en-IN" sz="4000" dirty="0" smtClean="0">
                <a:solidFill>
                  <a:srgbClr val="00B050"/>
                </a:solidFill>
                <a:latin typeface="Open Sans"/>
              </a:rPr>
              <a:t>(".</a:t>
            </a:r>
            <a:r>
              <a:rPr lang="en-IN" sz="4000" dirty="0">
                <a:solidFill>
                  <a:srgbClr val="00B050"/>
                </a:solidFill>
                <a:latin typeface="Open Sans"/>
              </a:rPr>
              <a:t>class</a:t>
            </a:r>
            <a:r>
              <a:rPr lang="en-IN" sz="4000" dirty="0" smtClean="0">
                <a:solidFill>
                  <a:srgbClr val="00B050"/>
                </a:solidFill>
                <a:latin typeface="Open Sans"/>
              </a:rPr>
              <a:t>")</a:t>
            </a:r>
            <a:endParaRPr lang="en-IN" sz="4000" dirty="0">
              <a:solidFill>
                <a:srgbClr val="00B050"/>
              </a:solidFill>
              <a:latin typeface="Open Sans"/>
            </a:endParaRP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 Selects all elements with the given class</a:t>
            </a:r>
            <a:r>
              <a:rPr lang="en-IN" sz="2000" dirty="0" smtClean="0">
                <a:solidFill>
                  <a:schemeClr val="accent2">
                    <a:lumMod val="75000"/>
                  </a:schemeClr>
                </a:solidFill>
                <a:latin typeface="Calibri" panose="020F0502020204030204" pitchFamily="34" charset="0"/>
                <a:cs typeface="Calibri" panose="020F0502020204030204" pitchFamily="34" charset="0"/>
              </a:rPr>
              <a:t>.</a:t>
            </a:r>
            <a:endParaRPr lang="en-IN" sz="2000" dirty="0">
              <a:solidFill>
                <a:schemeClr val="accent2">
                  <a:lumMod val="75000"/>
                </a:schemeClr>
              </a:solidFill>
              <a:latin typeface="Calibri" panose="020F0502020204030204" pitchFamily="34" charset="0"/>
              <a:cs typeface="Calibri" panose="020F0502020204030204" pitchFamily="34" charset="0"/>
            </a:endParaRP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 ".class"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1" name="Rectangle 10"/>
          <p:cNvSpPr/>
          <p:nvPr/>
        </p:nvSpPr>
        <p:spPr>
          <a:xfrm>
            <a:off x="2362200" y="1924615"/>
            <a:ext cx="6607628" cy="707886"/>
          </a:xfrm>
          <a:prstGeom prst="rect">
            <a:avLst/>
          </a:prstGeom>
          <a:solidFill>
            <a:srgbClr val="F3F67E"/>
          </a:solidFill>
        </p:spPr>
        <p:txBody>
          <a:bodyPr wrap="square">
            <a:spAutoFit/>
          </a:bodyPr>
          <a:lstStyle/>
          <a:p>
            <a:r>
              <a:rPr lang="en-IN" sz="2000" dirty="0">
                <a:latin typeface="Cambria" panose="02040503050406030204" pitchFamily="18" charset="0"/>
              </a:rPr>
              <a:t>jQuery uses JavaScript's native getElementsByClassName() function if the browser supports it.</a:t>
            </a:r>
          </a:p>
        </p:txBody>
      </p:sp>
      <p:sp>
        <p:nvSpPr>
          <p:cNvPr id="8" name="Rectangle 7"/>
          <p:cNvSpPr/>
          <p:nvPr/>
        </p:nvSpPr>
        <p:spPr>
          <a:xfrm>
            <a:off x="174172" y="2819400"/>
            <a:ext cx="8795656" cy="3416320"/>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".classA"</a:t>
            </a:r>
            <a:r>
              <a:rPr lang="en-IN" sz="1800" dirty="0">
                <a:solidFill>
                  <a:srgbClr val="000000"/>
                </a:solidFill>
                <a:latin typeface="Consolas" panose="020B0609020204030204" pitchFamily="49" charset="0"/>
              </a:rPr>
              <a:t>).css({</a:t>
            </a:r>
          </a:p>
          <a:p>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"background-</a:t>
            </a:r>
            <a:r>
              <a:rPr lang="en-IN" sz="1800" dirty="0" err="1" smtClean="0">
                <a:solidFill>
                  <a:srgbClr val="A31515"/>
                </a:solidFill>
                <a:latin typeface="Consolas" panose="020B0609020204030204" pitchFamily="49" charset="0"/>
              </a:rPr>
              <a:t>color</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"antiquewhite"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"padding"</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"25px"</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".classB"</a:t>
            </a:r>
            <a:r>
              <a:rPr lang="en-IN" sz="1800" dirty="0">
                <a:solidFill>
                  <a:srgbClr val="000000"/>
                </a:solidFill>
                <a:latin typeface="Consolas" panose="020B0609020204030204" pitchFamily="49" charset="0"/>
              </a:rPr>
              <a:t>).css({</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backg</a:t>
            </a:r>
            <a:r>
              <a:rPr lang="en-IN" sz="1800" dirty="0">
                <a:solidFill>
                  <a:srgbClr val="A31515"/>
                </a:solidFill>
                <a:latin typeface="Consolas" panose="020B0609020204030204" pitchFamily="49" charset="0"/>
              </a:rPr>
              <a:t>round-color"</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"aliceblue"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"padding"</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"25px"</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800873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698061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.keydown</a:t>
            </a:r>
            <a:r>
              <a:rPr lang="en-IN" sz="4000" dirty="0">
                <a:solidFill>
                  <a:srgbClr val="00B050"/>
                </a:solidFill>
                <a:latin typeface="Open Sans"/>
              </a:rPr>
              <a:t>()</a:t>
            </a:r>
          </a:p>
        </p:txBody>
      </p:sp>
      <p:sp>
        <p:nvSpPr>
          <p:cNvPr id="3" name="Rectangle 2"/>
          <p:cNvSpPr/>
          <p:nvPr/>
        </p:nvSpPr>
        <p:spPr>
          <a:xfrm>
            <a:off x="152400" y="1197114"/>
            <a:ext cx="8839200" cy="400110"/>
          </a:xfrm>
          <a:prstGeom prst="rect">
            <a:avLst/>
          </a:prstGeom>
        </p:spPr>
        <p:txBody>
          <a:bodyPr wrap="square">
            <a:spAutoFit/>
          </a:bodyPr>
          <a:lstStyle/>
          <a:p>
            <a:r>
              <a:rPr lang="en-IN" sz="2000" dirty="0" smtClean="0">
                <a:solidFill>
                  <a:schemeClr val="accent2">
                    <a:lumMod val="75000"/>
                  </a:schemeClr>
                </a:solidFill>
                <a:latin typeface="Calibri" panose="020F0502020204030204" pitchFamily="34" charset="0"/>
                <a:cs typeface="Calibri" panose="020F0502020204030204" pitchFamily="34" charset="0"/>
              </a:rPr>
              <a:t>todo</a:t>
            </a:r>
            <a:endParaRPr lang="en-IN" sz="2000" dirty="0">
              <a:solidFill>
                <a:schemeClr val="accent2">
                  <a:lumMod val="75000"/>
                </a:schemeClr>
              </a:solidFill>
              <a:latin typeface="Calibri" panose="020F0502020204030204" pitchFamily="34" charset="0"/>
              <a:cs typeface="Calibri" panose="020F0502020204030204" pitchFamily="34" charset="0"/>
            </a:endParaRP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smtClean="0">
                <a:solidFill>
                  <a:srgbClr val="0070C0"/>
                </a:solidFill>
                <a:latin typeface="Calibri" panose="020F0502020204030204" pitchFamily="34" charset="0"/>
                <a:cs typeface="Calibri" panose="020F0502020204030204" pitchFamily="34" charset="0"/>
              </a:rPr>
              <a:t>.keydown( </a:t>
            </a:r>
            <a:r>
              <a:rPr lang="en-IN" sz="1800" dirty="0">
                <a:solidFill>
                  <a:srgbClr val="0070C0"/>
                </a:solidFill>
                <a:latin typeface="Calibri" panose="020F0502020204030204" pitchFamily="34" charset="0"/>
                <a:cs typeface="Calibri" panose="020F0502020204030204" pitchFamily="34" charset="0"/>
              </a:rPr>
              <a:t>handler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1" name="Rectangle 10"/>
          <p:cNvSpPr/>
          <p:nvPr/>
        </p:nvSpPr>
        <p:spPr>
          <a:xfrm>
            <a:off x="3276600" y="1911164"/>
            <a:ext cx="5884460" cy="707886"/>
          </a:xfrm>
          <a:prstGeom prst="rect">
            <a:avLst/>
          </a:prstGeom>
          <a:solidFill>
            <a:srgbClr val="F3F67E"/>
          </a:solidFill>
        </p:spPr>
        <p:txBody>
          <a:bodyPr wrap="square">
            <a:spAutoFit/>
          </a:bodyPr>
          <a:lstStyle/>
          <a:p>
            <a:r>
              <a:rPr lang="en-IN" sz="2000" dirty="0">
                <a:latin typeface="Cambria" panose="02040503050406030204" pitchFamily="18" charset="0"/>
              </a:rPr>
              <a:t>var x = event.which || event.keyCode;  </a:t>
            </a:r>
            <a:r>
              <a:rPr lang="en-IN" sz="2000" dirty="0">
                <a:solidFill>
                  <a:srgbClr val="00B050"/>
                </a:solidFill>
                <a:latin typeface="Cambria" panose="02040503050406030204" pitchFamily="18" charset="0"/>
              </a:rPr>
              <a:t>// Use either which or keyCode, depending on browser support.</a:t>
            </a:r>
          </a:p>
        </p:txBody>
      </p:sp>
      <p:sp>
        <p:nvSpPr>
          <p:cNvPr id="2" name="Rectangle 1"/>
          <p:cNvSpPr/>
          <p:nvPr/>
        </p:nvSpPr>
        <p:spPr>
          <a:xfrm>
            <a:off x="152400" y="3049012"/>
            <a:ext cx="8839200" cy="2031325"/>
          </a:xfrm>
          <a:prstGeom prst="rect">
            <a:avLst/>
          </a:prstGeom>
          <a:solidFill>
            <a:schemeClr val="bg1">
              <a:lumMod val="95000"/>
            </a:schemeClr>
          </a:solidFill>
          <a:ln>
            <a:solidFill>
              <a:schemeClr val="bg1">
                <a:lumMod val="85000"/>
              </a:schemeClr>
            </a:solidFill>
            <a:prstDash val="solid"/>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"#text1"</a:t>
            </a:r>
            <a:r>
              <a:rPr lang="en-IN" sz="1800" dirty="0">
                <a:solidFill>
                  <a:srgbClr val="000000"/>
                </a:solidFill>
                <a:latin typeface="Consolas" panose="020B0609020204030204" pitchFamily="49" charset="0"/>
              </a:rPr>
              <a:t>).keydown(</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"#text2"</a:t>
            </a:r>
            <a:r>
              <a:rPr lang="en-IN" sz="1800" dirty="0">
                <a:solidFill>
                  <a:srgbClr val="000000"/>
                </a:solidFill>
                <a:latin typeface="Consolas" panose="020B0609020204030204" pitchFamily="49" charset="0"/>
              </a:rPr>
              <a:t>).val(event.which);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140041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event.keyCode() || event.which</a:t>
            </a:r>
            <a:endParaRPr lang="en-IN" sz="4000" dirty="0">
              <a:solidFill>
                <a:srgbClr val="00B050"/>
              </a:solidFill>
              <a:latin typeface="Open Sans"/>
            </a:endParaRP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If you want to find out whether the "ALT", "CTRL", or "SHIFT" key was pressed when a key event </a:t>
            </a:r>
            <a:r>
              <a:rPr lang="en-IN" sz="2000" dirty="0" smtClean="0">
                <a:solidFill>
                  <a:schemeClr val="accent2">
                    <a:lumMod val="75000"/>
                  </a:schemeClr>
                </a:solidFill>
                <a:latin typeface="Calibri" panose="020F0502020204030204" pitchFamily="34" charset="0"/>
                <a:cs typeface="Calibri" panose="020F0502020204030204" pitchFamily="34" charset="0"/>
              </a:rPr>
              <a:t>occurred, </a:t>
            </a:r>
            <a:r>
              <a:rPr lang="en-IN" sz="2000" dirty="0">
                <a:solidFill>
                  <a:schemeClr val="accent2">
                    <a:lumMod val="75000"/>
                  </a:schemeClr>
                </a:solidFill>
                <a:latin typeface="Calibri" panose="020F0502020204030204" pitchFamily="34" charset="0"/>
                <a:cs typeface="Calibri" panose="020F0502020204030204" pitchFamily="34" charset="0"/>
              </a:rPr>
              <a:t>use the altKey, ctrlKey, or shiftKey property.</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event.keyCode</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1" name="Rectangle 10"/>
          <p:cNvSpPr/>
          <p:nvPr/>
        </p:nvSpPr>
        <p:spPr>
          <a:xfrm>
            <a:off x="3276600" y="1911164"/>
            <a:ext cx="5884460" cy="400110"/>
          </a:xfrm>
          <a:prstGeom prst="rect">
            <a:avLst/>
          </a:prstGeom>
          <a:solidFill>
            <a:srgbClr val="F3F67E"/>
          </a:solidFill>
        </p:spPr>
        <p:txBody>
          <a:bodyPr wrap="square">
            <a:spAutoFit/>
          </a:bodyPr>
          <a:lstStyle/>
          <a:p>
            <a:r>
              <a:rPr lang="en-IN" sz="2000" dirty="0" smtClean="0">
                <a:solidFill>
                  <a:srgbClr val="00B050"/>
                </a:solidFill>
                <a:latin typeface="Cambria" panose="02040503050406030204" pitchFamily="18" charset="0"/>
              </a:rPr>
              <a:t>TODO</a:t>
            </a:r>
            <a:endParaRPr lang="en-IN" sz="2000" dirty="0">
              <a:solidFill>
                <a:srgbClr val="00B050"/>
              </a:solidFill>
              <a:latin typeface="Cambria" panose="02040503050406030204" pitchFamily="18" charset="0"/>
            </a:endParaRPr>
          </a:p>
        </p:txBody>
      </p:sp>
      <p:sp>
        <p:nvSpPr>
          <p:cNvPr id="2" name="Rectangle 1"/>
          <p:cNvSpPr/>
          <p:nvPr/>
        </p:nvSpPr>
        <p:spPr>
          <a:xfrm>
            <a:off x="152400" y="3049012"/>
            <a:ext cx="8839200" cy="2308324"/>
          </a:xfrm>
          <a:prstGeom prst="rect">
            <a:avLst/>
          </a:prstGeom>
          <a:solidFill>
            <a:schemeClr val="bg1">
              <a:lumMod val="95000"/>
            </a:schemeClr>
          </a:solidFill>
          <a:ln>
            <a:solidFill>
              <a:schemeClr val="bg1">
                <a:lumMod val="85000"/>
              </a:schemeClr>
            </a:solidFill>
            <a:prstDash val="solid"/>
          </a:ln>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"#text1"</a:t>
            </a:r>
            <a:r>
              <a:rPr lang="en-IN" sz="1800" dirty="0">
                <a:solidFill>
                  <a:srgbClr val="000000"/>
                </a:solidFill>
                <a:latin typeface="Consolas" panose="020B0609020204030204" pitchFamily="49" charset="0"/>
              </a:rPr>
              <a:t>).keydown(</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console.log(event.altKey</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788136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.focusin()</a:t>
            </a: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The focusin event is sent to an element when it, or any element inside of it, gains focus. Bind an event handler to the "focusin" event.</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.focusin( handler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1" name="Rectangle 10"/>
          <p:cNvSpPr/>
          <p:nvPr/>
        </p:nvSpPr>
        <p:spPr>
          <a:xfrm>
            <a:off x="2226860" y="1911164"/>
            <a:ext cx="6934200" cy="707886"/>
          </a:xfrm>
          <a:prstGeom prst="rect">
            <a:avLst/>
          </a:prstGeom>
          <a:solidFill>
            <a:srgbClr val="F3F67E"/>
          </a:solidFill>
        </p:spPr>
        <p:txBody>
          <a:bodyPr wrap="square">
            <a:spAutoFit/>
          </a:bodyPr>
          <a:lstStyle/>
          <a:p>
            <a:r>
              <a:rPr lang="en-IN" sz="2000" dirty="0">
                <a:latin typeface="Cambria" panose="02040503050406030204" pitchFamily="18" charset="0"/>
              </a:rPr>
              <a:t>As the .focusin() method is just a shorthand for .on( "focusin", handler ), detaching is possible using .off( "focusin" )</a:t>
            </a:r>
          </a:p>
        </p:txBody>
      </p:sp>
      <p:sp>
        <p:nvSpPr>
          <p:cNvPr id="5" name="Rectangle 4"/>
          <p:cNvSpPr/>
          <p:nvPr/>
        </p:nvSpPr>
        <p:spPr>
          <a:xfrm>
            <a:off x="152400" y="2832080"/>
            <a:ext cx="8839200" cy="3416320"/>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"p"</a:t>
            </a:r>
            <a:r>
              <a:rPr lang="en-IN" sz="1800" dirty="0">
                <a:solidFill>
                  <a:srgbClr val="000000"/>
                </a:solidFill>
                <a:latin typeface="Consolas" panose="020B0609020204030204" pitchFamily="49" charset="0"/>
              </a:rPr>
              <a:t>).focusin(</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).find(</a:t>
            </a:r>
            <a:r>
              <a:rPr lang="en-IN" sz="1800" dirty="0">
                <a:solidFill>
                  <a:srgbClr val="A31515"/>
                </a:solidFill>
                <a:latin typeface="Consolas" panose="020B0609020204030204" pitchFamily="49" charset="0"/>
              </a:rPr>
              <a:t>"span"</a:t>
            </a:r>
            <a:r>
              <a:rPr lang="en-IN" sz="1800" dirty="0">
                <a:solidFill>
                  <a:srgbClr val="000000"/>
                </a:solidFill>
                <a:latin typeface="Consolas" panose="020B0609020204030204" pitchFamily="49" charset="0"/>
              </a:rPr>
              <a:t>).fadeOut(1000).fadeIn(1000));</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input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="text1"</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placeholder</a:t>
            </a:r>
            <a:r>
              <a:rPr lang="en-IN" sz="1800" dirty="0">
                <a:solidFill>
                  <a:srgbClr val="0000FF"/>
                </a:solidFill>
                <a:latin typeface="Consolas" panose="020B0609020204030204" pitchFamily="49" charset="0"/>
              </a:rPr>
              <a:t>="User Name"</a:t>
            </a:r>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/&gt;</a:t>
            </a:r>
          </a:p>
          <a:p>
            <a:r>
              <a:rPr lang="en-IN" sz="1800" dirty="0">
                <a:solidFill>
                  <a:srgbClr val="0000FF"/>
                </a:solidFill>
                <a:latin typeface="Consolas" panose="020B0609020204030204" pitchFamily="49" charset="0"/>
              </a:rPr>
              <a:t> </a:t>
            </a:r>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span</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 Enter user name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span</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 </a:t>
            </a:r>
            <a:endParaRPr lang="en-IN" sz="1800" dirty="0" smtClean="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623455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.focusout()</a:t>
            </a: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The focusout event is sent to an element when it, or any element inside of it, loses focus. Bind an event handler to the "focusout" event.</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8" name="Rectangle 7"/>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.focusout( handler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1" name="Rectangle 10"/>
          <p:cNvSpPr/>
          <p:nvPr/>
        </p:nvSpPr>
        <p:spPr>
          <a:xfrm>
            <a:off x="3488140" y="1905000"/>
            <a:ext cx="5579660" cy="1015663"/>
          </a:xfrm>
          <a:prstGeom prst="rect">
            <a:avLst/>
          </a:prstGeom>
          <a:solidFill>
            <a:srgbClr val="F3F67E"/>
          </a:solidFill>
        </p:spPr>
        <p:txBody>
          <a:bodyPr wrap="square">
            <a:spAutoFit/>
          </a:bodyPr>
          <a:lstStyle/>
          <a:p>
            <a:pPr algn="just"/>
            <a:r>
              <a:rPr lang="en-IN" sz="2000" dirty="0">
                <a:latin typeface="Cambria" panose="02040503050406030204" pitchFamily="18" charset="0"/>
              </a:rPr>
              <a:t>As the .focusout() method is just a shorthand for .</a:t>
            </a:r>
            <a:r>
              <a:rPr lang="en-IN" sz="2000" dirty="0" smtClean="0">
                <a:latin typeface="Cambria" panose="02040503050406030204" pitchFamily="18" charset="0"/>
              </a:rPr>
              <a:t>on ( </a:t>
            </a:r>
            <a:r>
              <a:rPr lang="en-IN" sz="2000" dirty="0">
                <a:latin typeface="Cambria" panose="02040503050406030204" pitchFamily="18" charset="0"/>
              </a:rPr>
              <a:t>"focusout", handler ), detaching is possible using .</a:t>
            </a:r>
            <a:r>
              <a:rPr lang="en-IN" sz="2000" dirty="0" smtClean="0">
                <a:latin typeface="Cambria" panose="02040503050406030204" pitchFamily="18" charset="0"/>
              </a:rPr>
              <a:t>off ( </a:t>
            </a:r>
            <a:r>
              <a:rPr lang="en-IN" sz="2000" dirty="0">
                <a:latin typeface="Cambria" panose="02040503050406030204" pitchFamily="18" charset="0"/>
              </a:rPr>
              <a:t>"focusout" ).</a:t>
            </a:r>
          </a:p>
        </p:txBody>
      </p:sp>
      <p:sp>
        <p:nvSpPr>
          <p:cNvPr id="2" name="Rectangle 1"/>
          <p:cNvSpPr/>
          <p:nvPr/>
        </p:nvSpPr>
        <p:spPr>
          <a:xfrm>
            <a:off x="152400" y="3200400"/>
            <a:ext cx="8839200" cy="2862322"/>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":text"</a:t>
            </a:r>
            <a:r>
              <a:rPr lang="en-IN" sz="1800" dirty="0">
                <a:solidFill>
                  <a:srgbClr val="000000"/>
                </a:solidFill>
                <a:latin typeface="Consolas" panose="020B0609020204030204" pitchFamily="49" charset="0"/>
              </a:rPr>
              <a:t>).focusin(</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a:t>
            </a:r>
            <a:r>
              <a:rPr lang="en-IN" sz="1800" dirty="0" smtClean="0">
                <a:solidFill>
                  <a:srgbClr val="000000"/>
                </a:solidFill>
                <a:latin typeface="Consolas" panose="020B0609020204030204" pitchFamily="49" charset="0"/>
              </a:rPr>
              <a:t>css(</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background-</a:t>
            </a:r>
            <a:r>
              <a:rPr lang="en-IN" sz="1800" dirty="0" err="1" smtClean="0">
                <a:solidFill>
                  <a:srgbClr val="A31515"/>
                </a:solidFill>
                <a:latin typeface="Consolas" panose="020B0609020204030204" pitchFamily="49" charset="0"/>
              </a:rPr>
              <a:t>color</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"aliceblue"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":text"</a:t>
            </a:r>
            <a:r>
              <a:rPr lang="en-IN" sz="1800" dirty="0">
                <a:solidFill>
                  <a:srgbClr val="000000"/>
                </a:solidFill>
                <a:latin typeface="Consolas" panose="020B0609020204030204" pitchFamily="49" charset="0"/>
              </a:rPr>
              <a:t>).focusout(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).css(</a:t>
            </a:r>
            <a:r>
              <a:rPr lang="en-IN" sz="1800" dirty="0">
                <a:solidFill>
                  <a:srgbClr val="A31515"/>
                </a:solidFill>
                <a:latin typeface="Consolas" panose="020B0609020204030204" pitchFamily="49" charset="0"/>
              </a:rPr>
              <a:t>"background-</a:t>
            </a:r>
            <a:r>
              <a:rPr lang="en-IN" sz="1800" dirty="0" err="1">
                <a:solidFill>
                  <a:srgbClr val="A31515"/>
                </a:solidFill>
                <a:latin typeface="Consolas" panose="020B0609020204030204" pitchFamily="49" charset="0"/>
              </a:rPr>
              <a:t>color</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"white"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77849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smtClean="0"/>
              <a:t>jQuery utilities</a:t>
            </a:r>
            <a:endParaRPr lang="en-US" sz="6000" dirty="0"/>
          </a:p>
        </p:txBody>
      </p:sp>
    </p:spTree>
    <p:extLst>
      <p:ext uri="{BB962C8B-B14F-4D97-AF65-F5344CB8AC3E}">
        <p14:creationId xmlns:p14="http://schemas.microsoft.com/office/powerpoint/2010/main" val="2224943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218091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jQuery.each()</a:t>
            </a:r>
            <a:endParaRPr lang="en-IN" sz="4000" dirty="0">
              <a:solidFill>
                <a:srgbClr val="00B050"/>
              </a:solidFill>
              <a:latin typeface="Open Sans"/>
            </a:endParaRPr>
          </a:p>
        </p:txBody>
      </p:sp>
      <p:sp>
        <p:nvSpPr>
          <p:cNvPr id="3" name="Rectangle 2"/>
          <p:cNvSpPr/>
          <p:nvPr/>
        </p:nvSpPr>
        <p:spPr>
          <a:xfrm>
            <a:off x="152400" y="1197114"/>
            <a:ext cx="8839200" cy="1015663"/>
          </a:xfrm>
          <a:prstGeom prst="rect">
            <a:avLst/>
          </a:prstGeom>
        </p:spPr>
        <p:txBody>
          <a:bodyPr wrap="square">
            <a:spAutoFit/>
          </a:bodyPr>
          <a:lstStyle/>
          <a:p>
            <a:pPr algn="just"/>
            <a:r>
              <a:rPr lang="en-IN" sz="2000" dirty="0">
                <a:solidFill>
                  <a:schemeClr val="accent2">
                    <a:lumMod val="75000"/>
                  </a:schemeClr>
                </a:solidFill>
                <a:latin typeface="Calibri" panose="020F0502020204030204" pitchFamily="34" charset="0"/>
                <a:cs typeface="Calibri" panose="020F0502020204030204" pitchFamily="34" charset="0"/>
              </a:rPr>
              <a:t>A generic iterator function, which can be used to seamlessly iterate over both objects and arrays. Arrays and array-like objects with a length property are iterated by numeric index, from 0 to length-1.</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8" name="Rectangle 7"/>
          <p:cNvSpPr/>
          <p:nvPr/>
        </p:nvSpPr>
        <p:spPr>
          <a:xfrm>
            <a:off x="381000" y="2754868"/>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jQuery.each( array, callback )</a:t>
            </a:r>
          </a:p>
        </p:txBody>
      </p:sp>
      <p:sp>
        <p:nvSpPr>
          <p:cNvPr id="10" name="Rectangle 9"/>
          <p:cNvSpPr/>
          <p:nvPr/>
        </p:nvSpPr>
        <p:spPr>
          <a:xfrm>
            <a:off x="381000" y="2395954"/>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4" name="Rectangle 3"/>
          <p:cNvSpPr/>
          <p:nvPr/>
        </p:nvSpPr>
        <p:spPr>
          <a:xfrm>
            <a:off x="169460" y="3480137"/>
            <a:ext cx="8822140" cy="1015663"/>
          </a:xfrm>
          <a:prstGeom prst="rect">
            <a:avLst/>
          </a:prstGeom>
        </p:spPr>
        <p:txBody>
          <a:bodyPr wrap="square">
            <a:spAutoFit/>
          </a:bodyPr>
          <a:lstStyle/>
          <a:p>
            <a:pPr algn="just"/>
            <a:r>
              <a:rPr lang="en-IN" sz="2000" dirty="0">
                <a:solidFill>
                  <a:schemeClr val="accent2">
                    <a:lumMod val="75000"/>
                  </a:schemeClr>
                </a:solidFill>
                <a:latin typeface="Calibri" panose="020F0502020204030204" pitchFamily="34" charset="0"/>
                <a:cs typeface="Calibri" panose="020F0502020204030204" pitchFamily="34" charset="0"/>
              </a:rPr>
              <a:t>$.each() function can be used to iterate over any collection, whether it is an object or an array. In the case of an array, the callback is passed an array index and a corresponding array value each time.</a:t>
            </a:r>
          </a:p>
        </p:txBody>
      </p:sp>
    </p:spTree>
    <p:extLst>
      <p:ext uri="{BB962C8B-B14F-4D97-AF65-F5344CB8AC3E}">
        <p14:creationId xmlns:p14="http://schemas.microsoft.com/office/powerpoint/2010/main" val="501982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218091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jQuery.each()</a:t>
            </a:r>
            <a:endParaRPr lang="en-IN" sz="4000" dirty="0">
              <a:solidFill>
                <a:srgbClr val="00B050"/>
              </a:solidFill>
              <a:latin typeface="Open Sans"/>
            </a:endParaRPr>
          </a:p>
        </p:txBody>
      </p:sp>
      <p:sp>
        <p:nvSpPr>
          <p:cNvPr id="2" name="Rectangle 1"/>
          <p:cNvSpPr/>
          <p:nvPr/>
        </p:nvSpPr>
        <p:spPr>
          <a:xfrm>
            <a:off x="152400" y="3164681"/>
            <a:ext cx="8839200" cy="3139321"/>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$.each([</a:t>
            </a:r>
            <a:r>
              <a:rPr lang="en-IN" sz="1800" dirty="0">
                <a:solidFill>
                  <a:srgbClr val="A31515"/>
                </a:solidFill>
                <a:latin typeface="Consolas" panose="020B0609020204030204" pitchFamily="49" charset="0"/>
              </a:rPr>
              <a:t>'Apple'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'Orange'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'Banana</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(index, value)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console.log(index</a:t>
            </a:r>
            <a:r>
              <a:rPr lang="en-IN" sz="1800" dirty="0">
                <a:solidFill>
                  <a:srgbClr val="000000"/>
                </a:solidFill>
                <a:latin typeface="Consolas" panose="020B0609020204030204" pitchFamily="49" charset="0"/>
              </a:rPr>
              <a:t>, 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$.each</a:t>
            </a:r>
            <a:r>
              <a:rPr lang="en-IN" sz="1800" dirty="0" smtClean="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cCode“ </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1001"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cName“ </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saleel</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smtClean="0">
                <a:solidFill>
                  <a:srgbClr val="000000"/>
                </a:solidFill>
                <a:latin typeface="Consolas" panose="020B0609020204030204" pitchFamily="49" charset="0"/>
              </a:rPr>
              <a:t>i, v)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console.log(i, v);</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1" name="Rectangle 10"/>
          <p:cNvSpPr/>
          <p:nvPr/>
        </p:nvSpPr>
        <p:spPr>
          <a:xfrm>
            <a:off x="152400" y="1197114"/>
            <a:ext cx="8839200" cy="1015663"/>
          </a:xfrm>
          <a:prstGeom prst="rect">
            <a:avLst/>
          </a:prstGeom>
        </p:spPr>
        <p:txBody>
          <a:bodyPr wrap="square">
            <a:spAutoFit/>
          </a:bodyPr>
          <a:lstStyle/>
          <a:p>
            <a:pPr algn="just"/>
            <a:r>
              <a:rPr lang="en-IN" sz="2000" dirty="0">
                <a:solidFill>
                  <a:schemeClr val="accent2">
                    <a:lumMod val="75000"/>
                  </a:schemeClr>
                </a:solidFill>
                <a:latin typeface="Calibri" panose="020F0502020204030204" pitchFamily="34" charset="0"/>
                <a:cs typeface="Calibri" panose="020F0502020204030204" pitchFamily="34" charset="0"/>
              </a:rPr>
              <a:t>A generic iterator function, which can be used to seamlessly iterate over both objects and arrays. Arrays and array-like objects with a length property are iterated by numeric index, from 0 to length-1.</a:t>
            </a:r>
          </a:p>
        </p:txBody>
      </p:sp>
      <p:sp>
        <p:nvSpPr>
          <p:cNvPr id="12" name="Rectangle 11"/>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3" name="Rectangle 12"/>
          <p:cNvSpPr/>
          <p:nvPr/>
        </p:nvSpPr>
        <p:spPr>
          <a:xfrm>
            <a:off x="381000" y="2754868"/>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jQuery.each( array, callback )</a:t>
            </a:r>
          </a:p>
        </p:txBody>
      </p:sp>
      <p:sp>
        <p:nvSpPr>
          <p:cNvPr id="14" name="Rectangle 13"/>
          <p:cNvSpPr/>
          <p:nvPr/>
        </p:nvSpPr>
        <p:spPr>
          <a:xfrm>
            <a:off x="381000" y="2395954"/>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Tree>
    <p:extLst>
      <p:ext uri="{BB962C8B-B14F-4D97-AF65-F5344CB8AC3E}">
        <p14:creationId xmlns:p14="http://schemas.microsoft.com/office/powerpoint/2010/main" val="2184658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56658"/>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jQuery.inArray()</a:t>
            </a:r>
          </a:p>
        </p:txBody>
      </p:sp>
      <p:sp>
        <p:nvSpPr>
          <p:cNvPr id="11" name="Rectangle 10"/>
          <p:cNvSpPr/>
          <p:nvPr/>
        </p:nvSpPr>
        <p:spPr>
          <a:xfrm>
            <a:off x="152400" y="1197114"/>
            <a:ext cx="8839200" cy="400110"/>
          </a:xfrm>
          <a:prstGeom prst="rect">
            <a:avLst/>
          </a:prstGeom>
        </p:spPr>
        <p:txBody>
          <a:bodyPr wrap="square">
            <a:spAutoFit/>
          </a:bodyPr>
          <a:lstStyle/>
          <a:p>
            <a:pPr algn="just"/>
            <a:r>
              <a:rPr lang="en-IN" sz="2000" dirty="0">
                <a:solidFill>
                  <a:schemeClr val="accent2">
                    <a:lumMod val="75000"/>
                  </a:schemeClr>
                </a:solidFill>
                <a:latin typeface="Calibri" panose="020F0502020204030204" pitchFamily="34" charset="0"/>
                <a:cs typeface="Calibri" panose="020F0502020204030204" pitchFamily="34" charset="0"/>
              </a:rPr>
              <a:t>Search for a specified value within an array and return its index (or -1 if not found).</a:t>
            </a:r>
          </a:p>
        </p:txBody>
      </p:sp>
      <p:sp>
        <p:nvSpPr>
          <p:cNvPr id="12" name="Rectangle 11"/>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jQuery.inArray( value, array [, fromIndex ] )</a:t>
            </a:r>
          </a:p>
        </p:txBody>
      </p:sp>
      <p:sp>
        <p:nvSpPr>
          <p:cNvPr id="15" name="Rectangle 14"/>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3" name="Rectangle 2"/>
          <p:cNvSpPr/>
          <p:nvPr/>
        </p:nvSpPr>
        <p:spPr>
          <a:xfrm>
            <a:off x="152400" y="2921675"/>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console.log</a:t>
            </a:r>
            <a:r>
              <a:rPr lang="en-IN" sz="1800" dirty="0">
                <a:solidFill>
                  <a:srgbClr val="000000"/>
                </a:solidFill>
                <a:latin typeface="Consolas" panose="020B0609020204030204" pitchFamily="49" charset="0"/>
              </a:rPr>
              <a:t>($.inArray(</a:t>
            </a:r>
            <a:r>
              <a:rPr lang="en-IN" sz="1800" dirty="0">
                <a:solidFill>
                  <a:srgbClr val="A31515"/>
                </a:solidFill>
                <a:latin typeface="Consolas" panose="020B0609020204030204" pitchFamily="49" charset="0"/>
              </a:rPr>
              <a:t>"Banana"</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'Apple'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'Orange'</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'Banana</a:t>
            </a:r>
            <a:r>
              <a:rPr lang="en-IN" sz="1800" dirty="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027085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56658"/>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jQuery.isNumeric()</a:t>
            </a:r>
          </a:p>
        </p:txBody>
      </p:sp>
      <p:sp>
        <p:nvSpPr>
          <p:cNvPr id="11" name="Rectangle 10"/>
          <p:cNvSpPr/>
          <p:nvPr/>
        </p:nvSpPr>
        <p:spPr>
          <a:xfrm>
            <a:off x="152400" y="1197114"/>
            <a:ext cx="8839200" cy="400110"/>
          </a:xfrm>
          <a:prstGeom prst="rect">
            <a:avLst/>
          </a:prstGeom>
        </p:spPr>
        <p:txBody>
          <a:bodyPr wrap="square">
            <a:spAutoFit/>
          </a:bodyPr>
          <a:lstStyle/>
          <a:p>
            <a:pPr algn="just"/>
            <a:r>
              <a:rPr lang="en-IN" sz="2000" dirty="0">
                <a:solidFill>
                  <a:schemeClr val="accent2">
                    <a:lumMod val="75000"/>
                  </a:schemeClr>
                </a:solidFill>
                <a:latin typeface="Calibri" panose="020F0502020204030204" pitchFamily="34" charset="0"/>
                <a:cs typeface="Calibri" panose="020F0502020204030204" pitchFamily="34" charset="0"/>
              </a:rPr>
              <a:t>Determines whether its argument represents a JavaScript number.</a:t>
            </a:r>
          </a:p>
        </p:txBody>
      </p:sp>
      <p:sp>
        <p:nvSpPr>
          <p:cNvPr id="12" name="Rectangle 11"/>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jQuery.isNumeric( value )</a:t>
            </a:r>
          </a:p>
        </p:txBody>
      </p:sp>
      <p:sp>
        <p:nvSpPr>
          <p:cNvPr id="15" name="Rectangle 14"/>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2" name="Rectangle 1"/>
          <p:cNvSpPr/>
          <p:nvPr/>
        </p:nvSpPr>
        <p:spPr>
          <a:xfrm>
            <a:off x="457200" y="3048000"/>
            <a:ext cx="3352800" cy="1754326"/>
          </a:xfrm>
          <a:prstGeom prst="rect">
            <a:avLst/>
          </a:prstGeom>
        </p:spPr>
        <p:txBody>
          <a:bodyPr wrap="square">
            <a:spAutoFit/>
          </a:bodyPr>
          <a:lstStyle/>
          <a:p>
            <a:r>
              <a:rPr lang="en-IN" sz="1800" dirty="0">
                <a:solidFill>
                  <a:srgbClr val="008000"/>
                </a:solidFill>
                <a:latin typeface="Consolas" panose="020B0609020204030204" pitchFamily="49" charset="0"/>
              </a:rPr>
              <a:t>// true (numeric)</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a:t>
            </a:r>
            <a:r>
              <a:rPr lang="en-IN" sz="1800" dirty="0">
                <a:solidFill>
                  <a:srgbClr val="A31515"/>
                </a:solidFill>
                <a:latin typeface="Consolas" panose="020B0609020204030204" pitchFamily="49" charset="0"/>
              </a:rPr>
              <a:t>"-10"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a:t>
            </a:r>
            <a:r>
              <a:rPr lang="en-IN" sz="1800" dirty="0">
                <a:solidFill>
                  <a:srgbClr val="A31515"/>
                </a:solidFill>
                <a:latin typeface="Consolas" panose="020B0609020204030204" pitchFamily="49" charset="0"/>
              </a:rPr>
              <a:t>"0"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a:t>
            </a:r>
            <a:r>
              <a:rPr lang="en-IN" sz="1800" dirty="0">
                <a:solidFill>
                  <a:srgbClr val="A31515"/>
                </a:solidFill>
                <a:latin typeface="Consolas" panose="020B0609020204030204" pitchFamily="49" charset="0"/>
              </a:rPr>
              <a:t>"3.1415"</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$.isNumeric(+10)</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$.isNumeric(0144)</a:t>
            </a:r>
            <a:endParaRPr lang="en-IN" sz="1800" dirty="0"/>
          </a:p>
        </p:txBody>
      </p:sp>
      <p:sp>
        <p:nvSpPr>
          <p:cNvPr id="4" name="Rectangle 3"/>
          <p:cNvSpPr/>
          <p:nvPr/>
        </p:nvSpPr>
        <p:spPr>
          <a:xfrm>
            <a:off x="4180114" y="3048000"/>
            <a:ext cx="4572000" cy="2862322"/>
          </a:xfrm>
          <a:prstGeom prst="rect">
            <a:avLst/>
          </a:prstGeom>
        </p:spPr>
        <p:txBody>
          <a:bodyPr>
            <a:spAutoFit/>
          </a:bodyPr>
          <a:lstStyle/>
          <a:p>
            <a:r>
              <a:rPr lang="en-IN" sz="1800" dirty="0">
                <a:solidFill>
                  <a:srgbClr val="008000"/>
                </a:solidFill>
                <a:latin typeface="Consolas" panose="020B0609020204030204" pitchFamily="49" charset="0"/>
              </a:rPr>
              <a:t>// false (non-numeric)</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isNumeric(</a:t>
            </a:r>
            <a:r>
              <a:rPr lang="en-IN" sz="1800" dirty="0">
                <a:solidFill>
                  <a:srgbClr val="A31515"/>
                </a:solidFill>
                <a:latin typeface="Consolas" panose="020B0609020204030204" pitchFamily="49" charset="0"/>
              </a:rPr>
              <a:t>"-0x42"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isNumeric(</a:t>
            </a:r>
            <a:r>
              <a:rPr lang="en-IN" sz="1800" dirty="0">
                <a:solidFill>
                  <a:srgbClr val="A31515"/>
                </a:solidFill>
                <a:latin typeface="Consolas" panose="020B0609020204030204" pitchFamily="49" charset="0"/>
              </a:rPr>
              <a:t>"7.2acdgs"</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isNumeric(</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isNumeric({})</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isNumeric(NaN)</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a:t>
            </a:r>
            <a:r>
              <a:rPr lang="en-IN" sz="1800" dirty="0">
                <a:solidFill>
                  <a:srgbClr val="0000FF"/>
                </a:solidFill>
                <a:latin typeface="Consolas" panose="020B0609020204030204" pitchFamily="49" charset="0"/>
              </a:rPr>
              <a:t>null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a:t>
            </a:r>
            <a:r>
              <a:rPr lang="en-IN" sz="1800" dirty="0">
                <a:solidFill>
                  <a:srgbClr val="0000FF"/>
                </a:solidFill>
                <a:latin typeface="Consolas" panose="020B0609020204030204" pitchFamily="49" charset="0"/>
              </a:rPr>
              <a:t>true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isNumeric(Infinity)</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isNumeric(undefined)</a:t>
            </a:r>
            <a:endParaRPr lang="en-IN" sz="1800" dirty="0"/>
          </a:p>
        </p:txBody>
      </p:sp>
    </p:spTree>
    <p:extLst>
      <p:ext uri="{BB962C8B-B14F-4D97-AF65-F5344CB8AC3E}">
        <p14:creationId xmlns:p14="http://schemas.microsoft.com/office/powerpoint/2010/main" val="2492185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smtClean="0">
                <a:solidFill>
                  <a:srgbClr val="00B050"/>
                </a:solidFill>
                <a:latin typeface="Open Sans"/>
              </a:rPr>
              <a:t>What is jQuery</a:t>
            </a:r>
            <a:endParaRPr lang="en-IN" sz="4000" dirty="0">
              <a:solidFill>
                <a:srgbClr val="00B050"/>
              </a:solidFill>
              <a:latin typeface="Open Sans"/>
            </a:endParaRPr>
          </a:p>
        </p:txBody>
      </p:sp>
      <p:sp>
        <p:nvSpPr>
          <p:cNvPr id="2" name="Rectangle 1"/>
          <p:cNvSpPr/>
          <p:nvPr/>
        </p:nvSpPr>
        <p:spPr>
          <a:xfrm>
            <a:off x="152400" y="1050970"/>
            <a:ext cx="8839200" cy="400110"/>
          </a:xfrm>
          <a:prstGeom prst="rect">
            <a:avLst/>
          </a:prstGeom>
          <a:solidFill>
            <a:schemeClr val="bg1">
              <a:lumMod val="95000"/>
            </a:schemeClr>
          </a:solidFill>
        </p:spPr>
        <p:txBody>
          <a:bodyPr wrap="square">
            <a:spAutoFit/>
          </a:bodyPr>
          <a:lstStyle/>
          <a:p>
            <a:pPr algn="ctr"/>
            <a:r>
              <a:rPr lang="en-IN" sz="2000" dirty="0" smtClean="0">
                <a:solidFill>
                  <a:schemeClr val="bg2">
                    <a:lumMod val="50000"/>
                  </a:schemeClr>
                </a:solidFill>
                <a:latin typeface="Open Sans"/>
              </a:rPr>
              <a:t>jQuery is a fast, small, and feature-rich JavaScript library.</a:t>
            </a:r>
            <a:endParaRPr lang="en-IN" sz="2000" dirty="0">
              <a:solidFill>
                <a:schemeClr val="bg2">
                  <a:lumMod val="50000"/>
                </a:schemeClr>
              </a:solidFill>
              <a:latin typeface="Open Sans"/>
            </a:endParaRPr>
          </a:p>
        </p:txBody>
      </p:sp>
      <p:sp>
        <p:nvSpPr>
          <p:cNvPr id="3" name="Rectangle 2"/>
          <p:cNvSpPr/>
          <p:nvPr/>
        </p:nvSpPr>
        <p:spPr>
          <a:xfrm>
            <a:off x="182526" y="2057400"/>
            <a:ext cx="8809074" cy="1477328"/>
          </a:xfrm>
          <a:prstGeom prst="rect">
            <a:avLst/>
          </a:prstGeom>
          <a:noFill/>
        </p:spPr>
        <p:txBody>
          <a:bodyPr wrap="square">
            <a:spAutoFit/>
          </a:bodyPr>
          <a:lstStyle/>
          <a:p>
            <a:pPr algn="just"/>
            <a:r>
              <a:rPr lang="en-IN" sz="1800" dirty="0">
                <a:solidFill>
                  <a:schemeClr val="bg2">
                    <a:lumMod val="50000"/>
                  </a:schemeClr>
                </a:solidFill>
                <a:latin typeface="Open Sans"/>
              </a:rPr>
              <a:t>jQuery is a lightweight, "write less, do more", JavaScript library. The purpose of jQuery is to make it much easier to use JavaScript on your website. jQuery takes a lot of common tasks that require many lines of JavaScript code to accomplish, and wraps them into methods that you can call with a single line of code. jQuery also simplifies a lot of the complicated things from JavaScript, like DOM manipulation.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56658"/>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jQuery.parseJSON()</a:t>
            </a:r>
          </a:p>
        </p:txBody>
      </p:sp>
      <p:sp>
        <p:nvSpPr>
          <p:cNvPr id="11" name="Rectangle 10"/>
          <p:cNvSpPr/>
          <p:nvPr/>
        </p:nvSpPr>
        <p:spPr>
          <a:xfrm>
            <a:off x="152400" y="1197114"/>
            <a:ext cx="8839200" cy="400110"/>
          </a:xfrm>
          <a:prstGeom prst="rect">
            <a:avLst/>
          </a:prstGeom>
        </p:spPr>
        <p:txBody>
          <a:bodyPr wrap="square">
            <a:spAutoFit/>
          </a:bodyPr>
          <a:lstStyle/>
          <a:p>
            <a:pPr algn="just"/>
            <a:r>
              <a:rPr lang="en-IN" sz="2000" dirty="0">
                <a:solidFill>
                  <a:schemeClr val="accent2">
                    <a:lumMod val="75000"/>
                  </a:schemeClr>
                </a:solidFill>
                <a:latin typeface="Calibri" panose="020F0502020204030204" pitchFamily="34" charset="0"/>
                <a:cs typeface="Calibri" panose="020F0502020204030204" pitchFamily="34" charset="0"/>
              </a:rPr>
              <a:t>Takes a well-formed JSON string and returns the resulting JavaScript value.</a:t>
            </a:r>
          </a:p>
        </p:txBody>
      </p:sp>
      <p:sp>
        <p:nvSpPr>
          <p:cNvPr id="12" name="Rectangle 11"/>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jQuery.parseJSON( json )</a:t>
            </a:r>
          </a:p>
        </p:txBody>
      </p:sp>
      <p:sp>
        <p:nvSpPr>
          <p:cNvPr id="15" name="Rectangle 14"/>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3" name="Rectangle 2"/>
          <p:cNvSpPr/>
          <p:nvPr/>
        </p:nvSpPr>
        <p:spPr>
          <a:xfrm>
            <a:off x="152400" y="2895600"/>
            <a:ext cx="8839200" cy="2031325"/>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j = </a:t>
            </a:r>
            <a:r>
              <a:rPr lang="en-IN" sz="1800" dirty="0">
                <a:solidFill>
                  <a:srgbClr val="A31515"/>
                </a:solidFill>
                <a:latin typeface="Consolas" panose="020B0609020204030204" pitchFamily="49" charset="0"/>
              </a:rPr>
              <a:t>'{"code":"1","name":"saleel</a:t>
            </a:r>
            <a:r>
              <a:rPr lang="en-IN" sz="1800" dirty="0" smtClean="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$.parseJSON(j);</a:t>
            </a:r>
          </a:p>
          <a:p>
            <a:r>
              <a:rPr lang="en-IN" sz="1800" dirty="0" smtClean="0">
                <a:solidFill>
                  <a:srgbClr val="000000"/>
                </a:solidFill>
                <a:latin typeface="Consolas" panose="020B0609020204030204" pitchFamily="49" charset="0"/>
              </a:rPr>
              <a:t>        console.log(o.code</a:t>
            </a:r>
            <a:r>
              <a:rPr lang="en-IN" sz="1800" dirty="0">
                <a:solidFill>
                  <a:srgbClr val="000000"/>
                </a:solidFill>
                <a:latin typeface="Consolas" panose="020B0609020204030204" pitchFamily="49" charset="0"/>
              </a:rPr>
              <a:t>, o.name);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11012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56658"/>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jQuery.parseJSON()</a:t>
            </a:r>
          </a:p>
        </p:txBody>
      </p:sp>
      <p:sp>
        <p:nvSpPr>
          <p:cNvPr id="11" name="Rectangle 10"/>
          <p:cNvSpPr/>
          <p:nvPr/>
        </p:nvSpPr>
        <p:spPr>
          <a:xfrm>
            <a:off x="152400" y="1197114"/>
            <a:ext cx="8839200" cy="400110"/>
          </a:xfrm>
          <a:prstGeom prst="rect">
            <a:avLst/>
          </a:prstGeom>
        </p:spPr>
        <p:txBody>
          <a:bodyPr wrap="square">
            <a:spAutoFit/>
          </a:bodyPr>
          <a:lstStyle/>
          <a:p>
            <a:pPr algn="just"/>
            <a:r>
              <a:rPr lang="en-IN" sz="2000" dirty="0">
                <a:solidFill>
                  <a:schemeClr val="accent2">
                    <a:lumMod val="75000"/>
                  </a:schemeClr>
                </a:solidFill>
                <a:latin typeface="Calibri" panose="020F0502020204030204" pitchFamily="34" charset="0"/>
                <a:cs typeface="Calibri" panose="020F0502020204030204" pitchFamily="34" charset="0"/>
              </a:rPr>
              <a:t>Takes a well-formed JSON string and returns the resulting JavaScript value.</a:t>
            </a:r>
          </a:p>
        </p:txBody>
      </p:sp>
      <p:sp>
        <p:nvSpPr>
          <p:cNvPr id="12" name="Rectangle 11"/>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jQuery.parseJSON( json )</a:t>
            </a:r>
          </a:p>
        </p:txBody>
      </p:sp>
      <p:sp>
        <p:nvSpPr>
          <p:cNvPr id="15" name="Rectangle 14"/>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2" name="Rectangle 1"/>
          <p:cNvSpPr/>
          <p:nvPr/>
        </p:nvSpPr>
        <p:spPr>
          <a:xfrm>
            <a:off x="186518" y="2990433"/>
            <a:ext cx="8805081" cy="2800767"/>
          </a:xfrm>
          <a:prstGeom prst="rect">
            <a:avLst/>
          </a:prstGeom>
        </p:spPr>
        <p:txBody>
          <a:bodyPr wrap="square">
            <a:spAutoFit/>
          </a:bodyPr>
          <a:lstStyle/>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a:t>
            </a:r>
            <a:r>
              <a:rPr lang="en-IN" sz="1600" dirty="0" smtClean="0">
                <a:solidFill>
                  <a:srgbClr val="0000FF"/>
                </a:solidFill>
                <a:latin typeface="Consolas" panose="020B0609020204030204" pitchFamily="49" charset="0"/>
              </a:rPr>
              <a:t>text/javascript</a:t>
            </a:r>
            <a:r>
              <a:rPr lang="en-IN" sz="1600" dirty="0">
                <a:solidFill>
                  <a:srgbClr val="0000FF"/>
                </a:solidFill>
                <a:latin typeface="Consolas" panose="020B0609020204030204" pitchFamily="49" charset="0"/>
              </a:rPr>
              <a:t>"</a:t>
            </a:r>
            <a:r>
              <a:rPr lang="en-IN" sz="1600" dirty="0" smtClean="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j = </a:t>
            </a:r>
            <a:r>
              <a:rPr lang="en-IN" sz="1600" dirty="0">
                <a:solidFill>
                  <a:srgbClr val="A31515"/>
                </a:solidFill>
                <a:latin typeface="Consolas" panose="020B0609020204030204" pitchFamily="49" charset="0"/>
              </a:rPr>
              <a:t>'[{"code":"1001","name":"saleel"},{"code":"1002","name":"sharmin"}]'</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$(document).ready(</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o = $.parseJSON(j);</a:t>
            </a:r>
          </a:p>
          <a:p>
            <a:r>
              <a:rPr lang="en-IN" sz="1600" dirty="0">
                <a:solidFill>
                  <a:srgbClr val="000000"/>
                </a:solidFill>
                <a:latin typeface="Consolas" panose="020B0609020204030204" pitchFamily="49" charset="0"/>
              </a:rPr>
              <a:t>            $.each(o, </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(index, values) {</a:t>
            </a:r>
          </a:p>
          <a:p>
            <a:r>
              <a:rPr lang="en-IN" sz="1600" dirty="0">
                <a:solidFill>
                  <a:srgbClr val="000000"/>
                </a:solidFill>
                <a:latin typeface="Consolas" panose="020B0609020204030204" pitchFamily="49" charset="0"/>
              </a:rPr>
              <a:t>                console.log(index, values);</a:t>
            </a:r>
          </a:p>
          <a:p>
            <a:r>
              <a:rPr lang="en-IN" sz="1600" dirty="0">
                <a:solidFill>
                  <a:srgbClr val="000000"/>
                </a:solidFill>
                <a:latin typeface="Consolas" panose="020B0609020204030204" pitchFamily="49" charset="0"/>
              </a:rPr>
              <a:t>                console.log(index, values.code);</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3910753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smtClean="0"/>
              <a:t>jQuery Effects</a:t>
            </a:r>
            <a:endParaRPr lang="en-US" sz="6000" dirty="0"/>
          </a:p>
        </p:txBody>
      </p:sp>
    </p:spTree>
    <p:extLst>
      <p:ext uri="{BB962C8B-B14F-4D97-AF65-F5344CB8AC3E}">
        <p14:creationId xmlns:p14="http://schemas.microsoft.com/office/powerpoint/2010/main" val="2134098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22844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jQuery</a:t>
            </a:r>
            <a:r>
              <a:rPr lang="en-IN" sz="4000" dirty="0" smtClean="0"/>
              <a:t> </a:t>
            </a:r>
            <a:r>
              <a:rPr lang="en-IN" sz="4000" dirty="0" smtClean="0">
                <a:solidFill>
                  <a:srgbClr val="00B050"/>
                </a:solidFill>
                <a:latin typeface="Open Sans"/>
              </a:rPr>
              <a:t>Effects</a:t>
            </a:r>
            <a:endParaRPr lang="en-IN" sz="4000" dirty="0">
              <a:solidFill>
                <a:srgbClr val="00B050"/>
              </a:solidFill>
              <a:latin typeface="Open Sans"/>
            </a:endParaRPr>
          </a:p>
        </p:txBody>
      </p:sp>
      <p:sp>
        <p:nvSpPr>
          <p:cNvPr id="3" name="Rectangle 2"/>
          <p:cNvSpPr/>
          <p:nvPr/>
        </p:nvSpPr>
        <p:spPr>
          <a:xfrm>
            <a:off x="152400" y="1197114"/>
            <a:ext cx="8839200" cy="1015663"/>
          </a:xfrm>
          <a:prstGeom prst="rect">
            <a:avLst/>
          </a:prstGeom>
        </p:spPr>
        <p:txBody>
          <a:bodyPr wrap="square">
            <a:spAutoFit/>
          </a:bodyPr>
          <a:lstStyle/>
          <a:p>
            <a:r>
              <a:rPr lang="en-IN" sz="2000" dirty="0" smtClean="0">
                <a:solidFill>
                  <a:schemeClr val="accent2">
                    <a:lumMod val="75000"/>
                  </a:schemeClr>
                </a:solidFill>
                <a:latin typeface="Calibri" panose="020F0502020204030204" pitchFamily="34" charset="0"/>
                <a:cs typeface="Calibri" panose="020F0502020204030204" pitchFamily="34" charset="0"/>
              </a:rPr>
              <a:t>The </a:t>
            </a:r>
            <a:r>
              <a:rPr lang="en-IN" sz="2000" dirty="0">
                <a:solidFill>
                  <a:schemeClr val="accent2">
                    <a:lumMod val="75000"/>
                  </a:schemeClr>
                </a:solidFill>
                <a:latin typeface="Calibri" panose="020F0502020204030204" pitchFamily="34" charset="0"/>
                <a:cs typeface="Calibri" panose="020F0502020204030204" pitchFamily="34" charset="0"/>
              </a:rPr>
              <a:t>jQuery library provides several techniques for adding animation to a web page. These include simple, standard animations that are frequently used, and the ability to craft sophisticated custom effects.</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570302"/>
            <a:ext cx="8839200" cy="2992298"/>
          </a:xfrm>
          <a:prstGeom prst="rect">
            <a:avLst/>
          </a:prstGeom>
          <a:ln w="38100">
            <a:solidFill>
              <a:srgbClr val="FFC000"/>
            </a:solidFill>
          </a:ln>
        </p:spPr>
      </p:pic>
    </p:spTree>
    <p:extLst>
      <p:ext uri="{BB962C8B-B14F-4D97-AF65-F5344CB8AC3E}">
        <p14:creationId xmlns:p14="http://schemas.microsoft.com/office/powerpoint/2010/main" val="14377636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Display Effects - .hide</a:t>
            </a:r>
            <a:r>
              <a:rPr lang="en-IN" sz="4000" dirty="0" smtClean="0">
                <a:solidFill>
                  <a:srgbClr val="00B050"/>
                </a:solidFill>
                <a:latin typeface="Open Sans"/>
              </a:rPr>
              <a:t>() and .show()</a:t>
            </a:r>
            <a:endParaRPr lang="en-IN" sz="4000" dirty="0">
              <a:solidFill>
                <a:srgbClr val="00B050"/>
              </a:solidFill>
              <a:latin typeface="Open Sans"/>
            </a:endParaRP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Hide the matched elements.</a:t>
            </a:r>
          </a:p>
          <a:p>
            <a:r>
              <a:rPr lang="en-IN" sz="2000" dirty="0" smtClean="0">
                <a:solidFill>
                  <a:schemeClr val="accent2">
                    <a:lumMod val="75000"/>
                  </a:schemeClr>
                </a:solidFill>
                <a:latin typeface="Calibri" panose="020F0502020204030204" pitchFamily="34" charset="0"/>
                <a:cs typeface="Calibri" panose="020F0502020204030204" pitchFamily="34" charset="0"/>
              </a:rPr>
              <a:t>Show the </a:t>
            </a:r>
            <a:r>
              <a:rPr lang="en-IN" sz="2000" dirty="0">
                <a:solidFill>
                  <a:schemeClr val="accent2">
                    <a:lumMod val="75000"/>
                  </a:schemeClr>
                </a:solidFill>
                <a:latin typeface="Calibri" panose="020F0502020204030204" pitchFamily="34" charset="0"/>
                <a:cs typeface="Calibri" panose="020F0502020204030204" pitchFamily="34" charset="0"/>
              </a:rPr>
              <a:t>matched elements.</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1477328"/>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.hide()</a:t>
            </a:r>
          </a:p>
          <a:p>
            <a:r>
              <a:rPr lang="en-IN" sz="1800" dirty="0">
                <a:solidFill>
                  <a:srgbClr val="0070C0"/>
                </a:solidFill>
                <a:latin typeface="Calibri" panose="020F0502020204030204" pitchFamily="34" charset="0"/>
                <a:cs typeface="Calibri" panose="020F0502020204030204" pitchFamily="34" charset="0"/>
              </a:rPr>
              <a:t>.hide( [duration ] [, complete ] )</a:t>
            </a:r>
          </a:p>
          <a:p>
            <a:endParaRPr lang="en-IN" sz="1800" dirty="0">
              <a:solidFill>
                <a:srgbClr val="0070C0"/>
              </a:solidFill>
              <a:latin typeface="Calibri" panose="020F0502020204030204" pitchFamily="34" charset="0"/>
              <a:cs typeface="Calibri" panose="020F0502020204030204" pitchFamily="34" charset="0"/>
            </a:endParaRPr>
          </a:p>
          <a:p>
            <a:r>
              <a:rPr lang="en-IN" sz="1800" dirty="0">
                <a:solidFill>
                  <a:srgbClr val="0070C0"/>
                </a:solidFill>
                <a:latin typeface="Calibri" panose="020F0502020204030204" pitchFamily="34" charset="0"/>
                <a:cs typeface="Calibri" panose="020F0502020204030204" pitchFamily="34" charset="0"/>
              </a:rPr>
              <a:t>.show()</a:t>
            </a:r>
          </a:p>
          <a:p>
            <a:r>
              <a:rPr lang="en-IN" sz="1800" dirty="0">
                <a:solidFill>
                  <a:srgbClr val="0070C0"/>
                </a:solidFill>
                <a:latin typeface="Calibri" panose="020F0502020204030204" pitchFamily="34" charset="0"/>
                <a:cs typeface="Calibri" panose="020F0502020204030204" pitchFamily="34" charset="0"/>
              </a:rPr>
              <a:t>.show( [duration ] [, complete ]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2" name="Rectangle 11"/>
          <p:cNvSpPr/>
          <p:nvPr/>
        </p:nvSpPr>
        <p:spPr>
          <a:xfrm>
            <a:off x="3608696" y="1008488"/>
            <a:ext cx="5410200" cy="1631216"/>
          </a:xfrm>
          <a:prstGeom prst="rect">
            <a:avLst/>
          </a:prstGeom>
          <a:solidFill>
            <a:srgbClr val="F3F67E"/>
          </a:solidFill>
        </p:spPr>
        <p:txBody>
          <a:bodyPr wrap="square">
            <a:spAutoFit/>
          </a:bodyPr>
          <a:lstStyle/>
          <a:p>
            <a:pPr algn="just"/>
            <a:r>
              <a:rPr lang="en-IN" sz="2000" dirty="0">
                <a:latin typeface="Cambria" panose="02040503050406030204" pitchFamily="18" charset="0"/>
              </a:rPr>
              <a:t>Durations are given in milliseconds; higher values indicate slower animations, not faster ones. The strings 'fast' and 'slow' can be supplied to indicate durations of 200 and 600 milliseconds, respectively.</a:t>
            </a:r>
          </a:p>
        </p:txBody>
      </p:sp>
      <p:sp>
        <p:nvSpPr>
          <p:cNvPr id="2" name="Line Callout 2 1"/>
          <p:cNvSpPr/>
          <p:nvPr/>
        </p:nvSpPr>
        <p:spPr>
          <a:xfrm>
            <a:off x="3488953" y="4114800"/>
            <a:ext cx="1115704" cy="457200"/>
          </a:xfrm>
          <a:prstGeom prst="borderCallout2">
            <a:avLst>
              <a:gd name="adj1" fmla="val 18750"/>
              <a:gd name="adj2" fmla="val -8333"/>
              <a:gd name="adj3" fmla="val 19585"/>
              <a:gd name="adj4" fmla="val -60221"/>
              <a:gd name="adj5" fmla="val -70947"/>
              <a:gd name="adj6" fmla="val -6025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solidFill>
                  <a:schemeClr val="tx2">
                    <a:lumMod val="60000"/>
                    <a:lumOff val="40000"/>
                  </a:schemeClr>
                </a:solidFill>
              </a:rPr>
              <a:t>function</a:t>
            </a:r>
            <a:endParaRPr lang="en-IN" sz="1800" dirty="0">
              <a:solidFill>
                <a:schemeClr val="tx2">
                  <a:lumMod val="60000"/>
                  <a:lumOff val="40000"/>
                </a:schemeClr>
              </a:solidFill>
            </a:endParaRPr>
          </a:p>
        </p:txBody>
      </p:sp>
    </p:spTree>
    <p:extLst>
      <p:ext uri="{BB962C8B-B14F-4D97-AF65-F5344CB8AC3E}">
        <p14:creationId xmlns:p14="http://schemas.microsoft.com/office/powerpoint/2010/main" val="13435057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Display Effects - .hide</a:t>
            </a:r>
            <a:r>
              <a:rPr lang="en-IN" sz="4000" dirty="0" smtClean="0">
                <a:solidFill>
                  <a:srgbClr val="00B050"/>
                </a:solidFill>
                <a:latin typeface="Open Sans"/>
              </a:rPr>
              <a:t>(), .show()</a:t>
            </a:r>
            <a:endParaRPr lang="en-IN" sz="4000" dirty="0">
              <a:solidFill>
                <a:srgbClr val="00B050"/>
              </a:solidFill>
              <a:latin typeface="Open Sans"/>
            </a:endParaRP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Hide the matched elements.</a:t>
            </a:r>
          </a:p>
          <a:p>
            <a:r>
              <a:rPr lang="en-IN" sz="2000" dirty="0" smtClean="0">
                <a:solidFill>
                  <a:schemeClr val="accent2">
                    <a:lumMod val="75000"/>
                  </a:schemeClr>
                </a:solidFill>
                <a:latin typeface="Calibri" panose="020F0502020204030204" pitchFamily="34" charset="0"/>
                <a:cs typeface="Calibri" panose="020F0502020204030204" pitchFamily="34" charset="0"/>
              </a:rPr>
              <a:t>Show the </a:t>
            </a:r>
            <a:r>
              <a:rPr lang="en-IN" sz="2000" dirty="0">
                <a:solidFill>
                  <a:schemeClr val="accent2">
                    <a:lumMod val="75000"/>
                  </a:schemeClr>
                </a:solidFill>
                <a:latin typeface="Calibri" panose="020F0502020204030204" pitchFamily="34" charset="0"/>
                <a:cs typeface="Calibri" panose="020F0502020204030204" pitchFamily="34" charset="0"/>
              </a:rPr>
              <a:t>matched elements.</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25104" y="1981200"/>
            <a:ext cx="8866496" cy="4247317"/>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"#show"</a:t>
            </a:r>
            <a:r>
              <a:rPr lang="en-IN" sz="1800" dirty="0">
                <a:solidFill>
                  <a:srgbClr val="000000"/>
                </a:solidFill>
                <a:latin typeface="Consolas" panose="020B0609020204030204" pitchFamily="49" charset="0"/>
              </a:rPr>
              <a:t>).on(</a:t>
            </a:r>
            <a:r>
              <a:rPr lang="en-IN" sz="1800" dirty="0">
                <a:solidFill>
                  <a:srgbClr val="A31515"/>
                </a:solidFill>
                <a:latin typeface="Consolas" panose="020B0609020204030204" pitchFamily="49" charset="0"/>
              </a:rPr>
              <a:t>"click"</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).show(</a:t>
            </a:r>
            <a:r>
              <a:rPr lang="en-IN" sz="1800" dirty="0">
                <a:solidFill>
                  <a:srgbClr val="A31515"/>
                </a:solidFill>
                <a:latin typeface="Consolas" panose="020B0609020204030204" pitchFamily="49" charset="0"/>
              </a:rPr>
              <a:t>"slow"</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"#hide"</a:t>
            </a:r>
            <a:r>
              <a:rPr lang="en-IN" sz="1800" dirty="0">
                <a:solidFill>
                  <a:srgbClr val="000000"/>
                </a:solidFill>
                <a:latin typeface="Consolas" panose="020B0609020204030204" pitchFamily="49" charset="0"/>
              </a:rPr>
              <a:t>).on(</a:t>
            </a:r>
            <a:r>
              <a:rPr lang="en-IN" sz="1800" dirty="0">
                <a:solidFill>
                  <a:srgbClr val="A31515"/>
                </a:solidFill>
                <a:latin typeface="Consolas" panose="020B0609020204030204" pitchFamily="49" charset="0"/>
              </a:rPr>
              <a:t>"click"</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).hide(</a:t>
            </a:r>
            <a:r>
              <a:rPr lang="en-IN" sz="1800" dirty="0">
                <a:solidFill>
                  <a:srgbClr val="A31515"/>
                </a:solidFill>
                <a:latin typeface="Consolas" panose="020B0609020204030204" pitchFamily="49" charset="0"/>
              </a:rPr>
              <a:t>"slow"</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285977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Display Effects - .toggle()</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Display or hide the matched elements.</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.toggle( [duration ] [, complete ]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3" name="Rectangle 12"/>
          <p:cNvSpPr/>
          <p:nvPr/>
        </p:nvSpPr>
        <p:spPr>
          <a:xfrm>
            <a:off x="4267200" y="1924615"/>
            <a:ext cx="4702628" cy="1015663"/>
          </a:xfrm>
          <a:prstGeom prst="rect">
            <a:avLst/>
          </a:prstGeom>
          <a:solidFill>
            <a:srgbClr val="F3F67E"/>
          </a:solidFill>
        </p:spPr>
        <p:txBody>
          <a:bodyPr wrap="square">
            <a:spAutoFit/>
          </a:bodyPr>
          <a:lstStyle/>
          <a:p>
            <a:r>
              <a:rPr lang="en-IN" sz="2000" dirty="0">
                <a:latin typeface="Cambria" panose="02040503050406030204" pitchFamily="18" charset="0"/>
              </a:rPr>
              <a:t>jQuery uses JavaScript's native </a:t>
            </a:r>
            <a:r>
              <a:rPr lang="en-IN" sz="2000" dirty="0" smtClean="0">
                <a:latin typeface="Cambria" panose="02040503050406030204" pitchFamily="18" charset="0"/>
              </a:rPr>
              <a:t>getElementsByClassName</a:t>
            </a:r>
            <a:r>
              <a:rPr lang="en-IN" sz="2000" dirty="0">
                <a:latin typeface="Cambria" panose="02040503050406030204" pitchFamily="18" charset="0"/>
              </a:rPr>
              <a:t>() </a:t>
            </a:r>
            <a:r>
              <a:rPr lang="en-IN" sz="2000" dirty="0" smtClean="0">
                <a:latin typeface="Cambria" panose="02040503050406030204" pitchFamily="18" charset="0"/>
              </a:rPr>
              <a:t>function </a:t>
            </a:r>
            <a:r>
              <a:rPr lang="en-IN" sz="2000" dirty="0">
                <a:latin typeface="Cambria" panose="02040503050406030204" pitchFamily="18" charset="0"/>
              </a:rPr>
              <a:t>if </a:t>
            </a:r>
            <a:r>
              <a:rPr lang="en-IN" sz="2000" dirty="0" smtClean="0">
                <a:latin typeface="Cambria" panose="02040503050406030204" pitchFamily="18" charset="0"/>
              </a:rPr>
              <a:t>the browser </a:t>
            </a:r>
            <a:r>
              <a:rPr lang="en-IN" sz="2000" dirty="0">
                <a:latin typeface="Cambria" panose="02040503050406030204" pitchFamily="18" charset="0"/>
              </a:rPr>
              <a:t>supports it.</a:t>
            </a:r>
          </a:p>
        </p:txBody>
      </p:sp>
      <p:sp>
        <p:nvSpPr>
          <p:cNvPr id="2" name="Rectangle 1"/>
          <p:cNvSpPr/>
          <p:nvPr/>
        </p:nvSpPr>
        <p:spPr>
          <a:xfrm>
            <a:off x="174172" y="3358277"/>
            <a:ext cx="8817428" cy="2585323"/>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"#toggle"</a:t>
            </a:r>
            <a:r>
              <a:rPr lang="en-IN" sz="1800" dirty="0">
                <a:solidFill>
                  <a:srgbClr val="000000"/>
                </a:solidFill>
                <a:latin typeface="Consolas" panose="020B0609020204030204" pitchFamily="49" charset="0"/>
              </a:rPr>
              <a:t>).on(</a:t>
            </a:r>
            <a:r>
              <a:rPr lang="en-IN" sz="1800" dirty="0">
                <a:solidFill>
                  <a:srgbClr val="A31515"/>
                </a:solidFill>
                <a:latin typeface="Consolas" panose="020B0609020204030204" pitchFamily="49" charset="0"/>
              </a:rPr>
              <a:t>"click"</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).toggle(</a:t>
            </a:r>
            <a:r>
              <a:rPr lang="en-IN" sz="1800" dirty="0">
                <a:solidFill>
                  <a:srgbClr val="A31515"/>
                </a:solidFill>
                <a:latin typeface="Consolas" panose="020B0609020204030204" pitchFamily="49" charset="0"/>
              </a:rPr>
              <a:t>"slow"</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394116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Fading Effects - .fadeIn</a:t>
            </a:r>
            <a:r>
              <a:rPr lang="en-IN" sz="4000" dirty="0" smtClean="0">
                <a:solidFill>
                  <a:srgbClr val="00B050"/>
                </a:solidFill>
                <a:latin typeface="Open Sans"/>
              </a:rPr>
              <a:t>(),  .fadeOut</a:t>
            </a:r>
            <a:r>
              <a:rPr lang="en-IN" sz="4000" dirty="0">
                <a:solidFill>
                  <a:srgbClr val="00B050"/>
                </a:solidFill>
                <a:latin typeface="Open Sans"/>
              </a:rPr>
              <a:t>()</a:t>
            </a: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Display the matched elements by fading them to opaque</a:t>
            </a:r>
            <a:r>
              <a:rPr lang="en-IN" sz="2000" dirty="0" smtClean="0">
                <a:solidFill>
                  <a:schemeClr val="accent2">
                    <a:lumMod val="75000"/>
                  </a:schemeClr>
                </a:solidFill>
                <a:latin typeface="Calibri" panose="020F0502020204030204" pitchFamily="34" charset="0"/>
                <a:cs typeface="Calibri" panose="020F0502020204030204" pitchFamily="34" charset="0"/>
              </a:rPr>
              <a:t>.</a:t>
            </a:r>
          </a:p>
          <a:p>
            <a:r>
              <a:rPr lang="en-IN" sz="2000" dirty="0" smtClean="0">
                <a:solidFill>
                  <a:schemeClr val="accent2">
                    <a:lumMod val="75000"/>
                  </a:schemeClr>
                </a:solidFill>
                <a:latin typeface="Calibri" panose="020F0502020204030204" pitchFamily="34" charset="0"/>
                <a:cs typeface="Calibri" panose="020F0502020204030204" pitchFamily="34" charset="0"/>
              </a:rPr>
              <a:t>Hide </a:t>
            </a:r>
            <a:r>
              <a:rPr lang="en-IN" sz="2000" dirty="0">
                <a:solidFill>
                  <a:schemeClr val="accent2">
                    <a:lumMod val="75000"/>
                  </a:schemeClr>
                </a:solidFill>
                <a:latin typeface="Calibri" panose="020F0502020204030204" pitchFamily="34" charset="0"/>
                <a:cs typeface="Calibri" panose="020F0502020204030204" pitchFamily="34" charset="0"/>
              </a:rPr>
              <a:t>the matched elements by fading them to transparent. </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646331"/>
          </a:xfrm>
          <a:prstGeom prst="rect">
            <a:avLst/>
          </a:prstGeom>
        </p:spPr>
        <p:txBody>
          <a:bodyPr wrap="square">
            <a:spAutoFit/>
          </a:bodyPr>
          <a:lstStyle/>
          <a:p>
            <a:r>
              <a:rPr lang="fr-FR" sz="1800" dirty="0">
                <a:solidFill>
                  <a:srgbClr val="0070C0"/>
                </a:solidFill>
                <a:latin typeface="Calibri" panose="020F0502020204030204" pitchFamily="34" charset="0"/>
                <a:cs typeface="Calibri" panose="020F0502020204030204" pitchFamily="34" charset="0"/>
              </a:rPr>
              <a:t>.fadeIn( [duration ] [, complete ] )</a:t>
            </a:r>
          </a:p>
          <a:p>
            <a:r>
              <a:rPr lang="fr-FR" sz="1800" dirty="0">
                <a:solidFill>
                  <a:srgbClr val="0070C0"/>
                </a:solidFill>
                <a:latin typeface="Calibri" panose="020F0502020204030204" pitchFamily="34" charset="0"/>
                <a:cs typeface="Calibri" panose="020F0502020204030204" pitchFamily="34" charset="0"/>
              </a:rPr>
              <a:t>.fadeOut( [duration ] [, complete ] )</a:t>
            </a:r>
            <a:endParaRPr lang="en-IN" sz="1800" dirty="0">
              <a:solidFill>
                <a:srgbClr val="0070C0"/>
              </a:solidFill>
              <a:latin typeface="Calibri" panose="020F0502020204030204" pitchFamily="34" charset="0"/>
              <a:cs typeface="Calibri" panose="020F0502020204030204" pitchFamily="34" charset="0"/>
            </a:endParaRP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2" name="Rectangle 11"/>
          <p:cNvSpPr/>
          <p:nvPr/>
        </p:nvSpPr>
        <p:spPr>
          <a:xfrm>
            <a:off x="152400" y="3361701"/>
            <a:ext cx="8839200" cy="1631216"/>
          </a:xfrm>
          <a:prstGeom prst="rect">
            <a:avLst/>
          </a:prstGeom>
          <a:solidFill>
            <a:srgbClr val="F3F67E"/>
          </a:solidFill>
        </p:spPr>
        <p:txBody>
          <a:bodyPr wrap="square">
            <a:spAutoFit/>
          </a:bodyPr>
          <a:lstStyle/>
          <a:p>
            <a:pPr algn="just"/>
            <a:r>
              <a:rPr lang="en-IN" sz="2000" dirty="0">
                <a:latin typeface="Cambria" panose="02040503050406030204" pitchFamily="18" charset="0"/>
              </a:rPr>
              <a:t>Durations are given in milliseconds; higher values indicate slower animations, not faster ones. The strings 'fast' and 'slow' can be supplied to indicate durations of 200 and 600 milliseconds, respectively. If any other string is supplied, or if the duration parameter is omitted, the default duration of  400 milliseconds is used.</a:t>
            </a:r>
          </a:p>
        </p:txBody>
      </p:sp>
    </p:spTree>
    <p:extLst>
      <p:ext uri="{BB962C8B-B14F-4D97-AF65-F5344CB8AC3E}">
        <p14:creationId xmlns:p14="http://schemas.microsoft.com/office/powerpoint/2010/main" val="235136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Fading Effects - .fadeTo(), .fadeToggle()</a:t>
            </a: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Adjust the opacity of the matched elements.</a:t>
            </a:r>
            <a:endParaRPr lang="en-IN" sz="2000" dirty="0" smtClean="0">
              <a:solidFill>
                <a:schemeClr val="accent2">
                  <a:lumMod val="75000"/>
                </a:schemeClr>
              </a:solidFill>
              <a:latin typeface="Calibri" panose="020F0502020204030204" pitchFamily="34" charset="0"/>
              <a:cs typeface="Calibri" panose="020F0502020204030204" pitchFamily="34" charset="0"/>
            </a:endParaRPr>
          </a:p>
          <a:p>
            <a:r>
              <a:rPr lang="en-IN" sz="2000" dirty="0">
                <a:solidFill>
                  <a:schemeClr val="accent2">
                    <a:lumMod val="75000"/>
                  </a:schemeClr>
                </a:solidFill>
                <a:latin typeface="Calibri" panose="020F0502020204030204" pitchFamily="34" charset="0"/>
                <a:cs typeface="Calibri" panose="020F0502020204030204" pitchFamily="34" charset="0"/>
              </a:rPr>
              <a:t>Display or hide the matched elements by animating their opacity. </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646331"/>
          </a:xfrm>
          <a:prstGeom prst="rect">
            <a:avLst/>
          </a:prstGeom>
        </p:spPr>
        <p:txBody>
          <a:bodyPr wrap="square">
            <a:spAutoFit/>
          </a:bodyPr>
          <a:lstStyle/>
          <a:p>
            <a:r>
              <a:rPr lang="fr-FR" sz="1800" dirty="0">
                <a:solidFill>
                  <a:srgbClr val="0070C0"/>
                </a:solidFill>
                <a:latin typeface="Calibri" panose="020F0502020204030204" pitchFamily="34" charset="0"/>
                <a:cs typeface="Calibri" panose="020F0502020204030204" pitchFamily="34" charset="0"/>
              </a:rPr>
              <a:t>.fadeTo( duration, opacity [, complete ] )</a:t>
            </a:r>
          </a:p>
          <a:p>
            <a:r>
              <a:rPr lang="fr-FR" sz="1800" dirty="0">
                <a:solidFill>
                  <a:srgbClr val="0070C0"/>
                </a:solidFill>
                <a:latin typeface="Calibri" panose="020F0502020204030204" pitchFamily="34" charset="0"/>
                <a:cs typeface="Calibri" panose="020F0502020204030204" pitchFamily="34" charset="0"/>
              </a:rPr>
              <a:t>.fadeToggle( [duration ] [, easing ] [, complete ] )</a:t>
            </a:r>
            <a:endParaRPr lang="en-IN" sz="1800" dirty="0">
              <a:solidFill>
                <a:srgbClr val="0070C0"/>
              </a:solidFill>
              <a:latin typeface="Calibri" panose="020F0502020204030204" pitchFamily="34" charset="0"/>
              <a:cs typeface="Calibri" panose="020F0502020204030204" pitchFamily="34" charset="0"/>
            </a:endParaRP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4" name="Rectangle 13"/>
          <p:cNvSpPr/>
          <p:nvPr/>
        </p:nvSpPr>
        <p:spPr>
          <a:xfrm>
            <a:off x="6512625" y="2895600"/>
            <a:ext cx="2561230" cy="3016210"/>
          </a:xfrm>
          <a:prstGeom prst="rect">
            <a:avLst/>
          </a:prstGeom>
          <a:solidFill>
            <a:srgbClr val="F3F67E"/>
          </a:solidFill>
        </p:spPr>
        <p:txBody>
          <a:bodyPr wrap="square">
            <a:spAutoFit/>
          </a:bodyPr>
          <a:lstStyle/>
          <a:p>
            <a:pPr algn="just"/>
            <a:r>
              <a:rPr lang="en-IN" sz="1900" dirty="0">
                <a:latin typeface="Cambria" panose="02040503050406030204" pitchFamily="18" charset="0"/>
              </a:rPr>
              <a:t>Durations are given in milliseconds; </a:t>
            </a:r>
            <a:r>
              <a:rPr lang="en-IN" sz="1900" dirty="0" smtClean="0">
                <a:latin typeface="Cambria" panose="02040503050406030204" pitchFamily="18" charset="0"/>
              </a:rPr>
              <a:t>higher values </a:t>
            </a:r>
            <a:r>
              <a:rPr lang="en-IN" sz="1900" dirty="0">
                <a:latin typeface="Cambria" panose="02040503050406030204" pitchFamily="18" charset="0"/>
              </a:rPr>
              <a:t>indicate slower animations, not faster ones. The strings 'fast' and 'slow' can be supplied to indicate durations of 200 and </a:t>
            </a:r>
            <a:r>
              <a:rPr lang="en-IN" sz="1900" dirty="0" smtClean="0">
                <a:latin typeface="Cambria" panose="02040503050406030204" pitchFamily="18" charset="0"/>
              </a:rPr>
              <a:t>600 milliseconds</a:t>
            </a:r>
            <a:r>
              <a:rPr lang="en-IN" sz="1900" dirty="0">
                <a:latin typeface="Cambria" panose="02040503050406030204" pitchFamily="18" charset="0"/>
              </a:rPr>
              <a:t>, respectively.</a:t>
            </a:r>
          </a:p>
        </p:txBody>
      </p:sp>
      <p:sp>
        <p:nvSpPr>
          <p:cNvPr id="2" name="Rectangle 1"/>
          <p:cNvSpPr/>
          <p:nvPr/>
        </p:nvSpPr>
        <p:spPr>
          <a:xfrm>
            <a:off x="5175914" y="2040285"/>
            <a:ext cx="3822510" cy="707886"/>
          </a:xfrm>
          <a:prstGeom prst="rect">
            <a:avLst/>
          </a:prstGeom>
          <a:solidFill>
            <a:schemeClr val="tx1">
              <a:lumMod val="85000"/>
              <a:lumOff val="15000"/>
            </a:schemeClr>
          </a:solidFill>
        </p:spPr>
        <p:txBody>
          <a:bodyPr wrap="square">
            <a:spAutoFit/>
          </a:bodyPr>
          <a:lstStyle/>
          <a:p>
            <a:pPr algn="just"/>
            <a:r>
              <a:rPr lang="en-IN" sz="2000" dirty="0">
                <a:solidFill>
                  <a:srgbClr val="FFC000"/>
                </a:solidFill>
                <a:latin typeface="Cambria" panose="02040503050406030204" pitchFamily="18" charset="0"/>
              </a:rPr>
              <a:t>opacity: A number between 0 and 1 denoting the target opacity.</a:t>
            </a:r>
          </a:p>
        </p:txBody>
      </p:sp>
      <p:sp>
        <p:nvSpPr>
          <p:cNvPr id="4" name="Rectangle 3"/>
          <p:cNvSpPr/>
          <p:nvPr/>
        </p:nvSpPr>
        <p:spPr>
          <a:xfrm>
            <a:off x="35625" y="3242916"/>
            <a:ext cx="6400800" cy="2585323"/>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toggle"</a:t>
            </a:r>
            <a:r>
              <a:rPr lang="en-IN" sz="1800" dirty="0">
                <a:solidFill>
                  <a:srgbClr val="000000"/>
                </a:solidFill>
                <a:latin typeface="Consolas" panose="020B0609020204030204" pitchFamily="49" charset="0"/>
              </a:rPr>
              <a:t>).on(</a:t>
            </a:r>
            <a:r>
              <a:rPr lang="en-IN" sz="1800" dirty="0">
                <a:solidFill>
                  <a:srgbClr val="A31515"/>
                </a:solidFill>
                <a:latin typeface="Consolas" panose="020B0609020204030204" pitchFamily="49" charset="0"/>
              </a:rPr>
              <a:t>"click"</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).fadeTo(</a:t>
            </a:r>
            <a:r>
              <a:rPr lang="en-IN" sz="1800" dirty="0">
                <a:solidFill>
                  <a:srgbClr val="A31515"/>
                </a:solidFill>
                <a:latin typeface="Consolas" panose="020B0609020204030204" pitchFamily="49" charset="0"/>
              </a:rPr>
              <a:t>"slow"</a:t>
            </a:r>
            <a:r>
              <a:rPr lang="en-IN" sz="1800" dirty="0">
                <a:solidFill>
                  <a:srgbClr val="000000"/>
                </a:solidFill>
                <a:latin typeface="Consolas" panose="020B0609020204030204" pitchFamily="49" charset="0"/>
              </a:rPr>
              <a:t>,0.5,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pPr algn="just"/>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3853852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Sliding </a:t>
            </a:r>
            <a:r>
              <a:rPr lang="en-IN" sz="4000" dirty="0">
                <a:solidFill>
                  <a:srgbClr val="00B050"/>
                </a:solidFill>
                <a:latin typeface="Open Sans"/>
              </a:rPr>
              <a:t>Effects - .slideDown(), .slideUp()</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646331"/>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.slideDown( [duration ] [, complete ] )</a:t>
            </a:r>
          </a:p>
          <a:p>
            <a:r>
              <a:rPr lang="en-IN" sz="1800" dirty="0">
                <a:solidFill>
                  <a:srgbClr val="0070C0"/>
                </a:solidFill>
                <a:latin typeface="Calibri" panose="020F0502020204030204" pitchFamily="34" charset="0"/>
                <a:cs typeface="Calibri" panose="020F0502020204030204" pitchFamily="34" charset="0"/>
              </a:rPr>
              <a:t>.slideUp( [duration ] [, complete ]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3" name="Rectangle 1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Display the matched elements with a sliding motion.</a:t>
            </a:r>
          </a:p>
          <a:p>
            <a:r>
              <a:rPr lang="en-IN" sz="2000" dirty="0">
                <a:solidFill>
                  <a:schemeClr val="accent2">
                    <a:lumMod val="75000"/>
                  </a:schemeClr>
                </a:solidFill>
                <a:latin typeface="Calibri" panose="020F0502020204030204" pitchFamily="34" charset="0"/>
                <a:cs typeface="Calibri" panose="020F0502020204030204" pitchFamily="34" charset="0"/>
              </a:rPr>
              <a:t>Hide the matched elements with a sliding motion. </a:t>
            </a:r>
          </a:p>
        </p:txBody>
      </p:sp>
      <p:sp>
        <p:nvSpPr>
          <p:cNvPr id="14" name="Rectangle 13"/>
          <p:cNvSpPr/>
          <p:nvPr/>
        </p:nvSpPr>
        <p:spPr>
          <a:xfrm>
            <a:off x="4114800" y="1950184"/>
            <a:ext cx="4876800" cy="2554545"/>
          </a:xfrm>
          <a:prstGeom prst="rect">
            <a:avLst/>
          </a:prstGeom>
          <a:solidFill>
            <a:srgbClr val="F3F67E"/>
          </a:solidFill>
        </p:spPr>
        <p:txBody>
          <a:bodyPr wrap="square">
            <a:spAutoFit/>
          </a:bodyPr>
          <a:lstStyle/>
          <a:p>
            <a:pPr algn="just"/>
            <a:r>
              <a:rPr lang="en-IN" sz="2000" dirty="0">
                <a:latin typeface="Cambria" panose="02040503050406030204" pitchFamily="18" charset="0"/>
              </a:rPr>
              <a:t>Durations are given in milliseconds; higher values indicate slower animations, not faster ones. The strings 'fast' and 'slow' can be supplied to indicate durations of 200 and 600 milliseconds, respectively. If any other string is supplied, or if the duration parameter is omitted, the default duration of  400 milliseconds is used.</a:t>
            </a:r>
          </a:p>
        </p:txBody>
      </p:sp>
    </p:spTree>
    <p:extLst>
      <p:ext uri="{BB962C8B-B14F-4D97-AF65-F5344CB8AC3E}">
        <p14:creationId xmlns:p14="http://schemas.microsoft.com/office/powerpoint/2010/main" val="711629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r>
              <a:rPr lang="en-IN" sz="4000" dirty="0">
                <a:solidFill>
                  <a:srgbClr val="00B050"/>
                </a:solidFill>
                <a:latin typeface="Open Sans"/>
              </a:rPr>
              <a:t>$( document ).ready()</a:t>
            </a:r>
          </a:p>
        </p:txBody>
      </p:sp>
      <p:sp>
        <p:nvSpPr>
          <p:cNvPr id="3" name="Rectangle 2"/>
          <p:cNvSpPr/>
          <p:nvPr/>
        </p:nvSpPr>
        <p:spPr>
          <a:xfrm>
            <a:off x="114300" y="762000"/>
            <a:ext cx="8915400" cy="923330"/>
          </a:xfrm>
          <a:prstGeom prst="rect">
            <a:avLst/>
          </a:prstGeom>
          <a:noFill/>
        </p:spPr>
        <p:txBody>
          <a:bodyPr wrap="square">
            <a:spAutoFit/>
          </a:bodyPr>
          <a:lstStyle/>
          <a:p>
            <a:pPr algn="just"/>
            <a:r>
              <a:rPr lang="en-IN" sz="1800" dirty="0">
                <a:solidFill>
                  <a:schemeClr val="bg2">
                    <a:lumMod val="50000"/>
                  </a:schemeClr>
                </a:solidFill>
                <a:latin typeface="Open Sans"/>
              </a:rPr>
              <a:t>A page can't be manipulated safely until the document is "ready." jQuery detects this state of readiness for you. Code included inside </a:t>
            </a:r>
            <a:r>
              <a:rPr lang="en-IN" sz="1800" dirty="0">
                <a:solidFill>
                  <a:srgbClr val="92D050"/>
                </a:solidFill>
                <a:latin typeface="Open Sans"/>
              </a:rPr>
              <a:t>$( document ).ready()</a:t>
            </a:r>
            <a:r>
              <a:rPr lang="en-IN" sz="1800" dirty="0">
                <a:solidFill>
                  <a:schemeClr val="bg2">
                    <a:lumMod val="50000"/>
                  </a:schemeClr>
                </a:solidFill>
                <a:latin typeface="Open Sans"/>
              </a:rPr>
              <a:t> will only run once the page Document Object Model </a:t>
            </a:r>
            <a:r>
              <a:rPr lang="en-IN" sz="1800" dirty="0" smtClean="0">
                <a:solidFill>
                  <a:schemeClr val="bg2">
                    <a:lumMod val="50000"/>
                  </a:schemeClr>
                </a:solidFill>
                <a:latin typeface="Open Sans"/>
              </a:rPr>
              <a:t>is </a:t>
            </a:r>
            <a:r>
              <a:rPr lang="en-IN" sz="1800" dirty="0">
                <a:solidFill>
                  <a:schemeClr val="bg2">
                    <a:lumMod val="50000"/>
                  </a:schemeClr>
                </a:solidFill>
                <a:latin typeface="Open Sans"/>
              </a:rPr>
              <a:t>ready for JavaScript code to execute</a:t>
            </a:r>
            <a:r>
              <a:rPr lang="en-IN" sz="1800" dirty="0" smtClean="0">
                <a:solidFill>
                  <a:schemeClr val="bg2">
                    <a:lumMod val="50000"/>
                  </a:schemeClr>
                </a:solidFill>
                <a:latin typeface="Open Sans"/>
              </a:rPr>
              <a:t>.</a:t>
            </a:r>
            <a:endParaRPr lang="en-IN" sz="1800" dirty="0">
              <a:solidFill>
                <a:schemeClr val="bg2">
                  <a:lumMod val="50000"/>
                </a:schemeClr>
              </a:solidFill>
              <a:latin typeface="Open Sans"/>
            </a:endParaRPr>
          </a:p>
        </p:txBody>
      </p:sp>
      <p:sp>
        <p:nvSpPr>
          <p:cNvPr id="10" name="Rectangle 3"/>
          <p:cNvSpPr>
            <a:spLocks noChangeArrowheads="1"/>
          </p:cNvSpPr>
          <p:nvPr/>
        </p:nvSpPr>
        <p:spPr bwMode="auto">
          <a:xfrm>
            <a:off x="151514" y="1995101"/>
            <a:ext cx="8878186" cy="256991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Menlo"/>
              </a:rPr>
              <a:t> </a:t>
            </a:r>
            <a:r>
              <a:rPr lang="en-US" sz="1800" dirty="0" smtClean="0">
                <a:solidFill>
                  <a:srgbClr val="333333"/>
                </a:solidFill>
                <a:latin typeface="Menlo"/>
              </a:rPr>
              <a:t> </a:t>
            </a:r>
            <a:r>
              <a:rPr kumimoji="0" lang="en-US" sz="1800" b="0" i="0" u="none" strike="noStrike" cap="none" normalizeH="0" baseline="0" dirty="0" smtClean="0">
                <a:ln>
                  <a:noFill/>
                </a:ln>
                <a:solidFill>
                  <a:srgbClr val="333333"/>
                </a:solidFill>
                <a:effectLst/>
                <a:latin typeface="Menlo"/>
              </a:rPr>
              <a:t> $(document).ready(function() {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Menlo"/>
              </a:rPr>
              <a:t> </a:t>
            </a:r>
            <a:r>
              <a:rPr lang="en-US" sz="1800" dirty="0" smtClean="0">
                <a:solidFill>
                  <a:srgbClr val="333333"/>
                </a:solidFill>
                <a:latin typeface="Menlo"/>
              </a:rPr>
              <a:t>       </a:t>
            </a:r>
            <a:r>
              <a:rPr kumimoji="0" lang="en-US" sz="1800" b="0" i="1" u="none" strike="noStrike" cap="none" normalizeH="0" baseline="0" dirty="0" smtClean="0">
                <a:ln>
                  <a:noFill/>
                </a:ln>
                <a:solidFill>
                  <a:srgbClr val="228B22"/>
                </a:solidFill>
                <a:effectLst/>
                <a:latin typeface="Menlo"/>
              </a:rPr>
              <a:t>// jQuery methods go here... </a:t>
            </a:r>
          </a:p>
          <a:p>
            <a:pPr marL="0" marR="0" lvl="0" indent="0" algn="l" defTabSz="914400" rtl="0" eaLnBrk="0" fontAlgn="base" latinLnBrk="0" hangingPunct="0">
              <a:lnSpc>
                <a:spcPct val="100000"/>
              </a:lnSpc>
              <a:spcBef>
                <a:spcPct val="0"/>
              </a:spcBef>
              <a:spcAft>
                <a:spcPct val="0"/>
              </a:spcAft>
              <a:buClrTx/>
              <a:buSzTx/>
              <a:buFontTx/>
              <a:buNone/>
              <a:tabLst/>
            </a:pPr>
            <a:r>
              <a:rPr lang="en-US" sz="1800" i="1" dirty="0">
                <a:solidFill>
                  <a:srgbClr val="228B22"/>
                </a:solidFill>
                <a:latin typeface="Menlo"/>
              </a:rPr>
              <a:t> </a:t>
            </a:r>
            <a:r>
              <a:rPr lang="en-US" sz="1800" i="1" dirty="0" smtClean="0">
                <a:solidFill>
                  <a:srgbClr val="228B22"/>
                </a:solidFill>
                <a:latin typeface="Menlo"/>
              </a:rPr>
              <a:t>   </a:t>
            </a:r>
            <a:r>
              <a:rPr kumimoji="0" lang="en-US" sz="1800" b="0" i="0" u="none" strike="noStrike" cap="none" normalizeH="0" baseline="0" dirty="0" smtClean="0">
                <a:ln>
                  <a:noFill/>
                </a:ln>
                <a:solidFill>
                  <a:srgbClr val="333333"/>
                </a:solidFill>
                <a:effectLst/>
                <a:latin typeface="Menlo"/>
              </a:rPr>
              <a:t>});</a:t>
            </a:r>
            <a:r>
              <a:rPr kumimoji="0" lang="en-US" sz="18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Arial" panose="020B0604020202020204" pitchFamily="34" charset="0"/>
            </a:endParaRPr>
          </a:p>
          <a:p>
            <a:r>
              <a:rPr lang="en-IN" sz="1800" dirty="0" smtClean="0">
                <a:solidFill>
                  <a:srgbClr val="333333"/>
                </a:solidFill>
                <a:latin typeface="Menlo"/>
              </a:rPr>
              <a:t>   $(</a:t>
            </a:r>
            <a:r>
              <a:rPr lang="en-IN" sz="1800" dirty="0">
                <a:solidFill>
                  <a:srgbClr val="333333"/>
                </a:solidFill>
                <a:latin typeface="Menlo"/>
              </a:rPr>
              <a:t>function</a:t>
            </a:r>
            <a:r>
              <a:rPr lang="en-IN" sz="1800" dirty="0" smtClean="0">
                <a:solidFill>
                  <a:srgbClr val="333333"/>
                </a:solidFill>
                <a:latin typeface="Menlo"/>
              </a:rPr>
              <a:t>() { </a:t>
            </a:r>
            <a:endParaRPr lang="en-IN" sz="1800" dirty="0">
              <a:solidFill>
                <a:srgbClr val="333333"/>
              </a:solidFill>
              <a:latin typeface="Menlo"/>
            </a:endParaRPr>
          </a:p>
          <a:p>
            <a:r>
              <a:rPr lang="en-IN" sz="1800" dirty="0">
                <a:solidFill>
                  <a:srgbClr val="333333"/>
                </a:solidFill>
                <a:latin typeface="Menlo"/>
              </a:rPr>
              <a:t>        </a:t>
            </a:r>
            <a:r>
              <a:rPr lang="en-IN" sz="1800" i="1" dirty="0">
                <a:solidFill>
                  <a:srgbClr val="228B22"/>
                </a:solidFill>
                <a:latin typeface="Menlo"/>
              </a:rPr>
              <a:t>// jQuery methods go here... </a:t>
            </a:r>
          </a:p>
          <a:p>
            <a:r>
              <a:rPr lang="en-IN" sz="1800" dirty="0">
                <a:solidFill>
                  <a:srgbClr val="333333"/>
                </a:solidFill>
                <a:latin typeface="Menlo"/>
              </a:rPr>
              <a:t>   </a:t>
            </a:r>
            <a:r>
              <a:rPr lang="en-IN" sz="1800" dirty="0" smtClean="0">
                <a:solidFill>
                  <a:srgbClr val="333333"/>
                </a:solidFill>
                <a:latin typeface="Menlo"/>
              </a:rPr>
              <a:t> </a:t>
            </a:r>
            <a:r>
              <a:rPr lang="en-IN" sz="1800" dirty="0">
                <a:solidFill>
                  <a:srgbClr val="333333"/>
                </a:solidFill>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99626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Sliding </a:t>
            </a:r>
            <a:r>
              <a:rPr lang="en-IN" sz="4000" dirty="0">
                <a:solidFill>
                  <a:srgbClr val="00B050"/>
                </a:solidFill>
                <a:latin typeface="Open Sans"/>
              </a:rPr>
              <a:t>Effects - .slideToggle()</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598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.slideToggle( [duration ] [, complete ]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3" name="Rectangle 1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Display or hide the matched elements with a sliding motion. </a:t>
            </a:r>
          </a:p>
        </p:txBody>
      </p:sp>
      <p:sp>
        <p:nvSpPr>
          <p:cNvPr id="2" name="Rectangle 1"/>
          <p:cNvSpPr/>
          <p:nvPr/>
        </p:nvSpPr>
        <p:spPr>
          <a:xfrm>
            <a:off x="174172" y="3048000"/>
            <a:ext cx="8795656" cy="2585323"/>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"#toggle"</a:t>
            </a:r>
            <a:r>
              <a:rPr lang="en-IN" sz="1800" dirty="0">
                <a:solidFill>
                  <a:srgbClr val="000000"/>
                </a:solidFill>
                <a:latin typeface="Consolas" panose="020B0609020204030204" pitchFamily="49" charset="0"/>
              </a:rPr>
              <a:t>).on(</a:t>
            </a:r>
            <a:r>
              <a:rPr lang="en-IN" sz="1800" dirty="0">
                <a:solidFill>
                  <a:srgbClr val="A31515"/>
                </a:solidFill>
                <a:latin typeface="Consolas" panose="020B0609020204030204" pitchFamily="49" charset="0"/>
              </a:rPr>
              <a:t>"click"</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).slideToggle(</a:t>
            </a:r>
            <a:r>
              <a:rPr lang="en-IN" sz="1800" dirty="0">
                <a:solidFill>
                  <a:srgbClr val="A31515"/>
                </a:solidFill>
                <a:latin typeface="Consolas" panose="020B0609020204030204" pitchFamily="49" charset="0"/>
              </a:rPr>
              <a:t>"slow"</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0022835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Other </a:t>
            </a:r>
            <a:r>
              <a:rPr lang="en-IN" sz="4000" dirty="0">
                <a:solidFill>
                  <a:srgbClr val="00B050"/>
                </a:solidFill>
                <a:latin typeface="Open Sans"/>
              </a:rPr>
              <a:t>Effects - .animate()</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Perform a custom animation of a set of CSS properties. </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598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.animate( properties [, duration ] [, easing ] [, complete ]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2" name="Rectangle 11"/>
          <p:cNvSpPr/>
          <p:nvPr/>
        </p:nvSpPr>
        <p:spPr>
          <a:xfrm>
            <a:off x="6172200" y="1924615"/>
            <a:ext cx="2797628" cy="2862322"/>
          </a:xfrm>
          <a:prstGeom prst="rect">
            <a:avLst/>
          </a:prstGeom>
          <a:solidFill>
            <a:srgbClr val="F3F67E"/>
          </a:solidFill>
        </p:spPr>
        <p:txBody>
          <a:bodyPr wrap="square">
            <a:spAutoFit/>
          </a:bodyPr>
          <a:lstStyle/>
          <a:p>
            <a:pPr algn="just"/>
            <a:r>
              <a:rPr lang="en-IN" sz="2000" dirty="0">
                <a:latin typeface="Cambria" panose="02040503050406030204" pitchFamily="18" charset="0"/>
              </a:rPr>
              <a:t>By default, all HTML elements have a static position, and cannot be moved</a:t>
            </a:r>
            <a:r>
              <a:rPr lang="en-IN" sz="2000" dirty="0" smtClean="0">
                <a:latin typeface="Cambria" panose="02040503050406030204" pitchFamily="18" charset="0"/>
              </a:rPr>
              <a:t>. To </a:t>
            </a:r>
            <a:r>
              <a:rPr lang="en-IN" sz="2000" dirty="0">
                <a:latin typeface="Cambria" panose="02040503050406030204" pitchFamily="18" charset="0"/>
              </a:rPr>
              <a:t>manipulate the position, remember to first set the CSS position property of the element to relative, fixed, or absolute!</a:t>
            </a:r>
          </a:p>
        </p:txBody>
      </p:sp>
    </p:spTree>
    <p:extLst>
      <p:ext uri="{BB962C8B-B14F-4D97-AF65-F5344CB8AC3E}">
        <p14:creationId xmlns:p14="http://schemas.microsoft.com/office/powerpoint/2010/main" val="17065667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Other </a:t>
            </a:r>
            <a:r>
              <a:rPr lang="en-IN" sz="4000" dirty="0">
                <a:solidFill>
                  <a:srgbClr val="00B050"/>
                </a:solidFill>
                <a:latin typeface="Open Sans"/>
              </a:rPr>
              <a:t>Effects - .animate()</a:t>
            </a:r>
          </a:p>
        </p:txBody>
      </p:sp>
      <p:sp>
        <p:nvSpPr>
          <p:cNvPr id="4" name="Rectangle 3"/>
          <p:cNvSpPr/>
          <p:nvPr/>
        </p:nvSpPr>
        <p:spPr>
          <a:xfrm>
            <a:off x="152400" y="990600"/>
            <a:ext cx="8839200" cy="452431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).mouseenter(</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).animate({ height: </a:t>
            </a:r>
            <a:r>
              <a:rPr lang="en-IN" sz="1600" dirty="0">
                <a:solidFill>
                  <a:srgbClr val="A31515"/>
                </a:solidFill>
                <a:latin typeface="Consolas" panose="020B0609020204030204" pitchFamily="49" charset="0"/>
              </a:rPr>
              <a:t>"+=100"</a:t>
            </a:r>
            <a:r>
              <a:rPr lang="en-IN" sz="1600" dirty="0">
                <a:solidFill>
                  <a:srgbClr val="000000"/>
                </a:solidFill>
                <a:latin typeface="Consolas" panose="020B0609020204030204" pitchFamily="49" charset="0"/>
              </a:rPr>
              <a:t>, width: </a:t>
            </a:r>
            <a:r>
              <a:rPr lang="en-IN" sz="1600" dirty="0">
                <a:solidFill>
                  <a:srgbClr val="A31515"/>
                </a:solidFill>
                <a:latin typeface="Consolas" panose="020B0609020204030204" pitchFamily="49" charset="0"/>
              </a:rPr>
              <a:t>"+=100"</a:t>
            </a:r>
            <a:r>
              <a:rPr lang="en-IN" sz="1600" dirty="0">
                <a:solidFill>
                  <a:srgbClr val="000000"/>
                </a:solidFill>
                <a:latin typeface="Consolas" panose="020B0609020204030204" pitchFamily="49" charset="0"/>
              </a:rPr>
              <a:t> }, 1000, </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).position().left);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).mouseleave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).animate({ height: </a:t>
            </a:r>
            <a:r>
              <a:rPr lang="en-IN" sz="1800" dirty="0">
                <a:solidFill>
                  <a:srgbClr val="A31515"/>
                </a:solidFill>
                <a:latin typeface="Consolas" panose="020B0609020204030204" pitchFamily="49" charset="0"/>
              </a:rPr>
              <a:t>"200"</a:t>
            </a:r>
            <a:r>
              <a:rPr lang="en-IN" sz="1800" dirty="0">
                <a:solidFill>
                  <a:srgbClr val="000000"/>
                </a:solidFill>
                <a:latin typeface="Consolas" panose="020B0609020204030204" pitchFamily="49" charset="0"/>
              </a:rPr>
              <a:t>, width:</a:t>
            </a:r>
            <a:r>
              <a:rPr lang="en-IN" sz="1800" dirty="0">
                <a:solidFill>
                  <a:srgbClr val="A31515"/>
                </a:solidFill>
                <a:latin typeface="Consolas" panose="020B0609020204030204" pitchFamily="49" charset="0"/>
              </a:rPr>
              <a:t>"300px"</a:t>
            </a:r>
            <a:r>
              <a:rPr lang="en-IN" sz="1800" dirty="0">
                <a:solidFill>
                  <a:srgbClr val="000000"/>
                </a:solidFill>
                <a:latin typeface="Consolas" panose="020B0609020204030204" pitchFamily="49" charset="0"/>
              </a:rPr>
              <a:t> }, 1000);</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img</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src</a:t>
            </a:r>
            <a:r>
              <a:rPr lang="en-IN" sz="1800" dirty="0">
                <a:solidFill>
                  <a:srgbClr val="0000FF"/>
                </a:solidFill>
                <a:latin typeface="Consolas" panose="020B0609020204030204" pitchFamily="49" charset="0"/>
              </a:rPr>
              <a:t>="APJAbdulKalam0.jpg"</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style</a:t>
            </a:r>
            <a:r>
              <a:rPr lang="en-IN" sz="1800" dirty="0">
                <a:solidFill>
                  <a:srgbClr val="0000FF"/>
                </a:solidFill>
                <a:latin typeface="Consolas" panose="020B0609020204030204" pitchFamily="49" charset="0"/>
              </a:rPr>
              <a:t>="</a:t>
            </a:r>
            <a:r>
              <a:rPr lang="en-IN" sz="1800" dirty="0">
                <a:solidFill>
                  <a:srgbClr val="FF0000"/>
                </a:solidFill>
                <a:latin typeface="Consolas" panose="020B0609020204030204" pitchFamily="49" charset="0"/>
              </a:rPr>
              <a:t>height</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200px</a:t>
            </a:r>
            <a:r>
              <a:rPr lang="en-IN" sz="1800" dirty="0">
                <a:solidFill>
                  <a:srgbClr val="000000"/>
                </a:solidFill>
                <a:latin typeface="Consolas" panose="020B0609020204030204" pitchFamily="49" charset="0"/>
              </a:rPr>
              <a:t>;</a:t>
            </a:r>
            <a:r>
              <a:rPr lang="en-IN" sz="1800" dirty="0">
                <a:solidFill>
                  <a:srgbClr val="FF0000"/>
                </a:solidFill>
                <a:latin typeface="Consolas" panose="020B0609020204030204" pitchFamily="49" charset="0"/>
              </a:rPr>
              <a:t>width</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300px</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500638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Other </a:t>
            </a:r>
            <a:r>
              <a:rPr lang="en-IN" sz="4000" dirty="0">
                <a:solidFill>
                  <a:srgbClr val="00B050"/>
                </a:solidFill>
                <a:latin typeface="Open Sans"/>
              </a:rPr>
              <a:t>Effects - .animate()</a:t>
            </a:r>
          </a:p>
        </p:txBody>
      </p:sp>
      <p:sp>
        <p:nvSpPr>
          <p:cNvPr id="2" name="Rectangle 1"/>
          <p:cNvSpPr/>
          <p:nvPr/>
        </p:nvSpPr>
        <p:spPr>
          <a:xfrm>
            <a:off x="152400" y="990600"/>
            <a:ext cx="8839200" cy="4031873"/>
          </a:xfrm>
          <a:prstGeom prst="rect">
            <a:avLst/>
          </a:prstGeom>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$(document).ready(</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setInterval(</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"img"</a:t>
            </a:r>
            <a:r>
              <a:rPr lang="en-IN" sz="1600" dirty="0">
                <a:solidFill>
                  <a:srgbClr val="000000"/>
                </a:solidFill>
                <a:latin typeface="Consolas" panose="020B0609020204030204" pitchFamily="49" charset="0"/>
              </a:rPr>
              <a:t>).animate({ left: </a:t>
            </a:r>
            <a:r>
              <a:rPr lang="en-IN" sz="1600" dirty="0">
                <a:solidFill>
                  <a:srgbClr val="A31515"/>
                </a:solidFill>
                <a:latin typeface="Consolas" panose="020B0609020204030204" pitchFamily="49" charset="0"/>
              </a:rPr>
              <a:t>"+=120"</a:t>
            </a:r>
            <a:r>
              <a:rPr lang="en-IN" sz="1600" dirty="0">
                <a:solidFill>
                  <a:srgbClr val="000000"/>
                </a:solidFill>
                <a:latin typeface="Consolas" panose="020B0609020204030204" pitchFamily="49" charset="0"/>
              </a:rPr>
              <a:t> }, 700, </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smtClean="0">
                <a:solidFill>
                  <a:srgbClr val="0000FF"/>
                </a:solidFill>
                <a:latin typeface="Consolas" panose="020B0609020204030204" pitchFamily="49" charset="0"/>
              </a:rPr>
              <a:t>              if</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).position().left &gt;= screen.width - $(</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).width())</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).css({</a:t>
            </a:r>
            <a:r>
              <a:rPr lang="en-IN" sz="1600" dirty="0">
                <a:solidFill>
                  <a:srgbClr val="A31515"/>
                </a:solidFill>
                <a:latin typeface="Consolas" panose="020B0609020204030204" pitchFamily="49" charset="0"/>
              </a:rPr>
              <a:t>"left"</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"0"</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 10);</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smtClean="0">
                <a:solidFill>
                  <a:srgbClr val="800000"/>
                </a:solidFill>
                <a:latin typeface="Consolas" panose="020B0609020204030204" pitchFamily="49" charset="0"/>
              </a:rPr>
              <a:t>body</a:t>
            </a:r>
            <a:r>
              <a:rPr lang="en-IN" sz="1600" dirty="0" smtClean="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img</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src</a:t>
            </a:r>
            <a:r>
              <a:rPr lang="en-IN" sz="1600" dirty="0">
                <a:solidFill>
                  <a:srgbClr val="0000FF"/>
                </a:solidFill>
                <a:latin typeface="Consolas" panose="020B0609020204030204" pitchFamily="49" charset="0"/>
              </a:rPr>
              <a:t>="APJAbdulKalam0.jpg"</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style</a:t>
            </a:r>
            <a:r>
              <a:rPr lang="en-IN" sz="1600" dirty="0">
                <a:solidFill>
                  <a:srgbClr val="0000FF"/>
                </a:solidFill>
                <a:latin typeface="Consolas" panose="020B0609020204030204" pitchFamily="49" charset="0"/>
              </a:rPr>
              <a:t>="</a:t>
            </a:r>
            <a:r>
              <a:rPr lang="en-IN" sz="1600" dirty="0">
                <a:solidFill>
                  <a:srgbClr val="FF0000"/>
                </a:solidFill>
                <a:latin typeface="Consolas" panose="020B0609020204030204" pitchFamily="49" charset="0"/>
              </a:rPr>
              <a:t>height</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200px</a:t>
            </a:r>
            <a:r>
              <a:rPr lang="en-IN" sz="1600" dirty="0" smtClean="0">
                <a:solidFill>
                  <a:srgbClr val="000000"/>
                </a:solidFill>
                <a:latin typeface="Consolas" panose="020B0609020204030204" pitchFamily="49" charset="0"/>
              </a:rPr>
              <a:t>; </a:t>
            </a:r>
            <a:r>
              <a:rPr lang="en-IN" sz="1600" dirty="0" smtClean="0">
                <a:solidFill>
                  <a:srgbClr val="FF0000"/>
                </a:solidFill>
                <a:latin typeface="Consolas" panose="020B0609020204030204" pitchFamily="49" charset="0"/>
              </a:rPr>
              <a:t>width</a:t>
            </a:r>
            <a:r>
              <a:rPr lang="en-IN" sz="1600" dirty="0" smtClean="0">
                <a:solidFill>
                  <a:srgbClr val="000000"/>
                </a:solidFill>
                <a:latin typeface="Consolas" panose="020B0609020204030204" pitchFamily="49" charset="0"/>
              </a:rPr>
              <a:t>:</a:t>
            </a:r>
            <a:r>
              <a:rPr lang="en-IN" sz="1600" dirty="0" smtClean="0">
                <a:solidFill>
                  <a:srgbClr val="0000FF"/>
                </a:solidFill>
                <a:latin typeface="Consolas" panose="020B0609020204030204" pitchFamily="49" charset="0"/>
              </a:rPr>
              <a:t>300px</a:t>
            </a:r>
            <a:r>
              <a:rPr lang="en-IN" sz="1600" dirty="0" smtClean="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smtClean="0">
                <a:solidFill>
                  <a:srgbClr val="FF0000"/>
                </a:solidFill>
                <a:latin typeface="Consolas" panose="020B0609020204030204" pitchFamily="49" charset="0"/>
              </a:rPr>
              <a:t>position</a:t>
            </a:r>
            <a:r>
              <a:rPr lang="en-IN" sz="1600" dirty="0" smtClean="0">
                <a:solidFill>
                  <a:srgbClr val="000000"/>
                </a:solidFill>
                <a:latin typeface="Consolas" panose="020B0609020204030204" pitchFamily="49" charset="0"/>
              </a:rPr>
              <a:t>:</a:t>
            </a:r>
            <a:r>
              <a:rPr lang="en-IN" sz="1600" dirty="0" smtClean="0">
                <a:solidFill>
                  <a:srgbClr val="0000FF"/>
                </a:solidFill>
                <a:latin typeface="Consolas" panose="020B0609020204030204" pitchFamily="49" charset="0"/>
              </a:rPr>
              <a:t>relative</a:t>
            </a:r>
            <a:r>
              <a:rPr lang="en-IN" sz="1600" dirty="0" smtClean="0">
                <a:solidFill>
                  <a:srgbClr val="000000"/>
                </a:solidFill>
                <a:latin typeface="Consolas" panose="020B0609020204030204" pitchFamily="49" charset="0"/>
              </a:rPr>
              <a:t>; </a:t>
            </a:r>
            <a:r>
              <a:rPr lang="en-IN" sz="1600" dirty="0" smtClean="0">
                <a:solidFill>
                  <a:srgbClr val="FF0000"/>
                </a:solidFill>
                <a:latin typeface="Consolas" panose="020B0609020204030204" pitchFamily="49" charset="0"/>
              </a:rPr>
              <a:t>margin</a:t>
            </a:r>
            <a:r>
              <a:rPr lang="en-IN" sz="1600" dirty="0" smtClean="0">
                <a:solidFill>
                  <a:srgbClr val="000000"/>
                </a:solidFill>
                <a:latin typeface="Consolas" panose="020B0609020204030204" pitchFamily="49" charset="0"/>
              </a:rPr>
              <a:t>:</a:t>
            </a:r>
            <a:r>
              <a:rPr lang="en-IN" sz="1600" dirty="0" smtClean="0">
                <a:solidFill>
                  <a:srgbClr val="0000FF"/>
                </a:solidFill>
                <a:latin typeface="Consolas" panose="020B0609020204030204" pitchFamily="49" charset="0"/>
              </a:rPr>
              <a:t>0</a:t>
            </a:r>
            <a:r>
              <a:rPr lang="en-IN" sz="1600" dirty="0" smtClean="0">
                <a:solidFill>
                  <a:srgbClr val="000000"/>
                </a:solidFill>
                <a:latin typeface="Consolas" panose="020B0609020204030204" pitchFamily="49" charset="0"/>
              </a:rPr>
              <a:t>; </a:t>
            </a:r>
            <a:r>
              <a:rPr lang="en-IN" sz="1600" dirty="0" smtClean="0">
                <a:solidFill>
                  <a:srgbClr val="FF0000"/>
                </a:solidFill>
                <a:latin typeface="Consolas" panose="020B0609020204030204" pitchFamily="49" charset="0"/>
              </a:rPr>
              <a:t>padding</a:t>
            </a:r>
            <a:r>
              <a:rPr lang="en-IN" sz="1600" dirty="0" smtClean="0">
                <a:solidFill>
                  <a:srgbClr val="000000"/>
                </a:solidFill>
                <a:latin typeface="Consolas" panose="020B0609020204030204" pitchFamily="49" charset="0"/>
              </a:rPr>
              <a:t>:</a:t>
            </a:r>
            <a:r>
              <a:rPr lang="en-IN" sz="1600" dirty="0" smtClean="0">
                <a:solidFill>
                  <a:srgbClr val="0000FF"/>
                </a:solidFill>
                <a:latin typeface="Consolas" panose="020B0609020204030204" pitchFamily="49" charset="0"/>
              </a:rPr>
              <a:t>0</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body</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17981750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smtClean="0"/>
              <a:t>jQuery CSS</a:t>
            </a:r>
            <a:endParaRPr lang="en-US" sz="6000" dirty="0"/>
          </a:p>
        </p:txBody>
      </p:sp>
    </p:spTree>
    <p:extLst>
      <p:ext uri="{BB962C8B-B14F-4D97-AF65-F5344CB8AC3E}">
        <p14:creationId xmlns:p14="http://schemas.microsoft.com/office/powerpoint/2010/main" val="38819230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jQuery-CSS</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These methods get and set CSS-related properties of elements. </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.css( propertyName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2" name="Rectangle 11"/>
          <p:cNvSpPr/>
          <p:nvPr/>
        </p:nvSpPr>
        <p:spPr>
          <a:xfrm>
            <a:off x="2612572" y="1924615"/>
            <a:ext cx="6455228" cy="400110"/>
          </a:xfrm>
          <a:prstGeom prst="rect">
            <a:avLst/>
          </a:prstGeom>
          <a:solidFill>
            <a:srgbClr val="F3F67E"/>
          </a:solidFill>
        </p:spPr>
        <p:txBody>
          <a:bodyPr wrap="square">
            <a:spAutoFit/>
          </a:bodyPr>
          <a:lstStyle/>
          <a:p>
            <a:endParaRPr lang="en-IN" sz="2000" dirty="0">
              <a:latin typeface="Cambria" panose="02040503050406030204" pitchFamily="18" charset="0"/>
            </a:endParaRPr>
          </a:p>
        </p:txBody>
      </p:sp>
      <p:sp>
        <p:nvSpPr>
          <p:cNvPr id="2" name="Rectangle 1"/>
          <p:cNvSpPr/>
          <p:nvPr/>
        </p:nvSpPr>
        <p:spPr>
          <a:xfrm>
            <a:off x="174172" y="2763083"/>
            <a:ext cx="8795656" cy="3539430"/>
          </a:xfrm>
          <a:prstGeom prst="rect">
            <a:avLst/>
          </a:prstGeom>
          <a:solidFill>
            <a:schemeClr val="bg1">
              <a:lumMod val="95000"/>
            </a:schemeClr>
          </a:solidFill>
          <a:ln>
            <a:solidFill>
              <a:schemeClr val="bg1">
                <a:lumMod val="65000"/>
              </a:schemeClr>
            </a:solidFill>
          </a:ln>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$(document).ready(</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sv-SE" sz="1600" dirty="0" smtClean="0">
                <a:solidFill>
                  <a:srgbClr val="000000"/>
                </a:solidFill>
                <a:latin typeface="Consolas" panose="020B0609020204030204" pitchFamily="49" charset="0"/>
              </a:rPr>
              <a:t>       </a:t>
            </a:r>
            <a:r>
              <a:rPr lang="sv-SE" sz="1600" dirty="0">
                <a:solidFill>
                  <a:srgbClr val="0000FF"/>
                </a:solidFill>
                <a:latin typeface="Consolas" panose="020B0609020204030204" pitchFamily="49" charset="0"/>
              </a:rPr>
              <a:t>var</a:t>
            </a:r>
            <a:r>
              <a:rPr lang="sv-SE" sz="1600" dirty="0">
                <a:solidFill>
                  <a:srgbClr val="000000"/>
                </a:solidFill>
                <a:latin typeface="Consolas" panose="020B0609020204030204" pitchFamily="49" charset="0"/>
              </a:rPr>
              <a:t> o = $(</a:t>
            </a:r>
            <a:r>
              <a:rPr lang="sv-SE" sz="1600" dirty="0">
                <a:solidFill>
                  <a:srgbClr val="A31515"/>
                </a:solidFill>
                <a:latin typeface="Consolas" panose="020B0609020204030204" pitchFamily="49" charset="0"/>
              </a:rPr>
              <a:t>"p"</a:t>
            </a:r>
            <a:r>
              <a:rPr lang="sv-SE" sz="1600" dirty="0">
                <a:solidFill>
                  <a:srgbClr val="000000"/>
                </a:solidFill>
                <a:latin typeface="Consolas" panose="020B0609020204030204" pitchFamily="49" charset="0"/>
              </a:rPr>
              <a:t>).text().split(</a:t>
            </a:r>
            <a:r>
              <a:rPr lang="sv-SE" sz="1600" dirty="0">
                <a:solidFill>
                  <a:srgbClr val="A31515"/>
                </a:solidFill>
                <a:latin typeface="Consolas" panose="020B0609020204030204" pitchFamily="49" charset="0"/>
              </a:rPr>
              <a:t>" "</a:t>
            </a:r>
            <a:r>
              <a:rPr lang="sv-SE"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t=</a:t>
            </a:r>
            <a:r>
              <a:rPr lang="en-IN" sz="1600" dirty="0">
                <a:solidFill>
                  <a:srgbClr val="A31515"/>
                </a:solidFill>
                <a:latin typeface="Consolas" panose="020B0609020204030204" pitchFamily="49" charset="0"/>
              </a:rPr>
              <a:t>""</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for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i </a:t>
            </a:r>
            <a:r>
              <a:rPr lang="en-IN" sz="1600" dirty="0">
                <a:solidFill>
                  <a:srgbClr val="0000FF"/>
                </a:solidFill>
                <a:latin typeface="Consolas" panose="020B0609020204030204" pitchFamily="49" charset="0"/>
              </a:rPr>
              <a:t>in</a:t>
            </a:r>
            <a:r>
              <a:rPr lang="en-IN" sz="1600" dirty="0">
                <a:solidFill>
                  <a:srgbClr val="000000"/>
                </a:solidFill>
                <a:latin typeface="Consolas" panose="020B0609020204030204" pitchFamily="49" charset="0"/>
              </a:rPr>
              <a:t> o)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t += (</a:t>
            </a:r>
            <a:r>
              <a:rPr lang="en-IN" sz="1600" dirty="0">
                <a:solidFill>
                  <a:srgbClr val="A31515"/>
                </a:solidFill>
                <a:latin typeface="Consolas" panose="020B0609020204030204" pitchFamily="49" charset="0"/>
              </a:rPr>
              <a:t>"&lt;span&gt;"</a:t>
            </a:r>
            <a:r>
              <a:rPr lang="en-IN" sz="1600" dirty="0">
                <a:solidFill>
                  <a:srgbClr val="000000"/>
                </a:solidFill>
                <a:latin typeface="Consolas" panose="020B0609020204030204" pitchFamily="49" charset="0"/>
              </a:rPr>
              <a:t> + </a:t>
            </a:r>
            <a:r>
              <a:rPr lang="en-IN" sz="1600" dirty="0">
                <a:solidFill>
                  <a:srgbClr val="A31515"/>
                </a:solidFill>
                <a:latin typeface="Consolas" panose="020B0609020204030204" pitchFamily="49" charset="0"/>
              </a:rPr>
              <a:t>" "</a:t>
            </a:r>
            <a:r>
              <a:rPr lang="en-IN" sz="1600" dirty="0">
                <a:solidFill>
                  <a:srgbClr val="000000"/>
                </a:solidFill>
                <a:latin typeface="Consolas" panose="020B0609020204030204" pitchFamily="49" charset="0"/>
              </a:rPr>
              <a:t> + o[</a:t>
            </a:r>
            <a:r>
              <a:rPr lang="en-IN" sz="1600" dirty="0" err="1">
                <a:solidFill>
                  <a:srgbClr val="000000"/>
                </a:solidFill>
                <a:latin typeface="Consolas" panose="020B0609020204030204" pitchFamily="49" charset="0"/>
              </a:rPr>
              <a:t>i</a:t>
            </a:r>
            <a:r>
              <a:rPr lang="en-IN" sz="1600" dirty="0">
                <a:solidFill>
                  <a:srgbClr val="000000"/>
                </a:solidFill>
                <a:latin typeface="Consolas" panose="020B0609020204030204" pitchFamily="49" charset="0"/>
              </a:rPr>
              <a:t>] + </a:t>
            </a:r>
            <a:r>
              <a:rPr lang="en-IN" sz="1600" dirty="0">
                <a:solidFill>
                  <a:srgbClr val="A31515"/>
                </a:solidFill>
                <a:latin typeface="Consolas" panose="020B0609020204030204" pitchFamily="49" charset="0"/>
              </a:rPr>
              <a:t>" "</a:t>
            </a:r>
            <a:r>
              <a:rPr lang="en-IN" sz="1600" dirty="0">
                <a:solidFill>
                  <a:srgbClr val="000000"/>
                </a:solidFill>
                <a:latin typeface="Consolas" panose="020B0609020204030204" pitchFamily="49" charset="0"/>
              </a:rPr>
              <a:t> + </a:t>
            </a:r>
            <a:r>
              <a:rPr lang="en-IN" sz="1600" dirty="0">
                <a:solidFill>
                  <a:srgbClr val="A31515"/>
                </a:solidFill>
                <a:latin typeface="Consolas" panose="020B0609020204030204" pitchFamily="49" charset="0"/>
              </a:rPr>
              <a:t>"&lt;/span&gt;"</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 "</a:t>
            </a:r>
            <a:r>
              <a:rPr lang="en-IN" sz="1600" dirty="0">
                <a:solidFill>
                  <a:srgbClr val="000000"/>
                </a:solidFill>
                <a:latin typeface="Consolas" panose="020B0609020204030204" pitchFamily="49" charset="0"/>
              </a:rPr>
              <a:t>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"p"</a:t>
            </a:r>
            <a:r>
              <a:rPr lang="en-IN" sz="1600" dirty="0">
                <a:solidFill>
                  <a:srgbClr val="000000"/>
                </a:solidFill>
                <a:latin typeface="Consolas" panose="020B0609020204030204" pitchFamily="49" charset="0"/>
              </a:rPr>
              <a:t>).html(t);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"span"</a:t>
            </a:r>
            <a:r>
              <a:rPr lang="en-IN" sz="1600" dirty="0">
                <a:solidFill>
                  <a:srgbClr val="000000"/>
                </a:solidFill>
                <a:latin typeface="Consolas" panose="020B0609020204030204" pitchFamily="49" charset="0"/>
              </a:rPr>
              <a:t>).css({ </a:t>
            </a:r>
            <a:r>
              <a:rPr lang="en-IN" sz="1600" dirty="0">
                <a:solidFill>
                  <a:srgbClr val="A31515"/>
                </a:solidFill>
                <a:latin typeface="Consolas" panose="020B0609020204030204" pitchFamily="49" charset="0"/>
              </a:rPr>
              <a:t>"cursor"</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"pointer"</a:t>
            </a:r>
            <a:r>
              <a:rPr lang="en-IN" sz="1600" dirty="0">
                <a:solidFill>
                  <a:srgbClr val="000000"/>
                </a:solidFill>
                <a:latin typeface="Consolas" panose="020B0609020204030204" pitchFamily="49" charset="0"/>
              </a:rPr>
              <a:t>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"span"</a:t>
            </a:r>
            <a:r>
              <a:rPr lang="en-IN" sz="1600" dirty="0">
                <a:solidFill>
                  <a:srgbClr val="000000"/>
                </a:solidFill>
                <a:latin typeface="Consolas" panose="020B0609020204030204" pitchFamily="49" charset="0"/>
              </a:rPr>
              <a:t>).click(</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).css({ </a:t>
            </a:r>
            <a:r>
              <a:rPr lang="en-IN" sz="1600" dirty="0">
                <a:solidFill>
                  <a:srgbClr val="A31515"/>
                </a:solidFill>
                <a:latin typeface="Consolas" panose="020B0609020204030204" pitchFamily="49" charset="0"/>
              </a:rPr>
              <a:t>"background-</a:t>
            </a:r>
            <a:r>
              <a:rPr lang="en-IN" sz="1600" dirty="0" err="1">
                <a:solidFill>
                  <a:srgbClr val="A31515"/>
                </a:solidFill>
                <a:latin typeface="Consolas" panose="020B0609020204030204" pitchFamily="49" charset="0"/>
              </a:rPr>
              <a:t>color</a:t>
            </a:r>
            <a:r>
              <a:rPr lang="en-IN" sz="1600" dirty="0">
                <a:solidFill>
                  <a:srgbClr val="A31515"/>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"yellow"</a:t>
            </a:r>
            <a:r>
              <a:rPr lang="en-IN" sz="1600" dirty="0">
                <a:solidFill>
                  <a:srgbClr val="000000"/>
                </a:solidFill>
                <a:latin typeface="Consolas" panose="020B0609020204030204" pitchFamily="49" charset="0"/>
              </a:rPr>
              <a:t>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7243466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04" y="152400"/>
            <a:ext cx="8915400" cy="6494085"/>
          </a:xfrm>
          <a:prstGeom prst="rect">
            <a:avLst/>
          </a:prstGeom>
          <a:solidFill>
            <a:schemeClr val="bg1">
              <a:lumMod val="95000"/>
            </a:schemeClr>
          </a:solidFill>
          <a:ln>
            <a:solidFill>
              <a:schemeClr val="bg1">
                <a:lumMod val="65000"/>
              </a:schemeClr>
            </a:solidFill>
          </a:ln>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$(document).ready(</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sv-SE" sz="1600" dirty="0" smtClean="0">
                <a:solidFill>
                  <a:srgbClr val="000000"/>
                </a:solidFill>
                <a:latin typeface="Consolas" panose="020B0609020204030204" pitchFamily="49" charset="0"/>
              </a:rPr>
              <a:t>     </a:t>
            </a:r>
            <a:r>
              <a:rPr lang="sv-SE" sz="1600" dirty="0">
                <a:solidFill>
                  <a:srgbClr val="0000FF"/>
                </a:solidFill>
                <a:latin typeface="Consolas" panose="020B0609020204030204" pitchFamily="49" charset="0"/>
              </a:rPr>
              <a:t>var</a:t>
            </a:r>
            <a:r>
              <a:rPr lang="sv-SE" sz="1600" dirty="0">
                <a:solidFill>
                  <a:srgbClr val="000000"/>
                </a:solidFill>
                <a:latin typeface="Consolas" panose="020B0609020204030204" pitchFamily="49" charset="0"/>
              </a:rPr>
              <a:t> o = $(</a:t>
            </a:r>
            <a:r>
              <a:rPr lang="sv-SE" sz="1600" dirty="0">
                <a:solidFill>
                  <a:srgbClr val="A31515"/>
                </a:solidFill>
                <a:latin typeface="Consolas" panose="020B0609020204030204" pitchFamily="49" charset="0"/>
              </a:rPr>
              <a:t>"p"</a:t>
            </a:r>
            <a:r>
              <a:rPr lang="sv-SE" sz="1600" dirty="0">
                <a:solidFill>
                  <a:srgbClr val="000000"/>
                </a:solidFill>
                <a:latin typeface="Consolas" panose="020B0609020204030204" pitchFamily="49" charset="0"/>
              </a:rPr>
              <a:t>).text().split(</a:t>
            </a:r>
            <a:r>
              <a:rPr lang="sv-SE" sz="1600" dirty="0">
                <a:solidFill>
                  <a:srgbClr val="A31515"/>
                </a:solidFill>
                <a:latin typeface="Consolas" panose="020B0609020204030204" pitchFamily="49" charset="0"/>
              </a:rPr>
              <a:t>" "</a:t>
            </a:r>
            <a:r>
              <a:rPr lang="sv-SE"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t = </a:t>
            </a:r>
            <a:r>
              <a:rPr lang="en-IN" sz="1600" dirty="0">
                <a:solidFill>
                  <a:srgbClr val="A31515"/>
                </a:solidFill>
                <a:latin typeface="Consolas" panose="020B0609020204030204" pitchFamily="49" charset="0"/>
              </a:rPr>
              <a:t>""</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for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i </a:t>
            </a:r>
            <a:r>
              <a:rPr lang="en-IN" sz="1600" dirty="0">
                <a:solidFill>
                  <a:srgbClr val="0000FF"/>
                </a:solidFill>
                <a:latin typeface="Consolas" panose="020B0609020204030204" pitchFamily="49" charset="0"/>
              </a:rPr>
              <a:t>in</a:t>
            </a:r>
            <a:r>
              <a:rPr lang="en-IN" sz="1600" dirty="0">
                <a:solidFill>
                  <a:srgbClr val="000000"/>
                </a:solidFill>
                <a:latin typeface="Consolas" panose="020B0609020204030204" pitchFamily="49" charset="0"/>
              </a:rPr>
              <a:t> o)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t += </a:t>
            </a:r>
            <a:r>
              <a:rPr lang="en-IN" sz="1600" dirty="0">
                <a:solidFill>
                  <a:srgbClr val="A31515"/>
                </a:solidFill>
                <a:latin typeface="Consolas" panose="020B0609020204030204" pitchFamily="49" charset="0"/>
              </a:rPr>
              <a:t>"&lt;span data-value="</a:t>
            </a:r>
            <a:r>
              <a:rPr lang="en-IN" sz="1600" dirty="0">
                <a:solidFill>
                  <a:srgbClr val="000000"/>
                </a:solidFill>
                <a:latin typeface="Consolas" panose="020B0609020204030204" pitchFamily="49" charset="0"/>
              </a:rPr>
              <a:t> + o[i] + i + </a:t>
            </a:r>
            <a:r>
              <a:rPr lang="en-IN" sz="1600" dirty="0">
                <a:solidFill>
                  <a:srgbClr val="A31515"/>
                </a:solidFill>
                <a:latin typeface="Consolas" panose="020B0609020204030204" pitchFamily="49" charset="0"/>
              </a:rPr>
              <a:t>"&gt;"</a:t>
            </a:r>
            <a:r>
              <a:rPr lang="en-IN" sz="1600" dirty="0">
                <a:solidFill>
                  <a:srgbClr val="000000"/>
                </a:solidFill>
                <a:latin typeface="Consolas" panose="020B0609020204030204" pitchFamily="49" charset="0"/>
              </a:rPr>
              <a:t> + o[i] + </a:t>
            </a:r>
            <a:r>
              <a:rPr lang="en-IN" sz="1600" dirty="0" smtClean="0">
                <a:solidFill>
                  <a:srgbClr val="A31515"/>
                </a:solidFill>
                <a:latin typeface="Consolas" panose="020B0609020204030204" pitchFamily="49" charset="0"/>
              </a:rPr>
              <a:t>"&lt;</a:t>
            </a:r>
            <a:r>
              <a:rPr lang="en-IN" sz="1600" dirty="0">
                <a:solidFill>
                  <a:srgbClr val="A31515"/>
                </a:solidFill>
                <a:latin typeface="Consolas" panose="020B0609020204030204" pitchFamily="49" charset="0"/>
              </a:rPr>
              <a:t>img src='smashicons.jpg' </a:t>
            </a:r>
            <a:r>
              <a:rPr lang="en-IN" sz="1600" dirty="0" smtClean="0">
                <a:solidFill>
                  <a:srgbClr val="A31515"/>
                </a:solidFill>
                <a:latin typeface="Consolas" panose="020B0609020204030204" pitchFamily="49" charset="0"/>
              </a:rPr>
              <a:t>style</a:t>
            </a:r>
            <a:r>
              <a:rPr lang="en-IN" sz="1600" dirty="0">
                <a:solidFill>
                  <a:srgbClr val="A31515"/>
                </a:solidFill>
                <a:latin typeface="Consolas" panose="020B0609020204030204" pitchFamily="49" charset="0"/>
              </a:rPr>
              <a:t>='height:14px;width:14px;'data-value="</a:t>
            </a:r>
            <a:r>
              <a:rPr lang="en-IN" sz="1600" dirty="0">
                <a:solidFill>
                  <a:srgbClr val="000000"/>
                </a:solidFill>
                <a:latin typeface="Consolas" panose="020B0609020204030204" pitchFamily="49" charset="0"/>
              </a:rPr>
              <a:t> + o[i] + i + </a:t>
            </a:r>
            <a:r>
              <a:rPr lang="en-IN" sz="1600" dirty="0">
                <a:solidFill>
                  <a:srgbClr val="A31515"/>
                </a:solidFill>
                <a:latin typeface="Consolas" panose="020B0609020204030204" pitchFamily="49" charset="0"/>
              </a:rPr>
              <a:t>"&gt; &lt;/span&gt;"</a:t>
            </a:r>
            <a:r>
              <a:rPr lang="en-IN" sz="1600" dirty="0">
                <a:solidFill>
                  <a:srgbClr val="000000"/>
                </a:solidFill>
                <a:latin typeface="Consolas" panose="020B0609020204030204" pitchFamily="49" charset="0"/>
              </a:rPr>
              <a:t> + </a:t>
            </a:r>
            <a:r>
              <a:rPr lang="en-IN" sz="1600" dirty="0" smtClean="0">
                <a:solidFill>
                  <a:srgbClr val="A31515"/>
                </a:solidFill>
                <a:latin typeface="Consolas" panose="020B0609020204030204" pitchFamily="49" charset="0"/>
              </a:rPr>
              <a:t>"&amp;</a:t>
            </a:r>
            <a:r>
              <a:rPr lang="en-IN" sz="1600" dirty="0">
                <a:solidFill>
                  <a:srgbClr val="A31515"/>
                </a:solidFill>
                <a:latin typeface="Consolas" panose="020B0609020204030204" pitchFamily="49" charset="0"/>
              </a:rPr>
              <a:t>nbsp;"</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a:t>
            </a:r>
            <a:r>
              <a:rPr lang="en-IN" sz="1600" dirty="0" smtClean="0">
                <a:solidFill>
                  <a:srgbClr val="A31515"/>
                </a:solidFill>
                <a:latin typeface="Consolas" panose="020B0609020204030204" pitchFamily="49" charset="0"/>
              </a:rPr>
              <a:t>"</a:t>
            </a:r>
            <a:r>
              <a:rPr lang="en-IN" sz="1600" dirty="0">
                <a:solidFill>
                  <a:srgbClr val="A31515"/>
                </a:solidFill>
                <a:latin typeface="Consolas" panose="020B0609020204030204" pitchFamily="49" charset="0"/>
              </a:rPr>
              <a:t>p"</a:t>
            </a:r>
            <a:r>
              <a:rPr lang="en-IN" sz="1600" dirty="0">
                <a:solidFill>
                  <a:srgbClr val="000000"/>
                </a:solidFill>
                <a:latin typeface="Consolas" panose="020B0609020204030204" pitchFamily="49" charset="0"/>
              </a:rPr>
              <a:t>).html(t);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a:t>
            </a:r>
            <a:r>
              <a:rPr lang="en-IN" sz="1600" dirty="0" smtClean="0">
                <a:solidFill>
                  <a:srgbClr val="A31515"/>
                </a:solidFill>
                <a:latin typeface="Consolas" panose="020B0609020204030204" pitchFamily="49" charset="0"/>
              </a:rPr>
              <a:t>"</a:t>
            </a:r>
            <a:r>
              <a:rPr lang="en-IN" sz="1600" dirty="0">
                <a:solidFill>
                  <a:srgbClr val="A31515"/>
                </a:solidFill>
                <a:latin typeface="Consolas" panose="020B0609020204030204" pitchFamily="49" charset="0"/>
              </a:rPr>
              <a:t>span"</a:t>
            </a:r>
            <a:r>
              <a:rPr lang="en-IN" sz="1600" dirty="0">
                <a:solidFill>
                  <a:srgbClr val="000000"/>
                </a:solidFill>
                <a:latin typeface="Consolas" panose="020B0609020204030204" pitchFamily="49" charset="0"/>
              </a:rPr>
              <a:t>).css({ </a:t>
            </a:r>
            <a:r>
              <a:rPr lang="en-IN" sz="1600" dirty="0">
                <a:solidFill>
                  <a:srgbClr val="A31515"/>
                </a:solidFill>
                <a:latin typeface="Consolas" panose="020B0609020204030204" pitchFamily="49" charset="0"/>
              </a:rPr>
              <a:t>"display"</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"inline-block"</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"padding"</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"7px"</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a:t>
            </a:r>
            <a:r>
              <a:rPr lang="en-IN" sz="1600" dirty="0" smtClean="0">
                <a:solidFill>
                  <a:srgbClr val="A31515"/>
                </a:solidFill>
                <a:latin typeface="Consolas" panose="020B0609020204030204" pitchFamily="49" charset="0"/>
              </a:rPr>
              <a:t>border-   color"</a:t>
            </a:r>
            <a:r>
              <a:rPr lang="en-IN" sz="1600" dirty="0" smtClean="0">
                <a:solidFill>
                  <a:srgbClr val="000000"/>
                </a:solidFill>
                <a:latin typeface="Consolas" panose="020B0609020204030204" pitchFamily="49" charset="0"/>
              </a:rPr>
              <a:t>:</a:t>
            </a:r>
            <a:r>
              <a:rPr lang="en-IN" sz="1600" dirty="0" smtClean="0">
                <a:solidFill>
                  <a:srgbClr val="A31515"/>
                </a:solidFill>
                <a:latin typeface="Consolas" panose="020B0609020204030204" pitchFamily="49" charset="0"/>
              </a:rPr>
              <a:t>"cyan</a:t>
            </a:r>
            <a:r>
              <a:rPr lang="en-IN" sz="1600" dirty="0">
                <a:solidFill>
                  <a:srgbClr val="A31515"/>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"border-style"</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"solid"</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"border-width"</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"thin</a:t>
            </a:r>
            <a:r>
              <a:rPr lang="en-IN" sz="1600" dirty="0" smtClean="0">
                <a:solidFill>
                  <a:srgbClr val="A31515"/>
                </a:solidFill>
                <a:latin typeface="Consolas" panose="020B0609020204030204" pitchFamily="49" charset="0"/>
              </a:rPr>
              <a:t>"</a:t>
            </a:r>
            <a:r>
              <a:rPr lang="en-IN" sz="1600" dirty="0" smtClean="0">
                <a:solidFill>
                  <a:srgbClr val="000000"/>
                </a:solidFill>
                <a:latin typeface="Consolas" panose="020B0609020204030204" pitchFamily="49" charset="0"/>
              </a:rPr>
              <a:t>, </a:t>
            </a:r>
            <a:r>
              <a:rPr lang="en-IN" sz="1600" dirty="0" smtClean="0">
                <a:solidFill>
                  <a:srgbClr val="A31515"/>
                </a:solidFill>
                <a:latin typeface="Consolas" panose="020B0609020204030204" pitchFamily="49" charset="0"/>
              </a:rPr>
              <a:t>"</a:t>
            </a:r>
            <a:r>
              <a:rPr lang="en-IN" sz="1600" dirty="0">
                <a:solidFill>
                  <a:srgbClr val="A31515"/>
                </a:solidFill>
                <a:latin typeface="Consolas" panose="020B0609020204030204" pitchFamily="49" charset="0"/>
              </a:rPr>
              <a:t>text-align"</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"justify"</a:t>
            </a:r>
            <a:r>
              <a:rPr lang="en-IN" sz="1600" dirty="0">
                <a:solidFill>
                  <a:srgbClr val="000000"/>
                </a:solidFill>
                <a:latin typeface="Consolas" panose="020B0609020204030204" pitchFamily="49" charset="0"/>
              </a:rPr>
              <a:t>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"#b1"</a:t>
            </a:r>
            <a:r>
              <a:rPr lang="en-IN" sz="1600" dirty="0">
                <a:solidFill>
                  <a:srgbClr val="000000"/>
                </a:solidFill>
                <a:latin typeface="Consolas" panose="020B0609020204030204" pitchFamily="49" charset="0"/>
              </a:rPr>
              <a:t>).click(</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"span"</a:t>
            </a:r>
            <a:r>
              <a:rPr lang="en-IN" sz="1600" dirty="0">
                <a:solidFill>
                  <a:srgbClr val="000000"/>
                </a:solidFill>
                <a:latin typeface="Consolas" panose="020B0609020204030204" pitchFamily="49" charset="0"/>
              </a:rPr>
              <a:t>).each(</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smtClean="0">
                <a:solidFill>
                  <a:srgbClr val="0000FF"/>
                </a:solidFill>
                <a:latin typeface="Consolas" panose="020B0609020204030204" pitchFamily="49" charset="0"/>
              </a:rPr>
              <a:t>	   if</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).text().trim() == $(</a:t>
            </a:r>
            <a:r>
              <a:rPr lang="en-IN" sz="1600" dirty="0">
                <a:solidFill>
                  <a:srgbClr val="A31515"/>
                </a:solidFill>
                <a:latin typeface="Consolas" panose="020B0609020204030204" pitchFamily="49" charset="0"/>
              </a:rPr>
              <a:t>"#text1"</a:t>
            </a:r>
            <a:r>
              <a:rPr lang="en-IN" sz="1600" dirty="0">
                <a:solidFill>
                  <a:srgbClr val="000000"/>
                </a:solidFill>
                <a:latin typeface="Consolas" panose="020B0609020204030204" pitchFamily="49" charset="0"/>
              </a:rPr>
              <a:t>).val()) {</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).css(</a:t>
            </a:r>
            <a:r>
              <a:rPr lang="en-IN" sz="1600" dirty="0">
                <a:solidFill>
                  <a:srgbClr val="A31515"/>
                </a:solidFill>
                <a:latin typeface="Consolas" panose="020B0609020204030204" pitchFamily="49" charset="0"/>
              </a:rPr>
              <a:t>"background-color"</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"red"</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"img"</a:t>
            </a:r>
            <a:r>
              <a:rPr lang="en-IN" sz="1600" dirty="0">
                <a:solidFill>
                  <a:srgbClr val="000000"/>
                </a:solidFill>
                <a:latin typeface="Consolas" panose="020B0609020204030204" pitchFamily="49" charset="0"/>
              </a:rPr>
              <a:t>).click(</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"[data-value='"</a:t>
            </a:r>
            <a:r>
              <a:rPr lang="en-IN" sz="1600" dirty="0">
                <a:solidFill>
                  <a:srgbClr val="000000"/>
                </a:solidFill>
                <a:latin typeface="Consolas" panose="020B0609020204030204" pitchFamily="49" charset="0"/>
              </a:rPr>
              <a:t> + $(</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).attr(</a:t>
            </a:r>
            <a:r>
              <a:rPr lang="en-IN" sz="1600" dirty="0">
                <a:solidFill>
                  <a:srgbClr val="A31515"/>
                </a:solidFill>
                <a:latin typeface="Consolas" panose="020B0609020204030204" pitchFamily="49" charset="0"/>
              </a:rPr>
              <a:t>"data-value"</a:t>
            </a:r>
            <a:r>
              <a:rPr lang="en-IN" sz="1600" dirty="0">
                <a:solidFill>
                  <a:srgbClr val="000000"/>
                </a:solidFill>
                <a:latin typeface="Consolas" panose="020B0609020204030204" pitchFamily="49" charset="0"/>
              </a:rPr>
              <a:t>) + </a:t>
            </a:r>
            <a:r>
              <a:rPr lang="en-IN" sz="1600" dirty="0">
                <a:solidFill>
                  <a:srgbClr val="A31515"/>
                </a:solidFill>
                <a:latin typeface="Consolas" panose="020B0609020204030204" pitchFamily="49" charset="0"/>
              </a:rPr>
              <a:t>"']"</a:t>
            </a:r>
            <a:r>
              <a:rPr lang="en-IN" sz="1600" dirty="0">
                <a:solidFill>
                  <a:srgbClr val="000000"/>
                </a:solidFill>
                <a:latin typeface="Consolas" panose="020B0609020204030204" pitchFamily="49" charset="0"/>
              </a:rPr>
              <a:t>).remove();</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2987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496" y="304800"/>
            <a:ext cx="8915400" cy="2554545"/>
          </a:xfrm>
          <a:prstGeom prst="rect">
            <a:avLst/>
          </a:prstGeom>
          <a:solidFill>
            <a:schemeClr val="bg1">
              <a:lumMod val="95000"/>
            </a:schemeClr>
          </a:solidFill>
          <a:ln>
            <a:solidFill>
              <a:schemeClr val="bg1">
                <a:lumMod val="65000"/>
              </a:schemeClr>
            </a:solidFill>
          </a:ln>
        </p:spPr>
        <p:txBody>
          <a:bodyPr wrap="square">
            <a:spAutoFit/>
          </a:bodyPr>
          <a:lstStyle/>
          <a:p>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body</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input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id</a:t>
            </a:r>
            <a:r>
              <a:rPr lang="en-IN" sz="1600" dirty="0">
                <a:solidFill>
                  <a:srgbClr val="0000FF"/>
                </a:solidFill>
                <a:latin typeface="Consolas" panose="020B0609020204030204" pitchFamily="49" charset="0"/>
              </a:rPr>
              <a:t>="text1"</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 </a:t>
            </a:r>
            <a:endParaRPr lang="en-IN" sz="1600" dirty="0" smtClean="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  &lt;</a:t>
            </a:r>
            <a:r>
              <a:rPr lang="en-IN" sz="1600" dirty="0">
                <a:solidFill>
                  <a:srgbClr val="800000"/>
                </a:solidFill>
                <a:latin typeface="Consolas" panose="020B0609020204030204" pitchFamily="49" charset="0"/>
              </a:rPr>
              <a:t>input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id</a:t>
            </a:r>
            <a:r>
              <a:rPr lang="en-IN" sz="1600" dirty="0">
                <a:solidFill>
                  <a:srgbClr val="0000FF"/>
                </a:solidFill>
                <a:latin typeface="Consolas" panose="020B0609020204030204" pitchFamily="49" charset="0"/>
              </a:rPr>
              <a:t>="b1"</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="button"</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value</a:t>
            </a:r>
            <a:r>
              <a:rPr lang="en-IN" sz="1600" dirty="0">
                <a:solidFill>
                  <a:srgbClr val="0000FF"/>
                </a:solidFill>
                <a:latin typeface="Consolas" panose="020B0609020204030204" pitchFamily="49" charset="0"/>
              </a:rPr>
              <a:t>="Click"</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br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/&gt;&lt;</a:t>
            </a:r>
            <a:r>
              <a:rPr lang="en-IN" sz="1600" dirty="0">
                <a:solidFill>
                  <a:srgbClr val="800000"/>
                </a:solidFill>
                <a:latin typeface="Consolas" panose="020B0609020204030204" pitchFamily="49" charset="0"/>
              </a:rPr>
              <a:t>br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endParaRPr lang="en-IN" sz="1600" dirty="0" smtClean="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p</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one two three four five six seven eight nine ten one two three four five six seven eight nine ten one two three four five six seven eight nine ten one two three four five six seven eight nine ten one two three four five six seven eight nine ten one two three four five six seven eight nine ten</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p</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body</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34802363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239" y="152400"/>
            <a:ext cx="8888104" cy="4524315"/>
          </a:xfrm>
          <a:prstGeom prst="rect">
            <a:avLst/>
          </a:prstGeom>
          <a:solidFill>
            <a:schemeClr val="bg1">
              <a:lumMod val="95000"/>
            </a:schemeClr>
          </a:solidFill>
          <a:ln>
            <a:solidFill>
              <a:schemeClr val="bg2">
                <a:lumMod val="90000"/>
              </a:schemeClr>
            </a:solidFill>
          </a:ln>
        </p:spPr>
        <p:txBody>
          <a:bodyPr wrap="square">
            <a:spAutoFit/>
          </a:bodyPr>
          <a:lstStyle/>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Cars = </a:t>
            </a:r>
            <a:r>
              <a:rPr lang="en-IN" sz="1600" dirty="0">
                <a:solidFill>
                  <a:srgbClr val="A31515"/>
                </a:solidFill>
                <a:latin typeface="Consolas" panose="020B0609020204030204" pitchFamily="49" charset="0"/>
              </a:rPr>
              <a:t>'[{"make":"Audi","model":"A42.0 TDI (177bhp) Premium","type":"petrol","year":"2013","color":"silver","Price":"17 L"}, {"make":"Audi","model":"A6 [2011-2015]3.0 TDI quattro </a:t>
            </a:r>
            <a:r>
              <a:rPr lang="en-IN" sz="1600" dirty="0" err="1">
                <a:solidFill>
                  <a:srgbClr val="A31515"/>
                </a:solidFill>
                <a:latin typeface="Consolas" panose="020B0609020204030204" pitchFamily="49" charset="0"/>
              </a:rPr>
              <a:t>mium</a:t>
            </a:r>
            <a:r>
              <a:rPr lang="en-IN" sz="1600" dirty="0">
                <a:solidFill>
                  <a:srgbClr val="A31515"/>
                </a:solidFill>
                <a:latin typeface="Consolas" panose="020B0609020204030204" pitchFamily="49" charset="0"/>
              </a:rPr>
              <a:t>", "type":"petrol", "year":"2012","color":"silver", "Price":"21 L"}, {"make":"Audi","model":"Q3 [2012-2015]2.0 TDI quattro Dynamic", "type":"petrol", "year":"2011", "</a:t>
            </a:r>
            <a:r>
              <a:rPr lang="en-IN" sz="1600" dirty="0" err="1">
                <a:solidFill>
                  <a:srgbClr val="A31515"/>
                </a:solidFill>
                <a:latin typeface="Consolas" panose="020B0609020204030204" pitchFamily="49" charset="0"/>
              </a:rPr>
              <a:t>color":"silver</a:t>
            </a:r>
            <a:r>
              <a:rPr lang="en-IN" sz="1600" dirty="0">
                <a:solidFill>
                  <a:srgbClr val="A31515"/>
                </a:solidFill>
                <a:latin typeface="Consolas" panose="020B0609020204030204" pitchFamily="49" charset="0"/>
              </a:rPr>
              <a:t>", "Price":"26.25 L"}]'</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car = JSON.parse(Cars);</a:t>
            </a:r>
          </a:p>
          <a:p>
            <a:r>
              <a:rPr lang="en-IN" sz="1600" dirty="0">
                <a:solidFill>
                  <a:srgbClr val="000000"/>
                </a:solidFill>
                <a:latin typeface="Consolas" panose="020B0609020204030204" pitchFamily="49" charset="0"/>
              </a:rPr>
              <a:t>        $(document).ready(</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"#Button1"</a:t>
            </a:r>
            <a:r>
              <a:rPr lang="en-IN" sz="1600" dirty="0">
                <a:solidFill>
                  <a:srgbClr val="000000"/>
                </a:solidFill>
                <a:latin typeface="Consolas" panose="020B0609020204030204" pitchFamily="49" charset="0"/>
              </a:rPr>
              <a:t>).click(</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for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i = 0; i &lt; </a:t>
            </a:r>
            <a:r>
              <a:rPr lang="en-IN" sz="1600" dirty="0" err="1">
                <a:solidFill>
                  <a:srgbClr val="000000"/>
                </a:solidFill>
                <a:latin typeface="Consolas" panose="020B0609020204030204" pitchFamily="49" charset="0"/>
              </a:rPr>
              <a:t>car.length</a:t>
            </a:r>
            <a:r>
              <a:rPr lang="en-IN" sz="1600" dirty="0">
                <a:solidFill>
                  <a:srgbClr val="000000"/>
                </a:solidFill>
                <a:latin typeface="Consolas" panose="020B0609020204030204" pitchFamily="49" charset="0"/>
              </a:rPr>
              <a:t>; i++) {</a:t>
            </a:r>
          </a:p>
          <a:p>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"#table1"</a:t>
            </a:r>
            <a:r>
              <a:rPr lang="en-IN" sz="1600" dirty="0">
                <a:solidFill>
                  <a:srgbClr val="000000"/>
                </a:solidFill>
                <a:latin typeface="Consolas" panose="020B0609020204030204" pitchFamily="49" charset="0"/>
              </a:rPr>
              <a:t>).append(</a:t>
            </a:r>
            <a:r>
              <a:rPr lang="en-IN" sz="1600" dirty="0">
                <a:solidFill>
                  <a:srgbClr val="A31515"/>
                </a:solidFill>
                <a:latin typeface="Consolas" panose="020B0609020204030204" pitchFamily="49" charset="0"/>
              </a:rPr>
              <a:t>"&lt;tr&gt; &lt;td&gt;"</a:t>
            </a:r>
            <a:r>
              <a:rPr lang="en-IN" sz="1600" dirty="0">
                <a:solidFill>
                  <a:srgbClr val="000000"/>
                </a:solidFill>
                <a:latin typeface="Consolas" panose="020B0609020204030204" pitchFamily="49" charset="0"/>
              </a:rPr>
              <a:t> + car[i].make + </a:t>
            </a:r>
            <a:r>
              <a:rPr lang="en-IN" sz="1600" dirty="0">
                <a:solidFill>
                  <a:srgbClr val="A31515"/>
                </a:solidFill>
                <a:latin typeface="Consolas" panose="020B0609020204030204" pitchFamily="49" charset="0"/>
              </a:rPr>
              <a:t>"&lt;/td&gt; + &lt;td&gt;"</a:t>
            </a:r>
            <a:r>
              <a:rPr lang="en-IN" sz="1600" dirty="0">
                <a:solidFill>
                  <a:srgbClr val="000000"/>
                </a:solidFill>
                <a:latin typeface="Consolas" panose="020B0609020204030204" pitchFamily="49" charset="0"/>
              </a:rPr>
              <a:t> + car[i].model + </a:t>
            </a:r>
            <a:r>
              <a:rPr lang="en-IN" sz="1600" dirty="0">
                <a:solidFill>
                  <a:srgbClr val="A31515"/>
                </a:solidFill>
                <a:latin typeface="Consolas" panose="020B0609020204030204" pitchFamily="49" charset="0"/>
              </a:rPr>
              <a:t>"&lt;/td&gt; + &lt;td&gt;"</a:t>
            </a:r>
            <a:r>
              <a:rPr lang="en-IN" sz="1600" dirty="0">
                <a:solidFill>
                  <a:srgbClr val="000000"/>
                </a:solidFill>
                <a:latin typeface="Consolas" panose="020B0609020204030204" pitchFamily="49" charset="0"/>
              </a:rPr>
              <a:t> + car[i].type + </a:t>
            </a:r>
            <a:r>
              <a:rPr lang="en-IN" sz="1600" dirty="0">
                <a:solidFill>
                  <a:srgbClr val="A31515"/>
                </a:solidFill>
                <a:latin typeface="Consolas" panose="020B0609020204030204" pitchFamily="49" charset="0"/>
              </a:rPr>
              <a:t>"&lt;td&gt;"</a:t>
            </a:r>
            <a:r>
              <a:rPr lang="en-IN" sz="1600" dirty="0">
                <a:solidFill>
                  <a:srgbClr val="000000"/>
                </a:solidFill>
                <a:latin typeface="Consolas" panose="020B0609020204030204" pitchFamily="49" charset="0"/>
              </a:rPr>
              <a:t> + car[i].year + </a:t>
            </a:r>
            <a:r>
              <a:rPr lang="en-IN" sz="1600" dirty="0">
                <a:solidFill>
                  <a:srgbClr val="A31515"/>
                </a:solidFill>
                <a:latin typeface="Consolas" panose="020B0609020204030204" pitchFamily="49" charset="0"/>
              </a:rPr>
              <a:t>"&lt;td&gt;"</a:t>
            </a:r>
            <a:r>
              <a:rPr lang="en-IN" sz="1600" dirty="0">
                <a:solidFill>
                  <a:srgbClr val="000000"/>
                </a:solidFill>
                <a:latin typeface="Consolas" panose="020B0609020204030204" pitchFamily="49" charset="0"/>
              </a:rPr>
              <a:t> + car[i].color + </a:t>
            </a:r>
            <a:r>
              <a:rPr lang="en-IN" sz="1600" dirty="0">
                <a:solidFill>
                  <a:srgbClr val="A31515"/>
                </a:solidFill>
                <a:latin typeface="Consolas" panose="020B0609020204030204" pitchFamily="49" charset="0"/>
              </a:rPr>
              <a:t>"&lt;td&gt;"</a:t>
            </a:r>
            <a:r>
              <a:rPr lang="en-IN" sz="1600" dirty="0">
                <a:solidFill>
                  <a:srgbClr val="000000"/>
                </a:solidFill>
                <a:latin typeface="Consolas" panose="020B0609020204030204" pitchFamily="49" charset="0"/>
              </a:rPr>
              <a:t> + car[i].Price + </a:t>
            </a:r>
            <a:r>
              <a:rPr lang="en-IN" sz="1600" dirty="0">
                <a:solidFill>
                  <a:srgbClr val="A31515"/>
                </a:solidFill>
                <a:latin typeface="Consolas" panose="020B0609020204030204" pitchFamily="49" charset="0"/>
              </a:rPr>
              <a:t>"&lt;/td&gt; &lt;/tr&gt;"</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4737472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81000"/>
            <a:ext cx="8991600" cy="2800767"/>
          </a:xfrm>
          <a:prstGeom prst="rect">
            <a:avLst/>
          </a:prstGeom>
          <a:solidFill>
            <a:schemeClr val="bg1">
              <a:lumMod val="95000"/>
            </a:schemeClr>
          </a:solidFill>
          <a:ln>
            <a:solidFill>
              <a:schemeClr val="bg2">
                <a:lumMod val="90000"/>
              </a:schemeClr>
            </a:solidFill>
          </a:ln>
        </p:spPr>
        <p:txBody>
          <a:bodyPr wrap="square">
            <a:spAutoFit/>
          </a:bodyPr>
          <a:lstStyle/>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input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="button"</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id</a:t>
            </a:r>
            <a:r>
              <a:rPr lang="en-IN" sz="1600" dirty="0">
                <a:solidFill>
                  <a:srgbClr val="0000FF"/>
                </a:solidFill>
                <a:latin typeface="Consolas" panose="020B0609020204030204" pitchFamily="49" charset="0"/>
              </a:rPr>
              <a:t>="Button1"</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value</a:t>
            </a:r>
            <a:r>
              <a:rPr lang="en-IN" sz="1600" dirty="0">
                <a:solidFill>
                  <a:srgbClr val="0000FF"/>
                </a:solidFill>
                <a:latin typeface="Consolas" panose="020B0609020204030204" pitchFamily="49" charset="0"/>
              </a:rPr>
              <a:t>="Show data"</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class</a:t>
            </a:r>
            <a:r>
              <a:rPr lang="en-IN" sz="1600" dirty="0">
                <a:solidFill>
                  <a:srgbClr val="0000FF"/>
                </a:solidFill>
                <a:latin typeface="Consolas" panose="020B0609020204030204" pitchFamily="49" charset="0"/>
              </a:rPr>
              <a:t>="btn btn-primary"</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table</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class</a:t>
            </a:r>
            <a:r>
              <a:rPr lang="en-IN" sz="1600" dirty="0">
                <a:solidFill>
                  <a:srgbClr val="0000FF"/>
                </a:solidFill>
                <a:latin typeface="Consolas" panose="020B0609020204030204" pitchFamily="49" charset="0"/>
              </a:rPr>
              <a:t>="table table-responsive"</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id</a:t>
            </a:r>
            <a:r>
              <a:rPr lang="en-IN" sz="1600" dirty="0">
                <a:solidFill>
                  <a:srgbClr val="0000FF"/>
                </a:solidFill>
                <a:latin typeface="Consolas" panose="020B0609020204030204" pitchFamily="49" charset="0"/>
              </a:rPr>
              <a:t>="table1"&gt;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tr</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MAKE</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MODEL</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TYPE</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YEAR</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COLOR</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PRICE</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tr</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table</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br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/&gt;&lt;</a:t>
            </a:r>
            <a:r>
              <a:rPr lang="en-IN" sz="1600" dirty="0">
                <a:solidFill>
                  <a:srgbClr val="800000"/>
                </a:solidFill>
                <a:latin typeface="Consolas" panose="020B0609020204030204" pitchFamily="49" charset="0"/>
              </a:rPr>
              <a:t>br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1573028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r>
              <a:rPr lang="en-IN" sz="4000" dirty="0">
                <a:solidFill>
                  <a:srgbClr val="00B050"/>
                </a:solidFill>
                <a:latin typeface="Open Sans"/>
              </a:rPr>
              <a:t>$( window ).on( "load", function() { ... })</a:t>
            </a:r>
          </a:p>
        </p:txBody>
      </p:sp>
      <p:sp>
        <p:nvSpPr>
          <p:cNvPr id="12" name="Rectangle 11"/>
          <p:cNvSpPr/>
          <p:nvPr/>
        </p:nvSpPr>
        <p:spPr>
          <a:xfrm>
            <a:off x="152400" y="877669"/>
            <a:ext cx="8915400" cy="646331"/>
          </a:xfrm>
          <a:prstGeom prst="rect">
            <a:avLst/>
          </a:prstGeom>
          <a:noFill/>
        </p:spPr>
        <p:txBody>
          <a:bodyPr wrap="square">
            <a:spAutoFit/>
          </a:bodyPr>
          <a:lstStyle/>
          <a:p>
            <a:pPr algn="just"/>
            <a:r>
              <a:rPr lang="en-IN" sz="1800" dirty="0" smtClean="0">
                <a:solidFill>
                  <a:schemeClr val="bg2">
                    <a:lumMod val="50000"/>
                  </a:schemeClr>
                </a:solidFill>
                <a:latin typeface="Open Sans"/>
              </a:rPr>
              <a:t>Code </a:t>
            </a:r>
            <a:r>
              <a:rPr lang="en-IN" sz="1800" dirty="0">
                <a:solidFill>
                  <a:schemeClr val="bg2">
                    <a:lumMod val="50000"/>
                  </a:schemeClr>
                </a:solidFill>
                <a:latin typeface="Open Sans"/>
              </a:rPr>
              <a:t>included inside </a:t>
            </a:r>
            <a:r>
              <a:rPr lang="en-IN" sz="1800" dirty="0">
                <a:solidFill>
                  <a:srgbClr val="92D050"/>
                </a:solidFill>
                <a:latin typeface="Open Sans"/>
              </a:rPr>
              <a:t>$( window ).on( "load", function() { ... })</a:t>
            </a:r>
            <a:r>
              <a:rPr lang="en-IN" sz="1800" dirty="0">
                <a:solidFill>
                  <a:schemeClr val="bg2">
                    <a:lumMod val="50000"/>
                  </a:schemeClr>
                </a:solidFill>
                <a:latin typeface="Open Sans"/>
              </a:rPr>
              <a:t> will run once the entire page (images or iframes), not just the DOM, is ready.</a:t>
            </a:r>
          </a:p>
        </p:txBody>
      </p:sp>
      <p:sp>
        <p:nvSpPr>
          <p:cNvPr id="2" name="Rectangle 1"/>
          <p:cNvSpPr/>
          <p:nvPr/>
        </p:nvSpPr>
        <p:spPr>
          <a:xfrm>
            <a:off x="152400" y="1981200"/>
            <a:ext cx="8839200" cy="3970318"/>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"document"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a:t>
            </a:r>
            <a:r>
              <a:rPr lang="en-IN" sz="1800" dirty="0">
                <a:solidFill>
                  <a:srgbClr val="A31515"/>
                </a:solidFill>
                <a:latin typeface="Consolas" panose="020B0609020204030204" pitchFamily="49" charset="0"/>
              </a:rPr>
              <a:t>"load"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"window"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iframe</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src</a:t>
            </a:r>
            <a:r>
              <a:rPr lang="en-IN" sz="1800" dirty="0">
                <a:solidFill>
                  <a:srgbClr val="0000FF"/>
                </a:solidFill>
                <a:latin typeface="Consolas" panose="020B0609020204030204" pitchFamily="49" charset="0"/>
              </a:rPr>
              <a:t>="http://www.infowayltd.com/"</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style</a:t>
            </a:r>
            <a:r>
              <a:rPr lang="en-IN" sz="1800" dirty="0">
                <a:solidFill>
                  <a:srgbClr val="0000FF"/>
                </a:solidFill>
                <a:latin typeface="Consolas" panose="020B0609020204030204" pitchFamily="49" charset="0"/>
              </a:rPr>
              <a:t>="</a:t>
            </a:r>
            <a:r>
              <a:rPr lang="en-IN" sz="1800" dirty="0">
                <a:solidFill>
                  <a:srgbClr val="FF0000"/>
                </a:solidFill>
                <a:latin typeface="Consolas" panose="020B0609020204030204" pitchFamily="49" charset="0"/>
              </a:rPr>
              <a:t>height</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200px</a:t>
            </a:r>
            <a:r>
              <a:rPr lang="en-IN" sz="1800" dirty="0" smtClean="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FF0000"/>
                </a:solidFill>
                <a:latin typeface="Consolas" panose="020B0609020204030204" pitchFamily="49" charset="0"/>
              </a:rPr>
              <a:t>width</a:t>
            </a:r>
            <a:r>
              <a:rPr lang="en-IN" sz="1800" dirty="0" smtClean="0">
                <a:solidFill>
                  <a:srgbClr val="000000"/>
                </a:solidFill>
                <a:latin typeface="Consolas" panose="020B0609020204030204" pitchFamily="49" charset="0"/>
              </a:rPr>
              <a:t>:</a:t>
            </a:r>
            <a:r>
              <a:rPr lang="en-IN" sz="1800" dirty="0" smtClean="0">
                <a:solidFill>
                  <a:srgbClr val="0000FF"/>
                </a:solidFill>
                <a:latin typeface="Consolas" panose="020B0609020204030204" pitchFamily="49" charset="0"/>
              </a:rPr>
              <a:t>100%"&gt;</a:t>
            </a:r>
          </a:p>
          <a:p>
            <a:r>
              <a:rPr lang="en-IN" sz="1800" dirty="0">
                <a:solidFill>
                  <a:srgbClr val="0000FF"/>
                </a:solidFill>
                <a:latin typeface="Consolas" panose="020B0609020204030204" pitchFamily="49" charset="0"/>
              </a:rPr>
              <a:t> </a:t>
            </a:r>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iframe</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486378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.addClass()</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Adds the specified class(</a:t>
            </a:r>
            <a:r>
              <a:rPr lang="en-IN" sz="2000" dirty="0" err="1">
                <a:solidFill>
                  <a:schemeClr val="accent2">
                    <a:lumMod val="75000"/>
                  </a:schemeClr>
                </a:solidFill>
                <a:latin typeface="Calibri" panose="020F0502020204030204" pitchFamily="34" charset="0"/>
                <a:cs typeface="Calibri" panose="020F0502020204030204" pitchFamily="34" charset="0"/>
              </a:rPr>
              <a:t>es</a:t>
            </a:r>
            <a:r>
              <a:rPr lang="en-IN" sz="2000" dirty="0">
                <a:solidFill>
                  <a:schemeClr val="accent2">
                    <a:lumMod val="75000"/>
                  </a:schemeClr>
                </a:solidFill>
                <a:latin typeface="Calibri" panose="020F0502020204030204" pitchFamily="34" charset="0"/>
                <a:cs typeface="Calibri" panose="020F0502020204030204" pitchFamily="34" charset="0"/>
              </a:rPr>
              <a:t>) to each element in the set of matched elements. </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.addClass( className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2" name="Rectangle 11"/>
          <p:cNvSpPr/>
          <p:nvPr/>
        </p:nvSpPr>
        <p:spPr>
          <a:xfrm>
            <a:off x="2841172" y="1924615"/>
            <a:ext cx="6226628" cy="1015663"/>
          </a:xfrm>
          <a:prstGeom prst="rect">
            <a:avLst/>
          </a:prstGeom>
          <a:solidFill>
            <a:srgbClr val="F3F67E"/>
          </a:solidFill>
        </p:spPr>
        <p:txBody>
          <a:bodyPr wrap="square">
            <a:spAutoFit/>
          </a:bodyPr>
          <a:lstStyle/>
          <a:p>
            <a:pPr algn="just"/>
            <a:r>
              <a:rPr lang="en-IN" sz="2000">
                <a:latin typeface="Cambria" panose="02040503050406030204" pitchFamily="18" charset="0"/>
              </a:rPr>
              <a:t>It's important to note that this method does not replace a class. It simply adds the class, appending it to any which may already be assigned to the elements.</a:t>
            </a:r>
            <a:endParaRPr lang="en-IN" sz="2000" dirty="0">
              <a:latin typeface="Cambria" panose="02040503050406030204" pitchFamily="18" charset="0"/>
            </a:endParaRPr>
          </a:p>
        </p:txBody>
      </p:sp>
      <p:sp>
        <p:nvSpPr>
          <p:cNvPr id="4" name="Rectangle 3"/>
          <p:cNvSpPr/>
          <p:nvPr/>
        </p:nvSpPr>
        <p:spPr>
          <a:xfrm>
            <a:off x="152400" y="3276600"/>
            <a:ext cx="8839200" cy="2031325"/>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"p"</a:t>
            </a:r>
            <a:r>
              <a:rPr lang="en-IN" sz="1800" dirty="0">
                <a:solidFill>
                  <a:srgbClr val="000000"/>
                </a:solidFill>
                <a:latin typeface="Consolas" panose="020B0609020204030204" pitchFamily="49" charset="0"/>
              </a:rPr>
              <a:t>).addClass(</a:t>
            </a:r>
            <a:r>
              <a:rPr lang="en-IN" sz="1800" dirty="0">
                <a:solidFill>
                  <a:srgbClr val="A31515"/>
                </a:solidFill>
                <a:latin typeface="Consolas" panose="020B0609020204030204" pitchFamily="49" charset="0"/>
              </a:rPr>
              <a:t>"classA classB"</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9599632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.removeClass()</a:t>
            </a: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Remove a single class, multiple classes, or all classes from each element in the set of matched elements. </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.removeClass( [className ]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2" name="Rectangle 11"/>
          <p:cNvSpPr/>
          <p:nvPr/>
        </p:nvSpPr>
        <p:spPr>
          <a:xfrm>
            <a:off x="3298372" y="1924615"/>
            <a:ext cx="5769428" cy="1323439"/>
          </a:xfrm>
          <a:prstGeom prst="rect">
            <a:avLst/>
          </a:prstGeom>
          <a:solidFill>
            <a:srgbClr val="F3F67E"/>
          </a:solidFill>
        </p:spPr>
        <p:txBody>
          <a:bodyPr wrap="square">
            <a:spAutoFit/>
          </a:bodyPr>
          <a:lstStyle/>
          <a:p>
            <a:pPr algn="just"/>
            <a:r>
              <a:rPr lang="en-IN" sz="2000" dirty="0">
                <a:latin typeface="Cambria" panose="02040503050406030204" pitchFamily="18" charset="0"/>
              </a:rPr>
              <a:t>If a class name is included as a parameter, then only that class will be removed from the set of matched elements. If no class names are specified in the parameter, all classes will be removed.</a:t>
            </a:r>
          </a:p>
        </p:txBody>
      </p:sp>
      <p:sp>
        <p:nvSpPr>
          <p:cNvPr id="4" name="Rectangle 3"/>
          <p:cNvSpPr/>
          <p:nvPr/>
        </p:nvSpPr>
        <p:spPr>
          <a:xfrm>
            <a:off x="152400" y="3531275"/>
            <a:ext cx="8839200" cy="2031325"/>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"p</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).removeClass(</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classA classB"</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992310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.toggleClass()</a:t>
            </a:r>
          </a:p>
        </p:txBody>
      </p:sp>
      <p:sp>
        <p:nvSpPr>
          <p:cNvPr id="3" name="Rectangle 2"/>
          <p:cNvSpPr/>
          <p:nvPr/>
        </p:nvSpPr>
        <p:spPr>
          <a:xfrm>
            <a:off x="0" y="1197114"/>
            <a:ext cx="90678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Add or remove one or more classes from each element in the set of </a:t>
            </a:r>
            <a:r>
              <a:rPr lang="en-IN" sz="2000" dirty="0" smtClean="0">
                <a:solidFill>
                  <a:schemeClr val="accent2">
                    <a:lumMod val="75000"/>
                  </a:schemeClr>
                </a:solidFill>
                <a:latin typeface="Calibri" panose="020F0502020204030204" pitchFamily="34" charset="0"/>
                <a:cs typeface="Calibri" panose="020F0502020204030204" pitchFamily="34" charset="0"/>
              </a:rPr>
              <a:t>matched elements.</a:t>
            </a:r>
            <a:endParaRPr lang="en-IN" sz="2000" dirty="0">
              <a:solidFill>
                <a:schemeClr val="accent2">
                  <a:lumMod val="75000"/>
                </a:schemeClr>
              </a:solidFill>
              <a:latin typeface="Calibri" panose="020F0502020204030204" pitchFamily="34" charset="0"/>
              <a:cs typeface="Calibri" panose="020F0502020204030204" pitchFamily="34" charset="0"/>
            </a:endParaRP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.toggleClass( className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2" name="Rectangle 11"/>
          <p:cNvSpPr/>
          <p:nvPr/>
        </p:nvSpPr>
        <p:spPr>
          <a:xfrm>
            <a:off x="3298372" y="1924615"/>
            <a:ext cx="5769428" cy="400110"/>
          </a:xfrm>
          <a:prstGeom prst="rect">
            <a:avLst/>
          </a:prstGeom>
          <a:solidFill>
            <a:srgbClr val="F3F67E"/>
          </a:solidFill>
        </p:spPr>
        <p:txBody>
          <a:bodyPr wrap="square">
            <a:spAutoFit/>
          </a:bodyPr>
          <a:lstStyle/>
          <a:p>
            <a:pPr algn="just"/>
            <a:r>
              <a:rPr lang="en-IN" sz="2000" dirty="0" smtClean="0">
                <a:latin typeface="Cambria" panose="02040503050406030204" pitchFamily="18" charset="0"/>
              </a:rPr>
              <a:t>TODO</a:t>
            </a:r>
            <a:endParaRPr lang="en-IN" sz="2000" dirty="0">
              <a:latin typeface="Cambria" panose="02040503050406030204" pitchFamily="18" charset="0"/>
            </a:endParaRPr>
          </a:p>
        </p:txBody>
      </p:sp>
      <p:sp>
        <p:nvSpPr>
          <p:cNvPr id="4" name="Rectangle 3"/>
          <p:cNvSpPr/>
          <p:nvPr/>
        </p:nvSpPr>
        <p:spPr>
          <a:xfrm>
            <a:off x="152400" y="3048000"/>
            <a:ext cx="8839200" cy="2031325"/>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"p</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).toggleClass(</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classA classB"</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57432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2937805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smtClean="0">
                <a:solidFill>
                  <a:srgbClr val="00B050"/>
                </a:solidFill>
                <a:latin typeface="Open Sans"/>
              </a:rPr>
              <a:t>events</a:t>
            </a:r>
            <a:endParaRPr lang="en-IN" sz="4000" dirty="0">
              <a:solidFill>
                <a:srgbClr val="00B050"/>
              </a:solidFill>
              <a:latin typeface="Open Sans"/>
            </a:endParaRPr>
          </a:p>
        </p:txBody>
      </p:sp>
      <p:graphicFrame>
        <p:nvGraphicFramePr>
          <p:cNvPr id="3" name="Table 2"/>
          <p:cNvGraphicFramePr>
            <a:graphicFrameLocks noGrp="1"/>
          </p:cNvGraphicFramePr>
          <p:nvPr>
            <p:extLst>
              <p:ext uri="{D42A27DB-BD31-4B8C-83A1-F6EECF244321}">
                <p14:modId xmlns:p14="http://schemas.microsoft.com/office/powerpoint/2010/main" val="226847799"/>
              </p:ext>
            </p:extLst>
          </p:nvPr>
        </p:nvGraphicFramePr>
        <p:xfrm>
          <a:off x="152400" y="2057400"/>
          <a:ext cx="8810848" cy="1854200"/>
        </p:xfrm>
        <a:graphic>
          <a:graphicData uri="http://schemas.openxmlformats.org/drawingml/2006/table">
            <a:tbl>
              <a:tblPr firstRow="1" bandRow="1">
                <a:tableStyleId>{5940675A-B579-460E-94D1-54222C63F5DA}</a:tableStyleId>
              </a:tblPr>
              <a:tblGrid>
                <a:gridCol w="2202712"/>
                <a:gridCol w="2202712"/>
                <a:gridCol w="2202712"/>
                <a:gridCol w="220271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.blur()</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.focusin()</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.keyup()</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.mousemove()</a:t>
                      </a:r>
                      <a:endParaRPr kumimoji="0" lang="en-IN" sz="1800" b="0" i="0" kern="1200" dirty="0" smtClean="0">
                        <a:solidFill>
                          <a:schemeClr val="accent2">
                            <a:lumMod val="75000"/>
                          </a:schemeClr>
                        </a:solidFill>
                        <a:effectLst/>
                        <a:latin typeface="Open Sans"/>
                        <a:ea typeface="+mn-ea"/>
                        <a:cs typeface="+mn-cs"/>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.change()</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.focusout()</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.load()</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.mouseout()</a:t>
                      </a:r>
                      <a:endParaRPr kumimoji="0" lang="en-IN" sz="1800" b="0" i="0" kern="1200" dirty="0" smtClean="0">
                        <a:solidFill>
                          <a:schemeClr val="accent2">
                            <a:lumMod val="75000"/>
                          </a:schemeClr>
                        </a:solidFill>
                        <a:effectLst/>
                        <a:latin typeface="Open Sans"/>
                        <a:ea typeface="+mn-ea"/>
                        <a:cs typeface="+mn-cs"/>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.click()</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.hover()</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.mousedown()</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.mouseover()</a:t>
                      </a:r>
                      <a:endParaRPr kumimoji="0" lang="en-IN" sz="1800" b="0" i="0" kern="1200" dirty="0" smtClean="0">
                        <a:solidFill>
                          <a:schemeClr val="accent2">
                            <a:lumMod val="75000"/>
                          </a:schemeClr>
                        </a:solidFill>
                        <a:effectLst/>
                        <a:latin typeface="Open Sans"/>
                        <a:ea typeface="+mn-ea"/>
                        <a:cs typeface="+mn-cs"/>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.dblclick()</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.keydown()</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.mouseenter()</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.mouseup()</a:t>
                      </a:r>
                      <a:endParaRPr kumimoji="0" lang="en-IN" sz="1800" b="0" i="0" kern="1200" dirty="0" smtClean="0">
                        <a:solidFill>
                          <a:schemeClr val="accent2">
                            <a:lumMod val="75000"/>
                          </a:schemeClr>
                        </a:solidFill>
                        <a:effectLst/>
                        <a:latin typeface="Open Sans"/>
                        <a:ea typeface="+mn-ea"/>
                        <a:cs typeface="+mn-cs"/>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.focus()</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.keypress()</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.mouseleave()</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endParaRPr lang="en-IN" sz="1800" b="0" dirty="0">
                        <a:solidFill>
                          <a:schemeClr val="accent2">
                            <a:lumMod val="75000"/>
                          </a:schemeClr>
                        </a:solidFill>
                        <a:latin typeface="Open Sans"/>
                      </a:endParaRPr>
                    </a:p>
                  </a:txBody>
                  <a:tcPr anchor="ctr"/>
                </a:tc>
              </a:tr>
            </a:tbl>
          </a:graphicData>
        </a:graphic>
      </p:graphicFrame>
      <p:sp>
        <p:nvSpPr>
          <p:cNvPr id="2" name="Rectangle 1"/>
          <p:cNvSpPr/>
          <p:nvPr/>
        </p:nvSpPr>
        <p:spPr>
          <a:xfrm>
            <a:off x="76200" y="838200"/>
            <a:ext cx="8915400" cy="646331"/>
          </a:xfrm>
          <a:prstGeom prst="rect">
            <a:avLst/>
          </a:prstGeom>
          <a:noFill/>
        </p:spPr>
        <p:txBody>
          <a:bodyPr wrap="square">
            <a:spAutoFit/>
          </a:bodyPr>
          <a:lstStyle/>
          <a:p>
            <a:pPr algn="just"/>
            <a:r>
              <a:rPr lang="en-IN" sz="1800" dirty="0">
                <a:solidFill>
                  <a:schemeClr val="bg2">
                    <a:lumMod val="50000"/>
                  </a:schemeClr>
                </a:solidFill>
                <a:latin typeface="Open Sans"/>
              </a:rPr>
              <a:t>These methods are used to register behaviours to take effect when the user interacts with the </a:t>
            </a:r>
            <a:r>
              <a:rPr lang="en-IN" sz="1800" dirty="0" smtClean="0">
                <a:solidFill>
                  <a:schemeClr val="bg2">
                    <a:lumMod val="50000"/>
                  </a:schemeClr>
                </a:solidFill>
                <a:latin typeface="Open Sans"/>
              </a:rPr>
              <a:t>browser.</a:t>
            </a:r>
            <a:endParaRPr lang="en-IN" sz="1800" dirty="0">
              <a:solidFill>
                <a:schemeClr val="bg2">
                  <a:lumMod val="50000"/>
                </a:schemeClr>
              </a:solidFill>
              <a:latin typeface="Open Sans"/>
            </a:endParaRPr>
          </a:p>
        </p:txBody>
      </p:sp>
    </p:spTree>
    <p:extLst>
      <p:ext uri="{BB962C8B-B14F-4D97-AF65-F5344CB8AC3E}">
        <p14:creationId xmlns:p14="http://schemas.microsoft.com/office/powerpoint/2010/main" val="138028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a:solidFill>
                  <a:srgbClr val="00B050"/>
                </a:solidFill>
                <a:latin typeface="Open Sans"/>
              </a:rPr>
              <a:t>text(), html(), and val()</a:t>
            </a:r>
          </a:p>
        </p:txBody>
      </p:sp>
      <p:sp>
        <p:nvSpPr>
          <p:cNvPr id="2" name="Rectangle 1"/>
          <p:cNvSpPr/>
          <p:nvPr/>
        </p:nvSpPr>
        <p:spPr>
          <a:xfrm>
            <a:off x="76200" y="704671"/>
            <a:ext cx="8915400" cy="1200329"/>
          </a:xfrm>
          <a:prstGeom prst="rect">
            <a:avLst/>
          </a:prstGeom>
          <a:noFill/>
        </p:spPr>
        <p:txBody>
          <a:bodyPr wrap="square">
            <a:spAutoFit/>
          </a:bodyPr>
          <a:lstStyle/>
          <a:p>
            <a:pPr algn="just"/>
            <a:r>
              <a:rPr lang="en-IN" sz="1800" dirty="0">
                <a:solidFill>
                  <a:schemeClr val="bg2">
                    <a:lumMod val="50000"/>
                  </a:schemeClr>
                </a:solidFill>
                <a:latin typeface="Open Sans"/>
              </a:rPr>
              <a:t>text(), html(), and val(), also come with a callback function. The callback function has two parameters: the index of the current element in the list of elements selected and the original (old) value. You then return the string you wish to use as the new value from the function.</a:t>
            </a:r>
          </a:p>
        </p:txBody>
      </p:sp>
      <p:sp>
        <p:nvSpPr>
          <p:cNvPr id="4" name="Rectangle 3"/>
          <p:cNvSpPr/>
          <p:nvPr/>
        </p:nvSpPr>
        <p:spPr>
          <a:xfrm>
            <a:off x="117144" y="1981200"/>
            <a:ext cx="8915400" cy="1668405"/>
          </a:xfrm>
          <a:prstGeom prst="rect">
            <a:avLst/>
          </a:prstGeom>
          <a:noFill/>
          <a:ln w="28575">
            <a:solidFill>
              <a:schemeClr val="accent4">
                <a:lumMod val="50000"/>
              </a:schemeClr>
            </a:solidFill>
          </a:ln>
        </p:spPr>
        <p:txBody>
          <a:bodyPr wrap="square">
            <a:spAutoFit/>
          </a:bodyPr>
          <a:lstStyle/>
          <a:p>
            <a:pPr marL="285750" indent="-285750" algn="just">
              <a:lnSpc>
                <a:spcPct val="200000"/>
              </a:lnSpc>
              <a:buFont typeface="Arial" panose="020B0604020202020204" pitchFamily="34" charset="0"/>
              <a:buChar char="•"/>
            </a:pPr>
            <a:r>
              <a:rPr lang="en-IN" sz="1800" dirty="0">
                <a:solidFill>
                  <a:schemeClr val="bg2">
                    <a:lumMod val="50000"/>
                  </a:schemeClr>
                </a:solidFill>
                <a:latin typeface="Open Sans"/>
              </a:rPr>
              <a:t>text() - Sets or returns the text content of selected elements.</a:t>
            </a:r>
          </a:p>
          <a:p>
            <a:pPr marL="285750" indent="-285750" algn="just">
              <a:lnSpc>
                <a:spcPct val="200000"/>
              </a:lnSpc>
              <a:buFont typeface="Arial" panose="020B0604020202020204" pitchFamily="34" charset="0"/>
              <a:buChar char="•"/>
            </a:pPr>
            <a:r>
              <a:rPr lang="en-IN" sz="1800" dirty="0">
                <a:solidFill>
                  <a:schemeClr val="bg2">
                    <a:lumMod val="50000"/>
                  </a:schemeClr>
                </a:solidFill>
                <a:latin typeface="Open Sans"/>
              </a:rPr>
              <a:t>html() - Sets or returns the content of selected elements (including HTML markup)</a:t>
            </a:r>
          </a:p>
          <a:p>
            <a:pPr marL="285750" indent="-285750" algn="just">
              <a:lnSpc>
                <a:spcPct val="200000"/>
              </a:lnSpc>
              <a:buFont typeface="Arial" panose="020B0604020202020204" pitchFamily="34" charset="0"/>
              <a:buChar char="•"/>
            </a:pPr>
            <a:r>
              <a:rPr lang="en-IN" sz="1800" dirty="0">
                <a:solidFill>
                  <a:schemeClr val="bg2">
                    <a:lumMod val="50000"/>
                  </a:schemeClr>
                </a:solidFill>
                <a:latin typeface="Open Sans"/>
              </a:rPr>
              <a:t>val() - Sets or returns the value of form fields.</a:t>
            </a:r>
          </a:p>
        </p:txBody>
      </p:sp>
      <p:sp>
        <p:nvSpPr>
          <p:cNvPr id="5" name="Rectangle 4"/>
          <p:cNvSpPr/>
          <p:nvPr/>
        </p:nvSpPr>
        <p:spPr>
          <a:xfrm>
            <a:off x="117144" y="3739277"/>
            <a:ext cx="8915400" cy="2585323"/>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button1"</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p1"</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text());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div1"</a:t>
            </a:r>
            <a:r>
              <a:rPr lang="en-IN" sz="1800" dirty="0" smtClean="0">
                <a:solidFill>
                  <a:srgbClr val="000000"/>
                </a:solidFill>
                <a:latin typeface="Consolas" panose="020B0609020204030204" pitchFamily="49" charset="0"/>
              </a:rPr>
              <a:t>).html());</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text1"</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val());</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836172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a:solidFill>
                  <a:srgbClr val="00B050"/>
                </a:solidFill>
                <a:latin typeface="Open Sans"/>
              </a:rPr>
              <a:t>text(), html(), and val()</a:t>
            </a:r>
          </a:p>
        </p:txBody>
      </p:sp>
      <p:sp>
        <p:nvSpPr>
          <p:cNvPr id="2" name="Rectangle 1"/>
          <p:cNvSpPr/>
          <p:nvPr/>
        </p:nvSpPr>
        <p:spPr>
          <a:xfrm>
            <a:off x="76200" y="704671"/>
            <a:ext cx="8915400" cy="1200329"/>
          </a:xfrm>
          <a:prstGeom prst="rect">
            <a:avLst/>
          </a:prstGeom>
          <a:noFill/>
        </p:spPr>
        <p:txBody>
          <a:bodyPr wrap="square">
            <a:spAutoFit/>
          </a:bodyPr>
          <a:lstStyle/>
          <a:p>
            <a:pPr algn="just"/>
            <a:r>
              <a:rPr lang="en-IN" sz="1800" dirty="0">
                <a:solidFill>
                  <a:schemeClr val="bg2">
                    <a:lumMod val="50000"/>
                  </a:schemeClr>
                </a:solidFill>
                <a:latin typeface="Open Sans"/>
              </a:rPr>
              <a:t>text(), html(), and val(), also come with a callback function. The callback function has two parameters: the index of the current element in the list of elements selected and the original (old) value. You then return the string you wish to use as the new value from the function.</a:t>
            </a:r>
          </a:p>
        </p:txBody>
      </p:sp>
      <p:sp>
        <p:nvSpPr>
          <p:cNvPr id="3" name="Rectangle 2"/>
          <p:cNvSpPr/>
          <p:nvPr/>
        </p:nvSpPr>
        <p:spPr>
          <a:xfrm>
            <a:off x="152400" y="3810000"/>
            <a:ext cx="8839200" cy="2862322"/>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"p"</a:t>
            </a:r>
            <a:r>
              <a:rPr lang="en-IN" sz="1800" dirty="0">
                <a:solidFill>
                  <a:srgbClr val="000000"/>
                </a:solidFill>
                <a:latin typeface="Consolas" panose="020B0609020204030204" pitchFamily="49" charset="0"/>
              </a:rPr>
              <a:t>).text(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(key, value)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).text(value + </a:t>
            </a:r>
            <a:r>
              <a:rPr lang="en-IN" sz="1800" dirty="0">
                <a:solidFill>
                  <a:srgbClr val="A31515"/>
                </a:solidFill>
                <a:latin typeface="Consolas" panose="020B0609020204030204" pitchFamily="49" charset="0"/>
              </a:rPr>
              <a:t>" &lt;b&gt; New text... &lt;/b&gt;"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"#span2"</a:t>
            </a:r>
            <a:r>
              <a:rPr lang="en-IN" sz="1800" dirty="0">
                <a:solidFill>
                  <a:srgbClr val="000000"/>
                </a:solidFill>
                <a:latin typeface="Consolas" panose="020B0609020204030204" pitchFamily="49" charset="0"/>
              </a:rPr>
              <a:t>).html(value + </a:t>
            </a:r>
            <a:r>
              <a:rPr lang="en-IN" sz="1800" dirty="0">
                <a:solidFill>
                  <a:srgbClr val="A31515"/>
                </a:solidFill>
                <a:latin typeface="Consolas" panose="020B0609020204030204" pitchFamily="49" charset="0"/>
              </a:rPr>
              <a:t>" &lt;b&gt; New text... &lt;/b&gt;"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1917918"/>
            <a:ext cx="8839200" cy="1815882"/>
          </a:xfrm>
          <a:prstGeom prst="rect">
            <a:avLst/>
          </a:prstGeom>
          <a:solidFill>
            <a:schemeClr val="bg1">
              <a:lumMod val="95000"/>
            </a:schemeClr>
          </a:solidFill>
          <a:ln>
            <a:solidFill>
              <a:schemeClr val="bg1">
                <a:lumMod val="65000"/>
              </a:schemeClr>
            </a:solidFill>
          </a:ln>
        </p:spPr>
        <p:txBody>
          <a:bodyPr wrap="square">
            <a:spAutoFit/>
          </a:bodyPr>
          <a:lstStyle/>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$(document).ready(</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x = </a:t>
            </a:r>
            <a:r>
              <a:rPr lang="en-IN" sz="1600" dirty="0">
                <a:solidFill>
                  <a:srgbClr val="A31515"/>
                </a:solidFill>
                <a:latin typeface="Consolas" panose="020B0609020204030204" pitchFamily="49" charset="0"/>
              </a:rPr>
              <a:t>"&lt;span&gt; Hello World &lt;/span&gt;"</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"#p1"</a:t>
            </a:r>
            <a:r>
              <a:rPr lang="en-IN" sz="1600" dirty="0">
                <a:solidFill>
                  <a:srgbClr val="000000"/>
                </a:solidFill>
                <a:latin typeface="Consolas" panose="020B0609020204030204" pitchFamily="49" charset="0"/>
              </a:rPr>
              <a:t>).html(x);</a:t>
            </a:r>
          </a:p>
          <a:p>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"#p2"</a:t>
            </a:r>
            <a:r>
              <a:rPr lang="en-IN" sz="1600" dirty="0">
                <a:solidFill>
                  <a:srgbClr val="000000"/>
                </a:solidFill>
                <a:latin typeface="Consolas" panose="020B0609020204030204" pitchFamily="49" charset="0"/>
              </a:rPr>
              <a:t>).text(x);</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9215486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11621</TotalTime>
  <Words>4514</Words>
  <Application>Microsoft Office PowerPoint</Application>
  <PresentationFormat>On-screen Show (4:3)</PresentationFormat>
  <Paragraphs>621</Paragraphs>
  <Slides>52</Slides>
  <Notes>1</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52</vt:i4>
      </vt:variant>
    </vt:vector>
  </HeadingPairs>
  <TitlesOfParts>
    <vt:vector size="67" baseType="lpstr">
      <vt:lpstr>Yu Gothic UI Semilight</vt:lpstr>
      <vt:lpstr>Arial</vt:lpstr>
      <vt:lpstr>Bookman Old Style</vt:lpstr>
      <vt:lpstr>Calibri</vt:lpstr>
      <vt:lpstr>Cambria</vt:lpstr>
      <vt:lpstr>Cambria Math</vt:lpstr>
      <vt:lpstr>Century</vt:lpstr>
      <vt:lpstr>Consolas</vt:lpstr>
      <vt:lpstr>Gill Sans MT</vt:lpstr>
      <vt:lpstr>Menlo</vt:lpstr>
      <vt:lpstr>Open Sans</vt:lpstr>
      <vt:lpstr>Times New Roman</vt:lpstr>
      <vt:lpstr>Wingdings</vt:lpstr>
      <vt:lpstr>Wingdings 3</vt:lpstr>
      <vt:lpstr>Origin</vt:lpstr>
      <vt:lpstr>JavaScript Framework - jQuery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1860</cp:revision>
  <cp:lastPrinted>1601-01-01T00:00:00Z</cp:lastPrinted>
  <dcterms:created xsi:type="dcterms:W3CDTF">2001-07-06T15:43:27Z</dcterms:created>
  <dcterms:modified xsi:type="dcterms:W3CDTF">2017-11-03T01:42:25Z</dcterms:modified>
  <cp:category>HTML Programming</cp:category>
</cp:coreProperties>
</file>