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1"/>
  </p:notesMasterIdLst>
  <p:sldIdLst>
    <p:sldId id="497" r:id="rId2"/>
    <p:sldId id="472" r:id="rId3"/>
    <p:sldId id="1290" r:id="rId4"/>
    <p:sldId id="1291" r:id="rId5"/>
    <p:sldId id="1279" r:id="rId6"/>
    <p:sldId id="1286" r:id="rId7"/>
    <p:sldId id="1287" r:id="rId8"/>
    <p:sldId id="1289" r:id="rId9"/>
    <p:sldId id="667" r:id="rId10"/>
    <p:sldId id="532" r:id="rId11"/>
    <p:sldId id="1088" r:id="rId12"/>
    <p:sldId id="1089" r:id="rId13"/>
    <p:sldId id="1177" r:id="rId14"/>
    <p:sldId id="1178" r:id="rId15"/>
    <p:sldId id="1225" r:id="rId16"/>
    <p:sldId id="1100" r:id="rId17"/>
    <p:sldId id="1101" r:id="rId18"/>
    <p:sldId id="1130" r:id="rId19"/>
    <p:sldId id="1131" r:id="rId20"/>
    <p:sldId id="1134" r:id="rId21"/>
    <p:sldId id="1132" r:id="rId22"/>
    <p:sldId id="1133" r:id="rId23"/>
    <p:sldId id="1135" r:id="rId24"/>
    <p:sldId id="1280" r:id="rId25"/>
    <p:sldId id="1281" r:id="rId26"/>
    <p:sldId id="1136" r:id="rId27"/>
    <p:sldId id="1137" r:id="rId28"/>
    <p:sldId id="1138" r:id="rId29"/>
    <p:sldId id="1139" r:id="rId30"/>
    <p:sldId id="1159" r:id="rId31"/>
    <p:sldId id="1160" r:id="rId32"/>
    <p:sldId id="1288" r:id="rId33"/>
    <p:sldId id="1165" r:id="rId34"/>
    <p:sldId id="1166" r:id="rId35"/>
    <p:sldId id="1198" r:id="rId36"/>
    <p:sldId id="1199" r:id="rId37"/>
    <p:sldId id="1140" r:id="rId38"/>
    <p:sldId id="1141" r:id="rId39"/>
    <p:sldId id="1163" r:id="rId40"/>
    <p:sldId id="1164" r:id="rId41"/>
    <p:sldId id="1284" r:id="rId42"/>
    <p:sldId id="1285" r:id="rId43"/>
    <p:sldId id="1282" r:id="rId44"/>
    <p:sldId id="1283" r:id="rId45"/>
    <p:sldId id="1228" r:id="rId46"/>
    <p:sldId id="1229" r:id="rId47"/>
    <p:sldId id="1171" r:id="rId48"/>
    <p:sldId id="1172" r:id="rId49"/>
    <p:sldId id="1167" r:id="rId50"/>
    <p:sldId id="1168" r:id="rId51"/>
    <p:sldId id="1142" r:id="rId52"/>
    <p:sldId id="1143" r:id="rId53"/>
    <p:sldId id="1144" r:id="rId54"/>
    <p:sldId id="1156" r:id="rId55"/>
    <p:sldId id="1145" r:id="rId56"/>
    <p:sldId id="1146" r:id="rId57"/>
    <p:sldId id="1147" r:id="rId58"/>
    <p:sldId id="1148" r:id="rId59"/>
    <p:sldId id="1149" r:id="rId60"/>
    <p:sldId id="1150" r:id="rId61"/>
    <p:sldId id="1151" r:id="rId62"/>
    <p:sldId id="1152" r:id="rId63"/>
    <p:sldId id="1153" r:id="rId64"/>
    <p:sldId id="1226" r:id="rId65"/>
    <p:sldId id="1227" r:id="rId66"/>
    <p:sldId id="1161" r:id="rId67"/>
    <p:sldId id="1162" r:id="rId68"/>
    <p:sldId id="1154" r:id="rId69"/>
    <p:sldId id="1155" r:id="rId70"/>
    <p:sldId id="1191" r:id="rId71"/>
    <p:sldId id="1192" r:id="rId72"/>
    <p:sldId id="1179" r:id="rId73"/>
    <p:sldId id="1180" r:id="rId74"/>
    <p:sldId id="1183" r:id="rId75"/>
    <p:sldId id="1184" r:id="rId76"/>
    <p:sldId id="1181" r:id="rId77"/>
    <p:sldId id="1182" r:id="rId78"/>
    <p:sldId id="1193" r:id="rId79"/>
    <p:sldId id="1194" r:id="rId80"/>
    <p:sldId id="1223" r:id="rId81"/>
    <p:sldId id="1224" r:id="rId82"/>
    <p:sldId id="1277" r:id="rId83"/>
    <p:sldId id="1185" r:id="rId84"/>
    <p:sldId id="1186" r:id="rId85"/>
    <p:sldId id="1187" r:id="rId86"/>
    <p:sldId id="1188" r:id="rId87"/>
    <p:sldId id="1189" r:id="rId88"/>
    <p:sldId id="1190" r:id="rId89"/>
    <p:sldId id="1234" r:id="rId90"/>
    <p:sldId id="1235" r:id="rId91"/>
    <p:sldId id="1275" r:id="rId92"/>
    <p:sldId id="1276" r:id="rId93"/>
    <p:sldId id="1273" r:id="rId94"/>
    <p:sldId id="1274" r:id="rId95"/>
    <p:sldId id="1173" r:id="rId96"/>
    <p:sldId id="1174" r:id="rId97"/>
    <p:sldId id="1175" r:id="rId98"/>
    <p:sldId id="1176" r:id="rId99"/>
    <p:sldId id="1200" r:id="rId100"/>
    <p:sldId id="1201" r:id="rId101"/>
    <p:sldId id="1099" r:id="rId102"/>
    <p:sldId id="1256" r:id="rId103"/>
    <p:sldId id="1257" r:id="rId104"/>
    <p:sldId id="1258" r:id="rId105"/>
    <p:sldId id="1259" r:id="rId106"/>
    <p:sldId id="1260" r:id="rId107"/>
    <p:sldId id="1261" r:id="rId108"/>
    <p:sldId id="1262" r:id="rId109"/>
    <p:sldId id="1263" r:id="rId110"/>
    <p:sldId id="1264" r:id="rId111"/>
    <p:sldId id="1265" r:id="rId112"/>
    <p:sldId id="1266" r:id="rId113"/>
    <p:sldId id="1267" r:id="rId114"/>
    <p:sldId id="1268" r:id="rId115"/>
    <p:sldId id="1216" r:id="rId116"/>
    <p:sldId id="1092" r:id="rId117"/>
    <p:sldId id="1251" r:id="rId118"/>
    <p:sldId id="1252" r:id="rId119"/>
    <p:sldId id="1269" r:id="rId120"/>
    <p:sldId id="1270" r:id="rId121"/>
    <p:sldId id="1271" r:id="rId122"/>
    <p:sldId id="1272" r:id="rId123"/>
    <p:sldId id="1219" r:id="rId124"/>
    <p:sldId id="1204" r:id="rId125"/>
    <p:sldId id="1222" r:id="rId126"/>
    <p:sldId id="1213" r:id="rId127"/>
    <p:sldId id="954" r:id="rId128"/>
    <p:sldId id="788" r:id="rId129"/>
    <p:sldId id="1087" r:id="rId1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DEB887"/>
    <a:srgbClr val="FF5A36"/>
    <a:srgbClr val="036883"/>
    <a:srgbClr val="98817B"/>
    <a:srgbClr val="FFEF00"/>
    <a:srgbClr val="FF8C00"/>
    <a:srgbClr val="ECD540"/>
    <a:srgbClr val="FFBF00"/>
    <a:srgbClr val="DFE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30-01-2019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1/30/2019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1/30/2019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1/30/2019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1/30/2019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1820882"/>
            <a:ext cx="8845624" cy="3970318"/>
          </a:xfrm>
          <a:prstGeom prst="rect">
            <a:avLst/>
          </a:prstGeom>
        </p:spPr>
        <p:txBody>
          <a:bodyPr wrap="square">
            <a:spAutoFit/>
          </a:bodyPr>
          <a:lstStyle/>
          <a:p>
            <a:pPr marL="285750" indent="-285750">
              <a:buFont typeface="Arial" panose="020B0604020202020204" pitchFamily="34" charset="0"/>
              <a:buChar char="•"/>
            </a:pPr>
            <a:r>
              <a:rPr lang="en-US" sz="1900"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sz="1900"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sz="1900" dirty="0">
                <a:solidFill>
                  <a:srgbClr val="036883"/>
                </a:solidFill>
              </a:rPr>
              <a:t>SQL databases have predefined schema whereas NoSQL databases have dynamic schema for unstructured data</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are vertically scalable whereas the NoSQL databases are horizontally scalable</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uses SQL ( structured query language ) for defining and manipulating the data. In NoSQL database, queries are focused on collection of documents</a:t>
            </a:r>
            <a:r>
              <a:rPr lang="en-US" sz="1900" dirty="0" smtClean="0">
                <a:solidFill>
                  <a:srgbClr val="036883"/>
                </a:solidFill>
              </a:rPr>
              <a:t>.</a:t>
            </a:r>
            <a:endParaRPr lang="en-IN" sz="1900" dirty="0">
              <a:solidFill>
                <a:srgbClr val="036883"/>
              </a:solidFill>
            </a:endParaRPr>
          </a:p>
        </p:txBody>
      </p:sp>
      <p:sp>
        <p:nvSpPr>
          <p:cNvPr id="2" name="Rectangle 1"/>
          <p:cNvSpPr/>
          <p:nvPr/>
        </p:nvSpPr>
        <p:spPr>
          <a:xfrm>
            <a:off x="149188" y="771197"/>
            <a:ext cx="8845624" cy="646331"/>
          </a:xfrm>
          <a:prstGeom prst="rect">
            <a:avLst/>
          </a:prstGeom>
        </p:spPr>
        <p:txBody>
          <a:bodyPr wrap="square">
            <a:spAutoFit/>
          </a:bodyPr>
          <a:lstStyle/>
          <a:p>
            <a:r>
              <a:rPr lang="en-US" dirty="0">
                <a:solidFill>
                  <a:srgbClr val="B22251"/>
                </a:solidFill>
              </a:rPr>
              <a:t>Relational databases</a:t>
            </a:r>
            <a:r>
              <a:rPr lang="en-US" dirty="0"/>
              <a:t> are commonly referred to as SQL databases because they use </a:t>
            </a:r>
            <a:r>
              <a:rPr lang="en-US" dirty="0">
                <a:solidFill>
                  <a:srgbClr val="B22251"/>
                </a:solidFill>
              </a:rPr>
              <a:t>SQL</a:t>
            </a:r>
            <a:r>
              <a:rPr lang="en-US" dirty="0"/>
              <a:t> (structured query language) as a way of storing and querying the data.</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p14="http://schemas.microsoft.com/office/powerpoint/2010/main"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7" y="54864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451649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268179471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p14="http://schemas.microsoft.com/office/powerpoint/2010/main" val="828467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1885890"/>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430214"/>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t>create, read, update,</a:t>
            </a:r>
            <a:r>
              <a:rPr lang="en-US" dirty="0"/>
              <a:t> and </a:t>
            </a:r>
            <a:r>
              <a:rPr lang="en-US" b="1" i="1" dirty="0"/>
              <a:t>delete</a:t>
            </a:r>
            <a:r>
              <a:rPr lang="en-US" dirty="0"/>
              <a:t>,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p14="http://schemas.microsoft.com/office/powerpoint/2010/main" val="361924450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Tree>
    <p:extLst>
      <p:ext uri="{BB962C8B-B14F-4D97-AF65-F5344CB8AC3E}">
        <p14:creationId xmlns:p14="http://schemas.microsoft.com/office/powerpoint/2010/main" val="720796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0430074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Tree>
    <p:extLst>
      <p:ext uri="{BB962C8B-B14F-4D97-AF65-F5344CB8AC3E}">
        <p14:creationId xmlns:p14="http://schemas.microsoft.com/office/powerpoint/2010/main" val="2672032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861657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p14="http://schemas.microsoft.com/office/powerpoint/2010/main" val="138511307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781" y="19812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0674"/>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0" y="2713820"/>
            <a:ext cx="5032412" cy="707886"/>
          </a:xfrm>
          <a:prstGeom prst="rect">
            <a:avLst/>
          </a:prstGeom>
        </p:spPr>
        <p:txBody>
          <a:bodyPr wrap="square">
            <a:spAutoFit/>
          </a:bodyPr>
          <a:lstStyle/>
          <a:p>
            <a:r>
              <a:rPr lang="en-US" sz="2000" dirty="0">
                <a:solidFill>
                  <a:schemeClr val="accent4">
                    <a:lumMod val="75000"/>
                  </a:schemeClr>
                </a:solidFill>
              </a:rPr>
              <a:t>The primary key _id is automatically added if _id field is not specified.</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b="1" dirty="0">
                <a:solidFill>
                  <a:srgbClr val="222222"/>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smtClean="0">
                <a:solidFill>
                  <a:srgbClr val="049DC8"/>
                </a:solidFill>
                <a:latin typeface="Calibri" panose="020F0502020204030204" pitchFamily="34" charset="0"/>
                <a:cs typeface="Calibri" panose="020F0502020204030204" pitchFamily="34" charset="0"/>
              </a:rPr>
              <a:t>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192.168.100.20 --journal</a:t>
            </a:r>
          </a:p>
        </p:txBody>
      </p:sp>
      <p:sp>
        <p:nvSpPr>
          <p:cNvPr id="5" name="Rectangle 4"/>
          <p:cNvSpPr/>
          <p:nvPr/>
        </p:nvSpPr>
        <p:spPr>
          <a:xfrm>
            <a:off x="146219" y="121920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19421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show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show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&lt;db&gt;. The mongo shell variable db is set to the current database.</a:t>
            </a:r>
            <a:endParaRPr lang="en-US" dirty="0"/>
          </a:p>
        </p:txBody>
      </p:sp>
      <p:sp>
        <p:nvSpPr>
          <p:cNvPr id="4" name="Rectangle 3"/>
          <p:cNvSpPr/>
          <p:nvPr/>
        </p:nvSpPr>
        <p:spPr>
          <a:xfrm>
            <a:off x="228600" y="76200"/>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90500" y="7620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
        <p:nvSpPr>
          <p:cNvPr id="3" name="Rectangle 2"/>
          <p:cNvSpPr/>
          <p:nvPr/>
        </p:nvSpPr>
        <p:spPr>
          <a:xfrm>
            <a:off x="223156" y="1981200"/>
            <a:ext cx="8730343" cy="646331"/>
          </a:xfrm>
          <a:prstGeom prst="rect">
            <a:avLst/>
          </a:prstGeom>
        </p:spPr>
        <p:txBody>
          <a:bodyPr wrap="square">
            <a:spAutoFit/>
          </a:bodyPr>
          <a:lstStyle/>
          <a:p>
            <a:r>
              <a:rPr lang="en-US" dirty="0">
                <a:solidFill>
                  <a:schemeClr val="accent4">
                    <a:lumMod val="50000"/>
                  </a:schemeClr>
                </a:solidFill>
              </a:rPr>
              <a:t>Big data is often characterized by the 3Vs: the extreme volume of data, the wide variety of data types and the velocity at which the data must be processed.</a:t>
            </a:r>
          </a:p>
        </p:txBody>
      </p:sp>
    </p:spTree>
    <p:extLst>
      <p:ext uri="{BB962C8B-B14F-4D97-AF65-F5344CB8AC3E}">
        <p14:creationId xmlns:p14="http://schemas.microsoft.com/office/powerpoint/2010/main" val="2438349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a:t>
            </a:r>
            <a:r>
              <a:rPr lang="en-US" dirty="0">
                <a:solidFill>
                  <a:srgbClr val="049DC8"/>
                </a:solidFill>
                <a:latin typeface="Consolas" panose="020B0609020204030204" pitchFamily="49" charset="0"/>
                <a:cs typeface="Calibri" panose="020F0502020204030204" pitchFamily="34" charset="0"/>
              </a:rPr>
              <a:t> &lt; --type csv &gt; &lt; </a:t>
            </a:r>
            <a:r>
              <a:rPr lang="en-US" dirty="0" smtClean="0">
                <a:solidFill>
                  <a:srgbClr val="049DC8"/>
                </a:solidFill>
                <a:latin typeface="Consolas" panose="020B0609020204030204" pitchFamily="49" charset="0"/>
                <a:cs typeface="Calibri" panose="020F0502020204030204" pitchFamily="34" charset="0"/>
              </a:rPr>
              <a:t>--collection &gt;  &lt; --file&gt; &lt; --</a:t>
            </a:r>
            <a:r>
              <a:rPr lang="en-US">
                <a:solidFill>
                  <a:srgbClr val="049DC8"/>
                </a:solidFill>
                <a:latin typeface="Consolas" panose="020B0609020204030204" pitchFamily="49" charset="0"/>
                <a:cs typeface="Calibri" panose="020F0502020204030204" pitchFamily="34" charset="0"/>
              </a:rPr>
              <a:t>fields "</a:t>
            </a:r>
            <a:r>
              <a:rPr lang="en-US" smtClean="0">
                <a:solidFill>
                  <a:srgbClr val="049DC8"/>
                </a:solidFill>
                <a:latin typeface="Consolas" panose="020B0609020204030204" pitchFamily="49" charset="0"/>
                <a:cs typeface="Calibri" panose="020F0502020204030204" pitchFamily="34" charset="0"/>
              </a:rPr>
              <a:t>Field-List</a:t>
            </a:r>
            <a:r>
              <a:rPr lang="en-US" dirty="0" smtClean="0">
                <a:solidFill>
                  <a:srgbClr val="049DC8"/>
                </a:solidFill>
                <a:latin typeface="Consolas" panose="020B0609020204030204" pitchFamily="49" charset="0"/>
                <a:cs typeface="Calibri" panose="020F0502020204030204" pitchFamily="34" charset="0"/>
              </a:rPr>
              <a:t>"&gt;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296388" y="4267200"/>
            <a:ext cx="8551223" cy="144655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a:t>
            </a:r>
            <a:r>
              <a:rPr lang="en-US" sz="2200" dirty="0" smtClean="0">
                <a:solidFill>
                  <a:srgbClr val="FC6F0D"/>
                </a:solidFill>
                <a:latin typeface="Calibri" panose="020F0502020204030204" pitchFamily="34" charset="0"/>
                <a:cs typeface="Calibri" panose="020F0502020204030204" pitchFamily="34" charset="0"/>
              </a:rPr>
              <a:t>(), HIREDATE.date(2006-01-02</a:t>
            </a:r>
            <a:r>
              <a:rPr lang="en-US" sz="2200" dirty="0">
                <a:solidFill>
                  <a:srgbClr val="FC6F0D"/>
                </a:solidFill>
                <a:latin typeface="Calibri" panose="020F0502020204030204" pitchFamily="34" charset="0"/>
                <a:cs typeface="Calibri" panose="020F0502020204030204" pitchFamily="34" charset="0"/>
              </a:rPr>
              <a:t>), SAL.int32(), COMM.int32(), DEPTNO.int32</a:t>
            </a:r>
            <a:r>
              <a:rPr lang="en-US" sz="2200" dirty="0" smtClean="0">
                <a:solidFill>
                  <a:srgbClr val="FC6F0D"/>
                </a:solidFill>
                <a:latin typeface="Calibri" panose="020F0502020204030204" pitchFamily="34" charset="0"/>
                <a:cs typeface="Calibri" panose="020F0502020204030204" pitchFamily="34" charset="0"/>
              </a:rPr>
              <a:t>(), BONUSID.int32</a:t>
            </a:r>
            <a:r>
              <a:rPr lang="en-US" sz="2200" dirty="0">
                <a:solidFill>
                  <a:srgbClr val="FC6F0D"/>
                </a:solidFill>
                <a:latin typeface="Calibri" panose="020F0502020204030204" pitchFamily="34" charset="0"/>
                <a:cs typeface="Calibri" panose="020F0502020204030204" pitchFamily="34" charset="0"/>
              </a:rPr>
              <a:t>(), USERNAME.string(), PWD.string()"</a:t>
            </a:r>
          </a:p>
        </p:txBody>
      </p:sp>
      <p:sp>
        <p:nvSpPr>
          <p:cNvPr id="3" name="Rectangle 2"/>
          <p:cNvSpPr/>
          <p:nvPr/>
        </p:nvSpPr>
        <p:spPr>
          <a:xfrm>
            <a:off x="287976" y="2558111"/>
            <a:ext cx="8534399"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Tree>
    <p:extLst>
      <p:ext uri="{BB962C8B-B14F-4D97-AF65-F5344CB8AC3E}">
        <p14:creationId xmlns:p14="http://schemas.microsoft.com/office/powerpoint/2010/main" val="10221646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Volume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3951713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20798364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6858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why NoSQL</a:t>
            </a:r>
            <a:endParaRPr lang="en-US" dirty="0"/>
          </a:p>
        </p:txBody>
      </p:sp>
      <p:pic>
        <p:nvPicPr>
          <p:cNvPr id="3" name="Picture 2"/>
          <p:cNvPicPr>
            <a:picLocks noChangeAspect="1"/>
          </p:cNvPicPr>
          <p:nvPr/>
        </p:nvPicPr>
        <p:blipFill>
          <a:blip r:embed="rId2"/>
          <a:stretch>
            <a:fillRect/>
          </a:stretch>
        </p:blipFill>
        <p:spPr>
          <a:xfrm>
            <a:off x="18835" y="1874123"/>
            <a:ext cx="9125165" cy="4145677"/>
          </a:xfrm>
          <a:prstGeom prst="rect">
            <a:avLst/>
          </a:prstGeom>
        </p:spPr>
      </p:pic>
    </p:spTree>
    <p:extLst>
      <p:ext uri="{BB962C8B-B14F-4D97-AF65-F5344CB8AC3E}">
        <p14:creationId xmlns:p14="http://schemas.microsoft.com/office/powerpoint/2010/main" val="1395199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a:t>
            </a:r>
            <a:r>
              <a:rPr lang="en-US" dirty="0" smtClean="0">
                <a:solidFill>
                  <a:srgbClr val="FF5A36"/>
                </a:solidFill>
              </a:rPr>
              <a:t>20 documents. </a:t>
            </a:r>
            <a:r>
              <a:rPr lang="en-US" dirty="0">
                <a:solidFill>
                  <a:srgbClr val="FF5A36"/>
                </a:solidFill>
              </a:rPr>
              <a:t>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6" y="49975"/>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4293424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val="148021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149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 print(</a:t>
            </a:r>
            <a:r>
              <a:rPr lang="en-US" sz="2200" dirty="0" err="1" smtClean="0">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'manager'});</a:t>
            </a: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'salesman'}, {</a:t>
            </a:r>
            <a:r>
              <a:rPr lang="en-US" sz="2200" dirty="0">
                <a:solidFill>
                  <a:srgbClr val="FC6F0D"/>
                </a:solidFill>
                <a:latin typeface="Calibri" panose="020F0502020204030204" pitchFamily="34" charset="0"/>
                <a:cs typeface="Calibri" panose="020F0502020204030204" pitchFamily="34" charset="0"/>
              </a:rPr>
              <a:t>skip</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 limit</a:t>
            </a:r>
            <a:r>
              <a:rPr lang="en-US" sz="2200" dirty="0" smtClean="0">
                <a:solidFill>
                  <a:srgbClr val="FC6F0D"/>
                </a:solidFill>
                <a:latin typeface="Calibri" panose="020F0502020204030204" pitchFamily="34" charset="0"/>
                <a:cs typeface="Calibri" panose="020F0502020204030204" pitchFamily="34" charset="0"/>
              </a:rPr>
              <a:t>: 3</a:t>
            </a:r>
            <a:r>
              <a:rPr lang="en-US" sz="2200" dirty="0">
                <a:solidFill>
                  <a:srgbClr val="FC6F0D"/>
                </a:solidFill>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a:t>
            </a:r>
            <a:r>
              <a:rPr lang="en-IN" sz="3200" b="1" i="1" dirty="0" smtClean="0">
                <a:solidFill>
                  <a:srgbClr val="FFFF00"/>
                </a:solidFill>
                <a:latin typeface="Arial" pitchFamily="34" charset="0"/>
                <a:cs typeface="Arial" pitchFamily="34" charset="0"/>
              </a:rPr>
              <a:t>Categories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There are 4 basic types of NoSQL </a:t>
            </a:r>
            <a:r>
              <a:rPr lang="en-US" dirty="0" smtClean="0"/>
              <a:t>databases.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502857779"/>
              </p:ext>
            </p:extLst>
          </p:nvPr>
        </p:nvGraphicFramePr>
        <p:xfrm>
          <a:off x="228600" y="1752600"/>
          <a:ext cx="8661818" cy="1928616"/>
        </p:xfrm>
        <a:graphic>
          <a:graphicData uri="http://schemas.openxmlformats.org/drawingml/2006/table">
            <a:tbl>
              <a:tblPr firstRow="1" bandRow="1">
                <a:tableStyleId>{5940675A-B579-460E-94D1-54222C63F5DA}</a:tableStyleId>
              </a:tblPr>
              <a:tblGrid>
                <a:gridCol w="2794419"/>
                <a:gridCol w="5867399"/>
              </a:tblGrid>
              <a:tr h="482154">
                <a:tc>
                  <a:txBody>
                    <a:bodyPr/>
                    <a:lstStyle/>
                    <a:p>
                      <a:r>
                        <a:rPr lang="en-US" b="1" i="1" dirty="0" smtClean="0">
                          <a:solidFill>
                            <a:srgbClr val="036883"/>
                          </a:solidFill>
                        </a:rPr>
                        <a:t> Key-value</a:t>
                      </a:r>
                      <a:r>
                        <a:rPr lang="en-US" dirty="0" smtClean="0"/>
                        <a:t> </a:t>
                      </a:r>
                      <a:r>
                        <a:rPr lang="en-US" b="1" i="1" dirty="0" smtClean="0">
                          <a:solidFill>
                            <a:srgbClr val="036883"/>
                          </a:solidFill>
                        </a:rPr>
                        <a:t>stores</a:t>
                      </a:r>
                      <a:r>
                        <a:rPr lang="en-US" dirty="0" smtClean="0"/>
                        <a:t> </a:t>
                      </a:r>
                      <a:endParaRPr lang="en-US" dirty="0"/>
                    </a:p>
                  </a:txBody>
                  <a:tcPr/>
                </a:tc>
                <a:tc>
                  <a:txBody>
                    <a:bodyPr/>
                    <a:lstStyle/>
                    <a:p>
                      <a:r>
                        <a:rPr lang="en-US" dirty="0" smtClean="0"/>
                        <a:t> Redis, </a:t>
                      </a:r>
                      <a:r>
                        <a:rPr kumimoji="0" lang="en-US" b="0" i="0" kern="1200" dirty="0" smtClean="0">
                          <a:solidFill>
                            <a:schemeClr val="tx1"/>
                          </a:solidFill>
                          <a:effectLst/>
                          <a:latin typeface="+mn-lt"/>
                          <a:ea typeface="+mn-ea"/>
                          <a:cs typeface="+mn-cs"/>
                        </a:rPr>
                        <a:t>Cassandra</a:t>
                      </a:r>
                      <a:endParaRPr lang="en-US" dirty="0"/>
                    </a:p>
                  </a:txBody>
                  <a:tcPr/>
                </a:tc>
              </a:tr>
              <a:tr h="482154">
                <a:tc>
                  <a:txBody>
                    <a:bodyPr/>
                    <a:lstStyle/>
                    <a:p>
                      <a:r>
                        <a:rPr lang="en-US" b="1" i="1" dirty="0" smtClean="0">
                          <a:solidFill>
                            <a:srgbClr val="036883"/>
                          </a:solidFill>
                        </a:rPr>
                        <a:t> Column-oriented</a:t>
                      </a:r>
                      <a:endParaRPr lang="en-US" dirty="0"/>
                    </a:p>
                  </a:txBody>
                  <a:tcPr/>
                </a:tc>
                <a:tc>
                  <a:txBody>
                    <a:bodyPr/>
                    <a:lstStyle/>
                    <a:p>
                      <a:r>
                        <a:rPr lang="en-US" dirty="0" smtClean="0"/>
                        <a:t> HBase</a:t>
                      </a:r>
                      <a:endParaRPr lang="en-US" dirty="0"/>
                    </a:p>
                  </a:txBody>
                  <a:tcPr/>
                </a:tc>
              </a:tr>
              <a:tr h="482154">
                <a:tc>
                  <a:txBody>
                    <a:bodyPr/>
                    <a:lstStyle/>
                    <a:p>
                      <a:r>
                        <a:rPr lang="en-US" b="1" i="1" dirty="0" smtClean="0">
                          <a:solidFill>
                            <a:srgbClr val="036883"/>
                          </a:solidFill>
                        </a:rPr>
                        <a:t> Document</a:t>
                      </a:r>
                      <a:r>
                        <a:rPr lang="en-US" dirty="0" smtClean="0"/>
                        <a:t> </a:t>
                      </a:r>
                      <a:r>
                        <a:rPr lang="en-US" b="1" i="1" dirty="0" smtClean="0">
                          <a:solidFill>
                            <a:srgbClr val="036883"/>
                          </a:solidFill>
                        </a:rPr>
                        <a:t>oriented</a:t>
                      </a:r>
                      <a:r>
                        <a:rPr lang="en-US" dirty="0" smtClean="0"/>
                        <a:t> </a:t>
                      </a:r>
                      <a:endParaRPr lang="en-US" dirty="0"/>
                    </a:p>
                  </a:txBody>
                  <a:tcPr/>
                </a:tc>
                <a:tc>
                  <a:txBody>
                    <a:bodyPr/>
                    <a:lstStyle/>
                    <a:p>
                      <a:r>
                        <a:rPr lang="en-US" dirty="0" smtClean="0"/>
                        <a:t> MongoDB, CouchDB</a:t>
                      </a:r>
                      <a:endParaRPr lang="en-US" dirty="0"/>
                    </a:p>
                  </a:txBody>
                  <a:tcPr/>
                </a:tc>
              </a:tr>
              <a:tr h="482154">
                <a:tc>
                  <a:txBody>
                    <a:bodyPr/>
                    <a:lstStyle/>
                    <a:p>
                      <a:r>
                        <a:rPr lang="en-US" b="1" i="1" dirty="0" smtClean="0">
                          <a:solidFill>
                            <a:srgbClr val="036883"/>
                          </a:solidFill>
                        </a:rPr>
                        <a:t> Graph</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18677488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endParaRPr lang="en-US" dirty="0" smtClean="0">
              <a:solidFill>
                <a:srgbClr val="222222"/>
              </a:solidFill>
              <a:latin typeface="arial" panose="020B0604020202020204" pitchFamily="34" charset="0"/>
            </a:endParaRP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ename: 'y' } ])      </a:t>
            </a:r>
            <a:r>
              <a:rPr lang="en-US" sz="2400" dirty="0" smtClean="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db.emp.insertOne({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82866011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function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3" name="Rectangle 2"/>
          <p:cNvSpPr/>
          <p:nvPr/>
        </p:nvSpPr>
        <p:spPr>
          <a:xfrm>
            <a:off x="149188" y="1447800"/>
            <a:ext cx="8845624" cy="3816429"/>
          </a:xfrm>
          <a:prstGeom prst="rect">
            <a:avLst/>
          </a:prstGeom>
        </p:spPr>
        <p:txBody>
          <a:bodyPr wrap="square">
            <a:spAutoFit/>
          </a:bodyPr>
          <a:lstStyle/>
          <a:p>
            <a:r>
              <a:rPr lang="en-US" sz="2200" dirty="0">
                <a:solidFill>
                  <a:srgbClr val="FC6F0D"/>
                </a:solidFill>
                <a:latin typeface="Consolas" panose="020B0609020204030204" pitchFamily="49" charset="0"/>
                <a:cs typeface="Calibri" panose="020F0502020204030204" pitchFamily="34" charset="0"/>
              </a:rPr>
              <a:t>db.emp.find().</a:t>
            </a:r>
            <a:r>
              <a:rPr lang="en-US" sz="2200" dirty="0">
                <a:latin typeface="Consolas" panose="020B0609020204030204" pitchFamily="49" charset="0"/>
              </a:rPr>
              <a:t>forEach</a:t>
            </a:r>
            <a:r>
              <a:rPr lang="en-US" sz="2200" dirty="0">
                <a:solidFill>
                  <a:schemeClr val="bg1">
                    <a:lumMod val="50000"/>
                  </a:schemeClr>
                </a:solidFill>
                <a:latin typeface="Consolas" panose="020B0609020204030204" pitchFamily="49" charset="0"/>
              </a:rPr>
              <a:t>(</a:t>
            </a:r>
            <a:r>
              <a:rPr lang="en-US" sz="2200" dirty="0">
                <a:solidFill>
                  <a:schemeClr val="bg2">
                    <a:lumMod val="75000"/>
                  </a:schemeClr>
                </a:solidFill>
                <a:latin typeface="Consolas" panose="020B0609020204030204" pitchFamily="49" charset="0"/>
              </a:rPr>
              <a:t>function</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smtClean="0">
                <a:solidFill>
                  <a:schemeClr val="bg1">
                    <a:lumMod val="50000"/>
                  </a:schemeClr>
                </a:solidFill>
                <a:latin typeface="Consolas" panose="020B0609020204030204" pitchFamily="49" charset="0"/>
              </a:rPr>
              <a:t>) {</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if</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 </a:t>
            </a:r>
            <a:r>
              <a:rPr lang="en-US" sz="2200" dirty="0" smtClean="0">
                <a:solidFill>
                  <a:schemeClr val="accent5"/>
                </a:solidFill>
                <a:latin typeface="Consolas" panose="020B0609020204030204" pitchFamily="49" charset="0"/>
              </a:rPr>
              <a:t>==</a:t>
            </a:r>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r>
              <a:rPr lang="en-US" sz="2200" dirty="0" smtClean="0">
                <a:solidFill>
                  <a:srgbClr val="00B050"/>
                </a:solidFill>
                <a:latin typeface="Consolas" panose="020B0609020204030204" pitchFamily="49" charset="0"/>
              </a:rPr>
              <a:t>saleel</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print</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a:t>
            </a:r>
            <a:r>
              <a:rPr lang="en-US" sz="2200" dirty="0">
                <a:solidFill>
                  <a:schemeClr val="bg1">
                    <a:lumMod val="50000"/>
                  </a:schemeClr>
                </a:solidFill>
                <a:latin typeface="Consolas" panose="020B0609020204030204" pitchFamily="49" charset="0"/>
              </a:rPr>
              <a:t>,</a:t>
            </a:r>
            <a:r>
              <a:rPr lang="en-US" sz="2200" dirty="0">
                <a:latin typeface="Consolas" panose="020B0609020204030204" pitchFamily="49" charset="0"/>
              </a:rPr>
              <a:t> </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.job</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else</a:t>
            </a:r>
            <a:r>
              <a:rPr lang="en-US" sz="2200" dirty="0" smtClean="0">
                <a:latin typeface="Consolas" panose="020B0609020204030204" pitchFamily="49" charset="0"/>
              </a:rPr>
              <a:t> </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smtClean="0">
                <a:solidFill>
                  <a:srgbClr val="00B0F0"/>
                </a:solidFill>
                <a:latin typeface="Consolas" panose="020B0609020204030204" pitchFamily="49" charset="0"/>
              </a:rPr>
              <a:t>quit</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solidFill>
                  <a:schemeClr val="bg1">
                    <a:lumMod val="50000"/>
                  </a:schemeClr>
                </a:solidFill>
                <a:latin typeface="Consolas" panose="020B0609020204030204" pitchFamily="49" charset="0"/>
              </a:rPr>
              <a:t>   }</a:t>
            </a:r>
          </a:p>
          <a:p>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49072044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923330"/>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(A system that is scalable can successfully grow larger using the same methods</a:t>
            </a:r>
            <a:r>
              <a:rPr lang="en-US" dirty="0" smtClean="0"/>
              <a:t>.), </a:t>
            </a:r>
            <a:r>
              <a:rPr lang="en-US" dirty="0"/>
              <a:t>open-source, high-perform, document-oriented database</a:t>
            </a:r>
            <a:r>
              <a:rPr lang="en-US" dirty="0" smtClean="0"/>
              <a:t>.</a:t>
            </a:r>
            <a:endParaRPr lang="en-US" dirty="0"/>
          </a:p>
        </p:txBody>
      </p:sp>
      <p:pic>
        <p:nvPicPr>
          <p:cNvPr id="1026" name="Picture 2" descr="Image result for why no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86200"/>
            <a:ext cx="8001000" cy="2430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p14="http://schemas.microsoft.com/office/powerpoint/2010/main" val="3070696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8" y="2354759"/>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saleel'}, </a:t>
            </a:r>
            <a:r>
              <a:rPr lang="en-US" sz="2200" dirty="0">
                <a:solidFill>
                  <a:srgbClr val="FC6F0D"/>
                </a:solidFill>
                <a:latin typeface="Calibri" panose="020F0502020204030204" pitchFamily="34" charset="0"/>
                <a:cs typeface="Calibri" panose="020F0502020204030204" pitchFamily="34" charset="0"/>
              </a:rPr>
              <a:t>{$unset: {comm: 0, ename: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0}})</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a:t>
            </a:r>
            <a:r>
              <a:rPr lang="en-US" sz="2200" dirty="0" smtClean="0">
                <a:solidFill>
                  <a:srgbClr val="FC6F0D"/>
                </a:solidFill>
                <a:latin typeface="Calibri" panose="020F0502020204030204" pitchFamily="34" charset="0"/>
                <a:cs typeface="Calibri" panose="020F0502020204030204" pitchFamily="34" charset="0"/>
              </a:rPr>
              <a:t>: 0</a:t>
            </a:r>
            <a:r>
              <a:rPr lang="en-US" sz="2200" dirty="0">
                <a:solidFill>
                  <a:srgbClr val="FC6F0D"/>
                </a:solidFill>
                <a:latin typeface="Calibri" panose="020F0502020204030204" pitchFamily="34" charset="0"/>
                <a:cs typeface="Calibri" panose="020F0502020204030204" pitchFamily="34" charset="0"/>
              </a:rPr>
              <a:t>, ename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 0, ename: '', sal: 0}})</a:t>
            </a:r>
          </a:p>
        </p:txBody>
      </p:sp>
    </p:spTree>
    <p:extLst>
      <p:ext uri="{BB962C8B-B14F-4D97-AF65-F5344CB8AC3E}">
        <p14:creationId xmlns:p14="http://schemas.microsoft.com/office/powerpoint/2010/main" val="361365847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754961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27669</TotalTime>
  <Words>6461</Words>
  <Application>Microsoft Office PowerPoint</Application>
  <PresentationFormat>On-screen Show (4:3)</PresentationFormat>
  <Paragraphs>780</Paragraphs>
  <Slides>129</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129</vt:i4>
      </vt:variant>
    </vt:vector>
  </HeadingPairs>
  <TitlesOfParts>
    <vt:vector size="145" baseType="lpstr">
      <vt:lpstr>SimSun</vt:lpstr>
      <vt:lpstr>arial</vt:lpstr>
      <vt:lpstr>arial</vt:lpstr>
      <vt:lpstr>Bookman Old Style</vt:lpstr>
      <vt:lpstr>Calibri</vt:lpstr>
      <vt:lpstr>Cambria</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5320</cp:revision>
  <dcterms:created xsi:type="dcterms:W3CDTF">2015-10-09T06:09:34Z</dcterms:created>
  <dcterms:modified xsi:type="dcterms:W3CDTF">2019-01-30T03:26:53Z</dcterms:modified>
</cp:coreProperties>
</file>