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slides/_rels/slide17.xml.rels" ContentType="application/vnd.openxmlformats-package.relationships+xml"/>
  <Override PartName="/ppt/slides/_rels/slide18.xml.rels" ContentType="application/vnd.openxmlformats-package.relationships+xml"/>
  <Override PartName="/ppt/slides/_rels/slide20.xml.rels" ContentType="application/vnd.openxmlformats-package.relationships+xml"/>
  <Override PartName="/ppt/slides/_rels/slide2.xml.rels" ContentType="application/vnd.openxmlformats-package.relationships+xml"/>
  <Override PartName="/ppt/slides/_rels/slide19.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27.xml.rels" ContentType="application/vnd.openxmlformats-package.relationships+xml"/>
  <Override PartName="/ppt/slides/_rels/slide9.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28.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9.xml.rels" ContentType="application/vnd.openxmlformats-package.relationships+xml"/>
  <Override PartName="/ppt/slides/_rels/slide14.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17.xml" ContentType="application/vnd.openxmlformats-officedocument.presentationml.slide+xml"/>
  <Override PartName="/ppt/slides/slide29.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1"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32"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4"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3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36"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37"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9"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40"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41"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42"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43"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44"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7"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5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64"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0"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6"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6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7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9"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8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82"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8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8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85"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8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8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2"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4"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21"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3"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2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5"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Line 1"/>
          <p:cNvSpPr/>
          <p:nvPr/>
        </p:nvSpPr>
        <p:spPr>
          <a:xfrm>
            <a:off x="609480" y="6352920"/>
            <a:ext cx="10972800" cy="0"/>
          </a:xfrm>
          <a:prstGeom prst="line">
            <a:avLst/>
          </a:prstGeom>
          <a:ln w="9360">
            <a:solidFill>
              <a:schemeClr val="accent2"/>
            </a:solidFill>
            <a:prstDash val="dash"/>
            <a:round/>
          </a:ln>
        </p:spPr>
        <p:style>
          <a:lnRef idx="0"/>
          <a:fillRef idx="0"/>
          <a:effectRef idx="0"/>
          <a:fontRef idx="minor"/>
        </p:style>
      </p:sp>
      <p:sp>
        <p:nvSpPr>
          <p:cNvPr id="1" name="Line 2"/>
          <p:cNvSpPr/>
          <p:nvPr/>
        </p:nvSpPr>
        <p:spPr>
          <a:xfrm>
            <a:off x="609480" y="1143000"/>
            <a:ext cx="10972800" cy="0"/>
          </a:xfrm>
          <a:prstGeom prst="line">
            <a:avLst/>
          </a:prstGeom>
          <a:ln w="9360">
            <a:solidFill>
              <a:schemeClr val="accent2"/>
            </a:solidFill>
            <a:prstDash val="dash"/>
            <a:round/>
          </a:ln>
        </p:spPr>
        <p:style>
          <a:lnRef idx="0"/>
          <a:fillRef idx="0"/>
          <a:effectRef idx="0"/>
          <a:fontRef idx="minor"/>
        </p:style>
      </p:sp>
      <p:sp>
        <p:nvSpPr>
          <p:cNvPr id="2" name="CustomShape 3" hidden="1"/>
          <p:cNvSpPr/>
          <p:nvPr/>
        </p:nvSpPr>
        <p:spPr>
          <a:xfrm rot="5400000">
            <a:off x="594720" y="6447240"/>
            <a:ext cx="186480" cy="156240"/>
          </a:xfrm>
          <a:prstGeom prst="triangle">
            <a:avLst>
              <a:gd name="adj" fmla="val 50000"/>
            </a:avLst>
          </a:prstGeom>
          <a:no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3" name="CustomShape 4" hidden="1"/>
          <p:cNvSpPr/>
          <p:nvPr/>
        </p:nvSpPr>
        <p:spPr>
          <a:xfrm>
            <a:off x="1206360" y="3648240"/>
            <a:ext cx="9749160" cy="1275840"/>
          </a:xfrm>
          <a:prstGeom prst="rect">
            <a:avLst/>
          </a:prstGeom>
          <a:noFill/>
          <a:ln cap="rnd" w="6480">
            <a:solidFill>
              <a:schemeClr val="accent1"/>
            </a:solidFill>
            <a:round/>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4" name="CustomShape 5" hidden="1"/>
          <p:cNvSpPr/>
          <p:nvPr/>
        </p:nvSpPr>
        <p:spPr>
          <a:xfrm>
            <a:off x="1219320" y="5638680"/>
            <a:ext cx="9749160" cy="681480"/>
          </a:xfrm>
          <a:prstGeom prst="rect">
            <a:avLst/>
          </a:prstGeom>
          <a:noFill/>
          <a:ln cap="rnd" w="6480">
            <a:solidFill>
              <a:schemeClr val="accent2"/>
            </a:solidFill>
            <a:round/>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5" name="CustomShape 6" hidden="1"/>
          <p:cNvSpPr/>
          <p:nvPr/>
        </p:nvSpPr>
        <p:spPr>
          <a:xfrm>
            <a:off x="1206360" y="3648240"/>
            <a:ext cx="300600" cy="1275840"/>
          </a:xfrm>
          <a:prstGeom prst="rect">
            <a:avLst/>
          </a:prstGeom>
          <a:noFill/>
          <a:ln w="6480">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6" name="CustomShape 7" hidden="1"/>
          <p:cNvSpPr/>
          <p:nvPr/>
        </p:nvSpPr>
        <p:spPr>
          <a:xfrm>
            <a:off x="1219320" y="5638680"/>
            <a:ext cx="300600" cy="681480"/>
          </a:xfrm>
          <a:prstGeom prst="rect">
            <a:avLst/>
          </a:prstGeom>
          <a:noFill/>
          <a:ln w="6480">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7" name="PlaceHolder 8"/>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8" name="PlaceHolder 9"/>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 name="Line 1"/>
          <p:cNvSpPr/>
          <p:nvPr/>
        </p:nvSpPr>
        <p:spPr>
          <a:xfrm>
            <a:off x="609480" y="6352920"/>
            <a:ext cx="10972800" cy="0"/>
          </a:xfrm>
          <a:prstGeom prst="line">
            <a:avLst/>
          </a:prstGeom>
          <a:ln w="9360">
            <a:solidFill>
              <a:schemeClr val="accent2"/>
            </a:solidFill>
            <a:prstDash val="dash"/>
            <a:round/>
          </a:ln>
        </p:spPr>
        <p:style>
          <a:lnRef idx="0"/>
          <a:fillRef idx="0"/>
          <a:effectRef idx="0"/>
          <a:fontRef idx="minor"/>
        </p:style>
      </p:sp>
      <p:sp>
        <p:nvSpPr>
          <p:cNvPr id="46" name="Line 2"/>
          <p:cNvSpPr/>
          <p:nvPr/>
        </p:nvSpPr>
        <p:spPr>
          <a:xfrm>
            <a:off x="609480" y="1143000"/>
            <a:ext cx="10972800" cy="0"/>
          </a:xfrm>
          <a:prstGeom prst="line">
            <a:avLst/>
          </a:prstGeom>
          <a:ln w="9360">
            <a:solidFill>
              <a:schemeClr val="accent2"/>
            </a:solidFill>
            <a:prstDash val="dash"/>
            <a:round/>
          </a:ln>
        </p:spPr>
        <p:style>
          <a:lnRef idx="0"/>
          <a:fillRef idx="0"/>
          <a:effectRef idx="0"/>
          <a:fontRef idx="minor"/>
        </p:style>
      </p:sp>
      <p:sp>
        <p:nvSpPr>
          <p:cNvPr id="47" name="CustomShape 3" hidden="1"/>
          <p:cNvSpPr/>
          <p:nvPr/>
        </p:nvSpPr>
        <p:spPr>
          <a:xfrm rot="5400000">
            <a:off x="594720" y="6447240"/>
            <a:ext cx="186480" cy="156240"/>
          </a:xfrm>
          <a:prstGeom prst="triangle">
            <a:avLst>
              <a:gd name="adj" fmla="val 50000"/>
            </a:avLst>
          </a:prstGeom>
          <a:no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48" name="Line 4"/>
          <p:cNvSpPr/>
          <p:nvPr/>
        </p:nvSpPr>
        <p:spPr>
          <a:xfrm>
            <a:off x="609480" y="6352920"/>
            <a:ext cx="10972800" cy="0"/>
          </a:xfrm>
          <a:prstGeom prst="line">
            <a:avLst/>
          </a:prstGeom>
          <a:ln w="9360">
            <a:solidFill>
              <a:schemeClr val="accent2"/>
            </a:solidFill>
            <a:prstDash val="dash"/>
            <a:round/>
          </a:ln>
        </p:spPr>
        <p:style>
          <a:lnRef idx="0"/>
          <a:fillRef idx="0"/>
          <a:effectRef idx="0"/>
          <a:fontRef idx="minor"/>
        </p:style>
      </p:sp>
      <p:sp>
        <p:nvSpPr>
          <p:cNvPr id="49" name="CustomShape 5" hidden="1"/>
          <p:cNvSpPr/>
          <p:nvPr/>
        </p:nvSpPr>
        <p:spPr>
          <a:xfrm rot="5400000">
            <a:off x="594720" y="6447240"/>
            <a:ext cx="186480" cy="156240"/>
          </a:xfrm>
          <a:prstGeom prst="triangle">
            <a:avLst>
              <a:gd name="adj" fmla="val 50000"/>
            </a:avLst>
          </a:prstGeom>
          <a:no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50" name="PlaceHolder 6"/>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51" name="PlaceHolder 7"/>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1975680" y="3733920"/>
            <a:ext cx="8530200" cy="986400"/>
          </a:xfrm>
          <a:prstGeom prst="rect">
            <a:avLst/>
          </a:prstGeom>
          <a:noFill/>
          <a:ln>
            <a:noFill/>
          </a:ln>
        </p:spPr>
        <p:style>
          <a:lnRef idx="0"/>
          <a:fillRef idx="0"/>
          <a:effectRef idx="0"/>
          <a:fontRef idx="minor"/>
        </p:style>
        <p:txBody>
          <a:bodyPr lIns="90000" rIns="90000" tIns="45000" bIns="45000">
            <a:noAutofit/>
          </a:bodyPr>
          <a:p>
            <a:pPr algn="r">
              <a:lnSpc>
                <a:spcPct val="100000"/>
              </a:lnSpc>
            </a:pPr>
            <a:r>
              <a:rPr b="1" i="1" lang="en-US" sz="8000" spc="-1" strike="noStrike">
                <a:solidFill>
                  <a:srgbClr val="00ff87"/>
                </a:solidFill>
                <a:latin typeface="SimSun"/>
                <a:ea typeface="SimSun"/>
              </a:rPr>
              <a:t>Redis</a:t>
            </a:r>
            <a:endParaRPr b="0" lang="en-IN" sz="8000" spc="-1" strike="noStrike">
              <a:latin typeface="Arial"/>
            </a:endParaRPr>
          </a:p>
        </p:txBody>
      </p:sp>
      <p:pic>
        <p:nvPicPr>
          <p:cNvPr id="89" name="Picture 7" descr=""/>
          <p:cNvPicPr/>
          <p:nvPr/>
        </p:nvPicPr>
        <p:blipFill>
          <a:blip r:embed="rId1">
            <a:alphaModFix amt="0"/>
          </a:blip>
          <a:stretch/>
        </p:blipFill>
        <p:spPr>
          <a:xfrm>
            <a:off x="181440" y="2001960"/>
            <a:ext cx="2850120" cy="2850120"/>
          </a:xfrm>
          <a:prstGeom prst="rect">
            <a:avLst/>
          </a:prstGeom>
          <a:ln>
            <a:noFill/>
          </a:ln>
        </p:spPr>
      </p:pic>
      <p:sp>
        <p:nvSpPr>
          <p:cNvPr id="90" name="CustomShape 2"/>
          <p:cNvSpPr/>
          <p:nvPr/>
        </p:nvSpPr>
        <p:spPr>
          <a:xfrm>
            <a:off x="4444920" y="5050800"/>
            <a:ext cx="6060600" cy="583560"/>
          </a:xfrm>
          <a:prstGeom prst="rect">
            <a:avLst/>
          </a:prstGeom>
          <a:noFill/>
          <a:ln>
            <a:noFill/>
          </a:ln>
        </p:spPr>
        <p:style>
          <a:lnRef idx="0"/>
          <a:fillRef idx="0"/>
          <a:effectRef idx="0"/>
          <a:fontRef idx="minor"/>
        </p:style>
        <p:txBody>
          <a:bodyPr lIns="90000" rIns="90000" tIns="45000" bIns="45000">
            <a:noAutofit/>
          </a:bodyPr>
          <a:p>
            <a:pPr algn="r">
              <a:lnSpc>
                <a:spcPct val="100000"/>
              </a:lnSpc>
              <a:spcBef>
                <a:spcPts val="601"/>
              </a:spcBef>
              <a:tabLst>
                <a:tab algn="l" pos="0"/>
              </a:tabLst>
            </a:pPr>
            <a:r>
              <a:rPr b="0" lang="en-US" sz="8800" spc="-1" strike="noStrike">
                <a:solidFill>
                  <a:srgbClr val="17a889"/>
                </a:solidFill>
                <a:latin typeface="Calibri"/>
                <a:ea typeface="DejaVu Sans"/>
              </a:rPr>
              <a:t>iet</a:t>
            </a:r>
            <a:endParaRPr b="0" lang="en-IN" sz="8800" spc="-1" strike="noStrike">
              <a:latin typeface="Arial"/>
            </a:endParaRPr>
          </a:p>
        </p:txBody>
      </p:sp>
      <p:pic>
        <p:nvPicPr>
          <p:cNvPr id="91" name="Picture 2" descr=""/>
          <p:cNvPicPr/>
          <p:nvPr/>
        </p:nvPicPr>
        <p:blipFill>
          <a:blip r:embed="rId2">
            <a:alphaModFix amt="0"/>
          </a:blip>
          <a:stretch/>
        </p:blipFill>
        <p:spPr>
          <a:xfrm>
            <a:off x="181440" y="196560"/>
            <a:ext cx="2850120" cy="1063440"/>
          </a:xfrm>
          <a:prstGeom prst="rect">
            <a:avLst/>
          </a:prstGeom>
          <a:ln>
            <a:noFill/>
          </a:ln>
        </p:spPr>
      </p:pic>
      <p:sp>
        <p:nvSpPr>
          <p:cNvPr id="92" name="CustomShape 3"/>
          <p:cNvSpPr/>
          <p:nvPr/>
        </p:nvSpPr>
        <p:spPr>
          <a:xfrm>
            <a:off x="3557880" y="93600"/>
            <a:ext cx="8448480" cy="3045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4400" spc="-1" strike="noStrike">
                <a:solidFill>
                  <a:srgbClr val="ff5733"/>
                </a:solidFill>
                <a:latin typeface="Segoe Print"/>
                <a:ea typeface="DejaVu Sans"/>
              </a:rPr>
              <a:t>“</a:t>
            </a:r>
            <a:r>
              <a:rPr b="0" lang="en-IN" sz="4400" spc="-1" strike="noStrike">
                <a:solidFill>
                  <a:srgbClr val="ff5733"/>
                </a:solidFill>
                <a:latin typeface="Segoe Print"/>
                <a:ea typeface="DejaVu Sans"/>
              </a:rPr>
              <a:t>In a day, when you don't come across any problems - you can be sure that you are travelling in a wrong path”</a:t>
            </a:r>
            <a:endParaRPr b="0" lang="en-IN" sz="4400" spc="-1" strike="noStrike">
              <a:latin typeface="Arial"/>
            </a:endParaRPr>
          </a:p>
          <a:p>
            <a:pPr algn="r">
              <a:lnSpc>
                <a:spcPct val="100000"/>
              </a:lnSpc>
            </a:pPr>
            <a:r>
              <a:rPr b="0" lang="en-IN" sz="1800" spc="-1" strike="noStrike">
                <a:solidFill>
                  <a:srgbClr val="111111"/>
                </a:solidFill>
                <a:latin typeface="-apple-system"/>
                <a:ea typeface="DejaVu Sans"/>
              </a:rPr>
              <a:t>~ Swami Vivekananda</a:t>
            </a:r>
            <a:endParaRPr b="0" lang="en-IN" sz="1800" spc="-1" strike="noStrike">
              <a:latin typeface="Arial"/>
            </a:endParaRPr>
          </a:p>
        </p:txBody>
      </p:sp>
      <p:pic>
        <p:nvPicPr>
          <p:cNvPr id="93" name="Picture 2_0" descr=""/>
          <p:cNvPicPr/>
          <p:nvPr/>
        </p:nvPicPr>
        <p:blipFill>
          <a:blip r:embed="rId3"/>
          <a:stretch/>
        </p:blipFill>
        <p:spPr>
          <a:xfrm>
            <a:off x="181440" y="196920"/>
            <a:ext cx="2851920" cy="1065240"/>
          </a:xfrm>
          <a:prstGeom prst="rect">
            <a:avLst/>
          </a:prstGeom>
          <a:ln>
            <a:noFill/>
          </a:ln>
        </p:spPr>
      </p:pic>
      <p:pic>
        <p:nvPicPr>
          <p:cNvPr id="94" name="Picture 7" descr=""/>
          <p:cNvPicPr/>
          <p:nvPr/>
        </p:nvPicPr>
        <p:blipFill>
          <a:blip r:embed="rId4"/>
          <a:stretch/>
        </p:blipFill>
        <p:spPr>
          <a:xfrm>
            <a:off x="181440" y="2001960"/>
            <a:ext cx="2853000" cy="2853000"/>
          </a:xfrm>
          <a:prstGeom prst="rect">
            <a:avLst/>
          </a:prstGeom>
          <a:ln>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Line 1"/>
          <p:cNvSpPr/>
          <p:nvPr/>
        </p:nvSpPr>
        <p:spPr>
          <a:xfrm>
            <a:off x="1523880" y="254700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28" name="CustomShape 2"/>
          <p:cNvSpPr/>
          <p:nvPr/>
        </p:nvSpPr>
        <p:spPr>
          <a:xfrm>
            <a:off x="1523880" y="0"/>
            <a:ext cx="91396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setex key &amp; setnx key</a:t>
            </a:r>
            <a:endParaRPr b="0" lang="en-IN" sz="4000" spc="-1" strike="noStrike">
              <a:latin typeface="Arial"/>
            </a:endParaRPr>
          </a:p>
        </p:txBody>
      </p:sp>
      <p:sp>
        <p:nvSpPr>
          <p:cNvPr id="129" name="CustomShape 3"/>
          <p:cNvSpPr/>
          <p:nvPr/>
        </p:nvSpPr>
        <p:spPr>
          <a:xfrm>
            <a:off x="1600200" y="762120"/>
            <a:ext cx="898740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SETEX</a:t>
            </a:r>
            <a:r>
              <a:rPr b="0" lang="en-US" sz="1800" spc="-1" strike="noStrike">
                <a:solidFill>
                  <a:srgbClr val="000000"/>
                </a:solidFill>
                <a:latin typeface="Arial"/>
                <a:ea typeface="DejaVu Sans"/>
              </a:rPr>
              <a:t> set key to hold the string value and set key to timeout after a given number of seconds.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SETNX</a:t>
            </a:r>
            <a:r>
              <a:rPr b="0" lang="en-US" sz="1800" spc="-1" strike="noStrike">
                <a:solidFill>
                  <a:srgbClr val="000000"/>
                </a:solidFill>
                <a:latin typeface="Arial"/>
                <a:ea typeface="DejaVu Sans"/>
              </a:rPr>
              <a:t> set key to hold string value if key does not exist. In that case, it is equal to SET. When key already holds a value, no operation is performed. SETNX is short for "SET if Not eXists".</a:t>
            </a:r>
            <a:endParaRPr b="0" lang="en-IN" sz="1800" spc="-1" strike="noStrike">
              <a:latin typeface="Arial"/>
            </a:endParaRPr>
          </a:p>
        </p:txBody>
      </p:sp>
      <p:sp>
        <p:nvSpPr>
          <p:cNvPr id="130" name="CustomShape 4"/>
          <p:cNvSpPr/>
          <p:nvPr/>
        </p:nvSpPr>
        <p:spPr>
          <a:xfrm>
            <a:off x="152280" y="152280"/>
            <a:ext cx="110232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31" name="CustomShape 5"/>
          <p:cNvSpPr/>
          <p:nvPr/>
        </p:nvSpPr>
        <p:spPr>
          <a:xfrm>
            <a:off x="1601280" y="2823480"/>
            <a:ext cx="898632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2000" spc="-1" strike="noStrike">
                <a:solidFill>
                  <a:srgbClr val="00b0f0"/>
                </a:solidFill>
                <a:latin typeface="Consolas"/>
                <a:ea typeface="DejaVu Sans"/>
              </a:rPr>
              <a:t>SETEX key seconds value</a:t>
            </a:r>
            <a:endParaRPr b="0" lang="en-IN" sz="2000" spc="-1" strike="noStrike">
              <a:latin typeface="Arial"/>
            </a:endParaRPr>
          </a:p>
          <a:p>
            <a:pPr>
              <a:lnSpc>
                <a:spcPct val="100000"/>
              </a:lnSpc>
            </a:pPr>
            <a:r>
              <a:rPr b="0" lang="en-IN" sz="2000" spc="-1" strike="noStrike">
                <a:solidFill>
                  <a:srgbClr val="00b0f0"/>
                </a:solidFill>
                <a:latin typeface="Consolas"/>
                <a:ea typeface="DejaVu Sans"/>
              </a:rPr>
              <a:t>SETNX key value</a:t>
            </a:r>
            <a:endParaRPr b="0" lang="en-IN" sz="2000" spc="-1" strike="noStrike">
              <a:latin typeface="Arial"/>
            </a:endParaRPr>
          </a:p>
        </p:txBody>
      </p:sp>
      <p:sp>
        <p:nvSpPr>
          <p:cNvPr id="132" name="CustomShape 6"/>
          <p:cNvSpPr/>
          <p:nvPr/>
        </p:nvSpPr>
        <p:spPr>
          <a:xfrm>
            <a:off x="1523880" y="3801960"/>
            <a:ext cx="8885520" cy="2147040"/>
          </a:xfrm>
          <a:prstGeom prst="rect">
            <a:avLst/>
          </a:prstGeom>
          <a:noFill/>
          <a:ln>
            <a:noFill/>
          </a:ln>
        </p:spPr>
        <p:style>
          <a:lnRef idx="0"/>
          <a:fillRef idx="0"/>
          <a:effectRef idx="0"/>
          <a:fontRef idx="minor"/>
        </p:style>
        <p:txBody>
          <a:bodyPr lIns="90000" rIns="90000" tIns="45000" bIns="45000">
            <a:spAutoFit/>
          </a:bodyPr>
          <a:p>
            <a:pPr marL="285840" indent="-281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setex  message:1 60 "this is the test by SALEEL!, we are learning Redis..."</a:t>
            </a:r>
            <a:endParaRPr b="0" lang="en-IN" sz="1800" spc="-1" strike="noStrike">
              <a:latin typeface="Arial"/>
            </a:endParaRPr>
          </a:p>
          <a:p>
            <a:pPr marL="285840" indent="-281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setex sms:1 60 6379</a:t>
            </a:r>
            <a:endParaRPr b="0" lang="en-IN" sz="1800" spc="-1" strike="noStrike">
              <a:latin typeface="Arial"/>
            </a:endParaRPr>
          </a:p>
          <a:p>
            <a:pPr marL="285840" indent="-281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setnx sms:3 "Some long text ..."</a:t>
            </a:r>
            <a:endParaRPr b="0" lang="en-IN" sz="1800" spc="-1" strike="noStrike">
              <a:latin typeface="Arial"/>
            </a:endParaRPr>
          </a:p>
          <a:p>
            <a:pPr marL="285840" indent="-281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setnx "my playlist" "Song 1 Song 2 ..."</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1676520" y="2362320"/>
            <a:ext cx="8834760" cy="22842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7200" spc="-1" strike="noStrike">
                <a:solidFill>
                  <a:srgbClr val="f7c120"/>
                </a:solidFill>
                <a:latin typeface="Century"/>
                <a:ea typeface="DejaVu Sans"/>
              </a:rPr>
              <a:t>get key &amp; getex key</a:t>
            </a:r>
            <a:endParaRPr b="0" lang="en-IN" sz="7200" spc="-1" strike="noStrike">
              <a:latin typeface="Arial"/>
            </a:endParaRPr>
          </a:p>
        </p:txBody>
      </p:sp>
      <p:sp>
        <p:nvSpPr>
          <p:cNvPr id="134" name="CustomShape 2"/>
          <p:cNvSpPr/>
          <p:nvPr/>
        </p:nvSpPr>
        <p:spPr>
          <a:xfrm>
            <a:off x="1676520" y="3531600"/>
            <a:ext cx="8834760" cy="424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200" spc="-1" strike="noStrike">
                <a:solidFill>
                  <a:srgbClr val="bb0643"/>
                </a:solidFill>
                <a:latin typeface="Segoe UI"/>
                <a:ea typeface="DejaVu Sans"/>
              </a:rPr>
              <a:t>TODO</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Line 1"/>
          <p:cNvSpPr/>
          <p:nvPr/>
        </p:nvSpPr>
        <p:spPr>
          <a:xfrm>
            <a:off x="1523880" y="2269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36" name="CustomShape 2"/>
          <p:cNvSpPr/>
          <p:nvPr/>
        </p:nvSpPr>
        <p:spPr>
          <a:xfrm>
            <a:off x="1523880" y="0"/>
            <a:ext cx="91396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get key &amp; getex key</a:t>
            </a:r>
            <a:endParaRPr b="0" lang="en-IN" sz="4000" spc="-1" strike="noStrike">
              <a:latin typeface="Arial"/>
            </a:endParaRPr>
          </a:p>
        </p:txBody>
      </p:sp>
      <p:sp>
        <p:nvSpPr>
          <p:cNvPr id="137" name="CustomShape 3"/>
          <p:cNvSpPr/>
          <p:nvPr/>
        </p:nvSpPr>
        <p:spPr>
          <a:xfrm>
            <a:off x="1600200" y="762120"/>
            <a:ext cx="898740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GET</a:t>
            </a:r>
            <a:r>
              <a:rPr b="0" lang="en-US" sz="1800" spc="-1" strike="noStrike">
                <a:solidFill>
                  <a:srgbClr val="000000"/>
                </a:solidFill>
                <a:latin typeface="Arial"/>
                <a:ea typeface="DejaVu Sans"/>
              </a:rPr>
              <a:t> gets the value of key. If the key does not exist the special value nil is returned. An error is returned if the value stored at key is not a string, because GET only handles string values.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GETEX</a:t>
            </a:r>
            <a:r>
              <a:rPr b="0" lang="en-US" sz="1800" spc="-1" strike="noStrike">
                <a:solidFill>
                  <a:srgbClr val="000000"/>
                </a:solidFill>
                <a:latin typeface="Arial"/>
                <a:ea typeface="DejaVu Sans"/>
              </a:rPr>
              <a:t> gets the value of key and optionally set its expiration.</a:t>
            </a:r>
            <a:endParaRPr b="0" lang="en-IN" sz="1800" spc="-1" strike="noStrike">
              <a:latin typeface="Arial"/>
            </a:endParaRPr>
          </a:p>
        </p:txBody>
      </p:sp>
      <p:sp>
        <p:nvSpPr>
          <p:cNvPr id="138" name="CustomShape 4"/>
          <p:cNvSpPr/>
          <p:nvPr/>
        </p:nvSpPr>
        <p:spPr>
          <a:xfrm>
            <a:off x="152280" y="152280"/>
            <a:ext cx="110232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39" name="CustomShape 5"/>
          <p:cNvSpPr/>
          <p:nvPr/>
        </p:nvSpPr>
        <p:spPr>
          <a:xfrm>
            <a:off x="1601280" y="2509560"/>
            <a:ext cx="898632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GET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GETEX key [EX seconds|PX milliseconds]</a:t>
            </a:r>
            <a:endParaRPr b="0" lang="en-IN" sz="2000" spc="-1" strike="noStrike">
              <a:latin typeface="Arial"/>
            </a:endParaRPr>
          </a:p>
        </p:txBody>
      </p:sp>
      <p:sp>
        <p:nvSpPr>
          <p:cNvPr id="140" name="CustomShape 6"/>
          <p:cNvSpPr/>
          <p:nvPr/>
        </p:nvSpPr>
        <p:spPr>
          <a:xfrm>
            <a:off x="1523880" y="3480480"/>
            <a:ext cx="8885520" cy="2558520"/>
          </a:xfrm>
          <a:prstGeom prst="rect">
            <a:avLst/>
          </a:prstGeom>
          <a:noFill/>
          <a:ln>
            <a:noFill/>
          </a:ln>
        </p:spPr>
        <p:style>
          <a:lnRef idx="0"/>
          <a:fillRef idx="0"/>
          <a:effectRef idx="0"/>
          <a:fontRef idx="minor"/>
        </p:style>
        <p:txBody>
          <a:bodyPr lIns="90000" rIns="90000" tIns="45000" bIns="45000">
            <a:spAutoFit/>
          </a:bodyPr>
          <a:p>
            <a:pPr marL="285840" indent="-281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server:1</a:t>
            </a:r>
            <a:endParaRPr b="0" lang="en-IN" sz="1800" spc="-1" strike="noStrike">
              <a:latin typeface="Arial"/>
            </a:endParaRPr>
          </a:p>
          <a:p>
            <a:pPr marL="285840" indent="-281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otp:1</a:t>
            </a:r>
            <a:endParaRPr b="0" lang="en-IN" sz="1800" spc="-1" strike="noStrike">
              <a:latin typeface="Arial"/>
            </a:endParaRPr>
          </a:p>
          <a:p>
            <a:pPr marL="285840" indent="-281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otp:2</a:t>
            </a:r>
            <a:endParaRPr b="0" lang="en-IN" sz="1800" spc="-1" strike="noStrike">
              <a:latin typeface="Arial"/>
            </a:endParaRPr>
          </a:p>
          <a:p>
            <a:pPr marL="285840" indent="-281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"host name"</a:t>
            </a:r>
            <a:endParaRPr b="0" lang="en-IN" sz="1800" spc="-1" strike="noStrike">
              <a:latin typeface="Arial"/>
            </a:endParaRPr>
          </a:p>
          <a:p>
            <a:pPr marL="285840" indent="-28152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getex user:1 ex 10</a:t>
            </a:r>
            <a:endParaRPr b="0" lang="en-IN" sz="1800" spc="-1" strike="noStrike">
              <a:latin typeface="Arial"/>
            </a:endParaRPr>
          </a:p>
          <a:p>
            <a:pPr marL="285840" indent="-28152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getex password:1 ex 10</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1676520" y="2362320"/>
            <a:ext cx="8834760" cy="22842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7200" spc="-1" strike="noStrike">
                <a:solidFill>
                  <a:srgbClr val="f7c120"/>
                </a:solidFill>
                <a:latin typeface="Century"/>
                <a:ea typeface="DejaVu Sans"/>
              </a:rPr>
              <a:t>getset, getdel &amp; getrange key</a:t>
            </a:r>
            <a:endParaRPr b="0" lang="en-IN" sz="7200" spc="-1" strike="noStrike">
              <a:latin typeface="Arial"/>
            </a:endParaRPr>
          </a:p>
        </p:txBody>
      </p:sp>
      <p:sp>
        <p:nvSpPr>
          <p:cNvPr id="142" name="CustomShape 2"/>
          <p:cNvSpPr/>
          <p:nvPr/>
        </p:nvSpPr>
        <p:spPr>
          <a:xfrm>
            <a:off x="1676520" y="4935600"/>
            <a:ext cx="8834760" cy="424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200" spc="-1" strike="noStrike">
                <a:solidFill>
                  <a:srgbClr val="bb0643"/>
                </a:solidFill>
                <a:latin typeface="Segoe UI"/>
                <a:ea typeface="DejaVu Sans"/>
              </a:rPr>
              <a:t>TODO</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Line 1"/>
          <p:cNvSpPr/>
          <p:nvPr/>
        </p:nvSpPr>
        <p:spPr>
          <a:xfrm>
            <a:off x="1523880" y="2845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4" name="CustomShape 2"/>
          <p:cNvSpPr/>
          <p:nvPr/>
        </p:nvSpPr>
        <p:spPr>
          <a:xfrm>
            <a:off x="1523880" y="0"/>
            <a:ext cx="91396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getset, getdel &amp; getrange key</a:t>
            </a:r>
            <a:endParaRPr b="0" lang="en-IN" sz="4000" spc="-1" strike="noStrike">
              <a:latin typeface="Arial"/>
            </a:endParaRPr>
          </a:p>
        </p:txBody>
      </p:sp>
      <p:sp>
        <p:nvSpPr>
          <p:cNvPr id="145" name="CustomShape 3"/>
          <p:cNvSpPr/>
          <p:nvPr/>
        </p:nvSpPr>
        <p:spPr>
          <a:xfrm>
            <a:off x="1600200" y="762120"/>
            <a:ext cx="898740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GETSET</a:t>
            </a:r>
            <a:r>
              <a:rPr b="0" lang="en-US" sz="1800" spc="-1" strike="noStrike">
                <a:solidFill>
                  <a:srgbClr val="000000"/>
                </a:solidFill>
                <a:latin typeface="Arial"/>
                <a:ea typeface="DejaVu Sans"/>
              </a:rPr>
              <a:t> atomically sets key to value and returns the old value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GETDEL</a:t>
            </a:r>
            <a:r>
              <a:rPr b="0" lang="en-US" sz="1800" spc="-1" strike="noStrike">
                <a:solidFill>
                  <a:srgbClr val="000000"/>
                </a:solidFill>
                <a:latin typeface="Arial"/>
                <a:ea typeface="DejaVu Sans"/>
              </a:rPr>
              <a:t> get the value of key and delete the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GETRANGE</a:t>
            </a:r>
            <a:r>
              <a:rPr b="0" lang="en-US" sz="1800" spc="-1" strike="noStrike">
                <a:solidFill>
                  <a:srgbClr val="000000"/>
                </a:solidFill>
                <a:latin typeface="Arial"/>
                <a:ea typeface="DejaVu Sans"/>
              </a:rPr>
              <a:t> returns the sub-string of the string value stored at key, determined by the offsets start and end (both are inclusive). Negative offsets can be used in order to provide an offset starting from the end of the string. So -1 means the last character, -2 the penultimate and so forth.</a:t>
            </a:r>
            <a:endParaRPr b="0" lang="en-IN" sz="1800" spc="-1" strike="noStrike">
              <a:latin typeface="Arial"/>
            </a:endParaRPr>
          </a:p>
        </p:txBody>
      </p:sp>
      <p:sp>
        <p:nvSpPr>
          <p:cNvPr id="146" name="CustomShape 4"/>
          <p:cNvSpPr/>
          <p:nvPr/>
        </p:nvSpPr>
        <p:spPr>
          <a:xfrm>
            <a:off x="152280" y="152280"/>
            <a:ext cx="110232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47" name="CustomShape 5"/>
          <p:cNvSpPr/>
          <p:nvPr/>
        </p:nvSpPr>
        <p:spPr>
          <a:xfrm>
            <a:off x="1601280" y="2977560"/>
            <a:ext cx="8986320" cy="1309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GETSET key value</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GETDEL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GETRANGE key start end</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STRLEN key</a:t>
            </a:r>
            <a:endParaRPr b="0" lang="en-IN" sz="2000" spc="-1" strike="noStrike">
              <a:latin typeface="Arial"/>
            </a:endParaRPr>
          </a:p>
        </p:txBody>
      </p:sp>
      <p:sp>
        <p:nvSpPr>
          <p:cNvPr id="148" name="CustomShape 6"/>
          <p:cNvSpPr/>
          <p:nvPr/>
        </p:nvSpPr>
        <p:spPr>
          <a:xfrm>
            <a:off x="1523880" y="4344480"/>
            <a:ext cx="8885520" cy="2147040"/>
          </a:xfrm>
          <a:prstGeom prst="rect">
            <a:avLst/>
          </a:prstGeom>
          <a:noFill/>
          <a:ln>
            <a:noFill/>
          </a:ln>
        </p:spPr>
        <p:style>
          <a:lnRef idx="0"/>
          <a:fillRef idx="0"/>
          <a:effectRef idx="0"/>
          <a:fontRef idx="minor"/>
        </p:style>
        <p:txBody>
          <a:bodyPr lIns="90000" rIns="90000" tIns="45000" bIns="45000">
            <a:spAutoFit/>
          </a:bodyPr>
          <a:p>
            <a:pPr marL="285840" indent="-281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getsset server:1 Unix</a:t>
            </a:r>
            <a:endParaRPr b="0" lang="en-IN" sz="1800" spc="-1" strike="noStrike">
              <a:latin typeface="Arial"/>
            </a:endParaRPr>
          </a:p>
          <a:p>
            <a:pPr marL="285840" indent="-281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getdel user:4</a:t>
            </a:r>
            <a:endParaRPr b="0" lang="en-IN" sz="1800" spc="-1" strike="noStrike">
              <a:latin typeface="Arial"/>
            </a:endParaRPr>
          </a:p>
          <a:p>
            <a:pPr marL="285840" indent="-281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getrange longtext 0 3</a:t>
            </a:r>
            <a:endParaRPr b="0" lang="en-IN" sz="1800" spc="-1" strike="noStrike">
              <a:latin typeface="Arial"/>
            </a:endParaRPr>
          </a:p>
          <a:p>
            <a:pPr marL="285840" indent="-281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getrange longtext 0 -1</a:t>
            </a:r>
            <a:endParaRPr b="0" lang="en-IN" sz="1800" spc="-1" strike="noStrike">
              <a:latin typeface="Arial"/>
            </a:endParaRPr>
          </a:p>
          <a:p>
            <a:pPr marL="285840" indent="-281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getrange longtext -8 -1</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CustomShape 1"/>
          <p:cNvSpPr/>
          <p:nvPr/>
        </p:nvSpPr>
        <p:spPr>
          <a:xfrm>
            <a:off x="1676520" y="2362320"/>
            <a:ext cx="8834760" cy="11869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7200" spc="-1" strike="noStrike">
                <a:solidFill>
                  <a:srgbClr val="f7c120"/>
                </a:solidFill>
                <a:latin typeface="Century"/>
                <a:ea typeface="DejaVu Sans"/>
              </a:rPr>
              <a:t>keys &amp; dbsize-</a:t>
            </a:r>
            <a:endParaRPr b="0" lang="en-IN" sz="7200" spc="-1" strike="noStrike">
              <a:latin typeface="Arial"/>
            </a:endParaRPr>
          </a:p>
        </p:txBody>
      </p:sp>
      <p:sp>
        <p:nvSpPr>
          <p:cNvPr id="150" name="CustomShape 2"/>
          <p:cNvSpPr/>
          <p:nvPr/>
        </p:nvSpPr>
        <p:spPr>
          <a:xfrm>
            <a:off x="1676520" y="3531600"/>
            <a:ext cx="8834760" cy="424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200" spc="-1" strike="noStrike">
                <a:solidFill>
                  <a:srgbClr val="bb0643"/>
                </a:solidFill>
                <a:latin typeface="Segoe UI"/>
                <a:ea typeface="DejaVu Sans"/>
              </a:rPr>
              <a:t>TODO</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Line 1"/>
          <p:cNvSpPr/>
          <p:nvPr/>
        </p:nvSpPr>
        <p:spPr>
          <a:xfrm>
            <a:off x="1523880" y="198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52" name="CustomShape 2"/>
          <p:cNvSpPr/>
          <p:nvPr/>
        </p:nvSpPr>
        <p:spPr>
          <a:xfrm>
            <a:off x="1523880" y="0"/>
            <a:ext cx="91396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keys pattern &amp; dbsize- </a:t>
            </a:r>
            <a:endParaRPr b="0" lang="en-IN" sz="4000" spc="-1" strike="noStrike">
              <a:latin typeface="Arial"/>
            </a:endParaRPr>
          </a:p>
        </p:txBody>
      </p:sp>
      <p:sp>
        <p:nvSpPr>
          <p:cNvPr id="153" name="CustomShape 3"/>
          <p:cNvSpPr/>
          <p:nvPr/>
        </p:nvSpPr>
        <p:spPr>
          <a:xfrm>
            <a:off x="1600200" y="762120"/>
            <a:ext cx="8987400" cy="9126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keys</a:t>
            </a:r>
            <a:r>
              <a:rPr b="0" lang="en-US" sz="1800" spc="-1" strike="noStrike">
                <a:solidFill>
                  <a:srgbClr val="000000"/>
                </a:solidFill>
                <a:latin typeface="Arial"/>
                <a:ea typeface="DejaVu Sans"/>
              </a:rPr>
              <a:t>: Returns all keys matching pattern.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dbSize</a:t>
            </a:r>
            <a:r>
              <a:rPr b="0" lang="en-US" sz="1800" spc="-1" strike="noStrike">
                <a:solidFill>
                  <a:srgbClr val="000000"/>
                </a:solidFill>
                <a:latin typeface="Arial"/>
                <a:ea typeface="DejaVu Sans"/>
              </a:rPr>
              <a:t>-: Return the number of keys in the currently-selected database.</a:t>
            </a:r>
            <a:endParaRPr b="0" lang="en-IN" sz="1800" spc="-1" strike="noStrike">
              <a:latin typeface="Arial"/>
            </a:endParaRPr>
          </a:p>
        </p:txBody>
      </p:sp>
      <p:sp>
        <p:nvSpPr>
          <p:cNvPr id="154" name="CustomShape 4"/>
          <p:cNvSpPr/>
          <p:nvPr/>
        </p:nvSpPr>
        <p:spPr>
          <a:xfrm>
            <a:off x="1600200" y="2865600"/>
            <a:ext cx="8885520" cy="1735560"/>
          </a:xfrm>
          <a:prstGeom prst="rect">
            <a:avLst/>
          </a:prstGeom>
          <a:noFill/>
          <a:ln>
            <a:noFill/>
          </a:ln>
        </p:spPr>
        <p:style>
          <a:lnRef idx="0"/>
          <a:fillRef idx="0"/>
          <a:effectRef idx="0"/>
          <a:fontRef idx="minor"/>
        </p:style>
        <p:txBody>
          <a:bodyPr lIns="90000" rIns="90000" tIns="45000" bIns="45000">
            <a:spAutoFit/>
          </a:bodyPr>
          <a:p>
            <a:pPr marL="285840" indent="-281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 </a:t>
            </a:r>
            <a:endParaRPr b="0" lang="en-IN" sz="1800" spc="-1" strike="noStrike">
              <a:latin typeface="Arial"/>
            </a:endParaRPr>
          </a:p>
          <a:p>
            <a:pPr marL="285840" indent="-281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o*</a:t>
            </a:r>
            <a:endParaRPr b="0" lang="en-IN" sz="1800" spc="-1" strike="noStrike">
              <a:latin typeface="Arial"/>
            </a:endParaRPr>
          </a:p>
          <a:p>
            <a:pPr marL="285840" indent="-281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*o*</a:t>
            </a:r>
            <a:endParaRPr b="0" lang="en-IN" sz="1800" spc="-1" strike="noStrike">
              <a:latin typeface="Arial"/>
            </a:endParaRPr>
          </a:p>
          <a:p>
            <a:pPr marL="285840" indent="-281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dbsize</a:t>
            </a:r>
            <a:endParaRPr b="0" lang="en-IN" sz="1800" spc="-1" strike="noStrike">
              <a:latin typeface="Arial"/>
            </a:endParaRPr>
          </a:p>
        </p:txBody>
      </p:sp>
      <p:sp>
        <p:nvSpPr>
          <p:cNvPr id="155" name="CustomShape 5"/>
          <p:cNvSpPr/>
          <p:nvPr/>
        </p:nvSpPr>
        <p:spPr>
          <a:xfrm>
            <a:off x="152280" y="152280"/>
            <a:ext cx="110232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56" name="CustomShape 6"/>
          <p:cNvSpPr/>
          <p:nvPr/>
        </p:nvSpPr>
        <p:spPr>
          <a:xfrm>
            <a:off x="1601280" y="2221560"/>
            <a:ext cx="898632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KEYS pattern</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dbsize</a:t>
            </a:r>
            <a:endParaRPr b="0" lang="en-IN" sz="2000" spc="-1" strike="noStrike">
              <a:latin typeface="Arial"/>
            </a:endParaRPr>
          </a:p>
        </p:txBody>
      </p:sp>
      <p:sp>
        <p:nvSpPr>
          <p:cNvPr id="157" name="CustomShape 7"/>
          <p:cNvSpPr/>
          <p:nvPr/>
        </p:nvSpPr>
        <p:spPr>
          <a:xfrm>
            <a:off x="1656000" y="4713480"/>
            <a:ext cx="8996040" cy="1366200"/>
          </a:xfrm>
          <a:prstGeom prst="rect">
            <a:avLst/>
          </a:prstGeom>
          <a:noFill/>
          <a:ln>
            <a:noFill/>
          </a:ln>
        </p:spPr>
        <p:style>
          <a:lnRef idx="0"/>
          <a:fillRef idx="0"/>
          <a:effectRef idx="0"/>
          <a:fontRef idx="minor"/>
        </p:style>
        <p:txBody>
          <a:bodyPr lIns="90000" rIns="90000" tIns="45000" bIns="45000">
            <a:noAutofit/>
          </a:bodyPr>
          <a:p>
            <a:pPr marL="216000" indent="-214920">
              <a:lnSpc>
                <a:spcPct val="150000"/>
              </a:lnSpc>
              <a:buClr>
                <a:srgbClr val="000000"/>
              </a:buClr>
              <a:buFont typeface="StarSymbol"/>
              <a:buAutoNum type="arabicPeriod"/>
            </a:pPr>
            <a:r>
              <a:rPr b="0" lang="en-IN" sz="1800" spc="-1" strike="noStrike">
                <a:solidFill>
                  <a:srgbClr val="000000"/>
                </a:solidFill>
                <a:latin typeface="Arial"/>
                <a:ea typeface="DejaVu Sans"/>
              </a:rPr>
              <a:t> </a:t>
            </a:r>
            <a:r>
              <a:rPr b="0" lang="en-IN" sz="1800" spc="-1" strike="noStrike">
                <a:solidFill>
                  <a:srgbClr val="333333"/>
                </a:solidFill>
                <a:latin typeface="Arial"/>
                <a:ea typeface="DejaVu Sans"/>
              </a:rPr>
              <a:t>h?llo matches hello, hallo and hxllo</a:t>
            </a:r>
            <a:endParaRPr b="0" lang="en-IN" sz="1800" spc="-1" strike="noStrike">
              <a:latin typeface="Arial"/>
            </a:endParaRPr>
          </a:p>
          <a:p>
            <a:pPr marL="216000" indent="-21492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h*llo matches hllo and heeeello</a:t>
            </a:r>
            <a:endParaRPr b="0" lang="en-IN" sz="1800" spc="-1" strike="noStrike">
              <a:latin typeface="Arial"/>
            </a:endParaRPr>
          </a:p>
          <a:p>
            <a:pPr marL="216000" indent="-21492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h[ae]llo matches hello and hallo, but not hillo</a:t>
            </a:r>
            <a:endParaRPr b="0" lang="en-IN" sz="1800" spc="-1" strike="noStrike">
              <a:latin typeface="Arial"/>
            </a:endParaRPr>
          </a:p>
          <a:p>
            <a:pPr marL="216000" indent="-21492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h[^e]llo matches hallo, hbllo, ... but not hello</a:t>
            </a:r>
            <a:endParaRPr b="0" lang="en-IN" sz="1800" spc="-1" strike="noStrike">
              <a:latin typeface="Arial"/>
            </a:endParaRPr>
          </a:p>
          <a:p>
            <a:pPr marL="216000" indent="-21492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h[a-b]llo matches hallo and hbllo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ustomShape 1"/>
          <p:cNvSpPr/>
          <p:nvPr/>
        </p:nvSpPr>
        <p:spPr>
          <a:xfrm>
            <a:off x="1676520" y="2362320"/>
            <a:ext cx="8834760" cy="11869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7200" spc="-1" strike="noStrike">
                <a:solidFill>
                  <a:srgbClr val="f7c120"/>
                </a:solidFill>
                <a:latin typeface="Century"/>
                <a:ea typeface="DejaVu Sans"/>
              </a:rPr>
              <a:t>ttl key / pttl key</a:t>
            </a:r>
            <a:endParaRPr b="0" lang="en-IN" sz="7200" spc="-1" strike="noStrike">
              <a:latin typeface="Arial"/>
            </a:endParaRPr>
          </a:p>
        </p:txBody>
      </p:sp>
      <p:sp>
        <p:nvSpPr>
          <p:cNvPr id="159" name="CustomShape 2"/>
          <p:cNvSpPr/>
          <p:nvPr/>
        </p:nvSpPr>
        <p:spPr>
          <a:xfrm>
            <a:off x="1676520" y="3531600"/>
            <a:ext cx="8834760" cy="424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200" spc="-1" strike="noStrike">
                <a:solidFill>
                  <a:srgbClr val="bb0643"/>
                </a:solidFill>
                <a:latin typeface="Segoe UI"/>
                <a:ea typeface="DejaVu Sans"/>
              </a:rPr>
              <a:t>TODO</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Line 1"/>
          <p:cNvSpPr/>
          <p:nvPr/>
        </p:nvSpPr>
        <p:spPr>
          <a:xfrm>
            <a:off x="1523880" y="198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61" name="CustomShape 2"/>
          <p:cNvSpPr/>
          <p:nvPr/>
        </p:nvSpPr>
        <p:spPr>
          <a:xfrm>
            <a:off x="1523880" y="0"/>
            <a:ext cx="91396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ttl key / pttl key</a:t>
            </a:r>
            <a:endParaRPr b="0" lang="en-IN" sz="4000" spc="-1" strike="noStrike">
              <a:latin typeface="Arial"/>
            </a:endParaRPr>
          </a:p>
        </p:txBody>
      </p:sp>
      <p:sp>
        <p:nvSpPr>
          <p:cNvPr id="162" name="CustomShape 3"/>
          <p:cNvSpPr/>
          <p:nvPr/>
        </p:nvSpPr>
        <p:spPr>
          <a:xfrm>
            <a:off x="1600200" y="762120"/>
            <a:ext cx="8987400" cy="668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TTL</a:t>
            </a:r>
            <a:r>
              <a:rPr b="0" lang="en-US" sz="1800" spc="-1" strike="noStrike">
                <a:solidFill>
                  <a:srgbClr val="000000"/>
                </a:solidFill>
                <a:latin typeface="Arial"/>
                <a:ea typeface="DejaVu Sans"/>
              </a:rPr>
              <a:t> returns the remaining </a:t>
            </a:r>
            <a:r>
              <a:rPr b="1" lang="en-US" sz="1800" spc="-1" strike="noStrike">
                <a:solidFill>
                  <a:srgbClr val="000000"/>
                </a:solidFill>
                <a:latin typeface="Arial"/>
                <a:ea typeface="DejaVu Sans"/>
              </a:rPr>
              <a:t>time to live </a:t>
            </a:r>
            <a:r>
              <a:rPr b="0" lang="en-US" sz="1800" spc="-1" strike="noStrike">
                <a:solidFill>
                  <a:srgbClr val="000000"/>
                </a:solidFill>
                <a:latin typeface="Arial"/>
                <a:ea typeface="DejaVu Sans"/>
              </a:rPr>
              <a:t>of a key that has a timeout. TTL allows Redis client to check how many seconds a given key will continue to be part of the data-set.</a:t>
            </a:r>
            <a:r>
              <a:rPr b="0" lang="en-US" sz="2000" spc="-1" strike="noStrike">
                <a:solidFill>
                  <a:srgbClr val="000000"/>
                </a:solidFill>
                <a:latin typeface="Times New Roman"/>
                <a:ea typeface="DejaVu Sans"/>
              </a:rPr>
              <a:t> </a:t>
            </a:r>
            <a:endParaRPr b="0" lang="en-IN" sz="2000" spc="-1" strike="noStrike">
              <a:latin typeface="Arial"/>
            </a:endParaRPr>
          </a:p>
        </p:txBody>
      </p:sp>
      <p:sp>
        <p:nvSpPr>
          <p:cNvPr id="163" name="CustomShape 4"/>
          <p:cNvSpPr/>
          <p:nvPr/>
        </p:nvSpPr>
        <p:spPr>
          <a:xfrm>
            <a:off x="1600200" y="3909600"/>
            <a:ext cx="8885520" cy="1324080"/>
          </a:xfrm>
          <a:prstGeom prst="rect">
            <a:avLst/>
          </a:prstGeom>
          <a:noFill/>
          <a:ln>
            <a:noFill/>
          </a:ln>
        </p:spPr>
        <p:style>
          <a:lnRef idx="0"/>
          <a:fillRef idx="0"/>
          <a:effectRef idx="0"/>
          <a:fontRef idx="minor"/>
        </p:style>
        <p:txBody>
          <a:bodyPr lIns="90000" rIns="90000" tIns="45000" bIns="45000">
            <a:spAutoFit/>
          </a:bodyPr>
          <a:p>
            <a:pPr marL="285840" indent="-281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ttl otp:1</a:t>
            </a:r>
            <a:endParaRPr b="0" lang="en-IN" sz="1800" spc="-1" strike="noStrike">
              <a:latin typeface="Arial"/>
            </a:endParaRPr>
          </a:p>
          <a:p>
            <a:pPr marL="285840" indent="-281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pttl otp:2</a:t>
            </a:r>
            <a:endParaRPr b="0" lang="en-IN" sz="1800" spc="-1" strike="noStrike">
              <a:latin typeface="Arial"/>
            </a:endParaRPr>
          </a:p>
          <a:p>
            <a:pPr marL="285840" indent="-281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ttl password:1</a:t>
            </a:r>
            <a:endParaRPr b="0" lang="en-IN" sz="1800" spc="-1" strike="noStrike">
              <a:latin typeface="Arial"/>
            </a:endParaRPr>
          </a:p>
        </p:txBody>
      </p:sp>
      <p:sp>
        <p:nvSpPr>
          <p:cNvPr id="164" name="CustomShape 5"/>
          <p:cNvSpPr/>
          <p:nvPr/>
        </p:nvSpPr>
        <p:spPr>
          <a:xfrm>
            <a:off x="152280" y="152280"/>
            <a:ext cx="110232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65" name="CustomShape 6"/>
          <p:cNvSpPr/>
          <p:nvPr/>
        </p:nvSpPr>
        <p:spPr>
          <a:xfrm>
            <a:off x="1601280" y="2221560"/>
            <a:ext cx="898632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TTL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PTTL key</a:t>
            </a:r>
            <a:endParaRPr b="0" lang="en-IN" sz="2000" spc="-1" strike="noStrike">
              <a:latin typeface="Arial"/>
            </a:endParaRPr>
          </a:p>
        </p:txBody>
      </p:sp>
      <p:sp>
        <p:nvSpPr>
          <p:cNvPr id="166" name="CustomShape 7"/>
          <p:cNvSpPr/>
          <p:nvPr/>
        </p:nvSpPr>
        <p:spPr>
          <a:xfrm>
            <a:off x="1584000" y="5246640"/>
            <a:ext cx="8852040" cy="10126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16000" indent="-212040">
              <a:lnSpc>
                <a:spcPct val="100000"/>
              </a:lnSpc>
              <a:buClr>
                <a:srgbClr val="000000"/>
              </a:buClr>
              <a:buSzPct val="45000"/>
              <a:buFont typeface="Wingdings" charset="2"/>
              <a:buChar char=""/>
            </a:pPr>
            <a:r>
              <a:rPr b="0" lang="en-IN" sz="1800" spc="-1" strike="noStrike">
                <a:solidFill>
                  <a:srgbClr val="666666"/>
                </a:solidFill>
                <a:latin typeface="Arial"/>
                <a:ea typeface="Open Sans"/>
              </a:rPr>
              <a:t>The command returns -1 if the key exists but has no associated expire.</a:t>
            </a:r>
            <a:endParaRPr b="0" lang="en-IN" sz="1800" spc="-1" strike="noStrike">
              <a:latin typeface="Arial"/>
            </a:endParaRPr>
          </a:p>
          <a:p>
            <a:pPr marL="216000" indent="-212040">
              <a:lnSpc>
                <a:spcPct val="100000"/>
              </a:lnSpc>
              <a:buClr>
                <a:srgbClr val="000000"/>
              </a:buClr>
              <a:buSzPct val="45000"/>
              <a:buFont typeface="Wingdings" charset="2"/>
              <a:buChar char=""/>
            </a:pPr>
            <a:r>
              <a:rPr b="0" lang="en-IN" sz="1800" spc="-1" strike="noStrike">
                <a:solidFill>
                  <a:srgbClr val="666666"/>
                </a:solidFill>
                <a:latin typeface="Arial"/>
                <a:ea typeface="Open Sans"/>
              </a:rPr>
              <a:t>The command returns -2 if the key does not exist.</a:t>
            </a:r>
            <a:endParaRPr b="0" lang="en-IN" sz="1800" spc="-1" strike="noStrike">
              <a:latin typeface="Arial"/>
            </a:endParaRPr>
          </a:p>
        </p:txBody>
      </p:sp>
      <p:sp>
        <p:nvSpPr>
          <p:cNvPr id="167" name="CustomShape 8"/>
          <p:cNvSpPr/>
          <p:nvPr/>
        </p:nvSpPr>
        <p:spPr>
          <a:xfrm>
            <a:off x="1576080" y="3161880"/>
            <a:ext cx="9579960" cy="6501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000" spc="-1" strike="noStrike">
                <a:solidFill>
                  <a:srgbClr val="000000"/>
                </a:solidFill>
                <a:latin typeface="Times New Roman"/>
                <a:ea typeface="DejaVu Sans"/>
              </a:rPr>
              <a:t>TTL</a:t>
            </a:r>
            <a:r>
              <a:rPr b="0" lang="en-US" sz="2000" spc="-1" strike="noStrike">
                <a:solidFill>
                  <a:srgbClr val="000000"/>
                </a:solidFill>
                <a:latin typeface="Times New Roman"/>
                <a:ea typeface="DejaVu Sans"/>
              </a:rPr>
              <a:t> returns the amount of remaining time in seconds while </a:t>
            </a:r>
            <a:r>
              <a:rPr b="1" lang="en-US" sz="2000" spc="-1" strike="noStrike">
                <a:solidFill>
                  <a:srgbClr val="000000"/>
                </a:solidFill>
                <a:latin typeface="Times New Roman"/>
                <a:ea typeface="DejaVu Sans"/>
              </a:rPr>
              <a:t>PTTL</a:t>
            </a:r>
            <a:r>
              <a:rPr b="0" lang="en-US" sz="2000" spc="-1" strike="noStrike">
                <a:solidFill>
                  <a:srgbClr val="000000"/>
                </a:solidFill>
                <a:latin typeface="Times New Roman"/>
                <a:ea typeface="DejaVu Sans"/>
              </a:rPr>
              <a:t> returns it in milliseconds.</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CustomShape 1"/>
          <p:cNvSpPr/>
          <p:nvPr/>
        </p:nvSpPr>
        <p:spPr>
          <a:xfrm>
            <a:off x="1676520" y="2362320"/>
            <a:ext cx="8834760" cy="22842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7200" spc="-1" strike="noStrike">
                <a:solidFill>
                  <a:srgbClr val="f7c120"/>
                </a:solidFill>
                <a:latin typeface="Century"/>
                <a:ea typeface="DejaVu Sans"/>
              </a:rPr>
              <a:t>expire key &amp; persist key</a:t>
            </a:r>
            <a:endParaRPr b="0" lang="en-IN" sz="7200" spc="-1" strike="noStrike">
              <a:latin typeface="Arial"/>
            </a:endParaRPr>
          </a:p>
        </p:txBody>
      </p:sp>
      <p:sp>
        <p:nvSpPr>
          <p:cNvPr id="169" name="CustomShape 2"/>
          <p:cNvSpPr/>
          <p:nvPr/>
        </p:nvSpPr>
        <p:spPr>
          <a:xfrm>
            <a:off x="1676520" y="3531600"/>
            <a:ext cx="8834760" cy="424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200" spc="-1" strike="noStrike">
                <a:solidFill>
                  <a:srgbClr val="bb0643"/>
                </a:solidFill>
                <a:latin typeface="Segoe UI"/>
                <a:ea typeface="DejaVu Sans"/>
              </a:rPr>
              <a:t>TODO</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1676520" y="2362320"/>
            <a:ext cx="8834760" cy="11869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7200" spc="-1" strike="noStrike">
                <a:solidFill>
                  <a:srgbClr val="f7c120"/>
                </a:solidFill>
                <a:latin typeface="Century"/>
                <a:ea typeface="DejaVu Sans"/>
              </a:rPr>
              <a:t>redis</a:t>
            </a:r>
            <a:endParaRPr b="0" lang="en-IN" sz="7200" spc="-1" strike="noStrike">
              <a:latin typeface="Arial"/>
            </a:endParaRPr>
          </a:p>
        </p:txBody>
      </p:sp>
      <p:sp>
        <p:nvSpPr>
          <p:cNvPr id="96" name="CustomShape 2"/>
          <p:cNvSpPr/>
          <p:nvPr/>
        </p:nvSpPr>
        <p:spPr>
          <a:xfrm>
            <a:off x="522360" y="3531600"/>
            <a:ext cx="11247120" cy="17654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200" spc="-1" strike="noStrike">
                <a:solidFill>
                  <a:srgbClr val="bb0643"/>
                </a:solidFill>
                <a:latin typeface="Segoe UI"/>
                <a:ea typeface="DejaVu Sans"/>
              </a:rPr>
              <a:t>Redis is an open-source, in-memory key-value data store. A key-value data store is a type of NoSQL database in which keys serve as unique identifiers for their associated values. Any given Redis instance includes a number of databases, each of which can hold many different keys of a variety of data types.</a:t>
            </a:r>
            <a:endParaRPr b="0" lang="en-IN" sz="2200" spc="-1" strike="noStrike">
              <a:latin typeface="Arial"/>
            </a:endParaRPr>
          </a:p>
        </p:txBody>
      </p:sp>
      <p:sp>
        <p:nvSpPr>
          <p:cNvPr id="97" name="CustomShape 3"/>
          <p:cNvSpPr/>
          <p:nvPr/>
        </p:nvSpPr>
        <p:spPr>
          <a:xfrm>
            <a:off x="1666800" y="609480"/>
            <a:ext cx="883476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Line 1"/>
          <p:cNvSpPr/>
          <p:nvPr/>
        </p:nvSpPr>
        <p:spPr>
          <a:xfrm>
            <a:off x="1523880" y="252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71" name="CustomShape 2"/>
          <p:cNvSpPr/>
          <p:nvPr/>
        </p:nvSpPr>
        <p:spPr>
          <a:xfrm>
            <a:off x="1523880" y="0"/>
            <a:ext cx="91396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expire key &amp; persist key</a:t>
            </a:r>
            <a:endParaRPr b="0" lang="en-IN" sz="4000" spc="-1" strike="noStrike">
              <a:latin typeface="Arial"/>
            </a:endParaRPr>
          </a:p>
        </p:txBody>
      </p:sp>
      <p:sp>
        <p:nvSpPr>
          <p:cNvPr id="172" name="CustomShape 3"/>
          <p:cNvSpPr/>
          <p:nvPr/>
        </p:nvSpPr>
        <p:spPr>
          <a:xfrm>
            <a:off x="1600200" y="762120"/>
            <a:ext cx="898740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EXPIRE</a:t>
            </a:r>
            <a:r>
              <a:rPr b="0" lang="en-US" sz="1800" spc="-1" strike="noStrike">
                <a:solidFill>
                  <a:srgbClr val="000000"/>
                </a:solidFill>
                <a:latin typeface="Arial"/>
                <a:ea typeface="DejaVu Sans"/>
              </a:rPr>
              <a:t> set a timeout on key. After the timeout has expired, the key will automatically be deleted. A key with an associated timeout is often said to be volatile in Redis terminology.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PERSIST</a:t>
            </a:r>
            <a:r>
              <a:rPr b="0" lang="en-US" sz="1800" spc="-1" strike="noStrike">
                <a:solidFill>
                  <a:srgbClr val="000000"/>
                </a:solidFill>
                <a:latin typeface="Arial"/>
                <a:ea typeface="DejaVu Sans"/>
              </a:rPr>
              <a:t> remove the existing timeout on key, turning the key from volatile (a key with an expire set) to persistent (a key that will never expire as no timeout is associated).</a:t>
            </a:r>
            <a:endParaRPr b="0" lang="en-IN" sz="1800" spc="-1" strike="noStrike">
              <a:latin typeface="Arial"/>
            </a:endParaRPr>
          </a:p>
        </p:txBody>
      </p:sp>
      <p:sp>
        <p:nvSpPr>
          <p:cNvPr id="173" name="CustomShape 4"/>
          <p:cNvSpPr/>
          <p:nvPr/>
        </p:nvSpPr>
        <p:spPr>
          <a:xfrm>
            <a:off x="1600200" y="3585600"/>
            <a:ext cx="8885520" cy="2558520"/>
          </a:xfrm>
          <a:prstGeom prst="rect">
            <a:avLst/>
          </a:prstGeom>
          <a:noFill/>
          <a:ln>
            <a:noFill/>
          </a:ln>
        </p:spPr>
        <p:style>
          <a:lnRef idx="0"/>
          <a:fillRef idx="0"/>
          <a:effectRef idx="0"/>
          <a:fontRef idx="minor"/>
        </p:style>
        <p:txBody>
          <a:bodyPr lIns="90000" rIns="90000" tIns="45000" bIns="45000">
            <a:spAutoFit/>
          </a:bodyPr>
          <a:p>
            <a:pPr>
              <a:lnSpc>
                <a:spcPct val="150000"/>
              </a:lnSpc>
            </a:pPr>
            <a:r>
              <a:rPr b="0" lang="en-IN" sz="1800" spc="-1" strike="noStrike">
                <a:solidFill>
                  <a:srgbClr val="a7074b"/>
                </a:solidFill>
                <a:latin typeface="Arial"/>
                <a:ea typeface="SimSun"/>
              </a:rPr>
              <a:t>e.g.</a:t>
            </a:r>
            <a:endParaRPr b="0" lang="en-IN" sz="1800" spc="-1" strike="noStrike">
              <a:latin typeface="Arial"/>
            </a:endParaRPr>
          </a:p>
          <a:p>
            <a:pPr marL="285840" indent="-281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expire user:1 180</a:t>
            </a:r>
            <a:endParaRPr b="0" lang="en-IN" sz="1800" spc="-1" strike="noStrike">
              <a:latin typeface="Arial"/>
            </a:endParaRPr>
          </a:p>
          <a:p>
            <a:pPr marL="285840" indent="-281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expire password:1 180</a:t>
            </a:r>
            <a:endParaRPr b="0" lang="en-IN" sz="1800" spc="-1" strike="noStrike">
              <a:latin typeface="Arial"/>
            </a:endParaRPr>
          </a:p>
          <a:p>
            <a:pPr>
              <a:lnSpc>
                <a:spcPct val="150000"/>
              </a:lnSpc>
            </a:pPr>
            <a:r>
              <a:rPr b="0" lang="en-IN" sz="1800" spc="-1" strike="noStrike">
                <a:solidFill>
                  <a:srgbClr val="a7074b"/>
                </a:solidFill>
                <a:latin typeface="Arial"/>
                <a:ea typeface="SimSun"/>
              </a:rPr>
              <a:t>e.g.</a:t>
            </a:r>
            <a:endParaRPr b="0" lang="en-IN" sz="1800" spc="-1" strike="noStrike">
              <a:latin typeface="Arial"/>
            </a:endParaRPr>
          </a:p>
          <a:p>
            <a:pPr marL="285840" indent="-281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persist user:1</a:t>
            </a:r>
            <a:endParaRPr b="0" lang="en-IN" sz="1800" spc="-1" strike="noStrike">
              <a:latin typeface="Arial"/>
            </a:endParaRPr>
          </a:p>
          <a:p>
            <a:pPr marL="285840" indent="-281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persist password:1</a:t>
            </a:r>
            <a:endParaRPr b="0" lang="en-IN" sz="1800" spc="-1" strike="noStrike">
              <a:latin typeface="Arial"/>
            </a:endParaRPr>
          </a:p>
        </p:txBody>
      </p:sp>
      <p:sp>
        <p:nvSpPr>
          <p:cNvPr id="174" name="CustomShape 5"/>
          <p:cNvSpPr/>
          <p:nvPr/>
        </p:nvSpPr>
        <p:spPr>
          <a:xfrm>
            <a:off x="152280" y="152280"/>
            <a:ext cx="110232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75" name="CustomShape 6"/>
          <p:cNvSpPr/>
          <p:nvPr/>
        </p:nvSpPr>
        <p:spPr>
          <a:xfrm>
            <a:off x="1601280" y="2761560"/>
            <a:ext cx="898632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EXPIRE key seconds</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PERSIST key</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CustomShape 1"/>
          <p:cNvSpPr/>
          <p:nvPr/>
        </p:nvSpPr>
        <p:spPr>
          <a:xfrm>
            <a:off x="1676520" y="2362320"/>
            <a:ext cx="8834760" cy="22842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7200" spc="-1" strike="noStrike">
                <a:solidFill>
                  <a:srgbClr val="f7c120"/>
                </a:solidFill>
                <a:latin typeface="Century"/>
                <a:ea typeface="DejaVu Sans"/>
              </a:rPr>
              <a:t>mset, msetnx key &amp; mget key</a:t>
            </a:r>
            <a:endParaRPr b="0" lang="en-IN" sz="7200" spc="-1" strike="noStrike">
              <a:latin typeface="Arial"/>
            </a:endParaRPr>
          </a:p>
        </p:txBody>
      </p:sp>
      <p:sp>
        <p:nvSpPr>
          <p:cNvPr id="177" name="CustomShape 2"/>
          <p:cNvSpPr/>
          <p:nvPr/>
        </p:nvSpPr>
        <p:spPr>
          <a:xfrm>
            <a:off x="1676520" y="5331600"/>
            <a:ext cx="8834760" cy="424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200" spc="-1" strike="noStrike">
                <a:solidFill>
                  <a:srgbClr val="bb0643"/>
                </a:solidFill>
                <a:latin typeface="Segoe UI"/>
                <a:ea typeface="DejaVu Sans"/>
              </a:rPr>
              <a:t>TODO</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CustomShape 1"/>
          <p:cNvSpPr/>
          <p:nvPr/>
        </p:nvSpPr>
        <p:spPr>
          <a:xfrm>
            <a:off x="1523880" y="0"/>
            <a:ext cx="91396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mset, msetnx &amp; mget</a:t>
            </a:r>
            <a:endParaRPr b="0" lang="en-IN" sz="4000" spc="-1" strike="noStrike">
              <a:latin typeface="Arial"/>
            </a:endParaRPr>
          </a:p>
        </p:txBody>
      </p:sp>
      <p:sp>
        <p:nvSpPr>
          <p:cNvPr id="179" name="CustomShape 2"/>
          <p:cNvSpPr/>
          <p:nvPr/>
        </p:nvSpPr>
        <p:spPr>
          <a:xfrm>
            <a:off x="1600200" y="762120"/>
            <a:ext cx="898740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MSET</a:t>
            </a:r>
            <a:r>
              <a:rPr b="0" lang="en-US" sz="1800" spc="-1" strike="noStrike">
                <a:solidFill>
                  <a:srgbClr val="000000"/>
                </a:solidFill>
                <a:latin typeface="Arial"/>
                <a:ea typeface="DejaVu Sans"/>
              </a:rPr>
              <a:t> sets the given keys to their respective values. MSET replaces existing values with new values, just as regular SET.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MSETNX</a:t>
            </a:r>
            <a:r>
              <a:rPr b="0" lang="en-US" sz="1800" spc="-1" strike="noStrike">
                <a:solidFill>
                  <a:srgbClr val="000000"/>
                </a:solidFill>
                <a:latin typeface="Arial"/>
                <a:ea typeface="DejaVu Sans"/>
              </a:rPr>
              <a:t> sets the given keys to their respective values. MSETNX will not perform any operation at all even if just a single key already exists.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MGET</a:t>
            </a:r>
            <a:r>
              <a:rPr b="0" lang="en-US" sz="1800" spc="-1" strike="noStrike">
                <a:solidFill>
                  <a:srgbClr val="000000"/>
                </a:solidFill>
                <a:latin typeface="Arial"/>
                <a:ea typeface="DejaVu Sans"/>
              </a:rPr>
              <a:t> returns the values of all specified keys. For every key that does not hold a string value or does not exist, the special value nil is returned.</a:t>
            </a:r>
            <a:endParaRPr b="0" lang="en-IN" sz="1800" spc="-1" strike="noStrike">
              <a:latin typeface="Arial"/>
            </a:endParaRPr>
          </a:p>
        </p:txBody>
      </p:sp>
      <p:sp>
        <p:nvSpPr>
          <p:cNvPr id="180" name="CustomShape 3"/>
          <p:cNvSpPr/>
          <p:nvPr/>
        </p:nvSpPr>
        <p:spPr>
          <a:xfrm>
            <a:off x="152280" y="152280"/>
            <a:ext cx="110232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81" name="CustomShape 4"/>
          <p:cNvSpPr/>
          <p:nvPr/>
        </p:nvSpPr>
        <p:spPr>
          <a:xfrm>
            <a:off x="1601280" y="3157560"/>
            <a:ext cx="898632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MSET key value [key value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MSETNX key value [key value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MGET key [key ...]</a:t>
            </a:r>
            <a:endParaRPr b="0" lang="en-IN" sz="2000" spc="-1" strike="noStrike">
              <a:latin typeface="Arial"/>
            </a:endParaRPr>
          </a:p>
        </p:txBody>
      </p:sp>
      <p:sp>
        <p:nvSpPr>
          <p:cNvPr id="182" name="CustomShape 5"/>
          <p:cNvSpPr/>
          <p:nvPr/>
        </p:nvSpPr>
        <p:spPr>
          <a:xfrm>
            <a:off x="864000" y="4197600"/>
            <a:ext cx="11015280" cy="1324080"/>
          </a:xfrm>
          <a:prstGeom prst="rect">
            <a:avLst/>
          </a:prstGeom>
          <a:noFill/>
          <a:ln>
            <a:noFill/>
          </a:ln>
        </p:spPr>
        <p:style>
          <a:lnRef idx="0"/>
          <a:fillRef idx="0"/>
          <a:effectRef idx="0"/>
          <a:fontRef idx="minor"/>
        </p:style>
        <p:txBody>
          <a:bodyPr lIns="90000" rIns="90000" tIns="45000" bIns="45000">
            <a:spAutoFit/>
          </a:bodyPr>
          <a:p>
            <a:pPr marL="285840" indent="-281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mset server:2 linux user:2 administrator password:2 admin</a:t>
            </a:r>
            <a:endParaRPr b="0" lang="en-IN" sz="1800" spc="-1" strike="noStrike">
              <a:latin typeface="Arial"/>
            </a:endParaRPr>
          </a:p>
          <a:p>
            <a:pPr marL="285840" indent="-281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msetnx server:3 windows2020 host:1 admin</a:t>
            </a:r>
            <a:endParaRPr b="0" lang="en-IN" sz="1800" spc="-1" strike="noStrike">
              <a:latin typeface="Arial"/>
            </a:endParaRPr>
          </a:p>
          <a:p>
            <a:pPr marL="285840" indent="-281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mget user:1 password:1 user:2 password:2 user:3 password:3</a:t>
            </a:r>
            <a:endParaRPr b="0" lang="en-IN" sz="1800" spc="-1" strike="noStrike">
              <a:latin typeface="Arial"/>
            </a:endParaRPr>
          </a:p>
        </p:txBody>
      </p:sp>
      <p:sp>
        <p:nvSpPr>
          <p:cNvPr id="183" name="Line 6"/>
          <p:cNvSpPr/>
          <p:nvPr/>
        </p:nvSpPr>
        <p:spPr>
          <a:xfrm>
            <a:off x="1523880" y="2953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84" name="CustomShape 7"/>
          <p:cNvSpPr/>
          <p:nvPr/>
        </p:nvSpPr>
        <p:spPr>
          <a:xfrm>
            <a:off x="1584000" y="5610240"/>
            <a:ext cx="8852040" cy="10126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85840" indent="-284400">
              <a:lnSpc>
                <a:spcPct val="100000"/>
              </a:lnSpc>
              <a:buClr>
                <a:srgbClr val="666666"/>
              </a:buClr>
              <a:buFont typeface="Arial"/>
              <a:buChar char="•"/>
            </a:pPr>
            <a:r>
              <a:rPr b="0" lang="en-IN" sz="1800" spc="-1" strike="noStrike">
                <a:solidFill>
                  <a:srgbClr val="666666"/>
                </a:solidFill>
                <a:latin typeface="Arial"/>
                <a:ea typeface="Open Sans"/>
              </a:rPr>
              <a:t>The command returns 0 if no key was set (at least one key already existed).</a:t>
            </a:r>
            <a:endParaRPr b="0" lang="en-IN" sz="1800" spc="-1" strike="noStrike">
              <a:latin typeface="Arial"/>
            </a:endParaRPr>
          </a:p>
          <a:p>
            <a:pPr marL="285840" indent="-284400">
              <a:lnSpc>
                <a:spcPct val="100000"/>
              </a:lnSpc>
              <a:buClr>
                <a:srgbClr val="666666"/>
              </a:buClr>
              <a:buFont typeface="Arial"/>
              <a:buChar char="•"/>
            </a:pPr>
            <a:r>
              <a:rPr b="0" lang="en-IN" sz="1800" spc="-1" strike="noStrike">
                <a:solidFill>
                  <a:srgbClr val="666666"/>
                </a:solidFill>
                <a:latin typeface="Arial"/>
                <a:ea typeface="Open Sans"/>
              </a:rPr>
              <a:t>The command returns 1 if the all the keys were set.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CustomShape 1"/>
          <p:cNvSpPr/>
          <p:nvPr/>
        </p:nvSpPr>
        <p:spPr>
          <a:xfrm>
            <a:off x="1676520" y="2362320"/>
            <a:ext cx="8834760" cy="22842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7200" spc="-1" strike="noStrike">
                <a:solidFill>
                  <a:srgbClr val="f7c120"/>
                </a:solidFill>
                <a:latin typeface="Century"/>
                <a:ea typeface="DejaVu Sans"/>
              </a:rPr>
              <a:t>Incr, incrby &amp; incrbyfloat</a:t>
            </a:r>
            <a:endParaRPr b="0" lang="en-IN" sz="7200" spc="-1" strike="noStrike">
              <a:latin typeface="Arial"/>
            </a:endParaRPr>
          </a:p>
        </p:txBody>
      </p:sp>
      <p:sp>
        <p:nvSpPr>
          <p:cNvPr id="186" name="CustomShape 2"/>
          <p:cNvSpPr/>
          <p:nvPr/>
        </p:nvSpPr>
        <p:spPr>
          <a:xfrm>
            <a:off x="1676520" y="5331600"/>
            <a:ext cx="8834760" cy="424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200" spc="-1" strike="noStrike">
                <a:solidFill>
                  <a:srgbClr val="bb0643"/>
                </a:solidFill>
                <a:latin typeface="Segoe UI"/>
                <a:ea typeface="DejaVu Sans"/>
              </a:rPr>
              <a:t>TODO</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CustomShape 1"/>
          <p:cNvSpPr/>
          <p:nvPr/>
        </p:nvSpPr>
        <p:spPr>
          <a:xfrm>
            <a:off x="1523880" y="0"/>
            <a:ext cx="91396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Incr, incrby &amp; incrbyfloat</a:t>
            </a:r>
            <a:endParaRPr b="0" lang="en-IN" sz="4000" spc="-1" strike="noStrike">
              <a:latin typeface="Arial"/>
            </a:endParaRPr>
          </a:p>
        </p:txBody>
      </p:sp>
      <p:sp>
        <p:nvSpPr>
          <p:cNvPr id="188" name="CustomShape 2"/>
          <p:cNvSpPr/>
          <p:nvPr/>
        </p:nvSpPr>
        <p:spPr>
          <a:xfrm>
            <a:off x="1600200" y="762120"/>
            <a:ext cx="8987400" cy="25585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INCR</a:t>
            </a:r>
            <a:r>
              <a:rPr b="0" lang="en-US" sz="1800" spc="-1" strike="noStrike">
                <a:solidFill>
                  <a:srgbClr val="000000"/>
                </a:solidFill>
                <a:latin typeface="Arial"/>
                <a:ea typeface="DejaVu Sans"/>
              </a:rPr>
              <a:t> increments the number stored at key by one. If the key does not exist, it is set to 0 before performing the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INCRBY</a:t>
            </a:r>
            <a:r>
              <a:rPr b="0" lang="en-US" sz="1800" spc="-1" strike="noStrike">
                <a:solidFill>
                  <a:srgbClr val="000000"/>
                </a:solidFill>
                <a:latin typeface="Arial"/>
                <a:ea typeface="DejaVu Sans"/>
              </a:rPr>
              <a:t> increments the number stored at key by increment. If the key does not exist, it is set to 0 before performing the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INCRBYFLOAT</a:t>
            </a:r>
            <a:r>
              <a:rPr b="0" lang="en-US" sz="1800" spc="-1" strike="noStrike">
                <a:solidFill>
                  <a:srgbClr val="000000"/>
                </a:solidFill>
                <a:latin typeface="Arial"/>
                <a:ea typeface="DejaVu Sans"/>
              </a:rPr>
              <a:t> increment the a floating point number stored at key by the specified increment. By using a negative increment value, the result is that the value stored at the key is decremented.</a:t>
            </a:r>
            <a:endParaRPr b="0" lang="en-IN" sz="1800" spc="-1" strike="noStrike">
              <a:latin typeface="Arial"/>
            </a:endParaRPr>
          </a:p>
        </p:txBody>
      </p:sp>
      <p:sp>
        <p:nvSpPr>
          <p:cNvPr id="189" name="CustomShape 3"/>
          <p:cNvSpPr/>
          <p:nvPr/>
        </p:nvSpPr>
        <p:spPr>
          <a:xfrm>
            <a:off x="152280" y="152280"/>
            <a:ext cx="110232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90" name="CustomShape 4"/>
          <p:cNvSpPr/>
          <p:nvPr/>
        </p:nvSpPr>
        <p:spPr>
          <a:xfrm>
            <a:off x="1601280" y="3553560"/>
            <a:ext cx="898632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INCR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INCRBY key increment</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INCRBYFLOAT key increment</a:t>
            </a:r>
            <a:endParaRPr b="0" lang="en-IN" sz="2000" spc="-1" strike="noStrike">
              <a:latin typeface="Arial"/>
            </a:endParaRPr>
          </a:p>
        </p:txBody>
      </p:sp>
      <p:sp>
        <p:nvSpPr>
          <p:cNvPr id="191" name="CustomShape 5"/>
          <p:cNvSpPr/>
          <p:nvPr/>
        </p:nvSpPr>
        <p:spPr>
          <a:xfrm>
            <a:off x="1600200" y="4593600"/>
            <a:ext cx="8885520" cy="912600"/>
          </a:xfrm>
          <a:prstGeom prst="rect">
            <a:avLst/>
          </a:prstGeom>
          <a:noFill/>
          <a:ln>
            <a:noFill/>
          </a:ln>
        </p:spPr>
        <p:style>
          <a:lnRef idx="0"/>
          <a:fillRef idx="0"/>
          <a:effectRef idx="0"/>
          <a:fontRef idx="minor"/>
        </p:style>
        <p:txBody>
          <a:bodyPr lIns="90000" rIns="90000" tIns="45000" bIns="45000">
            <a:spAutoFit/>
          </a:bodyPr>
          <a:p>
            <a:pPr marL="285840" indent="-281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incr cnt</a:t>
            </a:r>
            <a:endParaRPr b="0" lang="en-IN" sz="1800" spc="-1" strike="noStrike">
              <a:latin typeface="Arial"/>
            </a:endParaRPr>
          </a:p>
          <a:p>
            <a:pPr marL="285840" indent="-281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incrny cnt 2</a:t>
            </a:r>
            <a:endParaRPr b="0" lang="en-IN" sz="1800" spc="-1" strike="noStrike">
              <a:latin typeface="Arial"/>
            </a:endParaRPr>
          </a:p>
        </p:txBody>
      </p:sp>
      <p:sp>
        <p:nvSpPr>
          <p:cNvPr id="192" name="Line 6"/>
          <p:cNvSpPr/>
          <p:nvPr/>
        </p:nvSpPr>
        <p:spPr>
          <a:xfrm>
            <a:off x="1523880" y="324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93" name="CustomShape 7"/>
          <p:cNvSpPr/>
          <p:nvPr/>
        </p:nvSpPr>
        <p:spPr>
          <a:xfrm>
            <a:off x="1584000" y="5790240"/>
            <a:ext cx="8852040" cy="770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85840" indent="-284400">
              <a:lnSpc>
                <a:spcPct val="100000"/>
              </a:lnSpc>
              <a:buClr>
                <a:srgbClr val="666666"/>
              </a:buClr>
              <a:buFont typeface="Arial"/>
              <a:buChar char="•"/>
            </a:pPr>
            <a:r>
              <a:rPr b="0" lang="en-IN" sz="1800" spc="-1" strike="noStrike">
                <a:solidFill>
                  <a:srgbClr val="666666"/>
                </a:solidFill>
                <a:latin typeface="Arial"/>
                <a:ea typeface="Open Sans"/>
              </a:rPr>
              <a:t>This operation is limited to 64 bit signed integers.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CustomShape 1"/>
          <p:cNvSpPr/>
          <p:nvPr/>
        </p:nvSpPr>
        <p:spPr>
          <a:xfrm>
            <a:off x="1676520" y="2362320"/>
            <a:ext cx="8834760" cy="11869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7200" spc="-1" strike="noStrike">
                <a:solidFill>
                  <a:srgbClr val="f7c120"/>
                </a:solidFill>
                <a:latin typeface="Century"/>
                <a:ea typeface="DejaVu Sans"/>
              </a:rPr>
              <a:t>decr &amp; decrby key</a:t>
            </a:r>
            <a:endParaRPr b="0" lang="en-IN" sz="7200" spc="-1" strike="noStrike">
              <a:latin typeface="Arial"/>
            </a:endParaRPr>
          </a:p>
        </p:txBody>
      </p:sp>
      <p:sp>
        <p:nvSpPr>
          <p:cNvPr id="195" name="CustomShape 2"/>
          <p:cNvSpPr/>
          <p:nvPr/>
        </p:nvSpPr>
        <p:spPr>
          <a:xfrm>
            <a:off x="1676520" y="5331600"/>
            <a:ext cx="8834760" cy="424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200" spc="-1" strike="noStrike">
                <a:solidFill>
                  <a:srgbClr val="bb0643"/>
                </a:solidFill>
                <a:latin typeface="Segoe UI"/>
                <a:ea typeface="DejaVu Sans"/>
              </a:rPr>
              <a:t>TODO</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CustomShape 1"/>
          <p:cNvSpPr/>
          <p:nvPr/>
        </p:nvSpPr>
        <p:spPr>
          <a:xfrm>
            <a:off x="1523880" y="0"/>
            <a:ext cx="91396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decr &amp; decrby</a:t>
            </a:r>
            <a:endParaRPr b="0" lang="en-IN" sz="4000" spc="-1" strike="noStrike">
              <a:latin typeface="Arial"/>
            </a:endParaRPr>
          </a:p>
        </p:txBody>
      </p:sp>
      <p:sp>
        <p:nvSpPr>
          <p:cNvPr id="197" name="CustomShape 2"/>
          <p:cNvSpPr/>
          <p:nvPr/>
        </p:nvSpPr>
        <p:spPr>
          <a:xfrm>
            <a:off x="1600200" y="762120"/>
            <a:ext cx="898740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DECR</a:t>
            </a:r>
            <a:r>
              <a:rPr b="0" lang="en-US" sz="1800" spc="-1" strike="noStrike">
                <a:solidFill>
                  <a:srgbClr val="000000"/>
                </a:solidFill>
                <a:latin typeface="Arial"/>
                <a:ea typeface="DejaVu Sans"/>
              </a:rPr>
              <a:t> decrements the number stored at key by one. If the key does not exist, it is set to 0 before performing the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DECRBY</a:t>
            </a:r>
            <a:r>
              <a:rPr b="0" lang="en-US" sz="1800" spc="-1" strike="noStrike">
                <a:solidFill>
                  <a:srgbClr val="000000"/>
                </a:solidFill>
                <a:latin typeface="Arial"/>
                <a:ea typeface="DejaVu Sans"/>
              </a:rPr>
              <a:t> decrements the number stored at key by decrement value. If the key does not exist, it is set to 0 before performing the operation.</a:t>
            </a:r>
            <a:endParaRPr b="0" lang="en-IN" sz="1800" spc="-1" strike="noStrike">
              <a:latin typeface="Arial"/>
            </a:endParaRPr>
          </a:p>
        </p:txBody>
      </p:sp>
      <p:sp>
        <p:nvSpPr>
          <p:cNvPr id="198" name="CustomShape 3"/>
          <p:cNvSpPr/>
          <p:nvPr/>
        </p:nvSpPr>
        <p:spPr>
          <a:xfrm>
            <a:off x="152280" y="152280"/>
            <a:ext cx="110232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99" name="CustomShape 4"/>
          <p:cNvSpPr/>
          <p:nvPr/>
        </p:nvSpPr>
        <p:spPr>
          <a:xfrm>
            <a:off x="1601280" y="2689560"/>
            <a:ext cx="898632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DECR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DECRBY key decrement</a:t>
            </a:r>
            <a:endParaRPr b="0" lang="en-IN" sz="2000" spc="-1" strike="noStrike">
              <a:latin typeface="Arial"/>
            </a:endParaRPr>
          </a:p>
        </p:txBody>
      </p:sp>
      <p:sp>
        <p:nvSpPr>
          <p:cNvPr id="200" name="CustomShape 5"/>
          <p:cNvSpPr/>
          <p:nvPr/>
        </p:nvSpPr>
        <p:spPr>
          <a:xfrm>
            <a:off x="1600200" y="3621600"/>
            <a:ext cx="8885520" cy="912600"/>
          </a:xfrm>
          <a:prstGeom prst="rect">
            <a:avLst/>
          </a:prstGeom>
          <a:noFill/>
          <a:ln>
            <a:noFill/>
          </a:ln>
        </p:spPr>
        <p:style>
          <a:lnRef idx="0"/>
          <a:fillRef idx="0"/>
          <a:effectRef idx="0"/>
          <a:fontRef idx="minor"/>
        </p:style>
        <p:txBody>
          <a:bodyPr lIns="90000" rIns="90000" tIns="45000" bIns="45000">
            <a:spAutoFit/>
          </a:bodyPr>
          <a:p>
            <a:pPr marL="285840" indent="-281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decr cnt</a:t>
            </a:r>
            <a:endParaRPr b="0" lang="en-IN" sz="1800" spc="-1" strike="noStrike">
              <a:latin typeface="Arial"/>
            </a:endParaRPr>
          </a:p>
          <a:p>
            <a:pPr marL="285840" indent="-281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decrby cnt 2</a:t>
            </a:r>
            <a:endParaRPr b="0" lang="en-IN" sz="1800" spc="-1" strike="noStrike">
              <a:latin typeface="Arial"/>
            </a:endParaRPr>
          </a:p>
        </p:txBody>
      </p:sp>
      <p:sp>
        <p:nvSpPr>
          <p:cNvPr id="201" name="Line 6"/>
          <p:cNvSpPr/>
          <p:nvPr/>
        </p:nvSpPr>
        <p:spPr>
          <a:xfrm>
            <a:off x="1523880" y="2377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02" name="CustomShape 7"/>
          <p:cNvSpPr/>
          <p:nvPr/>
        </p:nvSpPr>
        <p:spPr>
          <a:xfrm>
            <a:off x="1584000" y="5106240"/>
            <a:ext cx="8852040" cy="770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85840" indent="-284400">
              <a:lnSpc>
                <a:spcPct val="100000"/>
              </a:lnSpc>
              <a:buClr>
                <a:srgbClr val="666666"/>
              </a:buClr>
              <a:buFont typeface="Arial"/>
              <a:buChar char="•"/>
            </a:pPr>
            <a:r>
              <a:rPr b="0" lang="en-IN" sz="1800" spc="-1" strike="noStrike">
                <a:solidFill>
                  <a:srgbClr val="666666"/>
                </a:solidFill>
                <a:latin typeface="Arial"/>
                <a:ea typeface="Open Sans"/>
              </a:rPr>
              <a:t>This operation is limited to 64 bit signed integers.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CustomShape 1"/>
          <p:cNvSpPr/>
          <p:nvPr/>
        </p:nvSpPr>
        <p:spPr>
          <a:xfrm>
            <a:off x="1676520" y="2362320"/>
            <a:ext cx="8834760" cy="11872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7200" spc="-1" strike="noStrike">
                <a:solidFill>
                  <a:srgbClr val="f7c120"/>
                </a:solidFill>
                <a:latin typeface="Century"/>
                <a:ea typeface="DejaVu Sans"/>
              </a:rPr>
              <a:t>append &amp; strlen</a:t>
            </a:r>
            <a:endParaRPr b="0" lang="en-IN" sz="7200" spc="-1" strike="noStrike">
              <a:latin typeface="Arial"/>
            </a:endParaRPr>
          </a:p>
        </p:txBody>
      </p:sp>
      <p:sp>
        <p:nvSpPr>
          <p:cNvPr id="204" name="CustomShape 2"/>
          <p:cNvSpPr/>
          <p:nvPr/>
        </p:nvSpPr>
        <p:spPr>
          <a:xfrm>
            <a:off x="1676520" y="5331600"/>
            <a:ext cx="8834760" cy="424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200" spc="-1" strike="noStrike">
                <a:solidFill>
                  <a:srgbClr val="bb0643"/>
                </a:solidFill>
                <a:latin typeface="Segoe UI"/>
                <a:ea typeface="DejaVu Sans"/>
              </a:rPr>
              <a:t>TODO</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CustomShape 1"/>
          <p:cNvSpPr/>
          <p:nvPr/>
        </p:nvSpPr>
        <p:spPr>
          <a:xfrm>
            <a:off x="1523880" y="0"/>
            <a:ext cx="91396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append &amp; strlen</a:t>
            </a:r>
            <a:endParaRPr b="0" lang="en-IN" sz="4000" spc="-1" strike="noStrike">
              <a:latin typeface="Arial"/>
            </a:endParaRPr>
          </a:p>
        </p:txBody>
      </p:sp>
      <p:sp>
        <p:nvSpPr>
          <p:cNvPr id="206" name="CustomShape 2"/>
          <p:cNvSpPr/>
          <p:nvPr/>
        </p:nvSpPr>
        <p:spPr>
          <a:xfrm>
            <a:off x="1600200" y="762120"/>
            <a:ext cx="8987400" cy="11872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APPEND </a:t>
            </a:r>
            <a:r>
              <a:rPr b="0" lang="en-US" sz="1800" spc="-1" strike="noStrike">
                <a:solidFill>
                  <a:srgbClr val="000000"/>
                </a:solidFill>
                <a:latin typeface="Arial"/>
                <a:ea typeface="DejaVu Sans"/>
              </a:rPr>
              <a:t>If key already exists and is a string, this command appends the value at the end of the string. If key does not exist it is created and set the value.</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STRLEN</a:t>
            </a:r>
            <a:r>
              <a:rPr b="0" lang="en-US" sz="1800" spc="-1" strike="noStrike">
                <a:solidFill>
                  <a:srgbClr val="000000"/>
                </a:solidFill>
                <a:latin typeface="Arial"/>
                <a:ea typeface="DejaVu Sans"/>
              </a:rPr>
              <a:t> returns the length of the string value stored at key.</a:t>
            </a:r>
            <a:endParaRPr b="0" lang="en-IN" sz="1800" spc="-1" strike="noStrike">
              <a:latin typeface="Arial"/>
            </a:endParaRPr>
          </a:p>
        </p:txBody>
      </p:sp>
      <p:sp>
        <p:nvSpPr>
          <p:cNvPr id="207" name="CustomShape 3"/>
          <p:cNvSpPr/>
          <p:nvPr/>
        </p:nvSpPr>
        <p:spPr>
          <a:xfrm>
            <a:off x="152280" y="152280"/>
            <a:ext cx="110232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08" name="CustomShape 4"/>
          <p:cNvSpPr/>
          <p:nvPr/>
        </p:nvSpPr>
        <p:spPr>
          <a:xfrm>
            <a:off x="1601280" y="2689560"/>
            <a:ext cx="898632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APPEND key value</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STRLEN key</a:t>
            </a:r>
            <a:endParaRPr b="0" lang="en-IN" sz="2000" spc="-1" strike="noStrike">
              <a:latin typeface="Arial"/>
            </a:endParaRPr>
          </a:p>
        </p:txBody>
      </p:sp>
      <p:sp>
        <p:nvSpPr>
          <p:cNvPr id="209" name="CustomShape 5"/>
          <p:cNvSpPr/>
          <p:nvPr/>
        </p:nvSpPr>
        <p:spPr>
          <a:xfrm>
            <a:off x="1600200" y="3621600"/>
            <a:ext cx="8885520" cy="912600"/>
          </a:xfrm>
          <a:prstGeom prst="rect">
            <a:avLst/>
          </a:prstGeom>
          <a:noFill/>
          <a:ln>
            <a:noFill/>
          </a:ln>
        </p:spPr>
        <p:style>
          <a:lnRef idx="0"/>
          <a:fillRef idx="0"/>
          <a:effectRef idx="0"/>
          <a:fontRef idx="minor"/>
        </p:style>
        <p:txBody>
          <a:bodyPr lIns="90000" rIns="90000" tIns="45000" bIns="45000">
            <a:spAutoFit/>
          </a:bodyPr>
          <a:p>
            <a:pPr marL="285840" indent="-281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append server:2 " version1.0"</a:t>
            </a:r>
            <a:endParaRPr b="0" lang="en-IN" sz="1800" spc="-1" strike="noStrike">
              <a:latin typeface="Arial"/>
            </a:endParaRPr>
          </a:p>
          <a:p>
            <a:pPr marL="285840" indent="-281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strlen longtext</a:t>
            </a:r>
            <a:endParaRPr b="0" lang="en-IN" sz="1800" spc="-1" strike="noStrike">
              <a:latin typeface="Arial"/>
            </a:endParaRPr>
          </a:p>
        </p:txBody>
      </p:sp>
      <p:sp>
        <p:nvSpPr>
          <p:cNvPr id="210" name="Line 6"/>
          <p:cNvSpPr/>
          <p:nvPr/>
        </p:nvSpPr>
        <p:spPr>
          <a:xfrm>
            <a:off x="1523880" y="2377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CustomShape 1"/>
          <p:cNvSpPr/>
          <p:nvPr/>
        </p:nvSpPr>
        <p:spPr>
          <a:xfrm>
            <a:off x="1365840" y="188640"/>
            <a:ext cx="9678600" cy="21924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f5733"/>
                </a:solidFill>
                <a:latin typeface="Segoe Print"/>
                <a:ea typeface="DejaVu Sans"/>
              </a:rPr>
              <a:t>“</a:t>
            </a:r>
            <a:r>
              <a:rPr b="0" lang="en-US" sz="4000" spc="-1" strike="noStrike">
                <a:solidFill>
                  <a:srgbClr val="ff5733"/>
                </a:solidFill>
                <a:latin typeface="Segoe Print"/>
                <a:ea typeface="DejaVu Sans"/>
              </a:rPr>
              <a:t>Accept your past without regret, handle our present with confidence and face your future without fear.</a:t>
            </a:r>
            <a:r>
              <a:rPr b="0" lang="en-IN" sz="4000" spc="-1" strike="noStrike">
                <a:solidFill>
                  <a:srgbClr val="ff5733"/>
                </a:solidFill>
                <a:latin typeface="Segoe Print"/>
                <a:ea typeface="DejaVu Sans"/>
              </a:rPr>
              <a:t>”</a:t>
            </a:r>
            <a:endParaRPr b="0" lang="en-IN" sz="4000" spc="-1" strike="noStrike">
              <a:latin typeface="Arial"/>
            </a:endParaRPr>
          </a:p>
          <a:p>
            <a:pPr algn="r">
              <a:lnSpc>
                <a:spcPct val="100000"/>
              </a:lnSpc>
            </a:pPr>
            <a:r>
              <a:rPr b="0" lang="en-IN" sz="1800" spc="-1" strike="noStrike">
                <a:solidFill>
                  <a:srgbClr val="111111"/>
                </a:solidFill>
                <a:latin typeface="-apple-system"/>
                <a:ea typeface="DejaVu Sans"/>
              </a:rPr>
              <a:t>~ Dr. APJ. Abdul Kalam</a:t>
            </a:r>
            <a:endParaRPr b="0" lang="en-IN" sz="1800" spc="-1" strike="noStrike">
              <a:latin typeface="Arial"/>
            </a:endParaRPr>
          </a:p>
        </p:txBody>
      </p:sp>
      <p:pic>
        <p:nvPicPr>
          <p:cNvPr id="212" name="Picture 2" descr="http://www.bvctch.vn/vnt_upload/weblink/thks.jpg"/>
          <p:cNvPicPr/>
          <p:nvPr/>
        </p:nvPicPr>
        <p:blipFill>
          <a:blip r:embed="rId1"/>
          <a:stretch/>
        </p:blipFill>
        <p:spPr>
          <a:xfrm>
            <a:off x="4404600" y="2036160"/>
            <a:ext cx="3122280" cy="465912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Line 1"/>
          <p:cNvSpPr/>
          <p:nvPr/>
        </p:nvSpPr>
        <p:spPr>
          <a:xfrm>
            <a:off x="1523880" y="17524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99" name="CustomShape 2"/>
          <p:cNvSpPr/>
          <p:nvPr/>
        </p:nvSpPr>
        <p:spPr>
          <a:xfrm>
            <a:off x="1676520" y="2743200"/>
            <a:ext cx="8834760" cy="1064520"/>
          </a:xfrm>
          <a:prstGeom prst="rect">
            <a:avLst/>
          </a:prstGeom>
          <a:noFill/>
          <a:ln>
            <a:noFill/>
          </a:ln>
        </p:spPr>
        <p:style>
          <a:lnRef idx="0"/>
          <a:fillRef idx="0"/>
          <a:effectRef idx="0"/>
          <a:fontRef idx="minor"/>
        </p:style>
        <p:txBody>
          <a:bodyPr lIns="90000" rIns="90000" tIns="45000" bIns="45000">
            <a:spAutoFit/>
          </a:bodyPr>
          <a:p>
            <a:pPr marL="343080" indent="-338760">
              <a:lnSpc>
                <a:spcPct val="100000"/>
              </a:lnSpc>
              <a:buClr>
                <a:srgbClr val="000000"/>
              </a:buClr>
              <a:buFont typeface="Wingdings" charset="2"/>
              <a:buChar char=""/>
            </a:pPr>
            <a:r>
              <a:rPr b="0" lang="en-IN" sz="1800" spc="-1" strike="noStrike">
                <a:solidFill>
                  <a:srgbClr val="000000"/>
                </a:solidFill>
                <a:latin typeface="Consolas"/>
                <a:ea typeface="Tahoma"/>
              </a:rPr>
              <a:t>c:\&gt;</a:t>
            </a:r>
            <a:r>
              <a:rPr b="0" lang="en-IN" sz="1800" spc="-1" strike="noStrike">
                <a:solidFill>
                  <a:srgbClr val="528693"/>
                </a:solidFill>
                <a:latin typeface="Consolas"/>
                <a:ea typeface="Tahoma"/>
              </a:rPr>
              <a:t> redis-server --protected-mode no   </a:t>
            </a:r>
            <a:r>
              <a:rPr b="0" lang="en-IN" sz="1400" spc="-1" strike="noStrike">
                <a:solidFill>
                  <a:srgbClr val="92d050"/>
                </a:solidFill>
                <a:latin typeface="Consolas"/>
                <a:ea typeface="Tahoma"/>
              </a:rPr>
              <a:t>//start server</a:t>
            </a:r>
            <a:endParaRPr b="0" lang="en-IN" sz="1400" spc="-1" strike="noStrike">
              <a:latin typeface="Arial"/>
            </a:endParaRPr>
          </a:p>
          <a:p>
            <a:pPr>
              <a:lnSpc>
                <a:spcPct val="100000"/>
              </a:lnSpc>
            </a:pPr>
            <a:endParaRPr b="0" lang="en-IN" sz="1400" spc="-1" strike="noStrike">
              <a:latin typeface="Arial"/>
            </a:endParaRPr>
          </a:p>
          <a:p>
            <a:pPr marL="343080" indent="-338760">
              <a:lnSpc>
                <a:spcPct val="100000"/>
              </a:lnSpc>
              <a:buClr>
                <a:srgbClr val="000000"/>
              </a:buClr>
              <a:buFont typeface="Wingdings" charset="2"/>
              <a:buChar char=""/>
            </a:pPr>
            <a:r>
              <a:rPr b="0" lang="en-IN" sz="1800" spc="-1" strike="noStrike">
                <a:solidFill>
                  <a:srgbClr val="000000"/>
                </a:solidFill>
                <a:latin typeface="Consolas"/>
                <a:ea typeface="Tahoma"/>
              </a:rPr>
              <a:t>c:\&gt;</a:t>
            </a:r>
            <a:r>
              <a:rPr b="0" lang="en-IN" sz="1800" spc="-1" strike="noStrike">
                <a:solidFill>
                  <a:srgbClr val="528693"/>
                </a:solidFill>
                <a:latin typeface="Consolas"/>
                <a:ea typeface="Tahoma"/>
              </a:rPr>
              <a:t> redis-cli –h 127.0.0.1 –p6379 –n 1 </a:t>
            </a:r>
            <a:r>
              <a:rPr b="0" lang="en-IN" sz="1400" spc="-1" strike="noStrike">
                <a:solidFill>
                  <a:srgbClr val="92d050"/>
                </a:solidFill>
                <a:latin typeface="Consolas"/>
                <a:ea typeface="Tahoma"/>
              </a:rPr>
              <a:t>//</a:t>
            </a:r>
            <a:r>
              <a:rPr b="0" lang="en-IN" sz="1400" spc="-1" strike="noStrike">
                <a:solidFill>
                  <a:srgbClr val="528693"/>
                </a:solidFill>
                <a:latin typeface="Consolas"/>
                <a:ea typeface="Tahoma"/>
              </a:rPr>
              <a:t> </a:t>
            </a:r>
            <a:r>
              <a:rPr b="0" lang="en-IN" sz="1400" spc="-1" strike="noStrike">
                <a:solidFill>
                  <a:srgbClr val="92d050"/>
                </a:solidFill>
                <a:latin typeface="Consolas"/>
                <a:ea typeface="Tahoma"/>
              </a:rPr>
              <a:t>redis-cli is the Redis command line interface</a:t>
            </a:r>
            <a:endParaRPr b="0" lang="en-IN" sz="1400" spc="-1" strike="noStrike">
              <a:latin typeface="Arial"/>
            </a:endParaRPr>
          </a:p>
        </p:txBody>
      </p:sp>
      <p:sp>
        <p:nvSpPr>
          <p:cNvPr id="100" name="CustomShape 3"/>
          <p:cNvSpPr/>
          <p:nvPr/>
        </p:nvSpPr>
        <p:spPr>
          <a:xfrm>
            <a:off x="1402200" y="2016000"/>
            <a:ext cx="6798600" cy="3945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2000" spc="-1" strike="noStrike">
                <a:solidFill>
                  <a:srgbClr val="00b0f0"/>
                </a:solidFill>
                <a:latin typeface="Consolas"/>
                <a:ea typeface="DejaVu Sans"/>
              </a:rPr>
              <a:t> </a:t>
            </a:r>
            <a:r>
              <a:rPr b="0" lang="en-US" sz="2000" spc="-1" strike="noStrike">
                <a:solidFill>
                  <a:srgbClr val="00b0f0"/>
                </a:solidFill>
                <a:latin typeface="Consolas"/>
                <a:ea typeface="DejaVu Sans"/>
              </a:rPr>
              <a:t>redis-cli -h host -p port –n dbIndexNumber</a:t>
            </a:r>
            <a:endParaRPr b="0" lang="en-IN" sz="2000" spc="-1" strike="noStrike">
              <a:latin typeface="Arial"/>
            </a:endParaRPr>
          </a:p>
        </p:txBody>
      </p:sp>
      <p:sp>
        <p:nvSpPr>
          <p:cNvPr id="101" name="CustomShape 4"/>
          <p:cNvSpPr/>
          <p:nvPr/>
        </p:nvSpPr>
        <p:spPr>
          <a:xfrm>
            <a:off x="1600200" y="762120"/>
            <a:ext cx="8987400" cy="6994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US" sz="2000" spc="-1" strike="noStrike">
                <a:solidFill>
                  <a:srgbClr val="000000"/>
                </a:solidFill>
                <a:latin typeface="Arial"/>
                <a:ea typeface="DejaVu Sans"/>
              </a:rPr>
              <a:t>To run commands on Redis remote server, you need to connect to the server by the same client </a:t>
            </a:r>
            <a:r>
              <a:rPr b="1" lang="en-US" sz="2000" spc="-1" strike="noStrike">
                <a:solidFill>
                  <a:srgbClr val="000000"/>
                </a:solidFill>
                <a:latin typeface="Arial"/>
                <a:ea typeface="DejaVu Sans"/>
              </a:rPr>
              <a:t>redis-cli</a:t>
            </a:r>
            <a:endParaRPr b="0" lang="en-IN" sz="2000" spc="-1" strike="noStrike">
              <a:latin typeface="Arial"/>
            </a:endParaRPr>
          </a:p>
        </p:txBody>
      </p:sp>
      <p:sp>
        <p:nvSpPr>
          <p:cNvPr id="102" name="CustomShape 5"/>
          <p:cNvSpPr/>
          <p:nvPr/>
        </p:nvSpPr>
        <p:spPr>
          <a:xfrm>
            <a:off x="1523880" y="5067720"/>
            <a:ext cx="9139680" cy="7905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r>
              <a:rPr b="0" lang="en-IN" sz="800" spc="-1" strike="noStrike">
                <a:solidFill>
                  <a:srgbClr val="000000"/>
                </a:solidFill>
                <a:latin typeface="Arial"/>
                <a:ea typeface="DejaVu Sans"/>
              </a:rPr>
              <a:t> </a:t>
            </a:r>
            <a:endParaRPr b="0" lang="en-IN" sz="800" spc="-1" strike="noStrike">
              <a:latin typeface="Arial"/>
            </a:endParaRPr>
          </a:p>
          <a:p>
            <a:pPr marL="285840" indent="-281520">
              <a:lnSpc>
                <a:spcPct val="100000"/>
              </a:lnSpc>
              <a:buClr>
                <a:srgbClr val="000000"/>
              </a:buClr>
              <a:buFont typeface="Arial"/>
              <a:buChar char="•"/>
            </a:pPr>
            <a:r>
              <a:rPr b="1" lang="en-IN" sz="1800" spc="-1" strike="noStrike">
                <a:solidFill>
                  <a:srgbClr val="000000"/>
                </a:solidFill>
                <a:latin typeface="Open Sans"/>
                <a:ea typeface="Open Sans"/>
              </a:rPr>
              <a:t>By default </a:t>
            </a:r>
            <a:r>
              <a:rPr b="0" lang="en-IN" sz="1800" spc="-1" strike="noStrike">
                <a:solidFill>
                  <a:srgbClr val="000000"/>
                </a:solidFill>
                <a:latin typeface="Open Sans"/>
                <a:ea typeface="Open Sans"/>
              </a:rPr>
              <a:t>redis-cli connects to the server at 127.0.0.1 port 6379</a:t>
            </a:r>
            <a:endParaRPr b="0" lang="en-IN" sz="1800" spc="-1" strike="noStrike">
              <a:latin typeface="Arial"/>
            </a:endParaRPr>
          </a:p>
        </p:txBody>
      </p:sp>
      <p:sp>
        <p:nvSpPr>
          <p:cNvPr id="103" name="CustomShape 6"/>
          <p:cNvSpPr/>
          <p:nvPr/>
        </p:nvSpPr>
        <p:spPr>
          <a:xfrm>
            <a:off x="1584000" y="4287960"/>
            <a:ext cx="8708040" cy="3520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clear</a:t>
            </a:r>
            <a:endParaRPr b="0" lang="en-IN" sz="1800" spc="-1" strike="noStrike">
              <a:latin typeface="Arial"/>
            </a:endParaRPr>
          </a:p>
        </p:txBody>
      </p:sp>
      <p:sp>
        <p:nvSpPr>
          <p:cNvPr id="104" name="CustomShape 7"/>
          <p:cNvSpPr/>
          <p:nvPr/>
        </p:nvSpPr>
        <p:spPr>
          <a:xfrm>
            <a:off x="1523880" y="0"/>
            <a:ext cx="91418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Getting</a:t>
            </a:r>
            <a:r>
              <a:rPr b="0" lang="en-IN" sz="4000" spc="-1" strike="noStrike">
                <a:solidFill>
                  <a:srgbClr val="f7c120"/>
                </a:solidFill>
                <a:latin typeface="Times New Roman"/>
                <a:ea typeface="DejaVu Sans"/>
              </a:rPr>
              <a:t> </a:t>
            </a:r>
            <a:r>
              <a:rPr b="0" lang="en-IN" sz="4000" spc="-1" strike="noStrike">
                <a:solidFill>
                  <a:srgbClr val="f7c120"/>
                </a:solidFill>
                <a:latin typeface="Open Sans"/>
                <a:ea typeface="DejaVu Sans"/>
              </a:rPr>
              <a:t>Started</a:t>
            </a:r>
            <a:endParaRPr b="0" lang="en-IN" sz="40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CustomShape 1"/>
          <p:cNvSpPr/>
          <p:nvPr/>
        </p:nvSpPr>
        <p:spPr>
          <a:xfrm>
            <a:off x="1676520" y="2362320"/>
            <a:ext cx="8834760" cy="11869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7200" spc="-1" strike="noStrike">
                <a:solidFill>
                  <a:srgbClr val="f7c120"/>
                </a:solidFill>
                <a:latin typeface="Century"/>
                <a:ea typeface="DejaVu Sans"/>
              </a:rPr>
              <a:t>select database</a:t>
            </a:r>
            <a:endParaRPr b="0" lang="en-IN" sz="7200" spc="-1" strike="noStrike">
              <a:latin typeface="Arial"/>
            </a:endParaRPr>
          </a:p>
        </p:txBody>
      </p:sp>
      <p:sp>
        <p:nvSpPr>
          <p:cNvPr id="106" name="CustomShape 2"/>
          <p:cNvSpPr/>
          <p:nvPr/>
        </p:nvSpPr>
        <p:spPr>
          <a:xfrm>
            <a:off x="1676520" y="3531600"/>
            <a:ext cx="8834760" cy="424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200" spc="-1" strike="noStrike">
                <a:solidFill>
                  <a:srgbClr val="bb0643"/>
                </a:solidFill>
                <a:latin typeface="Segoe UI"/>
                <a:ea typeface="DejaVu Sans"/>
              </a:rPr>
              <a:t>TODO</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Line 1"/>
          <p:cNvSpPr/>
          <p:nvPr/>
        </p:nvSpPr>
        <p:spPr>
          <a:xfrm>
            <a:off x="1523880" y="198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08" name="CustomShape 2"/>
          <p:cNvSpPr/>
          <p:nvPr/>
        </p:nvSpPr>
        <p:spPr>
          <a:xfrm>
            <a:off x="1523880" y="0"/>
            <a:ext cx="91396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select DB</a:t>
            </a:r>
            <a:endParaRPr b="0" lang="en-IN" sz="4000" spc="-1" strike="noStrike">
              <a:latin typeface="Arial"/>
            </a:endParaRPr>
          </a:p>
        </p:txBody>
      </p:sp>
      <p:sp>
        <p:nvSpPr>
          <p:cNvPr id="109" name="CustomShape 3"/>
          <p:cNvSpPr/>
          <p:nvPr/>
        </p:nvSpPr>
        <p:spPr>
          <a:xfrm>
            <a:off x="1600200" y="762120"/>
            <a:ext cx="8987400" cy="6382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SELECT </a:t>
            </a:r>
            <a:r>
              <a:rPr b="0" lang="en-US" sz="1800" spc="-1" strike="noStrike">
                <a:solidFill>
                  <a:srgbClr val="000000"/>
                </a:solidFill>
                <a:latin typeface="Arial"/>
                <a:ea typeface="DejaVu Sans"/>
              </a:rPr>
              <a:t>select the Redis logical database [from 0 - 15] having the specified zero-based numeric index. New connections always use the database 0.</a:t>
            </a:r>
            <a:endParaRPr b="0" lang="en-IN" sz="1800" spc="-1" strike="noStrike">
              <a:latin typeface="Arial"/>
            </a:endParaRPr>
          </a:p>
        </p:txBody>
      </p:sp>
      <p:sp>
        <p:nvSpPr>
          <p:cNvPr id="110" name="CustomShape 4"/>
          <p:cNvSpPr/>
          <p:nvPr/>
        </p:nvSpPr>
        <p:spPr>
          <a:xfrm>
            <a:off x="152280" y="152280"/>
            <a:ext cx="110232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11" name="CustomShape 5"/>
          <p:cNvSpPr/>
          <p:nvPr/>
        </p:nvSpPr>
        <p:spPr>
          <a:xfrm>
            <a:off x="1601280" y="2221560"/>
            <a:ext cx="898632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SELECT index</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ECHO message</a:t>
            </a:r>
            <a:endParaRPr b="0" lang="en-IN" sz="2000" spc="-1" strike="noStrike">
              <a:latin typeface="Arial"/>
            </a:endParaRPr>
          </a:p>
        </p:txBody>
      </p:sp>
      <p:sp>
        <p:nvSpPr>
          <p:cNvPr id="112" name="CustomShape 6"/>
          <p:cNvSpPr/>
          <p:nvPr/>
        </p:nvSpPr>
        <p:spPr>
          <a:xfrm>
            <a:off x="1523880" y="2940480"/>
            <a:ext cx="9416520" cy="1735560"/>
          </a:xfrm>
          <a:prstGeom prst="rect">
            <a:avLst/>
          </a:prstGeom>
          <a:noFill/>
          <a:ln>
            <a:noFill/>
          </a:ln>
        </p:spPr>
        <p:style>
          <a:lnRef idx="0"/>
          <a:fillRef idx="0"/>
          <a:effectRef idx="0"/>
          <a:fontRef idx="minor"/>
        </p:style>
        <p:txBody>
          <a:bodyPr lIns="90000" rIns="90000" tIns="45000" bIns="45000">
            <a:spAutoFit/>
          </a:bodyPr>
          <a:p>
            <a:pPr marL="285840" indent="-281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select 2</a:t>
            </a:r>
            <a:endParaRPr b="0" lang="en-IN" sz="1800" spc="-1" strike="noStrike">
              <a:latin typeface="Arial"/>
            </a:endParaRPr>
          </a:p>
          <a:p>
            <a:pPr marL="285840" indent="-281520">
              <a:lnSpc>
                <a:spcPct val="150000"/>
              </a:lnSpc>
              <a:buClr>
                <a:srgbClr val="808080"/>
              </a:buClr>
              <a:buFont typeface="Arial"/>
              <a:buChar char="•"/>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[2]</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select 16  </a:t>
            </a:r>
            <a:r>
              <a:rPr b="0" lang="en-IN" sz="1600" spc="-1" strike="noStrike">
                <a:solidFill>
                  <a:srgbClr val="bbe33d"/>
                </a:solidFill>
                <a:latin typeface="Consolas"/>
                <a:ea typeface="SimSun"/>
              </a:rPr>
              <a:t>//(error) ERR DB index is out of range</a:t>
            </a:r>
            <a:endParaRPr b="0" lang="en-IN" sz="1600" spc="-1" strike="noStrike">
              <a:latin typeface="Arial"/>
            </a:endParaRPr>
          </a:p>
          <a:p>
            <a:pPr marL="285840" indent="-281520">
              <a:lnSpc>
                <a:spcPct val="150000"/>
              </a:lnSpc>
              <a:buClr>
                <a:srgbClr val="808080"/>
              </a:buClr>
              <a:buFont typeface="Arial"/>
              <a:buChar char="•"/>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[2]</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select 0</a:t>
            </a:r>
            <a:endParaRPr b="0" lang="en-IN" sz="1800" spc="-1" strike="noStrike">
              <a:latin typeface="Arial"/>
            </a:endParaRPr>
          </a:p>
          <a:p>
            <a:pPr marL="285840" indent="-28152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echo</a:t>
            </a:r>
            <a:r>
              <a:rPr b="0" lang="en-IN" sz="1800" spc="-1" strike="noStrike">
                <a:solidFill>
                  <a:srgbClr val="808080"/>
                </a:solidFill>
                <a:latin typeface="Consolas"/>
                <a:ea typeface="SimSun"/>
              </a:rPr>
              <a:t> </a:t>
            </a:r>
            <a:r>
              <a:rPr b="0" lang="en-IN" sz="1800" spc="-1" strike="noStrike">
                <a:solidFill>
                  <a:srgbClr val="ff5733"/>
                </a:solidFill>
                <a:latin typeface="Consolas"/>
                <a:ea typeface="SimSun"/>
              </a:rPr>
              <a:t>"Hello World!"</a:t>
            </a:r>
            <a:endParaRPr b="0" lang="en-IN" sz="1800" spc="-1" strike="noStrike">
              <a:latin typeface="Arial"/>
            </a:endParaRPr>
          </a:p>
        </p:txBody>
      </p:sp>
      <p:sp>
        <p:nvSpPr>
          <p:cNvPr id="113" name="CustomShape 7"/>
          <p:cNvSpPr/>
          <p:nvPr/>
        </p:nvSpPr>
        <p:spPr>
          <a:xfrm>
            <a:off x="1584000" y="4889520"/>
            <a:ext cx="8852040" cy="10126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16000" indent="-212040">
              <a:lnSpc>
                <a:spcPct val="100000"/>
              </a:lnSpc>
              <a:buClr>
                <a:srgbClr val="000000"/>
              </a:buClr>
              <a:buSzPct val="45000"/>
              <a:buFont typeface="Wingdings" charset="2"/>
              <a:buChar char=""/>
            </a:pPr>
            <a:r>
              <a:rPr b="0" lang="en-IN" sz="1800" spc="-1" strike="noStrike">
                <a:solidFill>
                  <a:srgbClr val="666666"/>
                </a:solidFill>
                <a:latin typeface="Arial"/>
                <a:ea typeface="Open Sans"/>
              </a:rPr>
              <a:t>Different databases can have keys with the same name, and commands like </a:t>
            </a:r>
            <a:r>
              <a:rPr b="1" lang="en-IN" sz="1800" spc="-1" strike="noStrike">
                <a:solidFill>
                  <a:srgbClr val="666666"/>
                </a:solidFill>
                <a:latin typeface="Arial"/>
                <a:ea typeface="Open Sans"/>
              </a:rPr>
              <a:t>FLUSHDB</a:t>
            </a:r>
            <a:r>
              <a:rPr b="0" lang="en-IN" sz="1800" spc="-1" strike="noStrike">
                <a:solidFill>
                  <a:srgbClr val="666666"/>
                </a:solidFill>
                <a:latin typeface="Arial"/>
                <a:ea typeface="Open Sans"/>
              </a:rPr>
              <a:t>, </a:t>
            </a:r>
            <a:r>
              <a:rPr b="1" lang="en-IN" sz="1800" spc="-1" strike="noStrike">
                <a:solidFill>
                  <a:srgbClr val="666666"/>
                </a:solidFill>
                <a:latin typeface="Arial"/>
                <a:ea typeface="Open Sans"/>
              </a:rPr>
              <a:t>SWAPDB</a:t>
            </a:r>
            <a:r>
              <a:rPr b="0" lang="en-IN" sz="1800" spc="-1" strike="noStrike">
                <a:solidFill>
                  <a:srgbClr val="666666"/>
                </a:solidFill>
                <a:latin typeface="Arial"/>
                <a:ea typeface="Open Sans"/>
              </a:rPr>
              <a:t> or </a:t>
            </a:r>
            <a:r>
              <a:rPr b="1" lang="en-IN" sz="1800" spc="-1" strike="noStrike">
                <a:solidFill>
                  <a:srgbClr val="666666"/>
                </a:solidFill>
                <a:latin typeface="Arial"/>
                <a:ea typeface="Open Sans"/>
              </a:rPr>
              <a:t>RANDOMKEY</a:t>
            </a:r>
            <a:r>
              <a:rPr b="0" lang="en-IN" sz="1800" spc="-1" strike="noStrike">
                <a:solidFill>
                  <a:srgbClr val="666666"/>
                </a:solidFill>
                <a:latin typeface="Arial"/>
                <a:ea typeface="Open Sans"/>
              </a:rPr>
              <a:t> work on specific databases.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1676520" y="2362320"/>
            <a:ext cx="8834760" cy="11869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7200" spc="-1" strike="noStrike">
                <a:solidFill>
                  <a:srgbClr val="f7c120"/>
                </a:solidFill>
                <a:latin typeface="Century"/>
                <a:ea typeface="DejaVu Sans"/>
              </a:rPr>
              <a:t>redis strings</a:t>
            </a:r>
            <a:endParaRPr b="0" lang="en-IN" sz="7200" spc="-1" strike="noStrike">
              <a:latin typeface="Arial"/>
            </a:endParaRPr>
          </a:p>
        </p:txBody>
      </p:sp>
      <p:sp>
        <p:nvSpPr>
          <p:cNvPr id="115" name="CustomShape 2"/>
          <p:cNvSpPr/>
          <p:nvPr/>
        </p:nvSpPr>
        <p:spPr>
          <a:xfrm>
            <a:off x="1666800" y="609480"/>
            <a:ext cx="883476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116" name="CustomShape 3"/>
          <p:cNvSpPr/>
          <p:nvPr/>
        </p:nvSpPr>
        <p:spPr>
          <a:xfrm>
            <a:off x="1676520" y="3531600"/>
            <a:ext cx="8834760" cy="759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200" spc="-1" strike="noStrike">
                <a:solidFill>
                  <a:srgbClr val="bb0643"/>
                </a:solidFill>
                <a:latin typeface="Segoe UI"/>
                <a:ea typeface="DejaVu Sans"/>
              </a:rPr>
              <a:t>Redis strings commands are used for managing string values in Redis.</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1676520" y="2362320"/>
            <a:ext cx="8834760" cy="11869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7200" spc="-1" strike="noStrike">
                <a:solidFill>
                  <a:srgbClr val="f7c120"/>
                </a:solidFill>
                <a:latin typeface="Century"/>
                <a:ea typeface="DejaVu Sans"/>
              </a:rPr>
              <a:t>set key</a:t>
            </a:r>
            <a:endParaRPr b="0" lang="en-IN" sz="7200" spc="-1" strike="noStrike">
              <a:latin typeface="Arial"/>
            </a:endParaRPr>
          </a:p>
        </p:txBody>
      </p:sp>
      <p:sp>
        <p:nvSpPr>
          <p:cNvPr id="118" name="CustomShape 2"/>
          <p:cNvSpPr/>
          <p:nvPr/>
        </p:nvSpPr>
        <p:spPr>
          <a:xfrm>
            <a:off x="1676520" y="3531600"/>
            <a:ext cx="8834760" cy="424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200" spc="-1" strike="noStrike">
                <a:solidFill>
                  <a:srgbClr val="bb0643"/>
                </a:solidFill>
                <a:latin typeface="Segoe UI"/>
                <a:ea typeface="DejaVu Sans"/>
              </a:rPr>
              <a:t>TODO</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Line 1"/>
          <p:cNvSpPr/>
          <p:nvPr/>
        </p:nvSpPr>
        <p:spPr>
          <a:xfrm>
            <a:off x="1523880" y="198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20" name="CustomShape 2"/>
          <p:cNvSpPr/>
          <p:nvPr/>
        </p:nvSpPr>
        <p:spPr>
          <a:xfrm>
            <a:off x="1523880" y="0"/>
            <a:ext cx="91396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set key</a:t>
            </a:r>
            <a:endParaRPr b="0" lang="en-IN" sz="4000" spc="-1" strike="noStrike">
              <a:latin typeface="Arial"/>
            </a:endParaRPr>
          </a:p>
        </p:txBody>
      </p:sp>
      <p:sp>
        <p:nvSpPr>
          <p:cNvPr id="121" name="CustomShape 3"/>
          <p:cNvSpPr/>
          <p:nvPr/>
        </p:nvSpPr>
        <p:spPr>
          <a:xfrm>
            <a:off x="1600200" y="762120"/>
            <a:ext cx="8987400" cy="9126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SET</a:t>
            </a:r>
            <a:r>
              <a:rPr b="0" lang="en-IN" sz="1800" spc="-1" strike="noStrike">
                <a:solidFill>
                  <a:srgbClr val="000000"/>
                </a:solidFill>
                <a:latin typeface="Arial"/>
                <a:ea typeface="DejaVu Sans"/>
              </a:rPr>
              <a:t> key to hold the string value. If key already holds a value, it is overwritten, regardless of its type. Any previous time to live associated with the key is discarded on successful SET operation.</a:t>
            </a:r>
            <a:endParaRPr b="0" lang="en-IN" sz="1800" spc="-1" strike="noStrike">
              <a:latin typeface="Arial"/>
            </a:endParaRPr>
          </a:p>
        </p:txBody>
      </p:sp>
      <p:sp>
        <p:nvSpPr>
          <p:cNvPr id="122" name="CustomShape 4"/>
          <p:cNvSpPr/>
          <p:nvPr/>
        </p:nvSpPr>
        <p:spPr>
          <a:xfrm>
            <a:off x="1523880" y="4272480"/>
            <a:ext cx="8885520" cy="2558520"/>
          </a:xfrm>
          <a:prstGeom prst="rect">
            <a:avLst/>
          </a:prstGeom>
          <a:noFill/>
          <a:ln>
            <a:noFill/>
          </a:ln>
        </p:spPr>
        <p:style>
          <a:lnRef idx="0"/>
          <a:fillRef idx="0"/>
          <a:effectRef idx="0"/>
          <a:fontRef idx="minor"/>
        </p:style>
        <p:txBody>
          <a:bodyPr lIns="90000" rIns="90000" tIns="45000" bIns="45000">
            <a:spAutoFit/>
          </a:bodyPr>
          <a:p>
            <a:pPr marL="285840" indent="-281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server:1 redis</a:t>
            </a:r>
            <a:endParaRPr b="0" lang="en-IN" sz="1800" spc="-1" strike="noStrike">
              <a:latin typeface="Arial"/>
            </a:endParaRPr>
          </a:p>
          <a:p>
            <a:pPr marL="285840" indent="-281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otp:1 455676 ex 100</a:t>
            </a:r>
            <a:endParaRPr b="0" lang="en-IN" sz="1800" spc="-1" strike="noStrike">
              <a:latin typeface="Arial"/>
            </a:endParaRPr>
          </a:p>
          <a:p>
            <a:pPr marL="285840" indent="-281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otp:2 236767 px 100</a:t>
            </a:r>
            <a:endParaRPr b="0" lang="en-IN" sz="1800" spc="-1" strike="noStrike">
              <a:latin typeface="Arial"/>
            </a:endParaRPr>
          </a:p>
          <a:p>
            <a:pPr marL="285840" indent="-281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"host name" stp5 nx</a:t>
            </a:r>
            <a:endParaRPr b="0" lang="en-IN" sz="1800" spc="-1" strike="noStrike">
              <a:latin typeface="Arial"/>
            </a:endParaRPr>
          </a:p>
          <a:p>
            <a:pPr marL="285840" indent="-28152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set user:1 "saleel" xx</a:t>
            </a:r>
            <a:endParaRPr b="0" lang="en-IN" sz="1800" spc="-1" strike="noStrike">
              <a:latin typeface="Arial"/>
            </a:endParaRPr>
          </a:p>
          <a:p>
            <a:pPr marL="285840" indent="-2815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password:1 sony</a:t>
            </a:r>
            <a:endParaRPr b="0" lang="en-IN" sz="1800" spc="-1" strike="noStrike">
              <a:latin typeface="Arial"/>
            </a:endParaRPr>
          </a:p>
        </p:txBody>
      </p:sp>
      <p:graphicFrame>
        <p:nvGraphicFramePr>
          <p:cNvPr id="123" name="Table 5"/>
          <p:cNvGraphicFramePr/>
          <p:nvPr/>
        </p:nvGraphicFramePr>
        <p:xfrm>
          <a:off x="1523880" y="2793240"/>
          <a:ext cx="9067320" cy="1482840"/>
        </p:xfrm>
        <a:graphic>
          <a:graphicData uri="http://schemas.openxmlformats.org/drawingml/2006/table">
            <a:tbl>
              <a:tblPr/>
              <a:tblGrid>
                <a:gridCol w="2565720"/>
                <a:gridCol w="6501960"/>
              </a:tblGrid>
              <a:tr h="37080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EX seconds </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Set the specified expire time, in seconds.</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PX milliseconds </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Set the specified expire time, in milliseconds.</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NX</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Only set the key if it does not already exist.</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XX</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Only set the key if it already exist.</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124" name="CustomShape 6"/>
          <p:cNvSpPr/>
          <p:nvPr/>
        </p:nvSpPr>
        <p:spPr>
          <a:xfrm>
            <a:off x="1601280" y="2221560"/>
            <a:ext cx="8986320" cy="394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SET key value [EX seconds] [PX milliseconds] [NX|XX] </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1676520" y="2362320"/>
            <a:ext cx="8834760" cy="22842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7200" spc="-1" strike="noStrike">
                <a:solidFill>
                  <a:srgbClr val="f7c120"/>
                </a:solidFill>
                <a:latin typeface="Century"/>
                <a:ea typeface="DejaVu Sans"/>
              </a:rPr>
              <a:t>setex key &amp; setnx key</a:t>
            </a:r>
            <a:endParaRPr b="0" lang="en-IN" sz="7200" spc="-1" strike="noStrike">
              <a:latin typeface="Arial"/>
            </a:endParaRPr>
          </a:p>
        </p:txBody>
      </p:sp>
      <p:sp>
        <p:nvSpPr>
          <p:cNvPr id="126" name="CustomShape 2"/>
          <p:cNvSpPr/>
          <p:nvPr/>
        </p:nvSpPr>
        <p:spPr>
          <a:xfrm>
            <a:off x="1676520" y="4719600"/>
            <a:ext cx="8834760" cy="424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200" spc="-1" strike="noStrike">
                <a:solidFill>
                  <a:srgbClr val="bb0643"/>
                </a:solidFill>
                <a:latin typeface="Segoe UI"/>
                <a:ea typeface="DejaVu Sans"/>
              </a:rPr>
              <a:t>TODO</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11581</TotalTime>
  <Application>LibreOffice/6.4.7.2$Linux_X86_64 LibreOffice_project/40$Build-2</Application>
  <Words>1227</Words>
  <Paragraphs>148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2001-07-06T15:43:27Z</dcterms:created>
  <dc:creator>Zahid Aslam</dc:creator>
  <dc:description/>
  <cp:keywords>HTTP programming tags</cp:keywords>
  <dc:language>en-IN</dc:language>
  <cp:lastModifiedBy/>
  <cp:lastPrinted>1601-01-01T00:00:00Z</cp:lastPrinted>
  <dcterms:modified xsi:type="dcterms:W3CDTF">2021-04-28T11:37:00Z</dcterms:modified>
  <cp:revision>2007</cp:revision>
  <dc:subject>HTML Programming</dc:subject>
  <dc:title>HTML [Hyper Text Markup Language]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23</vt:i4>
  </property>
  <property fmtid="{D5CDD505-2E9C-101B-9397-08002B2CF9AE}" pid="12" name="category">
    <vt:lpwstr>HTML Programming</vt:lpwstr>
  </property>
</Properties>
</file>