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0"/>
  </p:notesMasterIdLst>
  <p:sldIdLst>
    <p:sldId id="256" r:id="rId2"/>
    <p:sldId id="1390" r:id="rId3"/>
    <p:sldId id="258" r:id="rId4"/>
    <p:sldId id="259" r:id="rId5"/>
    <p:sldId id="1391" r:id="rId6"/>
    <p:sldId id="1394" r:id="rId7"/>
    <p:sldId id="1401" r:id="rId8"/>
    <p:sldId id="1395" r:id="rId9"/>
    <p:sldId id="1396" r:id="rId10"/>
    <p:sldId id="1397" r:id="rId11"/>
    <p:sldId id="1399" r:id="rId12"/>
    <p:sldId id="1400" r:id="rId13"/>
    <p:sldId id="1402" r:id="rId14"/>
    <p:sldId id="1403" r:id="rId15"/>
    <p:sldId id="1404" r:id="rId16"/>
    <p:sldId id="1393" r:id="rId17"/>
    <p:sldId id="350" r:id="rId18"/>
    <p:sldId id="139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9AE0A"/>
    <a:srgbClr val="3266FA"/>
    <a:srgbClr val="FDF101"/>
    <a:srgbClr val="2CE041"/>
    <a:srgbClr val="781632"/>
    <a:srgbClr val="7B6989"/>
    <a:srgbClr val="E3903D"/>
    <a:srgbClr val="7E007E"/>
    <a:srgbClr val="9B1D41"/>
    <a:srgbClr val="5E4C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394" autoAdjust="0"/>
  </p:normalViewPr>
  <p:slideViewPr>
    <p:cSldViewPr>
      <p:cViewPr>
        <p:scale>
          <a:sx n="66" d="100"/>
          <a:sy n="66" d="100"/>
        </p:scale>
        <p:origin x="792" y="16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69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F699C-254E-44B6-B18D-E7E82B2FC743}" type="datetimeFigureOut">
              <a:rPr lang="en-IN" smtClean="0"/>
              <a:pPr/>
              <a:t>24-06-2021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C5AE1-8B73-453E-AD5C-7AC64EE599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269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6/24/2021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6/24/2021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6/24/2021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90093061"/>
              </p:ext>
            </p:extLst>
          </p:nvPr>
        </p:nvGraphicFramePr>
        <p:xfrm>
          <a:off x="7010400" y="6474639"/>
          <a:ext cx="4572000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3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3" action="ppaction://hlinksldjump"/>
                        </a:rPr>
                        <a:t>Home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Link1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Link2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4" action="ppaction://hlinksldjump"/>
                        </a:rPr>
                        <a:t>Index Page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975680" y="3553920"/>
            <a:ext cx="8510760" cy="96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0" b="1" i="1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SimSun"/>
                <a:ea typeface="SimSun"/>
              </a:rPr>
              <a:t>Neo4j</a:t>
            </a:r>
            <a:endParaRPr lang="en-IN" sz="8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720000" y="5158800"/>
            <a:ext cx="10860840" cy="11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9000" b="0" strike="noStrike" spc="-1" dirty="0">
                <a:solidFill>
                  <a:srgbClr val="17A889"/>
                </a:solidFill>
                <a:latin typeface="Calibri"/>
                <a:ea typeface="DejaVu Sans"/>
              </a:rPr>
              <a:t>iet</a:t>
            </a:r>
            <a:endParaRPr lang="en-IN" sz="9000" b="0" strike="noStrike" spc="-1" dirty="0">
              <a:latin typeface="Arial"/>
            </a:endParaRPr>
          </a:p>
        </p:txBody>
      </p:sp>
      <p:pic>
        <p:nvPicPr>
          <p:cNvPr id="91" name="Picture 2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181440" y="196560"/>
            <a:ext cx="2830680" cy="104400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3557880" y="93600"/>
            <a:ext cx="8429040" cy="23992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 dirty="0">
                <a:solidFill>
                  <a:srgbClr val="781632"/>
                </a:solidFill>
                <a:latin typeface="Segoe Print"/>
                <a:ea typeface="DejaVu Sans"/>
              </a:rPr>
              <a:t>“</a:t>
            </a:r>
            <a:r>
              <a:rPr lang="en-US" sz="4400" spc="-1" dirty="0">
                <a:solidFill>
                  <a:srgbClr val="781632"/>
                </a:solidFill>
                <a:latin typeface="Segoe Print"/>
              </a:rPr>
              <a:t>The greatest religion is to be true to your own nature. Have faith in yourselves.</a:t>
            </a:r>
            <a:r>
              <a:rPr lang="en-IN" sz="4400" b="0" strike="noStrike" spc="-1" dirty="0">
                <a:solidFill>
                  <a:srgbClr val="781632"/>
                </a:solidFill>
                <a:latin typeface="Segoe Print"/>
                <a:ea typeface="DejaVu Sans"/>
              </a:rPr>
              <a:t>”</a:t>
            </a:r>
            <a:endParaRPr lang="en-IN" sz="4400" b="0" strike="noStrike" spc="-1" dirty="0">
              <a:solidFill>
                <a:srgbClr val="781632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111111"/>
                </a:solidFill>
                <a:latin typeface="-apple-system"/>
                <a:ea typeface="DejaVu Sans"/>
              </a:rPr>
              <a:t>~ Swami Vivekananda</a:t>
            </a:r>
            <a:endParaRPr lang="en-IN" sz="1800" b="0" strike="noStrike" spc="-1" dirty="0">
              <a:latin typeface="Arial"/>
            </a:endParaRPr>
          </a:p>
        </p:txBody>
      </p:sp>
      <p:pic>
        <p:nvPicPr>
          <p:cNvPr id="93" name="Picture 2_0"/>
          <p:cNvPicPr/>
          <p:nvPr/>
        </p:nvPicPr>
        <p:blipFill>
          <a:blip r:embed="rId2"/>
          <a:stretch/>
        </p:blipFill>
        <p:spPr>
          <a:xfrm>
            <a:off x="181440" y="196920"/>
            <a:ext cx="2832480" cy="104580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7824192" y="4715999"/>
            <a:ext cx="3756648" cy="6663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200" strike="noStrike" spc="-1" dirty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  <a:ea typeface="DejaVu Sans"/>
              </a:rPr>
              <a:t>Graph Databases</a:t>
            </a:r>
          </a:p>
          <a:p>
            <a:pPr>
              <a:lnSpc>
                <a:spcPct val="100000"/>
              </a:lnSpc>
            </a:pPr>
            <a:r>
              <a:rPr lang="en-US" sz="2200" strike="noStrike" spc="-1" dirty="0">
                <a:solidFill>
                  <a:schemeClr val="accent1">
                    <a:lumMod val="75000"/>
                  </a:schemeClr>
                </a:solidFill>
                <a:latin typeface="Candara" panose="020E0502030303020204" pitchFamily="34" charset="0"/>
                <a:ea typeface="DejaVu Sans"/>
              </a:rPr>
              <a:t>Cypher Query Language (CQL)</a:t>
            </a:r>
            <a:endParaRPr lang="en-IN" sz="2200" strike="noStrike" spc="-1" dirty="0">
              <a:solidFill>
                <a:schemeClr val="accent1">
                  <a:lumMod val="75000"/>
                </a:schemeClr>
              </a:solidFill>
              <a:latin typeface="Candara" panose="020E0502030303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single/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multiple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 node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(n), (m), ...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204864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(Saleel)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(Sharmin), (Vrushali) </a:t>
            </a:r>
          </a:p>
        </p:txBody>
      </p:sp>
    </p:spTree>
    <p:extLst>
      <p:ext uri="{BB962C8B-B14F-4D97-AF65-F5344CB8AC3E}">
        <p14:creationId xmlns:p14="http://schemas.microsoft.com/office/powerpoint/2010/main" val="3783570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node 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with single label/multiple labels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(n:label_name), (m:label_name), ...</a:t>
            </a:r>
          </a:p>
          <a:p>
            <a:endParaRPr lang="en-IN" sz="400" b="0" i="0" spc="-1" dirty="0">
              <a:solidFill>
                <a:srgbClr val="0070C0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(n:label1:label2:labelN), (m:label1:label2:labelN), ...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515543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Saleel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Person</a:t>
            </a:r>
            <a:r>
              <a:rPr lang="en-IN" dirty="0">
                <a:solidFill>
                  <a:srgbClr val="586E75"/>
                </a:solidFill>
                <a:effectLst/>
              </a:rPr>
              <a:t>)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(Sharmin:Person:Client), (Vrushali:Person:Client) </a:t>
            </a:r>
          </a:p>
        </p:txBody>
      </p:sp>
    </p:spTree>
    <p:extLst>
      <p:ext uri="{BB962C8B-B14F-4D97-AF65-F5344CB8AC3E}">
        <p14:creationId xmlns:p14="http://schemas.microsoft.com/office/powerpoint/2010/main" val="2227270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860142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Keys are not to give in quotes either (single or double quotes).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node 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and add label and properties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(n:label_name { key1: value, key2: value, ... }), ...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61E77D-FAAC-491A-903A-4BF8DA4AF1A1}"/>
              </a:ext>
            </a:extLst>
          </p:cNvPr>
          <p:cNvSpPr txBox="1"/>
          <p:nvPr/>
        </p:nvSpPr>
        <p:spPr>
          <a:xfrm>
            <a:off x="243604" y="2132856"/>
            <a:ext cx="1169388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Saleel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Person </a:t>
            </a:r>
            <a:r>
              <a:rPr lang="en-US" dirty="0">
                <a:solidFill>
                  <a:srgbClr val="586E75"/>
                </a:solidFill>
                <a:effectLst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</a:rPr>
              <a:t>"Saleel Bagde"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color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</a:rPr>
              <a:t>"Blue"</a:t>
            </a:r>
            <a:r>
              <a:rPr lang="en-US" dirty="0">
                <a:solidFill>
                  <a:srgbClr val="333333"/>
                </a:solidFill>
                <a:effectLst/>
              </a:rPr>
              <a:t> "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isActive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true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})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Sharmin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Person </a:t>
            </a:r>
            <a:r>
              <a:rPr lang="en-IN" dirty="0">
                <a:solidFill>
                  <a:srgbClr val="586E75"/>
                </a:solidFill>
                <a:effectLst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</a:rPr>
              <a:t>"Sharmin Bagde"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 color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</a:rPr>
              <a:t>"Pink"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 isActive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false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</a:rPr>
              <a:t>})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rgbClr val="586E75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a1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author</a:t>
            </a:r>
            <a:r>
              <a:rPr lang="en-IN" dirty="0">
                <a:solidFill>
                  <a:srgbClr val="586E75"/>
                </a:solidFill>
                <a:effectLst/>
              </a:rPr>
              <a:t>{ </a:t>
            </a:r>
            <a:r>
              <a:rPr lang="en-IN" dirty="0">
                <a:solidFill>
                  <a:srgbClr val="333333"/>
                </a:solidFill>
                <a:effectLst/>
              </a:rPr>
              <a:t>_id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1001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 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’saleel’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 location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'baroda’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 phone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100 </a:t>
            </a:r>
            <a:r>
              <a:rPr lang="en-IN" dirty="0">
                <a:solidFill>
                  <a:srgbClr val="586E75"/>
                </a:solidFill>
                <a:effectLst/>
              </a:rPr>
              <a:t>}),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pPr marL="273050"/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a2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author</a:t>
            </a:r>
            <a:r>
              <a:rPr lang="en-IN" dirty="0">
                <a:solidFill>
                  <a:srgbClr val="586E75"/>
                </a:solidFill>
                <a:effectLst/>
              </a:rPr>
              <a:t>{ </a:t>
            </a:r>
            <a:r>
              <a:rPr lang="en-IN" dirty="0">
                <a:solidFill>
                  <a:srgbClr val="333333"/>
                </a:solidFill>
                <a:effectLst/>
              </a:rPr>
              <a:t>_id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1002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 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'sharmin’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 location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'pune’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 phone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200 </a:t>
            </a:r>
            <a:r>
              <a:rPr lang="en-IN" dirty="0">
                <a:solidFill>
                  <a:srgbClr val="586E75"/>
                </a:solidFill>
                <a:effectLst/>
              </a:rPr>
              <a:t>}),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pPr marL="273050"/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a3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author</a:t>
            </a:r>
            <a:r>
              <a:rPr lang="en-IN" dirty="0">
                <a:solidFill>
                  <a:srgbClr val="586E75"/>
                </a:solidFill>
                <a:effectLst/>
              </a:rPr>
              <a:t>{ </a:t>
            </a:r>
            <a:r>
              <a:rPr lang="en-IN" dirty="0">
                <a:solidFill>
                  <a:srgbClr val="333333"/>
                </a:solidFill>
                <a:effectLst/>
              </a:rPr>
              <a:t>_id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1003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'vrushali’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 location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</a:t>
            </a:r>
            <a:r>
              <a:rPr lang="en-IN" dirty="0" err="1">
                <a:solidFill>
                  <a:srgbClr val="B58900"/>
                </a:solidFill>
                <a:effectLst/>
              </a:rPr>
              <a:t>nashik</a:t>
            </a:r>
            <a:r>
              <a:rPr lang="en-IN" dirty="0">
                <a:solidFill>
                  <a:srgbClr val="B58900"/>
                </a:solidFill>
                <a:effectLst/>
              </a:rPr>
              <a:t>’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 phone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300</a:t>
            </a:r>
            <a:r>
              <a:rPr lang="en-IN" dirty="0">
                <a:solidFill>
                  <a:srgbClr val="586E75"/>
                </a:solidFill>
                <a:effectLst/>
              </a:rPr>
              <a:t>}),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pPr marL="273050"/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a4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author</a:t>
            </a:r>
            <a:r>
              <a:rPr lang="en-IN" dirty="0">
                <a:solidFill>
                  <a:srgbClr val="586E75"/>
                </a:solidFill>
                <a:effectLst/>
              </a:rPr>
              <a:t>{ </a:t>
            </a:r>
            <a:r>
              <a:rPr lang="en-IN" dirty="0">
                <a:solidFill>
                  <a:srgbClr val="333333"/>
                </a:solidFill>
                <a:effectLst/>
              </a:rPr>
              <a:t>_id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1004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 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'ruhan’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 location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'pune’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 phone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400</a:t>
            </a:r>
            <a:r>
              <a:rPr lang="en-IN" dirty="0">
                <a:solidFill>
                  <a:srgbClr val="586E75"/>
                </a:solidFill>
                <a:effectLst/>
              </a:rPr>
              <a:t>})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pPr marL="273050"/>
            <a:r>
              <a:rPr lang="en-IN" dirty="0">
                <a:solidFill>
                  <a:srgbClr val="859900"/>
                </a:solidFill>
                <a:effectLst/>
              </a:rPr>
              <a:t>return</a:t>
            </a:r>
            <a:r>
              <a:rPr lang="en-IN" dirty="0">
                <a:solidFill>
                  <a:srgbClr val="333333"/>
                </a:solidFill>
                <a:effectLst/>
              </a:rPr>
              <a:t> a1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a2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a3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a4</a:t>
            </a:r>
          </a:p>
          <a:p>
            <a:pPr marL="273050"/>
            <a:endParaRPr lang="en-IN" sz="800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b1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book</a:t>
            </a:r>
            <a:r>
              <a:rPr lang="en-IN" dirty="0">
                <a:solidFill>
                  <a:srgbClr val="586E75"/>
                </a:solidFill>
                <a:effectLst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'redis'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isbn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'redis-01'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price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175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publishername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'universal publisher'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</a:rPr>
              <a:t>}),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pPr marL="273050"/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b2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book</a:t>
            </a:r>
            <a:r>
              <a:rPr lang="en-IN" dirty="0">
                <a:solidFill>
                  <a:srgbClr val="586E75"/>
                </a:solidFill>
                <a:effectLst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</a:t>
            </a:r>
            <a:r>
              <a:rPr lang="en-IN" dirty="0" err="1">
                <a:solidFill>
                  <a:srgbClr val="B58900"/>
                </a:solidFill>
                <a:effectLst/>
              </a:rPr>
              <a:t>hbase</a:t>
            </a:r>
            <a:r>
              <a:rPr lang="en-IN" dirty="0">
                <a:solidFill>
                  <a:srgbClr val="B58900"/>
                </a:solidFill>
                <a:effectLst/>
              </a:rPr>
              <a:t>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isbn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'hBase-02'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price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125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publishername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'global publisher'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</a:rPr>
              <a:t>}),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pPr marL="273050"/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b3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book</a:t>
            </a:r>
            <a:r>
              <a:rPr lang="en-IN" dirty="0">
                <a:solidFill>
                  <a:srgbClr val="586E75"/>
                </a:solidFill>
                <a:effectLst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'neo4j'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isbn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'neo4j-03'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price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340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publishername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'tech publisher'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</a:rPr>
              <a:t>}),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pPr marL="273050"/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b4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book</a:t>
            </a:r>
            <a:r>
              <a:rPr lang="en-IN" dirty="0">
                <a:solidFill>
                  <a:srgbClr val="586E75"/>
                </a:solidFill>
                <a:effectLst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</a:t>
            </a:r>
            <a:r>
              <a:rPr lang="en-IN" dirty="0" err="1">
                <a:solidFill>
                  <a:srgbClr val="B58900"/>
                </a:solidFill>
                <a:effectLst/>
              </a:rPr>
              <a:t>mongodb</a:t>
            </a:r>
            <a:r>
              <a:rPr lang="en-IN" dirty="0">
                <a:solidFill>
                  <a:srgbClr val="B58900"/>
                </a:solidFill>
                <a:effectLst/>
              </a:rPr>
              <a:t>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isbn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'mongodb-04'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price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180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publishername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'universal publisher'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</a:rPr>
              <a:t>})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pPr marL="273050"/>
            <a:r>
              <a:rPr lang="en-IN" dirty="0">
                <a:solidFill>
                  <a:srgbClr val="859900"/>
                </a:solidFill>
                <a:effectLst/>
              </a:rPr>
              <a:t>return</a:t>
            </a:r>
            <a:r>
              <a:rPr lang="en-IN" dirty="0">
                <a:solidFill>
                  <a:srgbClr val="333333"/>
                </a:solidFill>
                <a:effectLst/>
              </a:rPr>
              <a:t> b1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b2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b3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b4</a:t>
            </a:r>
            <a:endParaRPr lang="en-IN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262240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delete all node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MATCH (n) DETACH DELETE n</a:t>
            </a:r>
            <a:endParaRPr lang="en-IN" spc="-1" dirty="0">
              <a:solidFill>
                <a:srgbClr val="0070C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pt-BR" dirty="0">
                <a:solidFill>
                  <a:srgbClr val="859900"/>
                </a:solidFill>
                <a:effectLst/>
              </a:rPr>
              <a:t>match</a:t>
            </a:r>
            <a:r>
              <a:rPr lang="pt-BR" dirty="0">
                <a:solidFill>
                  <a:srgbClr val="586E75"/>
                </a:solidFill>
                <a:effectLst/>
              </a:rPr>
              <a:t>(</a:t>
            </a:r>
            <a:r>
              <a:rPr lang="pt-BR" dirty="0">
                <a:solidFill>
                  <a:srgbClr val="333333"/>
                </a:solidFill>
                <a:effectLst/>
              </a:rPr>
              <a:t>n</a:t>
            </a:r>
            <a:r>
              <a:rPr lang="pt-BR" dirty="0">
                <a:solidFill>
                  <a:srgbClr val="586E75"/>
                </a:solidFill>
                <a:effectLst/>
              </a:rPr>
              <a:t>)</a:t>
            </a:r>
            <a:r>
              <a:rPr lang="pt-BR" dirty="0">
                <a:solidFill>
                  <a:srgbClr val="333333"/>
                </a:solidFill>
                <a:effectLst/>
              </a:rPr>
              <a:t> </a:t>
            </a:r>
            <a:r>
              <a:rPr lang="pt-BR" dirty="0">
                <a:solidFill>
                  <a:srgbClr val="859900"/>
                </a:solidFill>
                <a:effectLst/>
              </a:rPr>
              <a:t>detach</a:t>
            </a:r>
            <a:r>
              <a:rPr lang="pt-BR" dirty="0">
                <a:solidFill>
                  <a:srgbClr val="333333"/>
                </a:solidFill>
                <a:effectLst/>
              </a:rPr>
              <a:t> </a:t>
            </a:r>
            <a:r>
              <a:rPr lang="pt-BR" dirty="0">
                <a:solidFill>
                  <a:srgbClr val="859900"/>
                </a:solidFill>
                <a:effectLst/>
              </a:rPr>
              <a:t>delete</a:t>
            </a:r>
            <a:r>
              <a:rPr lang="pt-BR" dirty="0">
                <a:solidFill>
                  <a:srgbClr val="333333"/>
                </a:solidFill>
                <a:effectLst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800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</a:rPr>
              <a:t>0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detach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delete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</a:rPr>
              <a:t>match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</a:rPr>
              <a:t>)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where</a:t>
            </a:r>
            <a:r>
              <a:rPr lang="en-IN" dirty="0">
                <a:solidFill>
                  <a:srgbClr val="333333"/>
                </a:solidFill>
                <a:effectLst/>
              </a:rPr>
              <a:t> id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</a:rPr>
              <a:t>)=</a:t>
            </a:r>
            <a:r>
              <a:rPr lang="en-IN" dirty="0">
                <a:solidFill>
                  <a:srgbClr val="2AA198"/>
                </a:solidFill>
                <a:effectLst/>
              </a:rPr>
              <a:t>2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or</a:t>
            </a:r>
            <a:r>
              <a:rPr lang="en-IN" dirty="0">
                <a:solidFill>
                  <a:srgbClr val="333333"/>
                </a:solidFill>
                <a:effectLst/>
              </a:rPr>
              <a:t> id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</a:rPr>
              <a:t>)=</a:t>
            </a:r>
            <a:r>
              <a:rPr lang="en-IN" dirty="0">
                <a:solidFill>
                  <a:srgbClr val="2AA198"/>
                </a:solidFill>
                <a:effectLst/>
              </a:rPr>
              <a:t>3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detach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delete</a:t>
            </a:r>
            <a:r>
              <a:rPr lang="en-IN" dirty="0">
                <a:solidFill>
                  <a:srgbClr val="333333"/>
                </a:solidFill>
                <a:effectLst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</a:rPr>
              <a:t>match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</a:rPr>
              <a:t>)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where</a:t>
            </a:r>
            <a:r>
              <a:rPr lang="en-IN" dirty="0">
                <a:solidFill>
                  <a:srgbClr val="333333"/>
                </a:solidFill>
                <a:effectLst/>
              </a:rPr>
              <a:t> id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</a:rPr>
              <a:t>) </a:t>
            </a:r>
            <a:r>
              <a:rPr lang="en-US" dirty="0">
                <a:solidFill>
                  <a:srgbClr val="859900"/>
                </a:solidFill>
                <a:effectLst/>
              </a:rPr>
              <a:t>in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[ </a:t>
            </a:r>
            <a:r>
              <a:rPr lang="en-US" dirty="0">
                <a:solidFill>
                  <a:srgbClr val="2AA198"/>
                </a:solidFill>
                <a:effectLst/>
              </a:rPr>
              <a:t>2</a:t>
            </a:r>
            <a:r>
              <a:rPr lang="en-US" dirty="0">
                <a:solidFill>
                  <a:srgbClr val="586E75"/>
                </a:solidFill>
                <a:effectLst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</a:rPr>
              <a:t>3 </a:t>
            </a:r>
            <a:r>
              <a:rPr lang="en-US" dirty="0">
                <a:solidFill>
                  <a:srgbClr val="586E75"/>
                </a:solidFill>
                <a:effectLst/>
              </a:rPr>
              <a:t>]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detach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delete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>
                <a:solidFill>
                  <a:srgbClr val="333333"/>
                </a:solidFill>
                <a:effectLst/>
              </a:rPr>
              <a:t>n </a:t>
            </a:r>
            <a:endParaRPr lang="en-IN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3608927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TODO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Gill Sans MT (Body)"/>
              </a:rPr>
              <a:t>match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(n) </a:t>
            </a:r>
            <a:r>
              <a:rPr lang="en-US" dirty="0">
                <a:solidFill>
                  <a:srgbClr val="859900"/>
                </a:solidFill>
                <a:effectLst/>
                <a:latin typeface="Gill Sans MT (Body)"/>
              </a:rPr>
              <a:t> return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 n	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Gill Sans MT (Body)"/>
              </a:rPr>
              <a:t>match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(n:Person)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</a:t>
            </a:r>
            <a:r>
              <a:rPr lang="en-US" dirty="0">
                <a:solidFill>
                  <a:srgbClr val="859900"/>
                </a:solidFill>
                <a:effectLst/>
                <a:latin typeface="Gill Sans MT (Body)"/>
              </a:rPr>
              <a:t>return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n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Gill Sans MT (Body)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Gill Sans MT (Body)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Gill Sans MT (Body)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Gill Sans MT (Body)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Gill Sans MT (Body)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Gill Sans MT (Body)"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  <a:latin typeface="Gill Sans MT (Body)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Gill Sans MT (Body)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Gill Sans MT (Body)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</a:rPr>
              <a:t>1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</a:rPr>
              <a:t>0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or</a:t>
            </a:r>
            <a:r>
              <a:rPr lang="en-US" dirty="0">
                <a:solidFill>
                  <a:srgbClr val="333333"/>
                </a:solidFill>
                <a:effectLst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</a:rPr>
              <a:t>2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or</a:t>
            </a:r>
            <a:r>
              <a:rPr lang="en-US" dirty="0">
                <a:solidFill>
                  <a:srgbClr val="333333"/>
                </a:solidFill>
                <a:effectLst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in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[ </a:t>
            </a:r>
            <a:r>
              <a:rPr lang="en-US" dirty="0">
                <a:solidFill>
                  <a:srgbClr val="2AA198"/>
                </a:solidFill>
                <a:effectLst/>
              </a:rPr>
              <a:t>0</a:t>
            </a:r>
            <a:r>
              <a:rPr lang="en-US" dirty="0">
                <a:solidFill>
                  <a:srgbClr val="586E75"/>
                </a:solidFill>
                <a:effectLst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</a:rPr>
              <a:t>2</a:t>
            </a:r>
            <a:r>
              <a:rPr lang="en-US" dirty="0">
                <a:solidFill>
                  <a:srgbClr val="586E75"/>
                </a:solidFill>
                <a:effectLst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</a:rPr>
              <a:t>3 </a:t>
            </a:r>
            <a:r>
              <a:rPr lang="en-US" dirty="0">
                <a:solidFill>
                  <a:srgbClr val="586E75"/>
                </a:solidFill>
                <a:effectLst/>
              </a:rPr>
              <a:t>]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131250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 count nodes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TODO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 </a:t>
            </a:r>
            <a:r>
              <a:rPr lang="en-US" dirty="0">
                <a:solidFill>
                  <a:srgbClr val="859900"/>
                </a:solidFill>
                <a:effectLst/>
              </a:rPr>
              <a:t>count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</a:rPr>
              <a:t> Total_Nodes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665557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6346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1365840" y="188640"/>
            <a:ext cx="9659160" cy="21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“</a:t>
            </a:r>
            <a:r>
              <a:rPr lang="en-US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Accept your past without regret, handle our present with confidence and face your future without fear.</a:t>
            </a: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”</a:t>
            </a:r>
            <a:endParaRPr lang="en-IN" sz="40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>
                <a:solidFill>
                  <a:srgbClr val="111111"/>
                </a:solidFill>
                <a:latin typeface="-apple-system"/>
                <a:ea typeface="DejaVu Sans"/>
              </a:rPr>
              <a:t>~ Dr. APJ. Abdul Kalam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463" name="Picture 2" descr="http://www.bvctch.vn/vnt_upload/weblink/thks.jpg"/>
          <p:cNvPicPr/>
          <p:nvPr/>
        </p:nvPicPr>
        <p:blipFill>
          <a:blip r:embed="rId2"/>
          <a:stretch/>
        </p:blipFill>
        <p:spPr>
          <a:xfrm>
            <a:off x="4404600" y="2036160"/>
            <a:ext cx="3102840" cy="463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246600" y="2563200"/>
            <a:ext cx="11693880" cy="8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sz="1800" b="0" strike="noStrike" spc="-1">
                <a:solidFill>
                  <a:srgbClr val="528693"/>
                </a:solidFill>
                <a:latin typeface="Consolas"/>
                <a:ea typeface="Tahoma"/>
              </a:rPr>
              <a:t> redis-server --redis.conf --protected-mode no  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//start server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 marL="34308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sz="1800" b="0" strike="noStrike" spc="-1">
                <a:solidFill>
                  <a:srgbClr val="528693"/>
                </a:solidFill>
                <a:latin typeface="Consolas"/>
                <a:ea typeface="Tahoma"/>
              </a:rPr>
              <a:t> redis-cli –h 127.0.0.1 –p6379 –n 1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//</a:t>
            </a:r>
            <a:r>
              <a:rPr lang="en-IN" sz="1400" b="0" strike="noStrike" spc="-1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redis-cli is the Redis command line interface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246600" y="1742040"/>
            <a:ext cx="1169388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B0F0"/>
                </a:solidFill>
                <a:latin typeface="Consolas"/>
                <a:ea typeface="DejaVu Sans"/>
              </a:rPr>
              <a:t> redis-cli -h host -p port –n dbIndexNumber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246600" y="762120"/>
            <a:ext cx="116938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To run commands on Redis remote server, you need to connect to the server by the same client 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redis-cli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6600" y="4239720"/>
            <a:ext cx="11693880" cy="199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Open Sans"/>
                <a:ea typeface="Open Sans"/>
              </a:rPr>
              <a:t>Note: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IN" sz="800" b="0" strike="noStrike" spc="-1" dirty="0">
              <a:latin typeface="Arial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By default</a:t>
            </a:r>
            <a:r>
              <a:rPr lang="en-IN" sz="1800" b="1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redis-cli connects to the server at 127.0.0.1 port 6379</a:t>
            </a:r>
            <a:endParaRPr lang="en-IN" sz="1800" b="0" strike="noStrike" spc="-1" dirty="0">
              <a:latin typeface="Arial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It's possible to run the same command multiple times by prefixing the command name by a number.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E53935"/>
                </a:solidFill>
                <a:latin typeface="Open Sans"/>
                <a:ea typeface="Open Sans"/>
              </a:rPr>
              <a:t>e.g.</a:t>
            </a:r>
            <a:endParaRPr lang="en-IN" sz="1600" b="0" strike="noStrike" spc="-1" dirty="0">
              <a:latin typeface="Arial"/>
            </a:endParaRPr>
          </a:p>
          <a:p>
            <a:pPr marL="285840" indent="-262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808080"/>
                </a:solidFill>
                <a:latin typeface="Consolas"/>
                <a:ea typeface="SimSun"/>
              </a:rPr>
              <a:t>127.0.0.1:6379&gt;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5</a:t>
            </a:r>
            <a:r>
              <a:rPr lang="en-IN" sz="1800" b="0" strike="noStrike" spc="-1" dirty="0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keys *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246600" y="3678480"/>
            <a:ext cx="86886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>
                <a:solidFill>
                  <a:srgbClr val="FF5733"/>
                </a:solidFill>
                <a:latin typeface="Consolas"/>
                <a:ea typeface="SimSun"/>
              </a:rPr>
              <a:t>clear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rgbClr val="5E4C3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Open Sans"/>
                <a:ea typeface="DejaVu Sans"/>
              </a:rPr>
              <a:t>Getting Started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Arial"/>
            </a:endParaRPr>
          </a:p>
        </p:txBody>
      </p:sp>
      <p:sp>
        <p:nvSpPr>
          <p:cNvPr id="106" name="CustomShape 7"/>
          <p:cNvSpPr/>
          <p:nvPr/>
        </p:nvSpPr>
        <p:spPr>
          <a:xfrm>
            <a:off x="246600" y="6212880"/>
            <a:ext cx="11227320" cy="47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1800" b="0" strike="noStrike" spc="-1" dirty="0">
                <a:solidFill>
                  <a:srgbClr val="757575"/>
                </a:solidFill>
                <a:latin typeface="Arial"/>
                <a:ea typeface="DejaVu Sans"/>
              </a:rPr>
              <a:t>saleel@saleel-Latitude-E6430:~$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redis-cli -h 127.0.0.1 -p 6379 -n 5 </a:t>
            </a:r>
            <a:r>
              <a:rPr lang="en-IN" sz="24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-r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 10 incr cnt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7" name="CustomShape 8"/>
          <p:cNvSpPr/>
          <p:nvPr/>
        </p:nvSpPr>
        <p:spPr>
          <a:xfrm>
            <a:off x="6357240" y="5906160"/>
            <a:ext cx="623628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-r</a:t>
            </a:r>
            <a:r>
              <a:rPr lang="en-IN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 &lt;count&gt;</a:t>
            </a: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, means how many times to run a command.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5307381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2"/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B03AE819-5793-4C2D-A808-F947BC614CB9}"/>
              </a:ext>
            </a:extLst>
          </p:cNvPr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781632"/>
                </a:solidFill>
                <a:latin typeface="Century"/>
              </a:rPr>
              <a:t>neo4j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F69E7C65-28C2-4D56-A657-3AF3C36A8A2A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Getting started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database operations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Neo4j supports the management of multiple databases within the same DBMS.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The IF NOT EXISTS and OR REPLACE parts of this command cannot be used together.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create database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en-US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DATABASE name</a:t>
            </a:r>
            <a:r>
              <a:rPr lang="en-US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[</a:t>
            </a:r>
            <a:r>
              <a:rPr lang="en-US" b="0" i="0" dirty="0">
                <a:solidFill>
                  <a:srgbClr val="71809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71809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NOT</a:t>
            </a:r>
            <a:r>
              <a:rPr lang="en-US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71809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EXISTS</a:t>
            </a:r>
            <a:r>
              <a:rPr lang="en-US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</a:p>
          <a:p>
            <a:endParaRPr lang="en-US" sz="400" b="0" i="0" dirty="0">
              <a:solidFill>
                <a:srgbClr val="2D3748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en-US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or</a:t>
            </a:r>
            <a:r>
              <a:rPr lang="en-US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REPLACE</a:t>
            </a:r>
            <a:r>
              <a:rPr lang="en-US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DATABASE name</a:t>
            </a:r>
            <a:endParaRPr lang="en-IN" dirty="0">
              <a:solidFill>
                <a:srgbClr val="0070C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556000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create or replace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database db1</a:t>
            </a:r>
          </a:p>
        </p:txBody>
      </p:sp>
    </p:spTree>
    <p:extLst>
      <p:ext uri="{BB962C8B-B14F-4D97-AF65-F5344CB8AC3E}">
        <p14:creationId xmlns:p14="http://schemas.microsoft.com/office/powerpoint/2010/main" val="315546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There are three different commands for listing databases. Listing all databases, listing a particular database or listing the default database.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listing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SHOW { DATABASE name | DATABASES | DEFAULT DATABASE | HOME DATABASE }</a:t>
            </a:r>
            <a:endParaRPr lang="en-US" b="0" i="0" dirty="0">
              <a:solidFill>
                <a:srgbClr val="0070C0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databases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default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home database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A53A7975-55F5-4FAB-8CC8-AB9E35DE859F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:dbs </a:t>
            </a: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b="0" i="0" dirty="0">
                <a:solidFill>
                  <a:srgbClr val="292C33"/>
                </a:solidFill>
                <a:effectLst/>
                <a:latin typeface="Helvetica Neue"/>
              </a:rPr>
              <a:t>Databases available for the current user. </a:t>
            </a:r>
            <a:r>
              <a:rPr lang="en-US" b="0" i="0" u="none" strike="noStrike" dirty="0">
                <a:solidFill>
                  <a:srgbClr val="428BCA"/>
                </a:solidFill>
                <a:effectLst/>
                <a:latin typeface="Monaco"/>
              </a:rPr>
              <a:t>:use movies, :use neo4j, :use system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402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use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:USE DATABASE name</a:t>
            </a:r>
            <a:endParaRPr lang="en-US" b="0" i="0" dirty="0">
              <a:solidFill>
                <a:srgbClr val="0070C0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:use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movies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A53A7975-55F5-4FAB-8CC8-AB9E35DE859F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030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2000" b="0" i="0" dirty="0">
                <a:solidFill>
                  <a:srgbClr val="2D3748"/>
                </a:solidFill>
                <a:effectLst/>
                <a:latin typeface="Nunito Sans"/>
              </a:rPr>
              <a:t>Databases can be deleted using the command</a:t>
            </a:r>
            <a:endParaRPr lang="en-IN" sz="2000" b="0" strike="noStrike" spc="-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dropping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DROP DATABASE name </a:t>
            </a:r>
            <a:r>
              <a:rPr lang="en-US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[</a:t>
            </a:r>
            <a:r>
              <a:rPr lang="en-US" b="0" i="0" dirty="0">
                <a:solidFill>
                  <a:srgbClr val="71809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71809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EXISTS</a:t>
            </a:r>
            <a:r>
              <a:rPr lang="en-US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  <a:r>
              <a:rPr lang="en-US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en-US" b="0" i="0" dirty="0">
              <a:solidFill>
                <a:srgbClr val="2D3748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drop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drop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database db1 IF EXISTS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C1CFA5AC-A6FE-4EC2-80D0-E39BAFC04F0E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18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creating node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4" name="CustomShape 4">
            <a:extLst>
              <a:ext uri="{FF2B5EF4-FFF2-40B4-BE49-F238E27FC236}">
                <a16:creationId xmlns:a16="http://schemas.microsoft.com/office/drawing/2014/main" id="{02AD98A7-2A5F-4425-BDD7-7EFBA857FD08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You can add or ignore semicolon (;). It is optional.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986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4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0000"/>
      </a:hlink>
      <a:folHlink>
        <a:srgbClr val="00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38594</TotalTime>
  <Words>1025</Words>
  <Application>Microsoft Office PowerPoint</Application>
  <PresentationFormat>Widescreen</PresentationFormat>
  <Paragraphs>154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37" baseType="lpstr">
      <vt:lpstr>SimSun</vt:lpstr>
      <vt:lpstr>-apple-system</vt:lpstr>
      <vt:lpstr>Arial</vt:lpstr>
      <vt:lpstr>Bookman Old Style</vt:lpstr>
      <vt:lpstr>Calibri</vt:lpstr>
      <vt:lpstr>Candara</vt:lpstr>
      <vt:lpstr>Century</vt:lpstr>
      <vt:lpstr>Consolas</vt:lpstr>
      <vt:lpstr>Gill Sans MT</vt:lpstr>
      <vt:lpstr>Gill Sans MT (Body)</vt:lpstr>
      <vt:lpstr>Helvetica Neue</vt:lpstr>
      <vt:lpstr>Monaco</vt:lpstr>
      <vt:lpstr>Nunito Sans</vt:lpstr>
      <vt:lpstr>Open Sans</vt:lpstr>
      <vt:lpstr>Segoe Print</vt:lpstr>
      <vt:lpstr>Segoe UI</vt:lpstr>
      <vt:lpstr>Wingdings</vt:lpstr>
      <vt:lpstr>Wingdings 3</vt:lpstr>
      <vt:lpstr>Origin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Technology</dc:title>
  <dc:creator>Administrator</dc:creator>
  <cp:lastModifiedBy>Saleel</cp:lastModifiedBy>
  <cp:revision>8797</cp:revision>
  <dcterms:created xsi:type="dcterms:W3CDTF">2015-10-09T06:09:34Z</dcterms:created>
  <dcterms:modified xsi:type="dcterms:W3CDTF">2021-06-24T10:47:43Z</dcterms:modified>
</cp:coreProperties>
</file>