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5"/>
  </p:notesMasterIdLst>
  <p:sldIdLst>
    <p:sldId id="256" r:id="rId2"/>
    <p:sldId id="1390" r:id="rId3"/>
    <p:sldId id="1417" r:id="rId4"/>
    <p:sldId id="1418" r:id="rId5"/>
    <p:sldId id="258"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301" r:id="rId49"/>
    <p:sldId id="1399" r:id="rId50"/>
    <p:sldId id="303" r:id="rId51"/>
    <p:sldId id="304" r:id="rId52"/>
    <p:sldId id="1400" r:id="rId53"/>
    <p:sldId id="1401" r:id="rId54"/>
    <p:sldId id="307" r:id="rId55"/>
    <p:sldId id="1402" r:id="rId56"/>
    <p:sldId id="309" r:id="rId57"/>
    <p:sldId id="310" r:id="rId58"/>
    <p:sldId id="311" r:id="rId59"/>
    <p:sldId id="312" r:id="rId60"/>
    <p:sldId id="1403" r:id="rId61"/>
    <p:sldId id="1404" r:id="rId62"/>
    <p:sldId id="1405" r:id="rId63"/>
    <p:sldId id="316" r:id="rId64"/>
    <p:sldId id="317" r:id="rId65"/>
    <p:sldId id="1406" r:id="rId66"/>
    <p:sldId id="1407" r:id="rId67"/>
    <p:sldId id="320" r:id="rId68"/>
    <p:sldId id="1408" r:id="rId69"/>
    <p:sldId id="322" r:id="rId70"/>
    <p:sldId id="323" r:id="rId71"/>
    <p:sldId id="324" r:id="rId72"/>
    <p:sldId id="325" r:id="rId73"/>
    <p:sldId id="1409" r:id="rId74"/>
    <p:sldId id="327" r:id="rId75"/>
    <p:sldId id="1410" r:id="rId76"/>
    <p:sldId id="329" r:id="rId77"/>
    <p:sldId id="1411" r:id="rId78"/>
    <p:sldId id="1412" r:id="rId79"/>
    <p:sldId id="332" r:id="rId80"/>
    <p:sldId id="333" r:id="rId81"/>
    <p:sldId id="334" r:id="rId82"/>
    <p:sldId id="335" r:id="rId83"/>
    <p:sldId id="1413" r:id="rId84"/>
    <p:sldId id="1414" r:id="rId85"/>
    <p:sldId id="338" r:id="rId86"/>
    <p:sldId id="339" r:id="rId87"/>
    <p:sldId id="340" r:id="rId88"/>
    <p:sldId id="341" r:id="rId89"/>
    <p:sldId id="1415" r:id="rId90"/>
    <p:sldId id="343" r:id="rId91"/>
    <p:sldId id="344" r:id="rId92"/>
    <p:sldId id="345" r:id="rId93"/>
    <p:sldId id="346" r:id="rId94"/>
    <p:sldId id="347" r:id="rId95"/>
    <p:sldId id="348" r:id="rId96"/>
    <p:sldId id="349" r:id="rId97"/>
    <p:sldId id="350" r:id="rId98"/>
    <p:sldId id="351" r:id="rId99"/>
    <p:sldId id="1416" r:id="rId100"/>
    <p:sldId id="353" r:id="rId101"/>
    <p:sldId id="1419" r:id="rId102"/>
    <p:sldId id="1421" r:id="rId103"/>
    <p:sldId id="1422" r:id="rId104"/>
    <p:sldId id="1446" r:id="rId105"/>
    <p:sldId id="1450" r:id="rId106"/>
    <p:sldId id="1438" r:id="rId107"/>
    <p:sldId id="1423" r:id="rId108"/>
    <p:sldId id="1439" r:id="rId109"/>
    <p:sldId id="1442" r:id="rId110"/>
    <p:sldId id="1448" r:id="rId111"/>
    <p:sldId id="1449" r:id="rId112"/>
    <p:sldId id="1444" r:id="rId113"/>
    <p:sldId id="1445" r:id="rId114"/>
    <p:sldId id="1443" r:id="rId115"/>
    <p:sldId id="1424" r:id="rId116"/>
    <p:sldId id="1440" r:id="rId117"/>
    <p:sldId id="1441" r:id="rId118"/>
    <p:sldId id="1425" r:id="rId119"/>
    <p:sldId id="1447" r:id="rId120"/>
    <p:sldId id="1426" r:id="rId121"/>
    <p:sldId id="1427" r:id="rId122"/>
    <p:sldId id="1428" r:id="rId123"/>
    <p:sldId id="1429" r:id="rId124"/>
    <p:sldId id="1451" r:id="rId125"/>
    <p:sldId id="1430" r:id="rId126"/>
    <p:sldId id="1431" r:id="rId127"/>
    <p:sldId id="1432" r:id="rId128"/>
    <p:sldId id="1433" r:id="rId129"/>
    <p:sldId id="1452" r:id="rId130"/>
    <p:sldId id="1434" r:id="rId131"/>
    <p:sldId id="1435" r:id="rId132"/>
    <p:sldId id="1436" r:id="rId133"/>
    <p:sldId id="1437" r:id="rId1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87" d="100"/>
          <a:sy n="87" d="100"/>
        </p:scale>
        <p:origin x="180" y="11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6/19/2024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6/19/2024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6/19/2024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6/19/2024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smtClean="0">
                <a:solidFill>
                  <a:srgbClr val="C00000"/>
                </a:solidFill>
                <a:latin typeface="Segoe UI Light" panose="020B0502040204020203" pitchFamily="34" charset="0"/>
                <a:ea typeface="DejaVu Sans"/>
                <a:cs typeface="Segoe UI Light" panose="020B0502040204020203" pitchFamily="34" charset="0"/>
              </a:rPr>
              <a:t>Node.js–Redis </a:t>
            </a:r>
            <a:r>
              <a:rPr lang="en-IN" sz="4800" i="1" spc="-1" dirty="0">
                <a:solidFill>
                  <a:srgbClr val="C00000"/>
                </a:solidFill>
                <a:latin typeface="Segoe UI Light" panose="020B0502040204020203" pitchFamily="34" charset="0"/>
                <a:ea typeface="DejaVu Sans"/>
                <a:cs typeface="Segoe UI Light" panose="020B0502040204020203" pitchFamily="34" charset="0"/>
              </a:rPr>
              <a:t>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smtClean="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Connect to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rPr>
              <a:t>Returns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p:cNvSpPr/>
          <p:nvPr/>
        </p:nvSpPr>
        <p:spPr>
          <a:xfrm>
            <a:off x="306776" y="1999868"/>
            <a:ext cx="548936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5" name="Rectangle 4"/>
          <p:cNvSpPr/>
          <p:nvPr/>
        </p:nvSpPr>
        <p:spPr>
          <a:xfrm>
            <a:off x="6240016" y="1999868"/>
            <a:ext cx="5700464"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await client.</a:t>
            </a:r>
            <a:r>
              <a:rPr lang="en-IN" sz="1600" dirty="0" smtClean="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p:cNvSpPr/>
          <p:nvPr/>
        </p:nvSpPr>
        <p:spPr>
          <a:xfrm>
            <a:off x="1631504" y="1415477"/>
            <a:ext cx="1197764" cy="369332"/>
          </a:xfrm>
          <a:prstGeom prst="rect">
            <a:avLst/>
          </a:prstGeom>
        </p:spPr>
        <p:txBody>
          <a:bodyPr wrap="none">
            <a:spAutoFit/>
          </a:bodyPr>
          <a:lstStyle/>
          <a:p>
            <a:r>
              <a:rPr lang="en-IN" dirty="0" smtClean="0">
                <a:solidFill>
                  <a:srgbClr val="225588"/>
                </a:solidFill>
                <a:latin typeface="Consolas" panose="020B0609020204030204" pitchFamily="49" charset="0"/>
              </a:rPr>
              <a:t>All KEYS</a:t>
            </a:r>
            <a:endParaRPr lang="en-IN" dirty="0"/>
          </a:p>
        </p:txBody>
      </p:sp>
      <p:sp>
        <p:nvSpPr>
          <p:cNvPr id="10" name="Rectangle 9"/>
          <p:cNvSpPr/>
          <p:nvPr/>
        </p:nvSpPr>
        <p:spPr>
          <a:xfrm>
            <a:off x="7536160" y="1415477"/>
            <a:ext cx="1704313" cy="369332"/>
          </a:xfrm>
          <a:prstGeom prst="rect">
            <a:avLst/>
          </a:prstGeom>
        </p:spPr>
        <p:txBody>
          <a:bodyPr wrap="none">
            <a:spAutoFit/>
          </a:bodyPr>
          <a:lstStyle/>
          <a:p>
            <a:r>
              <a:rPr lang="en-IN" dirty="0" smtClean="0">
                <a:solidFill>
                  <a:srgbClr val="225588"/>
                </a:solidFill>
                <a:latin typeface="Consolas" panose="020B0609020204030204" pitchFamily="49" charset="0"/>
              </a:rPr>
              <a:t>pattern KEYS</a:t>
            </a:r>
            <a:endParaRPr lang="en-IN" dirty="0"/>
          </a:p>
        </p:txBody>
      </p:sp>
      <p:cxnSp>
        <p:nvCxnSpPr>
          <p:cNvPr id="9" name="Straight Connector 8"/>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6927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rPr>
              <a:t>Returns the number of keys in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DBSIZE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79433"/>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DBSIZE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91796586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extLst>
      <p:ext uri="{BB962C8B-B14F-4D97-AF65-F5344CB8AC3E}">
        <p14:creationId xmlns:p14="http://schemas.microsoft.com/office/powerpoint/2010/main" val="191097924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string value of a key. The key is created if it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70722"/>
            <a:ext cx="1169388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"saleel@431"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&amp;&amp;</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"Keys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960653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key to hold the string value and set key to timeout after a given number of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89886"/>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let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"54501"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await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222275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Set the string value of a key only when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SETNX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488841"/>
            <a:ext cx="1169388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SETNX</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userName"</a:t>
            </a:r>
            <a:r>
              <a:rPr lang="en-IN" sz="1600" dirty="0" smtClean="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saleel"</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already present"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await client.</a:t>
            </a:r>
            <a:r>
              <a:rPr lang="en-IN" sz="1600" dirty="0" smtClean="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11435075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string value of a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84742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key &amp; setnx key</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dynamic GET keys</a:t>
            </a:r>
            <a:endParaRPr lang="en-IN" sz="4000" b="0" strike="noStrike" spc="-1" dirty="0">
              <a:latin typeface="Arial"/>
            </a:endParaRPr>
          </a:p>
        </p:txBody>
      </p:sp>
      <p:sp>
        <p:nvSpPr>
          <p:cNvPr id="2" name="Rectangle 1"/>
          <p:cNvSpPr/>
          <p:nvPr/>
        </p:nvSpPr>
        <p:spPr>
          <a:xfrm>
            <a:off x="246600" y="760630"/>
            <a:ext cx="11693880" cy="6124754"/>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r>
              <a:rPr lang="en-IN" sz="4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"Invalid 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4424779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dynamic STRLEN keys</a:t>
            </a:r>
            <a:endParaRPr lang="en-IN" sz="4000" b="0" strike="noStrike" spc="-1" dirty="0">
              <a:latin typeface="Arial"/>
            </a:endParaRPr>
          </a:p>
        </p:txBody>
      </p:sp>
      <p:sp>
        <p:nvSpPr>
          <p:cNvPr id="3" name="Rectangle 2"/>
          <p:cNvSpPr/>
          <p:nvPr/>
        </p:nvSpPr>
        <p:spPr>
          <a:xfrm>
            <a:off x="246600" y="965041"/>
            <a:ext cx="1169388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STRLEN</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&gt;=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5481376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The GETEX command returns the string value of a key and  sets the specified expire time, in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 EX: </a:t>
            </a:r>
            <a:r>
              <a:rPr lang="en-IN" sz="1600" dirty="0">
                <a:solidFill>
                  <a:srgbClr val="F280D0"/>
                </a:solidFill>
                <a:latin typeface="Consolas" panose="020B0609020204030204" pitchFamily="49" charset="0"/>
              </a:rPr>
              <a:t>4000</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7080529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Get the value of key and delete the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GETDEL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7064151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smtClean="0">
                <a:solidFill>
                  <a:srgbClr val="000000"/>
                </a:solidFill>
                <a:latin typeface="Arial"/>
                <a:ea typeface="DejaVu Sans"/>
              </a:rPr>
              <a:t>Returns the previous string value of a key after setting it to a new value.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9305"/>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"IWAY"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628263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MSET keys</a:t>
            </a:r>
            <a:endParaRPr lang="en-IN" sz="4000" b="0" strike="noStrike" spc="-1" dirty="0">
              <a:latin typeface="Arial"/>
            </a:endParaRPr>
          </a:p>
        </p:txBody>
      </p:sp>
      <p:sp>
        <p:nvSpPr>
          <p:cNvPr id="3" name="Rectangle 2"/>
          <p:cNvSpPr/>
          <p:nvPr/>
        </p:nvSpPr>
        <p:spPr>
          <a:xfrm>
            <a:off x="246600" y="862836"/>
            <a:ext cx="11693880" cy="615553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user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(user);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await client.</a:t>
            </a:r>
            <a:r>
              <a:rPr lang="en-IN" sz="1600" dirty="0" smtClean="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300702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MGET keys</a:t>
            </a:r>
            <a:endParaRPr lang="en-IN" sz="4000" b="0" strike="noStrike" spc="-1" dirty="0">
              <a:latin typeface="Arial"/>
            </a:endParaRPr>
          </a:p>
        </p:txBody>
      </p:sp>
      <p:sp>
        <p:nvSpPr>
          <p:cNvPr id="2" name="Rectangle 1"/>
          <p:cNvSpPr/>
          <p:nvPr/>
        </p:nvSpPr>
        <p:spPr>
          <a:xfrm>
            <a:off x="246600" y="991756"/>
            <a:ext cx="1161004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2433501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dynamic MGET keys</a:t>
            </a:r>
            <a:endParaRPr lang="en-IN" sz="4000" b="0" strike="noStrike" spc="-1" dirty="0">
              <a:latin typeface="Arial"/>
            </a:endParaRPr>
          </a:p>
        </p:txBody>
      </p:sp>
      <p:sp>
        <p:nvSpPr>
          <p:cNvPr id="3" name="Rectangle 2"/>
          <p:cNvSpPr/>
          <p:nvPr/>
        </p:nvSpPr>
        <p:spPr>
          <a:xfrm>
            <a:off x="246600" y="954588"/>
            <a:ext cx="1169388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	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k.</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15083669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Increments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INCR / INCRBY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0919"/>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"INCRBY:- "</a:t>
            </a:r>
            <a:r>
              <a:rPr lang="en-IN" sz="1600" dirty="0">
                <a:solidFill>
                  <a:srgbClr val="6688CC"/>
                </a:solidFill>
                <a:latin typeface="Consolas" panose="020B0609020204030204" pitchFamily="49" charset="0"/>
              </a:rPr>
              <a:t> , 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await client.</a:t>
            </a:r>
            <a:r>
              <a:rPr lang="en-IN" sz="1600" dirty="0" smtClean="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2901025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Decrements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DECR / </a:t>
            </a:r>
            <a:r>
              <a:rPr lang="en-IN" sz="4000" spc="-1" dirty="0" smtClean="0">
                <a:solidFill>
                  <a:srgbClr val="F7C120"/>
                </a:solidFill>
                <a:latin typeface="Open Sans"/>
                <a:ea typeface="DejaVu Sans"/>
              </a:rPr>
              <a:t>DECRBY </a:t>
            </a:r>
            <a:r>
              <a:rPr lang="en-IN" sz="4000" b="0" strike="noStrike" spc="-1" dirty="0" smtClean="0">
                <a:solidFill>
                  <a:srgbClr val="F7C120"/>
                </a:solidFill>
                <a:latin typeface="Open Sans"/>
                <a:ea typeface="DejaVu Sans"/>
              </a:rPr>
              <a:t>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56792"/>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"DECRBY:- "</a:t>
            </a:r>
            <a:r>
              <a:rPr lang="en-IN" sz="1600" dirty="0">
                <a:solidFill>
                  <a:srgbClr val="6688CC"/>
                </a:solidFill>
                <a:latin typeface="Consolas" panose="020B0609020204030204" pitchFamily="49" charset="0"/>
              </a:rPr>
              <a:t>, 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78584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Renames key to newkey . It returns an error when key does not exist. If newkey already exists it is overwritten.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RENAME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"otp1"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541079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Returns a random key name from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RANDOM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RANDOMKEY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77204600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a timeout on key. After the timeout has expired, the key will automatically be deleted.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000" spc="-1" dirty="0" smtClean="0">
                <a:solidFill>
                  <a:srgbClr val="F7C120"/>
                </a:solidFill>
                <a:latin typeface="Open Sans"/>
                <a:ea typeface="DejaVu Sans"/>
              </a:rPr>
              <a:t>EXPIRE &amp; PERSIST key</a:t>
            </a:r>
            <a:endParaRPr lang="en-IN" sz="4000"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999868"/>
            <a:ext cx="6281448"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EXPIRE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500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p:cNvSpPr/>
          <p:nvPr/>
        </p:nvSpPr>
        <p:spPr>
          <a:xfrm>
            <a:off x="6106113" y="1999868"/>
            <a:ext cx="5688632"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PERSIST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8" name="Rectangle 7"/>
          <p:cNvSpPr/>
          <p:nvPr/>
        </p:nvSpPr>
        <p:spPr>
          <a:xfrm>
            <a:off x="1477039" y="1415477"/>
            <a:ext cx="1451038" cy="369332"/>
          </a:xfrm>
          <a:prstGeom prst="rect">
            <a:avLst/>
          </a:prstGeom>
        </p:spPr>
        <p:txBody>
          <a:bodyPr wrap="none">
            <a:spAutoFit/>
          </a:bodyPr>
          <a:lstStyle/>
          <a:p>
            <a:r>
              <a:rPr lang="en-IN" dirty="0" smtClean="0">
                <a:solidFill>
                  <a:srgbClr val="225588"/>
                </a:solidFill>
                <a:latin typeface="Consolas" panose="020B0609020204030204" pitchFamily="49" charset="0"/>
              </a:rPr>
              <a:t>EXPIRE key</a:t>
            </a:r>
            <a:endParaRPr lang="en-IN" dirty="0"/>
          </a:p>
        </p:txBody>
      </p:sp>
      <p:sp>
        <p:nvSpPr>
          <p:cNvPr id="9" name="Rectangle 8"/>
          <p:cNvSpPr/>
          <p:nvPr/>
        </p:nvSpPr>
        <p:spPr>
          <a:xfrm>
            <a:off x="7092280" y="1415477"/>
            <a:ext cx="1577676" cy="369332"/>
          </a:xfrm>
          <a:prstGeom prst="rect">
            <a:avLst/>
          </a:prstGeom>
        </p:spPr>
        <p:txBody>
          <a:bodyPr wrap="none">
            <a:spAutoFit/>
          </a:bodyPr>
          <a:lstStyle/>
          <a:p>
            <a:r>
              <a:rPr lang="en-IN" dirty="0" smtClean="0">
                <a:solidFill>
                  <a:srgbClr val="225588"/>
                </a:solidFill>
                <a:latin typeface="Consolas" panose="020B0609020204030204" pitchFamily="49" charset="0"/>
              </a:rPr>
              <a:t>PERSIST key</a:t>
            </a:r>
            <a:endParaRPr lang="en-IN" dirty="0"/>
          </a:p>
        </p:txBody>
      </p:sp>
      <p:cxnSp>
        <p:nvCxnSpPr>
          <p:cNvPr id="4" name="Straight Connector 3"/>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9007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remaining time to live of a key that has a timeout.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smtClean="0">
                <a:solidFill>
                  <a:srgbClr val="F7C120"/>
                </a:solidFill>
                <a:latin typeface="Open Sans"/>
              </a:rPr>
              <a:t>KEYS with TTL</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x)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TTL</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8507871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extLst>
      <p:ext uri="{BB962C8B-B14F-4D97-AF65-F5344CB8AC3E}">
        <p14:creationId xmlns:p14="http://schemas.microsoft.com/office/powerpoint/2010/main" val="21530110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specified fields to their respective values in the hash stored at key</a:t>
            </a:r>
            <a:r>
              <a:rPr lang="en-US" spc="-1" dirty="0" smtClean="0">
                <a:solidFill>
                  <a:srgbClr val="000000"/>
                </a:solidFill>
                <a:latin typeface="Arial"/>
                <a:ea typeface="DejaVu Sans"/>
              </a:rPr>
              <a:t>.</a:t>
            </a:r>
            <a:endParaRPr lang="en-IN" sz="1800" b="0" strike="noStrike" spc="-1" dirty="0">
              <a:solidFill>
                <a:srgbClr val="FF0000"/>
              </a:solidFill>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Hash – HSET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9630"/>
            <a:ext cx="1169388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flushAll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"salary"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"60000"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"isActive"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true</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CustomShape 3"/>
          <p:cNvSpPr/>
          <p:nvPr/>
        </p:nvSpPr>
        <p:spPr>
          <a:xfrm>
            <a:off x="8688288" y="706432"/>
            <a:ext cx="3243761"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IN" sz="2000" b="0" strike="noStrike" spc="-1" dirty="0">
                <a:solidFill>
                  <a:srgbClr val="BB0643"/>
                </a:solidFill>
                <a:latin typeface="Segoe UI"/>
                <a:ea typeface="DejaVu Sans"/>
              </a:rPr>
              <a:t>As per Redis 4.0.0, HMSET is considered deprecated.</a:t>
            </a:r>
            <a:endParaRPr lang="en-IN" sz="2000" b="0" strike="noStrike" spc="-1" dirty="0">
              <a:latin typeface="Arial"/>
            </a:endParaRPr>
          </a:p>
        </p:txBody>
      </p:sp>
    </p:spTree>
    <p:extLst>
      <p:ext uri="{BB962C8B-B14F-4D97-AF65-F5344CB8AC3E}">
        <p14:creationId xmlns:p14="http://schemas.microsoft.com/office/powerpoint/2010/main" val="159881515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a:t>
            </a:r>
            <a:r>
              <a:rPr lang="en-IN" sz="4000" spc="-1" dirty="0" smtClean="0">
                <a:solidFill>
                  <a:srgbClr val="F7C120"/>
                </a:solidFill>
                <a:latin typeface="Open Sans"/>
                <a:ea typeface="DejaVu Sans"/>
              </a:rPr>
              <a:t>– HGET / HMGET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10791"/>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3147134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a:t>
            </a:r>
            <a:r>
              <a:rPr lang="en-IN" sz="4000" spc="-1" dirty="0" smtClean="0">
                <a:solidFill>
                  <a:srgbClr val="F7C120"/>
                </a:solidFill>
                <a:latin typeface="Open Sans"/>
                <a:ea typeface="DejaVu Sans"/>
              </a:rPr>
              <a:t>– HGETALL / HKEYS / HVALS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0594"/>
            <a:ext cx="11693880" cy="501675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HGETALL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HKEYS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z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HVALS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(z);</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8501215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a:t>
            </a:r>
            <a:r>
              <a:rPr lang="en-IN" sz="4000" spc="-1" dirty="0" smtClean="0">
                <a:solidFill>
                  <a:srgbClr val="F7C120"/>
                </a:solidFill>
                <a:latin typeface="Open Sans"/>
                <a:ea typeface="DejaVu Sans"/>
              </a:rPr>
              <a:t>– </a:t>
            </a:r>
            <a:r>
              <a:rPr lang="en-IN" sz="4000" spc="-1" dirty="0">
                <a:solidFill>
                  <a:srgbClr val="F7C120"/>
                </a:solidFill>
                <a:latin typeface="Open Sans"/>
                <a:ea typeface="DejaVu Sans"/>
              </a:rPr>
              <a:t>hRandFieldCountWithValues</a:t>
            </a: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hRandFieldCountWithValues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616583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extLst>
      <p:ext uri="{BB962C8B-B14F-4D97-AF65-F5344CB8AC3E}">
        <p14:creationId xmlns:p14="http://schemas.microsoft.com/office/powerpoint/2010/main" val="1839212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key &amp; getex key</a:t>
            </a: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smtClean="0">
                <a:solidFill>
                  <a:srgbClr val="F7C120"/>
                </a:solidFill>
                <a:latin typeface="Open Sans"/>
                <a:ea typeface="DejaVu Sans"/>
              </a:rPr>
              <a:t>LIST -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87599892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58043976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14391070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 &amp; getex key</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key, getdel key &amp; getrange key</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 &amp; dbsize- </a:t>
            </a:r>
            <a:endParaRPr lang="en-IN" sz="4000" b="0" strike="noStrike" spc="-1" dirty="0">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dbsize</a:t>
            </a:r>
            <a:endParaRPr lang="en-IN" sz="1800" b="0" strike="noStrike" spc="-1" dirty="0">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ttl key / pttl key</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expire key &amp; persist key</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expire key &amp; persist key</a:t>
            </a:r>
            <a:endParaRPr lang="en-IN" sz="4000" b="0" strike="noStrike" spc="-1" dirty="0">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key, msetnx key &amp; mget key</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key, incrby key &amp; incrbyfloat key</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key &amp; decrby key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key , strlen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type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key, move key, del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exists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key, renamenx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randomkey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renamenx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renamenx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key &amp; rpush key</a:t>
            </a: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key &amp; lrange key</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#protected-node yes</a:t>
            </a:r>
          </a:p>
          <a:p>
            <a:pPr marL="23760">
              <a:lnSpc>
                <a:spcPct val="100000"/>
              </a:lnSpc>
              <a:buClr>
                <a:srgbClr val="000000"/>
              </a:buClr>
            </a:pPr>
            <a:r>
              <a:rPr lang="en-IN" spc="-1" dirty="0">
                <a:solidFill>
                  <a:srgbClr val="757575"/>
                </a:solidFill>
                <a:latin typeface="Arial"/>
              </a:rPr>
              <a:t>    protected-node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#databases 16</a:t>
            </a:r>
          </a:p>
          <a:p>
            <a:pPr marL="23760">
              <a:lnSpc>
                <a:spcPct val="100000"/>
              </a:lnSpc>
              <a:buClr>
                <a:srgbClr val="000000"/>
              </a:buClr>
            </a:pPr>
            <a:r>
              <a:rPr lang="en-IN" spc="-1" dirty="0">
                <a:solidFill>
                  <a:srgbClr val="757575"/>
                </a:solidFill>
                <a:latin typeface="Arial"/>
              </a:rPr>
              <a:t>    databases 26</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key &amp; linsert key</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lpop key &amp; rpop key</a:t>
            </a: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llen key &amp; lrem key</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lpos key</a:t>
            </a: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hset, </a:t>
            </a:r>
            <a:r>
              <a:rPr lang="en-IN" sz="4800" i="1" spc="-1" dirty="0">
                <a:solidFill>
                  <a:srgbClr val="F7C120"/>
                </a:solidFill>
                <a:latin typeface="Segoe UI Light" panose="020B0502040204020203" pitchFamily="34" charset="0"/>
                <a:ea typeface="DejaVu Sans"/>
                <a:cs typeface="Segoe UI Light" panose="020B0502040204020203" pitchFamily="34" charset="0"/>
              </a:rPr>
              <a:t>hsetnx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hget</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276872"/>
            <a:ext cx="11693880" cy="13527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a:t>
            </a:r>
            <a:r>
              <a:rPr lang="en-IN" sz="1800" b="0" strike="noStrike" spc="-1" dirty="0">
                <a:solidFill>
                  <a:srgbClr val="528693"/>
                </a:solidFill>
                <a:latin typeface="Consolas" panose="020B0609020204030204" pitchFamily="49" charset="0"/>
                <a:ea typeface="Tahoma"/>
              </a:rPr>
              <a:t>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endParaRPr lang="en-IN" sz="1600" spc="-1" dirty="0">
              <a:solidFill>
                <a:srgbClr val="92D050"/>
              </a:solidFill>
              <a:latin typeface="Consolas" panose="020B0609020204030204" pitchFamily="49" charset="0"/>
              <a:ea typeface="Tahoma"/>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redis-cli is the Redis command line interface</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388837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a:t>
            </a:r>
            <a:r>
              <a:rPr lang="en-IN" sz="1800" b="0" strike="noStrike" spc="-1" dirty="0" err="1">
                <a:solidFill>
                  <a:srgbClr val="FF5733"/>
                </a:solidFill>
                <a:latin typeface="Consolas"/>
                <a:ea typeface="SimSun"/>
              </a:rPr>
              <a:t>incr</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194244" cy="2540287"/>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hmset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hmget</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As per Redis 4.0.0, HMSET is considered deprecated.</a:t>
            </a:r>
            <a:endParaRPr lang="en-IN" sz="1800" b="0" strike="noStrike" spc="-1" dirty="0">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hmset &amp; hmget</a:t>
            </a:r>
            <a:endParaRPr lang="en-IN" sz="4000" b="0" strike="noStrike" spc="-1" dirty="0">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key, hvals key &amp; hgetall key</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hmset &amp; hmget</a:t>
            </a:r>
            <a:endParaRPr lang="en-IN" sz="4000" b="0" strike="noStrike" spc="-1" dirty="0">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hincrby key &amp; hincrbyfloat key</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hincrby &amp; hincrbyfloat</a:t>
            </a:r>
            <a:endParaRPr lang="en-IN" sz="4000" b="0" strike="noStrike" spc="-1" dirty="0">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hincrbyfloat customer:1 amount .5</a:t>
            </a:r>
            <a:endParaRPr lang="en-IN" sz="1800" b="0" strike="noStrike" spc="-1" dirty="0">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key, hlen key, hexists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hrandfield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hincrbyfloat customer:1 amount .</a:t>
            </a:r>
            <a:r>
              <a:rPr lang="en-IN" sz="1800" b="0" strike="noStrike" spc="-1" dirty="0" smtClean="0">
                <a:solidFill>
                  <a:srgbClr val="FF5733"/>
                </a:solidFill>
                <a:latin typeface="Consolas"/>
                <a:ea typeface="SimSun"/>
              </a:rPr>
              <a:t>5</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IN" spc="-1" dirty="0">
                <a:solidFill>
                  <a:srgbClr val="FF5733"/>
                </a:solidFill>
                <a:latin typeface="Consolas"/>
                <a:ea typeface="SimSun"/>
              </a:rPr>
              <a:t>HRANDFIELD customer:1 2 </a:t>
            </a:r>
            <a:r>
              <a:rPr lang="en-IN" spc="-1" dirty="0" err="1">
                <a:solidFill>
                  <a:srgbClr val="FF5733"/>
                </a:solidFill>
                <a:latin typeface="Consolas"/>
                <a:ea typeface="SimSun"/>
              </a:rPr>
              <a:t>withvalues</a:t>
            </a:r>
            <a:endParaRPr lang="en-IN" spc="-1" dirty="0">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scard</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zrevrangebyscore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 zmscore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 key</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a:t>
            </a:r>
            <a:r>
              <a:rPr lang="en-IN" sz="4000" b="0" strike="noStrike" spc="-1" dirty="0" err="1">
                <a:solidFill>
                  <a:srgbClr val="F7C120"/>
                </a:solidFill>
                <a:latin typeface="Open Sans"/>
                <a:ea typeface="DejaVu Sans"/>
              </a:rPr>
              <a:t>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a:t>
            </a:r>
            <a:r>
              <a:rPr lang="en-IN" sz="1800" b="0" strike="noStrike" spc="-1" dirty="0" err="1">
                <a:solidFill>
                  <a:srgbClr val="528693"/>
                </a:solidFill>
                <a:latin typeface="Consolas"/>
                <a:ea typeface="Tahoma"/>
              </a:rPr>
              <a:t>redis</a:t>
            </a:r>
            <a:r>
              <a:rPr lang="en-IN" sz="1800" b="0" strike="noStrike" spc="-1" dirty="0">
                <a:solidFill>
                  <a:srgbClr val="528693"/>
                </a:solidFill>
                <a:latin typeface="Consolas"/>
                <a:ea typeface="Tahoma"/>
              </a:rPr>
              <a:t>-cli monitor</a:t>
            </a:r>
            <a:endParaRPr lang="en-IN" sz="1800" b="0" strike="noStrike" spc="-1" dirty="0">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a:solidFill>
                  <a:srgbClr val="C2185B"/>
                </a:solidFill>
                <a:latin typeface="Arial"/>
                <a:ea typeface="DejaVu Sans"/>
              </a:rPr>
              <a:t>redis-cli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38665</TotalTime>
  <Words>11878</Words>
  <Application>Microsoft Office PowerPoint</Application>
  <PresentationFormat>Widescreen</PresentationFormat>
  <Paragraphs>1477</Paragraphs>
  <Slides>133</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133</vt:i4>
      </vt:variant>
    </vt:vector>
  </HeadingPairs>
  <TitlesOfParts>
    <vt:vector size="154" baseType="lpstr">
      <vt:lpstr>SimSun</vt:lpstr>
      <vt:lpstr>-apple-system</vt:lpstr>
      <vt:lpstr>Arial</vt:lpstr>
      <vt:lpstr>Bookman Old Style</vt:lpstr>
      <vt:lpstr>Calibri</vt:lpstr>
      <vt:lpstr>Consolas</vt:lpstr>
      <vt:lpstr>Courier New</vt:lpstr>
      <vt:lpstr>DejaVu Sans</vt:lpstr>
      <vt:lpstr>Gill Sans MT</vt:lpstr>
      <vt:lpstr>Monospace</vt:lpstr>
      <vt:lpstr>Open Sans</vt:lpstr>
      <vt:lpstr>Segoe Print</vt:lpstr>
      <vt:lpstr>Segoe UI</vt:lpstr>
      <vt:lpstr>Segoe UI Light</vt:lpstr>
      <vt:lpstr>Source Code Pro</vt:lpstr>
      <vt:lpstr>StarSymbol</vt:lpstr>
      <vt:lpstr>Tahoma</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8870</cp:revision>
  <dcterms:created xsi:type="dcterms:W3CDTF">2015-10-09T06:09:34Z</dcterms:created>
  <dcterms:modified xsi:type="dcterms:W3CDTF">2024-06-19T06:16:49Z</dcterms:modified>
</cp:coreProperties>
</file>