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47.xml" ContentType="application/vnd.openxmlformats-officedocument.presentationml.slide+xml"/>
  <Override PartName="/ppt/slides/slide42.xml" ContentType="application/vnd.openxmlformats-officedocument.presentationml.slide+xml"/>
  <Override PartName="/ppt/slides/slide7.xml" ContentType="application/vnd.openxmlformats-officedocument.presentationml.slide+xml"/>
  <Override PartName="/ppt/slides/slide14.xml" ContentType="application/vnd.openxmlformats-officedocument.presentationml.slide+xml"/>
  <Override PartName="/ppt/slides/slide10.xml" ContentType="application/vnd.openxmlformats-officedocument.presentationml.slide+xml"/>
  <Override PartName="/ppt/slides/slide3.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60.xml" ContentType="application/vnd.openxmlformats-officedocument.presentationml.slide+xml"/>
  <Override PartName="/ppt/slides/slide20.xml" ContentType="application/vnd.openxmlformats-officedocument.presentationml.slide+xml"/>
  <Override PartName="/ppt/slides/slide57.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62.xml" ContentType="application/vnd.openxmlformats-officedocument.presentationml.slide+xml"/>
  <Override PartName="/ppt/slides/slide25.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58.xml" ContentType="application/vnd.openxmlformats-officedocument.presentationml.slide+xml"/>
  <Override PartName="/ppt/slides/slide21.xml" ContentType="application/vnd.openxmlformats-officedocument.presentationml.slide+xml"/>
  <Override PartName="/ppt/slides/slide23.xml" ContentType="application/vnd.openxmlformats-officedocument.presentationml.slide+xml"/>
  <Override PartName="/ppt/slides/slide61.xml" ContentType="application/vnd.openxmlformats-officedocument.presentationml.slide+xml"/>
  <Override PartName="/ppt/slides/slide19.xml" ContentType="application/vnd.openxmlformats-officedocument.presentationml.slide+xml"/>
  <Override PartName="/ppt/slides/slide24.xml" ContentType="application/vnd.openxmlformats-officedocument.presentationml.slide+xml"/>
  <Override PartName="/ppt/slides/slide59.xml" ContentType="application/vnd.openxmlformats-officedocument.presentationml.slide+xml"/>
  <Override PartName="/ppt/slides/slide22.xml" ContentType="application/vnd.openxmlformats-officedocument.presentationml.slide+xml"/>
  <Override PartName="/ppt/slides/slide15.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48.xml" ContentType="application/vnd.openxmlformats-officedocument.presentationml.slide+xml"/>
  <Override PartName="/ppt/slides/slide16.xml" ContentType="application/vnd.openxmlformats-officedocument.presentationml.slide+xml"/>
  <Override PartName="/ppt/slides/slide9.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12.xml" ContentType="application/vnd.openxmlformats-officedocument.presentationml.slide+xml"/>
  <Override PartName="/ppt/slides/slide49.xml" ContentType="application/vnd.openxmlformats-officedocument.presentationml.slide+xml"/>
  <Override PartName="/ppt/slides/_rels/slide59.xml.rels" ContentType="application/vnd.openxmlformats-package.relationships+xml"/>
  <Override PartName="/ppt/slides/_rels/slide10.xml.rels" ContentType="application/vnd.openxmlformats-package.relationships+xml"/>
  <Override PartName="/ppt/slides/_rels/slide62.xml.rels" ContentType="application/vnd.openxmlformats-package.relationships+xml"/>
  <Override PartName="/ppt/slides/_rels/slide46.xml.rels" ContentType="application/vnd.openxmlformats-package.relationships+xml"/>
  <Override PartName="/ppt/slides/_rels/slide53.xml.rels" ContentType="application/vnd.openxmlformats-package.relationships+xml"/>
  <Override PartName="/ppt/slides/_rels/slide58.xml.rels" ContentType="application/vnd.openxmlformats-package.relationships+xml"/>
  <Override PartName="/ppt/slides/_rels/slide13.xml.rels" ContentType="application/vnd.openxmlformats-package.relationships+xml"/>
  <Override PartName="/ppt/slides/_rels/slide36.xml.rels" ContentType="application/vnd.openxmlformats-package.relationships+xml"/>
  <Override PartName="/ppt/slides/_rels/slide27.xml.rels" ContentType="application/vnd.openxmlformats-package.relationships+xml"/>
  <Override PartName="/ppt/slides/_rels/slide43.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21.xml.rels" ContentType="application/vnd.openxmlformats-package.relationships+xml"/>
  <Override PartName="/ppt/slides/_rels/slide17.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12.xml.rels" ContentType="application/vnd.openxmlformats-package.relationships+xml"/>
  <Override PartName="/ppt/slides/_rels/slide48.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55.xml.rels" ContentType="application/vnd.openxmlformats-package.relationships+xml"/>
  <Override PartName="/ppt/slides/_rels/slide35.xml.rels" ContentType="application/vnd.openxmlformats-package.relationships+xml"/>
  <Override PartName="/ppt/slides/_rels/slide51.xml.rels" ContentType="application/vnd.openxmlformats-package.relationships+xml"/>
  <Override PartName="/ppt/slides/_rels/slide42.xml.rels" ContentType="application/vnd.openxmlformats-package.relationships+xml"/>
  <Override PartName="/ppt/slides/_rels/slide7.xml.rels" ContentType="application/vnd.openxmlformats-package.relationships+xml"/>
  <Override PartName="/ppt/slides/_rels/slide54.xml.rels" ContentType="application/vnd.openxmlformats-package.relationships+xml"/>
  <Override PartName="/ppt/slides/_rels/slide47.xml.rels" ContentType="application/vnd.openxmlformats-package.relationships+xml"/>
  <Override PartName="/ppt/slides/_rels/slide4.xml.rels" ContentType="application/vnd.openxmlformats-package.relationships+xml"/>
  <Override PartName="/ppt/slides/_rels/slide41.xml.rels" ContentType="application/vnd.openxmlformats-package.relationships+xml"/>
  <Override PartName="/ppt/slides/_rels/slide6.xml.rels" ContentType="application/vnd.openxmlformats-package.relationships+xml"/>
  <Override PartName="/ppt/slides/_rels/slide34.xml.rels" ContentType="application/vnd.openxmlformats-package.relationships+xml"/>
  <Override PartName="/ppt/slides/_rels/slide49.xml.rels" ContentType="application/vnd.openxmlformats-package.relationships+xml"/>
  <Override PartName="/ppt/slides/_rels/slide50.xml.rels" ContentType="application/vnd.openxmlformats-package.relationships+xml"/>
  <Override PartName="/ppt/slides/_rels/slide60.xml.rels" ContentType="application/vnd.openxmlformats-package.relationships+xml"/>
  <Override PartName="/ppt/slides/_rels/slide56.xml.rels" ContentType="application/vnd.openxmlformats-package.relationships+xml"/>
  <Override PartName="/ppt/slides/_rels/slide57.xml.rels" ContentType="application/vnd.openxmlformats-package.relationships+xml"/>
  <Override PartName="/ppt/slides/_rels/slide61.xml.rels" ContentType="application/vnd.openxmlformats-package.relationships+xml"/>
  <Override PartName="/ppt/slides/_rels/slide52.xml.rels" ContentType="application/vnd.openxmlformats-package.relationships+xml"/>
  <Override PartName="/ppt/slides/_rels/slide14.xml.rels" ContentType="application/vnd.openxmlformats-package.relationships+xml"/>
  <Override PartName="/ppt/slides/_rels/slide33.xml.rels" ContentType="application/vnd.openxmlformats-package.relationships+xml"/>
  <Override PartName="/ppt/slides/_rels/slide29.xml.rels" ContentType="application/vnd.openxmlformats-package.relationships+xml"/>
  <Override PartName="/ppt/slides/_rels/slide19.xml.rels" ContentType="application/vnd.openxmlformats-package.relationships+xml"/>
  <Override PartName="/ppt/slides/_rels/slide23.xml.rels" ContentType="application/vnd.openxmlformats-package.relationships+xml"/>
  <Override PartName="/ppt/slides/_rels/slide30.xml.rels" ContentType="application/vnd.openxmlformats-package.relationships+xml"/>
  <Override PartName="/ppt/slides/_rels/slide38.xml.rels" ContentType="application/vnd.openxmlformats-package.relationships+xml"/>
  <Override PartName="/ppt/slides/_rels/slide45.xml.rels" ContentType="application/vnd.openxmlformats-package.relationships+xml"/>
  <Override PartName="/ppt/slides/_rels/slide28.xml.rels" ContentType="application/vnd.openxmlformats-package.relationships+xml"/>
  <Override PartName="/ppt/slides/_rels/slide18.xml.rels" ContentType="application/vnd.openxmlformats-package.relationships+xml"/>
  <Override PartName="/ppt/slides/_rels/slide22.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44.xml.rels" ContentType="application/vnd.openxmlformats-package.relationships+xml"/>
  <Override PartName="/ppt/slides/_rels/slide37.xml.rels" ContentType="application/vnd.openxmlformats-package.relationships+xml"/>
  <Override PartName="/ppt/slides/_rels/slide25.xml.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_rels/slide1.xml.rels" ContentType="application/vnd.openxmlformats-package.relationships+xml"/>
  <Override PartName="/ppt/slides/_rels/slide32.xml.rels" ContentType="application/vnd.openxmlformats-package.relationships+xml"/>
  <Override PartName="/ppt/slides/_rels/slide24.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39.xml.rels" ContentType="application/vnd.openxmlformats-package.relationships+xml"/>
  <Override PartName="/ppt/slides/slide6.xml" ContentType="application/vnd.openxmlformats-officedocument.presentationml.slide+xml"/>
  <Override PartName="/ppt/slides/slide1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60" Type="http://schemas.openxmlformats.org/officeDocument/2006/relationships/slide" Target="slides/slide57.xml"/><Relationship Id="rId61" Type="http://schemas.openxmlformats.org/officeDocument/2006/relationships/slide" Target="slides/slide58.xml"/><Relationship Id="rId62" Type="http://schemas.openxmlformats.org/officeDocument/2006/relationships/slide" Target="slides/slide59.xml"/><Relationship Id="rId63" Type="http://schemas.openxmlformats.org/officeDocument/2006/relationships/slide" Target="slides/slide60.xml"/><Relationship Id="rId64" Type="http://schemas.openxmlformats.org/officeDocument/2006/relationships/slide" Target="slides/slide61.xml"/><Relationship Id="rId65" Type="http://schemas.openxmlformats.org/officeDocument/2006/relationships/slide" Target="slides/slide6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1"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32"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4"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3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36"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7"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9"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40"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41"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42"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43"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44"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7"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64"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0"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6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7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9"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8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82"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8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8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85"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8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8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2"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4"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21"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3"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2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Line 1"/>
          <p:cNvSpPr/>
          <p:nvPr/>
        </p:nvSpPr>
        <p:spPr>
          <a:xfrm>
            <a:off x="609480" y="6352920"/>
            <a:ext cx="10972800" cy="0"/>
          </a:xfrm>
          <a:prstGeom prst="line">
            <a:avLst/>
          </a:prstGeom>
          <a:ln w="9360">
            <a:solidFill>
              <a:schemeClr val="accent2"/>
            </a:solidFill>
            <a:prstDash val="dash"/>
            <a:round/>
          </a:ln>
        </p:spPr>
        <p:style>
          <a:lnRef idx="0"/>
          <a:fillRef idx="0"/>
          <a:effectRef idx="0"/>
          <a:fontRef idx="minor"/>
        </p:style>
      </p:sp>
      <p:sp>
        <p:nvSpPr>
          <p:cNvPr id="1" name="Line 2"/>
          <p:cNvSpPr/>
          <p:nvPr/>
        </p:nvSpPr>
        <p:spPr>
          <a:xfrm>
            <a:off x="609480" y="1143000"/>
            <a:ext cx="10972800" cy="0"/>
          </a:xfrm>
          <a:prstGeom prst="line">
            <a:avLst/>
          </a:prstGeom>
          <a:ln w="9360">
            <a:solidFill>
              <a:schemeClr val="accent2"/>
            </a:solidFill>
            <a:prstDash val="dash"/>
            <a:round/>
          </a:ln>
        </p:spPr>
        <p:style>
          <a:lnRef idx="0"/>
          <a:fillRef idx="0"/>
          <a:effectRef idx="0"/>
          <a:fontRef idx="minor"/>
        </p:style>
      </p:sp>
      <p:sp>
        <p:nvSpPr>
          <p:cNvPr id="2" name="CustomShape 3" hidden="1"/>
          <p:cNvSpPr/>
          <p:nvPr/>
        </p:nvSpPr>
        <p:spPr>
          <a:xfrm rot="5400000">
            <a:off x="601200" y="6447240"/>
            <a:ext cx="180000" cy="149760"/>
          </a:xfrm>
          <a:prstGeom prst="triangle">
            <a:avLst>
              <a:gd name="adj" fmla="val 50000"/>
            </a:avLst>
          </a:prstGeom>
          <a:no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3" name="CustomShape 4" hidden="1"/>
          <p:cNvSpPr/>
          <p:nvPr/>
        </p:nvSpPr>
        <p:spPr>
          <a:xfrm>
            <a:off x="1206360" y="3648240"/>
            <a:ext cx="9742680" cy="1269360"/>
          </a:xfrm>
          <a:prstGeom prst="rect">
            <a:avLst/>
          </a:prstGeom>
          <a:noFill/>
          <a:ln cap="rnd" w="6480">
            <a:solidFill>
              <a:schemeClr val="accent1"/>
            </a:solidFill>
            <a:round/>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4" name="CustomShape 5" hidden="1"/>
          <p:cNvSpPr/>
          <p:nvPr/>
        </p:nvSpPr>
        <p:spPr>
          <a:xfrm>
            <a:off x="1219320" y="5638680"/>
            <a:ext cx="9742680" cy="675000"/>
          </a:xfrm>
          <a:prstGeom prst="rect">
            <a:avLst/>
          </a:prstGeom>
          <a:noFill/>
          <a:ln cap="rnd" w="6480">
            <a:solidFill>
              <a:schemeClr val="accent2"/>
            </a:solidFill>
            <a:round/>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5" name="CustomShape 6" hidden="1"/>
          <p:cNvSpPr/>
          <p:nvPr/>
        </p:nvSpPr>
        <p:spPr>
          <a:xfrm>
            <a:off x="1206360" y="3648240"/>
            <a:ext cx="294120" cy="1269360"/>
          </a:xfrm>
          <a:prstGeom prst="rect">
            <a:avLst/>
          </a:prstGeom>
          <a:noFill/>
          <a:ln w="6480">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6" name="CustomShape 7" hidden="1"/>
          <p:cNvSpPr/>
          <p:nvPr/>
        </p:nvSpPr>
        <p:spPr>
          <a:xfrm>
            <a:off x="1219320" y="5638680"/>
            <a:ext cx="294120" cy="675000"/>
          </a:xfrm>
          <a:prstGeom prst="rect">
            <a:avLst/>
          </a:prstGeom>
          <a:noFill/>
          <a:ln w="6480">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7" name="PlaceHolder 8"/>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a:t>
            </a:r>
            <a:r>
              <a:rPr b="0" lang="en-IN" sz="4400" spc="-1" strike="noStrike">
                <a:latin typeface="Arial"/>
              </a:rPr>
              <a:t>text format</a:t>
            </a:r>
            <a:endParaRPr b="0" lang="en-IN" sz="4400" spc="-1" strike="noStrike">
              <a:latin typeface="Arial"/>
            </a:endParaRPr>
          </a:p>
        </p:txBody>
      </p:sp>
      <p:sp>
        <p:nvSpPr>
          <p:cNvPr id="8" name="PlaceHolder 9"/>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 name="Line 1"/>
          <p:cNvSpPr/>
          <p:nvPr/>
        </p:nvSpPr>
        <p:spPr>
          <a:xfrm>
            <a:off x="609480" y="6352920"/>
            <a:ext cx="10972800" cy="0"/>
          </a:xfrm>
          <a:prstGeom prst="line">
            <a:avLst/>
          </a:prstGeom>
          <a:ln w="9360">
            <a:solidFill>
              <a:schemeClr val="accent2"/>
            </a:solidFill>
            <a:prstDash val="dash"/>
            <a:round/>
          </a:ln>
        </p:spPr>
        <p:style>
          <a:lnRef idx="0"/>
          <a:fillRef idx="0"/>
          <a:effectRef idx="0"/>
          <a:fontRef idx="minor"/>
        </p:style>
      </p:sp>
      <p:sp>
        <p:nvSpPr>
          <p:cNvPr id="46" name="Line 2"/>
          <p:cNvSpPr/>
          <p:nvPr/>
        </p:nvSpPr>
        <p:spPr>
          <a:xfrm>
            <a:off x="609480" y="1143000"/>
            <a:ext cx="10972800" cy="0"/>
          </a:xfrm>
          <a:prstGeom prst="line">
            <a:avLst/>
          </a:prstGeom>
          <a:ln w="9360">
            <a:solidFill>
              <a:schemeClr val="accent2"/>
            </a:solidFill>
            <a:prstDash val="dash"/>
            <a:round/>
          </a:ln>
        </p:spPr>
        <p:style>
          <a:lnRef idx="0"/>
          <a:fillRef idx="0"/>
          <a:effectRef idx="0"/>
          <a:fontRef idx="minor"/>
        </p:style>
      </p:sp>
      <p:sp>
        <p:nvSpPr>
          <p:cNvPr id="47" name="CustomShape 3" hidden="1"/>
          <p:cNvSpPr/>
          <p:nvPr/>
        </p:nvSpPr>
        <p:spPr>
          <a:xfrm rot="5400000">
            <a:off x="601200" y="6447240"/>
            <a:ext cx="180000" cy="149760"/>
          </a:xfrm>
          <a:prstGeom prst="triangle">
            <a:avLst>
              <a:gd name="adj" fmla="val 50000"/>
            </a:avLst>
          </a:prstGeom>
          <a:no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48" name="Line 4"/>
          <p:cNvSpPr/>
          <p:nvPr/>
        </p:nvSpPr>
        <p:spPr>
          <a:xfrm>
            <a:off x="609480" y="6352920"/>
            <a:ext cx="10972800" cy="0"/>
          </a:xfrm>
          <a:prstGeom prst="line">
            <a:avLst/>
          </a:prstGeom>
          <a:ln w="9360">
            <a:solidFill>
              <a:schemeClr val="accent2"/>
            </a:solidFill>
            <a:prstDash val="dash"/>
            <a:round/>
          </a:ln>
        </p:spPr>
        <p:style>
          <a:lnRef idx="0"/>
          <a:fillRef idx="0"/>
          <a:effectRef idx="0"/>
          <a:fontRef idx="minor"/>
        </p:style>
      </p:sp>
      <p:sp>
        <p:nvSpPr>
          <p:cNvPr id="49" name="CustomShape 5" hidden="1"/>
          <p:cNvSpPr/>
          <p:nvPr/>
        </p:nvSpPr>
        <p:spPr>
          <a:xfrm rot="5400000">
            <a:off x="601200" y="6447240"/>
            <a:ext cx="180000" cy="149760"/>
          </a:xfrm>
          <a:prstGeom prst="triangle">
            <a:avLst>
              <a:gd name="adj" fmla="val 50000"/>
            </a:avLst>
          </a:prstGeom>
          <a:no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50" name="PlaceHolder 6"/>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a:t>
            </a:r>
            <a:r>
              <a:rPr b="0" lang="en-IN" sz="4400" spc="-1" strike="noStrike">
                <a:latin typeface="Arial"/>
              </a:rPr>
              <a:t>text format</a:t>
            </a:r>
            <a:endParaRPr b="0" lang="en-IN" sz="4400" spc="-1" strike="noStrike">
              <a:latin typeface="Arial"/>
            </a:endParaRPr>
          </a:p>
        </p:txBody>
      </p:sp>
      <p:sp>
        <p:nvSpPr>
          <p:cNvPr id="51" name="PlaceHolder 7"/>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1.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62.xml.rels><?xml version="1.0" encoding="UTF-8"?>
<Relationships xmlns="http://schemas.openxmlformats.org/package/2006/relationships"><Relationship Id="rId1" Type="http://schemas.openxmlformats.org/officeDocument/2006/relationships/hyperlink" Target="mailto:saleel@saleel-Latitude-E6430" TargetMode="External"/><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1975680" y="3733920"/>
            <a:ext cx="8523720" cy="979920"/>
          </a:xfrm>
          <a:prstGeom prst="rect">
            <a:avLst/>
          </a:prstGeom>
          <a:noFill/>
          <a:ln>
            <a:noFill/>
          </a:ln>
        </p:spPr>
        <p:style>
          <a:lnRef idx="0"/>
          <a:fillRef idx="0"/>
          <a:effectRef idx="0"/>
          <a:fontRef idx="minor"/>
        </p:style>
        <p:txBody>
          <a:bodyPr lIns="90000" rIns="90000" tIns="45000" bIns="45000">
            <a:noAutofit/>
          </a:bodyPr>
          <a:p>
            <a:pPr algn="r">
              <a:lnSpc>
                <a:spcPct val="100000"/>
              </a:lnSpc>
            </a:pPr>
            <a:r>
              <a:rPr b="1" i="1" lang="en-US" sz="8000" spc="-1" strike="noStrike">
                <a:solidFill>
                  <a:srgbClr val="00ff87"/>
                </a:solidFill>
                <a:latin typeface="SimSun"/>
                <a:ea typeface="SimSun"/>
              </a:rPr>
              <a:t>Redis</a:t>
            </a:r>
            <a:endParaRPr b="0" lang="en-IN" sz="8000" spc="-1" strike="noStrike">
              <a:latin typeface="Arial"/>
            </a:endParaRPr>
          </a:p>
        </p:txBody>
      </p:sp>
      <p:pic>
        <p:nvPicPr>
          <p:cNvPr id="89" name="Picture 7" descr=""/>
          <p:cNvPicPr/>
          <p:nvPr/>
        </p:nvPicPr>
        <p:blipFill>
          <a:blip r:embed="rId1">
            <a:alphaModFix amt="0"/>
          </a:blip>
          <a:stretch/>
        </p:blipFill>
        <p:spPr>
          <a:xfrm>
            <a:off x="181440" y="2001960"/>
            <a:ext cx="2843640" cy="2843640"/>
          </a:xfrm>
          <a:prstGeom prst="rect">
            <a:avLst/>
          </a:prstGeom>
          <a:ln>
            <a:noFill/>
          </a:ln>
        </p:spPr>
      </p:pic>
      <p:sp>
        <p:nvSpPr>
          <p:cNvPr id="90" name="CustomShape 2"/>
          <p:cNvSpPr/>
          <p:nvPr/>
        </p:nvSpPr>
        <p:spPr>
          <a:xfrm>
            <a:off x="4444920" y="5050800"/>
            <a:ext cx="6054120" cy="577080"/>
          </a:xfrm>
          <a:prstGeom prst="rect">
            <a:avLst/>
          </a:prstGeom>
          <a:noFill/>
          <a:ln>
            <a:noFill/>
          </a:ln>
        </p:spPr>
        <p:style>
          <a:lnRef idx="0"/>
          <a:fillRef idx="0"/>
          <a:effectRef idx="0"/>
          <a:fontRef idx="minor"/>
        </p:style>
        <p:txBody>
          <a:bodyPr lIns="90000" rIns="90000" tIns="45000" bIns="45000">
            <a:noAutofit/>
          </a:bodyPr>
          <a:p>
            <a:pPr algn="r">
              <a:lnSpc>
                <a:spcPct val="100000"/>
              </a:lnSpc>
              <a:spcBef>
                <a:spcPts val="601"/>
              </a:spcBef>
              <a:tabLst>
                <a:tab algn="l" pos="0"/>
              </a:tabLst>
            </a:pPr>
            <a:r>
              <a:rPr b="0" lang="en-US" sz="8800" spc="-1" strike="noStrike">
                <a:solidFill>
                  <a:srgbClr val="17a889"/>
                </a:solidFill>
                <a:latin typeface="Calibri"/>
                <a:ea typeface="DejaVu Sans"/>
              </a:rPr>
              <a:t>iet</a:t>
            </a:r>
            <a:endParaRPr b="0" lang="en-IN" sz="8800" spc="-1" strike="noStrike">
              <a:latin typeface="Arial"/>
            </a:endParaRPr>
          </a:p>
        </p:txBody>
      </p:sp>
      <p:pic>
        <p:nvPicPr>
          <p:cNvPr id="91" name="Picture 2" descr=""/>
          <p:cNvPicPr/>
          <p:nvPr/>
        </p:nvPicPr>
        <p:blipFill>
          <a:blip r:embed="rId2">
            <a:alphaModFix amt="0"/>
          </a:blip>
          <a:stretch/>
        </p:blipFill>
        <p:spPr>
          <a:xfrm>
            <a:off x="181440" y="196560"/>
            <a:ext cx="2843640" cy="1056960"/>
          </a:xfrm>
          <a:prstGeom prst="rect">
            <a:avLst/>
          </a:prstGeom>
          <a:ln>
            <a:noFill/>
          </a:ln>
        </p:spPr>
      </p:pic>
      <p:sp>
        <p:nvSpPr>
          <p:cNvPr id="92" name="CustomShape 3"/>
          <p:cNvSpPr/>
          <p:nvPr/>
        </p:nvSpPr>
        <p:spPr>
          <a:xfrm>
            <a:off x="3557880" y="93600"/>
            <a:ext cx="8442000" cy="3045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4400" spc="-1" strike="noStrike">
                <a:solidFill>
                  <a:srgbClr val="ff5733"/>
                </a:solidFill>
                <a:latin typeface="Segoe Print"/>
                <a:ea typeface="DejaVu Sans"/>
              </a:rPr>
              <a:t>“</a:t>
            </a:r>
            <a:r>
              <a:rPr b="0" lang="en-IN" sz="4400" spc="-1" strike="noStrike">
                <a:solidFill>
                  <a:srgbClr val="ff5733"/>
                </a:solidFill>
                <a:latin typeface="Segoe Print"/>
                <a:ea typeface="DejaVu Sans"/>
              </a:rPr>
              <a:t>In a day, when you don't come across any problems - you can be sure that you are travelling in a wrong path”</a:t>
            </a:r>
            <a:endParaRPr b="0" lang="en-IN" sz="4400" spc="-1" strike="noStrike">
              <a:latin typeface="Arial"/>
            </a:endParaRPr>
          </a:p>
          <a:p>
            <a:pPr algn="r">
              <a:lnSpc>
                <a:spcPct val="100000"/>
              </a:lnSpc>
            </a:pPr>
            <a:r>
              <a:rPr b="0" lang="en-IN" sz="1800" spc="-1" strike="noStrike">
                <a:solidFill>
                  <a:srgbClr val="111111"/>
                </a:solidFill>
                <a:latin typeface="-apple-system"/>
                <a:ea typeface="DejaVu Sans"/>
              </a:rPr>
              <a:t>~ Swami Vivekananda</a:t>
            </a:r>
            <a:endParaRPr b="0" lang="en-IN" sz="1800" spc="-1" strike="noStrike">
              <a:latin typeface="Arial"/>
            </a:endParaRPr>
          </a:p>
        </p:txBody>
      </p:sp>
      <p:pic>
        <p:nvPicPr>
          <p:cNvPr id="93" name="Picture 2_0" descr=""/>
          <p:cNvPicPr/>
          <p:nvPr/>
        </p:nvPicPr>
        <p:blipFill>
          <a:blip r:embed="rId3"/>
          <a:stretch/>
        </p:blipFill>
        <p:spPr>
          <a:xfrm>
            <a:off x="181440" y="196920"/>
            <a:ext cx="2845440" cy="1058760"/>
          </a:xfrm>
          <a:prstGeom prst="rect">
            <a:avLst/>
          </a:prstGeom>
          <a:ln>
            <a:noFill/>
          </a:ln>
        </p:spPr>
      </p:pic>
      <p:pic>
        <p:nvPicPr>
          <p:cNvPr id="94" name="Picture 7" descr=""/>
          <p:cNvPicPr/>
          <p:nvPr/>
        </p:nvPicPr>
        <p:blipFill>
          <a:blip r:embed="rId4"/>
          <a:stretch/>
        </p:blipFill>
        <p:spPr>
          <a:xfrm>
            <a:off x="57960" y="2448000"/>
            <a:ext cx="3541680" cy="3541680"/>
          </a:xfrm>
          <a:prstGeom prst="rect">
            <a:avLst/>
          </a:prstGeom>
          <a:ln>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Line 1"/>
          <p:cNvSpPr/>
          <p:nvPr/>
        </p:nvSpPr>
        <p:spPr>
          <a:xfrm>
            <a:off x="1523880" y="254700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28" name="CustomShape 2"/>
          <p:cNvSpPr/>
          <p:nvPr/>
        </p:nvSpPr>
        <p:spPr>
          <a:xfrm>
            <a:off x="1523880" y="0"/>
            <a:ext cx="91332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setex key &amp; setnx key</a:t>
            </a:r>
            <a:endParaRPr b="0" lang="en-IN" sz="4000" spc="-1" strike="noStrike">
              <a:latin typeface="Arial"/>
            </a:endParaRPr>
          </a:p>
        </p:txBody>
      </p:sp>
      <p:sp>
        <p:nvSpPr>
          <p:cNvPr id="129" name="CustomShape 3"/>
          <p:cNvSpPr/>
          <p:nvPr/>
        </p:nvSpPr>
        <p:spPr>
          <a:xfrm>
            <a:off x="1600200" y="762120"/>
            <a:ext cx="898092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SETEX</a:t>
            </a:r>
            <a:r>
              <a:rPr b="0" lang="en-US" sz="1800" spc="-1" strike="noStrike">
                <a:solidFill>
                  <a:srgbClr val="000000"/>
                </a:solidFill>
                <a:latin typeface="Arial"/>
                <a:ea typeface="DejaVu Sans"/>
              </a:rPr>
              <a:t> set key to hold the string value and set key to timeout after a given number of seconds.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SETNX</a:t>
            </a:r>
            <a:r>
              <a:rPr b="0" lang="en-US" sz="1800" spc="-1" strike="noStrike">
                <a:solidFill>
                  <a:srgbClr val="000000"/>
                </a:solidFill>
                <a:latin typeface="Arial"/>
                <a:ea typeface="DejaVu Sans"/>
              </a:rPr>
              <a:t> set key to hold string value if key does not exist. In that case, it is equal to SET. When key already holds a value, no operation is performed. SETNX is short for "SET if Not eXists".</a:t>
            </a:r>
            <a:endParaRPr b="0" lang="en-IN" sz="1800" spc="-1" strike="noStrike">
              <a:latin typeface="Arial"/>
            </a:endParaRPr>
          </a:p>
        </p:txBody>
      </p:sp>
      <p:sp>
        <p:nvSpPr>
          <p:cNvPr id="130" name="CustomShape 4"/>
          <p:cNvSpPr/>
          <p:nvPr/>
        </p:nvSpPr>
        <p:spPr>
          <a:xfrm>
            <a:off x="152280" y="152280"/>
            <a:ext cx="109584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31" name="CustomShape 5"/>
          <p:cNvSpPr/>
          <p:nvPr/>
        </p:nvSpPr>
        <p:spPr>
          <a:xfrm>
            <a:off x="1601280" y="2823480"/>
            <a:ext cx="897984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2000" spc="-1" strike="noStrike">
                <a:solidFill>
                  <a:srgbClr val="00b0f0"/>
                </a:solidFill>
                <a:latin typeface="Consolas"/>
                <a:ea typeface="DejaVu Sans"/>
              </a:rPr>
              <a:t>SETEX key seconds value</a:t>
            </a:r>
            <a:endParaRPr b="0" lang="en-IN" sz="2000" spc="-1" strike="noStrike">
              <a:latin typeface="Arial"/>
            </a:endParaRPr>
          </a:p>
          <a:p>
            <a:pPr>
              <a:lnSpc>
                <a:spcPct val="100000"/>
              </a:lnSpc>
            </a:pPr>
            <a:r>
              <a:rPr b="0" lang="en-IN" sz="2000" spc="-1" strike="noStrike">
                <a:solidFill>
                  <a:srgbClr val="00b0f0"/>
                </a:solidFill>
                <a:latin typeface="Consolas"/>
                <a:ea typeface="DejaVu Sans"/>
              </a:rPr>
              <a:t>SETNX key value</a:t>
            </a:r>
            <a:endParaRPr b="0" lang="en-IN" sz="2000" spc="-1" strike="noStrike">
              <a:latin typeface="Arial"/>
            </a:endParaRPr>
          </a:p>
        </p:txBody>
      </p:sp>
      <p:sp>
        <p:nvSpPr>
          <p:cNvPr id="132" name="CustomShape 6"/>
          <p:cNvSpPr/>
          <p:nvPr/>
        </p:nvSpPr>
        <p:spPr>
          <a:xfrm>
            <a:off x="1523880" y="3801960"/>
            <a:ext cx="8879040" cy="2147040"/>
          </a:xfrm>
          <a:prstGeom prst="rect">
            <a:avLst/>
          </a:prstGeom>
          <a:noFill/>
          <a:ln>
            <a:noFill/>
          </a:ln>
        </p:spPr>
        <p:style>
          <a:lnRef idx="0"/>
          <a:fillRef idx="0"/>
          <a:effectRef idx="0"/>
          <a:fontRef idx="minor"/>
        </p:style>
        <p:txBody>
          <a:bodyPr lIns="90000" rIns="90000" tIns="45000" bIns="45000">
            <a:spAutoFit/>
          </a:bodyPr>
          <a:p>
            <a:pPr marL="285840" indent="-2750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setex  message:1 60 "this is the test by SALEEL!, we are learning Redis..."</a:t>
            </a:r>
            <a:endParaRPr b="0" lang="en-IN" sz="1800" spc="-1" strike="noStrike">
              <a:latin typeface="Arial"/>
            </a:endParaRPr>
          </a:p>
          <a:p>
            <a:pPr marL="285840" indent="-2750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setex sms:1 60 6379</a:t>
            </a:r>
            <a:endParaRPr b="0" lang="en-IN" sz="1800" spc="-1" strike="noStrike">
              <a:latin typeface="Arial"/>
            </a:endParaRPr>
          </a:p>
          <a:p>
            <a:pPr marL="285840" indent="-2750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setnx sms:3 "Some long text ..."</a:t>
            </a:r>
            <a:endParaRPr b="0" lang="en-IN" sz="1800" spc="-1" strike="noStrike">
              <a:latin typeface="Arial"/>
            </a:endParaRPr>
          </a:p>
          <a:p>
            <a:pPr marL="285840" indent="-2750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setnx "my playlist" "Song 1 Song 2 ..."</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1676520" y="2362320"/>
            <a:ext cx="882828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get key &amp; getex key</a:t>
            </a:r>
            <a:endParaRPr b="0" lang="en-IN" sz="5400" spc="-1" strike="noStrike">
              <a:latin typeface="Arial"/>
            </a:endParaRPr>
          </a:p>
        </p:txBody>
      </p:sp>
      <p:sp>
        <p:nvSpPr>
          <p:cNvPr id="134" name="CustomShape 2"/>
          <p:cNvSpPr/>
          <p:nvPr/>
        </p:nvSpPr>
        <p:spPr>
          <a:xfrm>
            <a:off x="522360" y="3531600"/>
            <a:ext cx="110653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Line 1"/>
          <p:cNvSpPr/>
          <p:nvPr/>
        </p:nvSpPr>
        <p:spPr>
          <a:xfrm>
            <a:off x="1523880" y="2269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36" name="CustomShape 2"/>
          <p:cNvSpPr/>
          <p:nvPr/>
        </p:nvSpPr>
        <p:spPr>
          <a:xfrm>
            <a:off x="1523880" y="0"/>
            <a:ext cx="91332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get key &amp; getex key</a:t>
            </a:r>
            <a:endParaRPr b="0" lang="en-IN" sz="4000" spc="-1" strike="noStrike">
              <a:latin typeface="Arial"/>
            </a:endParaRPr>
          </a:p>
        </p:txBody>
      </p:sp>
      <p:sp>
        <p:nvSpPr>
          <p:cNvPr id="137" name="CustomShape 3"/>
          <p:cNvSpPr/>
          <p:nvPr/>
        </p:nvSpPr>
        <p:spPr>
          <a:xfrm>
            <a:off x="1600200" y="762120"/>
            <a:ext cx="898092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GET</a:t>
            </a:r>
            <a:r>
              <a:rPr b="0" lang="en-US" sz="1800" spc="-1" strike="noStrike">
                <a:solidFill>
                  <a:srgbClr val="000000"/>
                </a:solidFill>
                <a:latin typeface="Arial"/>
                <a:ea typeface="DejaVu Sans"/>
              </a:rPr>
              <a:t> gets the value of key. If the key does not exist the special value nil is returned. An error is returned if the value stored at key is not a string, because GET only handles string values.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GETEX</a:t>
            </a:r>
            <a:r>
              <a:rPr b="0" lang="en-US" sz="1800" spc="-1" strike="noStrike">
                <a:solidFill>
                  <a:srgbClr val="000000"/>
                </a:solidFill>
                <a:latin typeface="Arial"/>
                <a:ea typeface="DejaVu Sans"/>
              </a:rPr>
              <a:t> gets the value of key and optionally set its expiration.</a:t>
            </a:r>
            <a:endParaRPr b="0" lang="en-IN" sz="1800" spc="-1" strike="noStrike">
              <a:latin typeface="Arial"/>
            </a:endParaRPr>
          </a:p>
        </p:txBody>
      </p:sp>
      <p:sp>
        <p:nvSpPr>
          <p:cNvPr id="138" name="CustomShape 4"/>
          <p:cNvSpPr/>
          <p:nvPr/>
        </p:nvSpPr>
        <p:spPr>
          <a:xfrm>
            <a:off x="152280" y="152280"/>
            <a:ext cx="109584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39" name="CustomShape 5"/>
          <p:cNvSpPr/>
          <p:nvPr/>
        </p:nvSpPr>
        <p:spPr>
          <a:xfrm>
            <a:off x="1601280" y="2509560"/>
            <a:ext cx="897984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GET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GETEX key [EX seconds|PX milliseconds]</a:t>
            </a:r>
            <a:endParaRPr b="0" lang="en-IN" sz="2000" spc="-1" strike="noStrike">
              <a:latin typeface="Arial"/>
            </a:endParaRPr>
          </a:p>
        </p:txBody>
      </p:sp>
      <p:sp>
        <p:nvSpPr>
          <p:cNvPr id="140" name="CustomShape 6"/>
          <p:cNvSpPr/>
          <p:nvPr/>
        </p:nvSpPr>
        <p:spPr>
          <a:xfrm>
            <a:off x="1523880" y="3480480"/>
            <a:ext cx="8879040" cy="2558520"/>
          </a:xfrm>
          <a:prstGeom prst="rect">
            <a:avLst/>
          </a:prstGeom>
          <a:noFill/>
          <a:ln>
            <a:noFill/>
          </a:ln>
        </p:spPr>
        <p:style>
          <a:lnRef idx="0"/>
          <a:fillRef idx="0"/>
          <a:effectRef idx="0"/>
          <a:fontRef idx="minor"/>
        </p:style>
        <p:txBody>
          <a:bodyPr lIns="90000" rIns="90000" tIns="45000" bIns="45000">
            <a:spAutoFit/>
          </a:bodyPr>
          <a:p>
            <a:pPr marL="285840" indent="-2750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server:1</a:t>
            </a:r>
            <a:endParaRPr b="0" lang="en-IN" sz="1800" spc="-1" strike="noStrike">
              <a:latin typeface="Arial"/>
            </a:endParaRPr>
          </a:p>
          <a:p>
            <a:pPr marL="285840" indent="-2750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otp:1</a:t>
            </a:r>
            <a:endParaRPr b="0" lang="en-IN" sz="1800" spc="-1" strike="noStrike">
              <a:latin typeface="Arial"/>
            </a:endParaRPr>
          </a:p>
          <a:p>
            <a:pPr marL="285840" indent="-2750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otp:2</a:t>
            </a:r>
            <a:endParaRPr b="0" lang="en-IN" sz="1800" spc="-1" strike="noStrike">
              <a:latin typeface="Arial"/>
            </a:endParaRPr>
          </a:p>
          <a:p>
            <a:pPr marL="285840" indent="-2750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"host name"</a:t>
            </a:r>
            <a:endParaRPr b="0" lang="en-IN" sz="1800" spc="-1" strike="noStrike">
              <a:latin typeface="Arial"/>
            </a:endParaRPr>
          </a:p>
          <a:p>
            <a:pPr marL="285840" indent="-27504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getex user:1 ex 10</a:t>
            </a:r>
            <a:endParaRPr b="0" lang="en-IN" sz="1800" spc="-1" strike="noStrike">
              <a:latin typeface="Arial"/>
            </a:endParaRPr>
          </a:p>
          <a:p>
            <a:pPr marL="285840" indent="-27504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getex password:1 ex 10</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1676520" y="2362320"/>
            <a:ext cx="882828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getset key, getdel key &amp; getrange key</a:t>
            </a:r>
            <a:endParaRPr b="0" lang="en-IN" sz="5400" spc="-1" strike="noStrike">
              <a:latin typeface="Arial"/>
            </a:endParaRPr>
          </a:p>
        </p:txBody>
      </p:sp>
      <p:sp>
        <p:nvSpPr>
          <p:cNvPr id="142" name="CustomShape 2"/>
          <p:cNvSpPr/>
          <p:nvPr/>
        </p:nvSpPr>
        <p:spPr>
          <a:xfrm>
            <a:off x="522360" y="4323600"/>
            <a:ext cx="110653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Line 1"/>
          <p:cNvSpPr/>
          <p:nvPr/>
        </p:nvSpPr>
        <p:spPr>
          <a:xfrm>
            <a:off x="1523880" y="288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4" name="CustomShape 2"/>
          <p:cNvSpPr/>
          <p:nvPr/>
        </p:nvSpPr>
        <p:spPr>
          <a:xfrm>
            <a:off x="1523880" y="0"/>
            <a:ext cx="91332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getset, getdel &amp; getrange key</a:t>
            </a:r>
            <a:endParaRPr b="0" lang="en-IN" sz="4000" spc="-1" strike="noStrike">
              <a:latin typeface="Arial"/>
            </a:endParaRPr>
          </a:p>
        </p:txBody>
      </p:sp>
      <p:sp>
        <p:nvSpPr>
          <p:cNvPr id="145" name="CustomShape 3"/>
          <p:cNvSpPr/>
          <p:nvPr/>
        </p:nvSpPr>
        <p:spPr>
          <a:xfrm>
            <a:off x="1600200" y="762120"/>
            <a:ext cx="898092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GETSET</a:t>
            </a:r>
            <a:r>
              <a:rPr b="0" lang="en-US" sz="1800" spc="-1" strike="noStrike">
                <a:solidFill>
                  <a:srgbClr val="000000"/>
                </a:solidFill>
                <a:latin typeface="Arial"/>
                <a:ea typeface="DejaVu Sans"/>
              </a:rPr>
              <a:t> atomically sets key to value and returns the old value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GETDEL</a:t>
            </a:r>
            <a:r>
              <a:rPr b="0" lang="en-US" sz="1800" spc="-1" strike="noStrike">
                <a:solidFill>
                  <a:srgbClr val="000000"/>
                </a:solidFill>
                <a:latin typeface="Arial"/>
                <a:ea typeface="DejaVu Sans"/>
              </a:rPr>
              <a:t> get the value of key and delete the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GETRANGE</a:t>
            </a:r>
            <a:r>
              <a:rPr b="0" lang="en-US" sz="1800" spc="-1" strike="noStrike">
                <a:solidFill>
                  <a:srgbClr val="000000"/>
                </a:solidFill>
                <a:latin typeface="Arial"/>
                <a:ea typeface="DejaVu Sans"/>
              </a:rPr>
              <a:t> returns the sub-string of the string value stored at key, determined by the offsets start and end (both are inclusive). Negative offsets can be used in order to provide an offset starting from the end of the string. So -1 means the last character, -2 the penultimate and so forth.</a:t>
            </a:r>
            <a:endParaRPr b="0" lang="en-IN" sz="1800" spc="-1" strike="noStrike">
              <a:latin typeface="Arial"/>
            </a:endParaRPr>
          </a:p>
        </p:txBody>
      </p:sp>
      <p:sp>
        <p:nvSpPr>
          <p:cNvPr id="146" name="CustomShape 4"/>
          <p:cNvSpPr/>
          <p:nvPr/>
        </p:nvSpPr>
        <p:spPr>
          <a:xfrm>
            <a:off x="152280" y="152280"/>
            <a:ext cx="109584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47" name="CustomShape 5"/>
          <p:cNvSpPr/>
          <p:nvPr/>
        </p:nvSpPr>
        <p:spPr>
          <a:xfrm>
            <a:off x="1601280" y="2977560"/>
            <a:ext cx="8979840" cy="1309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GETSET key value</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GETDEL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GETRANGE key start end</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STRLEN key</a:t>
            </a:r>
            <a:endParaRPr b="0" lang="en-IN" sz="2000" spc="-1" strike="noStrike">
              <a:latin typeface="Arial"/>
            </a:endParaRPr>
          </a:p>
        </p:txBody>
      </p:sp>
      <p:sp>
        <p:nvSpPr>
          <p:cNvPr id="148" name="CustomShape 6"/>
          <p:cNvSpPr/>
          <p:nvPr/>
        </p:nvSpPr>
        <p:spPr>
          <a:xfrm>
            <a:off x="1523880" y="4344480"/>
            <a:ext cx="8879040" cy="2147040"/>
          </a:xfrm>
          <a:prstGeom prst="rect">
            <a:avLst/>
          </a:prstGeom>
          <a:noFill/>
          <a:ln>
            <a:noFill/>
          </a:ln>
        </p:spPr>
        <p:style>
          <a:lnRef idx="0"/>
          <a:fillRef idx="0"/>
          <a:effectRef idx="0"/>
          <a:fontRef idx="minor"/>
        </p:style>
        <p:txBody>
          <a:bodyPr lIns="90000" rIns="90000" tIns="45000" bIns="45000">
            <a:spAutoFit/>
          </a:bodyPr>
          <a:p>
            <a:pPr marL="285840" indent="-2750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getsset server:1 Unix</a:t>
            </a:r>
            <a:endParaRPr b="0" lang="en-IN" sz="1800" spc="-1" strike="noStrike">
              <a:latin typeface="Arial"/>
            </a:endParaRPr>
          </a:p>
          <a:p>
            <a:pPr marL="285840" indent="-2750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getdel user:4</a:t>
            </a:r>
            <a:endParaRPr b="0" lang="en-IN" sz="1800" spc="-1" strike="noStrike">
              <a:latin typeface="Arial"/>
            </a:endParaRPr>
          </a:p>
          <a:p>
            <a:pPr marL="285840" indent="-2750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getrange longtext 0 3</a:t>
            </a:r>
            <a:endParaRPr b="0" lang="en-IN" sz="1800" spc="-1" strike="noStrike">
              <a:latin typeface="Arial"/>
            </a:endParaRPr>
          </a:p>
          <a:p>
            <a:pPr marL="285840" indent="-2750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getrange longtext 0 -1</a:t>
            </a:r>
            <a:endParaRPr b="0" lang="en-IN" sz="1800" spc="-1" strike="noStrike">
              <a:latin typeface="Arial"/>
            </a:endParaRPr>
          </a:p>
          <a:p>
            <a:pPr marL="285840" indent="-2750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getrange longtext -8 -1</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CustomShape 1"/>
          <p:cNvSpPr/>
          <p:nvPr/>
        </p:nvSpPr>
        <p:spPr>
          <a:xfrm>
            <a:off x="1676520" y="2362320"/>
            <a:ext cx="882828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keys &amp; dbsize-</a:t>
            </a:r>
            <a:endParaRPr b="0" lang="en-IN" sz="5400" spc="-1" strike="noStrike">
              <a:latin typeface="Arial"/>
            </a:endParaRPr>
          </a:p>
        </p:txBody>
      </p:sp>
      <p:sp>
        <p:nvSpPr>
          <p:cNvPr id="150" name="CustomShape 2"/>
          <p:cNvSpPr/>
          <p:nvPr/>
        </p:nvSpPr>
        <p:spPr>
          <a:xfrm>
            <a:off x="522360" y="3531600"/>
            <a:ext cx="110653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Line 1"/>
          <p:cNvSpPr/>
          <p:nvPr/>
        </p:nvSpPr>
        <p:spPr>
          <a:xfrm>
            <a:off x="1523880" y="180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52" name="CustomShape 2"/>
          <p:cNvSpPr/>
          <p:nvPr/>
        </p:nvSpPr>
        <p:spPr>
          <a:xfrm>
            <a:off x="1523880" y="0"/>
            <a:ext cx="91332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keys pattern &amp; dbsize- </a:t>
            </a:r>
            <a:endParaRPr b="0" lang="en-IN" sz="4000" spc="-1" strike="noStrike">
              <a:latin typeface="Arial"/>
            </a:endParaRPr>
          </a:p>
        </p:txBody>
      </p:sp>
      <p:sp>
        <p:nvSpPr>
          <p:cNvPr id="153" name="CustomShape 3"/>
          <p:cNvSpPr/>
          <p:nvPr/>
        </p:nvSpPr>
        <p:spPr>
          <a:xfrm>
            <a:off x="1600200" y="762120"/>
            <a:ext cx="8980920" cy="9126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keys</a:t>
            </a:r>
            <a:r>
              <a:rPr b="0" lang="en-US" sz="1800" spc="-1" strike="noStrike">
                <a:solidFill>
                  <a:srgbClr val="000000"/>
                </a:solidFill>
                <a:latin typeface="Arial"/>
                <a:ea typeface="DejaVu Sans"/>
              </a:rPr>
              <a:t>: Returns all keys matching pattern.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dbSize</a:t>
            </a:r>
            <a:r>
              <a:rPr b="0" lang="en-US" sz="1800" spc="-1" strike="noStrike">
                <a:solidFill>
                  <a:srgbClr val="000000"/>
                </a:solidFill>
                <a:latin typeface="Arial"/>
                <a:ea typeface="DejaVu Sans"/>
              </a:rPr>
              <a:t>-: Return the number of keys in the currently-selected database.</a:t>
            </a:r>
            <a:endParaRPr b="0" lang="en-IN" sz="1800" spc="-1" strike="noStrike">
              <a:latin typeface="Arial"/>
            </a:endParaRPr>
          </a:p>
        </p:txBody>
      </p:sp>
      <p:sp>
        <p:nvSpPr>
          <p:cNvPr id="154" name="CustomShape 4"/>
          <p:cNvSpPr/>
          <p:nvPr/>
        </p:nvSpPr>
        <p:spPr>
          <a:xfrm>
            <a:off x="1600200" y="2685600"/>
            <a:ext cx="8879040" cy="1735560"/>
          </a:xfrm>
          <a:prstGeom prst="rect">
            <a:avLst/>
          </a:prstGeom>
          <a:noFill/>
          <a:ln>
            <a:noFill/>
          </a:ln>
        </p:spPr>
        <p:style>
          <a:lnRef idx="0"/>
          <a:fillRef idx="0"/>
          <a:effectRef idx="0"/>
          <a:fontRef idx="minor"/>
        </p:style>
        <p:txBody>
          <a:bodyPr lIns="90000" rIns="90000" tIns="45000" bIns="45000">
            <a:spAutoFit/>
          </a:bodyPr>
          <a:p>
            <a:pPr marL="285840" indent="-2750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 </a:t>
            </a:r>
            <a:endParaRPr b="0" lang="en-IN" sz="1800" spc="-1" strike="noStrike">
              <a:latin typeface="Arial"/>
            </a:endParaRPr>
          </a:p>
          <a:p>
            <a:pPr marL="285840" indent="-2750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o*</a:t>
            </a:r>
            <a:endParaRPr b="0" lang="en-IN" sz="1800" spc="-1" strike="noStrike">
              <a:latin typeface="Arial"/>
            </a:endParaRPr>
          </a:p>
          <a:p>
            <a:pPr marL="285840" indent="-2750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*o*</a:t>
            </a:r>
            <a:endParaRPr b="0" lang="en-IN" sz="1800" spc="-1" strike="noStrike">
              <a:latin typeface="Arial"/>
            </a:endParaRPr>
          </a:p>
          <a:p>
            <a:pPr marL="285840" indent="-2750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dbsize</a:t>
            </a:r>
            <a:endParaRPr b="0" lang="en-IN" sz="1800" spc="-1" strike="noStrike">
              <a:latin typeface="Arial"/>
            </a:endParaRPr>
          </a:p>
        </p:txBody>
      </p:sp>
      <p:sp>
        <p:nvSpPr>
          <p:cNvPr id="155" name="CustomShape 5"/>
          <p:cNvSpPr/>
          <p:nvPr/>
        </p:nvSpPr>
        <p:spPr>
          <a:xfrm>
            <a:off x="152280" y="152280"/>
            <a:ext cx="109584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56" name="CustomShape 6"/>
          <p:cNvSpPr/>
          <p:nvPr/>
        </p:nvSpPr>
        <p:spPr>
          <a:xfrm>
            <a:off x="1601280" y="2041560"/>
            <a:ext cx="897984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KEYS pattern</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dbsize</a:t>
            </a:r>
            <a:endParaRPr b="0" lang="en-IN" sz="2000" spc="-1" strike="noStrike">
              <a:latin typeface="Arial"/>
            </a:endParaRPr>
          </a:p>
        </p:txBody>
      </p:sp>
      <p:sp>
        <p:nvSpPr>
          <p:cNvPr id="157" name="CustomShape 7"/>
          <p:cNvSpPr/>
          <p:nvPr/>
        </p:nvSpPr>
        <p:spPr>
          <a:xfrm>
            <a:off x="1656000" y="4533480"/>
            <a:ext cx="8989560" cy="1359720"/>
          </a:xfrm>
          <a:prstGeom prst="rect">
            <a:avLst/>
          </a:prstGeom>
          <a:noFill/>
          <a:ln>
            <a:noFill/>
          </a:ln>
        </p:spPr>
        <p:style>
          <a:lnRef idx="0"/>
          <a:fillRef idx="0"/>
          <a:effectRef idx="0"/>
          <a:fontRef idx="minor"/>
        </p:style>
        <p:txBody>
          <a:bodyPr lIns="90000" rIns="90000" tIns="45000" bIns="45000">
            <a:noAutofit/>
          </a:bodyPr>
          <a:p>
            <a:pPr marL="216000" indent="-208440">
              <a:lnSpc>
                <a:spcPct val="150000"/>
              </a:lnSpc>
              <a:buClr>
                <a:srgbClr val="000000"/>
              </a:buClr>
              <a:buFont typeface="StarSymbol"/>
              <a:buAutoNum type="arabicPeriod"/>
            </a:pPr>
            <a:r>
              <a:rPr b="0" lang="en-IN" sz="1800" spc="-1" strike="noStrike">
                <a:solidFill>
                  <a:srgbClr val="000000"/>
                </a:solidFill>
                <a:latin typeface="Arial"/>
                <a:ea typeface="DejaVu Sans"/>
              </a:rPr>
              <a:t> </a:t>
            </a:r>
            <a:r>
              <a:rPr b="0" lang="en-IN" sz="1800" spc="-1" strike="noStrike">
                <a:solidFill>
                  <a:srgbClr val="333333"/>
                </a:solidFill>
                <a:latin typeface="Arial"/>
                <a:ea typeface="DejaVu Sans"/>
              </a:rPr>
              <a:t>h?llo matches hello, hallo and hxllo</a:t>
            </a:r>
            <a:endParaRPr b="0" lang="en-IN" sz="1800" spc="-1" strike="noStrike">
              <a:latin typeface="Arial"/>
            </a:endParaRPr>
          </a:p>
          <a:p>
            <a:pPr marL="216000" indent="-20844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h*llo matches hllo and heeeello</a:t>
            </a:r>
            <a:endParaRPr b="0" lang="en-IN" sz="1800" spc="-1" strike="noStrike">
              <a:latin typeface="Arial"/>
            </a:endParaRPr>
          </a:p>
          <a:p>
            <a:pPr marL="216000" indent="-20844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h[ae]llo matches hello and hallo, but not hillo</a:t>
            </a:r>
            <a:endParaRPr b="0" lang="en-IN" sz="1800" spc="-1" strike="noStrike">
              <a:latin typeface="Arial"/>
            </a:endParaRPr>
          </a:p>
          <a:p>
            <a:pPr marL="216000" indent="-20844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h[^e]llo matches hallo, hbllo, ... but not hello</a:t>
            </a:r>
            <a:endParaRPr b="0" lang="en-IN" sz="1800" spc="-1" strike="noStrike">
              <a:latin typeface="Arial"/>
            </a:endParaRPr>
          </a:p>
          <a:p>
            <a:pPr marL="216000" indent="-20844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h[a-b]llo matches hallo and hbllo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1676520" y="2362320"/>
            <a:ext cx="882828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ttl key / pttl key</a:t>
            </a:r>
            <a:endParaRPr b="0" lang="en-IN" sz="5400" spc="-1" strike="noStrike">
              <a:latin typeface="Arial"/>
            </a:endParaRPr>
          </a:p>
        </p:txBody>
      </p:sp>
      <p:sp>
        <p:nvSpPr>
          <p:cNvPr id="159" name="CustomShape 2"/>
          <p:cNvSpPr/>
          <p:nvPr/>
        </p:nvSpPr>
        <p:spPr>
          <a:xfrm>
            <a:off x="522360" y="3531600"/>
            <a:ext cx="110653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Line 1"/>
          <p:cNvSpPr/>
          <p:nvPr/>
        </p:nvSpPr>
        <p:spPr>
          <a:xfrm>
            <a:off x="1523880" y="198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61" name="CustomShape 2"/>
          <p:cNvSpPr/>
          <p:nvPr/>
        </p:nvSpPr>
        <p:spPr>
          <a:xfrm>
            <a:off x="1523880" y="0"/>
            <a:ext cx="91332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ttl key / pttl key</a:t>
            </a:r>
            <a:endParaRPr b="0" lang="en-IN" sz="4000" spc="-1" strike="noStrike">
              <a:latin typeface="Arial"/>
            </a:endParaRPr>
          </a:p>
        </p:txBody>
      </p:sp>
      <p:sp>
        <p:nvSpPr>
          <p:cNvPr id="162" name="CustomShape 3"/>
          <p:cNvSpPr/>
          <p:nvPr/>
        </p:nvSpPr>
        <p:spPr>
          <a:xfrm>
            <a:off x="1600200" y="762120"/>
            <a:ext cx="8980920" cy="668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TTL</a:t>
            </a:r>
            <a:r>
              <a:rPr b="0" lang="en-US" sz="1800" spc="-1" strike="noStrike">
                <a:solidFill>
                  <a:srgbClr val="000000"/>
                </a:solidFill>
                <a:latin typeface="Arial"/>
                <a:ea typeface="DejaVu Sans"/>
              </a:rPr>
              <a:t> returns the remaining </a:t>
            </a:r>
            <a:r>
              <a:rPr b="1" lang="en-US" sz="1800" spc="-1" strike="noStrike">
                <a:solidFill>
                  <a:srgbClr val="000000"/>
                </a:solidFill>
                <a:latin typeface="Arial"/>
                <a:ea typeface="DejaVu Sans"/>
              </a:rPr>
              <a:t>time to live </a:t>
            </a:r>
            <a:r>
              <a:rPr b="0" lang="en-US" sz="1800" spc="-1" strike="noStrike">
                <a:solidFill>
                  <a:srgbClr val="000000"/>
                </a:solidFill>
                <a:latin typeface="Arial"/>
                <a:ea typeface="DejaVu Sans"/>
              </a:rPr>
              <a:t>of a key that has a timeout. TTL allows Redis client to check how many seconds a given key will continue to be part of the data-set.</a:t>
            </a:r>
            <a:r>
              <a:rPr b="0" lang="en-US" sz="2000" spc="-1" strike="noStrike">
                <a:solidFill>
                  <a:srgbClr val="000000"/>
                </a:solidFill>
                <a:latin typeface="Times New Roman"/>
                <a:ea typeface="DejaVu Sans"/>
              </a:rPr>
              <a:t> </a:t>
            </a:r>
            <a:endParaRPr b="0" lang="en-IN" sz="2000" spc="-1" strike="noStrike">
              <a:latin typeface="Arial"/>
            </a:endParaRPr>
          </a:p>
        </p:txBody>
      </p:sp>
      <p:sp>
        <p:nvSpPr>
          <p:cNvPr id="163" name="CustomShape 4"/>
          <p:cNvSpPr/>
          <p:nvPr/>
        </p:nvSpPr>
        <p:spPr>
          <a:xfrm>
            <a:off x="1600200" y="3909600"/>
            <a:ext cx="8879040" cy="1324080"/>
          </a:xfrm>
          <a:prstGeom prst="rect">
            <a:avLst/>
          </a:prstGeom>
          <a:noFill/>
          <a:ln>
            <a:noFill/>
          </a:ln>
        </p:spPr>
        <p:style>
          <a:lnRef idx="0"/>
          <a:fillRef idx="0"/>
          <a:effectRef idx="0"/>
          <a:fontRef idx="minor"/>
        </p:style>
        <p:txBody>
          <a:bodyPr lIns="90000" rIns="90000" tIns="45000" bIns="45000">
            <a:spAutoFit/>
          </a:bodyPr>
          <a:p>
            <a:pPr marL="285840" indent="-2750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ttl otp:1</a:t>
            </a:r>
            <a:endParaRPr b="0" lang="en-IN" sz="1800" spc="-1" strike="noStrike">
              <a:latin typeface="Arial"/>
            </a:endParaRPr>
          </a:p>
          <a:p>
            <a:pPr marL="285840" indent="-2750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pttl otp:2</a:t>
            </a:r>
            <a:endParaRPr b="0" lang="en-IN" sz="1800" spc="-1" strike="noStrike">
              <a:latin typeface="Arial"/>
            </a:endParaRPr>
          </a:p>
          <a:p>
            <a:pPr marL="285840" indent="-2750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ttl password:1</a:t>
            </a:r>
            <a:endParaRPr b="0" lang="en-IN" sz="1800" spc="-1" strike="noStrike">
              <a:latin typeface="Arial"/>
            </a:endParaRPr>
          </a:p>
        </p:txBody>
      </p:sp>
      <p:sp>
        <p:nvSpPr>
          <p:cNvPr id="164" name="CustomShape 5"/>
          <p:cNvSpPr/>
          <p:nvPr/>
        </p:nvSpPr>
        <p:spPr>
          <a:xfrm>
            <a:off x="152280" y="152280"/>
            <a:ext cx="109584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65" name="CustomShape 6"/>
          <p:cNvSpPr/>
          <p:nvPr/>
        </p:nvSpPr>
        <p:spPr>
          <a:xfrm>
            <a:off x="1601280" y="2221560"/>
            <a:ext cx="897984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TTL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PTTL key</a:t>
            </a:r>
            <a:endParaRPr b="0" lang="en-IN" sz="2000" spc="-1" strike="noStrike">
              <a:latin typeface="Arial"/>
            </a:endParaRPr>
          </a:p>
        </p:txBody>
      </p:sp>
      <p:sp>
        <p:nvSpPr>
          <p:cNvPr id="166" name="CustomShape 7"/>
          <p:cNvSpPr/>
          <p:nvPr/>
        </p:nvSpPr>
        <p:spPr>
          <a:xfrm>
            <a:off x="1584000" y="5246640"/>
            <a:ext cx="8845560" cy="10062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16000" indent="-205560">
              <a:lnSpc>
                <a:spcPct val="100000"/>
              </a:lnSpc>
              <a:buClr>
                <a:srgbClr val="000000"/>
              </a:buClr>
              <a:buSzPct val="45000"/>
              <a:buFont typeface="Wingdings" charset="2"/>
              <a:buChar char=""/>
            </a:pPr>
            <a:r>
              <a:rPr b="0" lang="en-IN" sz="1800" spc="-1" strike="noStrike">
                <a:solidFill>
                  <a:srgbClr val="666666"/>
                </a:solidFill>
                <a:latin typeface="Arial"/>
                <a:ea typeface="Open Sans"/>
              </a:rPr>
              <a:t>The command returns -1 if the key exists but has no associated expire.</a:t>
            </a:r>
            <a:endParaRPr b="0" lang="en-IN" sz="1800" spc="-1" strike="noStrike">
              <a:latin typeface="Arial"/>
            </a:endParaRPr>
          </a:p>
          <a:p>
            <a:pPr marL="216000" indent="-205560">
              <a:lnSpc>
                <a:spcPct val="100000"/>
              </a:lnSpc>
              <a:buClr>
                <a:srgbClr val="000000"/>
              </a:buClr>
              <a:buSzPct val="45000"/>
              <a:buFont typeface="Wingdings" charset="2"/>
              <a:buChar char=""/>
            </a:pPr>
            <a:r>
              <a:rPr b="0" lang="en-IN" sz="1800" spc="-1" strike="noStrike">
                <a:solidFill>
                  <a:srgbClr val="666666"/>
                </a:solidFill>
                <a:latin typeface="Arial"/>
                <a:ea typeface="Open Sans"/>
              </a:rPr>
              <a:t>The command returns -2 if the key does not exist.</a:t>
            </a:r>
            <a:endParaRPr b="0" lang="en-IN" sz="1800" spc="-1" strike="noStrike">
              <a:latin typeface="Arial"/>
            </a:endParaRPr>
          </a:p>
        </p:txBody>
      </p:sp>
      <p:sp>
        <p:nvSpPr>
          <p:cNvPr id="167" name="CustomShape 8"/>
          <p:cNvSpPr/>
          <p:nvPr/>
        </p:nvSpPr>
        <p:spPr>
          <a:xfrm>
            <a:off x="1576080" y="3161880"/>
            <a:ext cx="9573480" cy="6436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000" spc="-1" strike="noStrike">
                <a:solidFill>
                  <a:srgbClr val="000000"/>
                </a:solidFill>
                <a:latin typeface="Times New Roman"/>
                <a:ea typeface="DejaVu Sans"/>
              </a:rPr>
              <a:t>TTL</a:t>
            </a:r>
            <a:r>
              <a:rPr b="0" lang="en-US" sz="2000" spc="-1" strike="noStrike">
                <a:solidFill>
                  <a:srgbClr val="000000"/>
                </a:solidFill>
                <a:latin typeface="Times New Roman"/>
                <a:ea typeface="DejaVu Sans"/>
              </a:rPr>
              <a:t> returns the amount of remaining time in seconds while </a:t>
            </a:r>
            <a:r>
              <a:rPr b="1" lang="en-US" sz="2000" spc="-1" strike="noStrike">
                <a:solidFill>
                  <a:srgbClr val="000000"/>
                </a:solidFill>
                <a:latin typeface="Times New Roman"/>
                <a:ea typeface="DejaVu Sans"/>
              </a:rPr>
              <a:t>PTTL</a:t>
            </a:r>
            <a:r>
              <a:rPr b="0" lang="en-US" sz="2000" spc="-1" strike="noStrike">
                <a:solidFill>
                  <a:srgbClr val="000000"/>
                </a:solidFill>
                <a:latin typeface="Times New Roman"/>
                <a:ea typeface="DejaVu Sans"/>
              </a:rPr>
              <a:t> returns it in milliseconds.</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CustomShape 1"/>
          <p:cNvSpPr/>
          <p:nvPr/>
        </p:nvSpPr>
        <p:spPr>
          <a:xfrm>
            <a:off x="1676520" y="2362320"/>
            <a:ext cx="882828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expire key &amp; persist key</a:t>
            </a:r>
            <a:endParaRPr b="0" lang="en-IN" sz="5400" spc="-1" strike="noStrike">
              <a:latin typeface="Arial"/>
            </a:endParaRPr>
          </a:p>
        </p:txBody>
      </p:sp>
      <p:sp>
        <p:nvSpPr>
          <p:cNvPr id="169" name="CustomShape 2"/>
          <p:cNvSpPr/>
          <p:nvPr/>
        </p:nvSpPr>
        <p:spPr>
          <a:xfrm>
            <a:off x="522360" y="3531600"/>
            <a:ext cx="110653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1676520" y="2362320"/>
            <a:ext cx="882828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a:t>
            </a:r>
            <a:endParaRPr b="0" lang="en-IN" sz="5400" spc="-1" strike="noStrike">
              <a:latin typeface="Arial"/>
            </a:endParaRPr>
          </a:p>
        </p:txBody>
      </p:sp>
      <p:sp>
        <p:nvSpPr>
          <p:cNvPr id="96" name="CustomShape 2"/>
          <p:cNvSpPr/>
          <p:nvPr/>
        </p:nvSpPr>
        <p:spPr>
          <a:xfrm>
            <a:off x="522360" y="3531600"/>
            <a:ext cx="1113732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Redis is an open-source, in-memory key-value data store. A key-value data store is a type of NoSQL database in which keys serve as unique identifiers for their associated values. Any given Redis instance includes a number of databases, each of which can hold many different keys of a variety of data types.</a:t>
            </a:r>
            <a:endParaRPr b="0" lang="en-IN" sz="1800" spc="-1" strike="noStrike">
              <a:latin typeface="Arial"/>
            </a:endParaRPr>
          </a:p>
        </p:txBody>
      </p:sp>
      <p:sp>
        <p:nvSpPr>
          <p:cNvPr id="97" name="CustomShape 3"/>
          <p:cNvSpPr/>
          <p:nvPr/>
        </p:nvSpPr>
        <p:spPr>
          <a:xfrm>
            <a:off x="1666800" y="609480"/>
            <a:ext cx="882828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Line 1"/>
          <p:cNvSpPr/>
          <p:nvPr/>
        </p:nvSpPr>
        <p:spPr>
          <a:xfrm>
            <a:off x="1523880" y="252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71" name="CustomShape 2"/>
          <p:cNvSpPr/>
          <p:nvPr/>
        </p:nvSpPr>
        <p:spPr>
          <a:xfrm>
            <a:off x="1523880" y="0"/>
            <a:ext cx="91332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expire key &amp; persist key</a:t>
            </a:r>
            <a:endParaRPr b="0" lang="en-IN" sz="4000" spc="-1" strike="noStrike">
              <a:latin typeface="Arial"/>
            </a:endParaRPr>
          </a:p>
        </p:txBody>
      </p:sp>
      <p:sp>
        <p:nvSpPr>
          <p:cNvPr id="172" name="CustomShape 3"/>
          <p:cNvSpPr/>
          <p:nvPr/>
        </p:nvSpPr>
        <p:spPr>
          <a:xfrm>
            <a:off x="1600200" y="762120"/>
            <a:ext cx="898092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EXPIRE</a:t>
            </a:r>
            <a:r>
              <a:rPr b="0" lang="en-US" sz="1800" spc="-1" strike="noStrike">
                <a:solidFill>
                  <a:srgbClr val="000000"/>
                </a:solidFill>
                <a:latin typeface="Arial"/>
                <a:ea typeface="DejaVu Sans"/>
              </a:rPr>
              <a:t> set a timeout on key. After the timeout has expired, the key will automatically be deleted. A key with an associated timeout is often said to be volatile in Redis terminology.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PERSIST</a:t>
            </a:r>
            <a:r>
              <a:rPr b="0" lang="en-US" sz="1800" spc="-1" strike="noStrike">
                <a:solidFill>
                  <a:srgbClr val="000000"/>
                </a:solidFill>
                <a:latin typeface="Arial"/>
                <a:ea typeface="DejaVu Sans"/>
              </a:rPr>
              <a:t> remove the existing timeout on key, turning the key from volatile (a key with an expire set) to persistent (a key that will never expire as no timeout is associated).</a:t>
            </a:r>
            <a:endParaRPr b="0" lang="en-IN" sz="1800" spc="-1" strike="noStrike">
              <a:latin typeface="Arial"/>
            </a:endParaRPr>
          </a:p>
        </p:txBody>
      </p:sp>
      <p:sp>
        <p:nvSpPr>
          <p:cNvPr id="173" name="CustomShape 4"/>
          <p:cNvSpPr/>
          <p:nvPr/>
        </p:nvSpPr>
        <p:spPr>
          <a:xfrm>
            <a:off x="1600200" y="3585600"/>
            <a:ext cx="8879040" cy="255852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IN" sz="1800" spc="-1" strike="noStrike">
                <a:solidFill>
                  <a:srgbClr val="a7074b"/>
                </a:solidFill>
                <a:latin typeface="Arial"/>
                <a:ea typeface="SimSun"/>
              </a:rPr>
              <a:t>e.g.</a:t>
            </a:r>
            <a:endParaRPr b="0" lang="en-IN" sz="1800" spc="-1" strike="noStrike">
              <a:latin typeface="Arial"/>
            </a:endParaRPr>
          </a:p>
          <a:p>
            <a:pPr marL="285840" indent="-2750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expire user:1 180</a:t>
            </a:r>
            <a:endParaRPr b="0" lang="en-IN" sz="1800" spc="-1" strike="noStrike">
              <a:latin typeface="Arial"/>
            </a:endParaRPr>
          </a:p>
          <a:p>
            <a:pPr marL="285840" indent="-2750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expire password:1 180</a:t>
            </a:r>
            <a:endParaRPr b="0" lang="en-IN" sz="1800" spc="-1" strike="noStrike">
              <a:latin typeface="Arial"/>
            </a:endParaRPr>
          </a:p>
          <a:p>
            <a:pPr>
              <a:lnSpc>
                <a:spcPct val="150000"/>
              </a:lnSpc>
            </a:pPr>
            <a:r>
              <a:rPr b="0" lang="en-IN" sz="1800" spc="-1" strike="noStrike">
                <a:solidFill>
                  <a:srgbClr val="a7074b"/>
                </a:solidFill>
                <a:latin typeface="Arial"/>
                <a:ea typeface="SimSun"/>
              </a:rPr>
              <a:t>e.g.</a:t>
            </a:r>
            <a:endParaRPr b="0" lang="en-IN" sz="1800" spc="-1" strike="noStrike">
              <a:latin typeface="Arial"/>
            </a:endParaRPr>
          </a:p>
          <a:p>
            <a:pPr marL="285840" indent="-2750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persist user:1</a:t>
            </a:r>
            <a:endParaRPr b="0" lang="en-IN" sz="1800" spc="-1" strike="noStrike">
              <a:latin typeface="Arial"/>
            </a:endParaRPr>
          </a:p>
          <a:p>
            <a:pPr marL="285840" indent="-2750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persist password:1</a:t>
            </a:r>
            <a:endParaRPr b="0" lang="en-IN" sz="1800" spc="-1" strike="noStrike">
              <a:latin typeface="Arial"/>
            </a:endParaRPr>
          </a:p>
        </p:txBody>
      </p:sp>
      <p:sp>
        <p:nvSpPr>
          <p:cNvPr id="174" name="CustomShape 5"/>
          <p:cNvSpPr/>
          <p:nvPr/>
        </p:nvSpPr>
        <p:spPr>
          <a:xfrm>
            <a:off x="152280" y="152280"/>
            <a:ext cx="109584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75" name="CustomShape 6"/>
          <p:cNvSpPr/>
          <p:nvPr/>
        </p:nvSpPr>
        <p:spPr>
          <a:xfrm>
            <a:off x="1601280" y="2761560"/>
            <a:ext cx="897984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EXPIRE key seconds</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PERSIST key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CustomShape 1"/>
          <p:cNvSpPr/>
          <p:nvPr/>
        </p:nvSpPr>
        <p:spPr>
          <a:xfrm>
            <a:off x="1676520" y="2362320"/>
            <a:ext cx="882828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mset key, msetnx key &amp; mget key</a:t>
            </a:r>
            <a:endParaRPr b="0" lang="en-IN" sz="5400" spc="-1" strike="noStrike">
              <a:latin typeface="Arial"/>
            </a:endParaRPr>
          </a:p>
        </p:txBody>
      </p:sp>
      <p:sp>
        <p:nvSpPr>
          <p:cNvPr id="177" name="CustomShape 2"/>
          <p:cNvSpPr/>
          <p:nvPr/>
        </p:nvSpPr>
        <p:spPr>
          <a:xfrm>
            <a:off x="522360" y="3531600"/>
            <a:ext cx="110653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
          <p:cNvSpPr/>
          <p:nvPr/>
        </p:nvSpPr>
        <p:spPr>
          <a:xfrm>
            <a:off x="1523880" y="0"/>
            <a:ext cx="91332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mset, msetnx &amp; mget</a:t>
            </a:r>
            <a:endParaRPr b="0" lang="en-IN" sz="4000" spc="-1" strike="noStrike">
              <a:latin typeface="Arial"/>
            </a:endParaRPr>
          </a:p>
        </p:txBody>
      </p:sp>
      <p:sp>
        <p:nvSpPr>
          <p:cNvPr id="179" name="CustomShape 2"/>
          <p:cNvSpPr/>
          <p:nvPr/>
        </p:nvSpPr>
        <p:spPr>
          <a:xfrm>
            <a:off x="1600200" y="762120"/>
            <a:ext cx="898092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MSET</a:t>
            </a:r>
            <a:r>
              <a:rPr b="0" lang="en-US" sz="1800" spc="-1" strike="noStrike">
                <a:solidFill>
                  <a:srgbClr val="000000"/>
                </a:solidFill>
                <a:latin typeface="Arial"/>
                <a:ea typeface="DejaVu Sans"/>
              </a:rPr>
              <a:t> sets the given keys to their respective values. MSET replaces existing values with new values, just as regular SET.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MSETNX</a:t>
            </a:r>
            <a:r>
              <a:rPr b="0" lang="en-US" sz="1800" spc="-1" strike="noStrike">
                <a:solidFill>
                  <a:srgbClr val="000000"/>
                </a:solidFill>
                <a:latin typeface="Arial"/>
                <a:ea typeface="DejaVu Sans"/>
              </a:rPr>
              <a:t> sets the given keys to their respective values. MSETNX will not perform any operation at all even if just a single key already exists.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MGET</a:t>
            </a:r>
            <a:r>
              <a:rPr b="0" lang="en-US" sz="1800" spc="-1" strike="noStrike">
                <a:solidFill>
                  <a:srgbClr val="000000"/>
                </a:solidFill>
                <a:latin typeface="Arial"/>
                <a:ea typeface="DejaVu Sans"/>
              </a:rPr>
              <a:t> returns the values of all specified keys. For every key that does not hold a string value or does not exist, the special value nil is returned.</a:t>
            </a:r>
            <a:endParaRPr b="0" lang="en-IN" sz="1800" spc="-1" strike="noStrike">
              <a:latin typeface="Arial"/>
            </a:endParaRPr>
          </a:p>
        </p:txBody>
      </p:sp>
      <p:sp>
        <p:nvSpPr>
          <p:cNvPr id="180" name="CustomShape 3"/>
          <p:cNvSpPr/>
          <p:nvPr/>
        </p:nvSpPr>
        <p:spPr>
          <a:xfrm>
            <a:off x="152280" y="152280"/>
            <a:ext cx="109584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81" name="CustomShape 4"/>
          <p:cNvSpPr/>
          <p:nvPr/>
        </p:nvSpPr>
        <p:spPr>
          <a:xfrm>
            <a:off x="1601280" y="3157560"/>
            <a:ext cx="897984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MSET key value [key value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MSETNX key value [key value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MGET key [key ...]</a:t>
            </a:r>
            <a:endParaRPr b="0" lang="en-IN" sz="2000" spc="-1" strike="noStrike">
              <a:latin typeface="Arial"/>
            </a:endParaRPr>
          </a:p>
        </p:txBody>
      </p:sp>
      <p:sp>
        <p:nvSpPr>
          <p:cNvPr id="182" name="CustomShape 5"/>
          <p:cNvSpPr/>
          <p:nvPr/>
        </p:nvSpPr>
        <p:spPr>
          <a:xfrm>
            <a:off x="864000" y="4197600"/>
            <a:ext cx="11008800" cy="1324080"/>
          </a:xfrm>
          <a:prstGeom prst="rect">
            <a:avLst/>
          </a:prstGeom>
          <a:noFill/>
          <a:ln>
            <a:noFill/>
          </a:ln>
        </p:spPr>
        <p:style>
          <a:lnRef idx="0"/>
          <a:fillRef idx="0"/>
          <a:effectRef idx="0"/>
          <a:fontRef idx="minor"/>
        </p:style>
        <p:txBody>
          <a:bodyPr lIns="90000" rIns="90000" tIns="45000" bIns="45000">
            <a:spAutoFit/>
          </a:bodyPr>
          <a:p>
            <a:pPr marL="285840" indent="-2750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mset server:2 linux user:2 administrator password:2 admin</a:t>
            </a:r>
            <a:endParaRPr b="0" lang="en-IN" sz="1800" spc="-1" strike="noStrike">
              <a:latin typeface="Arial"/>
            </a:endParaRPr>
          </a:p>
          <a:p>
            <a:pPr marL="285840" indent="-2750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msetnx server:3 windows2020 host:1 admin</a:t>
            </a:r>
            <a:endParaRPr b="0" lang="en-IN" sz="1800" spc="-1" strike="noStrike">
              <a:latin typeface="Arial"/>
            </a:endParaRPr>
          </a:p>
          <a:p>
            <a:pPr marL="285840" indent="-2750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mget user:1 password:1 user:2 password:2 user:3 password:3</a:t>
            </a:r>
            <a:endParaRPr b="0" lang="en-IN" sz="1800" spc="-1" strike="noStrike">
              <a:latin typeface="Arial"/>
            </a:endParaRPr>
          </a:p>
        </p:txBody>
      </p:sp>
      <p:sp>
        <p:nvSpPr>
          <p:cNvPr id="183" name="Line 6"/>
          <p:cNvSpPr/>
          <p:nvPr/>
        </p:nvSpPr>
        <p:spPr>
          <a:xfrm>
            <a:off x="1523880" y="2953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84" name="CustomShape 7"/>
          <p:cNvSpPr/>
          <p:nvPr/>
        </p:nvSpPr>
        <p:spPr>
          <a:xfrm>
            <a:off x="1584000" y="5610240"/>
            <a:ext cx="8845560" cy="10062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85840" indent="-277920">
              <a:lnSpc>
                <a:spcPct val="100000"/>
              </a:lnSpc>
              <a:buClr>
                <a:srgbClr val="666666"/>
              </a:buClr>
              <a:buFont typeface="Arial"/>
              <a:buChar char="•"/>
            </a:pPr>
            <a:r>
              <a:rPr b="1" lang="en-IN" sz="1800" spc="-1" strike="noStrike">
                <a:solidFill>
                  <a:srgbClr val="000000"/>
                </a:solidFill>
                <a:latin typeface="Arial"/>
                <a:ea typeface="Open Sans"/>
              </a:rPr>
              <a:t>returns 0</a:t>
            </a:r>
            <a:r>
              <a:rPr b="0" lang="en-IN" sz="1800" spc="-1" strike="noStrike">
                <a:solidFill>
                  <a:srgbClr val="000000"/>
                </a:solidFill>
                <a:latin typeface="Arial"/>
                <a:ea typeface="Open Sans"/>
              </a:rPr>
              <a:t> if no key was set (at least one key already existed).</a:t>
            </a:r>
            <a:endParaRPr b="0" lang="en-IN" sz="1800" spc="-1" strike="noStrike">
              <a:latin typeface="Arial"/>
            </a:endParaRPr>
          </a:p>
          <a:p>
            <a:pPr marL="285840" indent="-277920">
              <a:lnSpc>
                <a:spcPct val="100000"/>
              </a:lnSpc>
              <a:buClr>
                <a:srgbClr val="666666"/>
              </a:buClr>
              <a:buFont typeface="Arial"/>
              <a:buChar char="•"/>
            </a:pPr>
            <a:r>
              <a:rPr b="1" lang="en-IN" sz="1800" spc="-1" strike="noStrike">
                <a:solidFill>
                  <a:srgbClr val="000000"/>
                </a:solidFill>
                <a:latin typeface="Arial"/>
                <a:ea typeface="Open Sans"/>
              </a:rPr>
              <a:t>returns 1</a:t>
            </a:r>
            <a:r>
              <a:rPr b="0" lang="en-IN" sz="1800" spc="-1" strike="noStrike">
                <a:solidFill>
                  <a:srgbClr val="000000"/>
                </a:solidFill>
                <a:latin typeface="Arial"/>
                <a:ea typeface="Open Sans"/>
              </a:rPr>
              <a:t> if the all the keys were set.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CustomShape 1"/>
          <p:cNvSpPr/>
          <p:nvPr/>
        </p:nvSpPr>
        <p:spPr>
          <a:xfrm>
            <a:off x="1676520" y="2362320"/>
            <a:ext cx="882828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incr key, incrby key &amp; incrbyfloat key</a:t>
            </a:r>
            <a:endParaRPr b="0" lang="en-IN" sz="5400" spc="-1" strike="noStrike">
              <a:latin typeface="Arial"/>
            </a:endParaRPr>
          </a:p>
        </p:txBody>
      </p:sp>
      <p:sp>
        <p:nvSpPr>
          <p:cNvPr id="186" name="CustomShape 2"/>
          <p:cNvSpPr/>
          <p:nvPr/>
        </p:nvSpPr>
        <p:spPr>
          <a:xfrm>
            <a:off x="522360" y="3531600"/>
            <a:ext cx="110653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187" name="Table 3"/>
          <p:cNvGraphicFramePr/>
          <p:nvPr/>
        </p:nvGraphicFramePr>
        <p:xfrm>
          <a:off x="131040" y="154800"/>
          <a:ext cx="5293800" cy="1921680"/>
        </p:xfrm>
        <a:graphic>
          <a:graphicData uri="http://schemas.openxmlformats.org/drawingml/2006/table">
            <a:tbl>
              <a:tblPr/>
              <a:tblGrid>
                <a:gridCol w="1764360"/>
                <a:gridCol w="1764360"/>
                <a:gridCol w="1765440"/>
              </a:tblGrid>
              <a:tr h="426960">
                <a:tc gridSpan="3">
                  <a:txBody>
                    <a:bodyPr lIns="90000" rIns="90000">
                      <a:noAutofit/>
                    </a:bodyPr>
                    <a:p>
                      <a:pPr>
                        <a:lnSpc>
                          <a:spcPct val="100000"/>
                        </a:lnSpc>
                      </a:pPr>
                      <a:r>
                        <a:rPr b="1" lang="en-IN" sz="2200" spc="-1" strike="noStrike">
                          <a:solidFill>
                            <a:srgbClr val="ff1744"/>
                          </a:solidFill>
                          <a:latin typeface="Arial"/>
                        </a:rPr>
                        <a:t>Things to remember</a:t>
                      </a:r>
                      <a:endParaRPr b="0" lang="en-IN" sz="22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hMerge="1">
                  <a:tcPr marL="90000" marR="90000">
                    <a:solidFill>
                      <a:srgbClr val="729fcf"/>
                    </a:solidFill>
                  </a:tcPr>
                </a:tc>
              </a:tr>
              <a:tr h="396720">
                <a:tc gridSpan="2">
                  <a:txBody>
                    <a:bodyPr lIns="90000" rIns="90000">
                      <a:noAutofit/>
                    </a:bodyPr>
                    <a:p>
                      <a:pPr algn="ctr">
                        <a:lnSpc>
                          <a:spcPct val="100000"/>
                        </a:lnSpc>
                      </a:pPr>
                      <a:r>
                        <a:rPr b="1" lang="en-IN" sz="2000" spc="-1" strike="noStrike">
                          <a:solidFill>
                            <a:srgbClr val="283593"/>
                          </a:solidFill>
                          <a:latin typeface="Arial"/>
                        </a:rPr>
                        <a:t>SET</a:t>
                      </a:r>
                      <a:endParaRPr b="0" lang="en-IN" sz="20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a:txBody>
                    <a:bodyPr lIns="90000" rIns="90000">
                      <a:noAutofit/>
                    </a:bodyPr>
                    <a:p>
                      <a:pPr algn="ctr">
                        <a:lnSpc>
                          <a:spcPct val="100000"/>
                        </a:lnSpc>
                      </a:pPr>
                      <a:r>
                        <a:rPr b="1" lang="en-IN" sz="2000" spc="-1" strike="noStrike">
                          <a:solidFill>
                            <a:srgbClr val="283593"/>
                          </a:solidFill>
                          <a:latin typeface="Arial"/>
                        </a:rPr>
                        <a:t>HASH</a:t>
                      </a:r>
                      <a:endParaRPr b="0" lang="en-IN" sz="20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incr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decr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hincrby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incrby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decrby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hincrbyfloat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incrbyfloat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cPr marL="90000" marR="90000">
                    <a:lnL w="7920">
                      <a:solidFill>
                        <a:srgbClr val="000000"/>
                      </a:solidFill>
                    </a:lnL>
                    <a:lnR w="7920">
                      <a:solidFill>
                        <a:srgbClr val="000000"/>
                      </a:solidFill>
                    </a:lnR>
                    <a:lnT w="7920">
                      <a:solidFill>
                        <a:srgbClr val="000000"/>
                      </a:solidFill>
                    </a:lnT>
                    <a:lnB w="7920">
                      <a:solidFill>
                        <a:srgbClr val="000000"/>
                      </a:solidFill>
                    </a:lnB>
                    <a:noFill/>
                  </a:tcPr>
                </a:tc>
                <a:tc>
                  <a:tcPr marL="90000" marR="90000">
                    <a:lnL w="7920">
                      <a:solidFill>
                        <a:srgbClr val="000000"/>
                      </a:solidFill>
                    </a:lnL>
                    <a:lnR w="7920">
                      <a:solidFill>
                        <a:srgbClr val="000000"/>
                      </a:solidFill>
                    </a:lnR>
                    <a:lnT w="7920">
                      <a:solidFill>
                        <a:srgbClr val="000000"/>
                      </a:solidFill>
                    </a:lnT>
                    <a:lnB w="79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CustomShape 1"/>
          <p:cNvSpPr/>
          <p:nvPr/>
        </p:nvSpPr>
        <p:spPr>
          <a:xfrm>
            <a:off x="1523880" y="0"/>
            <a:ext cx="91332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Incr, incrby &amp; incrbyfloat</a:t>
            </a:r>
            <a:endParaRPr b="0" lang="en-IN" sz="4000" spc="-1" strike="noStrike">
              <a:latin typeface="Arial"/>
            </a:endParaRPr>
          </a:p>
        </p:txBody>
      </p:sp>
      <p:sp>
        <p:nvSpPr>
          <p:cNvPr id="189" name="CustomShape 2"/>
          <p:cNvSpPr/>
          <p:nvPr/>
        </p:nvSpPr>
        <p:spPr>
          <a:xfrm>
            <a:off x="1600200" y="762120"/>
            <a:ext cx="8980920" cy="25585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INCR</a:t>
            </a:r>
            <a:r>
              <a:rPr b="0" lang="en-US" sz="1800" spc="-1" strike="noStrike">
                <a:solidFill>
                  <a:srgbClr val="000000"/>
                </a:solidFill>
                <a:latin typeface="Arial"/>
                <a:ea typeface="DejaVu Sans"/>
              </a:rPr>
              <a:t> increments the number stored at key by one. If the key does not exist, it is set to 0 before performing the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INCRBY</a:t>
            </a:r>
            <a:r>
              <a:rPr b="0" lang="en-US" sz="1800" spc="-1" strike="noStrike">
                <a:solidFill>
                  <a:srgbClr val="000000"/>
                </a:solidFill>
                <a:latin typeface="Arial"/>
                <a:ea typeface="DejaVu Sans"/>
              </a:rPr>
              <a:t> increments the number stored at key by increment. If the key does not exist, it is set to 0 before performing the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INCRBYFLOAT</a:t>
            </a:r>
            <a:r>
              <a:rPr b="0" lang="en-US" sz="1800" spc="-1" strike="noStrike">
                <a:solidFill>
                  <a:srgbClr val="000000"/>
                </a:solidFill>
                <a:latin typeface="Arial"/>
                <a:ea typeface="DejaVu Sans"/>
              </a:rPr>
              <a:t> increment the a floating point number stored at key by the specified increment. By using a negative increment value, the result is that the value stored at the key is decremented.</a:t>
            </a:r>
            <a:endParaRPr b="0" lang="en-IN" sz="1800" spc="-1" strike="noStrike">
              <a:latin typeface="Arial"/>
            </a:endParaRPr>
          </a:p>
        </p:txBody>
      </p:sp>
      <p:sp>
        <p:nvSpPr>
          <p:cNvPr id="190" name="CustomShape 3"/>
          <p:cNvSpPr/>
          <p:nvPr/>
        </p:nvSpPr>
        <p:spPr>
          <a:xfrm>
            <a:off x="152280" y="152280"/>
            <a:ext cx="109584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91" name="CustomShape 4"/>
          <p:cNvSpPr/>
          <p:nvPr/>
        </p:nvSpPr>
        <p:spPr>
          <a:xfrm>
            <a:off x="1601280" y="3553560"/>
            <a:ext cx="897984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INCR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INCRBY key increment</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INCRBYFLOAT key increment</a:t>
            </a:r>
            <a:endParaRPr b="0" lang="en-IN" sz="2000" spc="-1" strike="noStrike">
              <a:latin typeface="Arial"/>
            </a:endParaRPr>
          </a:p>
        </p:txBody>
      </p:sp>
      <p:sp>
        <p:nvSpPr>
          <p:cNvPr id="192" name="CustomShape 5"/>
          <p:cNvSpPr/>
          <p:nvPr/>
        </p:nvSpPr>
        <p:spPr>
          <a:xfrm>
            <a:off x="1600200" y="4593600"/>
            <a:ext cx="8879040" cy="912600"/>
          </a:xfrm>
          <a:prstGeom prst="rect">
            <a:avLst/>
          </a:prstGeom>
          <a:noFill/>
          <a:ln>
            <a:noFill/>
          </a:ln>
        </p:spPr>
        <p:style>
          <a:lnRef idx="0"/>
          <a:fillRef idx="0"/>
          <a:effectRef idx="0"/>
          <a:fontRef idx="minor"/>
        </p:style>
        <p:txBody>
          <a:bodyPr lIns="90000" rIns="90000" tIns="45000" bIns="45000">
            <a:spAutoFit/>
          </a:bodyPr>
          <a:p>
            <a:pPr marL="285840" indent="-2750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incr cnt</a:t>
            </a:r>
            <a:endParaRPr b="0" lang="en-IN" sz="1800" spc="-1" strike="noStrike">
              <a:latin typeface="Arial"/>
            </a:endParaRPr>
          </a:p>
          <a:p>
            <a:pPr marL="285840" indent="-2750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incrny cnt 2</a:t>
            </a:r>
            <a:endParaRPr b="0" lang="en-IN" sz="1800" spc="-1" strike="noStrike">
              <a:latin typeface="Arial"/>
            </a:endParaRPr>
          </a:p>
        </p:txBody>
      </p:sp>
      <p:sp>
        <p:nvSpPr>
          <p:cNvPr id="193" name="Line 6"/>
          <p:cNvSpPr/>
          <p:nvPr/>
        </p:nvSpPr>
        <p:spPr>
          <a:xfrm>
            <a:off x="1523880" y="324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4" name="CustomShape 7"/>
          <p:cNvSpPr/>
          <p:nvPr/>
        </p:nvSpPr>
        <p:spPr>
          <a:xfrm>
            <a:off x="1584000" y="5790240"/>
            <a:ext cx="8845560" cy="705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85840" indent="-277920">
              <a:lnSpc>
                <a:spcPct val="100000"/>
              </a:lnSpc>
              <a:buClr>
                <a:srgbClr val="666666"/>
              </a:buClr>
              <a:buFont typeface="Arial"/>
              <a:buChar char="•"/>
            </a:pPr>
            <a:r>
              <a:rPr b="0" lang="en-IN" sz="1800" spc="-1" strike="noStrike">
                <a:solidFill>
                  <a:srgbClr val="000000"/>
                </a:solidFill>
                <a:latin typeface="Arial"/>
                <a:ea typeface="Open Sans"/>
              </a:rPr>
              <a:t>This operation is limited to 64 bit signed integers.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CustomShape 1"/>
          <p:cNvSpPr/>
          <p:nvPr/>
        </p:nvSpPr>
        <p:spPr>
          <a:xfrm>
            <a:off x="1676520" y="2362320"/>
            <a:ext cx="882828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decr key &amp; decrby key</a:t>
            </a:r>
            <a:endParaRPr b="0" lang="en-IN" sz="5400" spc="-1" strike="noStrike">
              <a:latin typeface="Arial"/>
            </a:endParaRPr>
          </a:p>
        </p:txBody>
      </p:sp>
      <p:sp>
        <p:nvSpPr>
          <p:cNvPr id="196" name="CustomShape 2"/>
          <p:cNvSpPr/>
          <p:nvPr/>
        </p:nvSpPr>
        <p:spPr>
          <a:xfrm>
            <a:off x="522360" y="3531600"/>
            <a:ext cx="110653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197" name="Table 3"/>
          <p:cNvGraphicFramePr/>
          <p:nvPr/>
        </p:nvGraphicFramePr>
        <p:xfrm>
          <a:off x="131040" y="154800"/>
          <a:ext cx="5293800" cy="1921680"/>
        </p:xfrm>
        <a:graphic>
          <a:graphicData uri="http://schemas.openxmlformats.org/drawingml/2006/table">
            <a:tbl>
              <a:tblPr/>
              <a:tblGrid>
                <a:gridCol w="1764360"/>
                <a:gridCol w="1764360"/>
                <a:gridCol w="1765440"/>
              </a:tblGrid>
              <a:tr h="426960">
                <a:tc gridSpan="3">
                  <a:txBody>
                    <a:bodyPr lIns="90000" rIns="90000">
                      <a:noAutofit/>
                    </a:bodyPr>
                    <a:p>
                      <a:pPr>
                        <a:lnSpc>
                          <a:spcPct val="100000"/>
                        </a:lnSpc>
                      </a:pPr>
                      <a:r>
                        <a:rPr b="1" lang="en-IN" sz="2200" spc="-1" strike="noStrike">
                          <a:solidFill>
                            <a:srgbClr val="ff1744"/>
                          </a:solidFill>
                          <a:latin typeface="Arial"/>
                        </a:rPr>
                        <a:t>Things to remember</a:t>
                      </a:r>
                      <a:endParaRPr b="0" lang="en-IN" sz="22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hMerge="1">
                  <a:tcPr marL="90000" marR="90000">
                    <a:solidFill>
                      <a:srgbClr val="729fcf"/>
                    </a:solidFill>
                  </a:tcPr>
                </a:tc>
              </a:tr>
              <a:tr h="396720">
                <a:tc gridSpan="2">
                  <a:txBody>
                    <a:bodyPr lIns="90000" rIns="90000">
                      <a:noAutofit/>
                    </a:bodyPr>
                    <a:p>
                      <a:pPr algn="ctr">
                        <a:lnSpc>
                          <a:spcPct val="100000"/>
                        </a:lnSpc>
                      </a:pPr>
                      <a:r>
                        <a:rPr b="1" lang="en-IN" sz="2000" spc="-1" strike="noStrike">
                          <a:solidFill>
                            <a:srgbClr val="283593"/>
                          </a:solidFill>
                          <a:latin typeface="Arial"/>
                        </a:rPr>
                        <a:t>SET</a:t>
                      </a:r>
                      <a:endParaRPr b="0" lang="en-IN" sz="20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a:txBody>
                    <a:bodyPr lIns="90000" rIns="90000">
                      <a:noAutofit/>
                    </a:bodyPr>
                    <a:p>
                      <a:pPr algn="ctr">
                        <a:lnSpc>
                          <a:spcPct val="100000"/>
                        </a:lnSpc>
                      </a:pPr>
                      <a:r>
                        <a:rPr b="1" lang="en-IN" sz="2000" spc="-1" strike="noStrike">
                          <a:solidFill>
                            <a:srgbClr val="283593"/>
                          </a:solidFill>
                          <a:latin typeface="Arial"/>
                        </a:rPr>
                        <a:t>HASH</a:t>
                      </a:r>
                      <a:endParaRPr b="0" lang="en-IN" sz="20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incr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decr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hincrby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incrby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decrby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hincrbyfloat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incrbyfloat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cPr marL="90000" marR="90000">
                    <a:lnL w="7920">
                      <a:solidFill>
                        <a:srgbClr val="000000"/>
                      </a:solidFill>
                    </a:lnL>
                    <a:lnR w="7920">
                      <a:solidFill>
                        <a:srgbClr val="000000"/>
                      </a:solidFill>
                    </a:lnR>
                    <a:lnT w="7920">
                      <a:solidFill>
                        <a:srgbClr val="000000"/>
                      </a:solidFill>
                    </a:lnT>
                    <a:lnB w="7920">
                      <a:solidFill>
                        <a:srgbClr val="000000"/>
                      </a:solidFill>
                    </a:lnB>
                    <a:noFill/>
                  </a:tcPr>
                </a:tc>
                <a:tc>
                  <a:tcPr marL="90000" marR="90000">
                    <a:lnL w="7920">
                      <a:solidFill>
                        <a:srgbClr val="000000"/>
                      </a:solidFill>
                    </a:lnL>
                    <a:lnR w="7920">
                      <a:solidFill>
                        <a:srgbClr val="000000"/>
                      </a:solidFill>
                    </a:lnR>
                    <a:lnT w="7920">
                      <a:solidFill>
                        <a:srgbClr val="000000"/>
                      </a:solidFill>
                    </a:lnT>
                    <a:lnB w="79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CustomShape 1"/>
          <p:cNvSpPr/>
          <p:nvPr/>
        </p:nvSpPr>
        <p:spPr>
          <a:xfrm>
            <a:off x="1523880" y="0"/>
            <a:ext cx="91332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decr &amp; decrby</a:t>
            </a:r>
            <a:endParaRPr b="0" lang="en-IN" sz="4000" spc="-1" strike="noStrike">
              <a:latin typeface="Arial"/>
            </a:endParaRPr>
          </a:p>
        </p:txBody>
      </p:sp>
      <p:sp>
        <p:nvSpPr>
          <p:cNvPr id="199" name="CustomShape 2"/>
          <p:cNvSpPr/>
          <p:nvPr/>
        </p:nvSpPr>
        <p:spPr>
          <a:xfrm>
            <a:off x="1600200" y="762120"/>
            <a:ext cx="898092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DECR</a:t>
            </a:r>
            <a:r>
              <a:rPr b="0" lang="en-US" sz="1800" spc="-1" strike="noStrike">
                <a:solidFill>
                  <a:srgbClr val="000000"/>
                </a:solidFill>
                <a:latin typeface="Arial"/>
                <a:ea typeface="DejaVu Sans"/>
              </a:rPr>
              <a:t> decrements the number stored at key by one. If the key does not exist, it is set to 0 before performing the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DECRBY</a:t>
            </a:r>
            <a:r>
              <a:rPr b="0" lang="en-US" sz="1800" spc="-1" strike="noStrike">
                <a:solidFill>
                  <a:srgbClr val="000000"/>
                </a:solidFill>
                <a:latin typeface="Arial"/>
                <a:ea typeface="DejaVu Sans"/>
              </a:rPr>
              <a:t> decrements the number stored at key by decrement value. If the key does not exist, it is set to 0 before performing the operation.</a:t>
            </a:r>
            <a:endParaRPr b="0" lang="en-IN" sz="1800" spc="-1" strike="noStrike">
              <a:latin typeface="Arial"/>
            </a:endParaRPr>
          </a:p>
        </p:txBody>
      </p:sp>
      <p:sp>
        <p:nvSpPr>
          <p:cNvPr id="200" name="CustomShape 3"/>
          <p:cNvSpPr/>
          <p:nvPr/>
        </p:nvSpPr>
        <p:spPr>
          <a:xfrm>
            <a:off x="152280" y="152280"/>
            <a:ext cx="109584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01" name="CustomShape 4"/>
          <p:cNvSpPr/>
          <p:nvPr/>
        </p:nvSpPr>
        <p:spPr>
          <a:xfrm>
            <a:off x="1601280" y="2689560"/>
            <a:ext cx="897984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DECR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DECRBY key decrement</a:t>
            </a:r>
            <a:endParaRPr b="0" lang="en-IN" sz="2000" spc="-1" strike="noStrike">
              <a:latin typeface="Arial"/>
            </a:endParaRPr>
          </a:p>
        </p:txBody>
      </p:sp>
      <p:sp>
        <p:nvSpPr>
          <p:cNvPr id="202" name="CustomShape 5"/>
          <p:cNvSpPr/>
          <p:nvPr/>
        </p:nvSpPr>
        <p:spPr>
          <a:xfrm>
            <a:off x="1600200" y="3621600"/>
            <a:ext cx="8879040" cy="912600"/>
          </a:xfrm>
          <a:prstGeom prst="rect">
            <a:avLst/>
          </a:prstGeom>
          <a:noFill/>
          <a:ln>
            <a:noFill/>
          </a:ln>
        </p:spPr>
        <p:style>
          <a:lnRef idx="0"/>
          <a:fillRef idx="0"/>
          <a:effectRef idx="0"/>
          <a:fontRef idx="minor"/>
        </p:style>
        <p:txBody>
          <a:bodyPr lIns="90000" rIns="90000" tIns="45000" bIns="45000">
            <a:spAutoFit/>
          </a:bodyPr>
          <a:p>
            <a:pPr marL="285840" indent="-2750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decr cnt</a:t>
            </a:r>
            <a:endParaRPr b="0" lang="en-IN" sz="1800" spc="-1" strike="noStrike">
              <a:latin typeface="Arial"/>
            </a:endParaRPr>
          </a:p>
          <a:p>
            <a:pPr marL="285840" indent="-2750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decrby cnt 2</a:t>
            </a:r>
            <a:endParaRPr b="0" lang="en-IN" sz="1800" spc="-1" strike="noStrike">
              <a:latin typeface="Arial"/>
            </a:endParaRPr>
          </a:p>
        </p:txBody>
      </p:sp>
      <p:sp>
        <p:nvSpPr>
          <p:cNvPr id="203" name="Line 6"/>
          <p:cNvSpPr/>
          <p:nvPr/>
        </p:nvSpPr>
        <p:spPr>
          <a:xfrm>
            <a:off x="1523880" y="2377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04" name="CustomShape 7"/>
          <p:cNvSpPr/>
          <p:nvPr/>
        </p:nvSpPr>
        <p:spPr>
          <a:xfrm>
            <a:off x="1584000" y="5106240"/>
            <a:ext cx="8845560" cy="705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85840" indent="-277920">
              <a:lnSpc>
                <a:spcPct val="100000"/>
              </a:lnSpc>
              <a:buClr>
                <a:srgbClr val="666666"/>
              </a:buClr>
              <a:buFont typeface="Arial"/>
              <a:buChar char="•"/>
            </a:pPr>
            <a:r>
              <a:rPr b="0" lang="en-IN" sz="1800" spc="-1" strike="noStrike">
                <a:latin typeface="Arial"/>
                <a:ea typeface="Open Sans"/>
              </a:rPr>
              <a:t>This operation is limited to 64 bit signed integers.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CustomShape 1"/>
          <p:cNvSpPr/>
          <p:nvPr/>
        </p:nvSpPr>
        <p:spPr>
          <a:xfrm>
            <a:off x="1676520" y="2362320"/>
            <a:ext cx="882828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append key &amp; strlen key</a:t>
            </a:r>
            <a:endParaRPr b="0" lang="en-IN" sz="5400" spc="-1" strike="noStrike">
              <a:latin typeface="Arial"/>
            </a:endParaRPr>
          </a:p>
        </p:txBody>
      </p:sp>
      <p:sp>
        <p:nvSpPr>
          <p:cNvPr id="206" name="CustomShape 2"/>
          <p:cNvSpPr/>
          <p:nvPr/>
        </p:nvSpPr>
        <p:spPr>
          <a:xfrm>
            <a:off x="522360" y="3531600"/>
            <a:ext cx="110653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CustomShape 1"/>
          <p:cNvSpPr/>
          <p:nvPr/>
        </p:nvSpPr>
        <p:spPr>
          <a:xfrm>
            <a:off x="1523880" y="0"/>
            <a:ext cx="91332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append &amp; strlen</a:t>
            </a:r>
            <a:endParaRPr b="0" lang="en-IN" sz="4000" spc="-1" strike="noStrike">
              <a:latin typeface="Arial"/>
            </a:endParaRPr>
          </a:p>
        </p:txBody>
      </p:sp>
      <p:sp>
        <p:nvSpPr>
          <p:cNvPr id="208" name="CustomShape 2"/>
          <p:cNvSpPr/>
          <p:nvPr/>
        </p:nvSpPr>
        <p:spPr>
          <a:xfrm>
            <a:off x="1600200" y="762120"/>
            <a:ext cx="898092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APPEND </a:t>
            </a:r>
            <a:r>
              <a:rPr b="0" lang="en-US" sz="1800" spc="-1" strike="noStrike">
                <a:solidFill>
                  <a:srgbClr val="000000"/>
                </a:solidFill>
                <a:latin typeface="Arial"/>
                <a:ea typeface="DejaVu Sans"/>
              </a:rPr>
              <a:t>If key already exists and is a string, this command appends the value at the end of the string. If key does not exist it is created and set the value.</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STRLEN</a:t>
            </a:r>
            <a:r>
              <a:rPr b="0" lang="en-US" sz="1800" spc="-1" strike="noStrike">
                <a:solidFill>
                  <a:srgbClr val="000000"/>
                </a:solidFill>
                <a:latin typeface="Arial"/>
                <a:ea typeface="DejaVu Sans"/>
              </a:rPr>
              <a:t> returns the length of the string value stored at key.</a:t>
            </a:r>
            <a:endParaRPr b="0" lang="en-IN" sz="1800" spc="-1" strike="noStrike">
              <a:latin typeface="Arial"/>
            </a:endParaRPr>
          </a:p>
        </p:txBody>
      </p:sp>
      <p:sp>
        <p:nvSpPr>
          <p:cNvPr id="209" name="CustomShape 3"/>
          <p:cNvSpPr/>
          <p:nvPr/>
        </p:nvSpPr>
        <p:spPr>
          <a:xfrm>
            <a:off x="152280" y="152280"/>
            <a:ext cx="109584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10" name="CustomShape 4"/>
          <p:cNvSpPr/>
          <p:nvPr/>
        </p:nvSpPr>
        <p:spPr>
          <a:xfrm>
            <a:off x="1601280" y="2689560"/>
            <a:ext cx="897984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APPEND key value</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STRLEN key</a:t>
            </a:r>
            <a:endParaRPr b="0" lang="en-IN" sz="2000" spc="-1" strike="noStrike">
              <a:latin typeface="Arial"/>
            </a:endParaRPr>
          </a:p>
        </p:txBody>
      </p:sp>
      <p:sp>
        <p:nvSpPr>
          <p:cNvPr id="211" name="CustomShape 5"/>
          <p:cNvSpPr/>
          <p:nvPr/>
        </p:nvSpPr>
        <p:spPr>
          <a:xfrm>
            <a:off x="1600200" y="3621600"/>
            <a:ext cx="8879040" cy="912600"/>
          </a:xfrm>
          <a:prstGeom prst="rect">
            <a:avLst/>
          </a:prstGeom>
          <a:noFill/>
          <a:ln>
            <a:noFill/>
          </a:ln>
        </p:spPr>
        <p:style>
          <a:lnRef idx="0"/>
          <a:fillRef idx="0"/>
          <a:effectRef idx="0"/>
          <a:fontRef idx="minor"/>
        </p:style>
        <p:txBody>
          <a:bodyPr lIns="90000" rIns="90000" tIns="45000" bIns="45000">
            <a:spAutoFit/>
          </a:bodyPr>
          <a:p>
            <a:pPr marL="285840" indent="-2750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append server:2 " version1.0"</a:t>
            </a:r>
            <a:endParaRPr b="0" lang="en-IN" sz="1800" spc="-1" strike="noStrike">
              <a:latin typeface="Arial"/>
            </a:endParaRPr>
          </a:p>
          <a:p>
            <a:pPr marL="285840" indent="-2750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strlen longtext</a:t>
            </a:r>
            <a:endParaRPr b="0" lang="en-IN" sz="1800" spc="-1" strike="noStrike">
              <a:latin typeface="Arial"/>
            </a:endParaRPr>
          </a:p>
        </p:txBody>
      </p:sp>
      <p:sp>
        <p:nvSpPr>
          <p:cNvPr id="212" name="Line 6"/>
          <p:cNvSpPr/>
          <p:nvPr/>
        </p:nvSpPr>
        <p:spPr>
          <a:xfrm>
            <a:off x="1523880" y="2377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CustomShape 1"/>
          <p:cNvSpPr/>
          <p:nvPr/>
        </p:nvSpPr>
        <p:spPr>
          <a:xfrm>
            <a:off x="1676520" y="2362320"/>
            <a:ext cx="882828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copy key, move key, del key &amp; exists key</a:t>
            </a:r>
            <a:endParaRPr b="0" lang="en-IN" sz="5400" spc="-1" strike="noStrike">
              <a:latin typeface="Arial"/>
            </a:endParaRPr>
          </a:p>
        </p:txBody>
      </p:sp>
      <p:sp>
        <p:nvSpPr>
          <p:cNvPr id="214" name="CustomShape 2"/>
          <p:cNvSpPr/>
          <p:nvPr/>
        </p:nvSpPr>
        <p:spPr>
          <a:xfrm>
            <a:off x="522360" y="4467600"/>
            <a:ext cx="110653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Line 1"/>
          <p:cNvSpPr/>
          <p:nvPr/>
        </p:nvSpPr>
        <p:spPr>
          <a:xfrm>
            <a:off x="1523880" y="17524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99" name="CustomShape 2"/>
          <p:cNvSpPr/>
          <p:nvPr/>
        </p:nvSpPr>
        <p:spPr>
          <a:xfrm>
            <a:off x="1676520" y="2743200"/>
            <a:ext cx="8828280" cy="1064520"/>
          </a:xfrm>
          <a:prstGeom prst="rect">
            <a:avLst/>
          </a:prstGeom>
          <a:noFill/>
          <a:ln>
            <a:noFill/>
          </a:ln>
        </p:spPr>
        <p:style>
          <a:lnRef idx="0"/>
          <a:fillRef idx="0"/>
          <a:effectRef idx="0"/>
          <a:fontRef idx="minor"/>
        </p:style>
        <p:txBody>
          <a:bodyPr lIns="90000" rIns="90000" tIns="45000" bIns="45000">
            <a:spAutoFit/>
          </a:bodyPr>
          <a:p>
            <a:pPr marL="343080" indent="-332280">
              <a:lnSpc>
                <a:spcPct val="100000"/>
              </a:lnSpc>
              <a:buClr>
                <a:srgbClr val="000000"/>
              </a:buClr>
              <a:buFont typeface="Wingdings" charset="2"/>
              <a:buChar char=""/>
            </a:pPr>
            <a:r>
              <a:rPr b="0" lang="en-IN" sz="1800" spc="-1" strike="noStrike">
                <a:solidFill>
                  <a:srgbClr val="000000"/>
                </a:solidFill>
                <a:latin typeface="Consolas"/>
                <a:ea typeface="Tahoma"/>
              </a:rPr>
              <a:t>c:\&gt;</a:t>
            </a:r>
            <a:r>
              <a:rPr b="0" lang="en-IN" sz="1800" spc="-1" strike="noStrike">
                <a:solidFill>
                  <a:srgbClr val="528693"/>
                </a:solidFill>
                <a:latin typeface="Consolas"/>
                <a:ea typeface="Tahoma"/>
              </a:rPr>
              <a:t> redis-server --protected-mode no   </a:t>
            </a:r>
            <a:r>
              <a:rPr b="0" lang="en-IN" sz="1400" spc="-1" strike="noStrike">
                <a:solidFill>
                  <a:srgbClr val="92d050"/>
                </a:solidFill>
                <a:latin typeface="Consolas"/>
                <a:ea typeface="Tahoma"/>
              </a:rPr>
              <a:t>//start server</a:t>
            </a:r>
            <a:endParaRPr b="0" lang="en-IN" sz="1400" spc="-1" strike="noStrike">
              <a:latin typeface="Arial"/>
            </a:endParaRPr>
          </a:p>
          <a:p>
            <a:pPr>
              <a:lnSpc>
                <a:spcPct val="100000"/>
              </a:lnSpc>
            </a:pPr>
            <a:endParaRPr b="0" lang="en-IN" sz="1400" spc="-1" strike="noStrike">
              <a:latin typeface="Arial"/>
            </a:endParaRPr>
          </a:p>
          <a:p>
            <a:pPr marL="343080" indent="-332280">
              <a:lnSpc>
                <a:spcPct val="100000"/>
              </a:lnSpc>
              <a:buClr>
                <a:srgbClr val="000000"/>
              </a:buClr>
              <a:buFont typeface="Wingdings" charset="2"/>
              <a:buChar char=""/>
            </a:pPr>
            <a:r>
              <a:rPr b="0" lang="en-IN" sz="1800" spc="-1" strike="noStrike">
                <a:solidFill>
                  <a:srgbClr val="000000"/>
                </a:solidFill>
                <a:latin typeface="Consolas"/>
                <a:ea typeface="Tahoma"/>
              </a:rPr>
              <a:t>c:\&gt;</a:t>
            </a:r>
            <a:r>
              <a:rPr b="0" lang="en-IN" sz="1800" spc="-1" strike="noStrike">
                <a:solidFill>
                  <a:srgbClr val="528693"/>
                </a:solidFill>
                <a:latin typeface="Consolas"/>
                <a:ea typeface="Tahoma"/>
              </a:rPr>
              <a:t> redis-cli –h 127.0.0.1 –p6379 –n 1 </a:t>
            </a:r>
            <a:r>
              <a:rPr b="0" lang="en-IN" sz="1400" spc="-1" strike="noStrike">
                <a:solidFill>
                  <a:srgbClr val="92d050"/>
                </a:solidFill>
                <a:latin typeface="Consolas"/>
                <a:ea typeface="Tahoma"/>
              </a:rPr>
              <a:t>//</a:t>
            </a:r>
            <a:r>
              <a:rPr b="0" lang="en-IN" sz="1400" spc="-1" strike="noStrike">
                <a:solidFill>
                  <a:srgbClr val="528693"/>
                </a:solidFill>
                <a:latin typeface="Consolas"/>
                <a:ea typeface="Tahoma"/>
              </a:rPr>
              <a:t> </a:t>
            </a:r>
            <a:r>
              <a:rPr b="0" lang="en-IN" sz="1400" spc="-1" strike="noStrike">
                <a:solidFill>
                  <a:srgbClr val="92d050"/>
                </a:solidFill>
                <a:latin typeface="Consolas"/>
                <a:ea typeface="Tahoma"/>
              </a:rPr>
              <a:t>redis-cli is the Redis command line interface</a:t>
            </a:r>
            <a:endParaRPr b="0" lang="en-IN" sz="1400" spc="-1" strike="noStrike">
              <a:latin typeface="Arial"/>
            </a:endParaRPr>
          </a:p>
        </p:txBody>
      </p:sp>
      <p:sp>
        <p:nvSpPr>
          <p:cNvPr id="100" name="CustomShape 3"/>
          <p:cNvSpPr/>
          <p:nvPr/>
        </p:nvSpPr>
        <p:spPr>
          <a:xfrm>
            <a:off x="1402200" y="2016000"/>
            <a:ext cx="6798600" cy="3945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2000" spc="-1" strike="noStrike">
                <a:solidFill>
                  <a:srgbClr val="00b0f0"/>
                </a:solidFill>
                <a:latin typeface="Consolas"/>
                <a:ea typeface="DejaVu Sans"/>
              </a:rPr>
              <a:t> </a:t>
            </a:r>
            <a:r>
              <a:rPr b="0" lang="en-US" sz="2000" spc="-1" strike="noStrike">
                <a:solidFill>
                  <a:srgbClr val="00b0f0"/>
                </a:solidFill>
                <a:latin typeface="Consolas"/>
                <a:ea typeface="DejaVu Sans"/>
              </a:rPr>
              <a:t>redis-cli -h host -p port –n dbIndexNumber</a:t>
            </a:r>
            <a:endParaRPr b="0" lang="en-IN" sz="2000" spc="-1" strike="noStrike">
              <a:latin typeface="Arial"/>
            </a:endParaRPr>
          </a:p>
        </p:txBody>
      </p:sp>
      <p:sp>
        <p:nvSpPr>
          <p:cNvPr id="101" name="CustomShape 4"/>
          <p:cNvSpPr/>
          <p:nvPr/>
        </p:nvSpPr>
        <p:spPr>
          <a:xfrm>
            <a:off x="1600200" y="762120"/>
            <a:ext cx="8980920" cy="6994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US" sz="2000" spc="-1" strike="noStrike">
                <a:solidFill>
                  <a:srgbClr val="000000"/>
                </a:solidFill>
                <a:latin typeface="Arial"/>
                <a:ea typeface="DejaVu Sans"/>
              </a:rPr>
              <a:t>To run commands on Redis remote server, you need to connect to the server by the same client </a:t>
            </a:r>
            <a:r>
              <a:rPr b="1" lang="en-US" sz="2000" spc="-1" strike="noStrike">
                <a:solidFill>
                  <a:srgbClr val="000000"/>
                </a:solidFill>
                <a:latin typeface="Arial"/>
                <a:ea typeface="DejaVu Sans"/>
              </a:rPr>
              <a:t>redis-cli</a:t>
            </a:r>
            <a:endParaRPr b="0" lang="en-IN" sz="2000" spc="-1" strike="noStrike">
              <a:latin typeface="Arial"/>
            </a:endParaRPr>
          </a:p>
        </p:txBody>
      </p:sp>
      <p:sp>
        <p:nvSpPr>
          <p:cNvPr id="102" name="CustomShape 5"/>
          <p:cNvSpPr/>
          <p:nvPr/>
        </p:nvSpPr>
        <p:spPr>
          <a:xfrm>
            <a:off x="1523880" y="4959720"/>
            <a:ext cx="9133200" cy="13392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r>
              <a:rPr b="0" lang="en-IN" sz="800" spc="-1" strike="noStrike">
                <a:solidFill>
                  <a:srgbClr val="000000"/>
                </a:solidFill>
                <a:latin typeface="Arial"/>
                <a:ea typeface="DejaVu Sans"/>
              </a:rPr>
              <a:t> </a:t>
            </a:r>
            <a:endParaRPr b="0" lang="en-IN" sz="800" spc="-1" strike="noStrike">
              <a:latin typeface="Arial"/>
            </a:endParaRPr>
          </a:p>
          <a:p>
            <a:pPr marL="285840" indent="-275040">
              <a:lnSpc>
                <a:spcPct val="100000"/>
              </a:lnSpc>
              <a:buClr>
                <a:srgbClr val="000000"/>
              </a:buClr>
              <a:buFont typeface="Arial"/>
              <a:buChar char="•"/>
            </a:pPr>
            <a:r>
              <a:rPr b="1" lang="en-IN" sz="1800" spc="-1" strike="noStrike">
                <a:solidFill>
                  <a:srgbClr val="000000"/>
                </a:solidFill>
                <a:latin typeface="Open Sans"/>
                <a:ea typeface="Open Sans"/>
              </a:rPr>
              <a:t>By default </a:t>
            </a:r>
            <a:r>
              <a:rPr b="0" lang="en-IN" sz="1800" spc="-1" strike="noStrike">
                <a:solidFill>
                  <a:srgbClr val="000000"/>
                </a:solidFill>
                <a:latin typeface="Open Sans"/>
                <a:ea typeface="Open Sans"/>
              </a:rPr>
              <a:t>redis-cli connects to the server at 127.0.0.1 port 6379</a:t>
            </a:r>
            <a:endParaRPr b="0" lang="en-IN" sz="1800" spc="-1" strike="noStrike">
              <a:latin typeface="Arial"/>
            </a:endParaRPr>
          </a:p>
          <a:p>
            <a:pPr marL="285840" indent="-275040">
              <a:lnSpc>
                <a:spcPct val="100000"/>
              </a:lnSpc>
              <a:buClr>
                <a:srgbClr val="000000"/>
              </a:buClr>
              <a:buFont typeface="Arial"/>
              <a:buChar char="•"/>
            </a:pPr>
            <a:r>
              <a:rPr b="0" lang="en-IN" sz="1800" spc="-1" strike="noStrike">
                <a:solidFill>
                  <a:srgbClr val="000000"/>
                </a:solidFill>
                <a:latin typeface="Open Sans"/>
                <a:ea typeface="Open Sans"/>
              </a:rPr>
              <a:t>It's possible to run the </a:t>
            </a:r>
            <a:r>
              <a:rPr b="1" lang="en-IN" sz="1800" spc="-1" strike="noStrike">
                <a:solidFill>
                  <a:srgbClr val="000000"/>
                </a:solidFill>
                <a:latin typeface="Open Sans"/>
                <a:ea typeface="Open Sans"/>
              </a:rPr>
              <a:t>same command multiple times</a:t>
            </a:r>
            <a:r>
              <a:rPr b="0" lang="en-IN" sz="1800" spc="-1" strike="noStrike">
                <a:solidFill>
                  <a:srgbClr val="000000"/>
                </a:solidFill>
                <a:latin typeface="Open Sans"/>
                <a:ea typeface="Open Sans"/>
              </a:rPr>
              <a:t> by prefixing the command name by a number</a:t>
            </a:r>
            <a:endParaRPr b="0" lang="en-IN" sz="1800" spc="-1" strike="noStrike">
              <a:latin typeface="Arial"/>
            </a:endParaRPr>
          </a:p>
        </p:txBody>
      </p:sp>
      <p:sp>
        <p:nvSpPr>
          <p:cNvPr id="103" name="CustomShape 6"/>
          <p:cNvSpPr/>
          <p:nvPr/>
        </p:nvSpPr>
        <p:spPr>
          <a:xfrm>
            <a:off x="1584000" y="4287960"/>
            <a:ext cx="8701560" cy="3456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clear</a:t>
            </a:r>
            <a:endParaRPr b="0" lang="en-IN" sz="1800" spc="-1" strike="noStrike">
              <a:latin typeface="Arial"/>
            </a:endParaRPr>
          </a:p>
        </p:txBody>
      </p:sp>
      <p:sp>
        <p:nvSpPr>
          <p:cNvPr id="104" name="CustomShape 7"/>
          <p:cNvSpPr/>
          <p:nvPr/>
        </p:nvSpPr>
        <p:spPr>
          <a:xfrm>
            <a:off x="1523880" y="0"/>
            <a:ext cx="91353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Getting</a:t>
            </a:r>
            <a:r>
              <a:rPr b="0" lang="en-IN" sz="4000" spc="-1" strike="noStrike">
                <a:solidFill>
                  <a:srgbClr val="f7c120"/>
                </a:solidFill>
                <a:latin typeface="Times New Roman"/>
                <a:ea typeface="DejaVu Sans"/>
              </a:rPr>
              <a:t> </a:t>
            </a:r>
            <a:r>
              <a:rPr b="0" lang="en-IN" sz="4000" spc="-1" strike="noStrike">
                <a:solidFill>
                  <a:srgbClr val="f7c120"/>
                </a:solidFill>
                <a:latin typeface="Open Sans"/>
                <a:ea typeface="DejaVu Sans"/>
              </a:rPr>
              <a:t>Started</a:t>
            </a:r>
            <a:endParaRPr b="0" lang="en-IN" sz="40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CustomShape 1"/>
          <p:cNvSpPr/>
          <p:nvPr/>
        </p:nvSpPr>
        <p:spPr>
          <a:xfrm>
            <a:off x="1523880" y="0"/>
            <a:ext cx="91332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copy, move, del &amp; exists</a:t>
            </a:r>
            <a:endParaRPr b="0" lang="en-IN" sz="4000" spc="-1" strike="noStrike">
              <a:latin typeface="Arial"/>
            </a:endParaRPr>
          </a:p>
        </p:txBody>
      </p:sp>
      <p:sp>
        <p:nvSpPr>
          <p:cNvPr id="216" name="CustomShape 2"/>
          <p:cNvSpPr/>
          <p:nvPr/>
        </p:nvSpPr>
        <p:spPr>
          <a:xfrm>
            <a:off x="1600200" y="762120"/>
            <a:ext cx="8980920" cy="25585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COPY</a:t>
            </a:r>
            <a:r>
              <a:rPr b="0" lang="en-US" sz="1800" spc="-1" strike="noStrike">
                <a:solidFill>
                  <a:srgbClr val="000000"/>
                </a:solidFill>
                <a:latin typeface="Arial"/>
                <a:ea typeface="DejaVu Sans"/>
              </a:rPr>
              <a:t> command copies the value stored at the source key to the destination key.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if copied and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not copied.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MOVE</a:t>
            </a:r>
            <a:r>
              <a:rPr b="0" lang="en-US" sz="1800" spc="-1" strike="noStrike">
                <a:solidFill>
                  <a:srgbClr val="000000"/>
                </a:solidFill>
                <a:latin typeface="Arial"/>
                <a:ea typeface="DejaVu Sans"/>
              </a:rPr>
              <a:t> moves the key from the currently selected database to the specified destination database.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if moved and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not moved.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DEL</a:t>
            </a:r>
            <a:r>
              <a:rPr b="0" lang="en-US" sz="1800" spc="-1" strike="noStrike">
                <a:solidFill>
                  <a:srgbClr val="000000"/>
                </a:solidFill>
                <a:latin typeface="Arial"/>
                <a:ea typeface="DejaVu Sans"/>
              </a:rPr>
              <a:t> removes the specified keys. A key is ignored if it does not exist.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EXISTS</a:t>
            </a:r>
            <a:r>
              <a:rPr b="0" lang="en-US" sz="1800" spc="-1" strike="noStrike">
                <a:solidFill>
                  <a:srgbClr val="000000"/>
                </a:solidFill>
                <a:latin typeface="Arial"/>
                <a:ea typeface="DejaVu Sans"/>
              </a:rPr>
              <a:t> returns if key exists. 1 if key exists and 0 if the key does not exist.</a:t>
            </a:r>
            <a:endParaRPr b="0" lang="en-IN" sz="1800" spc="-1" strike="noStrike">
              <a:latin typeface="Arial"/>
            </a:endParaRPr>
          </a:p>
        </p:txBody>
      </p:sp>
      <p:sp>
        <p:nvSpPr>
          <p:cNvPr id="217" name="CustomShape 3"/>
          <p:cNvSpPr/>
          <p:nvPr/>
        </p:nvSpPr>
        <p:spPr>
          <a:xfrm>
            <a:off x="152280" y="152280"/>
            <a:ext cx="109584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18" name="CustomShape 4"/>
          <p:cNvSpPr/>
          <p:nvPr/>
        </p:nvSpPr>
        <p:spPr>
          <a:xfrm>
            <a:off x="1601280" y="3553560"/>
            <a:ext cx="8979840" cy="1309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COPY source destination [DB destination-db] [REPLACE]</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MOVE key db</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DEL key [key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EXISTS key [key ...]</a:t>
            </a:r>
            <a:endParaRPr b="0" lang="en-IN" sz="2000" spc="-1" strike="noStrike">
              <a:latin typeface="Arial"/>
            </a:endParaRPr>
          </a:p>
        </p:txBody>
      </p:sp>
      <p:sp>
        <p:nvSpPr>
          <p:cNvPr id="219" name="CustomShape 5"/>
          <p:cNvSpPr/>
          <p:nvPr/>
        </p:nvSpPr>
        <p:spPr>
          <a:xfrm>
            <a:off x="1600200" y="4989600"/>
            <a:ext cx="8879040" cy="1735560"/>
          </a:xfrm>
          <a:prstGeom prst="rect">
            <a:avLst/>
          </a:prstGeom>
          <a:noFill/>
          <a:ln>
            <a:noFill/>
          </a:ln>
        </p:spPr>
        <p:style>
          <a:lnRef idx="0"/>
          <a:fillRef idx="0"/>
          <a:effectRef idx="0"/>
          <a:fontRef idx="minor"/>
        </p:style>
        <p:txBody>
          <a:bodyPr lIns="90000" rIns="90000" tIns="45000" bIns="45000">
            <a:spAutoFit/>
          </a:bodyPr>
          <a:p>
            <a:pPr marL="285840" indent="-2750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copy user:1 user:1 DB 4</a:t>
            </a:r>
            <a:endParaRPr b="0" lang="en-IN" sz="1800" spc="-1" strike="noStrike">
              <a:latin typeface="Arial"/>
            </a:endParaRPr>
          </a:p>
          <a:p>
            <a:pPr marL="285840" indent="-2750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move password:1 4</a:t>
            </a:r>
            <a:endParaRPr b="0" lang="en-IN" sz="1800" spc="-1" strike="noStrike">
              <a:latin typeface="Arial"/>
            </a:endParaRPr>
          </a:p>
          <a:p>
            <a:pPr marL="285840" indent="-275040">
              <a:lnSpc>
                <a:spcPct val="150000"/>
              </a:lnSpc>
              <a:buClr>
                <a:srgbClr val="808080"/>
              </a:buClr>
              <a:buFont typeface="Arial"/>
              <a:buChar char="•"/>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[4]</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del user:1 password:1</a:t>
            </a:r>
            <a:endParaRPr b="0" lang="en-IN" sz="1800" spc="-1" strike="noStrike">
              <a:latin typeface="Arial"/>
            </a:endParaRPr>
          </a:p>
          <a:p>
            <a:pPr marL="285840" indent="-2750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exists user:1 password:1</a:t>
            </a:r>
            <a:endParaRPr b="0" lang="en-IN" sz="1800" spc="-1" strike="noStrike">
              <a:latin typeface="Arial"/>
            </a:endParaRPr>
          </a:p>
        </p:txBody>
      </p:sp>
      <p:sp>
        <p:nvSpPr>
          <p:cNvPr id="220" name="Line 6"/>
          <p:cNvSpPr/>
          <p:nvPr/>
        </p:nvSpPr>
        <p:spPr>
          <a:xfrm>
            <a:off x="1523880" y="3277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CustomShape 1"/>
          <p:cNvSpPr/>
          <p:nvPr/>
        </p:nvSpPr>
        <p:spPr>
          <a:xfrm>
            <a:off x="1676520" y="2362320"/>
            <a:ext cx="882828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rename key, renamenx key &amp; randomkey key</a:t>
            </a:r>
            <a:endParaRPr b="0" lang="en-IN" sz="5400" spc="-1" strike="noStrike">
              <a:latin typeface="Arial"/>
            </a:endParaRPr>
          </a:p>
        </p:txBody>
      </p:sp>
      <p:sp>
        <p:nvSpPr>
          <p:cNvPr id="222" name="CustomShape 2"/>
          <p:cNvSpPr/>
          <p:nvPr/>
        </p:nvSpPr>
        <p:spPr>
          <a:xfrm>
            <a:off x="522360" y="4251600"/>
            <a:ext cx="110653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CustomShape 1"/>
          <p:cNvSpPr/>
          <p:nvPr/>
        </p:nvSpPr>
        <p:spPr>
          <a:xfrm>
            <a:off x="1523880" y="0"/>
            <a:ext cx="91332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rename, renamenx &amp; randomkey</a:t>
            </a:r>
            <a:endParaRPr b="0" lang="en-IN" sz="4000" spc="-1" strike="noStrike">
              <a:latin typeface="Arial"/>
            </a:endParaRPr>
          </a:p>
        </p:txBody>
      </p:sp>
      <p:sp>
        <p:nvSpPr>
          <p:cNvPr id="224" name="CustomShape 2"/>
          <p:cNvSpPr/>
          <p:nvPr/>
        </p:nvSpPr>
        <p:spPr>
          <a:xfrm>
            <a:off x="1600200" y="762120"/>
            <a:ext cx="898092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RENAME</a:t>
            </a:r>
            <a:r>
              <a:rPr b="0" lang="en-US" sz="1800" spc="-1" strike="noStrike">
                <a:solidFill>
                  <a:srgbClr val="000000"/>
                </a:solidFill>
                <a:latin typeface="Arial"/>
                <a:ea typeface="DejaVu Sans"/>
              </a:rPr>
              <a:t> renames key to newkey. It returns an error when key does not exist. If newkey already exists it is overwritten, when this happens RENAME executes an implicit DEL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RENAMENX</a:t>
            </a:r>
            <a:r>
              <a:rPr b="0" lang="en-US" sz="1800" spc="-1" strike="noStrike">
                <a:solidFill>
                  <a:srgbClr val="000000"/>
                </a:solidFill>
                <a:latin typeface="Arial"/>
                <a:ea typeface="DejaVu Sans"/>
              </a:rPr>
              <a:t> renames key to newkey if newkey does not yet exist. It returns an error when key does not exist.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RANDOMKEY</a:t>
            </a:r>
            <a:r>
              <a:rPr b="0" lang="en-US" sz="1800" spc="-1" strike="noStrike">
                <a:solidFill>
                  <a:srgbClr val="000000"/>
                </a:solidFill>
                <a:latin typeface="Arial"/>
                <a:ea typeface="DejaVu Sans"/>
              </a:rPr>
              <a:t> return a random key from the currently selected database.</a:t>
            </a:r>
            <a:endParaRPr b="0" lang="en-IN" sz="1800" spc="-1" strike="noStrike">
              <a:latin typeface="Arial"/>
            </a:endParaRPr>
          </a:p>
        </p:txBody>
      </p:sp>
      <p:sp>
        <p:nvSpPr>
          <p:cNvPr id="225" name="CustomShape 3"/>
          <p:cNvSpPr/>
          <p:nvPr/>
        </p:nvSpPr>
        <p:spPr>
          <a:xfrm>
            <a:off x="152280" y="152280"/>
            <a:ext cx="109584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26" name="CustomShape 4"/>
          <p:cNvSpPr/>
          <p:nvPr/>
        </p:nvSpPr>
        <p:spPr>
          <a:xfrm>
            <a:off x="1601280" y="3337560"/>
            <a:ext cx="897984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RENAME key newkey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RENAMENX key newkey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RANDOMKEY</a:t>
            </a:r>
            <a:endParaRPr b="0" lang="en-IN" sz="2000" spc="-1" strike="noStrike">
              <a:latin typeface="Arial"/>
            </a:endParaRPr>
          </a:p>
        </p:txBody>
      </p:sp>
      <p:sp>
        <p:nvSpPr>
          <p:cNvPr id="227" name="CustomShape 5"/>
          <p:cNvSpPr/>
          <p:nvPr/>
        </p:nvSpPr>
        <p:spPr>
          <a:xfrm>
            <a:off x="1600200" y="4557600"/>
            <a:ext cx="8879040" cy="1324080"/>
          </a:xfrm>
          <a:prstGeom prst="rect">
            <a:avLst/>
          </a:prstGeom>
          <a:noFill/>
          <a:ln>
            <a:noFill/>
          </a:ln>
        </p:spPr>
        <p:style>
          <a:lnRef idx="0"/>
          <a:fillRef idx="0"/>
          <a:effectRef idx="0"/>
          <a:fontRef idx="minor"/>
        </p:style>
        <p:txBody>
          <a:bodyPr lIns="90000" rIns="90000" tIns="45000" bIns="45000">
            <a:spAutoFit/>
          </a:bodyPr>
          <a:p>
            <a:pPr marL="285840" indent="-2750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rename oldKey newKey</a:t>
            </a:r>
            <a:endParaRPr b="0" lang="en-IN" sz="1800" spc="-1" strike="noStrike">
              <a:latin typeface="Arial"/>
            </a:endParaRPr>
          </a:p>
          <a:p>
            <a:pPr marL="285840" indent="-2750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renamenx oldKey newKey</a:t>
            </a:r>
            <a:endParaRPr b="0" lang="en-IN" sz="1800" spc="-1" strike="noStrike">
              <a:latin typeface="Arial"/>
            </a:endParaRPr>
          </a:p>
          <a:p>
            <a:pPr marL="285840" indent="-2750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randomkey</a:t>
            </a:r>
            <a:endParaRPr b="0" lang="en-IN" sz="1800" spc="-1" strike="noStrike">
              <a:latin typeface="Arial"/>
            </a:endParaRPr>
          </a:p>
        </p:txBody>
      </p:sp>
      <p:sp>
        <p:nvSpPr>
          <p:cNvPr id="228" name="Line 6"/>
          <p:cNvSpPr/>
          <p:nvPr/>
        </p:nvSpPr>
        <p:spPr>
          <a:xfrm>
            <a:off x="1523880" y="306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CustomShape 1"/>
          <p:cNvSpPr/>
          <p:nvPr/>
        </p:nvSpPr>
        <p:spPr>
          <a:xfrm>
            <a:off x="1676520" y="2362320"/>
            <a:ext cx="882828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lists</a:t>
            </a:r>
            <a:endParaRPr b="0" lang="en-IN" sz="5400" spc="-1" strike="noStrike">
              <a:latin typeface="Arial"/>
            </a:endParaRPr>
          </a:p>
        </p:txBody>
      </p:sp>
      <p:sp>
        <p:nvSpPr>
          <p:cNvPr id="230" name="CustomShape 2"/>
          <p:cNvSpPr/>
          <p:nvPr/>
        </p:nvSpPr>
        <p:spPr>
          <a:xfrm>
            <a:off x="1666800" y="609480"/>
            <a:ext cx="882828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231" name="CustomShape 3"/>
          <p:cNvSpPr/>
          <p:nvPr/>
        </p:nvSpPr>
        <p:spPr>
          <a:xfrm>
            <a:off x="522360" y="3531600"/>
            <a:ext cx="11065320" cy="11869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Redis Lists are simply lists of strings, sorted by insertion order. It is possible to add elements to a Redis List pushing new elements on the head (on the left) or on the tail (on the right) of the list. Maximum length of a list is 2</a:t>
            </a:r>
            <a:r>
              <a:rPr b="1" lang="en-US" sz="1800" spc="-1" strike="noStrike" baseline="33000">
                <a:solidFill>
                  <a:srgbClr val="bb0643"/>
                </a:solidFill>
                <a:latin typeface="Segoe UI"/>
                <a:ea typeface="DejaVu Sans"/>
              </a:rPr>
              <a:t>32</a:t>
            </a:r>
            <a:r>
              <a:rPr b="0" lang="en-US" sz="1800" spc="-1" strike="noStrike">
                <a:solidFill>
                  <a:srgbClr val="bb0643"/>
                </a:solidFill>
                <a:latin typeface="Segoe UI"/>
                <a:ea typeface="DejaVu Sans"/>
              </a:rPr>
              <a:t> - 1 elements (4294967295, more than 4 billion of elements per list).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CustomShape 1"/>
          <p:cNvSpPr/>
          <p:nvPr/>
        </p:nvSpPr>
        <p:spPr>
          <a:xfrm>
            <a:off x="1676520" y="2362320"/>
            <a:ext cx="882828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lpush key &amp; rpush key</a:t>
            </a:r>
            <a:endParaRPr b="0" lang="en-IN" sz="5400" spc="-1" strike="noStrike">
              <a:latin typeface="Arial"/>
            </a:endParaRPr>
          </a:p>
        </p:txBody>
      </p:sp>
      <p:sp>
        <p:nvSpPr>
          <p:cNvPr id="233" name="CustomShape 2"/>
          <p:cNvSpPr/>
          <p:nvPr/>
        </p:nvSpPr>
        <p:spPr>
          <a:xfrm>
            <a:off x="522360" y="3531600"/>
            <a:ext cx="110653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CustomShape 1"/>
          <p:cNvSpPr/>
          <p:nvPr/>
        </p:nvSpPr>
        <p:spPr>
          <a:xfrm>
            <a:off x="1523880" y="0"/>
            <a:ext cx="91332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lpush &amp; rpush</a:t>
            </a:r>
            <a:endParaRPr b="0" lang="en-IN" sz="4000" spc="-1" strike="noStrike">
              <a:latin typeface="Arial"/>
            </a:endParaRPr>
          </a:p>
        </p:txBody>
      </p:sp>
      <p:sp>
        <p:nvSpPr>
          <p:cNvPr id="235" name="CustomShape 2"/>
          <p:cNvSpPr/>
          <p:nvPr/>
        </p:nvSpPr>
        <p:spPr>
          <a:xfrm>
            <a:off x="1600200" y="762120"/>
            <a:ext cx="898092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LPUSH</a:t>
            </a:r>
            <a:r>
              <a:rPr b="0" lang="en-US" sz="1800" spc="-1" strike="noStrike">
                <a:solidFill>
                  <a:srgbClr val="000000"/>
                </a:solidFill>
                <a:latin typeface="Arial"/>
                <a:ea typeface="DejaVu Sans"/>
              </a:rPr>
              <a:t> insert all the specified values at the head of the list stored at key. If key does not exist, it is created as empty list before performing the push operations.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RPUSH</a:t>
            </a:r>
            <a:r>
              <a:rPr b="0" lang="en-US" sz="1800" spc="-1" strike="noStrike">
                <a:solidFill>
                  <a:srgbClr val="000000"/>
                </a:solidFill>
                <a:latin typeface="Arial"/>
                <a:ea typeface="DejaVu Sans"/>
              </a:rPr>
              <a:t> insert all the specified values at the tail of the list stored at key. If key does not exist, it is created as empty list before performing the push operations.</a:t>
            </a:r>
            <a:endParaRPr b="0" lang="en-IN" sz="1800" spc="-1" strike="noStrike">
              <a:latin typeface="Arial"/>
            </a:endParaRPr>
          </a:p>
        </p:txBody>
      </p:sp>
      <p:sp>
        <p:nvSpPr>
          <p:cNvPr id="236" name="CustomShape 3"/>
          <p:cNvSpPr/>
          <p:nvPr/>
        </p:nvSpPr>
        <p:spPr>
          <a:xfrm>
            <a:off x="152280" y="152280"/>
            <a:ext cx="109584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37" name="CustomShape 4"/>
          <p:cNvSpPr/>
          <p:nvPr/>
        </p:nvSpPr>
        <p:spPr>
          <a:xfrm>
            <a:off x="1601280" y="2725560"/>
            <a:ext cx="897984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LPUSH key element [element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RPUSH key element [element ...]</a:t>
            </a:r>
            <a:endParaRPr b="0" lang="en-IN" sz="2000" spc="-1" strike="noStrike">
              <a:latin typeface="Arial"/>
            </a:endParaRPr>
          </a:p>
        </p:txBody>
      </p:sp>
      <p:sp>
        <p:nvSpPr>
          <p:cNvPr id="238" name="CustomShape 5"/>
          <p:cNvSpPr/>
          <p:nvPr/>
        </p:nvSpPr>
        <p:spPr>
          <a:xfrm>
            <a:off x="1600200" y="3585600"/>
            <a:ext cx="8879040" cy="912600"/>
          </a:xfrm>
          <a:prstGeom prst="rect">
            <a:avLst/>
          </a:prstGeom>
          <a:noFill/>
          <a:ln>
            <a:noFill/>
          </a:ln>
        </p:spPr>
        <p:style>
          <a:lnRef idx="0"/>
          <a:fillRef idx="0"/>
          <a:effectRef idx="0"/>
          <a:fontRef idx="minor"/>
        </p:style>
        <p:txBody>
          <a:bodyPr lIns="90000" rIns="90000" tIns="45000" bIns="45000">
            <a:spAutoFit/>
          </a:bodyPr>
          <a:p>
            <a:pPr marL="285840" indent="-2750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lpush fruits apple orange mango</a:t>
            </a:r>
            <a:endParaRPr b="0" lang="en-IN" sz="1800" spc="-1" strike="noStrike">
              <a:latin typeface="Arial"/>
            </a:endParaRPr>
          </a:p>
          <a:p>
            <a:pPr marL="285840" indent="-2750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rpush fruits banana grapes kiwi</a:t>
            </a:r>
            <a:endParaRPr b="0" lang="en-IN" sz="1800" spc="-1" strike="noStrike">
              <a:latin typeface="Arial"/>
            </a:endParaRPr>
          </a:p>
        </p:txBody>
      </p:sp>
      <p:sp>
        <p:nvSpPr>
          <p:cNvPr id="239" name="Line 6"/>
          <p:cNvSpPr/>
          <p:nvPr/>
        </p:nvSpPr>
        <p:spPr>
          <a:xfrm>
            <a:off x="1523880" y="2449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40" name="CustomShape 7"/>
          <p:cNvSpPr/>
          <p:nvPr/>
        </p:nvSpPr>
        <p:spPr>
          <a:xfrm>
            <a:off x="5256000" y="5472000"/>
            <a:ext cx="5132160" cy="790920"/>
          </a:xfrm>
          <a:prstGeom prst="rect">
            <a:avLst/>
          </a:prstGeom>
          <a:noFill/>
          <a:ln>
            <a:noFill/>
          </a:ln>
        </p:spPr>
        <p:style>
          <a:lnRef idx="0"/>
          <a:fillRef idx="0"/>
          <a:effectRef idx="0"/>
          <a:fontRef idx="minor"/>
        </p:style>
        <p:txBody>
          <a:bodyPr lIns="0" rIns="0" tIns="0" bIns="0">
            <a:noAutofit/>
          </a:bodyPr>
          <a:p>
            <a:pPr>
              <a:lnSpc>
                <a:spcPct val="150000"/>
              </a:lnSpc>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0 1 2 3 4</a:t>
            </a:r>
            <a:endParaRPr b="0" lang="en-IN" sz="1800" spc="-1" strike="noStrike">
              <a:latin typeface="Arial"/>
            </a:endParaRPr>
          </a:p>
          <a:p>
            <a:pPr>
              <a:lnSpc>
                <a:spcPct val="150000"/>
              </a:lnSpc>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rpush a 5 6 7 8 9</a:t>
            </a:r>
            <a:endParaRPr b="0" lang="en-IN" sz="1800" spc="-1" strike="noStrike">
              <a:latin typeface="Arial"/>
            </a:endParaRPr>
          </a:p>
        </p:txBody>
      </p:sp>
      <p:sp>
        <p:nvSpPr>
          <p:cNvPr id="241" name="CustomShape 8"/>
          <p:cNvSpPr/>
          <p:nvPr/>
        </p:nvSpPr>
        <p:spPr>
          <a:xfrm>
            <a:off x="10514160" y="2592000"/>
            <a:ext cx="1504800" cy="406332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000000"/>
                </a:solidFill>
                <a:latin typeface="Arial"/>
                <a:ea typeface="DejaVu Sans"/>
              </a:rPr>
              <a:t>  </a:t>
            </a:r>
            <a:r>
              <a:rPr b="0" lang="en-IN" sz="1800" spc="-1" strike="noStrike">
                <a:solidFill>
                  <a:srgbClr val="1de9b6"/>
                </a:solidFill>
                <a:latin typeface="Consolas"/>
                <a:ea typeface="SimSun"/>
              </a:rPr>
              <a:t>1) "4"</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"5"</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7) "6"</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8) "7"</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9) "8"</a:t>
            </a:r>
            <a:endParaRPr b="0" lang="en-IN" sz="1800" spc="-1" strike="noStrike">
              <a:latin typeface="Arial"/>
            </a:endParaRPr>
          </a:p>
          <a:p>
            <a:pPr>
              <a:lnSpc>
                <a:spcPct val="150000"/>
              </a:lnSpc>
            </a:pPr>
            <a:r>
              <a:rPr b="0" lang="en-IN" sz="1800" spc="-1" strike="noStrike">
                <a:solidFill>
                  <a:srgbClr val="1de9b6"/>
                </a:solidFill>
                <a:latin typeface="Consolas"/>
                <a:ea typeface="SimSun"/>
              </a:rPr>
              <a:t>10) "9"</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CustomShape 1"/>
          <p:cNvSpPr/>
          <p:nvPr/>
        </p:nvSpPr>
        <p:spPr>
          <a:xfrm>
            <a:off x="1676520" y="2362320"/>
            <a:ext cx="882828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lindex key &amp; lrange key</a:t>
            </a:r>
            <a:endParaRPr b="0" lang="en-IN" sz="5400" spc="-1" strike="noStrike">
              <a:latin typeface="Arial"/>
            </a:endParaRPr>
          </a:p>
        </p:txBody>
      </p:sp>
      <p:sp>
        <p:nvSpPr>
          <p:cNvPr id="243" name="CustomShape 2"/>
          <p:cNvSpPr/>
          <p:nvPr/>
        </p:nvSpPr>
        <p:spPr>
          <a:xfrm>
            <a:off x="522360" y="3531600"/>
            <a:ext cx="110653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CustomShape 1"/>
          <p:cNvSpPr/>
          <p:nvPr/>
        </p:nvSpPr>
        <p:spPr>
          <a:xfrm>
            <a:off x="1523880" y="0"/>
            <a:ext cx="91332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lindex &amp; lrange</a:t>
            </a:r>
            <a:endParaRPr b="0" lang="en-IN" sz="4000" spc="-1" strike="noStrike">
              <a:latin typeface="Arial"/>
            </a:endParaRPr>
          </a:p>
        </p:txBody>
      </p:sp>
      <p:sp>
        <p:nvSpPr>
          <p:cNvPr id="245" name="CustomShape 2"/>
          <p:cNvSpPr/>
          <p:nvPr/>
        </p:nvSpPr>
        <p:spPr>
          <a:xfrm>
            <a:off x="1600200" y="762120"/>
            <a:ext cx="898092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LINDEX</a:t>
            </a:r>
            <a:r>
              <a:rPr b="0" lang="en-US" sz="1800" spc="-1" strike="noStrike">
                <a:solidFill>
                  <a:srgbClr val="000000"/>
                </a:solidFill>
                <a:latin typeface="Arial"/>
                <a:ea typeface="DejaVu Sans"/>
              </a:rPr>
              <a:t> returns the element at index index in the list stored at key. The index is zero-based, so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means the first element and so on. Negative indices can be used to designate elements of the list. Here,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means the last element and so 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LRANGE</a:t>
            </a:r>
            <a:r>
              <a:rPr b="0" lang="en-US" sz="1800" spc="-1" strike="noStrike">
                <a:solidFill>
                  <a:srgbClr val="000000"/>
                </a:solidFill>
                <a:latin typeface="Arial"/>
                <a:ea typeface="DejaVu Sans"/>
              </a:rPr>
              <a:t> returns the specified elements of the list stored at key. The offsets start and stop are zero-based indexes, with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being the first element of the list and so on. These offsets can also be negative numbers indicating offsets starting at the end of the list. For example,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is the last element of the list and so on.</a:t>
            </a:r>
            <a:endParaRPr b="0" lang="en-IN" sz="1800" spc="-1" strike="noStrike">
              <a:latin typeface="Arial"/>
            </a:endParaRPr>
          </a:p>
        </p:txBody>
      </p:sp>
      <p:sp>
        <p:nvSpPr>
          <p:cNvPr id="246" name="CustomShape 3"/>
          <p:cNvSpPr/>
          <p:nvPr/>
        </p:nvSpPr>
        <p:spPr>
          <a:xfrm>
            <a:off x="72000" y="144000"/>
            <a:ext cx="135540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Get elements for LIST</a:t>
            </a:r>
            <a:endParaRPr b="0" lang="en-IN" sz="2400" spc="-1" strike="noStrike">
              <a:latin typeface="Arial"/>
            </a:endParaRPr>
          </a:p>
        </p:txBody>
      </p:sp>
      <p:sp>
        <p:nvSpPr>
          <p:cNvPr id="247" name="CustomShape 4"/>
          <p:cNvSpPr/>
          <p:nvPr/>
        </p:nvSpPr>
        <p:spPr>
          <a:xfrm>
            <a:off x="1601280" y="3697560"/>
            <a:ext cx="897984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LINDEX key index</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LRANGE key start stop</a:t>
            </a:r>
            <a:endParaRPr b="0" lang="en-IN" sz="2000" spc="-1" strike="noStrike">
              <a:latin typeface="Arial"/>
            </a:endParaRPr>
          </a:p>
        </p:txBody>
      </p:sp>
      <p:sp>
        <p:nvSpPr>
          <p:cNvPr id="248" name="CustomShape 5"/>
          <p:cNvSpPr/>
          <p:nvPr/>
        </p:nvSpPr>
        <p:spPr>
          <a:xfrm>
            <a:off x="1600200" y="4665600"/>
            <a:ext cx="8879040" cy="912600"/>
          </a:xfrm>
          <a:prstGeom prst="rect">
            <a:avLst/>
          </a:prstGeom>
          <a:noFill/>
          <a:ln>
            <a:noFill/>
          </a:ln>
        </p:spPr>
        <p:style>
          <a:lnRef idx="0"/>
          <a:fillRef idx="0"/>
          <a:effectRef idx="0"/>
          <a:fontRef idx="minor"/>
        </p:style>
        <p:txBody>
          <a:bodyPr lIns="90000" rIns="90000" tIns="45000" bIns="45000">
            <a:spAutoFit/>
          </a:bodyPr>
          <a:p>
            <a:pPr marL="285840" indent="-2750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lindex fruits 4</a:t>
            </a:r>
            <a:endParaRPr b="0" lang="en-IN" sz="1800" spc="-1" strike="noStrike">
              <a:latin typeface="Arial"/>
            </a:endParaRPr>
          </a:p>
          <a:p>
            <a:pPr marL="285840" indent="-2750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lrange fruits 0 -1</a:t>
            </a:r>
            <a:endParaRPr b="0" lang="en-IN" sz="1800" spc="-1" strike="noStrike">
              <a:latin typeface="Arial"/>
            </a:endParaRPr>
          </a:p>
        </p:txBody>
      </p:sp>
      <p:sp>
        <p:nvSpPr>
          <p:cNvPr id="249" name="Line 6"/>
          <p:cNvSpPr/>
          <p:nvPr/>
        </p:nvSpPr>
        <p:spPr>
          <a:xfrm>
            <a:off x="1523880" y="342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CustomShape 1"/>
          <p:cNvSpPr/>
          <p:nvPr/>
        </p:nvSpPr>
        <p:spPr>
          <a:xfrm>
            <a:off x="1676520" y="2362320"/>
            <a:ext cx="882828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lset key &amp; linsert key</a:t>
            </a:r>
            <a:endParaRPr b="0" lang="en-IN" sz="5400" spc="-1" strike="noStrike">
              <a:latin typeface="Arial"/>
            </a:endParaRPr>
          </a:p>
        </p:txBody>
      </p:sp>
      <p:sp>
        <p:nvSpPr>
          <p:cNvPr id="251" name="CustomShape 2"/>
          <p:cNvSpPr/>
          <p:nvPr/>
        </p:nvSpPr>
        <p:spPr>
          <a:xfrm>
            <a:off x="522360" y="3531600"/>
            <a:ext cx="110653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CustomShape 1"/>
          <p:cNvSpPr/>
          <p:nvPr/>
        </p:nvSpPr>
        <p:spPr>
          <a:xfrm>
            <a:off x="1523880" y="0"/>
            <a:ext cx="91332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lset &amp; linsert</a:t>
            </a:r>
            <a:endParaRPr b="0" lang="en-IN" sz="4000" spc="-1" strike="noStrike">
              <a:latin typeface="Arial"/>
            </a:endParaRPr>
          </a:p>
        </p:txBody>
      </p:sp>
      <p:sp>
        <p:nvSpPr>
          <p:cNvPr id="253" name="CustomShape 2"/>
          <p:cNvSpPr/>
          <p:nvPr/>
        </p:nvSpPr>
        <p:spPr>
          <a:xfrm>
            <a:off x="1600200" y="762120"/>
            <a:ext cx="898092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LSET</a:t>
            </a:r>
            <a:r>
              <a:rPr b="0" lang="en-US" sz="1800" spc="-1" strike="noStrike">
                <a:solidFill>
                  <a:srgbClr val="000000"/>
                </a:solidFill>
                <a:latin typeface="Arial"/>
                <a:ea typeface="DejaVu Sans"/>
              </a:rPr>
              <a:t> sets the list element at index to element.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LINSERT</a:t>
            </a:r>
            <a:r>
              <a:rPr b="0" lang="en-US" sz="1800" spc="-1" strike="noStrike">
                <a:solidFill>
                  <a:srgbClr val="000000"/>
                </a:solidFill>
                <a:latin typeface="Arial"/>
                <a:ea typeface="DejaVu Sans"/>
              </a:rPr>
              <a:t> inserts element in the list stored at key either before or after the reference value pivot.</a:t>
            </a:r>
            <a:endParaRPr b="0" lang="en-IN" sz="1800" spc="-1" strike="noStrike">
              <a:latin typeface="Arial"/>
            </a:endParaRPr>
          </a:p>
        </p:txBody>
      </p:sp>
      <p:sp>
        <p:nvSpPr>
          <p:cNvPr id="254" name="CustomShape 3"/>
          <p:cNvSpPr/>
          <p:nvPr/>
        </p:nvSpPr>
        <p:spPr>
          <a:xfrm>
            <a:off x="152280" y="152280"/>
            <a:ext cx="109584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55" name="CustomShape 4"/>
          <p:cNvSpPr/>
          <p:nvPr/>
        </p:nvSpPr>
        <p:spPr>
          <a:xfrm>
            <a:off x="1601280" y="2473560"/>
            <a:ext cx="897984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LSET key index element</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LINSERT key BEFORE|AFTER pivot element</a:t>
            </a:r>
            <a:endParaRPr b="0" lang="en-IN" sz="2000" spc="-1" strike="noStrike">
              <a:latin typeface="Arial"/>
            </a:endParaRPr>
          </a:p>
        </p:txBody>
      </p:sp>
      <p:sp>
        <p:nvSpPr>
          <p:cNvPr id="256" name="CustomShape 5"/>
          <p:cNvSpPr/>
          <p:nvPr/>
        </p:nvSpPr>
        <p:spPr>
          <a:xfrm>
            <a:off x="1600200" y="3405600"/>
            <a:ext cx="8879040" cy="1324080"/>
          </a:xfrm>
          <a:prstGeom prst="rect">
            <a:avLst/>
          </a:prstGeom>
          <a:noFill/>
          <a:ln>
            <a:noFill/>
          </a:ln>
        </p:spPr>
        <p:style>
          <a:lnRef idx="0"/>
          <a:fillRef idx="0"/>
          <a:effectRef idx="0"/>
          <a:fontRef idx="minor"/>
        </p:style>
        <p:txBody>
          <a:bodyPr lIns="90000" rIns="90000" tIns="45000" bIns="45000">
            <a:spAutoFit/>
          </a:bodyPr>
          <a:p>
            <a:pPr marL="285840" indent="-2750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lset a 0 -1</a:t>
            </a:r>
            <a:endParaRPr b="0" lang="en-IN" sz="1800" spc="-1" strike="noStrike">
              <a:latin typeface="Arial"/>
            </a:endParaRPr>
          </a:p>
          <a:p>
            <a:pPr marL="285840" indent="-2750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linsert a before 0 -1</a:t>
            </a:r>
            <a:endParaRPr b="0" lang="en-IN" sz="1800" spc="-1" strike="noStrike">
              <a:latin typeface="Arial"/>
            </a:endParaRPr>
          </a:p>
          <a:p>
            <a:pPr marL="285840" indent="-2750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linsert a after 5 6</a:t>
            </a:r>
            <a:endParaRPr b="0" lang="en-IN" sz="1800" spc="-1" strike="noStrike">
              <a:latin typeface="Arial"/>
            </a:endParaRPr>
          </a:p>
        </p:txBody>
      </p:sp>
      <p:sp>
        <p:nvSpPr>
          <p:cNvPr id="257" name="Line 6"/>
          <p:cNvSpPr/>
          <p:nvPr/>
        </p:nvSpPr>
        <p:spPr>
          <a:xfrm>
            <a:off x="1523880" y="2197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8" name="CustomShape 7"/>
          <p:cNvSpPr/>
          <p:nvPr/>
        </p:nvSpPr>
        <p:spPr>
          <a:xfrm>
            <a:off x="4601520" y="5832000"/>
            <a:ext cx="5618160" cy="3556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5 4 3 2 1 0</a:t>
            </a:r>
            <a:endParaRPr b="0" lang="en-IN" sz="1800" spc="-1" strike="noStrike">
              <a:latin typeface="Arial"/>
            </a:endParaRPr>
          </a:p>
        </p:txBody>
      </p:sp>
      <p:sp>
        <p:nvSpPr>
          <p:cNvPr id="259" name="CustomShape 8"/>
          <p:cNvSpPr/>
          <p:nvPr/>
        </p:nvSpPr>
        <p:spPr>
          <a:xfrm>
            <a:off x="10584000" y="3710160"/>
            <a:ext cx="1404360" cy="254952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000000"/>
                </a:solidFill>
                <a:latin typeface="Arial"/>
                <a:ea typeface="DejaVu Sans"/>
              </a:rPr>
              <a:t>  </a:t>
            </a:r>
            <a:r>
              <a:rPr b="0" lang="en-IN" sz="1800" spc="-1" strike="noStrike">
                <a:solidFill>
                  <a:srgbClr val="1de9b6"/>
                </a:solidFill>
                <a:latin typeface="Consolas"/>
                <a:ea typeface="SimSun"/>
              </a:rPr>
              <a:t>1)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"4"</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"5"</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1676520" y="2362320"/>
            <a:ext cx="882828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select database</a:t>
            </a:r>
            <a:endParaRPr b="0" lang="en-IN" sz="5400" spc="-1" strike="noStrike">
              <a:latin typeface="Arial"/>
            </a:endParaRPr>
          </a:p>
        </p:txBody>
      </p:sp>
      <p:sp>
        <p:nvSpPr>
          <p:cNvPr id="106" name="CustomShape 2"/>
          <p:cNvSpPr/>
          <p:nvPr/>
        </p:nvSpPr>
        <p:spPr>
          <a:xfrm>
            <a:off x="522360" y="3531600"/>
            <a:ext cx="110653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CustomShape 1"/>
          <p:cNvSpPr/>
          <p:nvPr/>
        </p:nvSpPr>
        <p:spPr>
          <a:xfrm>
            <a:off x="1676520" y="2362320"/>
            <a:ext cx="882828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lpop key &amp; rpop key</a:t>
            </a:r>
            <a:endParaRPr b="0" lang="en-IN" sz="5400" spc="-1" strike="noStrike">
              <a:latin typeface="Arial"/>
            </a:endParaRPr>
          </a:p>
        </p:txBody>
      </p:sp>
      <p:sp>
        <p:nvSpPr>
          <p:cNvPr id="261" name="CustomShape 2"/>
          <p:cNvSpPr/>
          <p:nvPr/>
        </p:nvSpPr>
        <p:spPr>
          <a:xfrm>
            <a:off x="522360" y="3531600"/>
            <a:ext cx="110653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CustomShape 1"/>
          <p:cNvSpPr/>
          <p:nvPr/>
        </p:nvSpPr>
        <p:spPr>
          <a:xfrm>
            <a:off x="1523880" y="0"/>
            <a:ext cx="91332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lpop &amp; rpop</a:t>
            </a:r>
            <a:endParaRPr b="0" lang="en-IN" sz="4000" spc="-1" strike="noStrike">
              <a:latin typeface="Arial"/>
            </a:endParaRPr>
          </a:p>
        </p:txBody>
      </p:sp>
      <p:sp>
        <p:nvSpPr>
          <p:cNvPr id="263" name="CustomShape 2"/>
          <p:cNvSpPr/>
          <p:nvPr/>
        </p:nvSpPr>
        <p:spPr>
          <a:xfrm>
            <a:off x="1600200" y="762120"/>
            <a:ext cx="8980920" cy="25585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LPOP</a:t>
            </a:r>
            <a:r>
              <a:rPr b="0" lang="en-US" sz="1800" spc="-1" strike="noStrike">
                <a:solidFill>
                  <a:srgbClr val="000000"/>
                </a:solidFill>
                <a:latin typeface="Arial"/>
                <a:ea typeface="DejaVu Sans"/>
              </a:rPr>
              <a:t> removes and returns the first elements of the list stored at key. By default, the command pops a single element from the beginning of the list. When provided with the optional count argument, the reply will consist of up to count elements, depending on the list's length.</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RPOP</a:t>
            </a:r>
            <a:r>
              <a:rPr b="0" lang="en-US" sz="1800" spc="-1" strike="noStrike">
                <a:solidFill>
                  <a:srgbClr val="000000"/>
                </a:solidFill>
                <a:latin typeface="Arial"/>
                <a:ea typeface="DejaVu Sans"/>
              </a:rPr>
              <a:t> removes and returns the last elements of the list stored at key. By default, the command pops a single element from the end of the list. When provided with the optional count argument, the reply will consist of up to count elements, depending on the list's length.</a:t>
            </a:r>
            <a:endParaRPr b="0" lang="en-IN" sz="1800" spc="-1" strike="noStrike">
              <a:latin typeface="Arial"/>
            </a:endParaRPr>
          </a:p>
        </p:txBody>
      </p:sp>
      <p:sp>
        <p:nvSpPr>
          <p:cNvPr id="264" name="CustomShape 3"/>
          <p:cNvSpPr/>
          <p:nvPr/>
        </p:nvSpPr>
        <p:spPr>
          <a:xfrm>
            <a:off x="152280" y="152280"/>
            <a:ext cx="109584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65" name="CustomShape 4"/>
          <p:cNvSpPr/>
          <p:nvPr/>
        </p:nvSpPr>
        <p:spPr>
          <a:xfrm>
            <a:off x="1601280" y="3697560"/>
            <a:ext cx="897984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LPOP key [count]</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RPOP key [count]</a:t>
            </a:r>
            <a:endParaRPr b="0" lang="en-IN" sz="2000" spc="-1" strike="noStrike">
              <a:latin typeface="Arial"/>
            </a:endParaRPr>
          </a:p>
        </p:txBody>
      </p:sp>
      <p:sp>
        <p:nvSpPr>
          <p:cNvPr id="266" name="CustomShape 5"/>
          <p:cNvSpPr/>
          <p:nvPr/>
        </p:nvSpPr>
        <p:spPr>
          <a:xfrm>
            <a:off x="1600200" y="4629600"/>
            <a:ext cx="8879040" cy="912600"/>
          </a:xfrm>
          <a:prstGeom prst="rect">
            <a:avLst/>
          </a:prstGeom>
          <a:noFill/>
          <a:ln>
            <a:noFill/>
          </a:ln>
        </p:spPr>
        <p:style>
          <a:lnRef idx="0"/>
          <a:fillRef idx="0"/>
          <a:effectRef idx="0"/>
          <a:fontRef idx="minor"/>
        </p:style>
        <p:txBody>
          <a:bodyPr lIns="90000" rIns="90000" tIns="45000" bIns="45000">
            <a:spAutoFit/>
          </a:bodyPr>
          <a:p>
            <a:pPr marL="285840" indent="-2750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lpop fruits 2</a:t>
            </a:r>
            <a:endParaRPr b="0" lang="en-IN" sz="1800" spc="-1" strike="noStrike">
              <a:latin typeface="Arial"/>
            </a:endParaRPr>
          </a:p>
          <a:p>
            <a:pPr marL="285840" indent="-2750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rpop fruits 2</a:t>
            </a:r>
            <a:endParaRPr b="0" lang="en-IN" sz="1800" spc="-1" strike="noStrike">
              <a:latin typeface="Arial"/>
            </a:endParaRPr>
          </a:p>
        </p:txBody>
      </p:sp>
      <p:sp>
        <p:nvSpPr>
          <p:cNvPr id="267" name="Line 6"/>
          <p:cNvSpPr/>
          <p:nvPr/>
        </p:nvSpPr>
        <p:spPr>
          <a:xfrm>
            <a:off x="1523880" y="342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CustomShape 1"/>
          <p:cNvSpPr/>
          <p:nvPr/>
        </p:nvSpPr>
        <p:spPr>
          <a:xfrm>
            <a:off x="1676520" y="2362320"/>
            <a:ext cx="882828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llen key &amp; lrem key</a:t>
            </a:r>
            <a:endParaRPr b="0" lang="en-IN" sz="5400" spc="-1" strike="noStrike">
              <a:latin typeface="Arial"/>
            </a:endParaRPr>
          </a:p>
        </p:txBody>
      </p:sp>
      <p:sp>
        <p:nvSpPr>
          <p:cNvPr id="269" name="CustomShape 2"/>
          <p:cNvSpPr/>
          <p:nvPr/>
        </p:nvSpPr>
        <p:spPr>
          <a:xfrm>
            <a:off x="522360" y="3531600"/>
            <a:ext cx="110653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CustomShape 1"/>
          <p:cNvSpPr/>
          <p:nvPr/>
        </p:nvSpPr>
        <p:spPr>
          <a:xfrm>
            <a:off x="1523880" y="0"/>
            <a:ext cx="91332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llen &amp; lrem</a:t>
            </a:r>
            <a:endParaRPr b="0" lang="en-IN" sz="4000" spc="-1" strike="noStrike">
              <a:latin typeface="Arial"/>
            </a:endParaRPr>
          </a:p>
        </p:txBody>
      </p:sp>
      <p:sp>
        <p:nvSpPr>
          <p:cNvPr id="271" name="CustomShape 2"/>
          <p:cNvSpPr/>
          <p:nvPr/>
        </p:nvSpPr>
        <p:spPr>
          <a:xfrm>
            <a:off x="1600200" y="762120"/>
            <a:ext cx="898092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LLEN</a:t>
            </a:r>
            <a:r>
              <a:rPr b="0" lang="en-US" sz="1800" spc="-1" strike="noStrike">
                <a:solidFill>
                  <a:srgbClr val="000000"/>
                </a:solidFill>
                <a:latin typeface="Arial"/>
                <a:ea typeface="DejaVu Sans"/>
              </a:rPr>
              <a:t> returns the length of the list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LREM</a:t>
            </a:r>
            <a:r>
              <a:rPr b="0" lang="en-US" sz="1800" spc="-1" strike="noStrike">
                <a:solidFill>
                  <a:srgbClr val="000000"/>
                </a:solidFill>
                <a:latin typeface="Arial"/>
                <a:ea typeface="DejaVu Sans"/>
              </a:rPr>
              <a:t> removes the first count occurrences of elements equal to element from the list stored at key. The count argument influences the operation in the following ways: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000000"/>
                </a:solidFill>
                <a:latin typeface="Arial"/>
                <a:ea typeface="DejaVu Sans"/>
              </a:rPr>
              <a:t>count &gt; 0:</a:t>
            </a:r>
            <a:r>
              <a:rPr b="0" lang="en-US" sz="1800" spc="-1" strike="noStrike">
                <a:solidFill>
                  <a:srgbClr val="000000"/>
                </a:solidFill>
                <a:latin typeface="Arial"/>
                <a:ea typeface="DejaVu Sans"/>
              </a:rPr>
              <a:t> remove elements equal to element moving from head to tail.</a:t>
            </a:r>
            <a:endParaRPr b="0" lang="en-IN" sz="1800" spc="-1" strike="noStrike">
              <a:latin typeface="Arial"/>
            </a:endParaRPr>
          </a:p>
          <a:p>
            <a:pPr algn="just">
              <a:lnSpc>
                <a:spcPct val="100000"/>
              </a:lnSpc>
            </a:pPr>
            <a:r>
              <a:rPr b="1" lang="en-US" sz="1800" spc="-1" strike="noStrike">
                <a:solidFill>
                  <a:srgbClr val="000000"/>
                </a:solidFill>
                <a:latin typeface="Arial"/>
                <a:ea typeface="DejaVu Sans"/>
              </a:rPr>
              <a:t>count &lt; 0:</a:t>
            </a:r>
            <a:r>
              <a:rPr b="0" lang="en-US" sz="1800" spc="-1" strike="noStrike">
                <a:solidFill>
                  <a:srgbClr val="000000"/>
                </a:solidFill>
                <a:latin typeface="Arial"/>
                <a:ea typeface="DejaVu Sans"/>
              </a:rPr>
              <a:t> remove elements equal to element moving from tail to head.</a:t>
            </a:r>
            <a:endParaRPr b="0" lang="en-IN" sz="1800" spc="-1" strike="noStrike">
              <a:latin typeface="Arial"/>
            </a:endParaRPr>
          </a:p>
          <a:p>
            <a:pPr algn="just">
              <a:lnSpc>
                <a:spcPct val="100000"/>
              </a:lnSpc>
            </a:pPr>
            <a:r>
              <a:rPr b="1" lang="en-US" sz="1800" spc="-1" strike="noStrike">
                <a:solidFill>
                  <a:srgbClr val="000000"/>
                </a:solidFill>
                <a:latin typeface="Arial"/>
                <a:ea typeface="DejaVu Sans"/>
              </a:rPr>
              <a:t>count = 0:</a:t>
            </a:r>
            <a:r>
              <a:rPr b="0" lang="en-US" sz="1800" spc="-1" strike="noStrike">
                <a:solidFill>
                  <a:srgbClr val="000000"/>
                </a:solidFill>
                <a:latin typeface="Arial"/>
                <a:ea typeface="DejaVu Sans"/>
              </a:rPr>
              <a:t> remove all elements equal to element.</a:t>
            </a:r>
            <a:endParaRPr b="0" lang="en-IN" sz="1800" spc="-1" strike="noStrike">
              <a:latin typeface="Arial"/>
            </a:endParaRPr>
          </a:p>
        </p:txBody>
      </p:sp>
      <p:sp>
        <p:nvSpPr>
          <p:cNvPr id="272" name="CustomShape 3"/>
          <p:cNvSpPr/>
          <p:nvPr/>
        </p:nvSpPr>
        <p:spPr>
          <a:xfrm>
            <a:off x="152280" y="152280"/>
            <a:ext cx="109584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73" name="CustomShape 4"/>
          <p:cNvSpPr/>
          <p:nvPr/>
        </p:nvSpPr>
        <p:spPr>
          <a:xfrm>
            <a:off x="1601280" y="3625560"/>
            <a:ext cx="897984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LLEN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LREM key count element</a:t>
            </a:r>
            <a:endParaRPr b="0" lang="en-IN" sz="2000" spc="-1" strike="noStrike">
              <a:latin typeface="Arial"/>
            </a:endParaRPr>
          </a:p>
        </p:txBody>
      </p:sp>
      <p:sp>
        <p:nvSpPr>
          <p:cNvPr id="274" name="CustomShape 5"/>
          <p:cNvSpPr/>
          <p:nvPr/>
        </p:nvSpPr>
        <p:spPr>
          <a:xfrm>
            <a:off x="1600200" y="4521600"/>
            <a:ext cx="8879040" cy="912600"/>
          </a:xfrm>
          <a:prstGeom prst="rect">
            <a:avLst/>
          </a:prstGeom>
          <a:noFill/>
          <a:ln>
            <a:noFill/>
          </a:ln>
        </p:spPr>
        <p:style>
          <a:lnRef idx="0"/>
          <a:fillRef idx="0"/>
          <a:effectRef idx="0"/>
          <a:fontRef idx="minor"/>
        </p:style>
        <p:txBody>
          <a:bodyPr lIns="90000" rIns="90000" tIns="45000" bIns="45000">
            <a:spAutoFit/>
          </a:bodyPr>
          <a:p>
            <a:pPr marL="285840" indent="-2750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llen a</a:t>
            </a:r>
            <a:endParaRPr b="0" lang="en-IN" sz="1800" spc="-1" strike="noStrike">
              <a:latin typeface="Arial"/>
            </a:endParaRPr>
          </a:p>
          <a:p>
            <a:pPr marL="285840" indent="-2750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lrem a 5 -1</a:t>
            </a:r>
            <a:endParaRPr b="0" lang="en-IN" sz="1800" spc="-1" strike="noStrike">
              <a:latin typeface="Arial"/>
            </a:endParaRPr>
          </a:p>
        </p:txBody>
      </p:sp>
      <p:sp>
        <p:nvSpPr>
          <p:cNvPr id="275" name="Line 6"/>
          <p:cNvSpPr/>
          <p:nvPr/>
        </p:nvSpPr>
        <p:spPr>
          <a:xfrm>
            <a:off x="1523880" y="3349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76" name="CustomShape 7"/>
          <p:cNvSpPr/>
          <p:nvPr/>
        </p:nvSpPr>
        <p:spPr>
          <a:xfrm>
            <a:off x="1224000" y="5904000"/>
            <a:ext cx="8923680" cy="355680"/>
          </a:xfrm>
          <a:prstGeom prst="rect">
            <a:avLst/>
          </a:prstGeom>
          <a:noFill/>
          <a:ln>
            <a:noFill/>
          </a:ln>
        </p:spPr>
        <p:style>
          <a:lnRef idx="0"/>
          <a:fillRef idx="0"/>
          <a:effectRef idx="0"/>
          <a:fontRef idx="minor"/>
        </p:style>
        <p:txBody>
          <a:bodyPr lIns="90000" rIns="90000" tIns="45000" bIns="45000">
            <a:noAutofit/>
          </a:bodyPr>
          <a:p>
            <a:pPr marL="216000" indent="-211680">
              <a:lnSpc>
                <a:spcPct val="100000"/>
              </a:lnSpc>
              <a:buClr>
                <a:srgbClr val="000000"/>
              </a:buClr>
              <a:buSzPct val="45000"/>
              <a:buFont typeface="Wingdings" charset="2"/>
              <a:buChar char=""/>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-1 6 -1 5 -1 4 -1 3 2 -1 1 0 -1 -2</a:t>
            </a:r>
            <a:endParaRPr b="0" lang="en-IN" sz="1800" spc="-1" strike="noStrike">
              <a:latin typeface="Arial"/>
            </a:endParaRPr>
          </a:p>
        </p:txBody>
      </p:sp>
      <p:sp>
        <p:nvSpPr>
          <p:cNvPr id="277" name="CustomShape 8"/>
          <p:cNvSpPr/>
          <p:nvPr/>
        </p:nvSpPr>
        <p:spPr>
          <a:xfrm>
            <a:off x="10585440" y="1036440"/>
            <a:ext cx="1434240" cy="565524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1)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7)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8)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9) "4"</a:t>
            </a:r>
            <a:endParaRPr b="0" lang="en-IN" sz="1800" spc="-1" strike="noStrike">
              <a:latin typeface="Arial"/>
            </a:endParaRPr>
          </a:p>
          <a:p>
            <a:pPr>
              <a:lnSpc>
                <a:spcPct val="150000"/>
              </a:lnSpc>
            </a:pPr>
            <a:r>
              <a:rPr b="0" lang="en-IN" sz="1800" spc="-1" strike="noStrike">
                <a:solidFill>
                  <a:srgbClr val="1de9b6"/>
                </a:solidFill>
                <a:latin typeface="Consolas"/>
                <a:ea typeface="SimSun"/>
              </a:rPr>
              <a:t>10) "-1"</a:t>
            </a:r>
            <a:endParaRPr b="0" lang="en-IN" sz="1800" spc="-1" strike="noStrike">
              <a:latin typeface="Arial"/>
            </a:endParaRPr>
          </a:p>
          <a:p>
            <a:pPr>
              <a:lnSpc>
                <a:spcPct val="150000"/>
              </a:lnSpc>
            </a:pPr>
            <a:r>
              <a:rPr b="0" lang="en-IN" sz="1800" spc="-1" strike="noStrike">
                <a:solidFill>
                  <a:srgbClr val="1de9b6"/>
                </a:solidFill>
                <a:latin typeface="Consolas"/>
                <a:ea typeface="SimSun"/>
              </a:rPr>
              <a:t>11) "5"</a:t>
            </a:r>
            <a:endParaRPr b="0" lang="en-IN" sz="1800" spc="-1" strike="noStrike">
              <a:latin typeface="Arial"/>
            </a:endParaRPr>
          </a:p>
          <a:p>
            <a:pPr>
              <a:lnSpc>
                <a:spcPct val="150000"/>
              </a:lnSpc>
            </a:pPr>
            <a:r>
              <a:rPr b="0" lang="en-IN" sz="1800" spc="-1" strike="noStrike">
                <a:solidFill>
                  <a:srgbClr val="1de9b6"/>
                </a:solidFill>
                <a:latin typeface="Consolas"/>
                <a:ea typeface="SimSun"/>
              </a:rPr>
              <a:t>12) "-1"</a:t>
            </a:r>
            <a:endParaRPr b="0" lang="en-IN" sz="1800" spc="-1" strike="noStrike">
              <a:latin typeface="Arial"/>
            </a:endParaRPr>
          </a:p>
          <a:p>
            <a:pPr>
              <a:lnSpc>
                <a:spcPct val="150000"/>
              </a:lnSpc>
            </a:pPr>
            <a:r>
              <a:rPr b="0" lang="en-IN" sz="1800" spc="-1" strike="noStrike">
                <a:solidFill>
                  <a:srgbClr val="1de9b6"/>
                </a:solidFill>
                <a:latin typeface="Consolas"/>
                <a:ea typeface="SimSun"/>
              </a:rPr>
              <a:t>13) "6"</a:t>
            </a:r>
            <a:endParaRPr b="0" lang="en-IN" sz="1800" spc="-1" strike="noStrike">
              <a:latin typeface="Arial"/>
            </a:endParaRPr>
          </a:p>
          <a:p>
            <a:pPr>
              <a:lnSpc>
                <a:spcPct val="150000"/>
              </a:lnSpc>
            </a:pPr>
            <a:r>
              <a:rPr b="0" lang="en-IN" sz="1800" spc="-1" strike="noStrike">
                <a:solidFill>
                  <a:srgbClr val="1de9b6"/>
                </a:solidFill>
                <a:latin typeface="Consolas"/>
                <a:ea typeface="SimSun"/>
              </a:rPr>
              <a:t>14) "-1"</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CustomShape 1"/>
          <p:cNvSpPr/>
          <p:nvPr/>
        </p:nvSpPr>
        <p:spPr>
          <a:xfrm>
            <a:off x="1676520" y="2362320"/>
            <a:ext cx="882828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lpos key</a:t>
            </a:r>
            <a:endParaRPr b="0" lang="en-IN" sz="5400" spc="-1" strike="noStrike">
              <a:latin typeface="Arial"/>
            </a:endParaRPr>
          </a:p>
        </p:txBody>
      </p:sp>
      <p:sp>
        <p:nvSpPr>
          <p:cNvPr id="279" name="CustomShape 2"/>
          <p:cNvSpPr/>
          <p:nvPr/>
        </p:nvSpPr>
        <p:spPr>
          <a:xfrm>
            <a:off x="522360" y="3531600"/>
            <a:ext cx="110653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CustomShape 1"/>
          <p:cNvSpPr/>
          <p:nvPr/>
        </p:nvSpPr>
        <p:spPr>
          <a:xfrm>
            <a:off x="1523880" y="0"/>
            <a:ext cx="91332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lpos</a:t>
            </a:r>
            <a:endParaRPr b="0" lang="en-IN" sz="4000" spc="-1" strike="noStrike">
              <a:latin typeface="Arial"/>
            </a:endParaRPr>
          </a:p>
        </p:txBody>
      </p:sp>
      <p:sp>
        <p:nvSpPr>
          <p:cNvPr id="281" name="CustomShape 2"/>
          <p:cNvSpPr/>
          <p:nvPr/>
        </p:nvSpPr>
        <p:spPr>
          <a:xfrm>
            <a:off x="1600200" y="762120"/>
            <a:ext cx="898092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LPOS</a:t>
            </a:r>
            <a:r>
              <a:rPr b="0" lang="en-US" sz="1800" spc="-1" strike="noStrike">
                <a:solidFill>
                  <a:srgbClr val="000000"/>
                </a:solidFill>
                <a:latin typeface="Arial"/>
                <a:ea typeface="DejaVu Sans"/>
              </a:rPr>
              <a:t> command returns the index of matching elements inside a Redis list. By default, when no options are given, it will scan the list from head to tail, looking for the first match of "element". If the element is found, its index is returned. A rank of 1 means to return the first match, 2 to return the second match, and so forth. A negative "rank" as the RANK argument tells LPOS to invert the search direction, starting from the tail to the head.</a:t>
            </a:r>
            <a:endParaRPr b="0" lang="en-IN" sz="1800" spc="-1" strike="noStrike">
              <a:latin typeface="Arial"/>
            </a:endParaRPr>
          </a:p>
        </p:txBody>
      </p:sp>
      <p:sp>
        <p:nvSpPr>
          <p:cNvPr id="282" name="CustomShape 3"/>
          <p:cNvSpPr/>
          <p:nvPr/>
        </p:nvSpPr>
        <p:spPr>
          <a:xfrm>
            <a:off x="152280" y="152280"/>
            <a:ext cx="109584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83" name="CustomShape 4"/>
          <p:cNvSpPr/>
          <p:nvPr/>
        </p:nvSpPr>
        <p:spPr>
          <a:xfrm>
            <a:off x="1601280" y="2941560"/>
            <a:ext cx="897984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LPOS key element [RANK rank] [COUNT num-matches] [MAXLEN len]</a:t>
            </a:r>
            <a:endParaRPr b="0" lang="en-IN" sz="2000" spc="-1" strike="noStrike">
              <a:latin typeface="Arial"/>
            </a:endParaRPr>
          </a:p>
        </p:txBody>
      </p:sp>
      <p:sp>
        <p:nvSpPr>
          <p:cNvPr id="284" name="CustomShape 5"/>
          <p:cNvSpPr/>
          <p:nvPr/>
        </p:nvSpPr>
        <p:spPr>
          <a:xfrm>
            <a:off x="1600200" y="3873600"/>
            <a:ext cx="8879040" cy="1735560"/>
          </a:xfrm>
          <a:prstGeom prst="rect">
            <a:avLst/>
          </a:prstGeom>
          <a:noFill/>
          <a:ln>
            <a:noFill/>
          </a:ln>
        </p:spPr>
        <p:style>
          <a:lnRef idx="0"/>
          <a:fillRef idx="0"/>
          <a:effectRef idx="0"/>
          <a:fontRef idx="minor"/>
        </p:style>
        <p:txBody>
          <a:bodyPr lIns="90000" rIns="90000" tIns="45000" bIns="45000">
            <a:spAutoFit/>
          </a:bodyPr>
          <a:p>
            <a:pPr marL="285840" indent="-2750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a:t>
            </a:r>
            <a:endParaRPr b="0" lang="en-IN" sz="1800" spc="-1" strike="noStrike">
              <a:latin typeface="Arial"/>
            </a:endParaRPr>
          </a:p>
          <a:p>
            <a:pPr marL="285840" indent="-2750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 rank 2</a:t>
            </a:r>
            <a:endParaRPr b="0" lang="en-IN" sz="1800" spc="-1" strike="noStrike">
              <a:latin typeface="Arial"/>
            </a:endParaRPr>
          </a:p>
          <a:p>
            <a:pPr marL="285840" indent="-2750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 rank 2 count 0</a:t>
            </a:r>
            <a:endParaRPr b="0" lang="en-IN" sz="1800" spc="-1" strike="noStrike">
              <a:latin typeface="Arial"/>
            </a:endParaRPr>
          </a:p>
          <a:p>
            <a:pPr marL="285840" indent="-2750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 rank 2 count 2</a:t>
            </a:r>
            <a:endParaRPr b="0" lang="en-IN" sz="1800" spc="-1" strike="noStrike">
              <a:latin typeface="Arial"/>
            </a:endParaRPr>
          </a:p>
        </p:txBody>
      </p:sp>
      <p:sp>
        <p:nvSpPr>
          <p:cNvPr id="285" name="Line 6"/>
          <p:cNvSpPr/>
          <p:nvPr/>
        </p:nvSpPr>
        <p:spPr>
          <a:xfrm>
            <a:off x="1523880" y="2773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86" name="CustomShape 7"/>
          <p:cNvSpPr/>
          <p:nvPr/>
        </p:nvSpPr>
        <p:spPr>
          <a:xfrm>
            <a:off x="1224000" y="5904000"/>
            <a:ext cx="8923680" cy="355680"/>
          </a:xfrm>
          <a:prstGeom prst="rect">
            <a:avLst/>
          </a:prstGeom>
          <a:noFill/>
          <a:ln>
            <a:noFill/>
          </a:ln>
        </p:spPr>
        <p:style>
          <a:lnRef idx="0"/>
          <a:fillRef idx="0"/>
          <a:effectRef idx="0"/>
          <a:fontRef idx="minor"/>
        </p:style>
        <p:txBody>
          <a:bodyPr lIns="90000" rIns="90000" tIns="45000" bIns="45000">
            <a:noAutofit/>
          </a:bodyPr>
          <a:p>
            <a:pPr marL="216000" indent="-211680">
              <a:lnSpc>
                <a:spcPct val="100000"/>
              </a:lnSpc>
              <a:buClr>
                <a:srgbClr val="000000"/>
              </a:buClr>
              <a:buSzPct val="45000"/>
              <a:buFont typeface="Wingdings" charset="2"/>
              <a:buChar char=""/>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-1 6 -1 5 -1 4 -1 3 2 -1 1 0 -1 -2</a:t>
            </a:r>
            <a:endParaRPr b="0" lang="en-IN" sz="1800" spc="-1" strike="noStrike">
              <a:latin typeface="Arial"/>
            </a:endParaRPr>
          </a:p>
        </p:txBody>
      </p:sp>
      <p:sp>
        <p:nvSpPr>
          <p:cNvPr id="287" name="CustomShape 8"/>
          <p:cNvSpPr/>
          <p:nvPr/>
        </p:nvSpPr>
        <p:spPr>
          <a:xfrm>
            <a:off x="10585440" y="1036440"/>
            <a:ext cx="1434240" cy="565524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1)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7)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8)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9) "4"</a:t>
            </a:r>
            <a:endParaRPr b="0" lang="en-IN" sz="1800" spc="-1" strike="noStrike">
              <a:latin typeface="Arial"/>
            </a:endParaRPr>
          </a:p>
          <a:p>
            <a:pPr>
              <a:lnSpc>
                <a:spcPct val="150000"/>
              </a:lnSpc>
            </a:pPr>
            <a:r>
              <a:rPr b="0" lang="en-IN" sz="1800" spc="-1" strike="noStrike">
                <a:solidFill>
                  <a:srgbClr val="1de9b6"/>
                </a:solidFill>
                <a:latin typeface="Consolas"/>
                <a:ea typeface="SimSun"/>
              </a:rPr>
              <a:t>10) "-1"</a:t>
            </a:r>
            <a:endParaRPr b="0" lang="en-IN" sz="1800" spc="-1" strike="noStrike">
              <a:latin typeface="Arial"/>
            </a:endParaRPr>
          </a:p>
          <a:p>
            <a:pPr>
              <a:lnSpc>
                <a:spcPct val="150000"/>
              </a:lnSpc>
            </a:pPr>
            <a:r>
              <a:rPr b="0" lang="en-IN" sz="1800" spc="-1" strike="noStrike">
                <a:solidFill>
                  <a:srgbClr val="1de9b6"/>
                </a:solidFill>
                <a:latin typeface="Consolas"/>
                <a:ea typeface="SimSun"/>
              </a:rPr>
              <a:t>11) "5"</a:t>
            </a:r>
            <a:endParaRPr b="0" lang="en-IN" sz="1800" spc="-1" strike="noStrike">
              <a:latin typeface="Arial"/>
            </a:endParaRPr>
          </a:p>
          <a:p>
            <a:pPr>
              <a:lnSpc>
                <a:spcPct val="150000"/>
              </a:lnSpc>
            </a:pPr>
            <a:r>
              <a:rPr b="0" lang="en-IN" sz="1800" spc="-1" strike="noStrike">
                <a:solidFill>
                  <a:srgbClr val="1de9b6"/>
                </a:solidFill>
                <a:latin typeface="Consolas"/>
                <a:ea typeface="SimSun"/>
              </a:rPr>
              <a:t>12) "-1"</a:t>
            </a:r>
            <a:endParaRPr b="0" lang="en-IN" sz="1800" spc="-1" strike="noStrike">
              <a:latin typeface="Arial"/>
            </a:endParaRPr>
          </a:p>
          <a:p>
            <a:pPr>
              <a:lnSpc>
                <a:spcPct val="150000"/>
              </a:lnSpc>
            </a:pPr>
            <a:r>
              <a:rPr b="0" lang="en-IN" sz="1800" spc="-1" strike="noStrike">
                <a:solidFill>
                  <a:srgbClr val="1de9b6"/>
                </a:solidFill>
                <a:latin typeface="Consolas"/>
                <a:ea typeface="SimSun"/>
              </a:rPr>
              <a:t>13) "6"</a:t>
            </a:r>
            <a:endParaRPr b="0" lang="en-IN" sz="1800" spc="-1" strike="noStrike">
              <a:latin typeface="Arial"/>
            </a:endParaRPr>
          </a:p>
          <a:p>
            <a:pPr>
              <a:lnSpc>
                <a:spcPct val="150000"/>
              </a:lnSpc>
            </a:pPr>
            <a:r>
              <a:rPr b="0" lang="en-IN" sz="1800" spc="-1" strike="noStrike">
                <a:solidFill>
                  <a:srgbClr val="1de9b6"/>
                </a:solidFill>
                <a:latin typeface="Consolas"/>
                <a:ea typeface="SimSun"/>
              </a:rPr>
              <a:t>14) "-1"</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CustomShape 1"/>
          <p:cNvSpPr/>
          <p:nvPr/>
        </p:nvSpPr>
        <p:spPr>
          <a:xfrm>
            <a:off x="1676520" y="2362320"/>
            <a:ext cx="882828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Hashes</a:t>
            </a:r>
            <a:endParaRPr b="0" lang="en-IN" sz="5400" spc="-1" strike="noStrike">
              <a:latin typeface="Arial"/>
            </a:endParaRPr>
          </a:p>
        </p:txBody>
      </p:sp>
      <p:sp>
        <p:nvSpPr>
          <p:cNvPr id="289" name="CustomShape 2"/>
          <p:cNvSpPr/>
          <p:nvPr/>
        </p:nvSpPr>
        <p:spPr>
          <a:xfrm>
            <a:off x="1666800" y="609480"/>
            <a:ext cx="882828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290" name="CustomShape 3"/>
          <p:cNvSpPr/>
          <p:nvPr/>
        </p:nvSpPr>
        <p:spPr>
          <a:xfrm>
            <a:off x="522360" y="3531600"/>
            <a:ext cx="11065320" cy="1735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A Redis hash is a data type that represents a mapping between a string field and a string value. Hashes can hold many field-value pairs and are designed to not take up much space, making them ideal for representing data objects. </a:t>
            </a:r>
            <a:endParaRPr b="0" lang="en-IN" sz="1800" spc="-1" strike="noStrike">
              <a:latin typeface="Arial"/>
            </a:endParaRPr>
          </a:p>
          <a:p>
            <a:pPr>
              <a:lnSpc>
                <a:spcPct val="100000"/>
              </a:lnSpc>
            </a:pPr>
            <a:endParaRPr b="0" lang="en-IN" sz="1800" spc="-1" strike="noStrike">
              <a:latin typeface="Arial"/>
            </a:endParaRPr>
          </a:p>
          <a:p>
            <a:pPr marL="216000" indent="-212760">
              <a:lnSpc>
                <a:spcPct val="100000"/>
              </a:lnSpc>
              <a:buClr>
                <a:srgbClr val="bb0643"/>
              </a:buClr>
              <a:buFont typeface="Wingdings" charset="2"/>
              <a:buChar char=""/>
            </a:pPr>
            <a:r>
              <a:rPr b="0" lang="en-US" sz="1800" spc="-1" strike="noStrike">
                <a:solidFill>
                  <a:srgbClr val="f50057"/>
                </a:solidFill>
                <a:latin typeface="Segoe UI"/>
                <a:ea typeface="DejaVu Sans"/>
              </a:rPr>
              <a:t>For example,</a:t>
            </a:r>
            <a:r>
              <a:rPr b="0" lang="en-US" sz="1800" spc="-1" strike="noStrike">
                <a:solidFill>
                  <a:srgbClr val="212121"/>
                </a:solidFill>
                <a:latin typeface="Segoe UI"/>
                <a:ea typeface="DejaVu Sans"/>
              </a:rPr>
              <a:t> a hash might represent a customer, and include fields like name, address, email, or customer_id.</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CustomShape 1"/>
          <p:cNvSpPr/>
          <p:nvPr/>
        </p:nvSpPr>
        <p:spPr>
          <a:xfrm>
            <a:off x="1676520" y="2362320"/>
            <a:ext cx="882828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hset key, hsetnx key &amp; hget key</a:t>
            </a:r>
            <a:endParaRPr b="0" lang="en-IN" sz="5400" spc="-1" strike="noStrike">
              <a:latin typeface="Arial"/>
            </a:endParaRPr>
          </a:p>
        </p:txBody>
      </p:sp>
      <p:sp>
        <p:nvSpPr>
          <p:cNvPr id="292" name="CustomShape 2"/>
          <p:cNvSpPr/>
          <p:nvPr/>
        </p:nvSpPr>
        <p:spPr>
          <a:xfrm>
            <a:off x="522360" y="3531600"/>
            <a:ext cx="110653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CustomShape 1"/>
          <p:cNvSpPr/>
          <p:nvPr/>
        </p:nvSpPr>
        <p:spPr>
          <a:xfrm>
            <a:off x="1523880" y="0"/>
            <a:ext cx="91332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hset, hsetnx &amp; hget</a:t>
            </a:r>
            <a:endParaRPr b="0" lang="en-IN" sz="4000" spc="-1" strike="noStrike">
              <a:latin typeface="Arial"/>
            </a:endParaRPr>
          </a:p>
        </p:txBody>
      </p:sp>
      <p:sp>
        <p:nvSpPr>
          <p:cNvPr id="294" name="CustomShape 2"/>
          <p:cNvSpPr/>
          <p:nvPr/>
        </p:nvSpPr>
        <p:spPr>
          <a:xfrm>
            <a:off x="1600200" y="762120"/>
            <a:ext cx="8980920" cy="33814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HSET</a:t>
            </a:r>
            <a:r>
              <a:rPr b="0" lang="en-US" sz="1800" spc="-1" strike="noStrike">
                <a:solidFill>
                  <a:srgbClr val="000000"/>
                </a:solidFill>
                <a:latin typeface="Arial"/>
                <a:ea typeface="DejaVu Sans"/>
              </a:rPr>
              <a:t> sets field in the hash stored at key to value. If key does not exist, a new key holding a hash is created. If field already exists in the hash, it is overwritten.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HSETNX</a:t>
            </a:r>
            <a:r>
              <a:rPr b="0" lang="en-US" sz="1800" spc="-1" strike="noStrike">
                <a:solidFill>
                  <a:srgbClr val="000000"/>
                </a:solidFill>
                <a:latin typeface="Arial"/>
                <a:ea typeface="DejaVu Sans"/>
              </a:rPr>
              <a:t> sets field in the hash stored at key to value. If key does not exist, a new key  is created. If field already exists, this operation has no effect. </a:t>
            </a:r>
            <a:endParaRPr b="0" lang="en-IN" sz="1800" spc="-1" strike="noStrike">
              <a:latin typeface="Arial"/>
            </a:endParaRPr>
          </a:p>
          <a:p>
            <a:pPr algn="just">
              <a:lnSpc>
                <a:spcPct val="100000"/>
              </a:lnSpc>
            </a:pPr>
            <a:endParaRPr b="0" lang="en-IN" sz="1800" spc="-1" strike="noStrike">
              <a:latin typeface="Arial"/>
            </a:endParaRPr>
          </a:p>
          <a:p>
            <a:pPr marL="216000" indent="-215280" algn="just">
              <a:lnSpc>
                <a:spcPct val="100000"/>
              </a:lnSpc>
              <a:buClr>
                <a:srgbClr val="000000"/>
              </a:buClr>
              <a:buFont typeface="Wingdings" charset="2"/>
              <a:buChar char=""/>
            </a:pPr>
            <a:r>
              <a:rPr b="0" lang="en-US" sz="1800" spc="-1" strike="noStrike">
                <a:solidFill>
                  <a:srgbClr val="000000"/>
                </a:solidFill>
                <a:latin typeface="Arial"/>
                <a:ea typeface="DejaVu Sans"/>
              </a:rPr>
              <a:t>returns</a:t>
            </a:r>
            <a:r>
              <a:rPr b="1" lang="en-US" sz="1800" spc="-1" strike="noStrike">
                <a:solidFill>
                  <a:srgbClr val="000000"/>
                </a:solidFill>
                <a:latin typeface="Arial"/>
                <a:ea typeface="DejaVu Sans"/>
              </a:rPr>
              <a:t> 1</a:t>
            </a:r>
            <a:r>
              <a:rPr b="0" lang="en-US" sz="1800" spc="-1" strike="noStrike">
                <a:solidFill>
                  <a:srgbClr val="000000"/>
                </a:solidFill>
                <a:latin typeface="Arial"/>
                <a:ea typeface="DejaVu Sans"/>
              </a:rPr>
              <a:t> if field is a new field in the hash and value was set</a:t>
            </a:r>
            <a:endParaRPr b="0" lang="en-IN" sz="1800" spc="-1" strike="noStrike">
              <a:latin typeface="Arial"/>
            </a:endParaRPr>
          </a:p>
          <a:p>
            <a:pPr marL="216000" indent="-215280" algn="just">
              <a:lnSpc>
                <a:spcPct val="100000"/>
              </a:lnSpc>
              <a:buClr>
                <a:srgbClr val="000000"/>
              </a:buClr>
              <a:buFont typeface="Wingdings" charset="2"/>
              <a:buChar char=""/>
            </a:pPr>
            <a:r>
              <a:rPr b="0" lang="en-US" sz="1800" spc="-1" strike="noStrike">
                <a:solidFill>
                  <a:srgbClr val="000000"/>
                </a:solidFill>
                <a:latin typeface="Arial"/>
                <a:ea typeface="DejaVu Sans"/>
              </a:rPr>
              <a:t>returns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field already exists in the hash and no operation was performed.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HGET</a:t>
            </a:r>
            <a:r>
              <a:rPr b="0" lang="en-US" sz="1800" spc="-1" strike="noStrike">
                <a:solidFill>
                  <a:srgbClr val="000000"/>
                </a:solidFill>
                <a:latin typeface="Arial"/>
                <a:ea typeface="DejaVu Sans"/>
              </a:rPr>
              <a:t> returns the value associated with field in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endParaRPr b="0" lang="en-IN" sz="1800" spc="-1" strike="noStrike">
              <a:latin typeface="Arial"/>
            </a:endParaRPr>
          </a:p>
        </p:txBody>
      </p:sp>
      <p:sp>
        <p:nvSpPr>
          <p:cNvPr id="295" name="CustomShape 3"/>
          <p:cNvSpPr/>
          <p:nvPr/>
        </p:nvSpPr>
        <p:spPr>
          <a:xfrm>
            <a:off x="152280" y="152280"/>
            <a:ext cx="109584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96" name="CustomShape 4"/>
          <p:cNvSpPr/>
          <p:nvPr/>
        </p:nvSpPr>
        <p:spPr>
          <a:xfrm>
            <a:off x="1601280" y="3625560"/>
            <a:ext cx="897984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HSET key field value [field value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HSETNX key field value</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HGET key field</a:t>
            </a:r>
            <a:endParaRPr b="0" lang="en-IN" sz="2000" spc="-1" strike="noStrike">
              <a:latin typeface="Arial"/>
            </a:endParaRPr>
          </a:p>
        </p:txBody>
      </p:sp>
      <p:sp>
        <p:nvSpPr>
          <p:cNvPr id="297" name="CustomShape 5"/>
          <p:cNvSpPr/>
          <p:nvPr/>
        </p:nvSpPr>
        <p:spPr>
          <a:xfrm>
            <a:off x="1600200" y="4629600"/>
            <a:ext cx="8879040" cy="1324080"/>
          </a:xfrm>
          <a:prstGeom prst="rect">
            <a:avLst/>
          </a:prstGeom>
          <a:noFill/>
          <a:ln>
            <a:noFill/>
          </a:ln>
        </p:spPr>
        <p:style>
          <a:lnRef idx="0"/>
          <a:fillRef idx="0"/>
          <a:effectRef idx="0"/>
          <a:fontRef idx="minor"/>
        </p:style>
        <p:txBody>
          <a:bodyPr lIns="90000" rIns="90000" tIns="45000" bIns="45000">
            <a:spAutoFit/>
          </a:bodyPr>
          <a:p>
            <a:pPr marL="285840" indent="-2750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hset customer:1 id 1 name saleel mobile 9850884228 amount 4500</a:t>
            </a:r>
            <a:endParaRPr b="0" lang="en-IN" sz="1800" spc="-1" strike="noStrike">
              <a:latin typeface="Arial"/>
            </a:endParaRPr>
          </a:p>
          <a:p>
            <a:pPr marL="285840" indent="-2750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hget customer:1 name</a:t>
            </a:r>
            <a:endParaRPr b="0" lang="en-IN" sz="1800" spc="-1" strike="noStrike">
              <a:latin typeface="Arial"/>
            </a:endParaRPr>
          </a:p>
        </p:txBody>
      </p:sp>
      <p:sp>
        <p:nvSpPr>
          <p:cNvPr id="298" name="Line 6"/>
          <p:cNvSpPr/>
          <p:nvPr/>
        </p:nvSpPr>
        <p:spPr>
          <a:xfrm>
            <a:off x="1523880" y="3457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CustomShape 1"/>
          <p:cNvSpPr/>
          <p:nvPr/>
        </p:nvSpPr>
        <p:spPr>
          <a:xfrm>
            <a:off x="1676520" y="2362320"/>
            <a:ext cx="882828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hmset key &amp; hmget key</a:t>
            </a:r>
            <a:endParaRPr b="0" lang="en-IN" sz="5400" spc="-1" strike="noStrike">
              <a:latin typeface="Arial"/>
            </a:endParaRPr>
          </a:p>
        </p:txBody>
      </p:sp>
      <p:sp>
        <p:nvSpPr>
          <p:cNvPr id="300" name="CustomShape 2"/>
          <p:cNvSpPr/>
          <p:nvPr/>
        </p:nvSpPr>
        <p:spPr>
          <a:xfrm>
            <a:off x="522360" y="3531600"/>
            <a:ext cx="110653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Line 1"/>
          <p:cNvSpPr/>
          <p:nvPr/>
        </p:nvSpPr>
        <p:spPr>
          <a:xfrm>
            <a:off x="1523880" y="198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08" name="CustomShape 2"/>
          <p:cNvSpPr/>
          <p:nvPr/>
        </p:nvSpPr>
        <p:spPr>
          <a:xfrm>
            <a:off x="1523880" y="0"/>
            <a:ext cx="91332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select DB</a:t>
            </a:r>
            <a:endParaRPr b="0" lang="en-IN" sz="4000" spc="-1" strike="noStrike">
              <a:latin typeface="Arial"/>
            </a:endParaRPr>
          </a:p>
        </p:txBody>
      </p:sp>
      <p:sp>
        <p:nvSpPr>
          <p:cNvPr id="109" name="CustomShape 3"/>
          <p:cNvSpPr/>
          <p:nvPr/>
        </p:nvSpPr>
        <p:spPr>
          <a:xfrm>
            <a:off x="1600200" y="762120"/>
            <a:ext cx="8980920" cy="6382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SELECT </a:t>
            </a:r>
            <a:r>
              <a:rPr b="0" lang="en-US" sz="1800" spc="-1" strike="noStrike">
                <a:solidFill>
                  <a:srgbClr val="000000"/>
                </a:solidFill>
                <a:latin typeface="Arial"/>
                <a:ea typeface="DejaVu Sans"/>
              </a:rPr>
              <a:t>selects the Redis logical database </a:t>
            </a:r>
            <a:r>
              <a:rPr b="1" lang="en-US" sz="1800" spc="-1" strike="noStrike">
                <a:solidFill>
                  <a:srgbClr val="000000"/>
                </a:solidFill>
                <a:latin typeface="Arial"/>
                <a:ea typeface="DejaVu Sans"/>
              </a:rPr>
              <a:t>[from 0-15]</a:t>
            </a:r>
            <a:r>
              <a:rPr b="0" lang="en-US" sz="1800" spc="-1" strike="noStrike">
                <a:solidFill>
                  <a:srgbClr val="000000"/>
                </a:solidFill>
                <a:latin typeface="Arial"/>
                <a:ea typeface="DejaVu Sans"/>
              </a:rPr>
              <a:t> having the specified zero-based numeric index. New connections always use the database 0.</a:t>
            </a:r>
            <a:endParaRPr b="0" lang="en-IN" sz="1800" spc="-1" strike="noStrike">
              <a:latin typeface="Arial"/>
            </a:endParaRPr>
          </a:p>
        </p:txBody>
      </p:sp>
      <p:sp>
        <p:nvSpPr>
          <p:cNvPr id="110" name="CustomShape 4"/>
          <p:cNvSpPr/>
          <p:nvPr/>
        </p:nvSpPr>
        <p:spPr>
          <a:xfrm>
            <a:off x="152280" y="152280"/>
            <a:ext cx="109584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11" name="CustomShape 5"/>
          <p:cNvSpPr/>
          <p:nvPr/>
        </p:nvSpPr>
        <p:spPr>
          <a:xfrm>
            <a:off x="1601280" y="2221560"/>
            <a:ext cx="897984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SELECT index</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ECHO message</a:t>
            </a:r>
            <a:endParaRPr b="0" lang="en-IN" sz="2000" spc="-1" strike="noStrike">
              <a:latin typeface="Arial"/>
            </a:endParaRPr>
          </a:p>
        </p:txBody>
      </p:sp>
      <p:sp>
        <p:nvSpPr>
          <p:cNvPr id="112" name="CustomShape 6"/>
          <p:cNvSpPr/>
          <p:nvPr/>
        </p:nvSpPr>
        <p:spPr>
          <a:xfrm>
            <a:off x="1523880" y="2940480"/>
            <a:ext cx="9410040" cy="1735560"/>
          </a:xfrm>
          <a:prstGeom prst="rect">
            <a:avLst/>
          </a:prstGeom>
          <a:noFill/>
          <a:ln>
            <a:noFill/>
          </a:ln>
        </p:spPr>
        <p:style>
          <a:lnRef idx="0"/>
          <a:fillRef idx="0"/>
          <a:effectRef idx="0"/>
          <a:fontRef idx="minor"/>
        </p:style>
        <p:txBody>
          <a:bodyPr lIns="90000" rIns="90000" tIns="45000" bIns="45000">
            <a:spAutoFit/>
          </a:bodyPr>
          <a:p>
            <a:pPr marL="285840" indent="-2750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select 2</a:t>
            </a:r>
            <a:endParaRPr b="0" lang="en-IN" sz="1800" spc="-1" strike="noStrike">
              <a:latin typeface="Arial"/>
            </a:endParaRPr>
          </a:p>
          <a:p>
            <a:pPr marL="285840" indent="-275040">
              <a:lnSpc>
                <a:spcPct val="150000"/>
              </a:lnSpc>
              <a:buClr>
                <a:srgbClr val="808080"/>
              </a:buClr>
              <a:buFont typeface="Arial"/>
              <a:buChar char="•"/>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[2]</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select 16  </a:t>
            </a:r>
            <a:r>
              <a:rPr b="0" lang="en-IN" sz="1600" spc="-1" strike="noStrike">
                <a:solidFill>
                  <a:srgbClr val="bbe33d"/>
                </a:solidFill>
                <a:latin typeface="Consolas"/>
                <a:ea typeface="SimSun"/>
              </a:rPr>
              <a:t>//(error) ERR DB index is out of range</a:t>
            </a:r>
            <a:endParaRPr b="0" lang="en-IN" sz="1600" spc="-1" strike="noStrike">
              <a:latin typeface="Arial"/>
            </a:endParaRPr>
          </a:p>
          <a:p>
            <a:pPr marL="285840" indent="-275040">
              <a:lnSpc>
                <a:spcPct val="150000"/>
              </a:lnSpc>
              <a:buClr>
                <a:srgbClr val="808080"/>
              </a:buClr>
              <a:buFont typeface="Arial"/>
              <a:buChar char="•"/>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[2]</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select 0</a:t>
            </a:r>
            <a:endParaRPr b="0" lang="en-IN" sz="1800" spc="-1" strike="noStrike">
              <a:latin typeface="Arial"/>
            </a:endParaRPr>
          </a:p>
          <a:p>
            <a:pPr marL="285840" indent="-27504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echo</a:t>
            </a:r>
            <a:r>
              <a:rPr b="0" lang="en-IN" sz="1800" spc="-1" strike="noStrike">
                <a:solidFill>
                  <a:srgbClr val="808080"/>
                </a:solidFill>
                <a:latin typeface="Consolas"/>
                <a:ea typeface="SimSun"/>
              </a:rPr>
              <a:t> </a:t>
            </a:r>
            <a:r>
              <a:rPr b="0" lang="en-IN" sz="1800" spc="-1" strike="noStrike">
                <a:solidFill>
                  <a:srgbClr val="ff5733"/>
                </a:solidFill>
                <a:latin typeface="Consolas"/>
                <a:ea typeface="SimSun"/>
              </a:rPr>
              <a:t>"Hello World!"</a:t>
            </a:r>
            <a:endParaRPr b="0" lang="en-IN" sz="1800" spc="-1" strike="noStrike">
              <a:latin typeface="Arial"/>
            </a:endParaRPr>
          </a:p>
        </p:txBody>
      </p:sp>
      <p:sp>
        <p:nvSpPr>
          <p:cNvPr id="113" name="CustomShape 7"/>
          <p:cNvSpPr/>
          <p:nvPr/>
        </p:nvSpPr>
        <p:spPr>
          <a:xfrm>
            <a:off x="1584000" y="4889520"/>
            <a:ext cx="8845560" cy="10062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16000" indent="-205560">
              <a:lnSpc>
                <a:spcPct val="100000"/>
              </a:lnSpc>
              <a:buClr>
                <a:srgbClr val="000000"/>
              </a:buClr>
              <a:buSzPct val="45000"/>
              <a:buFont typeface="Wingdings" charset="2"/>
              <a:buChar char=""/>
            </a:pPr>
            <a:r>
              <a:rPr b="0" lang="en-IN" sz="1800" spc="-1" strike="noStrike">
                <a:solidFill>
                  <a:srgbClr val="000000"/>
                </a:solidFill>
                <a:latin typeface="Open Sans"/>
                <a:ea typeface="Open Sans"/>
              </a:rPr>
              <a:t>Different databases can have keys with the same name, and commands like </a:t>
            </a:r>
            <a:r>
              <a:rPr b="1" lang="en-IN" sz="1800" spc="-1" strike="noStrike">
                <a:solidFill>
                  <a:srgbClr val="000000"/>
                </a:solidFill>
                <a:latin typeface="Open Sans"/>
                <a:ea typeface="Open Sans"/>
              </a:rPr>
              <a:t>FLUSHDB</a:t>
            </a:r>
            <a:r>
              <a:rPr b="0" lang="en-IN" sz="1800" spc="-1" strike="noStrike">
                <a:solidFill>
                  <a:srgbClr val="000000"/>
                </a:solidFill>
                <a:latin typeface="Open Sans"/>
                <a:ea typeface="Open Sans"/>
              </a:rPr>
              <a:t>, </a:t>
            </a:r>
            <a:r>
              <a:rPr b="1" lang="en-IN" sz="1800" spc="-1" strike="noStrike">
                <a:solidFill>
                  <a:srgbClr val="000000"/>
                </a:solidFill>
                <a:latin typeface="Open Sans"/>
                <a:ea typeface="Open Sans"/>
              </a:rPr>
              <a:t>SWAPDB</a:t>
            </a:r>
            <a:r>
              <a:rPr b="0" lang="en-IN" sz="1800" spc="-1" strike="noStrike">
                <a:solidFill>
                  <a:srgbClr val="000000"/>
                </a:solidFill>
                <a:latin typeface="Open Sans"/>
                <a:ea typeface="Open Sans"/>
              </a:rPr>
              <a:t> or </a:t>
            </a:r>
            <a:r>
              <a:rPr b="1" lang="en-IN" sz="1800" spc="-1" strike="noStrike">
                <a:solidFill>
                  <a:srgbClr val="000000"/>
                </a:solidFill>
                <a:latin typeface="Open Sans"/>
                <a:ea typeface="Open Sans"/>
              </a:rPr>
              <a:t>RANDOMKEY</a:t>
            </a:r>
            <a:r>
              <a:rPr b="0" lang="en-IN" sz="1800" spc="-1" strike="noStrike">
                <a:solidFill>
                  <a:srgbClr val="000000"/>
                </a:solidFill>
                <a:latin typeface="Open Sans"/>
                <a:ea typeface="Open Sans"/>
              </a:rPr>
              <a:t> work on specific databases.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CustomShape 1"/>
          <p:cNvSpPr/>
          <p:nvPr/>
        </p:nvSpPr>
        <p:spPr>
          <a:xfrm>
            <a:off x="1523880" y="0"/>
            <a:ext cx="91332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hmset &amp; hmget</a:t>
            </a:r>
            <a:endParaRPr b="0" lang="en-IN" sz="4000" spc="-1" strike="noStrike">
              <a:latin typeface="Arial"/>
            </a:endParaRPr>
          </a:p>
        </p:txBody>
      </p:sp>
      <p:sp>
        <p:nvSpPr>
          <p:cNvPr id="302" name="CustomShape 2"/>
          <p:cNvSpPr/>
          <p:nvPr/>
        </p:nvSpPr>
        <p:spPr>
          <a:xfrm>
            <a:off x="1600200" y="762120"/>
            <a:ext cx="898092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HMSET</a:t>
            </a:r>
            <a:r>
              <a:rPr b="0" lang="en-US" sz="1800" spc="-1" strike="noStrike">
                <a:solidFill>
                  <a:srgbClr val="000000"/>
                </a:solidFill>
                <a:latin typeface="Arial"/>
                <a:ea typeface="DejaVu Sans"/>
              </a:rPr>
              <a:t> sets the specified fields to their respective values in the hash stored at key. This command overwrites any specified fields already existing in the hash. If key does not exist, a new key holding a hash is created. </a:t>
            </a:r>
            <a:r>
              <a:rPr b="1" lang="en-US" sz="1800" spc="-1" strike="noStrike">
                <a:solidFill>
                  <a:srgbClr val="000000"/>
                </a:solidFill>
                <a:latin typeface="Arial"/>
                <a:ea typeface="DejaVu Sans"/>
              </a:rPr>
              <a:t>As per Redis 4.0.0, HMSET is considered deprecated.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HMGET</a:t>
            </a:r>
            <a:r>
              <a:rPr b="0" lang="en-US" sz="1800" spc="-1" strike="noStrike">
                <a:solidFill>
                  <a:srgbClr val="000000"/>
                </a:solidFill>
                <a:latin typeface="Arial"/>
                <a:ea typeface="DejaVu Sans"/>
              </a:rPr>
              <a:t> returns the values associated with the specified fields in the hash stored at key. For every field that does not exist in the hash, a nil value is returned.</a:t>
            </a:r>
            <a:endParaRPr b="0" lang="en-IN" sz="1800" spc="-1" strike="noStrike">
              <a:latin typeface="Arial"/>
            </a:endParaRPr>
          </a:p>
        </p:txBody>
      </p:sp>
      <p:sp>
        <p:nvSpPr>
          <p:cNvPr id="303" name="CustomShape 3"/>
          <p:cNvSpPr/>
          <p:nvPr/>
        </p:nvSpPr>
        <p:spPr>
          <a:xfrm>
            <a:off x="152280" y="152280"/>
            <a:ext cx="109584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304" name="CustomShape 4"/>
          <p:cNvSpPr/>
          <p:nvPr/>
        </p:nvSpPr>
        <p:spPr>
          <a:xfrm>
            <a:off x="1601280" y="3049560"/>
            <a:ext cx="897984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HMSET key field value [field value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HMGET key field [field ...]</a:t>
            </a:r>
            <a:endParaRPr b="0" lang="en-IN" sz="2000" spc="-1" strike="noStrike">
              <a:latin typeface="Arial"/>
            </a:endParaRPr>
          </a:p>
        </p:txBody>
      </p:sp>
      <p:sp>
        <p:nvSpPr>
          <p:cNvPr id="305" name="CustomShape 5"/>
          <p:cNvSpPr/>
          <p:nvPr/>
        </p:nvSpPr>
        <p:spPr>
          <a:xfrm>
            <a:off x="1600200" y="3981600"/>
            <a:ext cx="8879040" cy="1324080"/>
          </a:xfrm>
          <a:prstGeom prst="rect">
            <a:avLst/>
          </a:prstGeom>
          <a:noFill/>
          <a:ln>
            <a:noFill/>
          </a:ln>
        </p:spPr>
        <p:style>
          <a:lnRef idx="0"/>
          <a:fillRef idx="0"/>
          <a:effectRef idx="0"/>
          <a:fontRef idx="minor"/>
        </p:style>
        <p:txBody>
          <a:bodyPr lIns="90000" rIns="90000" tIns="45000" bIns="45000">
            <a:spAutoFit/>
          </a:bodyPr>
          <a:p>
            <a:pPr marL="285840" indent="-2750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hmset customer:2 id 2 name sharmin mobile 9850xxxxxx amount 5000</a:t>
            </a:r>
            <a:endParaRPr b="0" lang="en-IN" sz="1800" spc="-1" strike="noStrike">
              <a:latin typeface="Arial"/>
            </a:endParaRPr>
          </a:p>
          <a:p>
            <a:pPr marL="285840" indent="-2750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hmget customer:2 id name amount</a:t>
            </a:r>
            <a:endParaRPr b="0" lang="en-IN" sz="1800" spc="-1" strike="noStrike">
              <a:latin typeface="Arial"/>
            </a:endParaRPr>
          </a:p>
        </p:txBody>
      </p:sp>
      <p:sp>
        <p:nvSpPr>
          <p:cNvPr id="306" name="Line 6"/>
          <p:cNvSpPr/>
          <p:nvPr/>
        </p:nvSpPr>
        <p:spPr>
          <a:xfrm>
            <a:off x="1523880" y="2773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CustomShape 1"/>
          <p:cNvSpPr/>
          <p:nvPr/>
        </p:nvSpPr>
        <p:spPr>
          <a:xfrm>
            <a:off x="1676520" y="2362320"/>
            <a:ext cx="882828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hkeys key, hvals key &amp; hgetall key</a:t>
            </a:r>
            <a:endParaRPr b="0" lang="en-IN" sz="5400" spc="-1" strike="noStrike">
              <a:latin typeface="Arial"/>
            </a:endParaRPr>
          </a:p>
        </p:txBody>
      </p:sp>
      <p:sp>
        <p:nvSpPr>
          <p:cNvPr id="308" name="CustomShape 2"/>
          <p:cNvSpPr/>
          <p:nvPr/>
        </p:nvSpPr>
        <p:spPr>
          <a:xfrm>
            <a:off x="522360" y="3531600"/>
            <a:ext cx="110653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CustomShape 1"/>
          <p:cNvSpPr/>
          <p:nvPr/>
        </p:nvSpPr>
        <p:spPr>
          <a:xfrm>
            <a:off x="1523880" y="0"/>
            <a:ext cx="91332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hmset &amp; hmget</a:t>
            </a:r>
            <a:endParaRPr b="0" lang="en-IN" sz="4000" spc="-1" strike="noStrike">
              <a:latin typeface="Arial"/>
            </a:endParaRPr>
          </a:p>
        </p:txBody>
      </p:sp>
      <p:sp>
        <p:nvSpPr>
          <p:cNvPr id="310" name="CustomShape 2"/>
          <p:cNvSpPr/>
          <p:nvPr/>
        </p:nvSpPr>
        <p:spPr>
          <a:xfrm>
            <a:off x="1600200" y="762120"/>
            <a:ext cx="898092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HKEYS</a:t>
            </a:r>
            <a:r>
              <a:rPr b="0" lang="en-US" sz="1800" spc="-1" strike="noStrike">
                <a:solidFill>
                  <a:srgbClr val="000000"/>
                </a:solidFill>
                <a:latin typeface="Arial"/>
                <a:ea typeface="DejaVu Sans"/>
              </a:rPr>
              <a:t> returns all field names in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HVALS</a:t>
            </a:r>
            <a:r>
              <a:rPr b="0" lang="en-US" sz="1800" spc="-1" strike="noStrike">
                <a:solidFill>
                  <a:srgbClr val="000000"/>
                </a:solidFill>
                <a:latin typeface="Arial"/>
                <a:ea typeface="DejaVu Sans"/>
              </a:rPr>
              <a:t> returns all values in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HGETALL</a:t>
            </a:r>
            <a:r>
              <a:rPr b="0" lang="en-US" sz="1800" spc="-1" strike="noStrike">
                <a:solidFill>
                  <a:srgbClr val="000000"/>
                </a:solidFill>
                <a:latin typeface="Arial"/>
                <a:ea typeface="DejaVu Sans"/>
              </a:rPr>
              <a:t> returns all fields and values of the hash stored at key. In the returned value, every field name is followed by its value.</a:t>
            </a:r>
            <a:endParaRPr b="0" lang="en-IN" sz="1800" spc="-1" strike="noStrike">
              <a:latin typeface="Arial"/>
            </a:endParaRPr>
          </a:p>
        </p:txBody>
      </p:sp>
      <p:sp>
        <p:nvSpPr>
          <p:cNvPr id="311" name="CustomShape 3"/>
          <p:cNvSpPr/>
          <p:nvPr/>
        </p:nvSpPr>
        <p:spPr>
          <a:xfrm>
            <a:off x="152280" y="152280"/>
            <a:ext cx="109584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312" name="CustomShape 4"/>
          <p:cNvSpPr/>
          <p:nvPr/>
        </p:nvSpPr>
        <p:spPr>
          <a:xfrm>
            <a:off x="1601280" y="2653560"/>
            <a:ext cx="897984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HKEYS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HVALS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HGETALL key</a:t>
            </a:r>
            <a:endParaRPr b="0" lang="en-IN" sz="2000" spc="-1" strike="noStrike">
              <a:latin typeface="Arial"/>
            </a:endParaRPr>
          </a:p>
        </p:txBody>
      </p:sp>
      <p:sp>
        <p:nvSpPr>
          <p:cNvPr id="313" name="CustomShape 5"/>
          <p:cNvSpPr/>
          <p:nvPr/>
        </p:nvSpPr>
        <p:spPr>
          <a:xfrm>
            <a:off x="1600200" y="3585600"/>
            <a:ext cx="8879040" cy="1324080"/>
          </a:xfrm>
          <a:prstGeom prst="rect">
            <a:avLst/>
          </a:prstGeom>
          <a:noFill/>
          <a:ln>
            <a:noFill/>
          </a:ln>
        </p:spPr>
        <p:style>
          <a:lnRef idx="0"/>
          <a:fillRef idx="0"/>
          <a:effectRef idx="0"/>
          <a:fontRef idx="minor"/>
        </p:style>
        <p:txBody>
          <a:bodyPr lIns="90000" rIns="90000" tIns="45000" bIns="45000">
            <a:spAutoFit/>
          </a:bodyPr>
          <a:p>
            <a:pPr marL="285840" indent="-2750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hkeys customer:1</a:t>
            </a:r>
            <a:endParaRPr b="0" lang="en-IN" sz="1800" spc="-1" strike="noStrike">
              <a:latin typeface="Arial"/>
            </a:endParaRPr>
          </a:p>
          <a:p>
            <a:pPr marL="285840" indent="-2750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hvals customer:1</a:t>
            </a:r>
            <a:endParaRPr b="0" lang="en-IN" sz="1800" spc="-1" strike="noStrike">
              <a:latin typeface="Arial"/>
            </a:endParaRPr>
          </a:p>
          <a:p>
            <a:pPr marL="285840" indent="-2750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hgetall customer:2</a:t>
            </a:r>
            <a:endParaRPr b="0" lang="en-IN" sz="1800" spc="-1" strike="noStrike">
              <a:latin typeface="Arial"/>
            </a:endParaRPr>
          </a:p>
        </p:txBody>
      </p:sp>
      <p:sp>
        <p:nvSpPr>
          <p:cNvPr id="314" name="Line 6"/>
          <p:cNvSpPr/>
          <p:nvPr/>
        </p:nvSpPr>
        <p:spPr>
          <a:xfrm>
            <a:off x="1523880" y="2377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CustomShape 1"/>
          <p:cNvSpPr/>
          <p:nvPr/>
        </p:nvSpPr>
        <p:spPr>
          <a:xfrm>
            <a:off x="1676520" y="2362320"/>
            <a:ext cx="882828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hincrby key &amp; hincrbyfloat key</a:t>
            </a:r>
            <a:endParaRPr b="0" lang="en-IN" sz="5400" spc="-1" strike="noStrike">
              <a:latin typeface="Arial"/>
            </a:endParaRPr>
          </a:p>
        </p:txBody>
      </p:sp>
      <p:sp>
        <p:nvSpPr>
          <p:cNvPr id="316" name="CustomShape 2"/>
          <p:cNvSpPr/>
          <p:nvPr/>
        </p:nvSpPr>
        <p:spPr>
          <a:xfrm>
            <a:off x="522360" y="3531600"/>
            <a:ext cx="110653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317" name="Table 3"/>
          <p:cNvGraphicFramePr/>
          <p:nvPr/>
        </p:nvGraphicFramePr>
        <p:xfrm>
          <a:off x="130680" y="154440"/>
          <a:ext cx="5293800" cy="1921680"/>
        </p:xfrm>
        <a:graphic>
          <a:graphicData uri="http://schemas.openxmlformats.org/drawingml/2006/table">
            <a:tbl>
              <a:tblPr/>
              <a:tblGrid>
                <a:gridCol w="1764360"/>
                <a:gridCol w="1764360"/>
                <a:gridCol w="1765440"/>
              </a:tblGrid>
              <a:tr h="426960">
                <a:tc gridSpan="3">
                  <a:txBody>
                    <a:bodyPr lIns="90000" rIns="90000">
                      <a:noAutofit/>
                    </a:bodyPr>
                    <a:p>
                      <a:pPr>
                        <a:lnSpc>
                          <a:spcPct val="100000"/>
                        </a:lnSpc>
                      </a:pPr>
                      <a:r>
                        <a:rPr b="1" lang="en-IN" sz="2200" spc="-1" strike="noStrike">
                          <a:solidFill>
                            <a:srgbClr val="ff1744"/>
                          </a:solidFill>
                          <a:latin typeface="Arial"/>
                        </a:rPr>
                        <a:t>Things to remember</a:t>
                      </a:r>
                      <a:endParaRPr b="0" lang="en-IN" sz="22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hMerge="1">
                  <a:tcPr marL="90000" marR="90000">
                    <a:solidFill>
                      <a:srgbClr val="729fcf"/>
                    </a:solidFill>
                  </a:tcPr>
                </a:tc>
              </a:tr>
              <a:tr h="396720">
                <a:tc gridSpan="2">
                  <a:txBody>
                    <a:bodyPr lIns="90000" rIns="90000">
                      <a:noAutofit/>
                    </a:bodyPr>
                    <a:p>
                      <a:pPr algn="ctr">
                        <a:lnSpc>
                          <a:spcPct val="100000"/>
                        </a:lnSpc>
                      </a:pPr>
                      <a:r>
                        <a:rPr b="1" lang="en-IN" sz="2000" spc="-1" strike="noStrike">
                          <a:solidFill>
                            <a:srgbClr val="283593"/>
                          </a:solidFill>
                          <a:latin typeface="Arial"/>
                        </a:rPr>
                        <a:t>SET</a:t>
                      </a:r>
                      <a:endParaRPr b="0" lang="en-IN" sz="20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a:txBody>
                    <a:bodyPr lIns="90000" rIns="90000">
                      <a:noAutofit/>
                    </a:bodyPr>
                    <a:p>
                      <a:pPr algn="ctr">
                        <a:lnSpc>
                          <a:spcPct val="100000"/>
                        </a:lnSpc>
                      </a:pPr>
                      <a:r>
                        <a:rPr b="1" lang="en-IN" sz="2000" spc="-1" strike="noStrike">
                          <a:solidFill>
                            <a:srgbClr val="283593"/>
                          </a:solidFill>
                          <a:latin typeface="Arial"/>
                        </a:rPr>
                        <a:t>HASH</a:t>
                      </a:r>
                      <a:endParaRPr b="0" lang="en-IN" sz="20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incr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decr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hincrby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incrby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decrby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hincrbyfloat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incrbyfloat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cPr marL="90000" marR="90000">
                    <a:lnL w="7920">
                      <a:solidFill>
                        <a:srgbClr val="000000"/>
                      </a:solidFill>
                    </a:lnL>
                    <a:lnR w="7920">
                      <a:solidFill>
                        <a:srgbClr val="000000"/>
                      </a:solidFill>
                    </a:lnR>
                    <a:lnT w="7920">
                      <a:solidFill>
                        <a:srgbClr val="000000"/>
                      </a:solidFill>
                    </a:lnT>
                    <a:lnB w="7920">
                      <a:solidFill>
                        <a:srgbClr val="000000"/>
                      </a:solidFill>
                    </a:lnB>
                    <a:noFill/>
                  </a:tcPr>
                </a:tc>
                <a:tc>
                  <a:tcPr marL="90000" marR="90000">
                    <a:lnL w="7920">
                      <a:solidFill>
                        <a:srgbClr val="000000"/>
                      </a:solidFill>
                    </a:lnL>
                    <a:lnR w="7920">
                      <a:solidFill>
                        <a:srgbClr val="000000"/>
                      </a:solidFill>
                    </a:lnR>
                    <a:lnT w="7920">
                      <a:solidFill>
                        <a:srgbClr val="000000"/>
                      </a:solidFill>
                    </a:lnT>
                    <a:lnB w="79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CustomShape 1"/>
          <p:cNvSpPr/>
          <p:nvPr/>
        </p:nvSpPr>
        <p:spPr>
          <a:xfrm>
            <a:off x="1523880" y="0"/>
            <a:ext cx="91332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hincrby &amp; hincrbyfloat</a:t>
            </a:r>
            <a:endParaRPr b="0" lang="en-IN" sz="4000" spc="-1" strike="noStrike">
              <a:latin typeface="Arial"/>
            </a:endParaRPr>
          </a:p>
        </p:txBody>
      </p:sp>
      <p:sp>
        <p:nvSpPr>
          <p:cNvPr id="319" name="CustomShape 2"/>
          <p:cNvSpPr/>
          <p:nvPr/>
        </p:nvSpPr>
        <p:spPr>
          <a:xfrm>
            <a:off x="1600200" y="762120"/>
            <a:ext cx="898092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HINCRBY</a:t>
            </a:r>
            <a:r>
              <a:rPr b="0" lang="en-US" sz="1800" spc="-1" strike="noStrike">
                <a:solidFill>
                  <a:srgbClr val="000000"/>
                </a:solidFill>
                <a:latin typeface="Arial"/>
                <a:ea typeface="DejaVu Sans"/>
              </a:rPr>
              <a:t> increments the number stored at field in the hash stored at key by increment. If field does not exist the value is set to 0 before the operation is performed.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HINCRBYFLOAT</a:t>
            </a:r>
            <a:r>
              <a:rPr b="0" lang="en-US" sz="1800" spc="-1" strike="noStrike">
                <a:solidFill>
                  <a:srgbClr val="000000"/>
                </a:solidFill>
                <a:latin typeface="Arial"/>
                <a:ea typeface="DejaVu Sans"/>
              </a:rPr>
              <a:t> increment the specified field of a hash stored at key, and representing a floating point number, by the specified increment. If the increment value is negative, the result is to have the hash field value decremented instead of incremented. If field does not exist the value is set to 0 before the operation is performed.</a:t>
            </a:r>
            <a:endParaRPr b="0" lang="en-IN" sz="1800" spc="-1" strike="noStrike">
              <a:latin typeface="Arial"/>
            </a:endParaRPr>
          </a:p>
        </p:txBody>
      </p:sp>
      <p:sp>
        <p:nvSpPr>
          <p:cNvPr id="320" name="CustomShape 3"/>
          <p:cNvSpPr/>
          <p:nvPr/>
        </p:nvSpPr>
        <p:spPr>
          <a:xfrm>
            <a:off x="152280" y="152280"/>
            <a:ext cx="109584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321" name="CustomShape 4"/>
          <p:cNvSpPr/>
          <p:nvPr/>
        </p:nvSpPr>
        <p:spPr>
          <a:xfrm>
            <a:off x="1601280" y="3337560"/>
            <a:ext cx="897984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HINCRBY key field increment</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HINCRBYFLOAT key field increment</a:t>
            </a:r>
            <a:endParaRPr b="0" lang="en-IN" sz="2000" spc="-1" strike="noStrike">
              <a:latin typeface="Arial"/>
            </a:endParaRPr>
          </a:p>
        </p:txBody>
      </p:sp>
      <p:sp>
        <p:nvSpPr>
          <p:cNvPr id="322" name="CustomShape 5"/>
          <p:cNvSpPr/>
          <p:nvPr/>
        </p:nvSpPr>
        <p:spPr>
          <a:xfrm>
            <a:off x="1600200" y="4269600"/>
            <a:ext cx="8879040" cy="1324080"/>
          </a:xfrm>
          <a:prstGeom prst="rect">
            <a:avLst/>
          </a:prstGeom>
          <a:noFill/>
          <a:ln>
            <a:noFill/>
          </a:ln>
        </p:spPr>
        <p:style>
          <a:lnRef idx="0"/>
          <a:fillRef idx="0"/>
          <a:effectRef idx="0"/>
          <a:fontRef idx="minor"/>
        </p:style>
        <p:txBody>
          <a:bodyPr lIns="90000" rIns="90000" tIns="45000" bIns="45000">
            <a:spAutoFit/>
          </a:bodyPr>
          <a:p>
            <a:pPr marL="285840" indent="-2750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 customer:1 amount 1</a:t>
            </a:r>
            <a:endParaRPr b="0" lang="en-IN" sz="1800" spc="-1" strike="noStrike">
              <a:latin typeface="Arial"/>
            </a:endParaRPr>
          </a:p>
          <a:p>
            <a:pPr marL="285840" indent="-2750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 customer:1 amount -1</a:t>
            </a:r>
            <a:endParaRPr b="0" lang="en-IN" sz="1800" spc="-1" strike="noStrike">
              <a:latin typeface="Arial"/>
            </a:endParaRPr>
          </a:p>
          <a:p>
            <a:pPr marL="285840" indent="-2750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hincrbyfloat customer:1 amount .5</a:t>
            </a:r>
            <a:endParaRPr b="0" lang="en-IN" sz="1800" spc="-1" strike="noStrike">
              <a:latin typeface="Arial"/>
            </a:endParaRPr>
          </a:p>
        </p:txBody>
      </p:sp>
      <p:sp>
        <p:nvSpPr>
          <p:cNvPr id="323" name="Line 6"/>
          <p:cNvSpPr/>
          <p:nvPr/>
        </p:nvSpPr>
        <p:spPr>
          <a:xfrm>
            <a:off x="1523880" y="306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CustomShape 1"/>
          <p:cNvSpPr/>
          <p:nvPr/>
        </p:nvSpPr>
        <p:spPr>
          <a:xfrm>
            <a:off x="1676520" y="2362320"/>
            <a:ext cx="8828280" cy="25585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hdel key, hlen key, hexists key &amp; hrandfield key</a:t>
            </a:r>
            <a:endParaRPr b="0" lang="en-IN" sz="5400" spc="-1" strike="noStrike">
              <a:latin typeface="Arial"/>
            </a:endParaRPr>
          </a:p>
        </p:txBody>
      </p:sp>
      <p:sp>
        <p:nvSpPr>
          <p:cNvPr id="325" name="CustomShape 2"/>
          <p:cNvSpPr/>
          <p:nvPr/>
        </p:nvSpPr>
        <p:spPr>
          <a:xfrm>
            <a:off x="522360" y="3531600"/>
            <a:ext cx="110653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6" name="CustomShape 1"/>
          <p:cNvSpPr/>
          <p:nvPr/>
        </p:nvSpPr>
        <p:spPr>
          <a:xfrm>
            <a:off x="1523880" y="0"/>
            <a:ext cx="91332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hdel, hlen, hexists &amp; hrandfield</a:t>
            </a:r>
            <a:endParaRPr b="0" lang="en-IN" sz="4000" spc="-1" strike="noStrike">
              <a:latin typeface="Arial"/>
            </a:endParaRPr>
          </a:p>
        </p:txBody>
      </p:sp>
      <p:sp>
        <p:nvSpPr>
          <p:cNvPr id="327" name="CustomShape 2"/>
          <p:cNvSpPr/>
          <p:nvPr/>
        </p:nvSpPr>
        <p:spPr>
          <a:xfrm>
            <a:off x="1600200" y="762120"/>
            <a:ext cx="8980920" cy="22230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HDEL</a:t>
            </a:r>
            <a:r>
              <a:rPr b="0" lang="en-US" sz="1800" spc="-1" strike="noStrike">
                <a:solidFill>
                  <a:srgbClr val="000000"/>
                </a:solidFill>
                <a:latin typeface="Arial"/>
                <a:ea typeface="DejaVu Sans"/>
              </a:rPr>
              <a:t> removes the specified fields from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HLEN</a:t>
            </a:r>
            <a:r>
              <a:rPr b="0" lang="en-US" sz="1800" spc="-1" strike="noStrike">
                <a:solidFill>
                  <a:srgbClr val="000000"/>
                </a:solidFill>
                <a:latin typeface="Arial"/>
                <a:ea typeface="DejaVu Sans"/>
              </a:rPr>
              <a:t> returns the number of fields contained in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HEXISTS</a:t>
            </a:r>
            <a:r>
              <a:rPr b="0" lang="en-US" sz="1800" spc="-1" strike="noStrike">
                <a:solidFill>
                  <a:srgbClr val="000000"/>
                </a:solidFill>
                <a:latin typeface="Arial"/>
                <a:ea typeface="DejaVu Sans"/>
              </a:rPr>
              <a:t> returns if field is an existing field in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a:t>
            </a:r>
            <a:r>
              <a:rPr b="1" lang="en-US" sz="1800" spc="-1" strike="noStrike">
                <a:solidFill>
                  <a:srgbClr val="000000"/>
                </a:solidFill>
                <a:latin typeface="Arial"/>
                <a:ea typeface="DejaVu Sans"/>
              </a:rPr>
              <a:t> 1</a:t>
            </a:r>
            <a:r>
              <a:rPr b="0" lang="en-US" sz="1800" spc="-1" strike="noStrike">
                <a:solidFill>
                  <a:srgbClr val="000000"/>
                </a:solidFill>
                <a:latin typeface="Arial"/>
                <a:ea typeface="DejaVu Sans"/>
              </a:rPr>
              <a:t> if the hash contains field.</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the hash does not contain field, or key does not exist.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HRANDFIELD</a:t>
            </a:r>
            <a:r>
              <a:rPr b="0" lang="en-US" sz="1800" spc="-1" strike="noStrike">
                <a:solidFill>
                  <a:srgbClr val="000000"/>
                </a:solidFill>
                <a:latin typeface="Arial"/>
                <a:ea typeface="DejaVu Sans"/>
              </a:rPr>
              <a:t> return a random field from the hash value stored at key.</a:t>
            </a:r>
            <a:endParaRPr b="0" lang="en-IN" sz="1800" spc="-1" strike="noStrike">
              <a:latin typeface="Arial"/>
            </a:endParaRPr>
          </a:p>
        </p:txBody>
      </p:sp>
      <p:sp>
        <p:nvSpPr>
          <p:cNvPr id="328" name="CustomShape 3"/>
          <p:cNvSpPr/>
          <p:nvPr/>
        </p:nvSpPr>
        <p:spPr>
          <a:xfrm>
            <a:off x="152280" y="152280"/>
            <a:ext cx="109584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329" name="CustomShape 4"/>
          <p:cNvSpPr/>
          <p:nvPr/>
        </p:nvSpPr>
        <p:spPr>
          <a:xfrm>
            <a:off x="1601280" y="3337560"/>
            <a:ext cx="8979840" cy="1309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HDEL key field [field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HLEN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HEXISTS key field</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HRANDFIELD key [count [WITHVALUES]]</a:t>
            </a:r>
            <a:endParaRPr b="0" lang="en-IN" sz="2000" spc="-1" strike="noStrike">
              <a:latin typeface="Arial"/>
            </a:endParaRPr>
          </a:p>
        </p:txBody>
      </p:sp>
      <p:sp>
        <p:nvSpPr>
          <p:cNvPr id="330" name="CustomShape 5"/>
          <p:cNvSpPr/>
          <p:nvPr/>
        </p:nvSpPr>
        <p:spPr>
          <a:xfrm>
            <a:off x="1600200" y="4881600"/>
            <a:ext cx="8879040" cy="1324080"/>
          </a:xfrm>
          <a:prstGeom prst="rect">
            <a:avLst/>
          </a:prstGeom>
          <a:noFill/>
          <a:ln>
            <a:noFill/>
          </a:ln>
        </p:spPr>
        <p:style>
          <a:lnRef idx="0"/>
          <a:fillRef idx="0"/>
          <a:effectRef idx="0"/>
          <a:fontRef idx="minor"/>
        </p:style>
        <p:txBody>
          <a:bodyPr lIns="90000" rIns="90000" tIns="45000" bIns="45000">
            <a:spAutoFit/>
          </a:bodyPr>
          <a:p>
            <a:pPr marL="285840" indent="-2750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 customer:1 amount 1</a:t>
            </a:r>
            <a:endParaRPr b="0" lang="en-IN" sz="1800" spc="-1" strike="noStrike">
              <a:latin typeface="Arial"/>
            </a:endParaRPr>
          </a:p>
          <a:p>
            <a:pPr marL="285840" indent="-2750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 customer:1 amount -1</a:t>
            </a:r>
            <a:endParaRPr b="0" lang="en-IN" sz="1800" spc="-1" strike="noStrike">
              <a:latin typeface="Arial"/>
            </a:endParaRPr>
          </a:p>
          <a:p>
            <a:pPr marL="285840" indent="-2750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hincrbyfloat customer:1 amount .5</a:t>
            </a:r>
            <a:endParaRPr b="0" lang="en-IN" sz="1800" spc="-1" strike="noStrike">
              <a:latin typeface="Arial"/>
            </a:endParaRPr>
          </a:p>
        </p:txBody>
      </p:sp>
      <p:sp>
        <p:nvSpPr>
          <p:cNvPr id="331" name="Line 6"/>
          <p:cNvSpPr/>
          <p:nvPr/>
        </p:nvSpPr>
        <p:spPr>
          <a:xfrm>
            <a:off x="1523880" y="3169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2" name="CustomShape 1"/>
          <p:cNvSpPr/>
          <p:nvPr/>
        </p:nvSpPr>
        <p:spPr>
          <a:xfrm>
            <a:off x="1676520" y="2362320"/>
            <a:ext cx="882828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Sets</a:t>
            </a:r>
            <a:endParaRPr b="0" lang="en-IN" sz="5400" spc="-1" strike="noStrike">
              <a:latin typeface="Arial"/>
            </a:endParaRPr>
          </a:p>
        </p:txBody>
      </p:sp>
      <p:sp>
        <p:nvSpPr>
          <p:cNvPr id="333" name="CustomShape 2"/>
          <p:cNvSpPr/>
          <p:nvPr/>
        </p:nvSpPr>
        <p:spPr>
          <a:xfrm>
            <a:off x="1666800" y="609480"/>
            <a:ext cx="882828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334" name="CustomShape 3"/>
          <p:cNvSpPr/>
          <p:nvPr/>
        </p:nvSpPr>
        <p:spPr>
          <a:xfrm>
            <a:off x="522360" y="3531600"/>
            <a:ext cx="1106532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Redis Sets are an unordered collection of unique strings. Unique means sets does not allow repetition of data in a key.  The max number of members in a set is 2</a:t>
            </a:r>
            <a:r>
              <a:rPr b="1" lang="en-US" sz="1800" spc="-1" strike="noStrike" baseline="33000">
                <a:solidFill>
                  <a:srgbClr val="bb0643"/>
                </a:solidFill>
                <a:latin typeface="Segoe UI"/>
                <a:ea typeface="DejaVu Sans"/>
              </a:rPr>
              <a:t>32</a:t>
            </a:r>
            <a:r>
              <a:rPr b="0" lang="en-US" sz="1800" spc="-1" strike="noStrike">
                <a:solidFill>
                  <a:srgbClr val="bb0643"/>
                </a:solidFill>
                <a:latin typeface="Segoe UI"/>
                <a:ea typeface="DejaVu Sans"/>
              </a:rPr>
              <a:t> -1</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5" name="CustomShape 1"/>
          <p:cNvSpPr/>
          <p:nvPr/>
        </p:nvSpPr>
        <p:spPr>
          <a:xfrm>
            <a:off x="1676520" y="2362320"/>
            <a:ext cx="882828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EVAL script</a:t>
            </a:r>
            <a:endParaRPr b="0" lang="en-IN" sz="5400" spc="-1" strike="noStrike">
              <a:latin typeface="Arial"/>
            </a:endParaRPr>
          </a:p>
        </p:txBody>
      </p:sp>
      <p:sp>
        <p:nvSpPr>
          <p:cNvPr id="336" name="CustomShape 2"/>
          <p:cNvSpPr/>
          <p:nvPr/>
        </p:nvSpPr>
        <p:spPr>
          <a:xfrm>
            <a:off x="1666800" y="609480"/>
            <a:ext cx="882828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Lua scripting</a:t>
            </a:r>
            <a:endParaRPr b="0" lang="en-IN" sz="2000" spc="-1" strike="noStrike">
              <a:latin typeface="Arial"/>
            </a:endParaRPr>
          </a:p>
        </p:txBody>
      </p:sp>
      <p:sp>
        <p:nvSpPr>
          <p:cNvPr id="337" name="CustomShape 3"/>
          <p:cNvSpPr/>
          <p:nvPr/>
        </p:nvSpPr>
        <p:spPr>
          <a:xfrm>
            <a:off x="522360" y="3531600"/>
            <a:ext cx="1106532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8" name="CustomShape 1"/>
          <p:cNvSpPr/>
          <p:nvPr/>
        </p:nvSpPr>
        <p:spPr>
          <a:xfrm>
            <a:off x="0" y="727200"/>
            <a:ext cx="1944000" cy="4248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200" spc="-1" strike="noStrike">
                <a:solidFill>
                  <a:srgbClr val="3e5d78"/>
                </a:solidFill>
                <a:latin typeface="Times New Roman"/>
                <a:ea typeface="DejaVu Sans"/>
              </a:rPr>
              <a:t>Lua scripting</a:t>
            </a:r>
            <a:endParaRPr b="0" lang="en-IN" sz="2200" spc="-1" strike="noStrike">
              <a:latin typeface="Arial"/>
            </a:endParaRPr>
          </a:p>
        </p:txBody>
      </p:sp>
      <p:sp>
        <p:nvSpPr>
          <p:cNvPr id="339" name="TextShape 2"/>
          <p:cNvSpPr txBox="1"/>
          <p:nvPr/>
        </p:nvSpPr>
        <p:spPr>
          <a:xfrm>
            <a:off x="288000" y="2061720"/>
            <a:ext cx="11664000" cy="4056840"/>
          </a:xfrm>
          <a:prstGeom prst="rect">
            <a:avLst/>
          </a:prstGeom>
          <a:noFill/>
          <a:ln>
            <a:noFill/>
          </a:ln>
        </p:spPr>
        <p:txBody>
          <a:bodyPr lIns="90000" rIns="90000" tIns="45000" bIns="45000">
            <a:noAutofit/>
          </a:bodyPr>
          <a:p>
            <a:pPr algn="just"/>
            <a:r>
              <a:rPr b="1" lang="en-US" sz="2000" spc="-1" strike="noStrike">
                <a:latin typeface="Arial"/>
                <a:ea typeface="DejaVu Sans"/>
              </a:rPr>
              <a:t>EVAL</a:t>
            </a:r>
            <a:r>
              <a:rPr b="0" lang="en-IN" sz="2000" spc="-1" strike="noStrike">
                <a:latin typeface="Arial"/>
              </a:rPr>
              <a:t> is used to evaluate scripts using the Lua interpreter built into Redis </a:t>
            </a:r>
            <a:r>
              <a:rPr b="0" lang="en-IN" sz="2000" spc="-1" strike="noStrike">
                <a:latin typeface="Arial"/>
              </a:rPr>
              <a:t>starting from version 2.6.0.</a:t>
            </a:r>
            <a:endParaRPr b="0" lang="en-IN" sz="2000" spc="-1" strike="noStrike">
              <a:latin typeface="Arial"/>
            </a:endParaRPr>
          </a:p>
          <a:p>
            <a:endParaRPr b="0" lang="en-IN" sz="2000" spc="-1" strike="noStrike">
              <a:latin typeface="Arial"/>
            </a:endParaRPr>
          </a:p>
          <a:p>
            <a:pPr marL="216000" indent="-216000">
              <a:buClr>
                <a:srgbClr val="000000"/>
              </a:buClr>
              <a:buSzPct val="45000"/>
              <a:buFont typeface="Wingdings" charset="2"/>
              <a:buChar char=""/>
            </a:pPr>
            <a:r>
              <a:rPr b="1" lang="en-IN" sz="2000" spc="-1" strike="noStrike">
                <a:latin typeface="Arial"/>
              </a:rPr>
              <a:t>The first argument of EVAL</a:t>
            </a:r>
            <a:r>
              <a:rPr b="0" lang="en-IN" sz="2000" spc="-1" strike="noStrike">
                <a:latin typeface="Arial"/>
              </a:rPr>
              <a:t> is a Lua 5.1 script. The script does not need </a:t>
            </a:r>
            <a:r>
              <a:rPr b="0" lang="en-IN" sz="2000" spc="-1" strike="noStrike">
                <a:latin typeface="Arial"/>
              </a:rPr>
              <a:t>to define a Lua function. It is just a Lua program that will run in the context </a:t>
            </a:r>
            <a:r>
              <a:rPr b="0" lang="en-IN" sz="2000" spc="-1" strike="noStrike">
                <a:latin typeface="Arial"/>
              </a:rPr>
              <a:t>of the Redis server.</a:t>
            </a:r>
            <a:endParaRPr b="0" lang="en-IN" sz="2000" spc="-1" strike="noStrike">
              <a:latin typeface="Arial"/>
            </a:endParaRPr>
          </a:p>
          <a:p>
            <a:endParaRPr b="0" lang="en-IN" sz="2000" spc="-1" strike="noStrike">
              <a:latin typeface="Arial"/>
            </a:endParaRPr>
          </a:p>
          <a:p>
            <a:pPr marL="216000" indent="-216000">
              <a:buClr>
                <a:srgbClr val="000000"/>
              </a:buClr>
              <a:buSzPct val="45000"/>
              <a:buFont typeface="Wingdings" charset="2"/>
              <a:buChar char=""/>
            </a:pPr>
            <a:r>
              <a:rPr b="1" lang="en-IN" sz="2000" spc="-1" strike="noStrike">
                <a:latin typeface="Arial"/>
              </a:rPr>
              <a:t>The second argument of EVAL</a:t>
            </a:r>
            <a:r>
              <a:rPr b="0" lang="en-IN" sz="2000" spc="-1" strike="noStrike">
                <a:latin typeface="Arial"/>
              </a:rPr>
              <a:t> is the number of arguments that follows </a:t>
            </a:r>
            <a:r>
              <a:rPr b="0" lang="en-IN" sz="2000" spc="-1" strike="noStrike">
                <a:latin typeface="Arial"/>
              </a:rPr>
              <a:t>the script (starting from the third argument) that represent Redis key </a:t>
            </a:r>
            <a:r>
              <a:rPr b="0" lang="en-IN" sz="2000" spc="-1" strike="noStrike">
                <a:latin typeface="Arial"/>
              </a:rPr>
              <a:t>names. The arguments can be accessed by Lua using the </a:t>
            </a:r>
            <a:r>
              <a:rPr b="1" lang="en-IN" sz="2000" spc="-1" strike="noStrike">
                <a:latin typeface="Arial"/>
              </a:rPr>
              <a:t>KEYS global </a:t>
            </a:r>
            <a:r>
              <a:rPr b="1" lang="en-IN" sz="2000" spc="-1" strike="noStrike">
                <a:latin typeface="Arial"/>
              </a:rPr>
              <a:t>variable</a:t>
            </a:r>
            <a:r>
              <a:rPr b="0" lang="en-IN" sz="2000" spc="-1" strike="noStrike">
                <a:latin typeface="Arial"/>
              </a:rPr>
              <a:t> in the form of a one-based array (so </a:t>
            </a:r>
            <a:r>
              <a:rPr b="1" lang="en-IN" sz="2000" spc="-1" strike="noStrike">
                <a:latin typeface="Arial"/>
              </a:rPr>
              <a:t>KEYS[1], KEYS[2], ...</a:t>
            </a:r>
            <a:r>
              <a:rPr b="0" lang="en-IN" sz="2000" spc="-1" strike="noStrike">
                <a:latin typeface="Arial"/>
              </a:rPr>
              <a:t>).</a:t>
            </a:r>
            <a:endParaRPr b="0" lang="en-IN" sz="2000" spc="-1" strike="noStrike">
              <a:latin typeface="Arial"/>
            </a:endParaRPr>
          </a:p>
          <a:p>
            <a:endParaRPr b="0" lang="en-IN" sz="2000" spc="-1" strike="noStrike">
              <a:latin typeface="Arial"/>
            </a:endParaRPr>
          </a:p>
          <a:p>
            <a:r>
              <a:rPr b="0" lang="en-IN" sz="2000" spc="-1" strike="noStrike">
                <a:latin typeface="Arial"/>
              </a:rPr>
              <a:t>All the additional arguments should not represent key names and can be </a:t>
            </a:r>
            <a:r>
              <a:rPr b="0" lang="en-IN" sz="2000" spc="-1" strike="noStrike">
                <a:latin typeface="Arial"/>
              </a:rPr>
              <a:t>accessed by Lua using the </a:t>
            </a:r>
            <a:r>
              <a:rPr b="1" lang="en-IN" sz="2000" spc="-1" strike="noStrike">
                <a:latin typeface="Arial"/>
              </a:rPr>
              <a:t>ARGV global variable</a:t>
            </a:r>
            <a:r>
              <a:rPr b="0" lang="en-IN" sz="2000" spc="-1" strike="noStrike">
                <a:latin typeface="Arial"/>
              </a:rPr>
              <a:t>, very similarly to what </a:t>
            </a:r>
            <a:r>
              <a:rPr b="0" lang="en-IN" sz="2000" spc="-1" strike="noStrike">
                <a:latin typeface="Arial"/>
              </a:rPr>
              <a:t>happens with keys (so </a:t>
            </a:r>
            <a:r>
              <a:rPr b="1" lang="en-IN" sz="2000" spc="-1" strike="noStrike">
                <a:latin typeface="Arial"/>
              </a:rPr>
              <a:t>ARGV[1], ARGV[2], ...</a:t>
            </a:r>
            <a:r>
              <a:rPr b="0" lang="en-IN" sz="2000" spc="-1" strike="noStrike">
                <a:latin typeface="Arial"/>
              </a:rPr>
              <a:t>).</a:t>
            </a:r>
            <a:endParaRPr b="0" lang="en-IN" sz="2000" spc="-1" strike="noStrike">
              <a:latin typeface="Arial"/>
            </a:endParaRPr>
          </a:p>
        </p:txBody>
      </p:sp>
      <p:sp>
        <p:nvSpPr>
          <p:cNvPr id="340" name="CustomShape 3"/>
          <p:cNvSpPr/>
          <p:nvPr/>
        </p:nvSpPr>
        <p:spPr>
          <a:xfrm>
            <a:off x="1523880" y="0"/>
            <a:ext cx="91332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Introduction to EVAL</a:t>
            </a:r>
            <a:endParaRPr b="0" lang="en-IN" sz="4000" spc="-1" strike="noStrike">
              <a:latin typeface="Arial"/>
            </a:endParaRPr>
          </a:p>
        </p:txBody>
      </p:sp>
      <p:sp>
        <p:nvSpPr>
          <p:cNvPr id="341" name="TextShape 4"/>
          <p:cNvSpPr txBox="1"/>
          <p:nvPr/>
        </p:nvSpPr>
        <p:spPr>
          <a:xfrm>
            <a:off x="576000" y="1504080"/>
            <a:ext cx="8352000" cy="367920"/>
          </a:xfrm>
          <a:prstGeom prst="rect">
            <a:avLst/>
          </a:prstGeom>
          <a:noFill/>
          <a:ln>
            <a:noFill/>
          </a:ln>
        </p:spPr>
        <p:txBody>
          <a:bodyPr lIns="0" rIns="0" tIns="0" bIns="0">
            <a:noAutofit/>
          </a:bodyPr>
          <a:p>
            <a:r>
              <a:rPr b="0" lang="en-US" sz="2200" spc="-1" strike="noStrike">
                <a:solidFill>
                  <a:srgbClr val="00b0f0"/>
                </a:solidFill>
                <a:latin typeface="Consolas"/>
              </a:rPr>
              <a:t>EVAL script numkeys key [key ...] arg [arg ...]</a:t>
            </a:r>
            <a:endParaRPr b="0" lang="en-US" sz="2200" spc="-1" strike="noStrike">
              <a:solidFill>
                <a:srgbClr val="00b0f0"/>
              </a:solidFill>
              <a:latin typeface="Consolas"/>
              <a:ea typeface="DejaVu Sans"/>
            </a:endParaRPr>
          </a:p>
        </p:txBody>
      </p:sp>
      <p:sp>
        <p:nvSpPr>
          <p:cNvPr id="342" name="CustomShape 5"/>
          <p:cNvSpPr/>
          <p:nvPr/>
        </p:nvSpPr>
        <p:spPr>
          <a:xfrm>
            <a:off x="288000" y="5543280"/>
            <a:ext cx="10836000" cy="10087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a:lnSpc>
                <a:spcPct val="100000"/>
              </a:lnSpc>
            </a:pPr>
            <a:r>
              <a:rPr b="1" lang="en-IN" sz="1800" spc="-1" strike="noStrike">
                <a:solidFill>
                  <a:srgbClr val="000000"/>
                </a:solidFill>
                <a:latin typeface="Arial"/>
                <a:ea typeface="Open Sans"/>
              </a:rPr>
              <a:t>KEYS[1], KEYS[2], . . .  </a:t>
            </a:r>
            <a:r>
              <a:rPr b="0" lang="en-IN" sz="1800" spc="-1" strike="noStrike">
                <a:solidFill>
                  <a:srgbClr val="000000"/>
                </a:solidFill>
                <a:latin typeface="Arial"/>
                <a:ea typeface="Open Sans"/>
              </a:rPr>
              <a:t>and</a:t>
            </a:r>
            <a:r>
              <a:rPr b="1" lang="en-IN" sz="1800" spc="-1" strike="noStrike">
                <a:solidFill>
                  <a:srgbClr val="000000"/>
                </a:solidFill>
                <a:latin typeface="Arial"/>
                <a:ea typeface="Open Sans"/>
              </a:rPr>
              <a:t> ARGV[1], ARGV[2]</a:t>
            </a:r>
            <a:r>
              <a:rPr b="0" lang="en-IN" sz="1800" spc="-1" strike="noStrike">
                <a:solidFill>
                  <a:srgbClr val="000000"/>
                </a:solidFill>
                <a:latin typeface="Arial"/>
                <a:ea typeface="Open Sans"/>
              </a:rPr>
              <a:t>.</a:t>
            </a:r>
            <a:r>
              <a:rPr b="1" lang="en-IN" sz="1800" spc="-1" strike="noStrike">
                <a:solidFill>
                  <a:srgbClr val="000000"/>
                </a:solidFill>
                <a:latin typeface="Arial"/>
                <a:ea typeface="Open Sans"/>
              </a:rPr>
              <a:t>, </a:t>
            </a:r>
            <a:r>
              <a:rPr b="1" lang="en-IN" sz="1800" spc="-1" strike="noStrike">
                <a:solidFill>
                  <a:srgbClr val="000000"/>
                </a:solidFill>
                <a:latin typeface="Arial"/>
                <a:ea typeface="Open Sans"/>
              </a:rPr>
              <a:t>. . . </a:t>
            </a:r>
            <a:r>
              <a:rPr b="0" lang="en-IN" sz="1800" spc="-1" strike="noStrike">
                <a:solidFill>
                  <a:srgbClr val="000000"/>
                </a:solidFill>
                <a:latin typeface="Arial"/>
                <a:ea typeface="Open Sans"/>
              </a:rPr>
              <a:t>must be in upper case.</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1676520" y="2362320"/>
            <a:ext cx="882828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strings</a:t>
            </a:r>
            <a:endParaRPr b="0" lang="en-IN" sz="5400" spc="-1" strike="noStrike">
              <a:latin typeface="Arial"/>
            </a:endParaRPr>
          </a:p>
        </p:txBody>
      </p:sp>
      <p:sp>
        <p:nvSpPr>
          <p:cNvPr id="115" name="CustomShape 2"/>
          <p:cNvSpPr/>
          <p:nvPr/>
        </p:nvSpPr>
        <p:spPr>
          <a:xfrm>
            <a:off x="1666800" y="609480"/>
            <a:ext cx="882828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116" name="CustomShape 3"/>
          <p:cNvSpPr/>
          <p:nvPr/>
        </p:nvSpPr>
        <p:spPr>
          <a:xfrm>
            <a:off x="522360" y="3531600"/>
            <a:ext cx="1106532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Redis strings commands are used for managing string values in Redis. A String value can be at max 512 Megabytes in length.</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3" name="CustomShape 1"/>
          <p:cNvSpPr/>
          <p:nvPr/>
        </p:nvSpPr>
        <p:spPr>
          <a:xfrm>
            <a:off x="216000" y="216000"/>
            <a:ext cx="1944000" cy="4248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200" spc="-1" strike="noStrike">
                <a:solidFill>
                  <a:srgbClr val="3e5d78"/>
                </a:solidFill>
                <a:latin typeface="Times New Roman"/>
                <a:ea typeface="DejaVu Sans"/>
              </a:rPr>
              <a:t>Lua scripting</a:t>
            </a:r>
            <a:endParaRPr b="0" lang="en-IN" sz="2200" spc="-1" strike="noStrike">
              <a:latin typeface="Arial"/>
            </a:endParaRPr>
          </a:p>
        </p:txBody>
      </p:sp>
      <p:sp>
        <p:nvSpPr>
          <p:cNvPr id="344" name="TextShape 2"/>
          <p:cNvSpPr txBox="1"/>
          <p:nvPr/>
        </p:nvSpPr>
        <p:spPr>
          <a:xfrm>
            <a:off x="288000" y="936000"/>
            <a:ext cx="8352000" cy="367920"/>
          </a:xfrm>
          <a:prstGeom prst="rect">
            <a:avLst/>
          </a:prstGeom>
          <a:noFill/>
          <a:ln>
            <a:noFill/>
          </a:ln>
        </p:spPr>
        <p:txBody>
          <a:bodyPr lIns="0" rIns="0" tIns="0" bIns="0">
            <a:noAutofit/>
          </a:bodyPr>
          <a:p>
            <a:r>
              <a:rPr b="0" lang="en-US" sz="2200" spc="-1" strike="noStrike">
                <a:solidFill>
                  <a:srgbClr val="00b0f0"/>
                </a:solidFill>
                <a:latin typeface="Consolas"/>
              </a:rPr>
              <a:t>EVAL script numkeys key [key ...] arg [arg ...]</a:t>
            </a:r>
            <a:endParaRPr b="0" lang="en-US" sz="2200" spc="-1" strike="noStrike">
              <a:solidFill>
                <a:srgbClr val="00b0f0"/>
              </a:solidFill>
              <a:latin typeface="Consolas"/>
              <a:ea typeface="DejaVu Sans"/>
            </a:endParaRPr>
          </a:p>
        </p:txBody>
      </p:sp>
      <p:sp>
        <p:nvSpPr>
          <p:cNvPr id="345" name="TextShape 3"/>
          <p:cNvSpPr txBox="1"/>
          <p:nvPr/>
        </p:nvSpPr>
        <p:spPr>
          <a:xfrm>
            <a:off x="288000" y="1584000"/>
            <a:ext cx="611640" cy="399600"/>
          </a:xfrm>
          <a:prstGeom prst="rect">
            <a:avLst/>
          </a:prstGeom>
          <a:noFill/>
          <a:ln>
            <a:noFill/>
          </a:ln>
        </p:spPr>
        <p:txBody>
          <a:bodyPr lIns="90000" rIns="90000" tIns="45000" bIns="45000">
            <a:noAutofit/>
          </a:bodyPr>
          <a:p>
            <a:r>
              <a:rPr b="1" lang="en-IN" sz="2200" spc="-1" strike="noStrike">
                <a:solidFill>
                  <a:srgbClr val="ff1744"/>
                </a:solidFill>
                <a:latin typeface="Times New Roman"/>
                <a:ea typeface="DejaVu Sans"/>
              </a:rPr>
              <a:t>e.g.</a:t>
            </a:r>
            <a:endParaRPr b="1" lang="en-IN" sz="2200" spc="-1" strike="noStrike">
              <a:solidFill>
                <a:srgbClr val="ff1744"/>
              </a:solidFill>
              <a:latin typeface="Arial"/>
            </a:endParaRPr>
          </a:p>
        </p:txBody>
      </p:sp>
      <p:sp>
        <p:nvSpPr>
          <p:cNvPr id="346" name="TextShape 4"/>
          <p:cNvSpPr txBox="1"/>
          <p:nvPr/>
        </p:nvSpPr>
        <p:spPr>
          <a:xfrm>
            <a:off x="360000" y="5256000"/>
            <a:ext cx="4973760" cy="346680"/>
          </a:xfrm>
          <a:prstGeom prst="rect">
            <a:avLst/>
          </a:prstGeom>
          <a:noFill/>
          <a:ln>
            <a:noFill/>
          </a:ln>
        </p:spPr>
        <p:txBody>
          <a:bodyPr lIns="90000" rIns="90000" tIns="45000" bIns="45000">
            <a:noAutofit/>
          </a:bodyPr>
          <a:p>
            <a:r>
              <a:rPr b="0" lang="en-IN" sz="1800" spc="-1" strike="noStrike">
                <a:latin typeface="Arial"/>
              </a:rPr>
              <a:t>127.0.0.1:6379[5]&gt; </a:t>
            </a:r>
            <a:endParaRPr b="0" lang="en-IN" sz="1800" spc="-1" strike="noStrike">
              <a:latin typeface="Arial"/>
            </a:endParaRPr>
          </a:p>
        </p:txBody>
      </p:sp>
      <p:sp>
        <p:nvSpPr>
          <p:cNvPr id="347" name="CustomShape 5"/>
          <p:cNvSpPr/>
          <p:nvPr/>
        </p:nvSpPr>
        <p:spPr>
          <a:xfrm>
            <a:off x="340200" y="2073600"/>
            <a:ext cx="11395800" cy="50184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'Hello </a:t>
            </a:r>
            <a:r>
              <a:rPr b="0" lang="en-IN" sz="1800" spc="-1" strike="noStrike">
                <a:solidFill>
                  <a:srgbClr val="ff5733"/>
                </a:solidFill>
                <a:latin typeface="Consolas"/>
                <a:ea typeface="SimSun"/>
              </a:rPr>
              <a:t>World!' " 0</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8" name="CustomShape 1"/>
          <p:cNvSpPr/>
          <p:nvPr/>
        </p:nvSpPr>
        <p:spPr>
          <a:xfrm>
            <a:off x="1365840" y="188640"/>
            <a:ext cx="9672120" cy="21924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f5733"/>
                </a:solidFill>
                <a:latin typeface="Segoe Print"/>
                <a:ea typeface="DejaVu Sans"/>
              </a:rPr>
              <a:t>“</a:t>
            </a:r>
            <a:r>
              <a:rPr b="0" lang="en-US" sz="4000" spc="-1" strike="noStrike">
                <a:solidFill>
                  <a:srgbClr val="ff5733"/>
                </a:solidFill>
                <a:latin typeface="Segoe Print"/>
                <a:ea typeface="DejaVu Sans"/>
              </a:rPr>
              <a:t>Accept your past without regret, handle our present with confidence and face your future without fear.</a:t>
            </a:r>
            <a:r>
              <a:rPr b="0" lang="en-IN" sz="4000" spc="-1" strike="noStrike">
                <a:solidFill>
                  <a:srgbClr val="ff5733"/>
                </a:solidFill>
                <a:latin typeface="Segoe Print"/>
                <a:ea typeface="DejaVu Sans"/>
              </a:rPr>
              <a:t>”</a:t>
            </a:r>
            <a:endParaRPr b="0" lang="en-IN" sz="4000" spc="-1" strike="noStrike">
              <a:latin typeface="Arial"/>
            </a:endParaRPr>
          </a:p>
          <a:p>
            <a:pPr algn="r">
              <a:lnSpc>
                <a:spcPct val="100000"/>
              </a:lnSpc>
            </a:pPr>
            <a:r>
              <a:rPr b="0" lang="en-IN" sz="1800" spc="-1" strike="noStrike">
                <a:solidFill>
                  <a:srgbClr val="111111"/>
                </a:solidFill>
                <a:latin typeface="-apple-system"/>
                <a:ea typeface="DejaVu Sans"/>
              </a:rPr>
              <a:t>~ Dr. APJ. Abdul Kalam</a:t>
            </a:r>
            <a:endParaRPr b="0" lang="en-IN" sz="1800" spc="-1" strike="noStrike">
              <a:latin typeface="Arial"/>
            </a:endParaRPr>
          </a:p>
        </p:txBody>
      </p:sp>
      <p:pic>
        <p:nvPicPr>
          <p:cNvPr id="349" name="Picture 2" descr="http://www.bvctch.vn/vnt_upload/weblink/thks.jpg"/>
          <p:cNvPicPr/>
          <p:nvPr/>
        </p:nvPicPr>
        <p:blipFill>
          <a:blip r:embed="rId1"/>
          <a:stretch/>
        </p:blipFill>
        <p:spPr>
          <a:xfrm>
            <a:off x="4404600" y="2036160"/>
            <a:ext cx="3115800" cy="4652640"/>
          </a:xfrm>
          <a:prstGeom prst="rect">
            <a:avLst/>
          </a:prstGeom>
          <a:ln>
            <a:noFill/>
          </a:ln>
        </p:spPr>
      </p:pic>
    </p:spTree>
  </p:cSld>
  <mc:AlternateContent>
    <mc:Choice Requires="p14">
      <p:transition spd="slow" p14:dur="2000"/>
    </mc:Choice>
    <mc:Fallback>
      <p:transition spd="slow"/>
    </mc:Fallback>
  </mc:AlternateContent>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0" name="CustomShape 1"/>
          <p:cNvSpPr/>
          <p:nvPr/>
        </p:nvSpPr>
        <p:spPr>
          <a:xfrm>
            <a:off x="474480" y="2448000"/>
            <a:ext cx="10396800" cy="23936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The INFO command returns information and statistics about the server in a format that is simple to parse by computers and easy to read by humans. </a:t>
            </a:r>
            <a:endParaRPr b="0" lang="en-IN" sz="1800" spc="-1" strike="noStrike">
              <a:latin typeface="Arial"/>
            </a:endParaRPr>
          </a:p>
          <a:p>
            <a:pPr>
              <a:lnSpc>
                <a:spcPct val="100000"/>
              </a:lnSpc>
            </a:pPr>
            <a:endParaRPr b="0" lang="en-IN" sz="1800" spc="-1" strike="noStrike">
              <a:latin typeface="Arial"/>
            </a:endParaRPr>
          </a:p>
          <a:p>
            <a:pPr marL="216000" indent="-21528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info server</a:t>
            </a:r>
            <a:endParaRPr b="0" lang="en-IN" sz="1800" spc="-1" strike="noStrike">
              <a:latin typeface="Arial"/>
            </a:endParaRPr>
          </a:p>
          <a:p>
            <a:pPr marL="216000" indent="-21528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info clients</a:t>
            </a:r>
            <a:endParaRPr b="0" lang="en-IN" sz="1800" spc="-1" strike="noStrike">
              <a:latin typeface="Arial"/>
            </a:endParaRPr>
          </a:p>
          <a:p>
            <a:pPr marL="216000" indent="-21528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info Keyspace</a:t>
            </a:r>
            <a:endParaRPr b="0" lang="en-IN" sz="1800" spc="-1" strike="noStrike">
              <a:latin typeface="Arial"/>
            </a:endParaRPr>
          </a:p>
          <a:p>
            <a:pPr marL="216000" indent="-21528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info modules</a:t>
            </a:r>
            <a:endParaRPr b="0" lang="en-IN" sz="1800" spc="-1" strike="noStrike">
              <a:latin typeface="Arial"/>
            </a:endParaRPr>
          </a:p>
          <a:p>
            <a:pPr marL="216000" indent="-21528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info all</a:t>
            </a:r>
            <a:endParaRPr b="0" lang="en-IN" sz="1800" spc="-1" strike="noStrike">
              <a:latin typeface="Arial"/>
            </a:endParaRPr>
          </a:p>
        </p:txBody>
      </p:sp>
      <p:sp>
        <p:nvSpPr>
          <p:cNvPr id="351" name="CustomShape 2"/>
          <p:cNvSpPr/>
          <p:nvPr/>
        </p:nvSpPr>
        <p:spPr>
          <a:xfrm>
            <a:off x="363600" y="193320"/>
            <a:ext cx="4243680" cy="5979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SAVE</a:t>
            </a:r>
            <a:endParaRPr b="0" lang="en-IN" sz="1800" spc="-1" strike="noStrike">
              <a:latin typeface="Arial"/>
            </a:endParaRPr>
          </a:p>
          <a:p>
            <a:pPr>
              <a:lnSpc>
                <a:spcPct val="100000"/>
              </a:lnSpc>
            </a:pPr>
            <a:r>
              <a:rPr b="0" lang="en-IN" sz="1800" spc="-1" strike="noStrike">
                <a:solidFill>
                  <a:srgbClr val="000000"/>
                </a:solidFill>
                <a:latin typeface="Arial"/>
                <a:ea typeface="DejaVu Sans"/>
              </a:rPr>
              <a:t>Config get dir  /var/lib/redis</a:t>
            </a:r>
            <a:endParaRPr b="0" lang="en-IN" sz="1800" spc="-1" strike="noStrike">
              <a:latin typeface="Arial"/>
            </a:endParaRPr>
          </a:p>
        </p:txBody>
      </p:sp>
      <p:sp>
        <p:nvSpPr>
          <p:cNvPr id="352" name="CustomShape 3"/>
          <p:cNvSpPr/>
          <p:nvPr/>
        </p:nvSpPr>
        <p:spPr>
          <a:xfrm>
            <a:off x="504000" y="5760000"/>
            <a:ext cx="11159280" cy="6015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u="sng">
                <a:solidFill>
                  <a:srgbClr val="b292ca"/>
                </a:solidFill>
                <a:uFillTx/>
                <a:latin typeface="Arial"/>
                <a:ea typeface="DejaVu Sans"/>
                <a:hlinkClick r:id="rId1"/>
              </a:rPr>
              <a:t>saleel@saleel-Latitude-E6430</a:t>
            </a:r>
            <a:r>
              <a:rPr b="0" lang="en-IN" sz="1800" spc="-1" strike="noStrike">
                <a:solidFill>
                  <a:srgbClr val="b292ca"/>
                </a:solidFill>
                <a:latin typeface="Arial"/>
                <a:ea typeface="DejaVu Sans"/>
              </a:rPr>
              <a:t>:~$ redis-cli --csv -h 127.0.0.1 -p 6379 -n 3  hgetall cust:2 &gt;&gt; customer</a:t>
            </a:r>
            <a:endParaRPr b="0" lang="en-IN" sz="1800" spc="-1" strike="noStrike">
              <a:latin typeface="Arial"/>
            </a:endParaRPr>
          </a:p>
        </p:txBody>
      </p:sp>
      <p:sp>
        <p:nvSpPr>
          <p:cNvPr id="353" name="CustomShape 4"/>
          <p:cNvSpPr/>
          <p:nvPr/>
        </p:nvSpPr>
        <p:spPr>
          <a:xfrm>
            <a:off x="9648000" y="4014000"/>
            <a:ext cx="2159280" cy="305280"/>
          </a:xfrm>
          <a:prstGeom prst="rect">
            <a:avLst/>
          </a:prstGeom>
          <a:noFill/>
          <a:ln>
            <a:noFill/>
          </a:ln>
        </p:spPr>
        <p:style>
          <a:lnRef idx="0"/>
          <a:fillRef idx="0"/>
          <a:effectRef idx="0"/>
          <a:fontRef idx="minor"/>
        </p:style>
        <p:txBody>
          <a:bodyPr lIns="0" rIns="0" tIns="0" bIns="0">
            <a:noAutofit/>
          </a:bodyPr>
          <a:p>
            <a:pPr>
              <a:lnSpc>
                <a:spcPct val="100000"/>
              </a:lnSpc>
            </a:pPr>
            <a:r>
              <a:rPr b="0" lang="en-IN" sz="1800" spc="-1" strike="noStrike">
                <a:solidFill>
                  <a:srgbClr val="000000"/>
                </a:solidFill>
                <a:latin typeface="Arial"/>
                <a:ea typeface="DejaVu Sans"/>
              </a:rPr>
              <a:t>redis-cli monitor</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1676520" y="2362320"/>
            <a:ext cx="882828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set key</a:t>
            </a:r>
            <a:endParaRPr b="0" lang="en-IN" sz="5400" spc="-1" strike="noStrike">
              <a:latin typeface="Arial"/>
            </a:endParaRPr>
          </a:p>
        </p:txBody>
      </p:sp>
      <p:sp>
        <p:nvSpPr>
          <p:cNvPr id="118" name="CustomShape 2"/>
          <p:cNvSpPr/>
          <p:nvPr/>
        </p:nvSpPr>
        <p:spPr>
          <a:xfrm>
            <a:off x="522360" y="3531600"/>
            <a:ext cx="110653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Line 1"/>
          <p:cNvSpPr/>
          <p:nvPr/>
        </p:nvSpPr>
        <p:spPr>
          <a:xfrm>
            <a:off x="1523880" y="198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20" name="CustomShape 2"/>
          <p:cNvSpPr/>
          <p:nvPr/>
        </p:nvSpPr>
        <p:spPr>
          <a:xfrm>
            <a:off x="1523880" y="0"/>
            <a:ext cx="91332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set key</a:t>
            </a:r>
            <a:endParaRPr b="0" lang="en-IN" sz="4000" spc="-1" strike="noStrike">
              <a:latin typeface="Arial"/>
            </a:endParaRPr>
          </a:p>
        </p:txBody>
      </p:sp>
      <p:sp>
        <p:nvSpPr>
          <p:cNvPr id="121" name="CustomShape 3"/>
          <p:cNvSpPr/>
          <p:nvPr/>
        </p:nvSpPr>
        <p:spPr>
          <a:xfrm>
            <a:off x="1600200" y="762120"/>
            <a:ext cx="8980920" cy="9126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SET</a:t>
            </a:r>
            <a:r>
              <a:rPr b="0" lang="en-IN" sz="1800" spc="-1" strike="noStrike">
                <a:solidFill>
                  <a:srgbClr val="000000"/>
                </a:solidFill>
                <a:latin typeface="Arial"/>
                <a:ea typeface="DejaVu Sans"/>
              </a:rPr>
              <a:t> key to hold the string value. If key already holds a value, it is overwritten, regardless of its type. Any previous time to live associated with the key is discarded on successful SET operation.</a:t>
            </a:r>
            <a:endParaRPr b="0" lang="en-IN" sz="1800" spc="-1" strike="noStrike">
              <a:latin typeface="Arial"/>
            </a:endParaRPr>
          </a:p>
        </p:txBody>
      </p:sp>
      <p:sp>
        <p:nvSpPr>
          <p:cNvPr id="122" name="CustomShape 4"/>
          <p:cNvSpPr/>
          <p:nvPr/>
        </p:nvSpPr>
        <p:spPr>
          <a:xfrm>
            <a:off x="1523880" y="4272480"/>
            <a:ext cx="8879040" cy="2558520"/>
          </a:xfrm>
          <a:prstGeom prst="rect">
            <a:avLst/>
          </a:prstGeom>
          <a:noFill/>
          <a:ln>
            <a:noFill/>
          </a:ln>
        </p:spPr>
        <p:style>
          <a:lnRef idx="0"/>
          <a:fillRef idx="0"/>
          <a:effectRef idx="0"/>
          <a:fontRef idx="minor"/>
        </p:style>
        <p:txBody>
          <a:bodyPr lIns="90000" rIns="90000" tIns="45000" bIns="45000">
            <a:spAutoFit/>
          </a:bodyPr>
          <a:p>
            <a:pPr marL="285840" indent="-2750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server:1 redis</a:t>
            </a:r>
            <a:endParaRPr b="0" lang="en-IN" sz="1800" spc="-1" strike="noStrike">
              <a:latin typeface="Arial"/>
            </a:endParaRPr>
          </a:p>
          <a:p>
            <a:pPr marL="285840" indent="-2750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otp:1 455676 ex 100</a:t>
            </a:r>
            <a:endParaRPr b="0" lang="en-IN" sz="1800" spc="-1" strike="noStrike">
              <a:latin typeface="Arial"/>
            </a:endParaRPr>
          </a:p>
          <a:p>
            <a:pPr marL="285840" indent="-2750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otp:2 236767 px 100</a:t>
            </a:r>
            <a:endParaRPr b="0" lang="en-IN" sz="1800" spc="-1" strike="noStrike">
              <a:latin typeface="Arial"/>
            </a:endParaRPr>
          </a:p>
          <a:p>
            <a:pPr marL="285840" indent="-2750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"host name" stp5 nx</a:t>
            </a:r>
            <a:endParaRPr b="0" lang="en-IN" sz="1800" spc="-1" strike="noStrike">
              <a:latin typeface="Arial"/>
            </a:endParaRPr>
          </a:p>
          <a:p>
            <a:pPr marL="285840" indent="-27504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set user:1 "saleel" xx</a:t>
            </a:r>
            <a:endParaRPr b="0" lang="en-IN" sz="1800" spc="-1" strike="noStrike">
              <a:latin typeface="Arial"/>
            </a:endParaRPr>
          </a:p>
          <a:p>
            <a:pPr marL="285840" indent="-2750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password:1 sony</a:t>
            </a:r>
            <a:endParaRPr b="0" lang="en-IN" sz="1800" spc="-1" strike="noStrike">
              <a:latin typeface="Arial"/>
            </a:endParaRPr>
          </a:p>
        </p:txBody>
      </p:sp>
      <p:graphicFrame>
        <p:nvGraphicFramePr>
          <p:cNvPr id="123" name="Table 5"/>
          <p:cNvGraphicFramePr/>
          <p:nvPr/>
        </p:nvGraphicFramePr>
        <p:xfrm>
          <a:off x="1523880" y="2793240"/>
          <a:ext cx="9067320" cy="1482840"/>
        </p:xfrm>
        <a:graphic>
          <a:graphicData uri="http://schemas.openxmlformats.org/drawingml/2006/table">
            <a:tbl>
              <a:tblPr/>
              <a:tblGrid>
                <a:gridCol w="2565720"/>
                <a:gridCol w="6501960"/>
              </a:tblGrid>
              <a:tr h="37080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EX seconds </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Set the specified expire time, in seconds.</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PX milliseconds </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Set the specified expire time, in milliseconds.</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NX</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Only set the key if it does not already exist.</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XX</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Only set the key if it already exist.</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124" name="CustomShape 6"/>
          <p:cNvSpPr/>
          <p:nvPr/>
        </p:nvSpPr>
        <p:spPr>
          <a:xfrm>
            <a:off x="1601280" y="2221560"/>
            <a:ext cx="8979840" cy="394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SET key value [EX seconds] [PX milliseconds] [NX|XX]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1676520" y="2362320"/>
            <a:ext cx="882828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setex key &amp; setnx key</a:t>
            </a:r>
            <a:endParaRPr b="0" lang="en-IN" sz="5400" spc="-1" strike="noStrike">
              <a:latin typeface="Arial"/>
            </a:endParaRPr>
          </a:p>
        </p:txBody>
      </p:sp>
      <p:sp>
        <p:nvSpPr>
          <p:cNvPr id="126" name="CustomShape 2"/>
          <p:cNvSpPr/>
          <p:nvPr/>
        </p:nvSpPr>
        <p:spPr>
          <a:xfrm>
            <a:off x="522360" y="3531600"/>
            <a:ext cx="110653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12067</TotalTime>
  <Application>LibreOffice/6.4.7.2$Linux_X86_64 LibreOffice_project/40$Build-2</Application>
  <Words>1227</Words>
  <Paragraphs>148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2001-07-06T15:43:27Z</dcterms:created>
  <dc:creator>Zahid Aslam</dc:creator>
  <dc:description/>
  <cp:keywords>HTTP programming tags</cp:keywords>
  <dc:language>en-IN</dc:language>
  <cp:lastModifiedBy/>
  <cp:lastPrinted>1601-01-01T00:00:00Z</cp:lastPrinted>
  <dcterms:modified xsi:type="dcterms:W3CDTF">2021-04-30T15:44:07Z</dcterms:modified>
  <cp:revision>2147</cp:revision>
  <dc:subject>HTML Programming</dc:subject>
  <dc:title>HTML [Hyper Text Markup Language]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23</vt:i4>
  </property>
  <property fmtid="{D5CDD505-2E9C-101B-9397-08002B2CF9AE}" pid="12" name="category">
    <vt:lpwstr>HTML Programming</vt:lpwstr>
  </property>
</Properties>
</file>