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7"/>
  </p:notesMasterIdLst>
  <p:sldIdLst>
    <p:sldId id="256" r:id="rId2"/>
    <p:sldId id="1390" r:id="rId3"/>
    <p:sldId id="1417" r:id="rId4"/>
    <p:sldId id="1418" r:id="rId5"/>
    <p:sldId id="1455"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1453" r:id="rId49"/>
    <p:sldId id="301" r:id="rId50"/>
    <p:sldId id="1399" r:id="rId51"/>
    <p:sldId id="303" r:id="rId52"/>
    <p:sldId id="304" r:id="rId53"/>
    <p:sldId id="1400" r:id="rId54"/>
    <p:sldId id="1401" r:id="rId55"/>
    <p:sldId id="307" r:id="rId56"/>
    <p:sldId id="1402" r:id="rId57"/>
    <p:sldId id="309" r:id="rId58"/>
    <p:sldId id="310" r:id="rId59"/>
    <p:sldId id="311" r:id="rId60"/>
    <p:sldId id="312" r:id="rId61"/>
    <p:sldId id="1403" r:id="rId62"/>
    <p:sldId id="1404" r:id="rId63"/>
    <p:sldId id="1405" r:id="rId64"/>
    <p:sldId id="316" r:id="rId65"/>
    <p:sldId id="317" r:id="rId66"/>
    <p:sldId id="1406" r:id="rId67"/>
    <p:sldId id="1407" r:id="rId68"/>
    <p:sldId id="320" r:id="rId69"/>
    <p:sldId id="1408" r:id="rId70"/>
    <p:sldId id="322" r:id="rId71"/>
    <p:sldId id="323" r:id="rId72"/>
    <p:sldId id="324" r:id="rId73"/>
    <p:sldId id="325" r:id="rId74"/>
    <p:sldId id="1409" r:id="rId75"/>
    <p:sldId id="327" r:id="rId76"/>
    <p:sldId id="1410" r:id="rId77"/>
    <p:sldId id="329" r:id="rId78"/>
    <p:sldId id="1411" r:id="rId79"/>
    <p:sldId id="1412" r:id="rId80"/>
    <p:sldId id="332" r:id="rId81"/>
    <p:sldId id="333" r:id="rId82"/>
    <p:sldId id="334" r:id="rId83"/>
    <p:sldId id="335" r:id="rId84"/>
    <p:sldId id="1413" r:id="rId85"/>
    <p:sldId id="1414" r:id="rId86"/>
    <p:sldId id="338" r:id="rId87"/>
    <p:sldId id="339" r:id="rId88"/>
    <p:sldId id="340" r:id="rId89"/>
    <p:sldId id="341" r:id="rId90"/>
    <p:sldId id="1415" r:id="rId91"/>
    <p:sldId id="343" r:id="rId92"/>
    <p:sldId id="344" r:id="rId93"/>
    <p:sldId id="345" r:id="rId94"/>
    <p:sldId id="346" r:id="rId95"/>
    <p:sldId id="347" r:id="rId96"/>
    <p:sldId id="348" r:id="rId97"/>
    <p:sldId id="349" r:id="rId98"/>
    <p:sldId id="350" r:id="rId99"/>
    <p:sldId id="351" r:id="rId100"/>
    <p:sldId id="1416" r:id="rId101"/>
    <p:sldId id="353" r:id="rId102"/>
    <p:sldId id="1419" r:id="rId103"/>
    <p:sldId id="1421" r:id="rId104"/>
    <p:sldId id="1454" r:id="rId105"/>
    <p:sldId id="1422" r:id="rId106"/>
    <p:sldId id="1463" r:id="rId107"/>
    <p:sldId id="1446" r:id="rId108"/>
    <p:sldId id="1450" r:id="rId109"/>
    <p:sldId id="1438" r:id="rId110"/>
    <p:sldId id="1423" r:id="rId111"/>
    <p:sldId id="1439" r:id="rId112"/>
    <p:sldId id="1442" r:id="rId113"/>
    <p:sldId id="1448" r:id="rId114"/>
    <p:sldId id="1449" r:id="rId115"/>
    <p:sldId id="1444" r:id="rId116"/>
    <p:sldId id="1445" r:id="rId117"/>
    <p:sldId id="1443" r:id="rId118"/>
    <p:sldId id="1424" r:id="rId119"/>
    <p:sldId id="1440" r:id="rId120"/>
    <p:sldId id="1441" r:id="rId121"/>
    <p:sldId id="1425" r:id="rId122"/>
    <p:sldId id="1447" r:id="rId123"/>
    <p:sldId id="1426" r:id="rId124"/>
    <p:sldId id="1427" r:id="rId125"/>
    <p:sldId id="1428" r:id="rId126"/>
    <p:sldId id="1429" r:id="rId127"/>
    <p:sldId id="1451" r:id="rId128"/>
    <p:sldId id="1430" r:id="rId129"/>
    <p:sldId id="1431" r:id="rId130"/>
    <p:sldId id="1464" r:id="rId131"/>
    <p:sldId id="1465" r:id="rId132"/>
    <p:sldId id="1432" r:id="rId133"/>
    <p:sldId id="1459" r:id="rId134"/>
    <p:sldId id="1456" r:id="rId135"/>
    <p:sldId id="1433" r:id="rId136"/>
    <p:sldId id="1457" r:id="rId137"/>
    <p:sldId id="1458" r:id="rId138"/>
    <p:sldId id="1462" r:id="rId139"/>
    <p:sldId id="1452" r:id="rId140"/>
    <p:sldId id="1434" r:id="rId141"/>
    <p:sldId id="1461" r:id="rId142"/>
    <p:sldId id="1460" r:id="rId143"/>
    <p:sldId id="1435" r:id="rId144"/>
    <p:sldId id="1436" r:id="rId145"/>
    <p:sldId id="1437" r:id="rId1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41C60C"/>
    <a:srgbClr val="840FF9"/>
    <a:srgbClr val="7E007E"/>
    <a:srgbClr val="39AE0A"/>
    <a:srgbClr val="164404"/>
    <a:srgbClr val="F63122"/>
    <a:srgbClr val="CAA496"/>
    <a:srgbClr val="5E4C34"/>
    <a:srgbClr val="D4EA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79" d="100"/>
          <a:sy n="79" d="100"/>
        </p:scale>
        <p:origin x="749" y="9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presProps" Target="pres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viewProps" Target="view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heme" Target="theme/theme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commentAuthors" Target="commentAuthor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17-07-2024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7/17/2024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7/17/2024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a:t>
            </a:r>
            <a:endParaRPr lang="en-IN" sz="4000" b="0" strike="noStrike" spc="-1" dirty="0">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Node.js–Redis 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Connect to Local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 to localServer</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Connect to Remote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 to </a:t>
            </a:r>
            <a:r>
              <a:rPr lang="en-IN" sz="4000" spc="-1" dirty="0">
                <a:solidFill>
                  <a:srgbClr val="F7C120"/>
                </a:solidFill>
                <a:latin typeface="Open Sans"/>
                <a:ea typeface="DejaVu Sans"/>
              </a:rPr>
              <a:t>remoteServer</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5339039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240016" y="1999868"/>
            <a:ext cx="5700464"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631504" y="1415477"/>
            <a:ext cx="1197764" cy="369332"/>
          </a:xfrm>
          <a:prstGeom prst="rect">
            <a:avLst/>
          </a:prstGeom>
        </p:spPr>
        <p:txBody>
          <a:bodyPr wrap="none">
            <a:spAutoFit/>
          </a:bodyPr>
          <a:lstStyle/>
          <a:p>
            <a:r>
              <a:rPr lang="en-IN" dirty="0">
                <a:solidFill>
                  <a:srgbClr val="225588"/>
                </a:solidFill>
                <a:latin typeface="Consolas" panose="020B0609020204030204" pitchFamily="49" charset="0"/>
              </a:rPr>
              <a:t>All KEYS</a:t>
            </a:r>
            <a:endParaRPr lang="en-IN" dirty="0"/>
          </a:p>
        </p:txBody>
      </p:sp>
      <p:sp>
        <p:nvSpPr>
          <p:cNvPr id="10" name="Rectangle 9"/>
          <p:cNvSpPr/>
          <p:nvPr/>
        </p:nvSpPr>
        <p:spPr>
          <a:xfrm>
            <a:off x="7536160" y="1415477"/>
            <a:ext cx="1704313" cy="369332"/>
          </a:xfrm>
          <a:prstGeom prst="rect">
            <a:avLst/>
          </a:prstGeom>
        </p:spPr>
        <p:txBody>
          <a:bodyPr wrap="none">
            <a:spAutoFit/>
          </a:bodyPr>
          <a:lstStyle/>
          <a:p>
            <a:r>
              <a:rPr lang="en-IN" dirty="0">
                <a:solidFill>
                  <a:srgbClr val="225588"/>
                </a:solidFill>
                <a:latin typeface="Consolas" panose="020B0609020204030204" pitchFamily="49" charset="0"/>
              </a:rPr>
              <a:t>pattern KEYS</a:t>
            </a:r>
            <a:endParaRPr lang="en-IN" dirty="0"/>
          </a:p>
        </p:txBody>
      </p:sp>
      <p:cxnSp>
        <p:nvCxnSpPr>
          <p:cNvPr id="9" name="Straight Connector 8"/>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6927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rPr>
              <a:t>Delete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a:extLst>
              <a:ext uri="{FF2B5EF4-FFF2-40B4-BE49-F238E27FC236}">
                <a16:creationId xmlns:a16="http://schemas.microsoft.com/office/drawing/2014/main" id="{3AC165E5-1C2E-5931-4800-2C07688B168A}"/>
              </a:ext>
            </a:extLst>
          </p:cNvPr>
          <p:cNvSpPr/>
          <p:nvPr/>
        </p:nvSpPr>
        <p:spPr>
          <a:xfrm>
            <a:off x="246600" y="1579433"/>
            <a:ext cx="11693880" cy="489364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k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redisClient.</a:t>
            </a:r>
            <a:r>
              <a:rPr lang="en-US" sz="1600" dirty="0">
                <a:solidFill>
                  <a:srgbClr val="DDBB88"/>
                </a:solidFill>
                <a:latin typeface="Consolas" panose="020B0609020204030204" pitchFamily="49" charset="0"/>
              </a:rPr>
              <a:t>KEYS</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("Please wait...");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k)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redisClient.</a:t>
            </a:r>
            <a:r>
              <a:rPr lang="en-IN" sz="1600" dirty="0">
                <a:solidFill>
                  <a:srgbClr val="DDBB88"/>
                </a:solidFill>
                <a:latin typeface="Consolas" panose="020B0609020204030204" pitchFamily="49" charset="0"/>
              </a:rPr>
              <a:t>DEL</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749061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rPr>
              <a:t>Returns the number of keys in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DBSIZE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79433"/>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DBSIZE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9179658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extLst>
      <p:ext uri="{BB962C8B-B14F-4D97-AF65-F5344CB8AC3E}">
        <p14:creationId xmlns:p14="http://schemas.microsoft.com/office/powerpoint/2010/main" val="191097924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70722"/>
            <a:ext cx="1169388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&amp;&amp;</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&amp; setnx</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89886"/>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br>
              <a:rPr lang="en-IN" sz="1600" dirty="0">
                <a:solidFill>
                  <a:srgbClr val="6688CC"/>
                </a:solidFill>
                <a:latin typeface="Consolas" panose="020B0609020204030204" pitchFamily="49" charset="0"/>
              </a:rPr>
            </a:b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SETNX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string value of a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847428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dynamic GET keys</a:t>
            </a:r>
            <a:endParaRPr lang="en-IN" sz="4000" b="0" strike="noStrike" spc="-1" dirty="0">
              <a:latin typeface="Arial"/>
            </a:endParaRPr>
          </a:p>
        </p:txBody>
      </p:sp>
      <p:sp>
        <p:nvSpPr>
          <p:cNvPr id="2" name="Rectangle 1"/>
          <p:cNvSpPr/>
          <p:nvPr/>
        </p:nvSpPr>
        <p:spPr>
          <a:xfrm>
            <a:off x="246600" y="760630"/>
            <a:ext cx="11693880" cy="6124754"/>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"Invalid 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4424779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dynamic STRLEN keys</a:t>
            </a:r>
            <a:endParaRPr lang="en-IN" sz="4000" b="0" strike="noStrike" spc="-1" dirty="0">
              <a:latin typeface="Arial"/>
            </a:endParaRPr>
          </a:p>
        </p:txBody>
      </p:sp>
      <p:sp>
        <p:nvSpPr>
          <p:cNvPr id="3" name="Rectangle 2"/>
          <p:cNvSpPr/>
          <p:nvPr/>
        </p:nvSpPr>
        <p:spPr>
          <a:xfrm>
            <a:off x="246600" y="965041"/>
            <a:ext cx="1169388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STRLEN</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&gt;=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548137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The GETEX command returns the string value of a key and  sets the specified expire time, in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 EX: </a:t>
            </a:r>
            <a:r>
              <a:rPr lang="en-IN" sz="1600" dirty="0">
                <a:solidFill>
                  <a:srgbClr val="F280D0"/>
                </a:solidFill>
                <a:latin typeface="Consolas" panose="020B0609020204030204" pitchFamily="49" charset="0"/>
              </a:rPr>
              <a:t>4000</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7080529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Get the value of key and delete the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GETDEL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7064151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previous string value of a key after setting it to a new value.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9305"/>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GETSET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"IWAY"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628263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keys</a:t>
            </a:r>
            <a:endParaRPr lang="en-IN" sz="4000" b="0" strike="noStrike" spc="-1" dirty="0">
              <a:latin typeface="Arial"/>
            </a:endParaRPr>
          </a:p>
        </p:txBody>
      </p:sp>
      <p:sp>
        <p:nvSpPr>
          <p:cNvPr id="3" name="Rectangle 2"/>
          <p:cNvSpPr/>
          <p:nvPr/>
        </p:nvSpPr>
        <p:spPr>
          <a:xfrm>
            <a:off x="246600" y="862836"/>
            <a:ext cx="11693880" cy="615553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user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(user);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300702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MGET keys</a:t>
            </a:r>
            <a:endParaRPr lang="en-IN" sz="4000" b="0" strike="noStrike" spc="-1" dirty="0">
              <a:latin typeface="Arial"/>
            </a:endParaRPr>
          </a:p>
        </p:txBody>
      </p:sp>
      <p:sp>
        <p:nvSpPr>
          <p:cNvPr id="2" name="Rectangle 1"/>
          <p:cNvSpPr/>
          <p:nvPr/>
        </p:nvSpPr>
        <p:spPr>
          <a:xfrm>
            <a:off x="246600" y="991756"/>
            <a:ext cx="1161004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24335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&amp; setnx</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dynamic MGET keys</a:t>
            </a:r>
            <a:endParaRPr lang="en-IN" sz="4000" b="0" strike="noStrike" spc="-1" dirty="0">
              <a:latin typeface="Arial"/>
            </a:endParaRPr>
          </a:p>
        </p:txBody>
      </p:sp>
      <p:sp>
        <p:nvSpPr>
          <p:cNvPr id="3" name="Rectangle 2"/>
          <p:cNvSpPr/>
          <p:nvPr/>
        </p:nvSpPr>
        <p:spPr>
          <a:xfrm>
            <a:off x="246600" y="954588"/>
            <a:ext cx="1169388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k.</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15083669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Increments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 INCRBY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0919"/>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"INCRBY:- "</a:t>
            </a:r>
            <a:r>
              <a:rPr lang="en-IN" sz="1600" dirty="0">
                <a:solidFill>
                  <a:srgbClr val="6688CC"/>
                </a:solidFill>
                <a:latin typeface="Consolas" panose="020B0609020204030204" pitchFamily="49" charset="0"/>
              </a:rPr>
              <a:t> , 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2901025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Decrements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 </a:t>
            </a:r>
            <a:r>
              <a:rPr lang="en-IN" sz="4000" spc="-1" dirty="0">
                <a:solidFill>
                  <a:srgbClr val="F7C120"/>
                </a:solidFill>
                <a:latin typeface="Open Sans"/>
                <a:ea typeface="DejaVu Sans"/>
              </a:rPr>
              <a:t>DECRBY </a:t>
            </a:r>
            <a:r>
              <a:rPr lang="en-IN" sz="4000" b="0" strike="noStrike" spc="-1" dirty="0">
                <a:solidFill>
                  <a:srgbClr val="F7C120"/>
                </a:solidFill>
                <a:latin typeface="Open Sans"/>
                <a:ea typeface="DejaVu Sans"/>
              </a:rPr>
              <a:t>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56792"/>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"DECRBY:- "</a:t>
            </a:r>
            <a:r>
              <a:rPr lang="en-IN" sz="1600" dirty="0">
                <a:solidFill>
                  <a:srgbClr val="6688CC"/>
                </a:solidFill>
                <a:latin typeface="Consolas" panose="020B0609020204030204" pitchFamily="49" charset="0"/>
              </a:rPr>
              <a:t>, 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7858494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Renames key to newkey . It returns an error when key does not exist. If newkey already exists it is overwritten.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"otp1"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541079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Returns a random key name from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RANDOM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RANDOMKEY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7720460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a timeout on key. After the timeout has expired, the key will automatically be deleted.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spc="-1" dirty="0">
                <a:solidFill>
                  <a:srgbClr val="F7C120"/>
                </a:solidFill>
                <a:latin typeface="Open Sans"/>
                <a:ea typeface="DejaVu Sans"/>
              </a:rPr>
              <a:t>EXPIRE &amp; PERSIST key</a:t>
            </a:r>
            <a:endParaRPr lang="en-IN" sz="4000"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999868"/>
            <a:ext cx="6281448"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EXPIRE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500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p:cNvSpPr/>
          <p:nvPr/>
        </p:nvSpPr>
        <p:spPr>
          <a:xfrm>
            <a:off x="6106113" y="1999868"/>
            <a:ext cx="5688632"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PERSIST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8" name="Rectangle 7"/>
          <p:cNvSpPr/>
          <p:nvPr/>
        </p:nvSpPr>
        <p:spPr>
          <a:xfrm>
            <a:off x="1477039" y="1415477"/>
            <a:ext cx="1451038" cy="369332"/>
          </a:xfrm>
          <a:prstGeom prst="rect">
            <a:avLst/>
          </a:prstGeom>
        </p:spPr>
        <p:txBody>
          <a:bodyPr wrap="none">
            <a:spAutoFit/>
          </a:bodyPr>
          <a:lstStyle/>
          <a:p>
            <a:r>
              <a:rPr lang="en-IN" dirty="0">
                <a:solidFill>
                  <a:srgbClr val="225588"/>
                </a:solidFill>
                <a:latin typeface="Consolas" panose="020B0609020204030204" pitchFamily="49" charset="0"/>
              </a:rPr>
              <a:t>EXPIRE key</a:t>
            </a:r>
            <a:endParaRPr lang="en-IN" dirty="0"/>
          </a:p>
        </p:txBody>
      </p:sp>
      <p:sp>
        <p:nvSpPr>
          <p:cNvPr id="9" name="Rectangle 8"/>
          <p:cNvSpPr/>
          <p:nvPr/>
        </p:nvSpPr>
        <p:spPr>
          <a:xfrm>
            <a:off x="7092280" y="1415477"/>
            <a:ext cx="1577676" cy="369332"/>
          </a:xfrm>
          <a:prstGeom prst="rect">
            <a:avLst/>
          </a:prstGeom>
        </p:spPr>
        <p:txBody>
          <a:bodyPr wrap="none">
            <a:spAutoFit/>
          </a:bodyPr>
          <a:lstStyle/>
          <a:p>
            <a:r>
              <a:rPr lang="en-IN" dirty="0">
                <a:solidFill>
                  <a:srgbClr val="225588"/>
                </a:solidFill>
                <a:latin typeface="Consolas" panose="020B0609020204030204" pitchFamily="49" charset="0"/>
              </a:rPr>
              <a:t>PERSIST key</a:t>
            </a:r>
            <a:endParaRPr lang="en-IN" dirty="0"/>
          </a:p>
        </p:txBody>
      </p:sp>
      <p:cxnSp>
        <p:nvCxnSpPr>
          <p:cNvPr id="4" name="Straight Connector 3"/>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9007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remaining time to live of a key that has a timeout.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rPr>
              <a:t>KEYS with TTL</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89364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x)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TTL</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850787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extLst>
      <p:ext uri="{BB962C8B-B14F-4D97-AF65-F5344CB8AC3E}">
        <p14:creationId xmlns:p14="http://schemas.microsoft.com/office/powerpoint/2010/main" val="21530110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specified fields to their respective values in the hash stored at key.</a:t>
            </a:r>
            <a:endParaRPr lang="en-IN" sz="1800" b="0" strike="noStrike" spc="-1" dirty="0">
              <a:solidFill>
                <a:srgbClr val="FF0000"/>
              </a:solidFill>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Hash – HSET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flushAll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"salary"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"60000"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"isActive"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CustomShape 3"/>
          <p:cNvSpPr/>
          <p:nvPr/>
        </p:nvSpPr>
        <p:spPr>
          <a:xfrm>
            <a:off x="8688288" y="706432"/>
            <a:ext cx="3243761"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IN" sz="2000" b="0" strike="noStrike" spc="-1" dirty="0">
                <a:solidFill>
                  <a:srgbClr val="BB0643"/>
                </a:solidFill>
                <a:latin typeface="Segoe UI"/>
                <a:ea typeface="DejaVu Sans"/>
              </a:rPr>
              <a:t>As per Redis 4.0.0, HMSET is considered deprecated.</a:t>
            </a:r>
            <a:endParaRPr lang="en-IN" sz="2000" b="0" strike="noStrike" spc="-1" dirty="0">
              <a:latin typeface="Arial"/>
            </a:endParaRPr>
          </a:p>
        </p:txBody>
      </p:sp>
    </p:spTree>
    <p:extLst>
      <p:ext uri="{BB962C8B-B14F-4D97-AF65-F5344CB8AC3E}">
        <p14:creationId xmlns:p14="http://schemas.microsoft.com/office/powerpoint/2010/main" val="159881515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HGET / HMGET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31471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&amp;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getex</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rPr>
              <a:t>Hash – HSCAN method 1</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89364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fr-FR" sz="1600" dirty="0">
                <a:solidFill>
                  <a:srgbClr val="6688CC"/>
                </a:solidFill>
                <a:latin typeface="Consolas" panose="020B0609020204030204" pitchFamily="49" charset="0"/>
              </a:rPr>
              <a:t>	</a:t>
            </a:r>
            <a:r>
              <a:rPr lang="fr-FR" sz="1600" i="1" dirty="0">
                <a:solidFill>
                  <a:srgbClr val="9966B8"/>
                </a:solidFill>
                <a:latin typeface="Consolas" panose="020B0609020204030204" pitchFamily="49" charset="0"/>
              </a:rPr>
              <a:t>const</a:t>
            </a:r>
            <a:r>
              <a:rPr lang="fr-FR" sz="1600" dirty="0">
                <a:solidFill>
                  <a:srgbClr val="6688CC"/>
                </a:solidFill>
                <a:latin typeface="Consolas" panose="020B0609020204030204" pitchFamily="49" charset="0"/>
              </a:rPr>
              <a:t> obj </a:t>
            </a:r>
            <a:r>
              <a:rPr lang="fr-FR" sz="1600" dirty="0">
                <a:solidFill>
                  <a:srgbClr val="225588"/>
                </a:solidFill>
                <a:latin typeface="Consolas" panose="020B0609020204030204" pitchFamily="49" charset="0"/>
              </a:rPr>
              <a:t>=</a:t>
            </a:r>
            <a:r>
              <a:rPr lang="fr-FR" sz="1600" dirty="0">
                <a:solidFill>
                  <a:srgbClr val="6688CC"/>
                </a:solidFill>
                <a:latin typeface="Consolas" panose="020B0609020204030204" pitchFamily="49" charset="0"/>
              </a:rPr>
              <a:t> (</a:t>
            </a:r>
            <a:r>
              <a:rPr lang="fr-FR" sz="1600" dirty="0">
                <a:solidFill>
                  <a:srgbClr val="225588"/>
                </a:solidFill>
                <a:latin typeface="Consolas" panose="020B0609020204030204" pitchFamily="49" charset="0"/>
              </a:rPr>
              <a:t>await</a:t>
            </a:r>
            <a:r>
              <a:rPr lang="fr-FR" sz="1600" dirty="0">
                <a:solidFill>
                  <a:srgbClr val="6688CC"/>
                </a:solidFill>
                <a:latin typeface="Consolas" panose="020B0609020204030204" pitchFamily="49" charset="0"/>
              </a:rPr>
              <a:t> client.</a:t>
            </a:r>
            <a:r>
              <a:rPr lang="fr-FR" sz="1600" dirty="0">
                <a:solidFill>
                  <a:srgbClr val="DDBB88"/>
                </a:solidFill>
                <a:latin typeface="Consolas" panose="020B0609020204030204" pitchFamily="49" charset="0"/>
              </a:rPr>
              <a:t>HSCAN</a:t>
            </a:r>
            <a:r>
              <a:rPr lang="fr-FR" sz="1600" dirty="0">
                <a:solidFill>
                  <a:srgbClr val="6688CC"/>
                </a:solidFill>
                <a:latin typeface="Consolas" panose="020B0609020204030204" pitchFamily="49" charset="0"/>
              </a:rPr>
              <a:t>("</a:t>
            </a:r>
            <a:r>
              <a:rPr lang="fr-FR" sz="1600" dirty="0">
                <a:solidFill>
                  <a:srgbClr val="22AA44"/>
                </a:solidFill>
                <a:latin typeface="Consolas" panose="020B0609020204030204" pitchFamily="49" charset="0"/>
              </a:rPr>
              <a:t>login</a:t>
            </a:r>
            <a:r>
              <a:rPr lang="fr-FR" sz="1600" dirty="0">
                <a:solidFill>
                  <a:srgbClr val="6688CC"/>
                </a:solidFill>
                <a:latin typeface="Consolas" panose="020B0609020204030204" pitchFamily="49" charset="0"/>
              </a:rPr>
              <a:t>", </a:t>
            </a:r>
            <a:r>
              <a:rPr lang="fr-FR" sz="1600" dirty="0">
                <a:solidFill>
                  <a:srgbClr val="F280D0"/>
                </a:solidFill>
                <a:latin typeface="Consolas" panose="020B0609020204030204" pitchFamily="49" charset="0"/>
              </a:rPr>
              <a:t>0</a:t>
            </a:r>
            <a:r>
              <a:rPr lang="fr-FR" sz="1600" dirty="0">
                <a:solidFill>
                  <a:srgbClr val="6688CC"/>
                </a:solidFill>
                <a:latin typeface="Consolas" panose="020B0609020204030204" pitchFamily="49" charset="0"/>
              </a:rPr>
              <a:t>)).</a:t>
            </a:r>
            <a:r>
              <a:rPr lang="fr-FR" sz="1600" dirty="0">
                <a:solidFill>
                  <a:srgbClr val="C00000"/>
                </a:solidFill>
                <a:latin typeface="Consolas" panose="020B0609020204030204" pitchFamily="49" charset="0"/>
              </a:rPr>
              <a:t>tuples</a:t>
            </a:r>
            <a:r>
              <a:rPr lang="fr-FR" sz="1600" dirty="0">
                <a:solidFill>
                  <a:srgbClr val="6688CC"/>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t>
            </a:r>
            <a:r>
              <a:rPr lang="fr-FR" sz="1600" dirty="0">
                <a:solidFill>
                  <a:srgbClr val="6688CC"/>
                </a:solidFill>
                <a:latin typeface="Consolas" panose="020B0609020204030204" pitchFamily="49" charset="0"/>
              </a:rPr>
              <a:t>obj</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US" sz="1600" dirty="0">
                <a:solidFill>
                  <a:srgbClr val="6688CC"/>
                </a:solidFill>
                <a:latin typeface="Consolas" panose="020B0609020204030204" pitchFamily="49" charset="0"/>
              </a:rPr>
              <a:t>console.</a:t>
            </a:r>
            <a:r>
              <a:rPr lang="en-US" sz="1600" dirty="0">
                <a:solidFill>
                  <a:srgbClr val="DDBB88"/>
                </a:solidFill>
                <a:latin typeface="Consolas" panose="020B0609020204030204" pitchFamily="49" charset="0"/>
              </a:rPr>
              <a:t>log</a:t>
            </a:r>
            <a:r>
              <a:rPr lang="en-US" sz="1600" dirty="0">
                <a:solidFill>
                  <a:srgbClr val="6688CC"/>
                </a:solidFill>
                <a:latin typeface="Consolas" panose="020B0609020204030204" pitchFamily="49" charset="0"/>
              </a:rPr>
              <a:t>(obj[key].field, obj[key].value);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831061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rPr>
              <a:t>Hash – HSCAN method 2</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95520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fr-FR" sz="1600" dirty="0">
                <a:solidFill>
                  <a:srgbClr val="6688CC"/>
                </a:solidFill>
                <a:latin typeface="Consolas" panose="020B0609020204030204" pitchFamily="49" charset="0"/>
              </a:rPr>
              <a:t>	</a:t>
            </a:r>
            <a:r>
              <a:rPr lang="fr-FR" sz="1600" i="1" dirty="0">
                <a:solidFill>
                  <a:srgbClr val="9966B8"/>
                </a:solidFill>
                <a:latin typeface="Consolas" panose="020B0609020204030204" pitchFamily="49" charset="0"/>
              </a:rPr>
              <a:t>let</a:t>
            </a:r>
            <a:r>
              <a:rPr lang="fr-FR" sz="1600" dirty="0">
                <a:solidFill>
                  <a:srgbClr val="6688CC"/>
                </a:solidFill>
                <a:latin typeface="Consolas" panose="020B0609020204030204" pitchFamily="49" charset="0"/>
              </a:rPr>
              <a:t> x </a:t>
            </a:r>
            <a:r>
              <a:rPr lang="fr-FR" sz="1600" dirty="0">
                <a:solidFill>
                  <a:srgbClr val="225588"/>
                </a:solidFill>
                <a:latin typeface="Consolas" panose="020B0609020204030204" pitchFamily="49" charset="0"/>
              </a:rPr>
              <a:t>=</a:t>
            </a:r>
            <a:r>
              <a:rPr lang="fr-FR" sz="1600" dirty="0">
                <a:solidFill>
                  <a:srgbClr val="6688CC"/>
                </a:solidFill>
                <a:latin typeface="Consolas" panose="020B0609020204030204" pitchFamily="49" charset="0"/>
              </a:rPr>
              <a:t> </a:t>
            </a:r>
            <a:r>
              <a:rPr lang="fr-FR" sz="1600" dirty="0">
                <a:solidFill>
                  <a:srgbClr val="225588"/>
                </a:solidFill>
                <a:latin typeface="Consolas" panose="020B0609020204030204" pitchFamily="49" charset="0"/>
              </a:rPr>
              <a:t>await</a:t>
            </a:r>
            <a:r>
              <a:rPr lang="fr-FR" sz="1600" dirty="0">
                <a:solidFill>
                  <a:srgbClr val="6688CC"/>
                </a:solidFill>
                <a:latin typeface="Consolas" panose="020B0609020204030204" pitchFamily="49" charset="0"/>
              </a:rPr>
              <a:t> client.</a:t>
            </a:r>
            <a:r>
              <a:rPr lang="fr-FR" sz="1600" dirty="0">
                <a:solidFill>
                  <a:srgbClr val="DDBB88"/>
                </a:solidFill>
                <a:latin typeface="Consolas" panose="020B0609020204030204" pitchFamily="49" charset="0"/>
              </a:rPr>
              <a:t>HSCAN</a:t>
            </a:r>
            <a:r>
              <a:rPr lang="fr-FR" sz="1600" dirty="0">
                <a:solidFill>
                  <a:srgbClr val="6688CC"/>
                </a:solidFill>
                <a:latin typeface="Consolas" panose="020B0609020204030204" pitchFamily="49" charset="0"/>
              </a:rPr>
              <a:t>("</a:t>
            </a:r>
            <a:r>
              <a:rPr lang="fr-FR" sz="1600" dirty="0">
                <a:solidFill>
                  <a:srgbClr val="22AA44"/>
                </a:solidFill>
                <a:latin typeface="Consolas" panose="020B0609020204030204" pitchFamily="49" charset="0"/>
              </a:rPr>
              <a:t>login"</a:t>
            </a:r>
            <a:r>
              <a:rPr lang="fr-FR" sz="1600" dirty="0">
                <a:solidFill>
                  <a:srgbClr val="6688CC"/>
                </a:solidFill>
                <a:latin typeface="Consolas" panose="020B0609020204030204" pitchFamily="49" charset="0"/>
              </a:rPr>
              <a:t>, </a:t>
            </a:r>
            <a:r>
              <a:rPr lang="fr-FR" sz="1600" dirty="0">
                <a:solidFill>
                  <a:srgbClr val="F280D0"/>
                </a:solidFill>
                <a:latin typeface="Consolas" panose="020B0609020204030204" pitchFamily="49" charset="0"/>
              </a:rPr>
              <a:t>0</a:t>
            </a:r>
            <a:r>
              <a:rPr lang="fr-FR"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obj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r>
              <a:rPr lang="en-IN" sz="1600" dirty="0">
                <a:solidFill>
                  <a:srgbClr val="C00000"/>
                </a:solidFill>
                <a:latin typeface="Consolas" panose="020B0609020204030204" pitchFamily="49" charset="0"/>
              </a:rPr>
              <a:t>tuples</a:t>
            </a:r>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 </a:t>
            </a:r>
            <a:r>
              <a:rPr lang="en-IN" sz="1600" dirty="0">
                <a:solidFill>
                  <a:srgbClr val="6688CC"/>
                </a:solidFill>
                <a:latin typeface="Consolas" panose="020B0609020204030204" pitchFamily="49" charset="0"/>
              </a:rPr>
              <a:t>k</a:t>
            </a:r>
            <a:r>
              <a:rPr lang="en-IN" sz="1600" i="1" dirty="0">
                <a:solidFill>
                  <a:srgbClr val="9966B8"/>
                </a:solidFill>
                <a:latin typeface="Consolas" panose="020B0609020204030204" pitchFamily="49" charset="0"/>
              </a:rPr>
              <a:t> </a:t>
            </a:r>
            <a:r>
              <a:rPr lang="en-IN" sz="1600" dirty="0">
                <a:solidFill>
                  <a:srgbClr val="225588"/>
                </a:solidFill>
                <a:latin typeface="Consolas" panose="020B0609020204030204" pitchFamily="49" charset="0"/>
              </a:rPr>
              <a:t>in</a:t>
            </a:r>
            <a:r>
              <a:rPr lang="en-IN" sz="1600" i="1" dirty="0">
                <a:solidFill>
                  <a:srgbClr val="9966B8"/>
                </a:solidFill>
                <a:latin typeface="Consolas" panose="020B0609020204030204" pitchFamily="49" charset="0"/>
              </a:rPr>
              <a:t> obj</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US" sz="1600" dirty="0">
                <a:solidFill>
                  <a:srgbClr val="6688CC"/>
                </a:solidFill>
                <a:latin typeface="Consolas" panose="020B0609020204030204" pitchFamily="49" charset="0"/>
              </a:rPr>
              <a:t>console.</a:t>
            </a:r>
            <a:r>
              <a:rPr lang="en-US" sz="1600" dirty="0">
                <a:solidFill>
                  <a:srgbClr val="DDBB88"/>
                </a:solidFill>
                <a:latin typeface="Consolas" panose="020B0609020204030204" pitchFamily="49" charset="0"/>
              </a:rPr>
              <a:t>log</a:t>
            </a:r>
            <a:r>
              <a:rPr lang="en-US" sz="1600" dirty="0">
                <a:solidFill>
                  <a:srgbClr val="6688CC"/>
                </a:solidFill>
                <a:latin typeface="Consolas" panose="020B0609020204030204" pitchFamily="49" charset="0"/>
              </a:rPr>
              <a:t>(obj[</a:t>
            </a:r>
            <a:r>
              <a:rPr lang="en-IN" sz="1600" dirty="0">
                <a:solidFill>
                  <a:srgbClr val="6688CC"/>
                </a:solidFill>
                <a:latin typeface="Consolas" panose="020B0609020204030204" pitchFamily="49" charset="0"/>
              </a:rPr>
              <a:t>k</a:t>
            </a:r>
            <a:r>
              <a:rPr lang="en-US" sz="1600" dirty="0">
                <a:solidFill>
                  <a:srgbClr val="6688CC"/>
                </a:solidFill>
                <a:latin typeface="Consolas" panose="020B0609020204030204" pitchFamily="49" charset="0"/>
              </a:rPr>
              <a:t>].field, obj[</a:t>
            </a:r>
            <a:r>
              <a:rPr lang="en-IN" sz="1600" dirty="0">
                <a:solidFill>
                  <a:srgbClr val="6688CC"/>
                </a:solidFill>
                <a:latin typeface="Consolas" panose="020B0609020204030204" pitchFamily="49" charset="0"/>
              </a:rPr>
              <a:t>k</a:t>
            </a:r>
            <a:r>
              <a:rPr lang="en-US" sz="1600" dirty="0">
                <a:solidFill>
                  <a:srgbClr val="6688CC"/>
                </a:solidFill>
                <a:latin typeface="Consolas" panose="020B0609020204030204" pitchFamily="49" charset="0"/>
              </a:rPr>
              <a:t>].value);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83515670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HGETALL / HKEYS / HVALS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0594"/>
            <a:ext cx="11693880" cy="501675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HGETALL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z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HVALS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(z);</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8501215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HDEL</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443198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HDEL</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'a'</a:t>
            </a:r>
            <a:r>
              <a:rPr lang="en-US" sz="1600" dirty="0">
                <a:solidFill>
                  <a:srgbClr val="6688CC"/>
                </a:solidFill>
                <a:latin typeface="Consolas" panose="020B0609020204030204" pitchFamily="49" charset="0"/>
              </a:rPr>
              <a:t>);              </a:t>
            </a:r>
            <a:r>
              <a:rPr lang="en-US" sz="1600" dirty="0">
                <a:solidFill>
                  <a:srgbClr val="92D050"/>
                </a:solidFill>
                <a:latin typeface="Consolas" panose="020B0609020204030204" pitchFamily="49" charset="0"/>
              </a:rPr>
              <a:t>//key a</a:t>
            </a:r>
            <a:endParaRPr lang="en-US" sz="1600" dirty="0">
              <a:solidFill>
                <a:srgbClr val="F280D0"/>
              </a:solidFill>
              <a:latin typeface="Consolas" panose="020B0609020204030204" pitchFamily="49" charset="0"/>
            </a:endParaRP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HDEL</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'b'</a:t>
            </a:r>
            <a:r>
              <a:rPr lang="en-US" sz="1600" dirty="0">
                <a:solidFill>
                  <a:srgbClr val="6688CC"/>
                </a:solidFill>
                <a:latin typeface="Consolas" panose="020B0609020204030204" pitchFamily="49" charset="0"/>
              </a:rPr>
              <a:t>]);            </a:t>
            </a:r>
            <a:r>
              <a:rPr lang="en-US" sz="1600" dirty="0">
                <a:solidFill>
                  <a:srgbClr val="92D050"/>
                </a:solidFill>
                <a:latin typeface="Consolas" panose="020B0609020204030204" pitchFamily="49" charset="0"/>
              </a:rPr>
              <a:t>//key b</a:t>
            </a:r>
            <a:endParaRPr lang="en-US" sz="1600" dirty="0">
              <a:solidFill>
                <a:srgbClr val="F280D0"/>
              </a:solidFill>
              <a:latin typeface="Consolas" panose="020B0609020204030204" pitchFamily="49" charset="0"/>
            </a:endParaRP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HDEL</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'a', 'b', 'c'</a:t>
            </a:r>
            <a:r>
              <a:rPr lang="en-US" sz="1600" dirty="0">
                <a:solidFill>
                  <a:srgbClr val="6688CC"/>
                </a:solidFill>
                <a:latin typeface="Consolas" panose="020B0609020204030204" pitchFamily="49" charset="0"/>
              </a:rPr>
              <a:t>]);  </a:t>
            </a:r>
            <a:r>
              <a:rPr lang="en-US" sz="1600" dirty="0">
                <a:solidFill>
                  <a:srgbClr val="92D050"/>
                </a:solidFill>
                <a:latin typeface="Consolas" panose="020B0609020204030204" pitchFamily="49" charset="0"/>
              </a:rPr>
              <a:t>//key a, b and c</a:t>
            </a:r>
            <a:endParaRPr lang="en-IN" sz="1600" dirty="0">
              <a:solidFill>
                <a:srgbClr val="F280D0"/>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327221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HRANDFIELD_COUNT</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HRANDFIELD_COUNT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F280D0"/>
                </a:solidFill>
                <a:latin typeface="Consolas" panose="020B0609020204030204" pitchFamily="49" charset="0"/>
              </a:rPr>
              <a:t>2</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652469304"/>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hRandFieldCountWithValues</a:t>
            </a: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hRandFieldCountWithValues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616583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HEXISTS</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HEXISTS</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"userName"</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 [ true, false]</a:t>
            </a:r>
            <a:endParaRPr lang="en-IN" sz="1600" dirty="0">
              <a:solidFill>
                <a:srgbClr val="22AA44"/>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134125210"/>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HINCRBY</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22AA44"/>
                </a:solidFill>
                <a:latin typeface="Consolas" panose="020B0609020204030204" pitchFamily="49" charset="0"/>
              </a:rPr>
              <a:t> </a:t>
            </a:r>
            <a:r>
              <a:rPr lang="en-US" sz="1600" dirty="0">
                <a:solidFill>
                  <a:srgbClr val="6688CC"/>
                </a:solidFill>
                <a:latin typeface="Consolas" panose="020B0609020204030204" pitchFamily="49" charset="0"/>
              </a:rPr>
              <a:t>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HINCRBY</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"likes"</a:t>
            </a:r>
            <a:r>
              <a:rPr lang="en-US" sz="1600" dirty="0">
                <a:solidFill>
                  <a:srgbClr val="6688CC"/>
                </a:solidFill>
                <a:latin typeface="Consolas" panose="020B0609020204030204" pitchFamily="49" charset="0"/>
              </a:rPr>
              <a:t>, </a:t>
            </a:r>
            <a:r>
              <a:rPr lang="en-US" sz="1600" dirty="0">
                <a:solidFill>
                  <a:srgbClr val="F280D0"/>
                </a:solidFill>
                <a:latin typeface="Consolas" panose="020B0609020204030204" pitchFamily="49" charset="0"/>
              </a:rPr>
              <a:t>2</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2211071"/>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HASH -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TextBox 2">
            <a:extLst>
              <a:ext uri="{FF2B5EF4-FFF2-40B4-BE49-F238E27FC236}">
                <a16:creationId xmlns:a16="http://schemas.microsoft.com/office/drawing/2014/main" id="{FA84E3B6-4DE4-AC1A-8D4A-D5D46806EBBA}"/>
              </a:ext>
            </a:extLst>
          </p:cNvPr>
          <p:cNvSpPr txBox="1"/>
          <p:nvPr/>
        </p:nvSpPr>
        <p:spPr>
          <a:xfrm>
            <a:off x="246600" y="1640989"/>
            <a:ext cx="11693880" cy="3293209"/>
          </a:xfrm>
          <a:prstGeom prst="rect">
            <a:avLst/>
          </a:prstGeom>
          <a:noFill/>
        </p:spPr>
        <p:txBody>
          <a:bodyPr wrap="square">
            <a:spAutoFit/>
          </a:bodyPr>
          <a:lstStyle/>
          <a:p>
            <a:r>
              <a:rPr lang="en-IN" sz="1600" dirty="0">
                <a:solidFill>
                  <a:srgbClr val="6688CC"/>
                </a:solidFill>
                <a:latin typeface="Consolas" panose="020B0609020204030204" pitchFamily="49" charset="0"/>
              </a:rPr>
              <a:t>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HEXISTS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 true, false]</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//1</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'b'</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//1</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'b'</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	//3</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likes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HRANDFIELD_COUNT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5.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HRANDFIELD_COUNT_WITHVALUES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6.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HSCAN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 MATCH: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COUNT: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p>
        </p:txBody>
      </p:sp>
    </p:spTree>
    <p:extLst>
      <p:ext uri="{BB962C8B-B14F-4D97-AF65-F5344CB8AC3E}">
        <p14:creationId xmlns:p14="http://schemas.microsoft.com/office/powerpoint/2010/main" val="120579169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set</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extLst>
      <p:ext uri="{BB962C8B-B14F-4D97-AF65-F5344CB8AC3E}">
        <p14:creationId xmlns:p14="http://schemas.microsoft.com/office/powerpoint/2010/main" val="18392125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&amp; </a:t>
            </a:r>
            <a:r>
              <a:rPr lang="en-IN" sz="4000" b="0" strike="noStrike" spc="-1" dirty="0" err="1">
                <a:solidFill>
                  <a:srgbClr val="F7C120"/>
                </a:solidFill>
                <a:latin typeface="Open Sans"/>
                <a:ea typeface="DejaVu Sans"/>
              </a:rPr>
              <a:t>getex</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 -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TextBox 2">
            <a:extLst>
              <a:ext uri="{FF2B5EF4-FFF2-40B4-BE49-F238E27FC236}">
                <a16:creationId xmlns:a16="http://schemas.microsoft.com/office/drawing/2014/main" id="{FA84E3B6-4DE4-AC1A-8D4A-D5D46806EBBA}"/>
              </a:ext>
            </a:extLst>
          </p:cNvPr>
          <p:cNvSpPr txBox="1"/>
          <p:nvPr/>
        </p:nvSpPr>
        <p:spPr>
          <a:xfrm>
            <a:off x="246600" y="1640989"/>
            <a:ext cx="11693880" cy="4524315"/>
          </a:xfrm>
          <a:prstGeom prst="rect">
            <a:avLst/>
          </a:prstGeom>
          <a:noFill/>
        </p:spPr>
        <p:txBody>
          <a:bodyPr wrap="square">
            <a:spAutoFit/>
          </a:bodyPr>
          <a:lstStyle/>
          <a:p>
            <a:r>
              <a:rPr lang="en-IN" sz="1600" dirty="0">
                <a:latin typeface="Consolas" panose="020B0609020204030204" pitchFamily="49" charset="0"/>
              </a:rPr>
              <a:t>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SADD</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s</a:t>
            </a:r>
            <a:r>
              <a:rPr lang="en-IN" sz="1600" dirty="0">
                <a:solidFill>
                  <a:srgbClr val="22AA44"/>
                </a:solidFill>
                <a:latin typeface="Consolas" panose="020B0609020204030204" pitchFamily="49" charset="0"/>
              </a:rPr>
              <a:t>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"vrushali"</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"nitish"</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"summit"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"gau"</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deep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neel</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SSCAN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 MATCH: </a:t>
            </a:r>
            <a:r>
              <a:rPr lang="en-IN" sz="1600" dirty="0">
                <a:solidFill>
                  <a:srgbClr val="22AA44"/>
                </a:solidFill>
                <a:latin typeface="Consolas" panose="020B0609020204030204" pitchFamily="49" charset="0"/>
              </a:rPr>
              <a:t>'s*'</a:t>
            </a:r>
            <a:r>
              <a:rPr lang="en-IN" sz="1600" dirty="0">
                <a:solidFill>
                  <a:srgbClr val="6688CC"/>
                </a:solidFill>
                <a:latin typeface="Consolas" panose="020B0609020204030204" pitchFamily="49" charset="0"/>
              </a:rPr>
              <a:t>, COUNT: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SUNION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SINTER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5.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SDIFF</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6.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SUNIONSTORE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"allStudents"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7.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SINTERSTORE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"placedStudents"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8.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SDIFFSTORE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"unplacedStudents"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9.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SRANDMEMBER_COUNT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875998926"/>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 -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TextBox 2">
            <a:extLst>
              <a:ext uri="{FF2B5EF4-FFF2-40B4-BE49-F238E27FC236}">
                <a16:creationId xmlns:a16="http://schemas.microsoft.com/office/drawing/2014/main" id="{FA84E3B6-4DE4-AC1A-8D4A-D5D46806EBBA}"/>
              </a:ext>
            </a:extLst>
          </p:cNvPr>
          <p:cNvSpPr txBox="1"/>
          <p:nvPr/>
        </p:nvSpPr>
        <p:spPr>
          <a:xfrm>
            <a:off x="246600" y="1640989"/>
            <a:ext cx="11693880" cy="2800767"/>
          </a:xfrm>
          <a:prstGeom prst="rect">
            <a:avLst/>
          </a:prstGeom>
          <a:noFill/>
        </p:spPr>
        <p:txBody>
          <a:bodyPr wrap="square">
            <a:spAutoFit/>
          </a:bodyPr>
          <a:lstStyle/>
          <a:p>
            <a:r>
              <a:rPr lang="en-IN" sz="1600" dirty="0">
                <a:solidFill>
                  <a:srgbClr val="6688CC"/>
                </a:solidFill>
                <a:latin typeface="Consolas" panose="020B0609020204030204" pitchFamily="49" charset="0"/>
              </a:rPr>
              <a:t>10.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SMEMBERS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 works like SSCAN</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11.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SISMEMBER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 [ true, false]</a:t>
            </a:r>
          </a:p>
          <a:p>
            <a:endParaRPr lang="en-IN" sz="1600" dirty="0">
              <a:solidFill>
                <a:srgbClr val="FF0000"/>
              </a:solidFill>
              <a:latin typeface="Consolas" panose="020B0609020204030204" pitchFamily="49" charset="0"/>
            </a:endParaRPr>
          </a:p>
          <a:p>
            <a:r>
              <a:rPr lang="en-IN" sz="1600" dirty="0">
                <a:solidFill>
                  <a:srgbClr val="6688CC"/>
                </a:solidFill>
                <a:latin typeface="Consolas" panose="020B0609020204030204" pitchFamily="49" charset="0"/>
              </a:rPr>
              <a:t>12.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SMISMEMBER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neel</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true, true, true]</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13.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SPOP</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//Removes and returns one or more random members from the </a:t>
            </a:r>
          </a:p>
          <a:p>
            <a:r>
              <a:rPr lang="en-IN" sz="1600" dirty="0">
                <a:solidFill>
                  <a:srgbClr val="FF0000"/>
                </a:solidFill>
                <a:latin typeface="Consolas" panose="020B0609020204030204" pitchFamily="49" charset="0"/>
              </a:rPr>
              <a:t>                                              set value store at key.</a:t>
            </a:r>
          </a:p>
          <a:p>
            <a:endParaRPr lang="en-IN" sz="1600" dirty="0">
              <a:solidFill>
                <a:srgbClr val="FF0000"/>
              </a:solidFill>
              <a:latin typeface="Consolas" panose="020B0609020204030204" pitchFamily="49" charset="0"/>
            </a:endParaRPr>
          </a:p>
          <a:p>
            <a:r>
              <a:rPr lang="en-IN" sz="1600" dirty="0">
                <a:solidFill>
                  <a:srgbClr val="6688CC"/>
                </a:solidFill>
                <a:latin typeface="Consolas" panose="020B0609020204030204" pitchFamily="49" charset="0"/>
              </a:rPr>
              <a:t>14.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SREM</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ruhan</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//Remove the specified members from the </a:t>
            </a:r>
          </a:p>
          <a:p>
            <a:r>
              <a:rPr lang="en-IN" sz="1600" dirty="0">
                <a:solidFill>
                  <a:srgbClr val="FF0000"/>
                </a:solidFill>
                <a:latin typeface="Consolas" panose="020B0609020204030204" pitchFamily="49" charset="0"/>
              </a:rPr>
              <a:t>                                                                  set stored key.</a:t>
            </a:r>
          </a:p>
        </p:txBody>
      </p:sp>
    </p:spTree>
    <p:extLst>
      <p:ext uri="{BB962C8B-B14F-4D97-AF65-F5344CB8AC3E}">
        <p14:creationId xmlns:p14="http://schemas.microsoft.com/office/powerpoint/2010/main" val="313930945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extLst>
      <p:ext uri="{BB962C8B-B14F-4D97-AF65-F5344CB8AC3E}">
        <p14:creationId xmlns:p14="http://schemas.microsoft.com/office/powerpoint/2010/main" val="271764352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TextBox 1">
            <a:extLst>
              <a:ext uri="{FF2B5EF4-FFF2-40B4-BE49-F238E27FC236}">
                <a16:creationId xmlns:a16="http://schemas.microsoft.com/office/drawing/2014/main" id="{772CCA7C-6E73-62DA-AAF1-310AA9D7E4BE}"/>
              </a:ext>
            </a:extLst>
          </p:cNvPr>
          <p:cNvSpPr txBox="1"/>
          <p:nvPr/>
        </p:nvSpPr>
        <p:spPr>
          <a:xfrm>
            <a:off x="246600" y="1640989"/>
            <a:ext cx="11693880" cy="3293209"/>
          </a:xfrm>
          <a:prstGeom prst="rect">
            <a:avLst/>
          </a:prstGeom>
          <a:noFill/>
        </p:spPr>
        <p:txBody>
          <a:bodyPr wrap="square">
            <a:spAutoFit/>
          </a:bodyPr>
          <a:lstStyle/>
          <a:p>
            <a:r>
              <a:rPr lang="en-IN" sz="1600" dirty="0">
                <a:solidFill>
                  <a:srgbClr val="6688CC"/>
                </a:solidFill>
                <a:latin typeface="Consolas" panose="020B0609020204030204" pitchFamily="49" charset="0"/>
              </a:rPr>
              <a:t>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LPUSH</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'grapes'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'apple'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'banana'</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'orange'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RPUSH</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'two'</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'three'</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LINSERT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"BEFORE", </a:t>
            </a:r>
            <a:r>
              <a:rPr lang="en-IN" sz="1600" dirty="0">
                <a:solidFill>
                  <a:srgbClr val="22AA44"/>
                </a:solidFill>
                <a:latin typeface="Consolas" panose="020B0609020204030204" pitchFamily="49" charset="0"/>
              </a:rPr>
              <a:t>"kiwi", 'mango'</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LINSERT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"AFTER", </a:t>
            </a:r>
            <a:r>
              <a:rPr lang="en-IN" sz="1600" dirty="0">
                <a:solidFill>
                  <a:srgbClr val="22AA44"/>
                </a:solidFill>
                <a:latin typeface="Consolas" panose="020B0609020204030204" pitchFamily="49" charset="0"/>
              </a:rPr>
              <a:t>"kiw</a:t>
            </a:r>
            <a:r>
              <a:rPr lang="en-IN" sz="1600" dirty="0">
                <a:solidFill>
                  <a:srgbClr val="6688CC"/>
                </a:solidFill>
                <a:latin typeface="Consolas" panose="020B0609020204030204" pitchFamily="49" charset="0"/>
              </a:rPr>
              <a:t>i</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'mango</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LREM</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1, </a:t>
            </a:r>
            <a:r>
              <a:rPr lang="en-IN" sz="1600" dirty="0">
                <a:solidFill>
                  <a:srgbClr val="22AA44"/>
                </a:solidFill>
                <a:latin typeface="Consolas" panose="020B0609020204030204" pitchFamily="49" charset="0"/>
              </a:rPr>
              <a:t>'banana'</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LINDEX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//element by INDEX number</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LINDEX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5.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LPOS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'apple</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//returns the index of matching elements</a:t>
            </a:r>
          </a:p>
          <a:p>
            <a:endParaRPr lang="en-IN" sz="1600" dirty="0">
              <a:solidFill>
                <a:srgbClr val="6688CC"/>
              </a:solidFill>
              <a:latin typeface="Consolas" panose="020B0609020204030204" pitchFamily="49" charset="0"/>
            </a:endParaRPr>
          </a:p>
        </p:txBody>
      </p:sp>
    </p:spTree>
    <p:extLst>
      <p:ext uri="{BB962C8B-B14F-4D97-AF65-F5344CB8AC3E}">
        <p14:creationId xmlns:p14="http://schemas.microsoft.com/office/powerpoint/2010/main" val="2580439769"/>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143910703"/>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getdel &amp; getrange</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 &amp; dbsize- </a:t>
            </a:r>
            <a:endParaRPr lang="en-IN" sz="4000" b="0" strike="noStrike" spc="-1" dirty="0">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dbsize</a:t>
            </a:r>
            <a:endParaRPr lang="en-IN" sz="1800" b="0" strike="noStrike" spc="-1" dirty="0">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ttl / pttl</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ttl / pttl</a:t>
            </a:r>
            <a:endParaRPr lang="en-IN" sz="4000" b="0" strike="noStrike" spc="-1" dirty="0">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ttl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pttl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ttl password:1</a:t>
            </a:r>
            <a:endParaRPr lang="en-IN" sz="1800" b="0" strike="noStrike" spc="-1" dirty="0">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expire &amp; persist</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expire &amp; persist</a:t>
            </a:r>
            <a:endParaRPr lang="en-IN" sz="4000" b="0" strike="noStrike" spc="-1" dirty="0">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msetnx &amp; mget</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incrby &amp; incrbyfloat</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incr </a:t>
            </a:r>
            <a:r>
              <a:rPr lang="en-IN" sz="1800" b="0" strike="noStrike" spc="-1" dirty="0" err="1">
                <a:solidFill>
                  <a:srgbClr val="FF5733"/>
                </a:solidFill>
                <a:latin typeface="Consolas"/>
                <a:ea typeface="SimSun"/>
              </a:rPr>
              <a:t>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incrny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r>
              <a:rPr lang="en-IN" sz="1800" b="0" strike="noStrike" spc="-1" dirty="0">
                <a:solidFill>
                  <a:srgbClr val="FF5733"/>
                </a:solidFill>
                <a:latin typeface="Consolas"/>
                <a:ea typeface="SimSun"/>
              </a:rPr>
              <a:t> 2</a:t>
            </a:r>
            <a:endParaRPr lang="en-IN" sz="1800" b="0" strike="noStrike" spc="-1" dirty="0">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&amp; decrby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strlen</a:t>
            </a:r>
            <a:r>
              <a:rPr lang="en-IN" sz="4800" i="1" spc="-1" dirty="0">
                <a:solidFill>
                  <a:srgbClr val="F7C120"/>
                </a:solidFill>
                <a:latin typeface="Segoe UI Light" panose="020B0502040204020203" pitchFamily="34" charset="0"/>
                <a:ea typeface="DejaVu Sans"/>
                <a:cs typeface="Segoe UI Light" panose="020B0502040204020203" pitchFamily="34" charset="0"/>
              </a:rPr>
              <a:t> &amp; type</a:t>
            </a: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move, del &amp; exists</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renamenx &amp; randomkey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renamenx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renamenx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&amp;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rpush</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&amp; lrange</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&amp; linsert</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lpop, rpop &amp; lmpop</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b="0" strike="noStrike" spc="-1">
                <a:solidFill>
                  <a:srgbClr val="F7C120"/>
                </a:solidFill>
                <a:latin typeface="Open Sans"/>
                <a:ea typeface="DejaVu Sans"/>
              </a:rPr>
              <a:t>lpop</a:t>
            </a:r>
            <a:r>
              <a:rPr lang="en-IN" sz="4000" spc="-1" dirty="0">
                <a:solidFill>
                  <a:srgbClr val="F7C120"/>
                </a:solidFill>
                <a:latin typeface="Open Sans"/>
                <a:ea typeface="DejaVu Sans"/>
              </a:rPr>
              <a:t>, rpop &amp; lmpop</a:t>
            </a: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4316600"/>
            <a:ext cx="1169064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LPOP fruits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RPOP fruits 2</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US" spc="-1" dirty="0">
                <a:solidFill>
                  <a:srgbClr val="FF5733"/>
                </a:solidFill>
                <a:latin typeface="Consolas"/>
                <a:ea typeface="SimSun"/>
              </a:rPr>
              <a:t>LMPOP 1 </a:t>
            </a:r>
            <a:r>
              <a:rPr lang="en-IN" spc="-1" dirty="0">
                <a:solidFill>
                  <a:srgbClr val="FF5733"/>
                </a:solidFill>
                <a:latin typeface="Consolas"/>
                <a:ea typeface="SimSun"/>
              </a:rPr>
              <a:t>fruits</a:t>
            </a:r>
            <a:r>
              <a:rPr lang="en-US" spc="-1" dirty="0">
                <a:solidFill>
                  <a:srgbClr val="FF5733"/>
                </a:solidFill>
                <a:latin typeface="Consolas"/>
                <a:ea typeface="SimSun"/>
              </a:rPr>
              <a:t> LEFT COUNT 2</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US" spc="-1" dirty="0">
                <a:solidFill>
                  <a:srgbClr val="FF5733"/>
                </a:solidFill>
                <a:latin typeface="Consolas"/>
                <a:ea typeface="SimSun"/>
              </a:rPr>
              <a:t>LMPOP 2 </a:t>
            </a:r>
            <a:r>
              <a:rPr lang="en-IN" spc="-1" dirty="0">
                <a:solidFill>
                  <a:srgbClr val="FF5733"/>
                </a:solidFill>
                <a:latin typeface="Consolas"/>
                <a:ea typeface="SimSun"/>
              </a:rPr>
              <a:t>fruits1</a:t>
            </a:r>
            <a:r>
              <a:rPr lang="en-US" spc="-1" dirty="0">
                <a:solidFill>
                  <a:srgbClr val="FF5733"/>
                </a:solidFill>
                <a:latin typeface="Consolas"/>
                <a:ea typeface="SimSun"/>
              </a:rPr>
              <a:t> </a:t>
            </a:r>
            <a:r>
              <a:rPr lang="en-IN" spc="-1" dirty="0">
                <a:solidFill>
                  <a:srgbClr val="FF5733"/>
                </a:solidFill>
                <a:latin typeface="Consolas"/>
                <a:ea typeface="SimSun"/>
              </a:rPr>
              <a:t>fruits2 </a:t>
            </a:r>
            <a:r>
              <a:rPr lang="en-US" spc="-1" dirty="0">
                <a:solidFill>
                  <a:srgbClr val="FF5733"/>
                </a:solidFill>
                <a:latin typeface="Consolas"/>
                <a:ea typeface="SimSun"/>
              </a:rPr>
              <a:t>LEFT COUNT 2</a:t>
            </a:r>
            <a:endParaRPr lang="en-IN" spc="-1" dirty="0">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p>
          <a:p>
            <a:endParaRPr lang="en-US"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LMPOP</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numkeys </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 &lt;LEFT | RIGHT&gt; [COUNT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llen &amp; lrem</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llen &amp; lrem</a:t>
            </a:r>
            <a:endParaRPr lang="en-IN" sz="4000" b="0" strike="noStrike" spc="-1" dirty="0">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13373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llen a</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lrem a 5 -1</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IN" spc="-1" dirty="0">
                <a:solidFill>
                  <a:srgbClr val="FF5733"/>
                </a:solidFill>
                <a:latin typeface="Consolas"/>
                <a:ea typeface="SimSun"/>
              </a:rPr>
              <a:t>lrem a 0 -1</a:t>
            </a:r>
            <a:endParaRPr lang="en-IN" sz="1800" b="0" strike="noStrike" spc="-1" dirty="0">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err="1">
                <a:solidFill>
                  <a:srgbClr val="F7C120"/>
                </a:solidFill>
                <a:latin typeface="Segoe UI Light" panose="020B0502040204020203" pitchFamily="34" charset="0"/>
                <a:ea typeface="DejaVu Sans"/>
                <a:cs typeface="Segoe UI Light" panose="020B0502040204020203" pitchFamily="34" charset="0"/>
              </a:rPr>
              <a:t>lpos</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10529920" cy="175287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 </a:t>
            </a:r>
            <a:r>
              <a:rPr lang="en-IN" sz="1600" b="0" strike="noStrike" spc="-1" dirty="0">
                <a:solidFill>
                  <a:srgbClr val="41C60C"/>
                </a:solidFill>
                <a:latin typeface="Consolas"/>
                <a:ea typeface="SimSun"/>
              </a:rPr>
              <a:t>//all element index number from the LIST</a:t>
            </a:r>
            <a:endParaRPr lang="en-IN" sz="1600" b="0" strike="noStrike" spc="-1" dirty="0">
              <a:solidFill>
                <a:srgbClr val="41C60C"/>
              </a:solidFill>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 </a:t>
            </a:r>
            <a:r>
              <a:rPr lang="en-IN" sz="1600" spc="-1" dirty="0">
                <a:solidFill>
                  <a:srgbClr val="41C60C"/>
                </a:solidFill>
                <a:latin typeface="Consolas"/>
                <a:ea typeface="SimSun"/>
              </a:rPr>
              <a:t>//from 2nd element to 2 elements in the LIST</a:t>
            </a: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TODO</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10529920" cy="175287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 </a:t>
            </a:r>
            <a:r>
              <a:rPr lang="en-IN" sz="1600" b="0" strike="noStrike" spc="-1" dirty="0">
                <a:solidFill>
                  <a:srgbClr val="41C60C"/>
                </a:solidFill>
                <a:latin typeface="Consolas"/>
                <a:ea typeface="SimSun"/>
              </a:rPr>
              <a:t>//all element index number from the LIST</a:t>
            </a:r>
            <a:endParaRPr lang="en-IN" sz="1600" b="0" strike="noStrike" spc="-1" dirty="0">
              <a:solidFill>
                <a:srgbClr val="41C60C"/>
              </a:solidFill>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 </a:t>
            </a:r>
            <a:r>
              <a:rPr lang="en-IN" sz="1600" spc="-1" dirty="0">
                <a:solidFill>
                  <a:srgbClr val="41C60C"/>
                </a:solidFill>
                <a:latin typeface="Consolas"/>
                <a:ea typeface="SimSun"/>
              </a:rPr>
              <a:t>//from 2nd element to 2 elements in the LIST</a:t>
            </a: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0285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5F1BEA-F873-C756-BD87-0559CE10AFAD}"/>
              </a:ext>
            </a:extLst>
          </p:cNvPr>
          <p:cNvSpPr/>
          <p:nvPr/>
        </p:nvSpPr>
        <p:spPr>
          <a:xfrm>
            <a:off x="5214125" y="3418394"/>
            <a:ext cx="4184013" cy="442654"/>
          </a:xfrm>
          <a:prstGeom prst="rect">
            <a:avLst/>
          </a:prstGeom>
          <a:solidFill>
            <a:schemeClr val="accent4"/>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CustomShape 1"/>
          <p:cNvSpPr/>
          <p:nvPr/>
        </p:nvSpPr>
        <p:spPr>
          <a:xfrm>
            <a:off x="246600" y="2276872"/>
            <a:ext cx="11693880" cy="156820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start client</a:t>
            </a:r>
          </a:p>
          <a:p>
            <a:pPr marL="23760">
              <a:lnSpc>
                <a:spcPct val="100000"/>
              </a:lnSpc>
              <a:buClr>
                <a:srgbClr val="000000"/>
              </a:buClr>
            </a:pPr>
            <a:endParaRPr lang="en-IN" sz="600" b="0" strike="noStrike" spc="-1" dirty="0">
              <a:solidFill>
                <a:srgbClr val="757575"/>
              </a:solidFill>
              <a:latin typeface="Arial"/>
              <a:ea typeface="DejaVu Sans"/>
            </a:endParaRPr>
          </a:p>
          <a:p>
            <a:pPr marL="23760">
              <a:lnSpc>
                <a:spcPct val="100000"/>
              </a:lnSpc>
              <a:buClr>
                <a:srgbClr val="000000"/>
              </a:buClr>
            </a:pPr>
            <a:endParaRPr lang="en-IN" sz="600" b="0" strike="noStrike" spc="-1" dirty="0">
              <a:solidFill>
                <a:srgbClr val="757575"/>
              </a:solidFill>
              <a:latin typeface="Arial"/>
              <a:ea typeface="DejaVu Sans"/>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pt-BR" spc="-1" dirty="0">
                <a:solidFill>
                  <a:srgbClr val="528693"/>
                </a:solidFill>
                <a:latin typeface="Consolas" panose="020B0609020204030204" pitchFamily="49" charset="0"/>
                <a:ea typeface="Tahoma"/>
              </a:rPr>
              <a:t>./redis-cli </a:t>
            </a:r>
            <a:r>
              <a:rPr lang="pt-BR" spc="-1" dirty="0">
                <a:solidFill>
                  <a:srgbClr val="C00000"/>
                </a:solidFill>
                <a:latin typeface="Consolas" panose="020B0609020204030204" pitchFamily="49" charset="0"/>
                <a:ea typeface="Tahoma"/>
              </a:rPr>
              <a:t>-u "redis://192.168.150.68:6379"</a:t>
            </a:r>
            <a:r>
              <a:rPr lang="pt-BR" spc="-1" dirty="0">
                <a:solidFill>
                  <a:srgbClr val="528693"/>
                </a:solidFill>
                <a:latin typeface="Consolas" panose="020B0609020204030204" pitchFamily="49" charset="0"/>
                <a:ea typeface="Tahoma"/>
              </a:rPr>
              <a:t> -n 1</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424841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incr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215860" cy="2828313"/>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F38356D0-16E1-5D41-6D64-1F6D1E68216D}"/>
              </a:ext>
            </a:extLst>
          </p:cNvPr>
          <p:cNvGrpSpPr/>
          <p:nvPr/>
        </p:nvGrpSpPr>
        <p:grpSpPr>
          <a:xfrm>
            <a:off x="8679856" y="4223306"/>
            <a:ext cx="1553696" cy="429830"/>
            <a:chOff x="8667968" y="3888375"/>
            <a:chExt cx="1553696" cy="429830"/>
          </a:xfrm>
        </p:grpSpPr>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96708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hset, hsetnx &amp; hget</a:t>
            </a: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hmset &amp; hmget</a:t>
            </a: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46021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dirty="0">
                <a:solidFill>
                  <a:srgbClr val="BB0643"/>
                </a:solidFill>
                <a:latin typeface="Segoe UI"/>
                <a:ea typeface="DejaVu Sans"/>
              </a:rPr>
              <a:t>As per Redis 4.0.0, </a:t>
            </a:r>
            <a:r>
              <a:rPr lang="en-IN" sz="2400" b="0" strike="noStrike" spc="-1" dirty="0">
                <a:solidFill>
                  <a:srgbClr val="BB0643"/>
                </a:solidFill>
                <a:latin typeface="Segoe UI"/>
                <a:ea typeface="DejaVu Sans"/>
              </a:rPr>
              <a:t>HMSET</a:t>
            </a:r>
            <a:r>
              <a:rPr lang="en-IN" sz="2000" b="0" strike="noStrike" spc="-1" dirty="0">
                <a:solidFill>
                  <a:srgbClr val="BB0643"/>
                </a:solidFill>
                <a:latin typeface="Segoe UI"/>
                <a:ea typeface="DejaVu Sans"/>
              </a:rPr>
              <a:t> is considered deprecated.</a:t>
            </a:r>
            <a:endParaRPr lang="en-IN" sz="2000" b="0" strike="noStrike" spc="-1" dirty="0">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hvals &amp; hgetall</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hincrby &amp; hincrbyfloat</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hincrby &amp; hincrbyfloat</a:t>
            </a:r>
            <a:endParaRPr lang="en-IN" sz="4000" b="0" strike="noStrike" spc="-1" dirty="0">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.5</a:t>
            </a:r>
            <a:endParaRPr lang="en-IN" sz="1800" b="0" strike="noStrike" spc="-1" dirty="0">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hlen, hexists &amp; hrandfield</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.5</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IN" spc="-1" dirty="0">
                <a:solidFill>
                  <a:srgbClr val="FF5733"/>
                </a:solidFill>
                <a:latin typeface="Consolas"/>
                <a:ea typeface="SimSun"/>
              </a:rPr>
              <a:t>HRANDFIELD customer:1 2 withvalues</a:t>
            </a:r>
            <a:endParaRPr lang="en-IN" spc="-1" dirty="0">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&amp; scard</a:t>
            </a: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 sinter &amp; sdiff</a:t>
            </a:r>
            <a:endParaRPr lang="en-IN" sz="4000" b="0" strike="noStrike" spc="-1" dirty="0">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sunion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sinter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sdiff point:1 point:2</a:t>
            </a:r>
            <a:endParaRPr lang="en-IN" sz="1800" b="0" strike="noStrike" spc="-1" dirty="0">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sunion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sinter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sdiff point:1 point:2</a:t>
            </a:r>
            <a:endParaRPr lang="en-IN" sz="1800" b="0" strike="noStrike" spc="-1" dirty="0">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676120"/>
            <a:ext cx="116874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zadd</a:t>
            </a:r>
            <a:r>
              <a:rPr lang="en-IN" sz="1800" b="0" strike="noStrike" spc="-1" dirty="0">
                <a:solidFill>
                  <a:srgbClr val="FF5733"/>
                </a:solidFill>
                <a:latin typeface="Consolas"/>
                <a:ea typeface="SimSun"/>
              </a:rPr>
              <a:t> zero 5 apple 2 orange 1 grapes 4 mango 3 watermelon 1 red 2 blueberry 1 pink 3 kiwi 3 white 2 coconut 2 apple 1 mango 4 tomato 5 cherry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zadd</a:t>
            </a:r>
            <a:r>
              <a:rPr lang="en-IN" sz="1800" b="0" strike="noStrike" spc="-1" dirty="0">
                <a:solidFill>
                  <a:srgbClr val="FF5733"/>
                </a:solidFill>
                <a:latin typeface="Consolas"/>
                <a:ea typeface="SimSun"/>
              </a:rPr>
              <a:t> game:1 12 saleel 04 </a:t>
            </a:r>
            <a:r>
              <a:rPr lang="en-IN" sz="1800" b="0" strike="noStrike" spc="-1" dirty="0" err="1">
                <a:solidFill>
                  <a:srgbClr val="FF5733"/>
                </a:solidFill>
                <a:latin typeface="Consolas"/>
                <a:ea typeface="SimSun"/>
              </a:rPr>
              <a:t>neel</a:t>
            </a:r>
            <a:r>
              <a:rPr lang="en-IN" sz="1800" b="0" strike="noStrike" spc="-1" dirty="0">
                <a:solidFill>
                  <a:srgbClr val="FF5733"/>
                </a:solidFill>
                <a:latin typeface="Consolas"/>
                <a:ea typeface="SimSun"/>
              </a:rPr>
              <a:t> 28 deep 10 nitish 7 gau 5 </a:t>
            </a:r>
            <a:r>
              <a:rPr lang="en-IN" sz="1800" b="0" strike="noStrike" spc="-1" dirty="0" err="1">
                <a:solidFill>
                  <a:srgbClr val="FF5733"/>
                </a:solidFill>
                <a:latin typeface="Consolas"/>
                <a:ea typeface="SimSun"/>
              </a:rPr>
              <a:t>ruhan</a:t>
            </a:r>
            <a:r>
              <a:rPr lang="en-IN" sz="1800" b="0" strike="noStrike" spc="-1" dirty="0">
                <a:solidFill>
                  <a:srgbClr val="FF5733"/>
                </a:solidFill>
                <a:latin typeface="Consolas"/>
                <a:ea typeface="SimSun"/>
              </a:rPr>
              <a:t> 5 raj 10 kau 17 saleel 23 </a:t>
            </a:r>
            <a:r>
              <a:rPr lang="en-IN" sz="1800" b="0" strike="noStrike" spc="-1" dirty="0" err="1">
                <a:solidFill>
                  <a:srgbClr val="FF5733"/>
                </a:solidFill>
                <a:latin typeface="Consolas"/>
                <a:ea typeface="SimSun"/>
              </a:rPr>
              <a:t>sangita</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zadd</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iplTeamRank</a:t>
            </a:r>
            <a:r>
              <a:rPr lang="en-IN" sz="1800" b="0" strike="noStrike" spc="-1" dirty="0">
                <a:solidFill>
                  <a:srgbClr val="FF5733"/>
                </a:solidFill>
                <a:latin typeface="Consolas"/>
                <a:ea typeface="SimSun"/>
              </a:rPr>
              <a:t> 8 "Delhi Capitals" 7 "Chennai Super Kings" 7 "Royal Challengers Bangalore" 7 "Mumbai Indians" 7 "Rajasthan Royals" 8 "Punjab Kings" 7 "Kolkata Knight Riders" 7 "Sunrisers Hyderabad" 6 "Dummy Team" 6 "Dummy Team1" 6 "Dummy Team2"</a:t>
            </a:r>
            <a:endParaRPr lang="en-IN" sz="1800" b="0" strike="noStrike" spc="-1" dirty="0">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a:solidFill>
                  <a:srgbClr val="BF360C"/>
                </a:solidFill>
                <a:latin typeface="Arial"/>
                <a:ea typeface="DejaVu Sans"/>
              </a:rPr>
              <a:t>  1) "</a:t>
            </a:r>
            <a:r>
              <a:rPr lang="en-IN" sz="2200" b="0" strike="noStrike" spc="-1" dirty="0" err="1">
                <a:solidFill>
                  <a:srgbClr val="BF360C"/>
                </a:solidFill>
                <a:latin typeface="Arial"/>
                <a:ea typeface="DejaVu Sans"/>
              </a:rPr>
              <a:t>neel</a:t>
            </a:r>
            <a:r>
              <a:rPr lang="en-IN" sz="2200" b="0" strike="noStrike" spc="-1" dirty="0">
                <a:solidFill>
                  <a:srgbClr val="BF360C"/>
                </a:solidFill>
                <a:latin typeface="Arial"/>
                <a:ea typeface="DejaVu Sans"/>
              </a:rPr>
              <a:t>"</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2) "4"</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3) "raj"</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4) "5"</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5) "</a:t>
            </a:r>
            <a:r>
              <a:rPr lang="en-IN" sz="2200" b="0" strike="noStrike" spc="-1" dirty="0" err="1">
                <a:solidFill>
                  <a:srgbClr val="BF360C"/>
                </a:solidFill>
                <a:latin typeface="Arial"/>
                <a:ea typeface="DejaVu Sans"/>
              </a:rPr>
              <a:t>ruhan</a:t>
            </a:r>
            <a:r>
              <a:rPr lang="en-IN" sz="2200" b="0" strike="noStrike" spc="-1" dirty="0">
                <a:solidFill>
                  <a:srgbClr val="BF360C"/>
                </a:solidFill>
                <a:latin typeface="Arial"/>
                <a:ea typeface="DejaVu Sans"/>
              </a:rPr>
              <a:t>"</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6) "5"</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7) "gau"</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8) "7"</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9) "kau"</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10) "10"</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11) "nitish"</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12) "10"</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13)  "saleel"</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14) "17"</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15) "</a:t>
            </a:r>
            <a:r>
              <a:rPr lang="en-IN" sz="2200" b="0" strike="noStrike" spc="-1" dirty="0" err="1">
                <a:solidFill>
                  <a:srgbClr val="BF360C"/>
                </a:solidFill>
                <a:latin typeface="Arial"/>
                <a:ea typeface="DejaVu Sans"/>
              </a:rPr>
              <a:t>sangita</a:t>
            </a:r>
            <a:r>
              <a:rPr lang="en-IN" sz="2200" b="0" strike="noStrike" spc="-1" dirty="0">
                <a:solidFill>
                  <a:srgbClr val="BF360C"/>
                </a:solidFill>
                <a:latin typeface="Arial"/>
                <a:ea typeface="DejaVu Sans"/>
              </a:rPr>
              <a:t>"</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16) "23"</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17) "deep"</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18) "28"</a:t>
            </a:r>
            <a:endParaRPr lang="en-IN" sz="2200" b="0" strike="noStrike" spc="-1" dirty="0">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&amp; zrevrangebyscore</a:t>
            </a: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 zmscore</a:t>
            </a: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a:solidFill>
                  <a:srgbClr val="C2185B"/>
                </a:solidFill>
                <a:latin typeface="Arial"/>
                <a:ea typeface="DejaVu Sans"/>
              </a:rPr>
              <a:t>redis-cli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38841</TotalTime>
  <Words>13230</Words>
  <Application>Microsoft Office PowerPoint</Application>
  <PresentationFormat>Widescreen</PresentationFormat>
  <Paragraphs>1727</Paragraphs>
  <Slides>145</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145</vt:i4>
      </vt:variant>
    </vt:vector>
  </HeadingPairs>
  <TitlesOfParts>
    <vt:vector size="164" baseType="lpstr">
      <vt:lpstr>SimSun</vt:lpstr>
      <vt:lpstr>-apple-system</vt:lpstr>
      <vt:lpstr>Arial</vt:lpstr>
      <vt:lpstr>Bookman Old Style</vt:lpstr>
      <vt:lpstr>Calibri</vt:lpstr>
      <vt:lpstr>Consolas</vt:lpstr>
      <vt:lpstr>Courier New</vt:lpstr>
      <vt:lpstr>Gill Sans MT</vt:lpstr>
      <vt:lpstr>Monospace</vt:lpstr>
      <vt:lpstr>Open Sans</vt:lpstr>
      <vt:lpstr>Segoe Print</vt:lpstr>
      <vt:lpstr>Segoe UI</vt:lpstr>
      <vt:lpstr>Segoe UI Light</vt:lpstr>
      <vt:lpstr>Source Code Pro</vt:lpstr>
      <vt:lpstr>StarSymbol</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8957</cp:revision>
  <dcterms:created xsi:type="dcterms:W3CDTF">2015-10-09T06:09:34Z</dcterms:created>
  <dcterms:modified xsi:type="dcterms:W3CDTF">2024-07-17T04:59:42Z</dcterms:modified>
</cp:coreProperties>
</file>