
<file path=[Content_Types].xml><?xml version="1.0" encoding="utf-8"?>
<Types xmlns="http://schemas.openxmlformats.org/package/2006/content-types">
  <Default Extension="gif" ContentType="image/gi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slides/slide56.xml" ContentType="application/vnd.openxmlformats-officedocument.presentationml.slide+xml"/>
  <Override PartName="/ppt/slides/slide57.xml" ContentType="application/vnd.openxmlformats-officedocument.presentationml.slide+xml"/>
  <Override PartName="/ppt/slides/slide58.xml" ContentType="application/vnd.openxmlformats-officedocument.presentationml.slide+xml"/>
  <Override PartName="/ppt/slides/slide59.xml" ContentType="application/vnd.openxmlformats-officedocument.presentationml.slide+xml"/>
  <Override PartName="/ppt/slides/slide60.xml" ContentType="application/vnd.openxmlformats-officedocument.presentationml.slide+xml"/>
  <Override PartName="/ppt/slides/slide61.xml" ContentType="application/vnd.openxmlformats-officedocument.presentationml.slide+xml"/>
  <Override PartName="/ppt/slides/slide62.xml" ContentType="application/vnd.openxmlformats-officedocument.presentationml.slide+xml"/>
  <Override PartName="/ppt/slides/slide63.xml" ContentType="application/vnd.openxmlformats-officedocument.presentationml.slide+xml"/>
  <Override PartName="/ppt/slides/slide64.xml" ContentType="application/vnd.openxmlformats-officedocument.presentationml.slide+xml"/>
  <Override PartName="/ppt/slides/slide65.xml" ContentType="application/vnd.openxmlformats-officedocument.presentationml.slide+xml"/>
  <Override PartName="/ppt/slides/slide66.xml" ContentType="application/vnd.openxmlformats-officedocument.presentationml.slide+xml"/>
  <Override PartName="/ppt/slides/slide67.xml" ContentType="application/vnd.openxmlformats-officedocument.presentationml.slide+xml"/>
  <Override PartName="/ppt/slides/slide68.xml" ContentType="application/vnd.openxmlformats-officedocument.presentationml.slide+xml"/>
  <Override PartName="/ppt/slides/slide69.xml" ContentType="application/vnd.openxmlformats-officedocument.presentationml.slide+xml"/>
  <Override PartName="/ppt/slides/slide70.xml" ContentType="application/vnd.openxmlformats-officedocument.presentationml.slide+xml"/>
  <Override PartName="/ppt/slides/slide71.xml" ContentType="application/vnd.openxmlformats-officedocument.presentationml.slide+xml"/>
  <Override PartName="/ppt/slides/slide72.xml" ContentType="application/vnd.openxmlformats-officedocument.presentationml.slide+xml"/>
  <Override PartName="/ppt/slides/slide73.xml" ContentType="application/vnd.openxmlformats-officedocument.presentationml.slide+xml"/>
  <Override PartName="/ppt/slides/slide74.xml" ContentType="application/vnd.openxmlformats-officedocument.presentationml.slide+xml"/>
  <Override PartName="/ppt/slides/slide75.xml" ContentType="application/vnd.openxmlformats-officedocument.presentationml.slide+xml"/>
  <Override PartName="/ppt/slides/slide76.xml" ContentType="application/vnd.openxmlformats-officedocument.presentationml.slide+xml"/>
  <Override PartName="/ppt/slides/slide77.xml" ContentType="application/vnd.openxmlformats-officedocument.presentationml.slide+xml"/>
  <Override PartName="/ppt/slides/slide78.xml" ContentType="application/vnd.openxmlformats-officedocument.presentationml.slide+xml"/>
  <Override PartName="/ppt/slides/slide79.xml" ContentType="application/vnd.openxmlformats-officedocument.presentationml.slide+xml"/>
  <Override PartName="/ppt/slides/slide80.xml" ContentType="application/vnd.openxmlformats-officedocument.presentationml.slide+xml"/>
  <Override PartName="/ppt/slides/slide81.xml" ContentType="application/vnd.openxmlformats-officedocument.presentationml.slide+xml"/>
  <Override PartName="/ppt/slides/slide82.xml" ContentType="application/vnd.openxmlformats-officedocument.presentationml.slide+xml"/>
  <Override PartName="/ppt/slides/slide83.xml" ContentType="application/vnd.openxmlformats-officedocument.presentationml.slide+xml"/>
  <Override PartName="/ppt/slides/slide84.xml" ContentType="application/vnd.openxmlformats-officedocument.presentationml.slide+xml"/>
  <Override PartName="/ppt/slides/slide85.xml" ContentType="application/vnd.openxmlformats-officedocument.presentationml.slide+xml"/>
  <Override PartName="/ppt/slides/slide86.xml" ContentType="application/vnd.openxmlformats-officedocument.presentationml.slide+xml"/>
  <Override PartName="/ppt/slides/slide87.xml" ContentType="application/vnd.openxmlformats-officedocument.presentationml.slide+xml"/>
  <Override PartName="/ppt/slides/slide88.xml" ContentType="application/vnd.openxmlformats-officedocument.presentationml.slide+xml"/>
  <Override PartName="/ppt/slides/slide89.xml" ContentType="application/vnd.openxmlformats-officedocument.presentationml.slide+xml"/>
  <Override PartName="/ppt/slides/slide90.xml" ContentType="application/vnd.openxmlformats-officedocument.presentationml.slide+xml"/>
  <Override PartName="/ppt/slides/slide91.xml" ContentType="application/vnd.openxmlformats-officedocument.presentationml.slide+xml"/>
  <Override PartName="/ppt/slides/slide92.xml" ContentType="application/vnd.openxmlformats-officedocument.presentationml.slide+xml"/>
  <Override PartName="/ppt/slides/slide93.xml" ContentType="application/vnd.openxmlformats-officedocument.presentationml.slide+xml"/>
  <Override PartName="/ppt/slides/slide94.xml" ContentType="application/vnd.openxmlformats-officedocument.presentationml.slide+xml"/>
  <Override PartName="/ppt/slides/slide95.xml" ContentType="application/vnd.openxmlformats-officedocument.presentationml.slide+xml"/>
  <Override PartName="/ppt/slides/slide96.xml" ContentType="application/vnd.openxmlformats-officedocument.presentationml.slide+xml"/>
  <Override PartName="/ppt/slides/slide97.xml" ContentType="application/vnd.openxmlformats-officedocument.presentationml.slide+xml"/>
  <Override PartName="/ppt/slides/slide98.xml" ContentType="application/vnd.openxmlformats-officedocument.presentationml.slide+xml"/>
  <Override PartName="/ppt/slides/slide99.xml" ContentType="application/vnd.openxmlformats-officedocument.presentationml.slide+xml"/>
  <Override PartName="/ppt/slides/slide100.xml" ContentType="application/vnd.openxmlformats-officedocument.presentationml.slide+xml"/>
  <Override PartName="/ppt/slides/slide101.xml" ContentType="application/vnd.openxmlformats-officedocument.presentationml.slide+xml"/>
  <Override PartName="/ppt/slides/slide102.xml" ContentType="application/vnd.openxmlformats-officedocument.presentationml.slide+xml"/>
  <Override PartName="/ppt/slides/slide103.xml" ContentType="application/vnd.openxmlformats-officedocument.presentationml.slide+xml"/>
  <Override PartName="/ppt/slides/slide104.xml" ContentType="application/vnd.openxmlformats-officedocument.presentationml.slide+xml"/>
  <Override PartName="/ppt/slides/slide105.xml" ContentType="application/vnd.openxmlformats-officedocument.presentationml.slide+xml"/>
  <Override PartName="/ppt/slides/slide106.xml" ContentType="application/vnd.openxmlformats-officedocument.presentationml.slide+xml"/>
  <Override PartName="/ppt/slides/slide107.xml" ContentType="application/vnd.openxmlformats-officedocument.presentationml.slide+xml"/>
  <Override PartName="/ppt/slides/slide108.xml" ContentType="application/vnd.openxmlformats-officedocument.presentationml.slide+xml"/>
  <Override PartName="/ppt/slides/slide109.xml" ContentType="application/vnd.openxmlformats-officedocument.presentationml.slide+xml"/>
  <Override PartName="/ppt/slides/slide110.xml" ContentType="application/vnd.openxmlformats-officedocument.presentationml.slide+xml"/>
  <Override PartName="/ppt/slides/slide111.xml" ContentType="application/vnd.openxmlformats-officedocument.presentationml.slide+xml"/>
  <Override PartName="/ppt/slides/slide112.xml" ContentType="application/vnd.openxmlformats-officedocument.presentationml.slide+xml"/>
  <Override PartName="/ppt/slides/slide113.xml" ContentType="application/vnd.openxmlformats-officedocument.presentationml.slide+xml"/>
  <Override PartName="/ppt/slides/slide114.xml" ContentType="application/vnd.openxmlformats-officedocument.presentationml.slide+xml"/>
  <Override PartName="/ppt/slides/slide115.xml" ContentType="application/vnd.openxmlformats-officedocument.presentationml.slide+xml"/>
  <Override PartName="/ppt/slides/slide116.xml" ContentType="application/vnd.openxmlformats-officedocument.presentationml.slide+xml"/>
  <Override PartName="/ppt/slides/slide117.xml" ContentType="application/vnd.openxmlformats-officedocument.presentationml.slide+xml"/>
  <Override PartName="/ppt/slides/slide118.xml" ContentType="application/vnd.openxmlformats-officedocument.presentationml.slide+xml"/>
  <Override PartName="/ppt/slides/slide119.xml" ContentType="application/vnd.openxmlformats-officedocument.presentationml.slide+xml"/>
  <Override PartName="/ppt/slides/slide120.xml" ContentType="application/vnd.openxmlformats-officedocument.presentationml.slide+xml"/>
  <Override PartName="/ppt/slides/slide121.xml" ContentType="application/vnd.openxmlformats-officedocument.presentationml.slide+xml"/>
  <Override PartName="/ppt/slides/slide122.xml" ContentType="application/vnd.openxmlformats-officedocument.presentationml.slide+xml"/>
  <Override PartName="/ppt/slides/slide123.xml" ContentType="application/vnd.openxmlformats-officedocument.presentationml.slide+xml"/>
  <Override PartName="/ppt/slides/slide124.xml" ContentType="application/vnd.openxmlformats-officedocument.presentationml.slide+xml"/>
  <Override PartName="/ppt/slides/slide125.xml" ContentType="application/vnd.openxmlformats-officedocument.presentationml.slide+xml"/>
  <Override PartName="/ppt/slides/slide126.xml" ContentType="application/vnd.openxmlformats-officedocument.presentationml.slide+xml"/>
  <Override PartName="/ppt/slides/slide127.xml" ContentType="application/vnd.openxmlformats-officedocument.presentationml.slide+xml"/>
  <Override PartName="/ppt/slides/slide128.xml" ContentType="application/vnd.openxmlformats-officedocument.presentationml.slide+xml"/>
  <Override PartName="/ppt/slides/slide129.xml" ContentType="application/vnd.openxmlformats-officedocument.presentationml.slide+xml"/>
  <Override PartName="/ppt/slides/slide130.xml" ContentType="application/vnd.openxmlformats-officedocument.presentationml.slide+xml"/>
  <Override PartName="/ppt/slides/slide131.xml" ContentType="application/vnd.openxmlformats-officedocument.presentationml.slide+xml"/>
  <Override PartName="/ppt/slides/slide132.xml" ContentType="application/vnd.openxmlformats-officedocument.presentationml.slide+xml"/>
  <Override PartName="/ppt/slides/slide133.xml" ContentType="application/vnd.openxmlformats-officedocument.presentationml.slide+xml"/>
  <Override PartName="/ppt/slides/slide134.xml" ContentType="application/vnd.openxmlformats-officedocument.presentationml.slide+xml"/>
  <Override PartName="/ppt/slides/slide135.xml" ContentType="application/vnd.openxmlformats-officedocument.presentationml.slide+xml"/>
  <Override PartName="/ppt/slides/slide136.xml" ContentType="application/vnd.openxmlformats-officedocument.presentationml.slide+xml"/>
  <Override PartName="/ppt/slides/slide137.xml" ContentType="application/vnd.openxmlformats-officedocument.presentationml.slide+xml"/>
  <Override PartName="/ppt/slides/slide138.xml" ContentType="application/vnd.openxmlformats-officedocument.presentationml.slide+xml"/>
  <Override PartName="/ppt/slides/slide139.xml" ContentType="application/vnd.openxmlformats-officedocument.presentationml.slide+xml"/>
  <Override PartName="/ppt/slides/slide140.xml" ContentType="application/vnd.openxmlformats-officedocument.presentationml.slide+xml"/>
  <Override PartName="/ppt/slides/slide141.xml" ContentType="application/vnd.openxmlformats-officedocument.presentationml.slide+xml"/>
  <Override PartName="/ppt/slides/slide142.xml" ContentType="application/vnd.openxmlformats-officedocument.presentationml.slide+xml"/>
  <Override PartName="/ppt/slides/slide143.xml" ContentType="application/vnd.openxmlformats-officedocument.presentationml.slide+xml"/>
  <Override PartName="/ppt/slides/slide144.xml" ContentType="application/vnd.openxmlformats-officedocument.presentationml.slide+xml"/>
  <Override PartName="/ppt/slides/slide145.xml" ContentType="application/vnd.openxmlformats-officedocument.presentationml.slide+xml"/>
  <Override PartName="/ppt/slides/slide146.xml" ContentType="application/vnd.openxmlformats-officedocument.presentationml.slide+xml"/>
  <Override PartName="/ppt/slides/slide147.xml" ContentType="application/vnd.openxmlformats-officedocument.presentationml.slide+xml"/>
  <Override PartName="/ppt/slides/slide148.xml" ContentType="application/vnd.openxmlformats-officedocument.presentationml.slide+xml"/>
  <Override PartName="/ppt/slides/slide149.xml" ContentType="application/vnd.openxmlformats-officedocument.presentationml.slide+xml"/>
  <Override PartName="/ppt/slides/slide150.xml" ContentType="application/vnd.openxmlformats-officedocument.presentationml.slide+xml"/>
  <Override PartName="/ppt/slides/slide151.xml" ContentType="application/vnd.openxmlformats-officedocument.presentationml.slide+xml"/>
  <Override PartName="/ppt/slides/slide152.xml" ContentType="application/vnd.openxmlformats-officedocument.presentationml.slide+xml"/>
  <Override PartName="/ppt/slides/slide153.xml" ContentType="application/vnd.openxmlformats-officedocument.presentationml.slide+xml"/>
  <Override PartName="/ppt/slides/slide154.xml" ContentType="application/vnd.openxmlformats-officedocument.presentationml.slide+xml"/>
  <Override PartName="/ppt/slides/slide155.xml" ContentType="application/vnd.openxmlformats-officedocument.presentationml.slide+xml"/>
  <Override PartName="/ppt/slides/slide156.xml" ContentType="application/vnd.openxmlformats-officedocument.presentationml.slide+xml"/>
  <Override PartName="/ppt/slides/slide157.xml" ContentType="application/vnd.openxmlformats-officedocument.presentationml.slide+xml"/>
  <Override PartName="/ppt/slides/slide158.xml" ContentType="application/vnd.openxmlformats-officedocument.presentationml.slide+xml"/>
  <Override PartName="/ppt/slides/slide159.xml" ContentType="application/vnd.openxmlformats-officedocument.presentationml.slide+xml"/>
  <Override PartName="/ppt/slides/slide160.xml" ContentType="application/vnd.openxmlformats-officedocument.presentationml.slide+xml"/>
  <Override PartName="/ppt/slides/slide161.xml" ContentType="application/vnd.openxmlformats-officedocument.presentationml.slide+xml"/>
  <Override PartName="/ppt/slides/slide162.xml" ContentType="application/vnd.openxmlformats-officedocument.presentationml.slide+xml"/>
  <Override PartName="/ppt/slides/slide163.xml" ContentType="application/vnd.openxmlformats-officedocument.presentationml.slide+xml"/>
  <Override PartName="/ppt/slides/slide164.xml" ContentType="application/vnd.openxmlformats-officedocument.presentationml.slide+xml"/>
  <Override PartName="/ppt/slides/slide165.xml" ContentType="application/vnd.openxmlformats-officedocument.presentationml.slide+xml"/>
  <Override PartName="/ppt/slides/slide166.xml" ContentType="application/vnd.openxmlformats-officedocument.presentationml.slide+xml"/>
  <Override PartName="/ppt/slides/slide167.xml" ContentType="application/vnd.openxmlformats-officedocument.presentationml.slide+xml"/>
  <Override PartName="/ppt/slides/slide168.xml" ContentType="application/vnd.openxmlformats-officedocument.presentationml.slide+xml"/>
  <Override PartName="/ppt/slides/slide169.xml" ContentType="application/vnd.openxmlformats-officedocument.presentationml.slide+xml"/>
  <Override PartName="/ppt/slides/slide170.xml" ContentType="application/vnd.openxmlformats-officedocument.presentationml.slide+xml"/>
  <Override PartName="/ppt/slides/slide171.xml" ContentType="application/vnd.openxmlformats-officedocument.presentationml.slide+xml"/>
  <Override PartName="/ppt/slides/slide172.xml" ContentType="application/vnd.openxmlformats-officedocument.presentationml.slide+xml"/>
  <Override PartName="/ppt/slides/slide173.xml" ContentType="application/vnd.openxmlformats-officedocument.presentationml.slide+xml"/>
  <Override PartName="/ppt/slides/slide174.xml" ContentType="application/vnd.openxmlformats-officedocument.presentationml.slide+xml"/>
  <Override PartName="/ppt/slides/slide175.xml" ContentType="application/vnd.openxmlformats-officedocument.presentationml.slide+xml"/>
  <Override PartName="/ppt/slides/slide176.xml" ContentType="application/vnd.openxmlformats-officedocument.presentationml.slide+xml"/>
  <Override PartName="/ppt/slides/slide177.xml" ContentType="application/vnd.openxmlformats-officedocument.presentationml.slide+xml"/>
  <Override PartName="/ppt/slides/slide178.xml" ContentType="application/vnd.openxmlformats-officedocument.presentationml.slide+xml"/>
  <Override PartName="/ppt/slides/slide179.xml" ContentType="application/vnd.openxmlformats-officedocument.presentationml.slide+xml"/>
  <Override PartName="/ppt/slides/slide180.xml" ContentType="application/vnd.openxmlformats-officedocument.presentationml.slide+xml"/>
  <Override PartName="/ppt/slides/slide181.xml" ContentType="application/vnd.openxmlformats-officedocument.presentationml.slide+xml"/>
  <Override PartName="/ppt/slides/slide182.xml" ContentType="application/vnd.openxmlformats-officedocument.presentationml.slide+xml"/>
  <Override PartName="/ppt/slides/slide183.xml" ContentType="application/vnd.openxmlformats-officedocument.presentationml.slide+xml"/>
  <Override PartName="/ppt/slides/slide184.xml" ContentType="application/vnd.openxmlformats-officedocument.presentationml.slide+xml"/>
  <Override PartName="/ppt/slides/slide185.xml" ContentType="application/vnd.openxmlformats-officedocument.presentationml.slide+xml"/>
  <Override PartName="/ppt/slides/slide186.xml" ContentType="application/vnd.openxmlformats-officedocument.presentationml.slide+xml"/>
  <Override PartName="/ppt/slides/slide187.xml" ContentType="application/vnd.openxmlformats-officedocument.presentationml.slide+xml"/>
  <Override PartName="/ppt/slides/slide188.xml" ContentType="application/vnd.openxmlformats-officedocument.presentationml.slide+xml"/>
  <Override PartName="/ppt/slides/slide189.xml" ContentType="application/vnd.openxmlformats-officedocument.presentationml.slide+xml"/>
  <Override PartName="/ppt/slides/slide190.xml" ContentType="application/vnd.openxmlformats-officedocument.presentationml.slide+xml"/>
  <Override PartName="/ppt/slides/slide191.xml" ContentType="application/vnd.openxmlformats-officedocument.presentationml.slide+xml"/>
  <Override PartName="/ppt/slides/slide192.xml" ContentType="application/vnd.openxmlformats-officedocument.presentationml.slide+xml"/>
  <Override PartName="/ppt/slides/slide193.xml" ContentType="application/vnd.openxmlformats-officedocument.presentationml.slide+xml"/>
  <Override PartName="/ppt/slides/slide194.xml" ContentType="application/vnd.openxmlformats-officedocument.presentationml.slide+xml"/>
  <Override PartName="/ppt/notesMasters/notesMaster1.xml" ContentType="application/vnd.openxmlformats-officedocument.presentationml.notesMaster+xml"/>
  <Override PartName="/ppt/commentAuthors.xml" ContentType="application/vnd.openxmlformats-officedocument.presentationml.commentAuthors+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20" r:id="rId1"/>
  </p:sldMasterIdLst>
  <p:notesMasterIdLst>
    <p:notesMasterId r:id="rId196"/>
  </p:notesMasterIdLst>
  <p:sldIdLst>
    <p:sldId id="497" r:id="rId2"/>
    <p:sldId id="472" r:id="rId3"/>
    <p:sldId id="1290" r:id="rId4"/>
    <p:sldId id="707" r:id="rId5"/>
    <p:sldId id="701" r:id="rId6"/>
    <p:sldId id="702" r:id="rId7"/>
    <p:sldId id="703" r:id="rId8"/>
    <p:sldId id="704" r:id="rId9"/>
    <p:sldId id="1320" r:id="rId10"/>
    <p:sldId id="705" r:id="rId11"/>
    <p:sldId id="708" r:id="rId12"/>
    <p:sldId id="1321" r:id="rId13"/>
    <p:sldId id="864" r:id="rId14"/>
    <p:sldId id="709" r:id="rId15"/>
    <p:sldId id="710" r:id="rId16"/>
    <p:sldId id="1291" r:id="rId17"/>
    <p:sldId id="1306" r:id="rId18"/>
    <p:sldId id="1177" r:id="rId19"/>
    <p:sldId id="1313" r:id="rId20"/>
    <p:sldId id="1314" r:id="rId21"/>
    <p:sldId id="1178" r:id="rId22"/>
    <p:sldId id="1225" r:id="rId23"/>
    <p:sldId id="1100" r:id="rId24"/>
    <p:sldId id="1101" r:id="rId25"/>
    <p:sldId id="1130" r:id="rId26"/>
    <p:sldId id="1131" r:id="rId27"/>
    <p:sldId id="1134" r:id="rId28"/>
    <p:sldId id="1132" r:id="rId29"/>
    <p:sldId id="1133" r:id="rId30"/>
    <p:sldId id="1135" r:id="rId31"/>
    <p:sldId id="1280" r:id="rId32"/>
    <p:sldId id="1281" r:id="rId33"/>
    <p:sldId id="1136" r:id="rId34"/>
    <p:sldId id="1137" r:id="rId35"/>
    <p:sldId id="1138" r:id="rId36"/>
    <p:sldId id="1139" r:id="rId37"/>
    <p:sldId id="1404" r:id="rId38"/>
    <p:sldId id="1405" r:id="rId39"/>
    <p:sldId id="1159" r:id="rId40"/>
    <p:sldId id="1160" r:id="rId41"/>
    <p:sldId id="1344" r:id="rId42"/>
    <p:sldId id="1345" r:id="rId43"/>
    <p:sldId id="1165" r:id="rId44"/>
    <p:sldId id="1166" r:id="rId45"/>
    <p:sldId id="1198" r:id="rId46"/>
    <p:sldId id="1199" r:id="rId47"/>
    <p:sldId id="1140" r:id="rId48"/>
    <p:sldId id="1141" r:id="rId49"/>
    <p:sldId id="1163" r:id="rId50"/>
    <p:sldId id="1164" r:id="rId51"/>
    <p:sldId id="1284" r:id="rId52"/>
    <p:sldId id="1285" r:id="rId53"/>
    <p:sldId id="1334" r:id="rId54"/>
    <p:sldId id="1351" r:id="rId55"/>
    <p:sldId id="1335" r:id="rId56"/>
    <p:sldId id="1282" r:id="rId57"/>
    <p:sldId id="1283" r:id="rId58"/>
    <p:sldId id="1228" r:id="rId59"/>
    <p:sldId id="1229" r:id="rId60"/>
    <p:sldId id="1171" r:id="rId61"/>
    <p:sldId id="1172" r:id="rId62"/>
    <p:sldId id="1167" r:id="rId63"/>
    <p:sldId id="1168" r:id="rId64"/>
    <p:sldId id="1142" r:id="rId65"/>
    <p:sldId id="1143" r:id="rId66"/>
    <p:sldId id="1144" r:id="rId67"/>
    <p:sldId id="1350" r:id="rId68"/>
    <p:sldId id="1407" r:id="rId69"/>
    <p:sldId id="1340" r:id="rId70"/>
    <p:sldId id="1156" r:id="rId71"/>
    <p:sldId id="1145" r:id="rId72"/>
    <p:sldId id="1146" r:id="rId73"/>
    <p:sldId id="1147" r:id="rId74"/>
    <p:sldId id="1148" r:id="rId75"/>
    <p:sldId id="1149" r:id="rId76"/>
    <p:sldId id="1150" r:id="rId77"/>
    <p:sldId id="1151" r:id="rId78"/>
    <p:sldId id="1152" r:id="rId79"/>
    <p:sldId id="1153" r:id="rId80"/>
    <p:sldId id="1226" r:id="rId81"/>
    <p:sldId id="1227" r:id="rId82"/>
    <p:sldId id="1161" r:id="rId83"/>
    <p:sldId id="1162" r:id="rId84"/>
    <p:sldId id="1154" r:id="rId85"/>
    <p:sldId id="1155" r:id="rId86"/>
    <p:sldId id="1191" r:id="rId87"/>
    <p:sldId id="1192" r:id="rId88"/>
    <p:sldId id="1179" r:id="rId89"/>
    <p:sldId id="1180" r:id="rId90"/>
    <p:sldId id="1183" r:id="rId91"/>
    <p:sldId id="1184" r:id="rId92"/>
    <p:sldId id="1413" r:id="rId93"/>
    <p:sldId id="1414" r:id="rId94"/>
    <p:sldId id="1415" r:id="rId95"/>
    <p:sldId id="1416" r:id="rId96"/>
    <p:sldId id="1417" r:id="rId97"/>
    <p:sldId id="1420" r:id="rId98"/>
    <p:sldId id="1421" r:id="rId99"/>
    <p:sldId id="1332" r:id="rId100"/>
    <p:sldId id="1333" r:id="rId101"/>
    <p:sldId id="1193" r:id="rId102"/>
    <p:sldId id="1194" r:id="rId103"/>
    <p:sldId id="1223" r:id="rId104"/>
    <p:sldId id="1224" r:id="rId105"/>
    <p:sldId id="1277" r:id="rId106"/>
    <p:sldId id="1330" r:id="rId107"/>
    <p:sldId id="1328" r:id="rId108"/>
    <p:sldId id="1331" r:id="rId109"/>
    <p:sldId id="1329" r:id="rId110"/>
    <p:sldId id="1410" r:id="rId111"/>
    <p:sldId id="1412" r:id="rId112"/>
    <p:sldId id="1185" r:id="rId113"/>
    <p:sldId id="1186" r:id="rId114"/>
    <p:sldId id="1187" r:id="rId115"/>
    <p:sldId id="1188" r:id="rId116"/>
    <p:sldId id="1189" r:id="rId117"/>
    <p:sldId id="1190" r:id="rId118"/>
    <p:sldId id="1234" r:id="rId119"/>
    <p:sldId id="1235" r:id="rId120"/>
    <p:sldId id="1275" r:id="rId121"/>
    <p:sldId id="1276" r:id="rId122"/>
    <p:sldId id="1336" r:id="rId123"/>
    <p:sldId id="1337" r:id="rId124"/>
    <p:sldId id="1418" r:id="rId125"/>
    <p:sldId id="1419" r:id="rId126"/>
    <p:sldId id="1310" r:id="rId127"/>
    <p:sldId id="1311" r:id="rId128"/>
    <p:sldId id="1273" r:id="rId129"/>
    <p:sldId id="1274" r:id="rId130"/>
    <p:sldId id="1173" r:id="rId131"/>
    <p:sldId id="1174" r:id="rId132"/>
    <p:sldId id="1308" r:id="rId133"/>
    <p:sldId id="1309" r:id="rId134"/>
    <p:sldId id="1200" r:id="rId135"/>
    <p:sldId id="1201" r:id="rId136"/>
    <p:sldId id="1099" r:id="rId137"/>
    <p:sldId id="1256" r:id="rId138"/>
    <p:sldId id="1257" r:id="rId139"/>
    <p:sldId id="1258" r:id="rId140"/>
    <p:sldId id="1259" r:id="rId141"/>
    <p:sldId id="1348" r:id="rId142"/>
    <p:sldId id="1349" r:id="rId143"/>
    <p:sldId id="1326" r:id="rId144"/>
    <p:sldId id="1327" r:id="rId145"/>
    <p:sldId id="1322" r:id="rId146"/>
    <p:sldId id="1323" r:id="rId147"/>
    <p:sldId id="1324" r:id="rId148"/>
    <p:sldId id="1325" r:id="rId149"/>
    <p:sldId id="1260" r:id="rId150"/>
    <p:sldId id="1261" r:id="rId151"/>
    <p:sldId id="1262" r:id="rId152"/>
    <p:sldId id="1263" r:id="rId153"/>
    <p:sldId id="1406" r:id="rId154"/>
    <p:sldId id="1411" r:id="rId155"/>
    <p:sldId id="1264" r:id="rId156"/>
    <p:sldId id="1341" r:id="rId157"/>
    <p:sldId id="1342" r:id="rId158"/>
    <p:sldId id="1265" r:id="rId159"/>
    <p:sldId id="1266" r:id="rId160"/>
    <p:sldId id="1267" r:id="rId161"/>
    <p:sldId id="1268" r:id="rId162"/>
    <p:sldId id="1216" r:id="rId163"/>
    <p:sldId id="1092" r:id="rId164"/>
    <p:sldId id="1251" r:id="rId165"/>
    <p:sldId id="1252" r:id="rId166"/>
    <p:sldId id="1269" r:id="rId167"/>
    <p:sldId id="1270" r:id="rId168"/>
    <p:sldId id="1271" r:id="rId169"/>
    <p:sldId id="1272" r:id="rId170"/>
    <p:sldId id="1219" r:id="rId171"/>
    <p:sldId id="1204" r:id="rId172"/>
    <p:sldId id="1338" r:id="rId173"/>
    <p:sldId id="1339" r:id="rId174"/>
    <p:sldId id="1346" r:id="rId175"/>
    <p:sldId id="1347" r:id="rId176"/>
    <p:sldId id="1408" r:id="rId177"/>
    <p:sldId id="1409" r:id="rId178"/>
    <p:sldId id="1315" r:id="rId179"/>
    <p:sldId id="1316" r:id="rId180"/>
    <p:sldId id="1318" r:id="rId181"/>
    <p:sldId id="1292" r:id="rId182"/>
    <p:sldId id="1301" r:id="rId183"/>
    <p:sldId id="1302" r:id="rId184"/>
    <p:sldId id="1294" r:id="rId185"/>
    <p:sldId id="1293" r:id="rId186"/>
    <p:sldId id="1295" r:id="rId187"/>
    <p:sldId id="1296" r:id="rId188"/>
    <p:sldId id="1297" r:id="rId189"/>
    <p:sldId id="1303" r:id="rId190"/>
    <p:sldId id="1304" r:id="rId191"/>
    <p:sldId id="954" r:id="rId192"/>
    <p:sldId id="1307" r:id="rId193"/>
    <p:sldId id="788" r:id="rId194"/>
    <p:sldId id="1087" r:id="rId195"/>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15:guide id="1" orient="horz" pos="2160" userDrawn="1">
          <p15:clr>
            <a:srgbClr val="A4A3A4"/>
          </p15:clr>
        </p15:guide>
        <p15:guide id="2" pos="3840" userDrawn="1">
          <p15:clr>
            <a:srgbClr val="A4A3A4"/>
          </p15:clr>
        </p15:guide>
      </p15:sldGuideLst>
    </p:ext>
  </p:extLst>
</p:presentation>
</file>

<file path=ppt/commentAuthors.xml><?xml version="1.0" encoding="utf-8"?>
<p:cmAuthorLst xmlns:a="http://schemas.openxmlformats.org/drawingml/2006/main" xmlns:r="http://schemas.openxmlformats.org/officeDocument/2006/relationships" xmlns:p="http://schemas.openxmlformats.org/presentationml/2006/main">
  <p:cmAuthor id="1" name="saleel" initials="s" lastIdx="1" clrIdx="0">
    <p:extLst>
      <p:ext uri="{19B8F6BF-5375-455C-9EA6-DF929625EA0E}">
        <p15:presenceInfo xmlns:p15="http://schemas.microsoft.com/office/powerpoint/2012/main" userId="saleel" providerId="None"/>
      </p:ext>
    </p:extLst>
  </p:cmAuthor>
</p:cmAuthorLst>
</file>

<file path=ppt/presProps.xml><?xml version="1.0" encoding="utf-8"?>
<p:presentationPr xmlns:a="http://schemas.openxmlformats.org/drawingml/2006/main" xmlns:r="http://schemas.openxmlformats.org/officeDocument/2006/relationships" xmlns:p="http://schemas.openxmlformats.org/presentationml/2006/main">
  <p:showPr showNarration="1">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732B54"/>
    <a:srgbClr val="047796"/>
    <a:srgbClr val="C05893"/>
    <a:srgbClr val="4F0896"/>
    <a:srgbClr val="B6816E"/>
    <a:srgbClr val="FF5A36"/>
    <a:srgbClr val="036883"/>
    <a:srgbClr val="B5731B"/>
    <a:srgbClr val="B22251"/>
    <a:srgbClr val="F99039"/>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BC89EF96-8CEA-46FF-86C4-4CE0E7609802}" styleName="Light Style 3 - Accent 1">
    <a:wholeTbl>
      <a:tcTxStyle>
        <a:fontRef idx="minor">
          <a:scrgbClr r="0" g="0" b="0"/>
        </a:fontRef>
        <a:schemeClr val="tx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w="12700" cmpd="sng">
              <a:solidFill>
                <a:schemeClr val="accent1"/>
              </a:solidFill>
            </a:ln>
          </a:insideV>
        </a:tcBdr>
        <a:fill>
          <a:noFill/>
        </a:fill>
      </a:tcStyle>
    </a:wholeTbl>
    <a:band1H>
      <a:tcStyle>
        <a:tcBdr/>
        <a:fill>
          <a:solidFill>
            <a:schemeClr val="accent1">
              <a:alpha val="20000"/>
            </a:schemeClr>
          </a:solidFill>
        </a:fill>
      </a:tcStyle>
    </a:band1H>
    <a:band1V>
      <a:tcStyle>
        <a:tcBdr/>
        <a:fill>
          <a:solidFill>
            <a:schemeClr val="accent1">
              <a:alpha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noFill/>
        </a:fill>
      </a:tcStyle>
    </a:lastRow>
    <a:firstRow>
      <a:tcTxStyle b="on"/>
      <a:tcStyle>
        <a:tcBdr>
          <a:bottom>
            <a:ln w="25400" cmpd="sng">
              <a:solidFill>
                <a:schemeClr val="accent1"/>
              </a:solidFill>
            </a:ln>
          </a:bottom>
        </a:tcBdr>
        <a:fill>
          <a:noFill/>
        </a:fill>
      </a:tcStyle>
    </a:firstRow>
  </a:tblStyle>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72833802-FEF1-4C79-8D5D-14CF1EAF98D9}" styleName="Light Style 2 - Accent 2">
    <a:wholeTbl>
      <a:tcTxStyle>
        <a:fontRef idx="minor">
          <a:scrgbClr r="0" g="0" b="0"/>
        </a:fontRef>
        <a:schemeClr val="tx1"/>
      </a:tcTxStyle>
      <a:tcStyle>
        <a:tcBdr>
          <a:left>
            <a:lnRef idx="1">
              <a:schemeClr val="accent2"/>
            </a:lnRef>
          </a:left>
          <a:right>
            <a:lnRef idx="1">
              <a:schemeClr val="accent2"/>
            </a:lnRef>
          </a:right>
          <a:top>
            <a:lnRef idx="1">
              <a:schemeClr val="accent2"/>
            </a:lnRef>
          </a:top>
          <a:bottom>
            <a:lnRef idx="1">
              <a:schemeClr val="accent2"/>
            </a:lnRef>
          </a:bottom>
          <a:insideH>
            <a:ln>
              <a:noFill/>
            </a:ln>
          </a:insideH>
          <a:insideV>
            <a:ln>
              <a:noFill/>
            </a:ln>
          </a:insideV>
        </a:tcBdr>
        <a:fill>
          <a:noFill/>
        </a:fill>
      </a:tcStyle>
    </a:wholeTbl>
    <a:band1H>
      <a:tcStyle>
        <a:tcBdr>
          <a:top>
            <a:lnRef idx="1">
              <a:schemeClr val="accent2"/>
            </a:lnRef>
          </a:top>
          <a:bottom>
            <a:lnRef idx="1">
              <a:schemeClr val="accent2"/>
            </a:lnRef>
          </a:bottom>
        </a:tcBdr>
      </a:tcStyle>
    </a:band1H>
    <a:band1V>
      <a:tcStyle>
        <a:tcBdr>
          <a:left>
            <a:lnRef idx="1">
              <a:schemeClr val="accent2"/>
            </a:lnRef>
          </a:left>
          <a:right>
            <a:lnRef idx="1">
              <a:schemeClr val="accent2"/>
            </a:lnRef>
          </a:right>
        </a:tcBdr>
      </a:tcStyle>
    </a:band1V>
    <a:band2V>
      <a:tcStyle>
        <a:tcBdr>
          <a:left>
            <a:lnRef idx="1">
              <a:schemeClr val="accent2"/>
            </a:lnRef>
          </a:left>
          <a:right>
            <a:lnRef idx="1">
              <a:schemeClr val="accent2"/>
            </a:lnRef>
          </a:right>
        </a:tcBdr>
      </a:tcStyle>
    </a:band2V>
    <a:lastCol>
      <a:tcTxStyle b="on"/>
      <a:tcStyle>
        <a:tcBdr/>
      </a:tcStyle>
    </a:lastCol>
    <a:firstCol>
      <a:tcTxStyle b="on"/>
      <a:tcStyle>
        <a:tcBdr/>
      </a:tcStyle>
    </a:firstCol>
    <a:lastRow>
      <a:tcTxStyle b="on"/>
      <a:tcStyle>
        <a:tcBdr>
          <a:top>
            <a:ln w="50800" cmpd="dbl">
              <a:solidFill>
                <a:schemeClr val="accent2"/>
              </a:solidFill>
            </a:ln>
          </a:top>
        </a:tcBdr>
      </a:tcStyle>
    </a:lastRow>
    <a:firstRow>
      <a:tcTxStyle b="on">
        <a:fontRef idx="minor">
          <a:scrgbClr r="0" g="0" b="0"/>
        </a:fontRef>
        <a:schemeClr val="bg1"/>
      </a:tcTxStyle>
      <a:tcStyle>
        <a:tcBdr/>
        <a:fillRef idx="1">
          <a:schemeClr val="accent2"/>
        </a:fillRef>
      </a:tcStyle>
    </a:firstRow>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5DA37D80-6434-44D0-A028-1B22A696006F}" styleName="Light Style 3 - Accent 2">
    <a:wholeTbl>
      <a:tcTxStyle>
        <a:fontRef idx="minor">
          <a:scrgbClr r="0" g="0" b="0"/>
        </a:fontRef>
        <a:schemeClr val="tx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w="12700" cmpd="sng">
              <a:solidFill>
                <a:schemeClr val="accent2"/>
              </a:solidFill>
            </a:ln>
          </a:insideV>
        </a:tcBdr>
        <a:fill>
          <a:noFill/>
        </a:fill>
      </a:tcStyle>
    </a:wholeTbl>
    <a:band1H>
      <a:tcStyle>
        <a:tcBdr/>
        <a:fill>
          <a:solidFill>
            <a:schemeClr val="accent2">
              <a:alpha val="20000"/>
            </a:schemeClr>
          </a:solidFill>
        </a:fill>
      </a:tcStyle>
    </a:band1H>
    <a:band1V>
      <a:tcStyle>
        <a:tcBdr/>
        <a:fill>
          <a:solidFill>
            <a:schemeClr val="accent2">
              <a:alpha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noFill/>
        </a:fill>
      </a:tcStyle>
    </a:lastRow>
    <a:firstRow>
      <a:tcTxStyle b="on"/>
      <a:tcStyle>
        <a:tcBdr>
          <a:bottom>
            <a:ln w="25400" cmpd="sng">
              <a:solidFill>
                <a:schemeClr val="accent2"/>
              </a:solidFill>
            </a:ln>
          </a:bottom>
        </a:tcBdr>
        <a:fill>
          <a:noFill/>
        </a:fill>
      </a:tcStyle>
    </a:firstRow>
  </a:tblStyle>
  <a:tblStyle styleId="{21E4AEA4-8DFA-4A89-87EB-49C32662AFE0}" styleName="Medium Style 2 - Accent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2">
              <a:tint val="20000"/>
            </a:schemeClr>
          </a:solidFill>
        </a:fill>
      </a:tcStyle>
    </a:wholeTbl>
    <a:band1H>
      <a:tcStyle>
        <a:tcBdr/>
        <a:fill>
          <a:solidFill>
            <a:schemeClr val="accent2">
              <a:tint val="40000"/>
            </a:schemeClr>
          </a:solidFill>
        </a:fill>
      </a:tcStyle>
    </a:band1H>
    <a:band2H>
      <a:tcStyle>
        <a:tcBdr/>
      </a:tcStyle>
    </a:band2H>
    <a:band1V>
      <a:tcStyle>
        <a:tcBdr/>
        <a:fill>
          <a:solidFill>
            <a:schemeClr val="accent2">
              <a:tint val="40000"/>
            </a:schemeClr>
          </a:solidFill>
        </a:fill>
      </a:tcStyle>
    </a:band1V>
    <a:band2V>
      <a:tcStyle>
        <a:tcBdr/>
      </a:tcStyle>
    </a:band2V>
    <a:lastCol>
      <a:tcTxStyle b="on">
        <a:fontRef idx="minor">
          <a:prstClr val="black"/>
        </a:fontRef>
        <a:schemeClr val="lt1"/>
      </a:tcTxStyle>
      <a:tcStyle>
        <a:tcBdr/>
        <a:fill>
          <a:solidFill>
            <a:schemeClr val="accent2"/>
          </a:solidFill>
        </a:fill>
      </a:tcStyle>
    </a:lastCol>
    <a:firstCol>
      <a:tcTxStyle b="on">
        <a:fontRef idx="minor">
          <a:prstClr val="black"/>
        </a:fontRef>
        <a:schemeClr val="lt1"/>
      </a:tcTxStyle>
      <a:tcStyle>
        <a:tcBdr/>
        <a:fill>
          <a:solidFill>
            <a:schemeClr val="accent2"/>
          </a:solidFill>
        </a:fill>
      </a:tcStyle>
    </a:firstCol>
    <a:lastRow>
      <a:tcTxStyle b="on">
        <a:fontRef idx="minor">
          <a:prstClr val="black"/>
        </a:fontRef>
        <a:schemeClr val="lt1"/>
      </a:tcTxStyle>
      <a:tcStyle>
        <a:tcBdr>
          <a:top>
            <a:ln w="38100" cmpd="sng">
              <a:solidFill>
                <a:schemeClr val="lt1"/>
              </a:solidFill>
            </a:ln>
          </a:top>
        </a:tcBdr>
        <a:fill>
          <a:solidFill>
            <a:schemeClr val="accent2"/>
          </a:solidFill>
        </a:fill>
      </a:tcStyle>
    </a:lastRow>
    <a:firstRow>
      <a:tcTxStyle b="on">
        <a:fontRef idx="minor">
          <a:prstClr val="black"/>
        </a:fontRef>
        <a:schemeClr val="lt1"/>
      </a:tcTxStyle>
      <a:tcStyle>
        <a:tcBdr>
          <a:bottom>
            <a:ln w="38100" cmpd="sng">
              <a:solidFill>
                <a:schemeClr val="lt1"/>
              </a:solidFill>
            </a:ln>
          </a:bottom>
        </a:tcBdr>
        <a:fill>
          <a:solidFill>
            <a:schemeClr val="accent2"/>
          </a:solidFill>
        </a:fill>
      </a:tcStyle>
    </a:firstRow>
  </a:tblStyle>
  <a:tblStyle styleId="{F5AB1C69-6EDB-4FF4-983F-18BD219EF322}" styleName="Medium Style 2 - Accent 3">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3">
              <a:tint val="20000"/>
            </a:schemeClr>
          </a:solidFill>
        </a:fill>
      </a:tcStyle>
    </a:wholeTbl>
    <a:band1H>
      <a:tcStyle>
        <a:tcBdr/>
        <a:fill>
          <a:solidFill>
            <a:schemeClr val="accent3">
              <a:tint val="40000"/>
            </a:schemeClr>
          </a:solidFill>
        </a:fill>
      </a:tcStyle>
    </a:band1H>
    <a:band2H>
      <a:tcStyle>
        <a:tcBdr/>
      </a:tcStyle>
    </a:band2H>
    <a:band1V>
      <a:tcStyle>
        <a:tcBdr/>
        <a:fill>
          <a:solidFill>
            <a:schemeClr val="accent3">
              <a:tint val="40000"/>
            </a:schemeClr>
          </a:solidFill>
        </a:fill>
      </a:tcStyle>
    </a:band1V>
    <a:band2V>
      <a:tcStyle>
        <a:tcBdr/>
      </a:tcStyle>
    </a:band2V>
    <a:lastCol>
      <a:tcTxStyle b="on">
        <a:fontRef idx="minor">
          <a:prstClr val="black"/>
        </a:fontRef>
        <a:schemeClr val="lt1"/>
      </a:tcTxStyle>
      <a:tcStyle>
        <a:tcBdr/>
        <a:fill>
          <a:solidFill>
            <a:schemeClr val="accent3"/>
          </a:solidFill>
        </a:fill>
      </a:tcStyle>
    </a:lastCol>
    <a:firstCol>
      <a:tcTxStyle b="on">
        <a:fontRef idx="minor">
          <a:prstClr val="black"/>
        </a:fontRef>
        <a:schemeClr val="lt1"/>
      </a:tcTxStyle>
      <a:tcStyle>
        <a:tcBdr/>
        <a:fill>
          <a:solidFill>
            <a:schemeClr val="accent3"/>
          </a:solidFill>
        </a:fill>
      </a:tcStyle>
    </a:firstCol>
    <a:lastRow>
      <a:tcTxStyle b="on">
        <a:fontRef idx="minor">
          <a:prstClr val="black"/>
        </a:fontRef>
        <a:schemeClr val="lt1"/>
      </a:tcTxStyle>
      <a:tcStyle>
        <a:tcBdr>
          <a:top>
            <a:ln w="38100" cmpd="sng">
              <a:solidFill>
                <a:schemeClr val="lt1"/>
              </a:solidFill>
            </a:ln>
          </a:top>
        </a:tcBdr>
        <a:fill>
          <a:solidFill>
            <a:schemeClr val="accent3"/>
          </a:solidFill>
        </a:fill>
      </a:tcStyle>
    </a:lastRow>
    <a:firstRow>
      <a:tcTxStyle b="on">
        <a:fontRef idx="minor">
          <a:prstClr val="black"/>
        </a:fontRef>
        <a:schemeClr val="lt1"/>
      </a:tcTxStyle>
      <a:tcStyle>
        <a:tcBdr>
          <a:bottom>
            <a:ln w="38100" cmpd="sng">
              <a:solidFill>
                <a:schemeClr val="lt1"/>
              </a:solidFill>
            </a:ln>
          </a:bottom>
        </a:tcBdr>
        <a:fill>
          <a:solidFill>
            <a:schemeClr val="accent3"/>
          </a:solidFill>
        </a:fill>
      </a:tcStyle>
    </a:firstRow>
  </a:tblStyle>
  <a:tblStyle styleId="{00A15C55-8517-42AA-B614-E9B94910E393}" styleName="Medium Style 2 - Accent 4">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4">
              <a:tint val="20000"/>
            </a:schemeClr>
          </a:solidFill>
        </a:fill>
      </a:tcStyle>
    </a:wholeTbl>
    <a:band1H>
      <a:tcStyle>
        <a:tcBdr/>
        <a:fill>
          <a:solidFill>
            <a:schemeClr val="accent4">
              <a:tint val="40000"/>
            </a:schemeClr>
          </a:solidFill>
        </a:fill>
      </a:tcStyle>
    </a:band1H>
    <a:band2H>
      <a:tcStyle>
        <a:tcBdr/>
      </a:tcStyle>
    </a:band2H>
    <a:band1V>
      <a:tcStyle>
        <a:tcBdr/>
        <a:fill>
          <a:solidFill>
            <a:schemeClr val="accent4">
              <a:tint val="40000"/>
            </a:schemeClr>
          </a:solidFill>
        </a:fill>
      </a:tcStyle>
    </a:band1V>
    <a:band2V>
      <a:tcStyle>
        <a:tcBdr/>
      </a:tcStyle>
    </a:band2V>
    <a:lastCol>
      <a:tcTxStyle b="on">
        <a:fontRef idx="minor">
          <a:prstClr val="black"/>
        </a:fontRef>
        <a:schemeClr val="lt1"/>
      </a:tcTxStyle>
      <a:tcStyle>
        <a:tcBdr/>
        <a:fill>
          <a:solidFill>
            <a:schemeClr val="accent4"/>
          </a:solidFill>
        </a:fill>
      </a:tcStyle>
    </a:lastCol>
    <a:firstCol>
      <a:tcTxStyle b="on">
        <a:fontRef idx="minor">
          <a:prstClr val="black"/>
        </a:fontRef>
        <a:schemeClr val="lt1"/>
      </a:tcTxStyle>
      <a:tcStyle>
        <a:tcBdr/>
        <a:fill>
          <a:solidFill>
            <a:schemeClr val="accent4"/>
          </a:solidFill>
        </a:fill>
      </a:tcStyle>
    </a:firstCol>
    <a:lastRow>
      <a:tcTxStyle b="on">
        <a:fontRef idx="minor">
          <a:prstClr val="black"/>
        </a:fontRef>
        <a:schemeClr val="lt1"/>
      </a:tcTxStyle>
      <a:tcStyle>
        <a:tcBdr>
          <a:top>
            <a:ln w="38100" cmpd="sng">
              <a:solidFill>
                <a:schemeClr val="lt1"/>
              </a:solidFill>
            </a:ln>
          </a:top>
        </a:tcBdr>
        <a:fill>
          <a:solidFill>
            <a:schemeClr val="accent4"/>
          </a:solidFill>
        </a:fill>
      </a:tcStyle>
    </a:lastRow>
    <a:firstRow>
      <a:tcTxStyle b="on">
        <a:fontRef idx="minor">
          <a:prstClr val="black"/>
        </a:fontRef>
        <a:schemeClr val="lt1"/>
      </a:tcTxStyle>
      <a:tcStyle>
        <a:tcBdr>
          <a:bottom>
            <a:ln w="38100" cmpd="sng">
              <a:solidFill>
                <a:schemeClr val="lt1"/>
              </a:solidFill>
            </a:ln>
          </a:bottom>
        </a:tcBdr>
        <a:fill>
          <a:solidFill>
            <a:schemeClr val="accent4"/>
          </a:solidFill>
        </a:fill>
      </a:tcStyle>
    </a:firstRow>
  </a:tblStyle>
  <a:tblStyle styleId="{93296810-A885-4BE3-A3E7-6D5BEEA58F35}" styleName="Medium Style 2 - Accent 6">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6">
              <a:tint val="20000"/>
            </a:schemeClr>
          </a:solidFill>
        </a:fill>
      </a:tcStyle>
    </a:wholeTbl>
    <a:band1H>
      <a:tcStyle>
        <a:tcBdr/>
        <a:fill>
          <a:solidFill>
            <a:schemeClr val="accent6">
              <a:tint val="40000"/>
            </a:schemeClr>
          </a:solidFill>
        </a:fill>
      </a:tcStyle>
    </a:band1H>
    <a:band2H>
      <a:tcStyle>
        <a:tcBdr/>
      </a:tcStyle>
    </a:band2H>
    <a:band1V>
      <a:tcStyle>
        <a:tcBdr/>
        <a:fill>
          <a:solidFill>
            <a:schemeClr val="accent6">
              <a:tint val="40000"/>
            </a:schemeClr>
          </a:solidFill>
        </a:fill>
      </a:tcStyle>
    </a:band1V>
    <a:band2V>
      <a:tcStyle>
        <a:tcBdr/>
      </a:tcStyle>
    </a:band2V>
    <a:lastCol>
      <a:tcTxStyle b="on">
        <a:fontRef idx="minor">
          <a:prstClr val="black"/>
        </a:fontRef>
        <a:schemeClr val="lt1"/>
      </a:tcTxStyle>
      <a:tcStyle>
        <a:tcBdr/>
        <a:fill>
          <a:solidFill>
            <a:schemeClr val="accent6"/>
          </a:solidFill>
        </a:fill>
      </a:tcStyle>
    </a:lastCol>
    <a:firstCol>
      <a:tcTxStyle b="on">
        <a:fontRef idx="minor">
          <a:prstClr val="black"/>
        </a:fontRef>
        <a:schemeClr val="lt1"/>
      </a:tcTxStyle>
      <a:tcStyle>
        <a:tcBdr/>
        <a:fill>
          <a:solidFill>
            <a:schemeClr val="accent6"/>
          </a:solidFill>
        </a:fill>
      </a:tcStyle>
    </a:firstCol>
    <a:lastRow>
      <a:tcTxStyle b="on">
        <a:fontRef idx="minor">
          <a:prstClr val="black"/>
        </a:fontRef>
        <a:schemeClr val="lt1"/>
      </a:tcTxStyle>
      <a:tcStyle>
        <a:tcBdr>
          <a:top>
            <a:ln w="38100" cmpd="sng">
              <a:solidFill>
                <a:schemeClr val="lt1"/>
              </a:solidFill>
            </a:ln>
          </a:top>
        </a:tcBdr>
        <a:fill>
          <a:solidFill>
            <a:schemeClr val="accent6"/>
          </a:solidFill>
        </a:fill>
      </a:tcStyle>
    </a:lastRow>
    <a:firstRow>
      <a:tcTxStyle b="on">
        <a:fontRef idx="minor">
          <a:prstClr val="black"/>
        </a:fontRef>
        <a:schemeClr val="lt1"/>
      </a:tcTxStyle>
      <a:tcStyle>
        <a:tcBdr>
          <a:bottom>
            <a:ln w="38100" cmpd="sng">
              <a:solidFill>
                <a:schemeClr val="lt1"/>
              </a:solidFill>
            </a:ln>
          </a:bottom>
        </a:tcBdr>
        <a:fill>
          <a:solidFill>
            <a:schemeClr val="accent6"/>
          </a:solidFill>
        </a:fill>
      </a:tcStyle>
    </a:firstRow>
  </a:tblStyle>
  <a:tblStyle styleId="{638B1855-1B75-4FBE-930C-398BA8C253C6}" styleName="Themed Style 2 - Accent 6">
    <a:tblBg>
      <a:fillRef idx="3">
        <a:schemeClr val="accent6"/>
      </a:fillRef>
      <a:effectRef idx="3">
        <a:schemeClr val="accent6"/>
      </a:effectRef>
    </a:tblBg>
    <a:wholeTbl>
      <a:tcTxStyle>
        <a:fontRef idx="minor">
          <a:scrgbClr r="0" g="0" b="0"/>
        </a:fontRef>
        <a:schemeClr val="lt1"/>
      </a:tcTxStyle>
      <a:tcStyle>
        <a:tcBdr>
          <a:left>
            <a:lnRef idx="1">
              <a:schemeClr val="accent6">
                <a:tint val="50000"/>
              </a:schemeClr>
            </a:lnRef>
          </a:left>
          <a:right>
            <a:lnRef idx="1">
              <a:schemeClr val="accent6">
                <a:tint val="50000"/>
              </a:schemeClr>
            </a:lnRef>
          </a:right>
          <a:top>
            <a:lnRef idx="1">
              <a:schemeClr val="accent6">
                <a:tint val="50000"/>
              </a:schemeClr>
            </a:lnRef>
          </a:top>
          <a:bottom>
            <a:lnRef idx="1">
              <a:schemeClr val="accent6">
                <a:tint val="50000"/>
              </a:schemeClr>
            </a:lnRef>
          </a:bottom>
          <a:insideH>
            <a:ln>
              <a:noFill/>
            </a:ln>
          </a:insideH>
          <a:insideV>
            <a:ln>
              <a:noFill/>
            </a:ln>
          </a:insideV>
        </a:tcBdr>
        <a:fill>
          <a:noFill/>
        </a:fill>
      </a:tcStyle>
    </a:wholeTbl>
    <a:band1H>
      <a:tcStyle>
        <a:tcBdr/>
        <a:fill>
          <a:solidFill>
            <a:schemeClr val="lt1">
              <a:alpha val="20000"/>
            </a:schemeClr>
          </a:solidFill>
        </a:fill>
      </a:tcStyle>
    </a:band1H>
    <a:band1V>
      <a:tcStyle>
        <a:tcBdr/>
        <a:fill>
          <a:solidFill>
            <a:schemeClr val="lt1">
              <a:alpha val="20000"/>
            </a:schemeClr>
          </a:solidFill>
        </a:fill>
      </a:tcStyle>
    </a:band1V>
    <a:lastCol>
      <a:tcTxStyle b="on"/>
      <a:tcStyle>
        <a:tcBdr>
          <a:left>
            <a:lnRef idx="2">
              <a:schemeClr val="lt1"/>
            </a:lnRef>
          </a:left>
        </a:tcBdr>
      </a:tcStyle>
    </a:lastCol>
    <a:firstCol>
      <a:tcTxStyle b="on"/>
      <a:tcStyle>
        <a:tcBdr>
          <a:right>
            <a:lnRef idx="2">
              <a:schemeClr val="lt1"/>
            </a:lnRef>
          </a:right>
        </a:tcBdr>
      </a:tcStyle>
    </a:firstCol>
    <a:lastRow>
      <a:tcTxStyle b="on"/>
      <a:tcStyle>
        <a:tcBdr>
          <a:top>
            <a:lnRef idx="2">
              <a:schemeClr val="lt1"/>
            </a:lnRef>
          </a:top>
        </a:tcBdr>
        <a:fill>
          <a:noFill/>
        </a:fill>
      </a:tcStyle>
    </a:lastRow>
    <a:seCell>
      <a:tcStyle>
        <a:tcBdr>
          <a:left>
            <a:ln>
              <a:noFill/>
            </a:ln>
          </a:left>
          <a:top>
            <a:ln>
              <a:noFill/>
            </a:ln>
          </a:top>
        </a:tcBdr>
      </a:tcStyle>
    </a:seCell>
    <a:swCell>
      <a:tcStyle>
        <a:tcBdr>
          <a:right>
            <a:ln>
              <a:noFill/>
            </a:ln>
          </a:right>
          <a:top>
            <a:ln>
              <a:noFill/>
            </a:ln>
          </a:top>
        </a:tcBdr>
      </a:tcStyle>
    </a:swCell>
    <a:firstRow>
      <a:tcTxStyle b="on"/>
      <a:tcStyle>
        <a:tcBdr>
          <a:bottom>
            <a:lnRef idx="3">
              <a:schemeClr val="lt1"/>
            </a:lnRef>
          </a:bottom>
        </a:tcBdr>
        <a:fill>
          <a:noFill/>
        </a:fill>
      </a:tcStyle>
    </a:firstRow>
    <a:neCell>
      <a:tcStyle>
        <a:tcBdr>
          <a:bottom>
            <a:ln>
              <a:noFill/>
            </a:ln>
          </a:bottom>
        </a:tcBdr>
      </a:tcStyle>
    </a:neCell>
  </a:tblStyle>
  <a:tblStyle styleId="{775DCB02-9BB8-47FD-8907-85C794F793BA}" styleName="Themed Style 1 - Accent 4">
    <a:tblBg>
      <a:fillRef idx="2">
        <a:schemeClr val="accent4"/>
      </a:fillRef>
      <a:effectRef idx="1">
        <a:schemeClr val="accent4"/>
      </a:effectRef>
    </a:tblBg>
    <a:wholeTbl>
      <a:tcTxStyle>
        <a:fontRef idx="minor">
          <a:scrgbClr r="0" g="0" b="0"/>
        </a:fontRef>
        <a:schemeClr val="dk1"/>
      </a:tcTxStyle>
      <a:tcStyle>
        <a:tcBdr>
          <a:left>
            <a:lnRef idx="1">
              <a:schemeClr val="accent4"/>
            </a:lnRef>
          </a:left>
          <a:right>
            <a:lnRef idx="1">
              <a:schemeClr val="accent4"/>
            </a:lnRef>
          </a:right>
          <a:top>
            <a:lnRef idx="1">
              <a:schemeClr val="accent4"/>
            </a:lnRef>
          </a:top>
          <a:bottom>
            <a:lnRef idx="1">
              <a:schemeClr val="accent4"/>
            </a:lnRef>
          </a:bottom>
          <a:insideH>
            <a:lnRef idx="1">
              <a:schemeClr val="accent4"/>
            </a:lnRef>
          </a:insideH>
          <a:insideV>
            <a:lnRef idx="1">
              <a:schemeClr val="accent4"/>
            </a:lnRef>
          </a:insideV>
        </a:tcBdr>
        <a:fill>
          <a:noFill/>
        </a:fill>
      </a:tcStyle>
    </a:wholeTbl>
    <a:band1H>
      <a:tcStyle>
        <a:tcBdr/>
        <a:fill>
          <a:solidFill>
            <a:schemeClr val="accent4">
              <a:alpha val="40000"/>
            </a:schemeClr>
          </a:solidFill>
        </a:fill>
      </a:tcStyle>
    </a:band1H>
    <a:band2H>
      <a:tcStyle>
        <a:tcBdr/>
      </a:tcStyle>
    </a:band2H>
    <a:band1V>
      <a:tcStyle>
        <a:tcBdr>
          <a:top>
            <a:lnRef idx="1">
              <a:schemeClr val="accent4"/>
            </a:lnRef>
          </a:top>
          <a:bottom>
            <a:lnRef idx="1">
              <a:schemeClr val="accent4"/>
            </a:lnRef>
          </a:bottom>
        </a:tcBdr>
        <a:fill>
          <a:solidFill>
            <a:schemeClr val="accent4">
              <a:alpha val="40000"/>
            </a:schemeClr>
          </a:solidFill>
        </a:fill>
      </a:tcStyle>
    </a:band1V>
    <a:band2V>
      <a:tcStyle>
        <a:tcBdr/>
      </a:tcStyle>
    </a:band2V>
    <a:lastCol>
      <a:tcTxStyle b="on"/>
      <a:tcStyle>
        <a:tcBdr>
          <a:left>
            <a:lnRef idx="2">
              <a:schemeClr val="accent4"/>
            </a:lnRef>
          </a:left>
          <a:right>
            <a:lnRef idx="1">
              <a:schemeClr val="accent4"/>
            </a:lnRef>
          </a:right>
          <a:top>
            <a:lnRef idx="1">
              <a:schemeClr val="accent4"/>
            </a:lnRef>
          </a:top>
          <a:bottom>
            <a:lnRef idx="1">
              <a:schemeClr val="accent4"/>
            </a:lnRef>
          </a:bottom>
          <a:insideH>
            <a:lnRef idx="1">
              <a:schemeClr val="accent4"/>
            </a:lnRef>
          </a:insideH>
          <a:insideV>
            <a:ln>
              <a:noFill/>
            </a:ln>
          </a:insideV>
        </a:tcBdr>
      </a:tcStyle>
    </a:lastCol>
    <a:firstCol>
      <a:tcTxStyle b="on"/>
      <a:tcStyle>
        <a:tcBdr>
          <a:left>
            <a:lnRef idx="1">
              <a:schemeClr val="accent4"/>
            </a:lnRef>
          </a:left>
          <a:right>
            <a:lnRef idx="2">
              <a:schemeClr val="accent4"/>
            </a:lnRef>
          </a:right>
          <a:top>
            <a:lnRef idx="1">
              <a:schemeClr val="accent4"/>
            </a:lnRef>
          </a:top>
          <a:bottom>
            <a:lnRef idx="1">
              <a:schemeClr val="accent4"/>
            </a:lnRef>
          </a:bottom>
          <a:insideH>
            <a:lnRef idx="1">
              <a:schemeClr val="accent4"/>
            </a:lnRef>
          </a:insideH>
          <a:insideV>
            <a:ln>
              <a:noFill/>
            </a:ln>
          </a:insideV>
        </a:tcBdr>
      </a:tcStyle>
    </a:firstCol>
    <a:lastRow>
      <a:tcTxStyle b="on"/>
      <a:tcStyle>
        <a:tcBdr>
          <a:left>
            <a:lnRef idx="1">
              <a:schemeClr val="accent4"/>
            </a:lnRef>
          </a:left>
          <a:right>
            <a:lnRef idx="1">
              <a:schemeClr val="accent4"/>
            </a:lnRef>
          </a:right>
          <a:top>
            <a:lnRef idx="2">
              <a:schemeClr val="accent4"/>
            </a:lnRef>
          </a:top>
          <a:bottom>
            <a:lnRef idx="2">
              <a:schemeClr val="accent4"/>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4"/>
            </a:lnRef>
          </a:left>
          <a:right>
            <a:lnRef idx="1">
              <a:schemeClr val="accent4"/>
            </a:lnRef>
          </a:right>
          <a:top>
            <a:lnRef idx="1">
              <a:schemeClr val="accent4"/>
            </a:lnRef>
          </a:top>
          <a:bottom>
            <a:lnRef idx="2">
              <a:schemeClr val="lt1"/>
            </a:lnRef>
          </a:bottom>
          <a:insideH>
            <a:ln>
              <a:noFill/>
            </a:ln>
          </a:insideH>
          <a:insideV>
            <a:ln>
              <a:noFill/>
            </a:ln>
          </a:insideV>
        </a:tcBdr>
        <a:fill>
          <a:solidFill>
            <a:schemeClr val="accent4"/>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616DA210-FB5B-4158-B5E0-FEB733F419BA}" styleName="Light Style 3">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band1H>
      <a:tcStyle>
        <a:tcBdr/>
        <a:fill>
          <a:solidFill>
            <a:schemeClr val="tx1">
              <a:alpha val="20000"/>
            </a:schemeClr>
          </a:solidFill>
        </a:fill>
      </a:tcStyle>
    </a:band1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50800" cmpd="dbl">
              <a:solidFill>
                <a:schemeClr val="tx1"/>
              </a:solidFill>
            </a:ln>
          </a:top>
        </a:tcBdr>
        <a:fill>
          <a:noFill/>
        </a:fill>
      </a:tcStyle>
    </a:lastRow>
    <a:firstRow>
      <a:tcTxStyle b="on"/>
      <a:tcStyle>
        <a:tcBdr>
          <a:bottom>
            <a:ln w="25400" cmpd="sng">
              <a:solidFill>
                <a:schemeClr val="tx1"/>
              </a:solidFill>
            </a:ln>
          </a:bottom>
        </a:tcBdr>
        <a:fill>
          <a:noFill/>
        </a:fill>
      </a:tcStyle>
    </a:firstRow>
  </a:tblStyle>
  <a:tblStyle styleId="{D27102A9-8310-4765-A935-A1911B00CA55}" styleName="Light Style 1 - Accent 4">
    <a:wholeTbl>
      <a:tcTxStyle>
        <a:fontRef idx="minor">
          <a:scrgbClr r="0" g="0" b="0"/>
        </a:fontRef>
        <a:schemeClr val="tx1"/>
      </a:tcTxStyle>
      <a:tcStyle>
        <a:tcBdr>
          <a:left>
            <a:ln>
              <a:noFill/>
            </a:ln>
          </a:left>
          <a:right>
            <a:ln>
              <a:noFill/>
            </a:ln>
          </a:right>
          <a:top>
            <a:ln w="12700" cmpd="sng">
              <a:solidFill>
                <a:schemeClr val="accent4"/>
              </a:solidFill>
            </a:ln>
          </a:top>
          <a:bottom>
            <a:ln w="12700" cmpd="sng">
              <a:solidFill>
                <a:schemeClr val="accent4"/>
              </a:solidFill>
            </a:ln>
          </a:bottom>
          <a:insideH>
            <a:ln>
              <a:noFill/>
            </a:ln>
          </a:insideH>
          <a:insideV>
            <a:ln>
              <a:noFill/>
            </a:ln>
          </a:insideV>
        </a:tcBdr>
        <a:fill>
          <a:noFill/>
        </a:fill>
      </a:tcStyle>
    </a:wholeTbl>
    <a:band1H>
      <a:tcStyle>
        <a:tcBdr/>
        <a:fill>
          <a:solidFill>
            <a:schemeClr val="accent4">
              <a:alpha val="20000"/>
            </a:schemeClr>
          </a:solidFill>
        </a:fill>
      </a:tcStyle>
    </a:band1H>
    <a:band2H>
      <a:tcStyle>
        <a:tcBdr/>
      </a:tcStyle>
    </a:band2H>
    <a:band1V>
      <a:tcStyle>
        <a:tcBdr/>
        <a:fill>
          <a:solidFill>
            <a:schemeClr val="accent4">
              <a:alpha val="20000"/>
            </a:schemeClr>
          </a:solidFill>
        </a:fill>
      </a:tcStyle>
    </a:band1V>
    <a:lastCol>
      <a:tcTxStyle b="on"/>
      <a:tcStyle>
        <a:tcBdr/>
      </a:tcStyle>
    </a:lastCol>
    <a:firstCol>
      <a:tcTxStyle b="on"/>
      <a:tcStyle>
        <a:tcBdr/>
      </a:tcStyle>
    </a:firstCol>
    <a:lastRow>
      <a:tcTxStyle b="on"/>
      <a:tcStyle>
        <a:tcBdr>
          <a:top>
            <a:ln w="12700" cmpd="sng">
              <a:solidFill>
                <a:schemeClr val="accent4"/>
              </a:solidFill>
            </a:ln>
          </a:top>
        </a:tcBdr>
        <a:fill>
          <a:noFill/>
        </a:fill>
      </a:tcStyle>
    </a:lastRow>
    <a:firstRow>
      <a:tcTxStyle b="on"/>
      <a:tcStyle>
        <a:tcBdr>
          <a:bottom>
            <a:ln w="12700" cmpd="sng">
              <a:solidFill>
                <a:schemeClr val="accent4"/>
              </a:solidFill>
            </a:ln>
          </a:bottom>
        </a:tcBdr>
        <a:fill>
          <a:noFill/>
        </a:fill>
      </a:tcStyle>
    </a:firstRow>
  </a:tblStyle>
  <a:tblStyle styleId="{8799B23B-EC83-4686-B30A-512413B5E67A}" styleName="Light Style 3 - Accent 3">
    <a:wholeTbl>
      <a:tcTxStyle>
        <a:fontRef idx="minor">
          <a:scrgbClr r="0" g="0" b="0"/>
        </a:fontRef>
        <a:schemeClr val="tx1"/>
      </a:tcTxStyle>
      <a:tcStyle>
        <a:tcBdr>
          <a:left>
            <a:ln w="12700" cmpd="sng">
              <a:solidFill>
                <a:schemeClr val="accent3"/>
              </a:solidFill>
            </a:ln>
          </a:left>
          <a:right>
            <a:ln w="12700" cmpd="sng">
              <a:solidFill>
                <a:schemeClr val="accent3"/>
              </a:solidFill>
            </a:ln>
          </a:right>
          <a:top>
            <a:ln w="12700" cmpd="sng">
              <a:solidFill>
                <a:schemeClr val="accent3"/>
              </a:solidFill>
            </a:ln>
          </a:top>
          <a:bottom>
            <a:ln w="12700" cmpd="sng">
              <a:solidFill>
                <a:schemeClr val="accent3"/>
              </a:solidFill>
            </a:ln>
          </a:bottom>
          <a:insideH>
            <a:ln w="12700" cmpd="sng">
              <a:solidFill>
                <a:schemeClr val="accent3"/>
              </a:solidFill>
            </a:ln>
          </a:insideH>
          <a:insideV>
            <a:ln w="12700" cmpd="sng">
              <a:solidFill>
                <a:schemeClr val="accent3"/>
              </a:solidFill>
            </a:ln>
          </a:insideV>
        </a:tcBdr>
        <a:fill>
          <a:noFill/>
        </a:fill>
      </a:tcStyle>
    </a:wholeTbl>
    <a:band1H>
      <a:tcStyle>
        <a:tcBdr/>
        <a:fill>
          <a:solidFill>
            <a:schemeClr val="accent3">
              <a:alpha val="20000"/>
            </a:schemeClr>
          </a:solidFill>
        </a:fill>
      </a:tcStyle>
    </a:band1H>
    <a:band1V>
      <a:tcStyle>
        <a:tcBdr/>
        <a:fill>
          <a:solidFill>
            <a:schemeClr val="accent3">
              <a:alpha val="20000"/>
            </a:schemeClr>
          </a:solidFill>
        </a:fill>
      </a:tcStyle>
    </a:band1V>
    <a:lastCol>
      <a:tcTxStyle b="on"/>
      <a:tcStyle>
        <a:tcBdr/>
      </a:tcStyle>
    </a:lastCol>
    <a:firstCol>
      <a:tcTxStyle b="on"/>
      <a:tcStyle>
        <a:tcBdr/>
      </a:tcStyle>
    </a:firstCol>
    <a:lastRow>
      <a:tcTxStyle b="on"/>
      <a:tcStyle>
        <a:tcBdr>
          <a:top>
            <a:ln w="50800" cmpd="dbl">
              <a:solidFill>
                <a:schemeClr val="accent3"/>
              </a:solidFill>
            </a:ln>
          </a:top>
        </a:tcBdr>
        <a:fill>
          <a:noFill/>
        </a:fill>
      </a:tcStyle>
    </a:lastRow>
    <a:firstRow>
      <a:tcTxStyle b="on"/>
      <a:tcStyle>
        <a:tcBdr>
          <a:bottom>
            <a:ln w="25400" cmpd="sng">
              <a:solidFill>
                <a:schemeClr val="accent3"/>
              </a:solidFill>
            </a:ln>
          </a:bottom>
        </a:tcBdr>
        <a:fill>
          <a:noFill/>
        </a:fill>
      </a:tcStyle>
    </a:firstRow>
  </a:tblStyle>
  <a:tblStyle styleId="{35758FB7-9AC5-4552-8A53-C91805E547FA}" styleName="Themed Style 1 - Accent 5">
    <a:tblBg>
      <a:fillRef idx="2">
        <a:schemeClr val="accent5"/>
      </a:fillRef>
      <a:effectRef idx="1">
        <a:schemeClr val="accent5"/>
      </a:effectRef>
    </a:tblBg>
    <a:wholeTbl>
      <a:tcTxStyle>
        <a:fontRef idx="minor">
          <a:scrgbClr r="0" g="0" b="0"/>
        </a:fontRef>
        <a:schemeClr val="dk1"/>
      </a:tcTxStyle>
      <a:tcStyle>
        <a:tcBdr>
          <a:left>
            <a:lnRef idx="1">
              <a:schemeClr val="accent5"/>
            </a:lnRef>
          </a:left>
          <a:right>
            <a:lnRef idx="1">
              <a:schemeClr val="accent5"/>
            </a:lnRef>
          </a:right>
          <a:top>
            <a:lnRef idx="1">
              <a:schemeClr val="accent5"/>
            </a:lnRef>
          </a:top>
          <a:bottom>
            <a:lnRef idx="1">
              <a:schemeClr val="accent5"/>
            </a:lnRef>
          </a:bottom>
          <a:insideH>
            <a:lnRef idx="1">
              <a:schemeClr val="accent5"/>
            </a:lnRef>
          </a:insideH>
          <a:insideV>
            <a:lnRef idx="1">
              <a:schemeClr val="accent5"/>
            </a:lnRef>
          </a:insideV>
        </a:tcBdr>
        <a:fill>
          <a:noFill/>
        </a:fill>
      </a:tcStyle>
    </a:wholeTbl>
    <a:band1H>
      <a:tcStyle>
        <a:tcBdr/>
        <a:fill>
          <a:solidFill>
            <a:schemeClr val="accent5">
              <a:alpha val="40000"/>
            </a:schemeClr>
          </a:solidFill>
        </a:fill>
      </a:tcStyle>
    </a:band1H>
    <a:band2H>
      <a:tcStyle>
        <a:tcBdr/>
      </a:tcStyle>
    </a:band2H>
    <a:band1V>
      <a:tcStyle>
        <a:tcBdr>
          <a:top>
            <a:lnRef idx="1">
              <a:schemeClr val="accent5"/>
            </a:lnRef>
          </a:top>
          <a:bottom>
            <a:lnRef idx="1">
              <a:schemeClr val="accent5"/>
            </a:lnRef>
          </a:bottom>
        </a:tcBdr>
        <a:fill>
          <a:solidFill>
            <a:schemeClr val="accent5">
              <a:alpha val="40000"/>
            </a:schemeClr>
          </a:solidFill>
        </a:fill>
      </a:tcStyle>
    </a:band1V>
    <a:band2V>
      <a:tcStyle>
        <a:tcBdr/>
      </a:tcStyle>
    </a:band2V>
    <a:lastCol>
      <a:tcTxStyle b="on"/>
      <a:tcStyle>
        <a:tcBdr>
          <a:left>
            <a:lnRef idx="2">
              <a:schemeClr val="accent5"/>
            </a:lnRef>
          </a:left>
          <a:right>
            <a:lnRef idx="1">
              <a:schemeClr val="accent5"/>
            </a:lnRef>
          </a:right>
          <a:top>
            <a:lnRef idx="1">
              <a:schemeClr val="accent5"/>
            </a:lnRef>
          </a:top>
          <a:bottom>
            <a:lnRef idx="1">
              <a:schemeClr val="accent5"/>
            </a:lnRef>
          </a:bottom>
          <a:insideH>
            <a:lnRef idx="1">
              <a:schemeClr val="accent5"/>
            </a:lnRef>
          </a:insideH>
          <a:insideV>
            <a:ln>
              <a:noFill/>
            </a:ln>
          </a:insideV>
        </a:tcBdr>
      </a:tcStyle>
    </a:lastCol>
    <a:firstCol>
      <a:tcTxStyle b="on"/>
      <a:tcStyle>
        <a:tcBdr>
          <a:left>
            <a:lnRef idx="1">
              <a:schemeClr val="accent5"/>
            </a:lnRef>
          </a:left>
          <a:right>
            <a:lnRef idx="2">
              <a:schemeClr val="accent5"/>
            </a:lnRef>
          </a:right>
          <a:top>
            <a:lnRef idx="1">
              <a:schemeClr val="accent5"/>
            </a:lnRef>
          </a:top>
          <a:bottom>
            <a:lnRef idx="1">
              <a:schemeClr val="accent5"/>
            </a:lnRef>
          </a:bottom>
          <a:insideH>
            <a:lnRef idx="1">
              <a:schemeClr val="accent5"/>
            </a:lnRef>
          </a:insideH>
          <a:insideV>
            <a:ln>
              <a:noFill/>
            </a:ln>
          </a:insideV>
        </a:tcBdr>
      </a:tcStyle>
    </a:firstCol>
    <a:lastRow>
      <a:tcTxStyle b="on"/>
      <a:tcStyle>
        <a:tcBdr>
          <a:left>
            <a:lnRef idx="1">
              <a:schemeClr val="accent5"/>
            </a:lnRef>
          </a:left>
          <a:right>
            <a:lnRef idx="1">
              <a:schemeClr val="accent5"/>
            </a:lnRef>
          </a:right>
          <a:top>
            <a:lnRef idx="2">
              <a:schemeClr val="accent5"/>
            </a:lnRef>
          </a:top>
          <a:bottom>
            <a:lnRef idx="2">
              <a:schemeClr val="accent5"/>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5"/>
            </a:lnRef>
          </a:left>
          <a:right>
            <a:lnRef idx="1">
              <a:schemeClr val="accent5"/>
            </a:lnRef>
          </a:right>
          <a:top>
            <a:lnRef idx="1">
              <a:schemeClr val="accent5"/>
            </a:lnRef>
          </a:top>
          <a:bottom>
            <a:lnRef idx="2">
              <a:schemeClr val="lt1"/>
            </a:lnRef>
          </a:bottom>
          <a:insideH>
            <a:ln>
              <a:noFill/>
            </a:ln>
          </a:insideH>
          <a:insideV>
            <a:ln>
              <a:noFill/>
            </a:ln>
          </a:insideV>
        </a:tcBdr>
        <a:fill>
          <a:solidFill>
            <a:schemeClr val="accent5"/>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588" autoAdjust="0"/>
    <p:restoredTop sz="94737" autoAdjust="0"/>
  </p:normalViewPr>
  <p:slideViewPr>
    <p:cSldViewPr>
      <p:cViewPr varScale="1">
        <p:scale>
          <a:sx n="66" d="100"/>
          <a:sy n="66" d="100"/>
        </p:scale>
        <p:origin x="792" y="66"/>
      </p:cViewPr>
      <p:guideLst>
        <p:guide orient="horz" pos="2160"/>
        <p:guide pos="3840"/>
      </p:guideLst>
    </p:cSldViewPr>
  </p:slideViewPr>
  <p:outlineViewPr>
    <p:cViewPr>
      <p:scale>
        <a:sx n="33" d="100"/>
        <a:sy n="33" d="100"/>
      </p:scale>
      <p:origin x="0" y="0"/>
    </p:cViewPr>
  </p:outlineViewPr>
  <p:notesTextViewPr>
    <p:cViewPr>
      <p:scale>
        <a:sx n="150" d="100"/>
        <a:sy n="150" d="100"/>
      </p:scale>
      <p:origin x="0" y="0"/>
    </p:cViewPr>
  </p:notesTextViewPr>
  <p:sorterViewPr>
    <p:cViewPr>
      <p:scale>
        <a:sx n="100" d="100"/>
        <a:sy n="100" d="100"/>
      </p:scale>
      <p:origin x="0" y="-6900"/>
    </p:cViewPr>
  </p:sorterViewPr>
  <p:gridSpacing cx="72008" cy="72008"/>
</p:viewPr>
</file>

<file path=ppt/_rels/presentation.xml.rels><?xml version="1.0" encoding="UTF-8" standalone="yes"?>
<Relationships xmlns="http://schemas.openxmlformats.org/package/2006/relationships"><Relationship Id="rId117" Type="http://schemas.openxmlformats.org/officeDocument/2006/relationships/slide" Target="slides/slide116.xml"/><Relationship Id="rId21" Type="http://schemas.openxmlformats.org/officeDocument/2006/relationships/slide" Target="slides/slide20.xml"/><Relationship Id="rId42" Type="http://schemas.openxmlformats.org/officeDocument/2006/relationships/slide" Target="slides/slide41.xml"/><Relationship Id="rId63" Type="http://schemas.openxmlformats.org/officeDocument/2006/relationships/slide" Target="slides/slide62.xml"/><Relationship Id="rId84" Type="http://schemas.openxmlformats.org/officeDocument/2006/relationships/slide" Target="slides/slide83.xml"/><Relationship Id="rId138" Type="http://schemas.openxmlformats.org/officeDocument/2006/relationships/slide" Target="slides/slide137.xml"/><Relationship Id="rId159" Type="http://schemas.openxmlformats.org/officeDocument/2006/relationships/slide" Target="slides/slide158.xml"/><Relationship Id="rId170" Type="http://schemas.openxmlformats.org/officeDocument/2006/relationships/slide" Target="slides/slide169.xml"/><Relationship Id="rId191" Type="http://schemas.openxmlformats.org/officeDocument/2006/relationships/slide" Target="slides/slide190.xml"/><Relationship Id="rId196" Type="http://schemas.openxmlformats.org/officeDocument/2006/relationships/notesMaster" Target="notesMasters/notesMaster1.xml"/><Relationship Id="rId200" Type="http://schemas.openxmlformats.org/officeDocument/2006/relationships/theme" Target="theme/theme1.xml"/><Relationship Id="rId16" Type="http://schemas.openxmlformats.org/officeDocument/2006/relationships/slide" Target="slides/slide15.xml"/><Relationship Id="rId107" Type="http://schemas.openxmlformats.org/officeDocument/2006/relationships/slide" Target="slides/slide106.xml"/><Relationship Id="rId11" Type="http://schemas.openxmlformats.org/officeDocument/2006/relationships/slide" Target="slides/slide10.xml"/><Relationship Id="rId32" Type="http://schemas.openxmlformats.org/officeDocument/2006/relationships/slide" Target="slides/slide31.xml"/><Relationship Id="rId37" Type="http://schemas.openxmlformats.org/officeDocument/2006/relationships/slide" Target="slides/slide36.xml"/><Relationship Id="rId53" Type="http://schemas.openxmlformats.org/officeDocument/2006/relationships/slide" Target="slides/slide52.xml"/><Relationship Id="rId58" Type="http://schemas.openxmlformats.org/officeDocument/2006/relationships/slide" Target="slides/slide57.xml"/><Relationship Id="rId74" Type="http://schemas.openxmlformats.org/officeDocument/2006/relationships/slide" Target="slides/slide73.xml"/><Relationship Id="rId79" Type="http://schemas.openxmlformats.org/officeDocument/2006/relationships/slide" Target="slides/slide78.xml"/><Relationship Id="rId102" Type="http://schemas.openxmlformats.org/officeDocument/2006/relationships/slide" Target="slides/slide101.xml"/><Relationship Id="rId123" Type="http://schemas.openxmlformats.org/officeDocument/2006/relationships/slide" Target="slides/slide122.xml"/><Relationship Id="rId128" Type="http://schemas.openxmlformats.org/officeDocument/2006/relationships/slide" Target="slides/slide127.xml"/><Relationship Id="rId144" Type="http://schemas.openxmlformats.org/officeDocument/2006/relationships/slide" Target="slides/slide143.xml"/><Relationship Id="rId149" Type="http://schemas.openxmlformats.org/officeDocument/2006/relationships/slide" Target="slides/slide148.xml"/><Relationship Id="rId5" Type="http://schemas.openxmlformats.org/officeDocument/2006/relationships/slide" Target="slides/slide4.xml"/><Relationship Id="rId90" Type="http://schemas.openxmlformats.org/officeDocument/2006/relationships/slide" Target="slides/slide89.xml"/><Relationship Id="rId95" Type="http://schemas.openxmlformats.org/officeDocument/2006/relationships/slide" Target="slides/slide94.xml"/><Relationship Id="rId160" Type="http://schemas.openxmlformats.org/officeDocument/2006/relationships/slide" Target="slides/slide159.xml"/><Relationship Id="rId165" Type="http://schemas.openxmlformats.org/officeDocument/2006/relationships/slide" Target="slides/slide164.xml"/><Relationship Id="rId181" Type="http://schemas.openxmlformats.org/officeDocument/2006/relationships/slide" Target="slides/slide180.xml"/><Relationship Id="rId186" Type="http://schemas.openxmlformats.org/officeDocument/2006/relationships/slide" Target="slides/slide185.xml"/><Relationship Id="rId22" Type="http://schemas.openxmlformats.org/officeDocument/2006/relationships/slide" Target="slides/slide21.xml"/><Relationship Id="rId27" Type="http://schemas.openxmlformats.org/officeDocument/2006/relationships/slide" Target="slides/slide26.xml"/><Relationship Id="rId43" Type="http://schemas.openxmlformats.org/officeDocument/2006/relationships/slide" Target="slides/slide42.xml"/><Relationship Id="rId48" Type="http://schemas.openxmlformats.org/officeDocument/2006/relationships/slide" Target="slides/slide47.xml"/><Relationship Id="rId64" Type="http://schemas.openxmlformats.org/officeDocument/2006/relationships/slide" Target="slides/slide63.xml"/><Relationship Id="rId69" Type="http://schemas.openxmlformats.org/officeDocument/2006/relationships/slide" Target="slides/slide68.xml"/><Relationship Id="rId113" Type="http://schemas.openxmlformats.org/officeDocument/2006/relationships/slide" Target="slides/slide112.xml"/><Relationship Id="rId118" Type="http://schemas.openxmlformats.org/officeDocument/2006/relationships/slide" Target="slides/slide117.xml"/><Relationship Id="rId134" Type="http://schemas.openxmlformats.org/officeDocument/2006/relationships/slide" Target="slides/slide133.xml"/><Relationship Id="rId139" Type="http://schemas.openxmlformats.org/officeDocument/2006/relationships/slide" Target="slides/slide138.xml"/><Relationship Id="rId80" Type="http://schemas.openxmlformats.org/officeDocument/2006/relationships/slide" Target="slides/slide79.xml"/><Relationship Id="rId85" Type="http://schemas.openxmlformats.org/officeDocument/2006/relationships/slide" Target="slides/slide84.xml"/><Relationship Id="rId150" Type="http://schemas.openxmlformats.org/officeDocument/2006/relationships/slide" Target="slides/slide149.xml"/><Relationship Id="rId155" Type="http://schemas.openxmlformats.org/officeDocument/2006/relationships/slide" Target="slides/slide154.xml"/><Relationship Id="rId171" Type="http://schemas.openxmlformats.org/officeDocument/2006/relationships/slide" Target="slides/slide170.xml"/><Relationship Id="rId176" Type="http://schemas.openxmlformats.org/officeDocument/2006/relationships/slide" Target="slides/slide175.xml"/><Relationship Id="rId192" Type="http://schemas.openxmlformats.org/officeDocument/2006/relationships/slide" Target="slides/slide191.xml"/><Relationship Id="rId197" Type="http://schemas.openxmlformats.org/officeDocument/2006/relationships/commentAuthors" Target="commentAuthors.xml"/><Relationship Id="rId201" Type="http://schemas.openxmlformats.org/officeDocument/2006/relationships/tableStyles" Target="tableStyles.xml"/><Relationship Id="rId12" Type="http://schemas.openxmlformats.org/officeDocument/2006/relationships/slide" Target="slides/slide11.xml"/><Relationship Id="rId17" Type="http://schemas.openxmlformats.org/officeDocument/2006/relationships/slide" Target="slides/slide16.xml"/><Relationship Id="rId33" Type="http://schemas.openxmlformats.org/officeDocument/2006/relationships/slide" Target="slides/slide32.xml"/><Relationship Id="rId38" Type="http://schemas.openxmlformats.org/officeDocument/2006/relationships/slide" Target="slides/slide37.xml"/><Relationship Id="rId59" Type="http://schemas.openxmlformats.org/officeDocument/2006/relationships/slide" Target="slides/slide58.xml"/><Relationship Id="rId103" Type="http://schemas.openxmlformats.org/officeDocument/2006/relationships/slide" Target="slides/slide102.xml"/><Relationship Id="rId108" Type="http://schemas.openxmlformats.org/officeDocument/2006/relationships/slide" Target="slides/slide107.xml"/><Relationship Id="rId124" Type="http://schemas.openxmlformats.org/officeDocument/2006/relationships/slide" Target="slides/slide123.xml"/><Relationship Id="rId129" Type="http://schemas.openxmlformats.org/officeDocument/2006/relationships/slide" Target="slides/slide128.xml"/><Relationship Id="rId54" Type="http://schemas.openxmlformats.org/officeDocument/2006/relationships/slide" Target="slides/slide53.xml"/><Relationship Id="rId70" Type="http://schemas.openxmlformats.org/officeDocument/2006/relationships/slide" Target="slides/slide69.xml"/><Relationship Id="rId75" Type="http://schemas.openxmlformats.org/officeDocument/2006/relationships/slide" Target="slides/slide74.xml"/><Relationship Id="rId91" Type="http://schemas.openxmlformats.org/officeDocument/2006/relationships/slide" Target="slides/slide90.xml"/><Relationship Id="rId96" Type="http://schemas.openxmlformats.org/officeDocument/2006/relationships/slide" Target="slides/slide95.xml"/><Relationship Id="rId140" Type="http://schemas.openxmlformats.org/officeDocument/2006/relationships/slide" Target="slides/slide139.xml"/><Relationship Id="rId145" Type="http://schemas.openxmlformats.org/officeDocument/2006/relationships/slide" Target="slides/slide144.xml"/><Relationship Id="rId161" Type="http://schemas.openxmlformats.org/officeDocument/2006/relationships/slide" Target="slides/slide160.xml"/><Relationship Id="rId166" Type="http://schemas.openxmlformats.org/officeDocument/2006/relationships/slide" Target="slides/slide165.xml"/><Relationship Id="rId182" Type="http://schemas.openxmlformats.org/officeDocument/2006/relationships/slide" Target="slides/slide181.xml"/><Relationship Id="rId187" Type="http://schemas.openxmlformats.org/officeDocument/2006/relationships/slide" Target="slides/slide186.xml"/><Relationship Id="rId1" Type="http://schemas.openxmlformats.org/officeDocument/2006/relationships/slideMaster" Target="slideMasters/slideMaster1.xml"/><Relationship Id="rId6" Type="http://schemas.openxmlformats.org/officeDocument/2006/relationships/slide" Target="slides/slide5.xml"/><Relationship Id="rId23" Type="http://schemas.openxmlformats.org/officeDocument/2006/relationships/slide" Target="slides/slide22.xml"/><Relationship Id="rId28" Type="http://schemas.openxmlformats.org/officeDocument/2006/relationships/slide" Target="slides/slide27.xml"/><Relationship Id="rId49" Type="http://schemas.openxmlformats.org/officeDocument/2006/relationships/slide" Target="slides/slide48.xml"/><Relationship Id="rId114" Type="http://schemas.openxmlformats.org/officeDocument/2006/relationships/slide" Target="slides/slide113.xml"/><Relationship Id="rId119" Type="http://schemas.openxmlformats.org/officeDocument/2006/relationships/slide" Target="slides/slide118.xml"/><Relationship Id="rId44" Type="http://schemas.openxmlformats.org/officeDocument/2006/relationships/slide" Target="slides/slide43.xml"/><Relationship Id="rId60" Type="http://schemas.openxmlformats.org/officeDocument/2006/relationships/slide" Target="slides/slide59.xml"/><Relationship Id="rId65" Type="http://schemas.openxmlformats.org/officeDocument/2006/relationships/slide" Target="slides/slide64.xml"/><Relationship Id="rId81" Type="http://schemas.openxmlformats.org/officeDocument/2006/relationships/slide" Target="slides/slide80.xml"/><Relationship Id="rId86" Type="http://schemas.openxmlformats.org/officeDocument/2006/relationships/slide" Target="slides/slide85.xml"/><Relationship Id="rId130" Type="http://schemas.openxmlformats.org/officeDocument/2006/relationships/slide" Target="slides/slide129.xml"/><Relationship Id="rId135" Type="http://schemas.openxmlformats.org/officeDocument/2006/relationships/slide" Target="slides/slide134.xml"/><Relationship Id="rId151" Type="http://schemas.openxmlformats.org/officeDocument/2006/relationships/slide" Target="slides/slide150.xml"/><Relationship Id="rId156" Type="http://schemas.openxmlformats.org/officeDocument/2006/relationships/slide" Target="slides/slide155.xml"/><Relationship Id="rId177" Type="http://schemas.openxmlformats.org/officeDocument/2006/relationships/slide" Target="slides/slide176.xml"/><Relationship Id="rId198" Type="http://schemas.openxmlformats.org/officeDocument/2006/relationships/presProps" Target="presProps.xml"/><Relationship Id="rId172" Type="http://schemas.openxmlformats.org/officeDocument/2006/relationships/slide" Target="slides/slide171.xml"/><Relationship Id="rId193" Type="http://schemas.openxmlformats.org/officeDocument/2006/relationships/slide" Target="slides/slide192.xml"/><Relationship Id="rId13" Type="http://schemas.openxmlformats.org/officeDocument/2006/relationships/slide" Target="slides/slide12.xml"/><Relationship Id="rId18" Type="http://schemas.openxmlformats.org/officeDocument/2006/relationships/slide" Target="slides/slide17.xml"/><Relationship Id="rId39" Type="http://schemas.openxmlformats.org/officeDocument/2006/relationships/slide" Target="slides/slide38.xml"/><Relationship Id="rId109" Type="http://schemas.openxmlformats.org/officeDocument/2006/relationships/slide" Target="slides/slide108.xml"/><Relationship Id="rId34" Type="http://schemas.openxmlformats.org/officeDocument/2006/relationships/slide" Target="slides/slide33.xml"/><Relationship Id="rId50" Type="http://schemas.openxmlformats.org/officeDocument/2006/relationships/slide" Target="slides/slide49.xml"/><Relationship Id="rId55" Type="http://schemas.openxmlformats.org/officeDocument/2006/relationships/slide" Target="slides/slide54.xml"/><Relationship Id="rId76" Type="http://schemas.openxmlformats.org/officeDocument/2006/relationships/slide" Target="slides/slide75.xml"/><Relationship Id="rId97" Type="http://schemas.openxmlformats.org/officeDocument/2006/relationships/slide" Target="slides/slide96.xml"/><Relationship Id="rId104" Type="http://schemas.openxmlformats.org/officeDocument/2006/relationships/slide" Target="slides/slide103.xml"/><Relationship Id="rId120" Type="http://schemas.openxmlformats.org/officeDocument/2006/relationships/slide" Target="slides/slide119.xml"/><Relationship Id="rId125" Type="http://schemas.openxmlformats.org/officeDocument/2006/relationships/slide" Target="slides/slide124.xml"/><Relationship Id="rId141" Type="http://schemas.openxmlformats.org/officeDocument/2006/relationships/slide" Target="slides/slide140.xml"/><Relationship Id="rId146" Type="http://schemas.openxmlformats.org/officeDocument/2006/relationships/slide" Target="slides/slide145.xml"/><Relationship Id="rId167" Type="http://schemas.openxmlformats.org/officeDocument/2006/relationships/slide" Target="slides/slide166.xml"/><Relationship Id="rId188" Type="http://schemas.openxmlformats.org/officeDocument/2006/relationships/slide" Target="slides/slide187.xml"/><Relationship Id="rId7" Type="http://schemas.openxmlformats.org/officeDocument/2006/relationships/slide" Target="slides/slide6.xml"/><Relationship Id="rId71" Type="http://schemas.openxmlformats.org/officeDocument/2006/relationships/slide" Target="slides/slide70.xml"/><Relationship Id="rId92" Type="http://schemas.openxmlformats.org/officeDocument/2006/relationships/slide" Target="slides/slide91.xml"/><Relationship Id="rId162" Type="http://schemas.openxmlformats.org/officeDocument/2006/relationships/slide" Target="slides/slide161.xml"/><Relationship Id="rId183" Type="http://schemas.openxmlformats.org/officeDocument/2006/relationships/slide" Target="slides/slide182.xml"/><Relationship Id="rId2" Type="http://schemas.openxmlformats.org/officeDocument/2006/relationships/slide" Target="slides/slide1.xml"/><Relationship Id="rId29" Type="http://schemas.openxmlformats.org/officeDocument/2006/relationships/slide" Target="slides/slide28.xml"/><Relationship Id="rId24" Type="http://schemas.openxmlformats.org/officeDocument/2006/relationships/slide" Target="slides/slide23.xml"/><Relationship Id="rId40" Type="http://schemas.openxmlformats.org/officeDocument/2006/relationships/slide" Target="slides/slide39.xml"/><Relationship Id="rId45" Type="http://schemas.openxmlformats.org/officeDocument/2006/relationships/slide" Target="slides/slide44.xml"/><Relationship Id="rId66" Type="http://schemas.openxmlformats.org/officeDocument/2006/relationships/slide" Target="slides/slide65.xml"/><Relationship Id="rId87" Type="http://schemas.openxmlformats.org/officeDocument/2006/relationships/slide" Target="slides/slide86.xml"/><Relationship Id="rId110" Type="http://schemas.openxmlformats.org/officeDocument/2006/relationships/slide" Target="slides/slide109.xml"/><Relationship Id="rId115" Type="http://schemas.openxmlformats.org/officeDocument/2006/relationships/slide" Target="slides/slide114.xml"/><Relationship Id="rId131" Type="http://schemas.openxmlformats.org/officeDocument/2006/relationships/slide" Target="slides/slide130.xml"/><Relationship Id="rId136" Type="http://schemas.openxmlformats.org/officeDocument/2006/relationships/slide" Target="slides/slide135.xml"/><Relationship Id="rId157" Type="http://schemas.openxmlformats.org/officeDocument/2006/relationships/slide" Target="slides/slide156.xml"/><Relationship Id="rId178" Type="http://schemas.openxmlformats.org/officeDocument/2006/relationships/slide" Target="slides/slide177.xml"/><Relationship Id="rId61" Type="http://schemas.openxmlformats.org/officeDocument/2006/relationships/slide" Target="slides/slide60.xml"/><Relationship Id="rId82" Type="http://schemas.openxmlformats.org/officeDocument/2006/relationships/slide" Target="slides/slide81.xml"/><Relationship Id="rId152" Type="http://schemas.openxmlformats.org/officeDocument/2006/relationships/slide" Target="slides/slide151.xml"/><Relationship Id="rId173" Type="http://schemas.openxmlformats.org/officeDocument/2006/relationships/slide" Target="slides/slide172.xml"/><Relationship Id="rId194" Type="http://schemas.openxmlformats.org/officeDocument/2006/relationships/slide" Target="slides/slide193.xml"/><Relationship Id="rId199" Type="http://schemas.openxmlformats.org/officeDocument/2006/relationships/viewProps" Target="viewProps.xml"/><Relationship Id="rId19" Type="http://schemas.openxmlformats.org/officeDocument/2006/relationships/slide" Target="slides/slide18.xml"/><Relationship Id="rId14" Type="http://schemas.openxmlformats.org/officeDocument/2006/relationships/slide" Target="slides/slide13.xml"/><Relationship Id="rId30" Type="http://schemas.openxmlformats.org/officeDocument/2006/relationships/slide" Target="slides/slide29.xml"/><Relationship Id="rId35" Type="http://schemas.openxmlformats.org/officeDocument/2006/relationships/slide" Target="slides/slide34.xml"/><Relationship Id="rId56" Type="http://schemas.openxmlformats.org/officeDocument/2006/relationships/slide" Target="slides/slide55.xml"/><Relationship Id="rId77" Type="http://schemas.openxmlformats.org/officeDocument/2006/relationships/slide" Target="slides/slide76.xml"/><Relationship Id="rId100" Type="http://schemas.openxmlformats.org/officeDocument/2006/relationships/slide" Target="slides/slide99.xml"/><Relationship Id="rId105" Type="http://schemas.openxmlformats.org/officeDocument/2006/relationships/slide" Target="slides/slide104.xml"/><Relationship Id="rId126" Type="http://schemas.openxmlformats.org/officeDocument/2006/relationships/slide" Target="slides/slide125.xml"/><Relationship Id="rId147" Type="http://schemas.openxmlformats.org/officeDocument/2006/relationships/slide" Target="slides/slide146.xml"/><Relationship Id="rId168" Type="http://schemas.openxmlformats.org/officeDocument/2006/relationships/slide" Target="slides/slide167.xml"/><Relationship Id="rId8" Type="http://schemas.openxmlformats.org/officeDocument/2006/relationships/slide" Target="slides/slide7.xml"/><Relationship Id="rId51" Type="http://schemas.openxmlformats.org/officeDocument/2006/relationships/slide" Target="slides/slide50.xml"/><Relationship Id="rId72" Type="http://schemas.openxmlformats.org/officeDocument/2006/relationships/slide" Target="slides/slide71.xml"/><Relationship Id="rId93" Type="http://schemas.openxmlformats.org/officeDocument/2006/relationships/slide" Target="slides/slide92.xml"/><Relationship Id="rId98" Type="http://schemas.openxmlformats.org/officeDocument/2006/relationships/slide" Target="slides/slide97.xml"/><Relationship Id="rId121" Type="http://schemas.openxmlformats.org/officeDocument/2006/relationships/slide" Target="slides/slide120.xml"/><Relationship Id="rId142" Type="http://schemas.openxmlformats.org/officeDocument/2006/relationships/slide" Target="slides/slide141.xml"/><Relationship Id="rId163" Type="http://schemas.openxmlformats.org/officeDocument/2006/relationships/slide" Target="slides/slide162.xml"/><Relationship Id="rId184" Type="http://schemas.openxmlformats.org/officeDocument/2006/relationships/slide" Target="slides/slide183.xml"/><Relationship Id="rId189" Type="http://schemas.openxmlformats.org/officeDocument/2006/relationships/slide" Target="slides/slide188.xml"/><Relationship Id="rId3" Type="http://schemas.openxmlformats.org/officeDocument/2006/relationships/slide" Target="slides/slide2.xml"/><Relationship Id="rId25" Type="http://schemas.openxmlformats.org/officeDocument/2006/relationships/slide" Target="slides/slide24.xml"/><Relationship Id="rId46" Type="http://schemas.openxmlformats.org/officeDocument/2006/relationships/slide" Target="slides/slide45.xml"/><Relationship Id="rId67" Type="http://schemas.openxmlformats.org/officeDocument/2006/relationships/slide" Target="slides/slide66.xml"/><Relationship Id="rId116" Type="http://schemas.openxmlformats.org/officeDocument/2006/relationships/slide" Target="slides/slide115.xml"/><Relationship Id="rId137" Type="http://schemas.openxmlformats.org/officeDocument/2006/relationships/slide" Target="slides/slide136.xml"/><Relationship Id="rId158" Type="http://schemas.openxmlformats.org/officeDocument/2006/relationships/slide" Target="slides/slide157.xml"/><Relationship Id="rId20" Type="http://schemas.openxmlformats.org/officeDocument/2006/relationships/slide" Target="slides/slide19.xml"/><Relationship Id="rId41" Type="http://schemas.openxmlformats.org/officeDocument/2006/relationships/slide" Target="slides/slide40.xml"/><Relationship Id="rId62" Type="http://schemas.openxmlformats.org/officeDocument/2006/relationships/slide" Target="slides/slide61.xml"/><Relationship Id="rId83" Type="http://schemas.openxmlformats.org/officeDocument/2006/relationships/slide" Target="slides/slide82.xml"/><Relationship Id="rId88" Type="http://schemas.openxmlformats.org/officeDocument/2006/relationships/slide" Target="slides/slide87.xml"/><Relationship Id="rId111" Type="http://schemas.openxmlformats.org/officeDocument/2006/relationships/slide" Target="slides/slide110.xml"/><Relationship Id="rId132" Type="http://schemas.openxmlformats.org/officeDocument/2006/relationships/slide" Target="slides/slide131.xml"/><Relationship Id="rId153" Type="http://schemas.openxmlformats.org/officeDocument/2006/relationships/slide" Target="slides/slide152.xml"/><Relationship Id="rId174" Type="http://schemas.openxmlformats.org/officeDocument/2006/relationships/slide" Target="slides/slide173.xml"/><Relationship Id="rId179" Type="http://schemas.openxmlformats.org/officeDocument/2006/relationships/slide" Target="slides/slide178.xml"/><Relationship Id="rId195" Type="http://schemas.openxmlformats.org/officeDocument/2006/relationships/slide" Target="slides/slide194.xml"/><Relationship Id="rId190" Type="http://schemas.openxmlformats.org/officeDocument/2006/relationships/slide" Target="slides/slide189.xml"/><Relationship Id="rId15" Type="http://schemas.openxmlformats.org/officeDocument/2006/relationships/slide" Target="slides/slide14.xml"/><Relationship Id="rId36" Type="http://schemas.openxmlformats.org/officeDocument/2006/relationships/slide" Target="slides/slide35.xml"/><Relationship Id="rId57" Type="http://schemas.openxmlformats.org/officeDocument/2006/relationships/slide" Target="slides/slide56.xml"/><Relationship Id="rId106" Type="http://schemas.openxmlformats.org/officeDocument/2006/relationships/slide" Target="slides/slide105.xml"/><Relationship Id="rId127" Type="http://schemas.openxmlformats.org/officeDocument/2006/relationships/slide" Target="slides/slide126.xml"/><Relationship Id="rId10" Type="http://schemas.openxmlformats.org/officeDocument/2006/relationships/slide" Target="slides/slide9.xml"/><Relationship Id="rId31" Type="http://schemas.openxmlformats.org/officeDocument/2006/relationships/slide" Target="slides/slide30.xml"/><Relationship Id="rId52" Type="http://schemas.openxmlformats.org/officeDocument/2006/relationships/slide" Target="slides/slide51.xml"/><Relationship Id="rId73" Type="http://schemas.openxmlformats.org/officeDocument/2006/relationships/slide" Target="slides/slide72.xml"/><Relationship Id="rId78" Type="http://schemas.openxmlformats.org/officeDocument/2006/relationships/slide" Target="slides/slide77.xml"/><Relationship Id="rId94" Type="http://schemas.openxmlformats.org/officeDocument/2006/relationships/slide" Target="slides/slide93.xml"/><Relationship Id="rId99" Type="http://schemas.openxmlformats.org/officeDocument/2006/relationships/slide" Target="slides/slide98.xml"/><Relationship Id="rId101" Type="http://schemas.openxmlformats.org/officeDocument/2006/relationships/slide" Target="slides/slide100.xml"/><Relationship Id="rId122" Type="http://schemas.openxmlformats.org/officeDocument/2006/relationships/slide" Target="slides/slide121.xml"/><Relationship Id="rId143" Type="http://schemas.openxmlformats.org/officeDocument/2006/relationships/slide" Target="slides/slide142.xml"/><Relationship Id="rId148" Type="http://schemas.openxmlformats.org/officeDocument/2006/relationships/slide" Target="slides/slide147.xml"/><Relationship Id="rId164" Type="http://schemas.openxmlformats.org/officeDocument/2006/relationships/slide" Target="slides/slide163.xml"/><Relationship Id="rId169" Type="http://schemas.openxmlformats.org/officeDocument/2006/relationships/slide" Target="slides/slide168.xml"/><Relationship Id="rId185" Type="http://schemas.openxmlformats.org/officeDocument/2006/relationships/slide" Target="slides/slide184.xml"/><Relationship Id="rId4" Type="http://schemas.openxmlformats.org/officeDocument/2006/relationships/slide" Target="slides/slide3.xml"/><Relationship Id="rId9" Type="http://schemas.openxmlformats.org/officeDocument/2006/relationships/slide" Target="slides/slide8.xml"/><Relationship Id="rId180" Type="http://schemas.openxmlformats.org/officeDocument/2006/relationships/slide" Target="slides/slide179.xml"/><Relationship Id="rId26" Type="http://schemas.openxmlformats.org/officeDocument/2006/relationships/slide" Target="slides/slide25.xml"/><Relationship Id="rId47" Type="http://schemas.openxmlformats.org/officeDocument/2006/relationships/slide" Target="slides/slide46.xml"/><Relationship Id="rId68" Type="http://schemas.openxmlformats.org/officeDocument/2006/relationships/slide" Target="slides/slide67.xml"/><Relationship Id="rId89" Type="http://schemas.openxmlformats.org/officeDocument/2006/relationships/slide" Target="slides/slide88.xml"/><Relationship Id="rId112" Type="http://schemas.openxmlformats.org/officeDocument/2006/relationships/slide" Target="slides/slide111.xml"/><Relationship Id="rId133" Type="http://schemas.openxmlformats.org/officeDocument/2006/relationships/slide" Target="slides/slide132.xml"/><Relationship Id="rId154" Type="http://schemas.openxmlformats.org/officeDocument/2006/relationships/slide" Target="slides/slide153.xml"/><Relationship Id="rId175" Type="http://schemas.openxmlformats.org/officeDocument/2006/relationships/slide" Target="slides/slide174.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IN"/>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757F699C-254E-44B6-B18D-E7E82B2FC743}" type="datetimeFigureOut">
              <a:rPr lang="en-IN" smtClean="0"/>
              <a:pPr/>
              <a:t>03-06-2022</a:t>
            </a:fld>
            <a:endParaRPr lang="en-IN"/>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IN"/>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endParaRPr lang="en-IN"/>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IN"/>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A7AC5AE1-8B73-453E-AD5C-7AC64EE599C7}" type="slidenum">
              <a:rPr lang="en-IN" smtClean="0"/>
              <a:pPr/>
              <a:t>‹#›</a:t>
            </a:fld>
            <a:endParaRPr lang="en-IN"/>
          </a:p>
        </p:txBody>
      </p:sp>
    </p:spTree>
    <p:extLst>
      <p:ext uri="{BB962C8B-B14F-4D97-AF65-F5344CB8AC3E}">
        <p14:creationId xmlns:p14="http://schemas.microsoft.com/office/powerpoint/2010/main" val="3001269296"/>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65.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66.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67.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65</a:t>
            </a:fld>
            <a:endParaRPr lang="en-IN"/>
          </a:p>
        </p:txBody>
      </p:sp>
    </p:spTree>
    <p:extLst>
      <p:ext uri="{BB962C8B-B14F-4D97-AF65-F5344CB8AC3E}">
        <p14:creationId xmlns:p14="http://schemas.microsoft.com/office/powerpoint/2010/main" val="2327789840"/>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66</a:t>
            </a:fld>
            <a:endParaRPr lang="en-IN"/>
          </a:p>
        </p:txBody>
      </p:sp>
    </p:spTree>
    <p:extLst>
      <p:ext uri="{BB962C8B-B14F-4D97-AF65-F5344CB8AC3E}">
        <p14:creationId xmlns:p14="http://schemas.microsoft.com/office/powerpoint/2010/main" val="3490589307"/>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mn-cs"/>
            </a:endParaRPr>
          </a:p>
        </p:txBody>
      </p:sp>
      <p:sp>
        <p:nvSpPr>
          <p:cNvPr id="4" name="Slide Number Placeholder 3"/>
          <p:cNvSpPr>
            <a:spLocks noGrp="1"/>
          </p:cNvSpPr>
          <p:nvPr>
            <p:ph type="sldNum" sz="quarter" idx="5"/>
          </p:nvPr>
        </p:nvSpPr>
        <p:spPr/>
        <p:txBody>
          <a:bodyPr/>
          <a:lstStyle/>
          <a:p>
            <a:fld id="{A7AC5AE1-8B73-453E-AD5C-7AC64EE599C7}" type="slidenum">
              <a:rPr lang="en-IN" smtClean="0"/>
              <a:pPr/>
              <a:t>67</a:t>
            </a:fld>
            <a:endParaRPr lang="en-IN"/>
          </a:p>
        </p:txBody>
      </p:sp>
    </p:spTree>
    <p:extLst>
      <p:ext uri="{BB962C8B-B14F-4D97-AF65-F5344CB8AC3E}">
        <p14:creationId xmlns:p14="http://schemas.microsoft.com/office/powerpoint/2010/main" val="208793097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preserve="1" userDrawn="1">
  <p:cSld name="Title Slide">
    <p:spTree>
      <p:nvGrpSpPr>
        <p:cNvPr id="1" name=""/>
        <p:cNvGrpSpPr/>
        <p:nvPr/>
      </p:nvGrpSpPr>
      <p:grpSpPr>
        <a:xfrm>
          <a:off x="0" y="0"/>
          <a:ext cx="0" cy="0"/>
          <a:chOff x="0" y="0"/>
          <a:chExt cx="0" cy="0"/>
        </a:xfrm>
      </p:grpSpPr>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kumimoji="0" lang="en-US"/>
              <a:t>Click to edit Master title style</a:t>
            </a:r>
          </a:p>
        </p:txBody>
      </p:sp>
      <p:sp>
        <p:nvSpPr>
          <p:cNvPr id="3" name="Vertical Text Placeholder 2"/>
          <p:cNvSpPr>
            <a:spLocks noGrp="1"/>
          </p:cNvSpPr>
          <p:nvPr>
            <p:ph type="body" orient="vert" idx="1"/>
          </p:nvPr>
        </p:nvSpPr>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8839200" y="274639"/>
            <a:ext cx="2743200" cy="5851525"/>
          </a:xfrm>
        </p:spPr>
        <p:txBody>
          <a:bodyPr vert="eaVert"/>
          <a:lstStyle/>
          <a:p>
            <a:r>
              <a:rPr kumimoji="0" lang="en-US"/>
              <a:t>Click to edit Master title style</a:t>
            </a:r>
          </a:p>
        </p:txBody>
      </p:sp>
      <p:sp>
        <p:nvSpPr>
          <p:cNvPr id="3" name="Vertical Text Placeholder 2"/>
          <p:cNvSpPr>
            <a:spLocks noGrp="1"/>
          </p:cNvSpPr>
          <p:nvPr>
            <p:ph type="body" orient="vert" idx="1"/>
          </p:nvPr>
        </p:nvSpPr>
        <p:spPr>
          <a:xfrm>
            <a:off x="609600" y="274639"/>
            <a:ext cx="8026400" cy="5851525"/>
          </a:xfrm>
        </p:spPr>
        <p:txBody>
          <a:bodyPr vert="eaVert"/>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4" name="Date Placeholder 3"/>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6/3/2022</a:t>
            </a:fld>
            <a:endParaRPr lang="en-US" dirty="0"/>
          </a:p>
        </p:txBody>
      </p:sp>
      <p:sp>
        <p:nvSpPr>
          <p:cNvPr id="5" name="Footer Placeholder 4"/>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6" name="Slide Number Placeholder 5"/>
          <p:cNvSpPr>
            <a:spLocks noGrp="1"/>
          </p:cNvSpPr>
          <p:nvPr>
            <p:ph type="sldNum" sz="quarter" idx="12"/>
          </p:nvPr>
        </p:nvSpPr>
        <p:spPr/>
        <p:txBody>
          <a:bodyPr/>
          <a:lstStyle/>
          <a:p>
            <a:fld id="{F3BABF9D-069A-4E92-B44E-A92F526D40F2}" type="slidenum">
              <a:rPr lang="en-US" smtClean="0"/>
              <a:pPr/>
              <a:t>‹#›</a:t>
            </a:fld>
            <a:endParaRPr lang="en-US" dirty="0"/>
          </a:p>
        </p:txBody>
      </p:sp>
      <p:sp>
        <p:nvSpPr>
          <p:cNvPr id="7" name="Straight Connector 6"/>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8" name="Isosceles Triangle 7"/>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9" name="Straight Connector 8"/>
          <p:cNvSpPr>
            <a:spLocks noChangeShapeType="1"/>
          </p:cNvSpPr>
          <p:nvPr/>
        </p:nvSpPr>
        <p:spPr bwMode="auto">
          <a:xfrm rot="5400000">
            <a:off x="5814836" y="3201952"/>
            <a:ext cx="585216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preserve="1" userDrawn="1">
  <p:cSld name="Title and Content">
    <p:spTree>
      <p:nvGrpSpPr>
        <p:cNvPr id="1" name=""/>
        <p:cNvGrpSpPr/>
        <p:nvPr/>
      </p:nvGrpSpPr>
      <p:grpSpPr>
        <a:xfrm>
          <a:off x="0" y="0"/>
          <a:ext cx="0" cy="0"/>
          <a:chOff x="0" y="0"/>
          <a:chExt cx="0" cy="0"/>
        </a:xfrm>
      </p:grpSpPr>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secHead" preserve="1">
  <p:cSld name="Section Header">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1625600" y="2971800"/>
            <a:ext cx="9144000" cy="1066800"/>
          </a:xfrm>
        </p:spPr>
        <p:txBody>
          <a:bodyPr anchor="t" anchorCtr="0"/>
          <a:lstStyle>
            <a:lvl1pPr algn="r">
              <a:buNone/>
              <a:defRPr sz="3200" b="0" cap="none" baseline="0"/>
            </a:lvl1pPr>
          </a:lstStyle>
          <a:p>
            <a:r>
              <a:rPr kumimoji="0" lang="en-US"/>
              <a:t>Click to edit Master title style</a:t>
            </a:r>
          </a:p>
        </p:txBody>
      </p:sp>
      <p:sp>
        <p:nvSpPr>
          <p:cNvPr id="3" name="Text Placeholder 2"/>
          <p:cNvSpPr>
            <a:spLocks noGrp="1"/>
          </p:cNvSpPr>
          <p:nvPr>
            <p:ph type="body" idx="1"/>
          </p:nvPr>
        </p:nvSpPr>
        <p:spPr>
          <a:xfrm>
            <a:off x="1727200" y="4267200"/>
            <a:ext cx="9042400" cy="1143000"/>
          </a:xfrm>
        </p:spPr>
        <p:txBody>
          <a:bodyPr anchor="t" anchorCtr="0"/>
          <a:lstStyle>
            <a:lvl1pPr marL="0" indent="0" algn="r">
              <a:buNone/>
              <a:defRPr sz="2000">
                <a:solidFill>
                  <a:schemeClr val="tx1">
                    <a:tint val="75000"/>
                  </a:schemeClr>
                </a:solidFill>
              </a:defRPr>
            </a:lvl1pPr>
            <a:lvl2pPr>
              <a:buNone/>
              <a:defRPr sz="1800">
                <a:solidFill>
                  <a:schemeClr val="tx1">
                    <a:tint val="75000"/>
                  </a:schemeClr>
                </a:solidFill>
              </a:defRPr>
            </a:lvl2pPr>
            <a:lvl3pPr>
              <a:buNone/>
              <a:defRPr sz="1600">
                <a:solidFill>
                  <a:schemeClr val="tx1">
                    <a:tint val="75000"/>
                  </a:schemeClr>
                </a:solidFill>
              </a:defRPr>
            </a:lvl3pPr>
            <a:lvl4pPr>
              <a:buNone/>
              <a:defRPr sz="1400">
                <a:solidFill>
                  <a:schemeClr val="tx1">
                    <a:tint val="75000"/>
                  </a:schemeClr>
                </a:solidFill>
              </a:defRPr>
            </a:lvl4pPr>
            <a:lvl5pPr>
              <a:buNone/>
              <a:defRPr sz="1400">
                <a:solidFill>
                  <a:schemeClr val="tx1">
                    <a:tint val="75000"/>
                  </a:schemeClr>
                </a:solidFill>
              </a:defRPr>
            </a:lvl5pPr>
          </a:lstStyle>
          <a:p>
            <a:pPr lvl="0" eaLnBrk="1" latinLnBrk="0" hangingPunct="1"/>
            <a:r>
              <a:rPr kumimoji="0" lang="en-US"/>
              <a:t>Click to edit Master text styles</a:t>
            </a:r>
          </a:p>
        </p:txBody>
      </p:sp>
      <p:sp>
        <p:nvSpPr>
          <p:cNvPr id="4" name="Date Placeholder 3"/>
          <p:cNvSpPr>
            <a:spLocks noGrp="1"/>
          </p:cNvSpPr>
          <p:nvPr>
            <p:ph type="dt" sz="half" idx="10"/>
          </p:nvPr>
        </p:nvSpPr>
        <p:spPr>
          <a:xfrm>
            <a:off x="8534400" y="6355080"/>
            <a:ext cx="3048000" cy="365760"/>
          </a:xfrm>
          <a:prstGeom prst="rect">
            <a:avLst/>
          </a:prstGeom>
        </p:spPr>
        <p:txBody>
          <a:bodyPr/>
          <a:lstStyle/>
          <a:p>
            <a:fld id="{52F73076-280E-4994-B9AF-08CB19D7A53F}" type="datetimeFigureOut">
              <a:rPr lang="en-US" smtClean="0"/>
              <a:pPr/>
              <a:t>6/3/2022</a:t>
            </a:fld>
            <a:endParaRPr lang="en-US" dirty="0"/>
          </a:p>
        </p:txBody>
      </p:sp>
      <p:sp>
        <p:nvSpPr>
          <p:cNvPr id="5" name="Footer Placeholder 4"/>
          <p:cNvSpPr>
            <a:spLocks noGrp="1"/>
          </p:cNvSpPr>
          <p:nvPr>
            <p:ph type="ftr" sz="quarter" idx="11"/>
          </p:nvPr>
        </p:nvSpPr>
        <p:spPr>
          <a:xfrm>
            <a:off x="3864864" y="6355080"/>
            <a:ext cx="4632960" cy="365760"/>
          </a:xfrm>
          <a:prstGeom prst="rect">
            <a:avLst/>
          </a:prstGeom>
        </p:spPr>
        <p:txBody>
          <a:bodyPr/>
          <a:lstStyle/>
          <a:p>
            <a:endParaRPr lang="en-US" dirty="0"/>
          </a:p>
        </p:txBody>
      </p:sp>
      <p:sp>
        <p:nvSpPr>
          <p:cNvPr id="6" name="Slide Number Placeholder 5"/>
          <p:cNvSpPr>
            <a:spLocks noGrp="1"/>
          </p:cNvSpPr>
          <p:nvPr>
            <p:ph type="sldNum" sz="quarter" idx="12"/>
          </p:nvPr>
        </p:nvSpPr>
        <p:spPr>
          <a:xfrm>
            <a:off x="1426464" y="6355080"/>
            <a:ext cx="2027936" cy="365760"/>
          </a:xfrm>
        </p:spPr>
        <p:txBody>
          <a:bodyPr/>
          <a:lstStyle/>
          <a:p>
            <a:fld id="{F3BABF9D-069A-4E92-B44E-A92F526D40F2}" type="slidenum">
              <a:rPr lang="en-US" smtClean="0"/>
              <a:pPr/>
              <a:t>‹#›</a:t>
            </a:fld>
            <a:endParaRPr lang="en-US" dirty="0"/>
          </a:p>
        </p:txBody>
      </p:sp>
      <p:sp>
        <p:nvSpPr>
          <p:cNvPr id="7" name="Rectangle 6"/>
          <p:cNvSpPr/>
          <p:nvPr/>
        </p:nvSpPr>
        <p:spPr>
          <a:xfrm>
            <a:off x="1219200" y="2819400"/>
            <a:ext cx="9753600" cy="1280160"/>
          </a:xfrm>
          <a:prstGeom prst="rect">
            <a:avLst/>
          </a:prstGeom>
          <a:noFill/>
          <a:ln w="6350" cap="rnd" cmpd="sng" algn="ctr">
            <a:solidFill>
              <a:schemeClr val="accent1"/>
            </a:solid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8" name="Rectangle 7"/>
          <p:cNvSpPr/>
          <p:nvPr/>
        </p:nvSpPr>
        <p:spPr>
          <a:xfrm>
            <a:off x="1219200" y="2819400"/>
            <a:ext cx="304800" cy="128016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9" name="Content Placeholder 8"/>
          <p:cNvSpPr>
            <a:spLocks noGrp="1"/>
          </p:cNvSpPr>
          <p:nvPr>
            <p:ph sz="quarter" idx="1"/>
          </p:nvPr>
        </p:nvSpPr>
        <p:spPr>
          <a:xfrm>
            <a:off x="609600" y="1219200"/>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1" name="Content Placeholder 10"/>
          <p:cNvSpPr>
            <a:spLocks noGrp="1"/>
          </p:cNvSpPr>
          <p:nvPr>
            <p:ph sz="quarter" idx="2"/>
          </p:nvPr>
        </p:nvSpPr>
        <p:spPr>
          <a:xfrm>
            <a:off x="6176264" y="1216152"/>
            <a:ext cx="5388864" cy="493776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nchor="ctr"/>
          <a:lstStyle>
            <a:lvl1pPr>
              <a:defRPr/>
            </a:lvl1pPr>
          </a:lstStyle>
          <a:p>
            <a:r>
              <a:rPr kumimoji="0" lang="en-US"/>
              <a:t>Click to edit Master title style</a:t>
            </a:r>
          </a:p>
        </p:txBody>
      </p:sp>
      <p:sp>
        <p:nvSpPr>
          <p:cNvPr id="3" name="Text Placeholder 2"/>
          <p:cNvSpPr>
            <a:spLocks noGrp="1"/>
          </p:cNvSpPr>
          <p:nvPr>
            <p:ph type="body" idx="1"/>
          </p:nvPr>
        </p:nvSpPr>
        <p:spPr>
          <a:xfrm>
            <a:off x="609600" y="1285875"/>
            <a:ext cx="5386917" cy="685800"/>
          </a:xfrm>
          <a:noFill/>
          <a:ln>
            <a:noFill/>
          </a:ln>
        </p:spPr>
        <p:txBody>
          <a:bodyPr lIns="91440" anchor="b" anchorCtr="0">
            <a:noAutofit/>
          </a:bodyPr>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4" name="Text Placeholder 3"/>
          <p:cNvSpPr>
            <a:spLocks noGrp="1"/>
          </p:cNvSpPr>
          <p:nvPr>
            <p:ph type="body" sz="half" idx="3"/>
          </p:nvPr>
        </p:nvSpPr>
        <p:spPr>
          <a:xfrm>
            <a:off x="6197601" y="1295400"/>
            <a:ext cx="5389033" cy="685800"/>
          </a:xfrm>
          <a:noFill/>
          <a:ln>
            <a:noFill/>
          </a:ln>
        </p:spPr>
        <p:txBody>
          <a:bodyPr lIns="91440" anchor="b" anchorCtr="0"/>
          <a:lstStyle>
            <a:lvl1pPr marL="0" indent="0">
              <a:buNone/>
              <a:defRPr sz="2400" b="1">
                <a:solidFill>
                  <a:schemeClr val="accent2"/>
                </a:solidFill>
              </a:defRPr>
            </a:lvl1pPr>
            <a:lvl2pPr>
              <a:buNone/>
              <a:defRPr sz="2000" b="1"/>
            </a:lvl2pPr>
            <a:lvl3pPr>
              <a:buNone/>
              <a:defRPr sz="1800" b="1"/>
            </a:lvl3pPr>
            <a:lvl4pPr>
              <a:buNone/>
              <a:defRPr sz="1600" b="1"/>
            </a:lvl4pPr>
            <a:lvl5pPr>
              <a:buNone/>
              <a:defRPr sz="1600" b="1"/>
            </a:lvl5pPr>
          </a:lstStyle>
          <a:p>
            <a:pPr lvl="0" eaLnBrk="1" latinLnBrk="0" hangingPunct="1"/>
            <a:r>
              <a:rPr kumimoji="0" lang="en-US"/>
              <a:t>Click to edit Master text styles</a:t>
            </a:r>
          </a:p>
        </p:txBody>
      </p:sp>
      <p:sp>
        <p:nvSpPr>
          <p:cNvPr id="9" name="Slide Number Placeholder 8"/>
          <p:cNvSpPr>
            <a:spLocks noGrp="1"/>
          </p:cNvSpPr>
          <p:nvPr>
            <p:ph type="sldNum" sz="quarter" idx="12"/>
          </p:nvPr>
        </p:nvSpPr>
        <p:spPr/>
        <p:txBody>
          <a:bodyPr/>
          <a:lstStyle/>
          <a:p>
            <a:fld id="{F3BABF9D-069A-4E92-B44E-A92F526D40F2}" type="slidenum">
              <a:rPr lang="en-US" smtClean="0"/>
              <a:pPr/>
              <a:t>‹#›</a:t>
            </a:fld>
            <a:endParaRPr lang="en-US" dirty="0"/>
          </a:p>
        </p:txBody>
      </p:sp>
      <p:sp>
        <p:nvSpPr>
          <p:cNvPr id="11" name="Content Placeholder 10"/>
          <p:cNvSpPr>
            <a:spLocks noGrp="1"/>
          </p:cNvSpPr>
          <p:nvPr>
            <p:ph sz="quarter" idx="2"/>
          </p:nvPr>
        </p:nvSpPr>
        <p:spPr>
          <a:xfrm>
            <a:off x="609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
        <p:nvSpPr>
          <p:cNvPr id="13" name="Content Placeholder 12"/>
          <p:cNvSpPr>
            <a:spLocks noGrp="1"/>
          </p:cNvSpPr>
          <p:nvPr>
            <p:ph sz="quarter" idx="4"/>
          </p:nvPr>
        </p:nvSpPr>
        <p:spPr>
          <a:xfrm>
            <a:off x="6197600" y="2133600"/>
            <a:ext cx="5384800" cy="40386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a:xfrm>
            <a:off x="609600" y="228600"/>
            <a:ext cx="10972800" cy="914400"/>
          </a:xfrm>
        </p:spPr>
        <p:txBody>
          <a:bodyPr/>
          <a:lstStyle/>
          <a:p>
            <a:r>
              <a:rPr kumimoji="0" lang="en-US"/>
              <a:t>Click to edit Master title style</a:t>
            </a:r>
          </a:p>
        </p:txBody>
      </p:sp>
      <p:sp>
        <p:nvSpPr>
          <p:cNvPr id="5" name="Slide Number Placeholder 4"/>
          <p:cNvSpPr>
            <a:spLocks noGrp="1"/>
          </p:cNvSpPr>
          <p:nvPr>
            <p:ph type="sldNum" sz="quarter" idx="12"/>
          </p:nvPr>
        </p:nvSpPr>
        <p:spPr/>
        <p:txBody>
          <a:bodyPr/>
          <a:lstStyle/>
          <a:p>
            <a:fld id="{F3BABF9D-069A-4E92-B44E-A92F526D40F2}" type="slidenum">
              <a:rPr lang="en-US" smtClean="0"/>
              <a:pPr/>
              <a:t>‹#›</a:t>
            </a:fld>
            <a:endParaRPr lang="en-US" dirty="0"/>
          </a:p>
        </p:txBody>
      </p:sp>
      <p:sp>
        <p:nvSpPr>
          <p:cNvPr id="6" name="Isosceles Triangle 5"/>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8432800" y="304800"/>
            <a:ext cx="3352800" cy="838200"/>
          </a:xfrm>
        </p:spPr>
        <p:txBody>
          <a:bodyPr anchor="b" anchorCtr="0">
            <a:noAutofit/>
          </a:bodyPr>
          <a:lstStyle>
            <a:lvl1pPr algn="l">
              <a:buNone/>
              <a:defRPr sz="2000" b="1">
                <a:solidFill>
                  <a:schemeClr val="tx2"/>
                </a:solidFill>
                <a:latin typeface="+mn-lt"/>
                <a:ea typeface="+mn-ea"/>
                <a:cs typeface="+mn-cs"/>
              </a:defRPr>
            </a:lvl1pPr>
          </a:lstStyle>
          <a:p>
            <a:r>
              <a:rPr kumimoji="0" lang="en-US"/>
              <a:t>Click to edit Master title style</a:t>
            </a:r>
          </a:p>
        </p:txBody>
      </p:sp>
      <p:sp>
        <p:nvSpPr>
          <p:cNvPr id="3" name="Text Placeholder 2"/>
          <p:cNvSpPr>
            <a:spLocks noGrp="1"/>
          </p:cNvSpPr>
          <p:nvPr>
            <p:ph type="body" idx="2"/>
          </p:nvPr>
        </p:nvSpPr>
        <p:spPr>
          <a:xfrm>
            <a:off x="8432800" y="1219201"/>
            <a:ext cx="3352800" cy="4843463"/>
          </a:xfrm>
        </p:spPr>
        <p:txBody>
          <a:bodyPr/>
          <a:lstStyle>
            <a:lvl1pPr marL="0" indent="0">
              <a:lnSpc>
                <a:spcPts val="2200"/>
              </a:lnSpc>
              <a:spcAft>
                <a:spcPts val="1000"/>
              </a:spcAft>
              <a:buNone/>
              <a:defRPr sz="1600">
                <a:solidFill>
                  <a:schemeClr val="tx2"/>
                </a:solidFill>
              </a:defRPr>
            </a:lvl1pPr>
            <a:lvl2pPr>
              <a:buNone/>
              <a:defRPr sz="1200"/>
            </a:lvl2pPr>
            <a:lvl3pPr>
              <a:buNone/>
              <a:defRPr sz="1000"/>
            </a:lvl3pPr>
            <a:lvl4pPr>
              <a:buNone/>
              <a:defRPr sz="900"/>
            </a:lvl4pPr>
            <a:lvl5pPr>
              <a:buNone/>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Straight Connector 9"/>
          <p:cNvSpPr>
            <a:spLocks noChangeShapeType="1"/>
          </p:cNvSpPr>
          <p:nvPr/>
        </p:nvSpPr>
        <p:spPr bwMode="auto">
          <a:xfrm rot="5400000">
            <a:off x="5220033" y="3324225"/>
            <a:ext cx="603504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2" name="Content Placeholder 11"/>
          <p:cNvSpPr>
            <a:spLocks noGrp="1"/>
          </p:cNvSpPr>
          <p:nvPr>
            <p:ph sz="quarter" idx="1"/>
          </p:nvPr>
        </p:nvSpPr>
        <p:spPr>
          <a:xfrm>
            <a:off x="406400" y="304800"/>
            <a:ext cx="7620000" cy="5715000"/>
          </a:xfrm>
        </p:spPr>
        <p:txBody>
          <a:bodyPr/>
          <a:lstStyle/>
          <a:p>
            <a:pPr lvl="0" eaLnBrk="1" latinLnBrk="0" hangingPunct="1"/>
            <a:r>
              <a:rPr lang="en-US"/>
              <a:t>Click to edit Master text styles</a:t>
            </a:r>
          </a:p>
          <a:p>
            <a:pPr lvl="1" eaLnBrk="1" latinLnBrk="0" hangingPunct="1"/>
            <a:r>
              <a:rPr lang="en-US"/>
              <a:t>Second level</a:t>
            </a:r>
          </a:p>
          <a:p>
            <a:pPr lvl="2" eaLnBrk="1" latinLnBrk="0" hangingPunct="1"/>
            <a:r>
              <a:rPr lang="en-US"/>
              <a:t>Third level</a:t>
            </a:r>
          </a:p>
          <a:p>
            <a:pPr lvl="3" eaLnBrk="1" latinLnBrk="0" hangingPunct="1"/>
            <a:r>
              <a:rPr lang="en-US"/>
              <a:t>Fourth level</a:t>
            </a:r>
          </a:p>
          <a:p>
            <a:pPr lvl="4" eaLnBrk="1" latinLnBrk="0" hangingPunct="1"/>
            <a:r>
              <a:rPr lang="en-US"/>
              <a:t>Fifth level</a:t>
            </a:r>
            <a:endParaRPr kumimoji="0" lang="en-US"/>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bg>
      <p:bgRef idx="1001">
        <a:schemeClr val="bg2"/>
      </p:bgRef>
    </p:bg>
    <p:spTree>
      <p:nvGrpSpPr>
        <p:cNvPr id="1" name=""/>
        <p:cNvGrpSpPr/>
        <p:nvPr/>
      </p:nvGrpSpPr>
      <p:grpSpPr>
        <a:xfrm>
          <a:off x="0" y="0"/>
          <a:ext cx="0" cy="0"/>
          <a:chOff x="0" y="0"/>
          <a:chExt cx="0" cy="0"/>
        </a:xfrm>
      </p:grpSpPr>
      <p:sp>
        <p:nvSpPr>
          <p:cNvPr id="2" name="Title 1"/>
          <p:cNvSpPr>
            <a:spLocks noGrp="1"/>
          </p:cNvSpPr>
          <p:nvPr>
            <p:ph type="title"/>
          </p:nvPr>
        </p:nvSpPr>
        <p:spPr>
          <a:xfrm>
            <a:off x="609600" y="500856"/>
            <a:ext cx="10972800" cy="674688"/>
          </a:xfrm>
          <a:ln>
            <a:solidFill>
              <a:schemeClr val="accent1"/>
            </a:solidFill>
          </a:ln>
        </p:spPr>
        <p:txBody>
          <a:bodyPr lIns="274320" anchor="ctr"/>
          <a:lstStyle>
            <a:lvl1pPr algn="r">
              <a:buNone/>
              <a:defRPr sz="2000" b="0">
                <a:solidFill>
                  <a:schemeClr val="tx1"/>
                </a:solidFill>
              </a:defRPr>
            </a:lvl1pPr>
          </a:lstStyle>
          <a:p>
            <a:r>
              <a:rPr kumimoji="0" lang="en-US"/>
              <a:t>Click to edit Master title style</a:t>
            </a:r>
          </a:p>
        </p:txBody>
      </p:sp>
      <p:sp>
        <p:nvSpPr>
          <p:cNvPr id="3" name="Picture Placeholder 2"/>
          <p:cNvSpPr>
            <a:spLocks noGrp="1"/>
          </p:cNvSpPr>
          <p:nvPr>
            <p:ph type="pic" idx="1"/>
          </p:nvPr>
        </p:nvSpPr>
        <p:spPr>
          <a:xfrm>
            <a:off x="609600" y="1905000"/>
            <a:ext cx="10972800" cy="4270248"/>
          </a:xfrm>
          <a:solidFill>
            <a:schemeClr val="tx1">
              <a:shade val="50000"/>
            </a:schemeClr>
          </a:solidFill>
          <a:ln>
            <a:noFill/>
          </a:ln>
          <a:effectLst/>
        </p:spPr>
        <p:txBody>
          <a:bodyPr/>
          <a:lstStyle>
            <a:lvl1pPr marL="0" indent="0">
              <a:spcBef>
                <a:spcPts val="600"/>
              </a:spcBef>
              <a:buNone/>
              <a:defRPr sz="3200"/>
            </a:lvl1pPr>
          </a:lstStyle>
          <a:p>
            <a:r>
              <a:rPr kumimoji="0" lang="en-US" dirty="0"/>
              <a:t>Click icon to add picture</a:t>
            </a:r>
          </a:p>
        </p:txBody>
      </p:sp>
      <p:sp>
        <p:nvSpPr>
          <p:cNvPr id="4" name="Text Placeholder 3"/>
          <p:cNvSpPr>
            <a:spLocks noGrp="1"/>
          </p:cNvSpPr>
          <p:nvPr>
            <p:ph type="body" sz="half" idx="2"/>
          </p:nvPr>
        </p:nvSpPr>
        <p:spPr>
          <a:xfrm>
            <a:off x="609600" y="1219200"/>
            <a:ext cx="10972800" cy="533400"/>
          </a:xfrm>
        </p:spPr>
        <p:txBody>
          <a:bodyPr anchor="ctr" anchorCtr="0"/>
          <a:lstStyle>
            <a:lvl1pPr marL="0" indent="0" algn="l">
              <a:buFontTx/>
              <a:buNone/>
              <a:defRPr sz="1400"/>
            </a:lvl1pPr>
            <a:lvl2pPr>
              <a:defRPr sz="1200"/>
            </a:lvl2pPr>
            <a:lvl3pPr>
              <a:defRPr sz="1000"/>
            </a:lvl3pPr>
            <a:lvl4pPr>
              <a:defRPr sz="900"/>
            </a:lvl4pPr>
            <a:lvl5pPr>
              <a:defRPr sz="900"/>
            </a:lvl5pPr>
          </a:lstStyle>
          <a:p>
            <a:pPr lvl="0" eaLnBrk="1" latinLnBrk="0" hangingPunct="1"/>
            <a:r>
              <a:rPr kumimoji="0" lang="en-US"/>
              <a:t>Click to edit Master text styles</a:t>
            </a:r>
          </a:p>
        </p:txBody>
      </p:sp>
      <p:sp>
        <p:nvSpPr>
          <p:cNvPr id="5" name="Date Placeholder 4"/>
          <p:cNvSpPr>
            <a:spLocks noGrp="1"/>
          </p:cNvSpPr>
          <p:nvPr>
            <p:ph type="dt" sz="half" idx="10"/>
          </p:nvPr>
        </p:nvSpPr>
        <p:spPr>
          <a:xfrm>
            <a:off x="8534400" y="6356350"/>
            <a:ext cx="3052064" cy="365760"/>
          </a:xfrm>
          <a:prstGeom prst="rect">
            <a:avLst/>
          </a:prstGeom>
        </p:spPr>
        <p:txBody>
          <a:bodyPr/>
          <a:lstStyle/>
          <a:p>
            <a:fld id="{52F73076-280E-4994-B9AF-08CB19D7A53F}" type="datetimeFigureOut">
              <a:rPr lang="en-US" smtClean="0"/>
              <a:pPr/>
              <a:t>6/3/2022</a:t>
            </a:fld>
            <a:endParaRPr lang="en-US" dirty="0"/>
          </a:p>
        </p:txBody>
      </p:sp>
      <p:sp>
        <p:nvSpPr>
          <p:cNvPr id="6" name="Footer Placeholder 5"/>
          <p:cNvSpPr>
            <a:spLocks noGrp="1"/>
          </p:cNvSpPr>
          <p:nvPr>
            <p:ph type="ftr" sz="quarter" idx="11"/>
          </p:nvPr>
        </p:nvSpPr>
        <p:spPr>
          <a:xfrm>
            <a:off x="3864864" y="6356350"/>
            <a:ext cx="4673600" cy="365760"/>
          </a:xfrm>
          <a:prstGeom prst="rect">
            <a:avLst/>
          </a:prstGeom>
        </p:spPr>
        <p:txBody>
          <a:bodyPr/>
          <a:lstStyle/>
          <a:p>
            <a:endParaRPr lang="en-US" dirty="0"/>
          </a:p>
        </p:txBody>
      </p:sp>
      <p:sp>
        <p:nvSpPr>
          <p:cNvPr id="7" name="Slide Number Placeholder 6"/>
          <p:cNvSpPr>
            <a:spLocks noGrp="1"/>
          </p:cNvSpPr>
          <p:nvPr>
            <p:ph type="sldNum" sz="quarter" idx="12"/>
          </p:nvPr>
        </p:nvSpPr>
        <p:spPr/>
        <p:txBody>
          <a:bodyPr/>
          <a:lstStyle/>
          <a:p>
            <a:fld id="{F3BABF9D-069A-4E92-B44E-A92F526D40F2}" type="slidenum">
              <a:rPr lang="en-US" smtClean="0"/>
              <a:pPr/>
              <a:t>‹#›</a:t>
            </a:fld>
            <a:endParaRPr lang="en-US" dirty="0"/>
          </a:p>
        </p:txBody>
      </p:sp>
      <p:sp>
        <p:nvSpPr>
          <p:cNvPr id="8" name="Straight Connector 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9" name="Isosceles Triangle 8"/>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
        <p:nvSpPr>
          <p:cNvPr id="10" name="Rectangle 9"/>
          <p:cNvSpPr/>
          <p:nvPr/>
        </p:nvSpPr>
        <p:spPr>
          <a:xfrm>
            <a:off x="609600" y="500856"/>
            <a:ext cx="243840" cy="685800"/>
          </a:xfrm>
          <a:prstGeom prst="rect">
            <a:avLst/>
          </a:prstGeom>
          <a:solidFill>
            <a:schemeClr val="accent1"/>
          </a:solidFill>
          <a:ln w="635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spTree>
  </p:cSld>
  <p:clrMapOvr>
    <a:overrideClrMapping bg1="dk1" tx1="lt1" bg2="dk2" tx2="lt2" accent1="accent1" accent2="accent2" accent3="accent3" accent4="accent4" accent5="accent5" accent6="accent6" hlink="hlink" folHlink="folHlink"/>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 Target="../slides/slid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 Target="../slides/slide2.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2" name="Title Placeholder 21"/>
          <p:cNvSpPr>
            <a:spLocks noGrp="1"/>
          </p:cNvSpPr>
          <p:nvPr>
            <p:ph type="title"/>
          </p:nvPr>
        </p:nvSpPr>
        <p:spPr>
          <a:xfrm>
            <a:off x="609600" y="152400"/>
            <a:ext cx="10972800" cy="990600"/>
          </a:xfrm>
          <a:prstGeom prst="rect">
            <a:avLst/>
          </a:prstGeom>
        </p:spPr>
        <p:txBody>
          <a:bodyPr vert="horz" anchor="b" anchorCtr="0">
            <a:normAutofit/>
          </a:bodyPr>
          <a:lstStyle/>
          <a:p>
            <a:r>
              <a:rPr kumimoji="0" lang="en-US"/>
              <a:t>Click to edit Master title style</a:t>
            </a:r>
          </a:p>
        </p:txBody>
      </p:sp>
      <p:sp>
        <p:nvSpPr>
          <p:cNvPr id="13" name="Text Placeholder 12"/>
          <p:cNvSpPr>
            <a:spLocks noGrp="1"/>
          </p:cNvSpPr>
          <p:nvPr>
            <p:ph type="body" idx="1"/>
          </p:nvPr>
        </p:nvSpPr>
        <p:spPr>
          <a:xfrm>
            <a:off x="609600" y="1219200"/>
            <a:ext cx="10972800" cy="4910328"/>
          </a:xfrm>
          <a:prstGeom prst="rect">
            <a:avLst/>
          </a:prstGeom>
        </p:spPr>
        <p:txBody>
          <a:bodyPr vert="horz">
            <a:normAutofit/>
          </a:bodyPr>
          <a:lstStyle/>
          <a:p>
            <a:pPr lvl="0" eaLnBrk="1" latinLnBrk="0" hangingPunct="1"/>
            <a:r>
              <a:rPr kumimoji="0" lang="en-US"/>
              <a:t>Click to edit Master text styles</a:t>
            </a:r>
          </a:p>
          <a:p>
            <a:pPr lvl="1" eaLnBrk="1" latinLnBrk="0" hangingPunct="1"/>
            <a:r>
              <a:rPr kumimoji="0" lang="en-US"/>
              <a:t>Second level</a:t>
            </a:r>
          </a:p>
          <a:p>
            <a:pPr lvl="2" eaLnBrk="1" latinLnBrk="0" hangingPunct="1"/>
            <a:r>
              <a:rPr kumimoji="0" lang="en-US"/>
              <a:t>Third level</a:t>
            </a:r>
          </a:p>
          <a:p>
            <a:pPr lvl="3" eaLnBrk="1" latinLnBrk="0" hangingPunct="1"/>
            <a:r>
              <a:rPr kumimoji="0" lang="en-US"/>
              <a:t>Fourth level</a:t>
            </a:r>
          </a:p>
          <a:p>
            <a:pPr lvl="4" eaLnBrk="1" latinLnBrk="0" hangingPunct="1"/>
            <a:r>
              <a:rPr kumimoji="0" lang="en-US"/>
              <a:t>Fifth level</a:t>
            </a:r>
          </a:p>
        </p:txBody>
      </p:sp>
      <p:sp>
        <p:nvSpPr>
          <p:cNvPr id="23" name="Slide Number Placeholder 22"/>
          <p:cNvSpPr>
            <a:spLocks noGrp="1"/>
          </p:cNvSpPr>
          <p:nvPr>
            <p:ph type="sldNum" sz="quarter" idx="4"/>
          </p:nvPr>
        </p:nvSpPr>
        <p:spPr>
          <a:xfrm>
            <a:off x="816864" y="6356350"/>
            <a:ext cx="2641600" cy="365760"/>
          </a:xfrm>
          <a:prstGeom prst="rect">
            <a:avLst/>
          </a:prstGeom>
        </p:spPr>
        <p:txBody>
          <a:bodyPr vert="horz"/>
          <a:lstStyle>
            <a:lvl1pPr algn="l" eaLnBrk="1" latinLnBrk="0" hangingPunct="1">
              <a:defRPr kumimoji="0" sz="1400">
                <a:solidFill>
                  <a:schemeClr val="tx2"/>
                </a:solidFill>
              </a:defRPr>
            </a:lvl1pPr>
          </a:lstStyle>
          <a:p>
            <a:fld id="{F3BABF9D-069A-4E92-B44E-A92F526D40F2}" type="slidenum">
              <a:rPr lang="en-US" smtClean="0"/>
              <a:pPr/>
              <a:t>‹#›</a:t>
            </a:fld>
            <a:endParaRPr lang="en-US" dirty="0"/>
          </a:p>
        </p:txBody>
      </p:sp>
      <p:sp>
        <p:nvSpPr>
          <p:cNvPr id="28" name="Straight Connector 27"/>
          <p:cNvSpPr>
            <a:spLocks noChangeShapeType="1"/>
          </p:cNvSpPr>
          <p:nvPr/>
        </p:nvSpPr>
        <p:spPr bwMode="auto">
          <a:xfrm>
            <a:off x="609600" y="6353175"/>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29" name="Straight Connector 28"/>
          <p:cNvSpPr>
            <a:spLocks noChangeShapeType="1"/>
          </p:cNvSpPr>
          <p:nvPr/>
        </p:nvSpPr>
        <p:spPr bwMode="auto">
          <a:xfrm>
            <a:off x="609600" y="1143000"/>
            <a:ext cx="10972800" cy="0"/>
          </a:xfrm>
          <a:prstGeom prst="line">
            <a:avLst/>
          </a:prstGeom>
          <a:noFill/>
          <a:ln w="9525" cap="flat" cmpd="sng" algn="ctr">
            <a:solidFill>
              <a:schemeClr val="accent2"/>
            </a:solidFill>
            <a:prstDash val="dash"/>
            <a:round/>
            <a:headEnd type="none" w="med" len="med"/>
            <a:tailEnd type="none" w="med" len="med"/>
          </a:ln>
          <a:effectLst/>
        </p:spPr>
        <p:txBody>
          <a:bodyPr vert="horz" wrap="square" lIns="91440" tIns="45720" rIns="91440" bIns="45720" anchor="t" compatLnSpc="1"/>
          <a:lstStyle/>
          <a:p>
            <a:endParaRPr kumimoji="0" lang="en-US" sz="1800" dirty="0"/>
          </a:p>
        </p:txBody>
      </p:sp>
      <p:sp>
        <p:nvSpPr>
          <p:cNvPr id="10" name="Isosceles Triangle 9"/>
          <p:cNvSpPr>
            <a:spLocks noChangeAspect="1"/>
          </p:cNvSpPr>
          <p:nvPr/>
        </p:nvSpPr>
        <p:spPr>
          <a:xfrm rot="5400000">
            <a:off x="590609" y="6447423"/>
            <a:ext cx="190849" cy="160419"/>
          </a:xfrm>
          <a:prstGeom prst="triangle">
            <a:avLst>
              <a:gd name="adj" fmla="val 50000"/>
            </a:avLst>
          </a:prstGeom>
          <a:solidFill>
            <a:schemeClr val="accent2"/>
          </a:solidFill>
          <a:ln w="25400" cap="rnd" cmpd="sng" algn="ctr">
            <a:noFill/>
            <a:prstDash val="solid"/>
          </a:ln>
          <a:effectLst/>
        </p:spPr>
        <p:style>
          <a:lnRef idx="3">
            <a:schemeClr val="lt1"/>
          </a:lnRef>
          <a:fillRef idx="1">
            <a:schemeClr val="accent1"/>
          </a:fillRef>
          <a:effectRef idx="1">
            <a:schemeClr val="accent1"/>
          </a:effectRef>
          <a:fontRef idx="minor">
            <a:schemeClr val="lt1"/>
          </a:fontRef>
        </p:style>
        <p:txBody>
          <a:bodyPr anchor="ctr"/>
          <a:lstStyle/>
          <a:p>
            <a:pPr algn="ctr" eaLnBrk="1" latinLnBrk="0" hangingPunct="1"/>
            <a:endParaRPr kumimoji="0" lang="en-US" sz="1800" dirty="0"/>
          </a:p>
        </p:txBody>
      </p:sp>
      <p:graphicFrame>
        <p:nvGraphicFramePr>
          <p:cNvPr id="11" name="Table 10"/>
          <p:cNvGraphicFramePr>
            <a:graphicFrameLocks noGrp="1"/>
          </p:cNvGraphicFramePr>
          <p:nvPr userDrawn="1">
            <p:extLst>
              <p:ext uri="{D42A27DB-BD31-4B8C-83A1-F6EECF244321}">
                <p14:modId xmlns:p14="http://schemas.microsoft.com/office/powerpoint/2010/main" val="990093061"/>
              </p:ext>
            </p:extLst>
          </p:nvPr>
        </p:nvGraphicFramePr>
        <p:xfrm>
          <a:off x="7010400" y="6474639"/>
          <a:ext cx="4572000" cy="243840"/>
        </p:xfrm>
        <a:graphic>
          <a:graphicData uri="http://schemas.openxmlformats.org/drawingml/2006/table">
            <a:tbl>
              <a:tblPr firstRow="1" bandRow="1">
                <a:tableStyleId>{073A0DAA-6AF3-43AB-8588-CEC1D06C72B9}</a:tableStyleId>
              </a:tblPr>
              <a:tblGrid>
                <a:gridCol w="1143000">
                  <a:extLst>
                    <a:ext uri="{9D8B030D-6E8A-4147-A177-3AD203B41FA5}">
                      <a16:colId xmlns:a16="http://schemas.microsoft.com/office/drawing/2014/main" val="20000"/>
                    </a:ext>
                  </a:extLst>
                </a:gridCol>
                <a:gridCol w="1143000">
                  <a:extLst>
                    <a:ext uri="{9D8B030D-6E8A-4147-A177-3AD203B41FA5}">
                      <a16:colId xmlns:a16="http://schemas.microsoft.com/office/drawing/2014/main" val="20001"/>
                    </a:ext>
                  </a:extLst>
                </a:gridCol>
                <a:gridCol w="1022683">
                  <a:extLst>
                    <a:ext uri="{9D8B030D-6E8A-4147-A177-3AD203B41FA5}">
                      <a16:colId xmlns:a16="http://schemas.microsoft.com/office/drawing/2014/main" val="20002"/>
                    </a:ext>
                  </a:extLst>
                </a:gridCol>
                <a:gridCol w="1263317">
                  <a:extLst>
                    <a:ext uri="{9D8B030D-6E8A-4147-A177-3AD203B41FA5}">
                      <a16:colId xmlns:a16="http://schemas.microsoft.com/office/drawing/2014/main" val="20003"/>
                    </a:ext>
                  </a:extLst>
                </a:gridCol>
              </a:tblGrid>
              <a:tr h="127000">
                <a:tc>
                  <a:txBody>
                    <a:bodyPr/>
                    <a:lstStyle/>
                    <a:p>
                      <a:pPr algn="ctr"/>
                      <a:r>
                        <a:rPr lang="en-US" sz="1000" dirty="0">
                          <a:latin typeface="Arial" panose="020B0604020202020204" pitchFamily="34" charset="0"/>
                          <a:cs typeface="Arial" panose="020B0604020202020204" pitchFamily="34" charset="0"/>
                          <a:hlinkClick r:id="rId13" action="ppaction://hlinksldjump"/>
                        </a:rPr>
                        <a:t>Home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Link1</a:t>
                      </a:r>
                    </a:p>
                  </a:txBody>
                  <a:tcPr marL="121920" marR="121920">
                    <a:solidFill>
                      <a:schemeClr val="bg1"/>
                    </a:solidFill>
                  </a:tcPr>
                </a:tc>
                <a:tc>
                  <a:txBody>
                    <a:bodyPr/>
                    <a:lstStyle/>
                    <a:p>
                      <a:pPr algn="ctr"/>
                      <a:r>
                        <a:rPr lang="en-US" sz="1000" dirty="0">
                          <a:solidFill>
                            <a:schemeClr val="tx1"/>
                          </a:solidFill>
                          <a:latin typeface="Arial" panose="020B0604020202020204" pitchFamily="34" charset="0"/>
                          <a:cs typeface="Arial" panose="020B0604020202020204" pitchFamily="34" charset="0"/>
                        </a:rPr>
                        <a:t>Link2</a:t>
                      </a:r>
                    </a:p>
                  </a:txBody>
                  <a:tcPr marL="121920" marR="121920">
                    <a:solidFill>
                      <a:schemeClr val="bg1"/>
                    </a:solidFill>
                  </a:tcPr>
                </a:tc>
                <a:tc>
                  <a:txBody>
                    <a:bodyPr/>
                    <a:lstStyle/>
                    <a:p>
                      <a:pPr algn="ctr"/>
                      <a:r>
                        <a:rPr lang="en-US" sz="1000" dirty="0">
                          <a:latin typeface="Arial" panose="020B0604020202020204" pitchFamily="34" charset="0"/>
                          <a:cs typeface="Arial" panose="020B0604020202020204" pitchFamily="34" charset="0"/>
                          <a:hlinkClick r:id="rId14" action="ppaction://hlinksldjump"/>
                        </a:rPr>
                        <a:t>Index Page</a:t>
                      </a:r>
                      <a:endParaRPr lang="en-US" sz="1000" dirty="0">
                        <a:latin typeface="Arial" panose="020B0604020202020204" pitchFamily="34" charset="0"/>
                        <a:cs typeface="Arial" panose="020B0604020202020204" pitchFamily="34" charset="0"/>
                      </a:endParaRPr>
                    </a:p>
                  </a:txBody>
                  <a:tcPr marL="121920" marR="121920">
                    <a:solidFill>
                      <a:schemeClr val="bg1"/>
                    </a:solidFill>
                  </a:tcPr>
                </a:tc>
                <a:extLst>
                  <a:ext uri="{0D108BD9-81ED-4DB2-BD59-A6C34878D82A}">
                    <a16:rowId xmlns:a16="http://schemas.microsoft.com/office/drawing/2014/main" val="10000"/>
                  </a:ext>
                </a:extLst>
              </a:tr>
            </a:tbl>
          </a:graphicData>
        </a:graphic>
      </p:graphicFrame>
    </p:spTree>
  </p:cSld>
  <p:clrMap bg1="lt1" tx1="dk1" bg2="lt2" tx2="dk2" accent1="accent1" accent2="accent2" accent3="accent3" accent4="accent4" accent5="accent5" accent6="accent6" hlink="hlink" folHlink="folHlink"/>
  <p:sldLayoutIdLst>
    <p:sldLayoutId id="2147483721" r:id="rId1"/>
    <p:sldLayoutId id="2147483722" r:id="rId2"/>
    <p:sldLayoutId id="2147483723" r:id="rId3"/>
    <p:sldLayoutId id="2147483724" r:id="rId4"/>
    <p:sldLayoutId id="2147483725" r:id="rId5"/>
    <p:sldLayoutId id="2147483726" r:id="rId6"/>
    <p:sldLayoutId id="2147483727" r:id="rId7"/>
    <p:sldLayoutId id="2147483728" r:id="rId8"/>
    <p:sldLayoutId id="2147483729" r:id="rId9"/>
    <p:sldLayoutId id="2147483730" r:id="rId10"/>
    <p:sldLayoutId id="2147483731" r:id="rId11"/>
  </p:sldLayoutIdLst>
  <p:txStyles>
    <p:titleStyle>
      <a:lvl1pPr algn="l" rtl="0" eaLnBrk="1" latinLnBrk="0" hangingPunct="1">
        <a:spcBef>
          <a:spcPct val="0"/>
        </a:spcBef>
        <a:buNone/>
        <a:defRPr kumimoji="0" sz="3200" kern="1200">
          <a:solidFill>
            <a:schemeClr val="tx2"/>
          </a:solidFill>
          <a:latin typeface="+mj-lt"/>
          <a:ea typeface="+mj-ea"/>
          <a:cs typeface="+mj-cs"/>
        </a:defRPr>
      </a:lvl1pPr>
    </p:titleStyle>
    <p:bodyStyle>
      <a:lvl1pPr marL="274320" indent="-274320" algn="l" rtl="0" eaLnBrk="1" latinLnBrk="0" hangingPunct="1">
        <a:spcBef>
          <a:spcPts val="600"/>
        </a:spcBef>
        <a:buClr>
          <a:schemeClr val="accent1"/>
        </a:buClr>
        <a:buSzPct val="76000"/>
        <a:buFont typeface="Wingdings 3"/>
        <a:buChar char=""/>
        <a:defRPr kumimoji="0" sz="2600" kern="1200">
          <a:solidFill>
            <a:schemeClr val="tx1"/>
          </a:solidFill>
          <a:latin typeface="+mn-lt"/>
          <a:ea typeface="+mn-ea"/>
          <a:cs typeface="+mn-cs"/>
        </a:defRPr>
      </a:lvl1pPr>
      <a:lvl2pPr marL="548640" indent="-274320" algn="l" rtl="0" eaLnBrk="1" latinLnBrk="0" hangingPunct="1">
        <a:spcBef>
          <a:spcPts val="500"/>
        </a:spcBef>
        <a:buClr>
          <a:schemeClr val="accent2"/>
        </a:buClr>
        <a:buSzPct val="76000"/>
        <a:buFont typeface="Wingdings 3"/>
        <a:buChar char=""/>
        <a:defRPr kumimoji="0" sz="2300" kern="1200">
          <a:solidFill>
            <a:schemeClr val="tx2"/>
          </a:solidFill>
          <a:latin typeface="+mn-lt"/>
          <a:ea typeface="+mn-ea"/>
          <a:cs typeface="+mn-cs"/>
        </a:defRPr>
      </a:lvl2pPr>
      <a:lvl3pPr marL="822960" indent="-228600" algn="l" rtl="0" eaLnBrk="1" latinLnBrk="0" hangingPunct="1">
        <a:spcBef>
          <a:spcPts val="500"/>
        </a:spcBef>
        <a:buClr>
          <a:schemeClr val="bg1">
            <a:shade val="50000"/>
          </a:schemeClr>
        </a:buClr>
        <a:buSzPct val="76000"/>
        <a:buFont typeface="Wingdings 3"/>
        <a:buChar char=""/>
        <a:defRPr kumimoji="0" sz="2000" kern="1200">
          <a:solidFill>
            <a:schemeClr val="tx1"/>
          </a:solidFill>
          <a:latin typeface="+mn-lt"/>
          <a:ea typeface="+mn-ea"/>
          <a:cs typeface="+mn-cs"/>
        </a:defRPr>
      </a:lvl3pPr>
      <a:lvl4pPr marL="1097280" indent="-228600" algn="l" rtl="0" eaLnBrk="1" latinLnBrk="0" hangingPunct="1">
        <a:spcBef>
          <a:spcPts val="400"/>
        </a:spcBef>
        <a:buClr>
          <a:schemeClr val="accent2">
            <a:shade val="75000"/>
          </a:schemeClr>
        </a:buClr>
        <a:buSzPct val="70000"/>
        <a:buFont typeface="Wingdings"/>
        <a:buChar char=""/>
        <a:defRPr kumimoji="0" sz="1800" kern="1200">
          <a:solidFill>
            <a:schemeClr val="tx1"/>
          </a:solidFill>
          <a:latin typeface="+mn-lt"/>
          <a:ea typeface="+mn-ea"/>
          <a:cs typeface="+mn-cs"/>
        </a:defRPr>
      </a:lvl4pPr>
      <a:lvl5pPr marL="1371600" indent="-228600" algn="l" rtl="0" eaLnBrk="1" latinLnBrk="0" hangingPunct="1">
        <a:spcBef>
          <a:spcPts val="300"/>
        </a:spcBef>
        <a:buClr>
          <a:schemeClr val="accent2"/>
        </a:buClr>
        <a:buSzPct val="70000"/>
        <a:buFont typeface="Wingdings"/>
        <a:buChar char=""/>
        <a:defRPr kumimoji="0" sz="1600" kern="1200">
          <a:solidFill>
            <a:schemeClr val="tx1"/>
          </a:solidFill>
          <a:latin typeface="+mn-lt"/>
          <a:ea typeface="+mn-ea"/>
          <a:cs typeface="+mn-cs"/>
        </a:defRPr>
      </a:lvl5pPr>
      <a:lvl6pPr marL="1645920" indent="-182880" algn="l" rtl="0" eaLnBrk="1" latinLnBrk="0" hangingPunct="1">
        <a:spcBef>
          <a:spcPts val="300"/>
        </a:spcBef>
        <a:buClr>
          <a:srgbClr val="9FB8CD">
            <a:shade val="75000"/>
          </a:srgbClr>
        </a:buClr>
        <a:buSzPct val="75000"/>
        <a:buFont typeface="Wingdings 3"/>
        <a:buChar char=""/>
        <a:defRPr kumimoji="0" lang="en-US" sz="1600" kern="1200" smtClean="0">
          <a:solidFill>
            <a:schemeClr val="tx1"/>
          </a:solidFill>
          <a:latin typeface="+mn-lt"/>
          <a:ea typeface="+mn-ea"/>
          <a:cs typeface="+mn-cs"/>
        </a:defRPr>
      </a:lvl6pPr>
      <a:lvl7pPr marL="1828800" indent="-182880" algn="l" rtl="0" eaLnBrk="1" latinLnBrk="0" hangingPunct="1">
        <a:spcBef>
          <a:spcPts val="300"/>
        </a:spcBef>
        <a:buClr>
          <a:srgbClr val="727CA3">
            <a:shade val="75000"/>
          </a:srgbClr>
        </a:buClr>
        <a:buSzPct val="75000"/>
        <a:buFont typeface="Wingdings 3"/>
        <a:buChar char=""/>
        <a:defRPr kumimoji="0" lang="en-US" sz="1400" kern="1200" smtClean="0">
          <a:solidFill>
            <a:schemeClr val="tx1"/>
          </a:solidFill>
          <a:latin typeface="+mn-lt"/>
          <a:ea typeface="+mn-ea"/>
          <a:cs typeface="+mn-cs"/>
        </a:defRPr>
      </a:lvl7pPr>
      <a:lvl8pPr marL="2011680" indent="-182880" algn="l" rtl="0" eaLnBrk="1" latinLnBrk="0" hangingPunct="1">
        <a:spcBef>
          <a:spcPts val="300"/>
        </a:spcBef>
        <a:buClr>
          <a:prstClr val="white">
            <a:shade val="50000"/>
          </a:prstClr>
        </a:buClr>
        <a:buSzPct val="75000"/>
        <a:buFont typeface="Wingdings 3"/>
        <a:buChar char=""/>
        <a:defRPr kumimoji="0" lang="en-US" sz="1400" kern="1200" smtClean="0">
          <a:solidFill>
            <a:schemeClr val="tx1"/>
          </a:solidFill>
          <a:latin typeface="+mn-lt"/>
          <a:ea typeface="+mn-ea"/>
          <a:cs typeface="+mn-cs"/>
        </a:defRPr>
      </a:lvl8pPr>
      <a:lvl9pPr marL="2194560" indent="-182880" algn="l" rtl="0" eaLnBrk="1" latinLnBrk="0" hangingPunct="1">
        <a:spcBef>
          <a:spcPts val="300"/>
        </a:spcBef>
        <a:buClr>
          <a:srgbClr val="9FB8CD"/>
        </a:buClr>
        <a:buSzPct val="75000"/>
        <a:buFont typeface="Wingdings 3"/>
        <a:buChar char=""/>
        <a:defRPr kumimoji="0" lang="en-US" sz="1200" kern="1200" smtClean="0">
          <a:solidFill>
            <a:schemeClr val="tx1"/>
          </a:solidFill>
          <a:latin typeface="+mn-lt"/>
          <a:ea typeface="+mn-ea"/>
          <a:cs typeface="+mn-cs"/>
        </a:defRPr>
      </a:lvl9pPr>
    </p:bodyStyle>
    <p:otherStyle>
      <a:lvl1pPr marL="0" algn="l" rtl="0" eaLnBrk="1" latinLnBrk="0" hangingPunct="1">
        <a:defRPr kumimoji="0" kern="1200">
          <a:solidFill>
            <a:schemeClr val="tx1"/>
          </a:solidFill>
          <a:latin typeface="+mn-lt"/>
          <a:ea typeface="+mn-ea"/>
          <a:cs typeface="+mn-cs"/>
        </a:defRPr>
      </a:lvl1pPr>
      <a:lvl2pPr marL="457200" algn="l" rtl="0" eaLnBrk="1" latinLnBrk="0" hangingPunct="1">
        <a:defRPr kumimoji="0" kern="1200">
          <a:solidFill>
            <a:schemeClr val="tx1"/>
          </a:solidFill>
          <a:latin typeface="+mn-lt"/>
          <a:ea typeface="+mn-ea"/>
          <a:cs typeface="+mn-cs"/>
        </a:defRPr>
      </a:lvl2pPr>
      <a:lvl3pPr marL="914400" algn="l" rtl="0" eaLnBrk="1" latinLnBrk="0" hangingPunct="1">
        <a:defRPr kumimoji="0" kern="1200">
          <a:solidFill>
            <a:schemeClr val="tx1"/>
          </a:solidFill>
          <a:latin typeface="+mn-lt"/>
          <a:ea typeface="+mn-ea"/>
          <a:cs typeface="+mn-cs"/>
        </a:defRPr>
      </a:lvl3pPr>
      <a:lvl4pPr marL="1371600" algn="l" rtl="0" eaLnBrk="1" latinLnBrk="0" hangingPunct="1">
        <a:defRPr kumimoji="0" kern="1200">
          <a:solidFill>
            <a:schemeClr val="tx1"/>
          </a:solidFill>
          <a:latin typeface="+mn-lt"/>
          <a:ea typeface="+mn-ea"/>
          <a:cs typeface="+mn-cs"/>
        </a:defRPr>
      </a:lvl4pPr>
      <a:lvl5pPr marL="1828800" algn="l" rtl="0" eaLnBrk="1" latinLnBrk="0" hangingPunct="1">
        <a:defRPr kumimoji="0" kern="1200">
          <a:solidFill>
            <a:schemeClr val="tx1"/>
          </a:solidFill>
          <a:latin typeface="+mn-lt"/>
          <a:ea typeface="+mn-ea"/>
          <a:cs typeface="+mn-cs"/>
        </a:defRPr>
      </a:lvl5pPr>
      <a:lvl6pPr marL="2286000" algn="l" rtl="0" eaLnBrk="1" latinLnBrk="0" hangingPunct="1">
        <a:defRPr kumimoji="0" kern="1200">
          <a:solidFill>
            <a:schemeClr val="tx1"/>
          </a:solidFill>
          <a:latin typeface="+mn-lt"/>
          <a:ea typeface="+mn-ea"/>
          <a:cs typeface="+mn-cs"/>
        </a:defRPr>
      </a:lvl6pPr>
      <a:lvl7pPr marL="2743200" algn="l" rtl="0" eaLnBrk="1" latinLnBrk="0" hangingPunct="1">
        <a:defRPr kumimoji="0" kern="1200">
          <a:solidFill>
            <a:schemeClr val="tx1"/>
          </a:solidFill>
          <a:latin typeface="+mn-lt"/>
          <a:ea typeface="+mn-ea"/>
          <a:cs typeface="+mn-cs"/>
        </a:defRPr>
      </a:lvl7pPr>
      <a:lvl8pPr marL="3200400" algn="l" rtl="0" eaLnBrk="1" latinLnBrk="0" hangingPunct="1">
        <a:defRPr kumimoji="0" kern="1200">
          <a:solidFill>
            <a:schemeClr val="tx1"/>
          </a:solidFill>
          <a:latin typeface="+mn-lt"/>
          <a:ea typeface="+mn-ea"/>
          <a:cs typeface="+mn-cs"/>
        </a:defRPr>
      </a:lvl8pPr>
      <a:lvl9pPr marL="3657600" algn="l" rtl="0" eaLnBrk="1" latinLnBrk="0" hangingPunct="1">
        <a:defRPr kumimoji="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2" Type="http://schemas.openxmlformats.org/officeDocument/2006/relationships/image" Target="../media/image2.jpg"/><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8.gif"/><Relationship Id="rId2" Type="http://schemas.openxmlformats.org/officeDocument/2006/relationships/image" Target="../media/image7.gif"/><Relationship Id="rId1" Type="http://schemas.openxmlformats.org/officeDocument/2006/relationships/slideLayout" Target="../slideLayouts/slideLayout7.xml"/></Relationships>
</file>

<file path=ppt/slides/_rels/slide10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0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7.xml.rels><?xml version="1.0" encoding="UTF-8" standalone="yes"?>
<Relationships xmlns="http://schemas.openxmlformats.org/package/2006/relationships"><Relationship Id="rId3" Type="http://schemas.openxmlformats.org/officeDocument/2006/relationships/image" Target="../media/image22.png"/><Relationship Id="rId2" Type="http://schemas.openxmlformats.org/officeDocument/2006/relationships/image" Target="../media/image21.png"/><Relationship Id="rId1" Type="http://schemas.openxmlformats.org/officeDocument/2006/relationships/slideLayout" Target="../slideLayouts/slideLayout7.xml"/><Relationship Id="rId6" Type="http://schemas.openxmlformats.org/officeDocument/2006/relationships/image" Target="../media/image25.png"/><Relationship Id="rId5" Type="http://schemas.openxmlformats.org/officeDocument/2006/relationships/image" Target="../media/image24.png"/><Relationship Id="rId4" Type="http://schemas.openxmlformats.org/officeDocument/2006/relationships/image" Target="../media/image23.png"/></Relationships>
</file>

<file path=ppt/slides/_rels/slide1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1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3" Type="http://schemas.openxmlformats.org/officeDocument/2006/relationships/image" Target="../media/image10.png"/><Relationship Id="rId2" Type="http://schemas.openxmlformats.org/officeDocument/2006/relationships/image" Target="../media/image9.png"/><Relationship Id="rId1" Type="http://schemas.openxmlformats.org/officeDocument/2006/relationships/slideLayout" Target="../slideLayouts/slideLayout7.xml"/><Relationship Id="rId4" Type="http://schemas.openxmlformats.org/officeDocument/2006/relationships/image" Target="../media/image11.png"/></Relationships>
</file>

<file path=ppt/slides/_rels/slide12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xml.rels><?xml version="1.0" encoding="UTF-8" standalone="yes"?>
<Relationships xmlns="http://schemas.openxmlformats.org/package/2006/relationships"><Relationship Id="rId2" Type="http://schemas.openxmlformats.org/officeDocument/2006/relationships/image" Target="../media/image12.png"/><Relationship Id="rId1" Type="http://schemas.openxmlformats.org/officeDocument/2006/relationships/slideLayout" Target="../slideLayouts/slideLayout7.xml"/></Relationships>
</file>

<file path=ppt/slides/_rels/slide1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7.xml"/></Relationships>
</file>

<file path=ppt/slides/_rels/slide1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xml.rels><?xml version="1.0" encoding="UTF-8" standalone="yes"?>
<Relationships xmlns="http://schemas.openxmlformats.org/package/2006/relationships"><Relationship Id="rId3" Type="http://schemas.openxmlformats.org/officeDocument/2006/relationships/image" Target="../media/image15.png"/><Relationship Id="rId2" Type="http://schemas.openxmlformats.org/officeDocument/2006/relationships/image" Target="../media/image14.png"/><Relationship Id="rId1" Type="http://schemas.openxmlformats.org/officeDocument/2006/relationships/slideLayout" Target="../slideLayouts/slideLayout7.xml"/><Relationship Id="rId4" Type="http://schemas.openxmlformats.org/officeDocument/2006/relationships/image" Target="../media/image16.png"/></Relationships>
</file>

<file path=ppt/slides/_rels/slide1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xml.rels><?xml version="1.0" encoding="UTF-8" standalone="yes"?>
<Relationships xmlns="http://schemas.openxmlformats.org/package/2006/relationships"><Relationship Id="rId3" Type="http://schemas.openxmlformats.org/officeDocument/2006/relationships/image" Target="../media/image18.png"/><Relationship Id="rId2" Type="http://schemas.openxmlformats.org/officeDocument/2006/relationships/image" Target="../media/image17.png"/><Relationship Id="rId1" Type="http://schemas.openxmlformats.org/officeDocument/2006/relationships/slideLayout" Target="../slideLayouts/slideLayout7.xml"/></Relationships>
</file>

<file path=ppt/slides/_rels/slide1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1.xml.rels><?xml version="1.0" encoding="UTF-8" standalone="yes"?>
<Relationships xmlns="http://schemas.openxmlformats.org/package/2006/relationships"><Relationship Id="rId3" Type="http://schemas.openxmlformats.org/officeDocument/2006/relationships/image" Target="../media/image27.png"/><Relationship Id="rId2" Type="http://schemas.openxmlformats.org/officeDocument/2006/relationships/image" Target="../media/image26.png"/><Relationship Id="rId1" Type="http://schemas.openxmlformats.org/officeDocument/2006/relationships/slideLayout" Target="../slideLayouts/slideLayout7.xml"/></Relationships>
</file>

<file path=ppt/slides/_rels/slide1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93.xml.rels><?xml version="1.0" encoding="UTF-8" standalone="yes"?>
<Relationships xmlns="http://schemas.openxmlformats.org/package/2006/relationships"><Relationship Id="rId2" Type="http://schemas.openxmlformats.org/officeDocument/2006/relationships/image" Target="../media/image28.jpeg"/><Relationship Id="rId1" Type="http://schemas.openxmlformats.org/officeDocument/2006/relationships/slideLayout" Target="../slideLayouts/slideLayout7.xml"/></Relationships>
</file>

<file path=ppt/slides/_rels/slide1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0.xml.rels><?xml version="1.0" encoding="UTF-8" standalone="yes"?>
<Relationships xmlns="http://schemas.openxmlformats.org/package/2006/relationships"><Relationship Id="rId3" Type="http://schemas.openxmlformats.org/officeDocument/2006/relationships/image" Target="../media/image20.png"/><Relationship Id="rId2" Type="http://schemas.openxmlformats.org/officeDocument/2006/relationships/image" Target="../media/image19.png"/><Relationship Id="rId1" Type="http://schemas.openxmlformats.org/officeDocument/2006/relationships/slideLayout" Target="../slideLayouts/slideLayout7.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xml.rels><?xml version="1.0" encoding="UTF-8" standalone="yes"?>
<Relationships xmlns="http://schemas.openxmlformats.org/package/2006/relationships"><Relationship Id="rId2" Type="http://schemas.openxmlformats.org/officeDocument/2006/relationships/image" Target="../media/image3.png"/><Relationship Id="rId1" Type="http://schemas.openxmlformats.org/officeDocument/2006/relationships/slideLayout" Target="../slideLayouts/slideLayout7.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7.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5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5.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7.xml"/></Relationships>
</file>

<file path=ppt/slides/_rels/slide66.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7.xml"/></Relationships>
</file>

<file path=ppt/slides/_rels/slide67.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6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6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7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8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xml.rels><?xml version="1.0" encoding="UTF-8" standalone="yes"?>
<Relationships xmlns="http://schemas.openxmlformats.org/package/2006/relationships"><Relationship Id="rId3" Type="http://schemas.openxmlformats.org/officeDocument/2006/relationships/image" Target="../media/image6.png"/><Relationship Id="rId2" Type="http://schemas.openxmlformats.org/officeDocument/2006/relationships/image" Target="../media/image5.png"/><Relationship Id="rId1" Type="http://schemas.openxmlformats.org/officeDocument/2006/relationships/slideLayout" Target="../slideLayouts/slideLayout7.xml"/></Relationships>
</file>

<file path=ppt/slides/_rels/slide90.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1.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3.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4.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5.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6.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7.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8.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99.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4384834" y="1"/>
            <a:ext cx="7807166" cy="2708434"/>
          </a:xfrm>
          <a:prstGeom prst="rect">
            <a:avLst/>
          </a:prstGeom>
        </p:spPr>
        <p:txBody>
          <a:bodyPr wrap="square">
            <a:spAutoFit/>
          </a:bodyPr>
          <a:lstStyle/>
          <a:p>
            <a:pPr algn="ctr"/>
            <a:r>
              <a:rPr lang="en-US" sz="3800" dirty="0">
                <a:solidFill>
                  <a:srgbClr val="FF5A36"/>
                </a:solidFill>
                <a:latin typeface="Segoe Print" panose="02000600000000000000" pitchFamily="2" charset="0"/>
              </a:rPr>
              <a:t>All of us do not have equal talent. But, all of us have an equal opportunity to develop our talents.</a:t>
            </a:r>
            <a:endParaRPr lang="en-IN" sz="3800" dirty="0">
              <a:solidFill>
                <a:srgbClr val="FF5A36"/>
              </a:solidFill>
              <a:latin typeface="Segoe Print" panose="02000600000000000000" pitchFamily="2" charset="0"/>
            </a:endParaRPr>
          </a:p>
          <a:p>
            <a:pPr algn="r"/>
            <a:r>
              <a:rPr lang="en-IN" b="0" i="0" dirty="0">
                <a:solidFill>
                  <a:srgbClr val="111111"/>
                </a:solidFill>
                <a:effectLst/>
                <a:latin typeface="-apple-system"/>
              </a:rPr>
              <a:t>A.P.J. Abdul Kalam</a:t>
            </a:r>
            <a:endParaRPr lang="en-IN" dirty="0">
              <a:solidFill>
                <a:srgbClr val="FF5A36"/>
              </a:solidFill>
              <a:latin typeface="Segoe Print" panose="02000600000000000000" pitchFamily="2" charset="0"/>
            </a:endParaRPr>
          </a:p>
        </p:txBody>
      </p:sp>
      <p:sp>
        <p:nvSpPr>
          <p:cNvPr id="8" name="Title 2"/>
          <p:cNvSpPr>
            <a:spLocks noGrp="1"/>
          </p:cNvSpPr>
          <p:nvPr>
            <p:ph type="ctrTitle" idx="4294967295"/>
          </p:nvPr>
        </p:nvSpPr>
        <p:spPr>
          <a:xfrm>
            <a:off x="1524000" y="4572000"/>
            <a:ext cx="9144000" cy="990600"/>
          </a:xfrm>
        </p:spPr>
        <p:txBody>
          <a:bodyPr vert="horz" anchor="t" anchorCtr="0">
            <a:noAutofit/>
          </a:bodyPr>
          <a:lstStyle/>
          <a:p>
            <a:pPr algn="l"/>
            <a:r>
              <a:rPr lang="en-US" sz="4200" b="1" i="1" dirty="0">
                <a:solidFill>
                  <a:srgbClr val="00B0F0"/>
                </a:solidFill>
                <a:latin typeface="SimSun" panose="02010600030101010101" pitchFamily="2" charset="-122"/>
                <a:ea typeface="SimSun" panose="02010600030101010101" pitchFamily="2" charset="-122"/>
                <a:cs typeface="Arial" pitchFamily="34" charset="0"/>
              </a:rPr>
              <a:t>Database Technologies - MongoDB</a:t>
            </a:r>
          </a:p>
        </p:txBody>
      </p:sp>
      <p:pic>
        <p:nvPicPr>
          <p:cNvPr id="2" name="Picture 1">
            <a:extLst>
              <a:ext uri="{FF2B5EF4-FFF2-40B4-BE49-F238E27FC236}">
                <a16:creationId xmlns:a16="http://schemas.microsoft.com/office/drawing/2014/main" id="{9823D899-9B38-44F2-A631-4D9E6BB424C7}"/>
              </a:ext>
            </a:extLst>
          </p:cNvPr>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191344" y="188640"/>
            <a:ext cx="4123452" cy="1274096"/>
          </a:xfrm>
          <a:prstGeom prst="rect">
            <a:avLst/>
          </a:prstGeom>
        </p:spPr>
      </p:pic>
      <p:sp>
        <p:nvSpPr>
          <p:cNvPr id="3" name="Subtitle 3">
            <a:extLst>
              <a:ext uri="{FF2B5EF4-FFF2-40B4-BE49-F238E27FC236}">
                <a16:creationId xmlns:a16="http://schemas.microsoft.com/office/drawing/2014/main" id="{BBBBBB5C-0526-4F66-9714-E3AF88833F6B}"/>
              </a:ext>
            </a:extLst>
          </p:cNvPr>
          <p:cNvSpPr txBox="1">
            <a:spLocks/>
          </p:cNvSpPr>
          <p:nvPr/>
        </p:nvSpPr>
        <p:spPr>
          <a:xfrm>
            <a:off x="4097863" y="5229200"/>
            <a:ext cx="6857107" cy="533400"/>
          </a:xfrm>
          <a:prstGeom prst="rect">
            <a:avLst/>
          </a:prstGeom>
        </p:spPr>
        <p:txBody>
          <a:bodyPr vert="horz">
            <a:noAutofit/>
          </a:bodyPr>
          <a:lstStyle>
            <a:lvl1pPr marL="0" indent="0" algn="r" rtl="0" eaLnBrk="1" latinLnBrk="0" hangingPunct="1">
              <a:spcBef>
                <a:spcPts val="600"/>
              </a:spcBef>
              <a:buClr>
                <a:schemeClr val="accent1"/>
              </a:buClr>
              <a:buSzPct val="76000"/>
              <a:buFont typeface="Wingdings 3"/>
              <a:buNone/>
              <a:defRPr kumimoji="0" sz="2000" kern="1200">
                <a:solidFill>
                  <a:schemeClr val="tx2"/>
                </a:solidFill>
                <a:latin typeface="+mj-lt"/>
                <a:ea typeface="+mj-ea"/>
                <a:cs typeface="+mj-cs"/>
              </a:defRPr>
            </a:lvl1pPr>
            <a:lvl2pPr marL="457200" indent="0" algn="ctr" rtl="0" eaLnBrk="1" latinLnBrk="0" hangingPunct="1">
              <a:spcBef>
                <a:spcPts val="500"/>
              </a:spcBef>
              <a:buClr>
                <a:schemeClr val="accent2"/>
              </a:buClr>
              <a:buSzPct val="76000"/>
              <a:buFont typeface="Wingdings 3"/>
              <a:buNone/>
              <a:defRPr kumimoji="0" sz="2300" kern="1200">
                <a:solidFill>
                  <a:schemeClr val="tx2"/>
                </a:solidFill>
                <a:latin typeface="+mn-lt"/>
                <a:ea typeface="+mn-ea"/>
                <a:cs typeface="+mn-cs"/>
              </a:defRPr>
            </a:lvl2pPr>
            <a:lvl3pPr marL="914400" indent="0" algn="ctr" rtl="0" eaLnBrk="1" latinLnBrk="0" hangingPunct="1">
              <a:spcBef>
                <a:spcPts val="500"/>
              </a:spcBef>
              <a:buClr>
                <a:schemeClr val="bg1">
                  <a:shade val="50000"/>
                </a:schemeClr>
              </a:buClr>
              <a:buSzPct val="76000"/>
              <a:buFont typeface="Wingdings 3"/>
              <a:buNone/>
              <a:defRPr kumimoji="0" sz="2000" kern="1200">
                <a:solidFill>
                  <a:schemeClr val="tx1"/>
                </a:solidFill>
                <a:latin typeface="+mn-lt"/>
                <a:ea typeface="+mn-ea"/>
                <a:cs typeface="+mn-cs"/>
              </a:defRPr>
            </a:lvl3pPr>
            <a:lvl4pPr marL="1371600" indent="0" algn="ctr" rtl="0" eaLnBrk="1" latinLnBrk="0" hangingPunct="1">
              <a:spcBef>
                <a:spcPts val="400"/>
              </a:spcBef>
              <a:buClr>
                <a:schemeClr val="accent2">
                  <a:shade val="75000"/>
                </a:schemeClr>
              </a:buClr>
              <a:buSzPct val="70000"/>
              <a:buFont typeface="Wingdings"/>
              <a:buNone/>
              <a:defRPr kumimoji="0" sz="1800" kern="1200">
                <a:solidFill>
                  <a:schemeClr val="tx1"/>
                </a:solidFill>
                <a:latin typeface="+mn-lt"/>
                <a:ea typeface="+mn-ea"/>
                <a:cs typeface="+mn-cs"/>
              </a:defRPr>
            </a:lvl4pPr>
            <a:lvl5pPr marL="1828800" indent="0" algn="ctr" rtl="0" eaLnBrk="1" latinLnBrk="0" hangingPunct="1">
              <a:spcBef>
                <a:spcPts val="300"/>
              </a:spcBef>
              <a:buClr>
                <a:schemeClr val="accent2"/>
              </a:buClr>
              <a:buSzPct val="70000"/>
              <a:buFont typeface="Wingdings"/>
              <a:buNone/>
              <a:defRPr kumimoji="0" sz="1600" kern="1200">
                <a:solidFill>
                  <a:schemeClr val="tx1"/>
                </a:solidFill>
                <a:latin typeface="+mn-lt"/>
                <a:ea typeface="+mn-ea"/>
                <a:cs typeface="+mn-cs"/>
              </a:defRPr>
            </a:lvl5pPr>
            <a:lvl6pPr marL="2286000" indent="0" algn="ctr" rtl="0" eaLnBrk="1" latinLnBrk="0" hangingPunct="1">
              <a:spcBef>
                <a:spcPts val="300"/>
              </a:spcBef>
              <a:buClr>
                <a:srgbClr val="9FB8CD">
                  <a:shade val="75000"/>
                </a:srgbClr>
              </a:buClr>
              <a:buSzPct val="75000"/>
              <a:buFont typeface="Wingdings 3"/>
              <a:buNone/>
              <a:defRPr kumimoji="0" lang="en-US" sz="1600" kern="1200" smtClean="0">
                <a:solidFill>
                  <a:schemeClr val="tx1"/>
                </a:solidFill>
                <a:latin typeface="+mn-lt"/>
                <a:ea typeface="+mn-ea"/>
                <a:cs typeface="+mn-cs"/>
              </a:defRPr>
            </a:lvl6pPr>
            <a:lvl7pPr marL="2743200" indent="0" algn="ctr" rtl="0" eaLnBrk="1" latinLnBrk="0" hangingPunct="1">
              <a:spcBef>
                <a:spcPts val="300"/>
              </a:spcBef>
              <a:buClr>
                <a:srgbClr val="727CA3">
                  <a:shade val="75000"/>
                </a:srgbClr>
              </a:buClr>
              <a:buSzPct val="75000"/>
              <a:buFont typeface="Wingdings 3"/>
              <a:buNone/>
              <a:defRPr kumimoji="0" lang="en-US" sz="1400" kern="1200" smtClean="0">
                <a:solidFill>
                  <a:schemeClr val="tx1"/>
                </a:solidFill>
                <a:latin typeface="+mn-lt"/>
                <a:ea typeface="+mn-ea"/>
                <a:cs typeface="+mn-cs"/>
              </a:defRPr>
            </a:lvl7pPr>
            <a:lvl8pPr marL="3200400" indent="0" algn="ctr" rtl="0" eaLnBrk="1" latinLnBrk="0" hangingPunct="1">
              <a:spcBef>
                <a:spcPts val="300"/>
              </a:spcBef>
              <a:buClr>
                <a:prstClr val="white">
                  <a:shade val="50000"/>
                </a:prstClr>
              </a:buClr>
              <a:buSzPct val="75000"/>
              <a:buFont typeface="Wingdings 3"/>
              <a:buNone/>
              <a:defRPr kumimoji="0" lang="en-US" sz="1400" kern="1200" smtClean="0">
                <a:solidFill>
                  <a:schemeClr val="tx1"/>
                </a:solidFill>
                <a:latin typeface="+mn-lt"/>
                <a:ea typeface="+mn-ea"/>
                <a:cs typeface="+mn-cs"/>
              </a:defRPr>
            </a:lvl8pPr>
            <a:lvl9pPr marL="3657600" indent="0" algn="ctr" rtl="0" eaLnBrk="1" latinLnBrk="0" hangingPunct="1">
              <a:spcBef>
                <a:spcPts val="300"/>
              </a:spcBef>
              <a:buClr>
                <a:srgbClr val="9FB8CD"/>
              </a:buClr>
              <a:buSzPct val="75000"/>
              <a:buFont typeface="Wingdings 3"/>
              <a:buNone/>
              <a:defRPr kumimoji="0" lang="en-US" sz="1200" kern="1200" smtClean="0">
                <a:solidFill>
                  <a:schemeClr val="tx1"/>
                </a:solidFill>
                <a:latin typeface="+mn-lt"/>
                <a:ea typeface="+mn-ea"/>
                <a:cs typeface="+mn-cs"/>
              </a:defRPr>
            </a:lvl9pPr>
          </a:lstStyle>
          <a:p>
            <a:r>
              <a:rPr lang="en-US" sz="6600" dirty="0">
                <a:solidFill>
                  <a:srgbClr val="17A889"/>
                </a:solidFill>
                <a:latin typeface="Arial" pitchFamily="34" charset="0"/>
                <a:cs typeface="Arial" pitchFamily="34" charset="0"/>
              </a:rPr>
              <a:t>iet</a:t>
            </a:r>
          </a:p>
        </p:txBody>
      </p:sp>
      <p:sp>
        <p:nvSpPr>
          <p:cNvPr id="7" name="TextBox 6">
            <a:extLst>
              <a:ext uri="{FF2B5EF4-FFF2-40B4-BE49-F238E27FC236}">
                <a16:creationId xmlns:a16="http://schemas.microsoft.com/office/drawing/2014/main" id="{B2CC9713-CBF5-499C-9722-61B82B5DBEB5}"/>
              </a:ext>
            </a:extLst>
          </p:cNvPr>
          <p:cNvSpPr txBox="1"/>
          <p:nvPr/>
        </p:nvSpPr>
        <p:spPr>
          <a:xfrm>
            <a:off x="191345" y="5753968"/>
            <a:ext cx="7704856" cy="878510"/>
          </a:xfrm>
          <a:prstGeom prst="rect">
            <a:avLst/>
          </a:prstGeom>
          <a:noFill/>
        </p:spPr>
        <p:txBody>
          <a:bodyPr wrap="square">
            <a:spAutoFit/>
          </a:bodyPr>
          <a:lstStyle/>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i="0" dirty="0">
                <a:solidFill>
                  <a:srgbClr val="061621"/>
                </a:solidFill>
                <a:effectLst/>
                <a:latin typeface="Source Code Pro" panose="020B0509030403020204" pitchFamily="49" charset="0"/>
              </a:rPr>
              <a:t>, </a:t>
            </a:r>
            <a:r>
              <a:rPr lang="en-IN" i="0" dirty="0">
                <a:solidFill>
                  <a:srgbClr val="12824D"/>
                </a:solidFill>
                <a:effectLst/>
                <a:latin typeface="Source Code Pro" panose="020B0509030403020204" pitchFamily="49" charset="0"/>
              </a:rPr>
              <a:t>"notepad++"</a:t>
            </a:r>
            <a:r>
              <a:rPr lang="en-IN" b="0" i="0" dirty="0">
                <a:solidFill>
                  <a:srgbClr val="061621"/>
                </a:solidFill>
                <a:effectLst/>
                <a:latin typeface="Source Code Pro" panose="020B0509030403020204" pitchFamily="49" charset="0"/>
              </a:rPr>
              <a:t>)</a:t>
            </a:r>
          </a:p>
          <a:p>
            <a:pPr>
              <a:lnSpc>
                <a:spcPct val="150000"/>
              </a:lnSpc>
            </a:pPr>
            <a:r>
              <a:rPr lang="en-IN" b="0" i="0" dirty="0">
                <a:solidFill>
                  <a:srgbClr val="061621"/>
                </a:solidFill>
                <a:effectLst/>
                <a:latin typeface="Source Code Pro" panose="020B0509030403020204" pitchFamily="49" charset="0"/>
              </a:rPr>
              <a:t>Enterprise primaryDB&gt; </a:t>
            </a:r>
            <a:r>
              <a:rPr lang="en-IN" dirty="0">
                <a:solidFill>
                  <a:srgbClr val="D83713"/>
                </a:solidFill>
                <a:latin typeface="Source Code Pro" panose="020B0509030403020204" pitchFamily="49" charset="0"/>
              </a:rPr>
              <a:t>config</a:t>
            </a:r>
            <a:r>
              <a:rPr lang="en-IN" b="0" i="0" dirty="0">
                <a:solidFill>
                  <a:srgbClr val="061621"/>
                </a:solidFill>
                <a:effectLst/>
                <a:latin typeface="Source Code Pro" panose="020B0509030403020204" pitchFamily="49" charset="0"/>
              </a:rPr>
              <a:t>.set(</a:t>
            </a:r>
            <a:r>
              <a:rPr lang="en-IN" i="0" dirty="0">
                <a:solidFill>
                  <a:srgbClr val="12824D"/>
                </a:solidFill>
                <a:effectLst/>
                <a:latin typeface="Source Code Pro" panose="020B0509030403020204" pitchFamily="49" charset="0"/>
              </a:rPr>
              <a:t>"editor"</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null</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98349644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json.org/object.gif"/>
          <p:cNvPicPr>
            <a:picLocks noChangeAspect="1" noChangeArrowheads="1"/>
          </p:cNvPicPr>
          <p:nvPr/>
        </p:nvPicPr>
        <p:blipFill>
          <a:blip r:embed="rId2" cstate="print"/>
          <a:srcRect/>
          <a:stretch>
            <a:fillRect/>
          </a:stretch>
        </p:blipFill>
        <p:spPr bwMode="auto">
          <a:xfrm>
            <a:off x="2667448" y="1886627"/>
            <a:ext cx="6247587" cy="1260642"/>
          </a:xfrm>
          <a:prstGeom prst="rect">
            <a:avLst/>
          </a:prstGeom>
          <a:noFill/>
        </p:spPr>
      </p:pic>
      <p:sp>
        <p:nvSpPr>
          <p:cNvPr id="3" name="Rectangle 2"/>
          <p:cNvSpPr/>
          <p:nvPr/>
        </p:nvSpPr>
        <p:spPr>
          <a:xfrm>
            <a:off x="1829357" y="972227"/>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object is an unordered set of name/value pairs.</a:t>
            </a:r>
          </a:p>
        </p:txBody>
      </p:sp>
      <p:sp>
        <p:nvSpPr>
          <p:cNvPr id="4" name="Rectangle 3"/>
          <p:cNvSpPr/>
          <p:nvPr/>
        </p:nvSpPr>
        <p:spPr>
          <a:xfrm>
            <a:off x="1829357" y="3717032"/>
            <a:ext cx="8533289" cy="369332"/>
          </a:xfrm>
          <a:prstGeom prst="rect">
            <a:avLst/>
          </a:prstGeom>
          <a:solidFill>
            <a:schemeClr val="bg1"/>
          </a:solidFill>
        </p:spPr>
        <p:txBody>
          <a:bodyPr wrap="square">
            <a:spAutoFit/>
          </a:bodyPr>
          <a:lstStyle/>
          <a:p>
            <a:r>
              <a:rPr lang="en-US" dirty="0">
                <a:latin typeface="Arial" pitchFamily="34" charset="0"/>
                <a:cs typeface="Arial" pitchFamily="34" charset="0"/>
              </a:rPr>
              <a:t>An array is an ordered collection of values.</a:t>
            </a:r>
          </a:p>
        </p:txBody>
      </p:sp>
      <p:pic>
        <p:nvPicPr>
          <p:cNvPr id="1028" name="Picture 4" descr="http://www.json.org/array.gif"/>
          <p:cNvPicPr>
            <a:picLocks noChangeAspect="1" noChangeArrowheads="1"/>
          </p:cNvPicPr>
          <p:nvPr/>
        </p:nvPicPr>
        <p:blipFill>
          <a:blip r:embed="rId3" cstate="print"/>
          <a:srcRect/>
          <a:stretch>
            <a:fillRect/>
          </a:stretch>
        </p:blipFill>
        <p:spPr bwMode="auto">
          <a:xfrm>
            <a:off x="2667448" y="4651963"/>
            <a:ext cx="6247587" cy="1348175"/>
          </a:xfrm>
          <a:prstGeom prst="rect">
            <a:avLst/>
          </a:prstGeom>
          <a:noFill/>
        </p:spPr>
      </p:pic>
    </p:spTree>
    <p:extLst>
      <p:ext uri="{BB962C8B-B14F-4D97-AF65-F5344CB8AC3E}">
        <p14:creationId xmlns:p14="http://schemas.microsoft.com/office/powerpoint/2010/main" val="3374809200"/>
      </p:ext>
    </p:extLst>
  </p:cSld>
  <p:clrMapOvr>
    <a:masterClrMapping/>
  </p:clrMapOvr>
</p:sld>
</file>

<file path=ppt/slides/slide10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var bulk = db.collection.initializeUnorderedBulkOp()</a:t>
            </a:r>
          </a:p>
        </p:txBody>
      </p:sp>
      <p:sp>
        <p:nvSpPr>
          <p:cNvPr id="7" name="TextBox 6">
            <a:extLst>
              <a:ext uri="{FF2B5EF4-FFF2-40B4-BE49-F238E27FC236}">
                <a16:creationId xmlns:a16="http://schemas.microsoft.com/office/drawing/2014/main" id="{E162EF0D-B2FE-4480-891D-1FA1C8C05D89}"/>
              </a:ext>
            </a:extLst>
          </p:cNvPr>
          <p:cNvSpPr txBox="1"/>
          <p:nvPr/>
        </p:nvSpPr>
        <p:spPr>
          <a:xfrm>
            <a:off x="844239" y="3284984"/>
            <a:ext cx="10585176"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 = db.dept.initializeUnorderedBulkOp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50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"purchase"</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 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"hrd</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"new</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york"</a:t>
            </a:r>
            <a:r>
              <a:rPr lang="en-IN"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"deptno" : </a:t>
            </a:r>
            <a:r>
              <a:rPr lang="en-IN" dirty="0">
                <a:solidFill>
                  <a:srgbClr val="994646"/>
                </a:solidFill>
                <a:latin typeface="Source Code Pro" panose="020B0509030403020204" pitchFamily="49" charset="0"/>
                <a:ea typeface="Source Code Pro" panose="020B0509030403020204" pitchFamily="49" charset="0"/>
              </a:rPr>
              <a:t>70</a:t>
            </a:r>
            <a:r>
              <a:rPr lang="en-IN" dirty="0">
                <a:latin typeface="Source Code Pro" panose="020B0509030403020204" pitchFamily="49" charset="0"/>
                <a:ea typeface="Source Code Pro" panose="020B0509030403020204" pitchFamily="49" charset="0"/>
                <a:cs typeface="Calibri" panose="020F0502020204030204" pitchFamily="34" charset="0"/>
              </a:rPr>
              <a:t>, "dname"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"r&amp;d"</a:t>
            </a:r>
            <a:r>
              <a:rPr lang="en-IN" dirty="0">
                <a:latin typeface="Source Code Pro" panose="020B0509030403020204" pitchFamily="49" charset="0"/>
                <a:ea typeface="Source Code Pro" panose="020B0509030403020204" pitchFamily="49" charset="0"/>
                <a:cs typeface="Calibri" panose="020F0502020204030204" pitchFamily="34" charset="0"/>
              </a:rPr>
              <a:t>, "loc"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"chicago"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bulk</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execute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a:extLst>
              <a:ext uri="{FF2B5EF4-FFF2-40B4-BE49-F238E27FC236}">
                <a16:creationId xmlns:a16="http://schemas.microsoft.com/office/drawing/2014/main" id="{8254C137-B689-442E-8362-3C977E60E658}"/>
              </a:ext>
            </a:extLst>
          </p:cNvPr>
          <p:cNvSpPr/>
          <p:nvPr/>
        </p:nvSpPr>
        <p:spPr>
          <a:xfrm>
            <a:off x="1524000" y="1259468"/>
            <a:ext cx="9144000" cy="646331"/>
          </a:xfrm>
          <a:prstGeom prst="rect">
            <a:avLst/>
          </a:prstGeom>
        </p:spPr>
        <p:txBody>
          <a:bodyPr wrap="square">
            <a:spAutoFit/>
          </a:bodyPr>
          <a:lstStyle/>
          <a:p>
            <a:r>
              <a:rPr lang="en-US" dirty="0"/>
              <a:t>A huge number of documents can also be inserted in an unordered manner by executing </a:t>
            </a:r>
            <a:r>
              <a:rPr lang="en-US" b="1" i="1" dirty="0">
                <a:solidFill>
                  <a:srgbClr val="036883"/>
                </a:solidFill>
              </a:rPr>
              <a:t>initializeUnorderedBulkOp() </a:t>
            </a:r>
            <a:r>
              <a:rPr lang="en-US" dirty="0"/>
              <a:t>methods.</a:t>
            </a:r>
            <a:endParaRPr lang="en-IN" dirty="0"/>
          </a:p>
        </p:txBody>
      </p:sp>
      <p:sp>
        <p:nvSpPr>
          <p:cNvPr id="10" name="Rectangle 9">
            <a:extLst>
              <a:ext uri="{FF2B5EF4-FFF2-40B4-BE49-F238E27FC236}">
                <a16:creationId xmlns:a16="http://schemas.microsoft.com/office/drawing/2014/main" id="{49E7ABD9-9548-46C2-8F2A-9E1DD9B1403A}"/>
              </a:ext>
            </a:extLst>
          </p:cNvPr>
          <p:cNvSpPr/>
          <p:nvPr/>
        </p:nvSpPr>
        <p:spPr>
          <a:xfrm>
            <a:off x="1631504" y="2351584"/>
            <a:ext cx="9010646" cy="369332"/>
          </a:xfrm>
          <a:prstGeom prst="rect">
            <a:avLst/>
          </a:prstGeom>
        </p:spPr>
        <p:txBody>
          <a:bodyPr wrap="squar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61621"/>
                </a:solidFill>
                <a:latin typeface="Source Code Pro" panose="020B0509030403020204" pitchFamily="49" charset="0"/>
                <a:ea typeface="Source Code Pro" panose="020B0509030403020204" pitchFamily="49" charset="0"/>
              </a:rPr>
              <a:t> bulk = </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collectionName</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initializeUnorderedBulkOp()</a:t>
            </a:r>
          </a:p>
        </p:txBody>
      </p:sp>
    </p:spTree>
    <p:extLst>
      <p:ext uri="{BB962C8B-B14F-4D97-AF65-F5344CB8AC3E}">
        <p14:creationId xmlns:p14="http://schemas.microsoft.com/office/powerpoint/2010/main" val="2034873366"/>
      </p:ext>
    </p:extLst>
  </p:cSld>
  <p:clrMapOvr>
    <a:masterClrMapping/>
  </p:clrMapOvr>
</p:sld>
</file>

<file path=ppt/slides/slide10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javascript object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799949763"/>
      </p:ext>
    </p:extLst>
  </p:cSld>
  <p:clrMapOvr>
    <a:masterClrMapping/>
  </p:clrMapOvr>
</p:sld>
</file>

<file path=ppt/slides/slide10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object</a:t>
            </a:r>
          </a:p>
        </p:txBody>
      </p:sp>
      <p:sp>
        <p:nvSpPr>
          <p:cNvPr id="4" name="Rectangle 3"/>
          <p:cNvSpPr/>
          <p:nvPr/>
        </p:nvSpPr>
        <p:spPr>
          <a:xfrm>
            <a:off x="1657355" y="1259468"/>
            <a:ext cx="1838965" cy="369332"/>
          </a:xfrm>
          <a:prstGeom prst="rect">
            <a:avLst/>
          </a:prstGeom>
        </p:spPr>
        <p:txBody>
          <a:bodyPr wrap="none">
            <a:spAutoFit/>
          </a:bodyPr>
          <a:lstStyle/>
          <a:p>
            <a:pPr>
              <a:spcBef>
                <a:spcPct val="0"/>
              </a:spcBef>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obj = {}</a:t>
            </a:r>
          </a:p>
        </p:txBody>
      </p:sp>
      <p:sp>
        <p:nvSpPr>
          <p:cNvPr id="8" name="Rectangle 7"/>
          <p:cNvSpPr/>
          <p:nvPr/>
        </p:nvSpPr>
        <p:spPr>
          <a:xfrm>
            <a:off x="1673188" y="762000"/>
            <a:ext cx="8845624" cy="369332"/>
          </a:xfrm>
          <a:prstGeom prst="rect">
            <a:avLst/>
          </a:prstGeom>
        </p:spPr>
        <p:txBody>
          <a:bodyPr wrap="square">
            <a:spAutoFit/>
          </a:bodyPr>
          <a:lstStyle/>
          <a:p>
            <a:r>
              <a:rPr lang="en-US" dirty="0"/>
              <a:t>Inserts a document or documents into a collection using javascript object.</a:t>
            </a:r>
            <a:endParaRPr lang="en-IN" dirty="0"/>
          </a:p>
        </p:txBody>
      </p:sp>
      <p:sp>
        <p:nvSpPr>
          <p:cNvPr id="2" name="Rectangle 1"/>
          <p:cNvSpPr/>
          <p:nvPr/>
        </p:nvSpPr>
        <p:spPr>
          <a:xfrm>
            <a:off x="1524000" y="1649120"/>
            <a:ext cx="9972599" cy="3554819"/>
          </a:xfrm>
          <a:prstGeom prst="rect">
            <a:avLst/>
          </a:prstGeom>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JavaScript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.title = </a:t>
            </a:r>
            <a:r>
              <a:rPr lang="en-US" dirty="0">
                <a:solidFill>
                  <a:srgbClr val="669900"/>
                </a:solidFill>
                <a:latin typeface="Source Code Pro" panose="020B0509030403020204" pitchFamily="49" charset="0"/>
                <a:ea typeface="Source Code Pro" panose="020B0509030403020204" pitchFamily="49" charset="0"/>
              </a:rPr>
              <a:t>"MongoDB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Tutorial</a:t>
            </a:r>
            <a:r>
              <a:rPr lang="en-US" dirty="0">
                <a:solidFill>
                  <a:srgbClr val="669900"/>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.url = </a:t>
            </a:r>
            <a:r>
              <a:rPr lang="en-US" dirty="0">
                <a:solidFill>
                  <a:srgbClr val="669900"/>
                </a:solidFill>
                <a:latin typeface="Source Code Pro" panose="020B0509030403020204" pitchFamily="49" charset="0"/>
                <a:ea typeface="Source Code Pro" panose="020B0509030403020204" pitchFamily="49" charset="0"/>
              </a:rPr>
              <a:t>"http://mongodb.org"</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.comment = </a:t>
            </a:r>
            <a:r>
              <a:rPr lang="en-US" dirty="0">
                <a:solidFill>
                  <a:srgbClr val="669900"/>
                </a:solidFill>
                <a:latin typeface="Source Code Pro" panose="020B0509030403020204" pitchFamily="49" charset="0"/>
                <a:ea typeface="Source Code Pro" panose="020B0509030403020204" pitchFamily="49" charset="0"/>
              </a:rPr>
              <a:t>"Good tutorial video"</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.tags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669900"/>
                </a:solidFill>
                <a:latin typeface="Source Code Pro" panose="020B0509030403020204" pitchFamily="49" charset="0"/>
                <a:ea typeface="Source Code Pro" panose="020B0509030403020204" pitchFamily="49" charset="0"/>
              </a:rPr>
              <a:t>'tutorial'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rPr>
              <a:t>'</a:t>
            </a:r>
            <a:r>
              <a:rPr lang="en-US" dirty="0" err="1">
                <a:solidFill>
                  <a:srgbClr val="669900"/>
                </a:solidFill>
                <a:latin typeface="Source Code Pro" panose="020B0509030403020204" pitchFamily="49" charset="0"/>
                <a:ea typeface="Source Code Pro" panose="020B0509030403020204" pitchFamily="49" charset="0"/>
              </a:rPr>
              <a:t>noSQL</a:t>
            </a:r>
            <a:r>
              <a:rPr lang="en-US" dirty="0">
                <a:solidFill>
                  <a:srgbClr val="669900"/>
                </a:solidFill>
                <a:latin typeface="Source Code Pro" panose="020B0509030403020204" pitchFamily="49" charset="0"/>
                <a:ea typeface="Source Code Pro" panose="020B0509030403020204" pitchFamily="49" charset="0"/>
              </a:rPr>
              <a:t>'</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.saveondate = new Date </a:t>
            </a:r>
            <a:r>
              <a:rPr lang="en-US" dirty="0">
                <a:solidFill>
                  <a:schemeClr val="bg1">
                    <a:lumMod val="50000"/>
                  </a:schemeClr>
                </a:solidFill>
                <a:latin typeface="Source Code Pro" panose="020B0509030403020204" pitchFamily="49" charset="0"/>
                <a:ea typeface="Source Code Pro" panose="020B0509030403020204" pitchFamily="49"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 = </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object within doc object{}</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.meta.browser = </a:t>
            </a:r>
            <a:r>
              <a:rPr lang="en-US" dirty="0">
                <a:solidFill>
                  <a:srgbClr val="669900"/>
                </a:solidFill>
                <a:latin typeface="Source Code Pro" panose="020B0509030403020204" pitchFamily="49" charset="0"/>
                <a:ea typeface="Source Code Pro" panose="020B0509030403020204" pitchFamily="49" charset="0"/>
              </a:rPr>
              <a:t>'Google Chrome'</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.meta.os = </a:t>
            </a:r>
            <a:r>
              <a:rPr lang="en-US" dirty="0">
                <a:solidFill>
                  <a:srgbClr val="669900"/>
                </a:solidFill>
                <a:latin typeface="Source Code Pro" panose="020B0509030403020204" pitchFamily="49" charset="0"/>
                <a:ea typeface="Source Code Pro" panose="020B0509030403020204" pitchFamily="49" charset="0"/>
              </a:rPr>
              <a:t>'Microsoft Windows7'</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latin typeface="Source Code Pro" panose="020B0509030403020204" pitchFamily="49" charset="0"/>
                <a:ea typeface="Source Code Pro" panose="020B0509030403020204" pitchFamily="49" charset="0"/>
                <a:cs typeface="Calibri" panose="020F0502020204030204" pitchFamily="34" charset="0"/>
              </a:rPr>
              <a:t>.meta.mongodbversion = </a:t>
            </a:r>
            <a:r>
              <a:rPr lang="en-US" dirty="0">
                <a:solidFill>
                  <a:srgbClr val="669900"/>
                </a:solidFill>
                <a:latin typeface="Source Code Pro" panose="020B0509030403020204" pitchFamily="49" charset="0"/>
                <a:ea typeface="Source Code Pro" panose="020B0509030403020204" pitchFamily="49" charset="0"/>
              </a:rPr>
              <a:t>'2.4.0.0'</a:t>
            </a: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p>
          <a:p>
            <a:endParaRPr lang="en-US" sz="700" dirty="0">
              <a:latin typeface="Source Code Pro" panose="020B0509030403020204" pitchFamily="49" charset="0"/>
              <a:ea typeface="Source Code Pro" panose="020B0509030403020204" pitchFamily="49" charset="0"/>
              <a:cs typeface="Calibri" panose="020F0502020204030204" pitchFamily="34"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.book.</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US" dirty="0">
                <a:solidFill>
                  <a:schemeClr val="bg1">
                    <a:lumMod val="50000"/>
                  </a:schemeClr>
                </a:solidFill>
                <a:latin typeface="Source Code Pro" panose="020B0509030403020204" pitchFamily="49" charset="0"/>
                <a:ea typeface="Source Code Pro" panose="020B0509030403020204" pitchFamily="49"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5423B8C7-561C-4B00-BCDC-7D07CF56A5C9}"/>
              </a:ext>
            </a:extLst>
          </p:cNvPr>
          <p:cNvSpPr txBox="1"/>
          <p:nvPr/>
        </p:nvSpPr>
        <p:spPr>
          <a:xfrm>
            <a:off x="1508167" y="5373216"/>
            <a:ext cx="9010645" cy="1246495"/>
          </a:xfrm>
          <a:prstGeom prst="rect">
            <a:avLst/>
          </a:prstGeom>
          <a:noFill/>
        </p:spPr>
        <p:txBody>
          <a:bodyPr wrap="square">
            <a:spAutoFit/>
          </a:bodyPr>
          <a:lstStyle/>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entire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-&gt; [object Object].</a:t>
            </a:r>
          </a:p>
          <a:p>
            <a:endParaRPr lang="en-IN" sz="100" dirty="0">
              <a:latin typeface="Source Code Pro" panose="020B0509030403020204" pitchFamily="49" charset="0"/>
              <a:ea typeface="Source Code Pro" panose="020B0509030403020204" pitchFamily="49" charset="0"/>
            </a:endParaRPr>
          </a:p>
          <a:p>
            <a:r>
              <a:rPr lang="en-US" dirty="0">
                <a:latin typeface="Source Code Pro" panose="020B0509030403020204" pitchFamily="49" charset="0"/>
                <a:ea typeface="Source Code Pro" panose="020B0509030403020204" pitchFamily="49" charset="0"/>
                <a:cs typeface="Calibri" panose="020F0502020204030204" pitchFamily="34" charset="0"/>
              </a:rPr>
              <a:t>&gt; </a:t>
            </a:r>
            <a:r>
              <a:rPr lang="en-IN" dirty="0">
                <a:latin typeface="Source Code Pro" panose="020B0509030403020204" pitchFamily="49" charset="0"/>
                <a:ea typeface="Source Code Pro" panose="020B0509030403020204" pitchFamily="49" charset="0"/>
              </a:rPr>
              <a:t>print(</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latin typeface="Source Code Pro" panose="020B0509030403020204" pitchFamily="49" charset="0"/>
                <a:ea typeface="Source Code Pro" panose="020B0509030403020204" pitchFamily="49" charset="0"/>
              </a:rPr>
              <a:t>.Title) 	</a:t>
            </a:r>
            <a:r>
              <a:rPr lang="en-IN"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-&gt; will print only Title from document.</a:t>
            </a:r>
          </a:p>
        </p:txBody>
      </p:sp>
    </p:spTree>
    <p:extLst>
      <p:ext uri="{BB962C8B-B14F-4D97-AF65-F5344CB8AC3E}">
        <p14:creationId xmlns:p14="http://schemas.microsoft.com/office/powerpoint/2010/main" val="1245960001"/>
      </p:ext>
    </p:extLst>
  </p:cSld>
  <p:clrMapOvr>
    <a:masterClrMapping/>
  </p:clrMapOvr>
</p:sld>
</file>

<file path=ppt/slides/slide10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load ("app.js")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Loads and runs a JavaScript file into the current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shell environment.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1676400" y="268069"/>
            <a:ext cx="8839200" cy="707886"/>
          </a:xfrm>
          <a:prstGeom prst="rect">
            <a:avLst/>
          </a:prstGeom>
          <a:noFill/>
        </p:spPr>
        <p:txBody>
          <a:bodyPr wrap="square">
            <a:spAutoFit/>
          </a:bodyPr>
          <a:lstStyle/>
          <a:p>
            <a:r>
              <a:rPr lang="en-US" sz="2000" dirty="0">
                <a:solidFill>
                  <a:schemeClr val="bg2">
                    <a:lumMod val="50000"/>
                  </a:schemeClr>
                </a:solidFill>
                <a:latin typeface="Segoe UI Emoji" panose="020B0502040204020203" pitchFamily="34" charset="0"/>
                <a:ea typeface="Segoe UI Emoji" panose="020B0502040204020203" pitchFamily="34" charset="0"/>
              </a:rPr>
              <a:t>After executing a file with load(), </a:t>
            </a:r>
            <a:r>
              <a:rPr lang="en-US" sz="2000" b="1" dirty="0">
                <a:solidFill>
                  <a:schemeClr val="bg2">
                    <a:lumMod val="50000"/>
                  </a:schemeClr>
                </a:solidFill>
                <a:latin typeface="Segoe UI Emoji" panose="020B0502040204020203" pitchFamily="34" charset="0"/>
                <a:ea typeface="Segoe UI Emoji" panose="020B0502040204020203" pitchFamily="34" charset="0"/>
              </a:rPr>
              <a:t>you may reference any functions or variables defined the file from the mongo shell environment</a:t>
            </a:r>
            <a:r>
              <a:rPr lang="en-US" sz="2000" dirty="0">
                <a:solidFill>
                  <a:schemeClr val="bg2">
                    <a:lumMod val="50000"/>
                  </a:schemeClr>
                </a:solidFill>
                <a:latin typeface="Segoe UI Emoji" panose="020B0502040204020203" pitchFamily="34" charset="0"/>
                <a:ea typeface="Segoe UI Emoji" panose="020B0502040204020203" pitchFamily="34" charset="0"/>
              </a:rPr>
              <a:t>.</a:t>
            </a:r>
          </a:p>
        </p:txBody>
      </p:sp>
    </p:spTree>
    <p:extLst>
      <p:ext uri="{BB962C8B-B14F-4D97-AF65-F5344CB8AC3E}">
        <p14:creationId xmlns:p14="http://schemas.microsoft.com/office/powerpoint/2010/main" val="3270546299"/>
      </p:ext>
    </p:extLst>
  </p:cSld>
  <p:clrMapOvr>
    <a:masterClrMapping/>
  </p:clrMapOvr>
</p:sld>
</file>

<file path=ppt/slides/slide10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load(file.js)</a:t>
            </a:r>
          </a:p>
        </p:txBody>
      </p:sp>
      <p:sp>
        <p:nvSpPr>
          <p:cNvPr id="4" name="Rectangle 3"/>
          <p:cNvSpPr/>
          <p:nvPr/>
        </p:nvSpPr>
        <p:spPr>
          <a:xfrm>
            <a:off x="1657354" y="1219201"/>
            <a:ext cx="8861458" cy="646331"/>
          </a:xfrm>
          <a:prstGeom prst="rect">
            <a:avLst/>
          </a:prstGeom>
        </p:spPr>
        <p:txBody>
          <a:bodyPr wrap="square">
            <a:spAutoFit/>
          </a:bodyPr>
          <a:lstStyle/>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load(file)</a:t>
            </a:r>
          </a:p>
          <a:p>
            <a:pPr>
              <a:spcBef>
                <a:spcPct val="0"/>
              </a:spcBef>
            </a:pPr>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cat(file)</a:t>
            </a:r>
          </a:p>
        </p:txBody>
      </p:sp>
      <p:sp>
        <p:nvSpPr>
          <p:cNvPr id="8" name="Rectangle 7"/>
          <p:cNvSpPr/>
          <p:nvPr/>
        </p:nvSpPr>
        <p:spPr>
          <a:xfrm>
            <a:off x="1673188" y="762000"/>
            <a:ext cx="8845624" cy="369332"/>
          </a:xfrm>
          <a:prstGeom prst="rect">
            <a:avLst/>
          </a:prstGeom>
        </p:spPr>
        <p:txBody>
          <a:bodyPr wrap="square">
            <a:spAutoFit/>
          </a:bodyPr>
          <a:lstStyle/>
          <a:p>
            <a:r>
              <a:rPr lang="en-US" dirty="0"/>
              <a:t>Specifies the path of a JavaScript file to execute.</a:t>
            </a:r>
            <a:endParaRPr lang="en-IN" dirty="0"/>
          </a:p>
        </p:txBody>
      </p:sp>
      <p:sp>
        <p:nvSpPr>
          <p:cNvPr id="5" name="Rectangle 4"/>
          <p:cNvSpPr/>
          <p:nvPr/>
        </p:nvSpPr>
        <p:spPr>
          <a:xfrm>
            <a:off x="1673188" y="4953000"/>
            <a:ext cx="8845624" cy="892552"/>
          </a:xfrm>
          <a:prstGeom prst="rect">
            <a:avLst/>
          </a:prstGeom>
        </p:spPr>
        <p:txBody>
          <a:bodyPr wrap="square">
            <a:spAutoFit/>
          </a:bodyPr>
          <a:lstStyle/>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load</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a:p>
            <a:pPr marL="171450" indent="-171450">
              <a:buFont typeface="Arial" panose="020B0604020202020204" pitchFamily="34" charset="0"/>
              <a:buChar char="•"/>
            </a:pPr>
            <a:endParaRPr lang="en-US" sz="800" dirty="0">
              <a:solidFill>
                <a:srgbClr val="FC6F0D"/>
              </a:solidFill>
              <a:latin typeface="Calibri" panose="020F0502020204030204" pitchFamily="34" charset="0"/>
              <a:cs typeface="Calibri" panose="020F0502020204030204" pitchFamily="34" charset="0"/>
            </a:endParaRPr>
          </a:p>
          <a:p>
            <a:pPr marL="342900" indent="-342900">
              <a:buFont typeface="Arial" panose="020B0604020202020204" pitchFamily="34" charset="0"/>
              <a:buChar char="•"/>
            </a:pPr>
            <a:r>
              <a:rPr lang="en-US" sz="2200" dirty="0">
                <a:solidFill>
                  <a:srgbClr val="FC6F0D"/>
                </a:solidFill>
                <a:latin typeface="Calibri" panose="020F0502020204030204" pitchFamily="34" charset="0"/>
                <a:cs typeface="Calibri" panose="020F0502020204030204" pitchFamily="34" charset="0"/>
              </a:rPr>
              <a:t>cat</a:t>
            </a:r>
            <a:r>
              <a:rPr lang="en-US" sz="2200" dirty="0">
                <a:solidFill>
                  <a:schemeClr val="bg1">
                    <a:lumMod val="50000"/>
                  </a:schemeClr>
                </a:solidFill>
                <a:latin typeface="Consolas" panose="020B0609020204030204" pitchFamily="49" charset="0"/>
              </a:rPr>
              <a:t>(</a:t>
            </a:r>
            <a:r>
              <a:rPr lang="en-US" sz="2200" dirty="0">
                <a:solidFill>
                  <a:schemeClr val="accent5">
                    <a:lumMod val="75000"/>
                  </a:schemeClr>
                </a:solidFill>
                <a:latin typeface="Calibri" panose="020F0502020204030204" pitchFamily="34" charset="0"/>
                <a:cs typeface="Calibri" panose="020F0502020204030204" pitchFamily="34" charset="0"/>
              </a:rPr>
              <a:t>"scripts/app.js"</a:t>
            </a:r>
            <a:r>
              <a:rPr lang="en-US" sz="2200" dirty="0">
                <a:solidFill>
                  <a:schemeClr val="bg1">
                    <a:lumMod val="50000"/>
                  </a:schemeClr>
                </a:solidFill>
                <a:latin typeface="Consolas" panose="020B0609020204030204" pitchFamily="49" charset="0"/>
              </a:rPr>
              <a:t>)</a:t>
            </a:r>
          </a:p>
        </p:txBody>
      </p:sp>
      <p:sp>
        <p:nvSpPr>
          <p:cNvPr id="2" name="Rectangle 1"/>
          <p:cNvSpPr/>
          <p:nvPr/>
        </p:nvSpPr>
        <p:spPr>
          <a:xfrm>
            <a:off x="1673188" y="2209801"/>
            <a:ext cx="8829790" cy="2246769"/>
          </a:xfrm>
          <a:prstGeom prst="rect">
            <a:avLst/>
          </a:prstGeom>
        </p:spPr>
        <p:txBody>
          <a:bodyPr wrap="square">
            <a:spAutoFit/>
          </a:bodyPr>
          <a:lstStyle/>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a:t>
            </a:r>
            <a:r>
              <a:rPr lang="en-US" sz="2000" dirty="0">
                <a:solidFill>
                  <a:srgbClr val="036883"/>
                </a:solidFill>
                <a:latin typeface="Consolas" panose="020B0609020204030204" pitchFamily="49" charset="0"/>
              </a:rPr>
              <a:t> </a:t>
            </a:r>
            <a:r>
              <a:rPr lang="en-US" sz="2000" dirty="0">
                <a:solidFill>
                  <a:srgbClr val="FF5A36"/>
                </a:solidFill>
                <a:latin typeface="Consolas" panose="020B0609020204030204" pitchFamily="49" charset="0"/>
              </a:rPr>
              <a:t>app</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a:t>
            </a:r>
          </a:p>
          <a:p>
            <a:pPr marL="363538"/>
            <a:r>
              <a:rPr lang="en-US" sz="2000" dirty="0">
                <a:solidFill>
                  <a:schemeClr val="bg1">
                    <a:lumMod val="50000"/>
                  </a:schemeClr>
                </a:solidFill>
                <a:latin typeface="Consolas" panose="020B0609020204030204" pitchFamily="49" charset="0"/>
              </a:rPr>
              <a:t>}</a:t>
            </a:r>
          </a:p>
          <a:p>
            <a:endParaRPr lang="en-US" sz="2000" dirty="0">
              <a:latin typeface="Consolas" panose="020B0609020204030204" pitchFamily="49" charset="0"/>
            </a:endParaRPr>
          </a:p>
          <a:p>
            <a:pPr marL="342900" indent="-342900">
              <a:buFont typeface="Arial" panose="020B0604020202020204" pitchFamily="34" charset="0"/>
              <a:buChar char="•"/>
            </a:pPr>
            <a:r>
              <a:rPr lang="en-US" sz="2000" dirty="0">
                <a:solidFill>
                  <a:schemeClr val="bg2">
                    <a:lumMod val="75000"/>
                  </a:schemeClr>
                </a:solidFill>
                <a:latin typeface="Consolas" panose="020B0609020204030204" pitchFamily="49" charset="0"/>
              </a:rPr>
              <a:t>function </a:t>
            </a:r>
            <a:r>
              <a:rPr lang="en-US" sz="2000" dirty="0">
                <a:solidFill>
                  <a:srgbClr val="FF5A36"/>
                </a:solidFill>
                <a:latin typeface="Consolas" panose="020B0609020204030204" pitchFamily="49" charset="0"/>
              </a:rPr>
              <a:t>app1</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y</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z</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p>
          <a:p>
            <a:pPr marL="363538"/>
            <a:r>
              <a:rPr lang="en-US" sz="2000" dirty="0">
                <a:solidFill>
                  <a:srgbClr val="FFC000"/>
                </a:solidFill>
                <a:latin typeface="Consolas" panose="020B0609020204030204" pitchFamily="49" charset="0"/>
              </a:rPr>
              <a:t>   </a:t>
            </a:r>
            <a:r>
              <a:rPr lang="en-US" sz="2000" dirty="0">
                <a:solidFill>
                  <a:srgbClr val="B22251"/>
                </a:solidFill>
                <a:latin typeface="Consolas" panose="020B0609020204030204" pitchFamily="49" charset="0"/>
              </a:rPr>
              <a:t>return</a:t>
            </a:r>
            <a:r>
              <a:rPr lang="en-US" sz="2000" dirty="0">
                <a:latin typeface="Consolas" panose="020B0609020204030204" pitchFamily="49" charset="0"/>
              </a:rPr>
              <a:t> </a:t>
            </a:r>
            <a:r>
              <a:rPr lang="en-US" sz="2000" dirty="0">
                <a:solidFill>
                  <a:schemeClr val="bg1">
                    <a:lumMod val="50000"/>
                  </a:schemeClr>
                </a:solidFill>
                <a:latin typeface="Consolas" panose="020B0609020204030204" pitchFamily="49" charset="0"/>
              </a:rPr>
              <a:t>(</a:t>
            </a:r>
            <a:r>
              <a:rPr lang="en-US" sz="2000" dirty="0">
                <a:latin typeface="Consolas" panose="020B0609020204030204" pitchFamily="49" charset="0"/>
              </a:rPr>
              <a:t>x + y + z);</a:t>
            </a:r>
          </a:p>
          <a:p>
            <a:pPr marL="363538"/>
            <a:r>
              <a:rPr lang="en-US" sz="2000" dirty="0">
                <a:solidFill>
                  <a:schemeClr val="bg1">
                    <a:lumMod val="50000"/>
                  </a:schemeClr>
                </a:solidFill>
                <a:latin typeface="Consolas" panose="020B0609020204030204" pitchFamily="49" charset="0"/>
              </a:rPr>
              <a:t>}</a:t>
            </a:r>
          </a:p>
        </p:txBody>
      </p:sp>
    </p:spTree>
    <p:extLst>
      <p:ext uri="{BB962C8B-B14F-4D97-AF65-F5344CB8AC3E}">
        <p14:creationId xmlns:p14="http://schemas.microsoft.com/office/powerpoint/2010/main" val="4017886653"/>
      </p:ext>
    </p:extLst>
  </p:cSld>
  <p:clrMapOvr>
    <a:masterClrMapping/>
  </p:clrMapOvr>
</p:sld>
</file>

<file path=ppt/slides/slide10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3" name="Rectangle 2"/>
          <p:cNvSpPr/>
          <p:nvPr/>
        </p:nvSpPr>
        <p:spPr>
          <a:xfrm>
            <a:off x="115280" y="1857090"/>
            <a:ext cx="5688632" cy="2031325"/>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i="1" dirty="0">
                <a:solidFill>
                  <a:srgbClr val="036883"/>
                </a:solidFill>
                <a:latin typeface="Consolas" panose="020B0609020204030204" pitchFamily="49" charset="0"/>
              </a:rPr>
              <a:t>if</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doc.ename </a:t>
            </a:r>
            <a:r>
              <a:rPr lang="en-US" dirty="0">
                <a:solidFill>
                  <a:schemeClr val="accent5"/>
                </a:solidFill>
                <a:latin typeface="Consolas" panose="020B0609020204030204" pitchFamily="49" charset="0"/>
              </a:rPr>
              <a:t>==</a:t>
            </a:r>
            <a:r>
              <a:rPr lang="en-US" dirty="0">
                <a:latin typeface="Consolas" panose="020B0609020204030204" pitchFamily="49" charset="0"/>
              </a:rPr>
              <a:t> </a:t>
            </a:r>
            <a:r>
              <a:rPr lang="en-US" dirty="0">
                <a:solidFill>
                  <a:srgbClr val="669900"/>
                </a:solidFill>
                <a:latin typeface="Consolas" panose="020B0609020204030204" pitchFamily="49" charset="0"/>
                <a:ea typeface="Source Code Pro" panose="020B0509030403020204" pitchFamily="49" charset="0"/>
              </a:rPr>
              <a:t>'saleel'</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6">
                    <a:lumMod val="50000"/>
                  </a:schemeClr>
                </a:solidFill>
                <a:latin typeface="Consolas" panose="020B0609020204030204" pitchFamily="49" charset="0"/>
              </a:rPr>
              <a:t>doc</a:t>
            </a:r>
            <a:r>
              <a:rPr lang="en-US" dirty="0">
                <a:latin typeface="Consolas" panose="020B0609020204030204" pitchFamily="49" charset="0"/>
              </a:rPr>
              <a:t>.ename</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   } </a:t>
            </a:r>
            <a:r>
              <a:rPr lang="en-US" i="1" dirty="0">
                <a:solidFill>
                  <a:srgbClr val="036883"/>
                </a:solidFill>
                <a:latin typeface="Consolas" panose="020B0609020204030204" pitchFamily="49" charset="0"/>
              </a:rPr>
              <a:t>else</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p>
          <a:p>
            <a:pPr marL="261938"/>
            <a:r>
              <a:rPr lang="en-US" dirty="0">
                <a:latin typeface="Consolas" panose="020B0609020204030204" pitchFamily="49" charset="0"/>
              </a:rPr>
              <a:t>      quit;</a:t>
            </a:r>
          </a:p>
          <a:p>
            <a:pPr marL="261938"/>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2" name="Rectangle 1">
            <a:extLst>
              <a:ext uri="{FF2B5EF4-FFF2-40B4-BE49-F238E27FC236}">
                <a16:creationId xmlns:a16="http://schemas.microsoft.com/office/drawing/2014/main" id="{6DB5FA5E-0D13-4AC0-8222-222D0DC2F8AA}"/>
              </a:ext>
            </a:extLst>
          </p:cNvPr>
          <p:cNvSpPr/>
          <p:nvPr/>
        </p:nvSpPr>
        <p:spPr>
          <a:xfrm>
            <a:off x="115280" y="5705135"/>
            <a:ext cx="6124736" cy="923330"/>
          </a:xfrm>
          <a:prstGeom prst="rect">
            <a:avLst/>
          </a:prstGeom>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261938"/>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"user:"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toUpperCase()</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9" name="Rectangle 8">
            <a:extLst>
              <a:ext uri="{FF2B5EF4-FFF2-40B4-BE49-F238E27FC236}">
                <a16:creationId xmlns:a16="http://schemas.microsoft.com/office/drawing/2014/main" id="{9C539155-CF82-4D1E-A77A-4D183B450806}"/>
              </a:ext>
            </a:extLst>
          </p:cNvPr>
          <p:cNvSpPr/>
          <p:nvPr/>
        </p:nvSpPr>
        <p:spPr>
          <a:xfrm>
            <a:off x="5951984" y="1857675"/>
            <a:ext cx="5688632" cy="1200329"/>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x = </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.job.</a:t>
            </a:r>
            <a:r>
              <a:rPr lang="en-US" i="1" dirty="0">
                <a:solidFill>
                  <a:srgbClr val="036883"/>
                </a:solidFill>
                <a:latin typeface="Consolas" panose="020B0609020204030204" pitchFamily="49" charset="0"/>
              </a:rPr>
              <a:t>split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 "</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a:p>
            <a:pPr marL="261938"/>
            <a:r>
              <a:rPr lang="en-US" dirty="0">
                <a:solidFill>
                  <a:schemeClr val="bg1">
                    <a:lumMod val="50000"/>
                  </a:schemeClr>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x</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0</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4" name="Rectangle 3">
            <a:extLst>
              <a:ext uri="{FF2B5EF4-FFF2-40B4-BE49-F238E27FC236}">
                <a16:creationId xmlns:a16="http://schemas.microsoft.com/office/drawing/2014/main" id="{0940E359-942C-4475-BA64-AF3DAD93ADA3}"/>
              </a:ext>
            </a:extLst>
          </p:cNvPr>
          <p:cNvSpPr/>
          <p:nvPr/>
        </p:nvSpPr>
        <p:spPr>
          <a:xfrm>
            <a:off x="191344" y="691200"/>
            <a:ext cx="11233248" cy="923330"/>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Consolas" panose="020B0609020204030204" pitchFamily="49" charset="0"/>
                <a:cs typeface="Calibri" panose="020F0502020204030204" pitchFamily="34" charset="0"/>
              </a:rPr>
              <a:t>db</a:t>
            </a:r>
            <a:r>
              <a:rPr lang="en-US" dirty="0">
                <a:latin typeface="Consolas" panose="020B0609020204030204" pitchFamily="49" charset="0"/>
                <a:cs typeface="Calibri" panose="020F0502020204030204" pitchFamily="34" charset="0"/>
              </a:rPr>
              <a:t>.emp.</a:t>
            </a:r>
            <a:r>
              <a:rPr lang="en-US" dirty="0">
                <a:solidFill>
                  <a:srgbClr val="036883"/>
                </a:solidFill>
                <a:latin typeface="Consolas" panose="020B0609020204030204" pitchFamily="49" charset="0"/>
                <a:cs typeface="Calibri" panose="020F0502020204030204" pitchFamily="34" charset="0"/>
              </a:rPr>
              <a:t>find</a:t>
            </a:r>
            <a:r>
              <a:rPr lang="en-US" dirty="0">
                <a:solidFill>
                  <a:schemeClr val="bg1">
                    <a:lumMod val="50000"/>
                  </a:schemeClr>
                </a:solidFill>
                <a:latin typeface="Consolas" panose="020B0609020204030204" pitchFamily="49" charset="0"/>
              </a:rPr>
              <a:t>(</a:t>
            </a:r>
            <a:r>
              <a:rPr lang="en-IN" dirty="0">
                <a:solidFill>
                  <a:schemeClr val="bg2">
                    <a:lumMod val="50000"/>
                  </a:schemeClr>
                </a:solidFill>
                <a:latin typeface="Consolas" panose="020B0609020204030204" pitchFamily="49" charset="0"/>
              </a:rPr>
              <a:t>{</a:t>
            </a:r>
            <a:r>
              <a:rPr lang="en-IN" dirty="0">
                <a:solidFill>
                  <a:srgbClr val="B22251"/>
                </a:solidFill>
                <a:latin typeface="Consolas" panose="020B0609020204030204" pitchFamily="49" charset="0"/>
                <a:cs typeface="Calibri" panose="020F0502020204030204" pitchFamily="34" charset="0"/>
              </a:rPr>
              <a:t>$or</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'manager'</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'salesman'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US" dirty="0">
                <a:solidFill>
                  <a:schemeClr val="bg1">
                    <a:lumMod val="50000"/>
                  </a:schemeClr>
                </a:solidFill>
                <a:latin typeface="Consolas" panose="020B0609020204030204" pitchFamily="49" charset="0"/>
              </a:rPr>
              <a:t>)</a:t>
            </a:r>
            <a:r>
              <a:rPr lang="en-US" dirty="0">
                <a:latin typeface="Consolas" panose="020B0609020204030204" pitchFamily="49" charset="0"/>
                <a:cs typeface="Calibri" panose="020F0502020204030204" pitchFamily="34" charset="0"/>
              </a:rPr>
              <a:t>.</a:t>
            </a:r>
            <a:r>
              <a:rPr lang="en-US" i="1" dirty="0">
                <a:solidFill>
                  <a:schemeClr val="accent6"/>
                </a:solidFill>
                <a:latin typeface="Consolas" panose="020B0609020204030204" pitchFamily="49" charset="0"/>
                <a:cs typeface="Calibri" panose="020F0502020204030204" pitchFamily="34" charset="0"/>
              </a:rPr>
              <a:t>forEach</a:t>
            </a:r>
            <a:r>
              <a:rPr lang="en-US" dirty="0">
                <a:solidFill>
                  <a:schemeClr val="bg1">
                    <a:lumMod val="50000"/>
                  </a:schemeClr>
                </a:solidFill>
                <a:latin typeface="Consolas" panose="020B0609020204030204" pitchFamily="49" charset="0"/>
              </a:rPr>
              <a:t>(</a:t>
            </a:r>
            <a:r>
              <a:rPr lang="en-US" dirty="0">
                <a:solidFill>
                  <a:schemeClr val="bg2">
                    <a:lumMod val="75000"/>
                  </a:schemeClr>
                </a:solidFill>
                <a:latin typeface="Consolas" panose="020B0609020204030204" pitchFamily="49" charset="0"/>
              </a:rPr>
              <a:t>function</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solidFill>
                  <a:schemeClr val="bg1">
                    <a:lumMod val="50000"/>
                  </a:schemeClr>
                </a:solidFill>
                <a:latin typeface="Consolas" panose="020B0609020204030204" pitchFamily="49" charset="0"/>
              </a:rPr>
              <a:t>) {</a:t>
            </a:r>
          </a:p>
          <a:p>
            <a:pPr marL="261938"/>
            <a:r>
              <a:rPr lang="en-US" dirty="0">
                <a:solidFill>
                  <a:srgbClr val="00B0F0"/>
                </a:solidFill>
                <a:latin typeface="Consolas" panose="020B0609020204030204" pitchFamily="49" charset="0"/>
              </a:rPr>
              <a:t>   </a:t>
            </a:r>
            <a:r>
              <a:rPr lang="en-US" dirty="0">
                <a:latin typeface="Consolas" panose="020B0609020204030204" pitchFamily="49" charset="0"/>
              </a:rPr>
              <a:t>print</a:t>
            </a:r>
            <a:r>
              <a:rPr lang="en-US" dirty="0">
                <a:solidFill>
                  <a:schemeClr val="bg1">
                    <a:lumMod val="50000"/>
                  </a:schemeClr>
                </a:solidFill>
                <a:latin typeface="Consolas" panose="020B0609020204030204" pitchFamily="49" charset="0"/>
              </a:rPr>
              <a:t>(</a:t>
            </a:r>
            <a:r>
              <a:rPr lang="en-US" dirty="0">
                <a:solidFill>
                  <a:schemeClr val="accent5">
                    <a:lumMod val="75000"/>
                  </a:schemeClr>
                </a:solidFill>
                <a:latin typeface="Consolas" panose="020B0609020204030204" pitchFamily="49" charset="0"/>
              </a:rPr>
              <a:t>doc</a:t>
            </a:r>
            <a:r>
              <a:rPr lang="en-US" dirty="0">
                <a:latin typeface="Consolas" panose="020B0609020204030204" pitchFamily="49" charset="0"/>
              </a:rPr>
              <a:t>.ename.</a:t>
            </a:r>
            <a:r>
              <a:rPr lang="en-US" i="1" dirty="0">
                <a:solidFill>
                  <a:srgbClr val="036883"/>
                </a:solidFill>
                <a:latin typeface="Consolas" panose="020B0609020204030204" pitchFamily="49" charset="0"/>
              </a:rPr>
              <a:t>padEnd</a:t>
            </a:r>
            <a:r>
              <a:rPr lang="en-US" dirty="0">
                <a:solidFill>
                  <a:schemeClr val="bg1">
                    <a:lumMod val="50000"/>
                  </a:schemeClr>
                </a:solidFill>
                <a:latin typeface="Consolas" panose="020B0609020204030204" pitchFamily="49" charset="0"/>
              </a:rPr>
              <a:t>(</a:t>
            </a:r>
            <a:r>
              <a:rPr lang="en-US" dirty="0">
                <a:solidFill>
                  <a:srgbClr val="994646"/>
                </a:solidFill>
                <a:latin typeface="Consolas" panose="020B0609020204030204" pitchFamily="49" charset="0"/>
              </a:rPr>
              <a:t>12</a:t>
            </a:r>
            <a:r>
              <a:rPr lang="en-US" dirty="0">
                <a:latin typeface="Consolas" panose="020B0609020204030204" pitchFamily="49" charset="0"/>
              </a:rPr>
              <a:t>, </a:t>
            </a:r>
            <a:r>
              <a:rPr lang="en-IN" dirty="0">
                <a:latin typeface="Consolas" panose="020B0609020204030204" pitchFamily="49" charset="0"/>
              </a:rPr>
              <a:t>"</a:t>
            </a:r>
            <a:r>
              <a:rPr lang="en-US" dirty="0">
                <a:latin typeface="Consolas" panose="020B0609020204030204" pitchFamily="49" charset="0"/>
              </a:rPr>
              <a:t>-</a:t>
            </a:r>
            <a:r>
              <a:rPr lang="en-IN" dirty="0">
                <a:latin typeface="Consolas" panose="020B0609020204030204" pitchFamily="49" charset="0"/>
              </a:rPr>
              <a:t>"</a:t>
            </a:r>
            <a:r>
              <a:rPr lang="en-US" dirty="0">
                <a:solidFill>
                  <a:schemeClr val="bg1">
                    <a:lumMod val="50000"/>
                  </a:schemeClr>
                </a:solidFill>
                <a:latin typeface="Consolas" panose="020B0609020204030204" pitchFamily="49" charset="0"/>
              </a:rPr>
              <a:t>) </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US" dirty="0">
                <a:latin typeface="Consolas" panose="020B0609020204030204" pitchFamily="49" charset="0"/>
              </a:rPr>
              <a:t>;</a:t>
            </a:r>
          </a:p>
          <a:p>
            <a:pPr marL="261938"/>
            <a:r>
              <a:rPr lang="en-US"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US" dirty="0">
              <a:solidFill>
                <a:schemeClr val="bg1">
                  <a:lumMod val="50000"/>
                </a:schemeClr>
              </a:solidFill>
              <a:latin typeface="Consolas" panose="020B0609020204030204" pitchFamily="49" charset="0"/>
            </a:endParaRPr>
          </a:p>
        </p:txBody>
      </p:sp>
      <p:sp>
        <p:nvSpPr>
          <p:cNvPr id="10" name="TextBox 9">
            <a:extLst>
              <a:ext uri="{FF2B5EF4-FFF2-40B4-BE49-F238E27FC236}">
                <a16:creationId xmlns:a16="http://schemas.microsoft.com/office/drawing/2014/main" id="{570A0073-EF44-46BB-8D12-CA377CDF201B}"/>
              </a:ext>
            </a:extLst>
          </p:cNvPr>
          <p:cNvSpPr txBox="1"/>
          <p:nvPr/>
        </p:nvSpPr>
        <p:spPr>
          <a:xfrm>
            <a:off x="115280" y="4026912"/>
            <a:ext cx="6628792"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cs typeface="Calibri" panose="020F0502020204030204" pitchFamily="34"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=&gt; </a:t>
            </a:r>
            <a:r>
              <a:rPr lang="en-IN" dirty="0">
                <a:solidFill>
                  <a:schemeClr val="bg1">
                    <a:lumMod val="50000"/>
                  </a:schemeClr>
                </a:solidFill>
                <a:latin typeface="Consolas" panose="020B0609020204030204" pitchFamily="49" charset="0"/>
              </a:rPr>
              <a:t>{</a:t>
            </a:r>
          </a:p>
          <a:p>
            <a:r>
              <a:rPr lang="en-IN" i="1" dirty="0">
                <a:solidFill>
                  <a:srgbClr val="036883"/>
                </a:solidFill>
                <a:latin typeface="Consolas" panose="020B0609020204030204" pitchFamily="49" charset="0"/>
              </a:rPr>
              <a:t>     if</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solidFill>
                  <a:srgbClr val="B6816E"/>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latin typeface="Consolas" panose="020B0609020204030204" pitchFamily="49" charset="0"/>
              </a:rPr>
              <a:t> &gt;= </a:t>
            </a:r>
            <a:r>
              <a:rPr lang="en-IN" dirty="0">
                <a:solidFill>
                  <a:srgbClr val="994646"/>
                </a:solidFill>
                <a:latin typeface="Consolas" panose="020B0609020204030204" pitchFamily="49" charset="0"/>
              </a:rPr>
              <a:t>7</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 ": " +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a:t>
            </a:r>
            <a:r>
              <a:rPr lang="en-IN" i="1" dirty="0">
                <a:solidFill>
                  <a:srgbClr val="036883"/>
                </a:solidFill>
                <a:latin typeface="Consolas" panose="020B0609020204030204" pitchFamily="49" charset="0"/>
              </a:rPr>
              <a:t>length</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11" name="Straight Connector 10">
            <a:extLst>
              <a:ext uri="{FF2B5EF4-FFF2-40B4-BE49-F238E27FC236}">
                <a16:creationId xmlns:a16="http://schemas.microsoft.com/office/drawing/2014/main" id="{6D7B4007-1ECA-4207-8FC0-4237F7D81C98}"/>
              </a:ext>
            </a:extLst>
          </p:cNvPr>
          <p:cNvCxnSpPr>
            <a:cxnSpLocks/>
          </p:cNvCxnSpPr>
          <p:nvPr/>
        </p:nvCxnSpPr>
        <p:spPr>
          <a:xfrm>
            <a:off x="0" y="171419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2" name="Straight Connector 11">
            <a:extLst>
              <a:ext uri="{FF2B5EF4-FFF2-40B4-BE49-F238E27FC236}">
                <a16:creationId xmlns:a16="http://schemas.microsoft.com/office/drawing/2014/main" id="{3D2CCDEC-E3E3-42C1-9020-6689BACE281C}"/>
              </a:ext>
            </a:extLst>
          </p:cNvPr>
          <p:cNvCxnSpPr>
            <a:cxnSpLocks/>
          </p:cNvCxnSpPr>
          <p:nvPr/>
        </p:nvCxnSpPr>
        <p:spPr>
          <a:xfrm>
            <a:off x="0" y="388670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13" name="Straight Connector 12">
            <a:extLst>
              <a:ext uri="{FF2B5EF4-FFF2-40B4-BE49-F238E27FC236}">
                <a16:creationId xmlns:a16="http://schemas.microsoft.com/office/drawing/2014/main" id="{DA2430FD-CCDC-4004-A945-C1598A4F1814}"/>
              </a:ext>
            </a:extLst>
          </p:cNvPr>
          <p:cNvCxnSpPr>
            <a:cxnSpLocks/>
          </p:cNvCxnSpPr>
          <p:nvPr/>
        </p:nvCxnSpPr>
        <p:spPr>
          <a:xfrm>
            <a:off x="0" y="550111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7" name="Straight Connector 6">
            <a:extLst>
              <a:ext uri="{FF2B5EF4-FFF2-40B4-BE49-F238E27FC236}">
                <a16:creationId xmlns:a16="http://schemas.microsoft.com/office/drawing/2014/main" id="{4A837122-333A-4962-9162-18D95FB67F95}"/>
              </a:ext>
            </a:extLst>
          </p:cNvPr>
          <p:cNvCxnSpPr/>
          <p:nvPr/>
        </p:nvCxnSpPr>
        <p:spPr>
          <a:xfrm>
            <a:off x="5663952" y="1714198"/>
            <a:ext cx="0" cy="2172506"/>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90720449"/>
      </p:ext>
    </p:extLst>
  </p:cSld>
  <p:clrMapOvr>
    <a:masterClrMapping/>
  </p:clrMapOvr>
</p:sld>
</file>

<file path=ppt/slides/slide10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2D7D2E15-FD81-4B5E-9FED-A933873F3592}"/>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emp</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i="1" dirty="0">
                <a:solidFill>
                  <a:srgbClr val="036883"/>
                </a:solidFill>
                <a:latin typeface="Consolas" panose="020B0609020204030204" pitchFamily="49" charset="0"/>
              </a:rPr>
              <a:t>split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1</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669900"/>
                </a:solidFill>
                <a:latin typeface="Consolas" panose="020B0609020204030204" pitchFamily="49" charset="0"/>
                <a:ea typeface="Source Code Pro" panose="020B0509030403020204" pitchFamily="49" charset="0"/>
              </a:rPr>
              <a:t>'Programmer'</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rgbClr val="669900"/>
                </a:solidFill>
                <a:latin typeface="Consolas" panose="020B0609020204030204" pitchFamily="49" charset="0"/>
                <a:ea typeface="Source Code Pro" panose="020B0509030403020204" pitchFamily="49" charset="0"/>
              </a:rPr>
              <a:t>'programmer'</a:t>
            </a:r>
            <a:r>
              <a:rPr lang="en-IN" dirty="0">
                <a:solidFill>
                  <a:schemeClr val="bg1">
                    <a:lumMod val="50000"/>
                  </a:schemeClr>
                </a:solidFill>
                <a:latin typeface="Consolas" panose="020B0609020204030204" pitchFamily="49" charset="0"/>
              </a:rPr>
              <a:t>) {</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.ename,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.job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
        <p:nvSpPr>
          <p:cNvPr id="5" name="TextBox 4">
            <a:extLst>
              <a:ext uri="{FF2B5EF4-FFF2-40B4-BE49-F238E27FC236}">
                <a16:creationId xmlns:a16="http://schemas.microsoft.com/office/drawing/2014/main" id="{69677B9D-76DB-437F-BC2B-91C35A6ABA93}"/>
              </a:ext>
            </a:extLst>
          </p:cNvPr>
          <p:cNvSpPr txBox="1"/>
          <p:nvPr/>
        </p:nvSpPr>
        <p:spPr>
          <a:xfrm>
            <a:off x="1524000" y="2492896"/>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findProductByID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pPr marL="900113" indent="-63817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 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 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3" name="Straight Connector 2">
            <a:extLst>
              <a:ext uri="{FF2B5EF4-FFF2-40B4-BE49-F238E27FC236}">
                <a16:creationId xmlns:a16="http://schemas.microsoft.com/office/drawing/2014/main" id="{5064BBE2-B2F0-4CFB-818A-2CD6E338E3C7}"/>
              </a:ext>
            </a:extLst>
          </p:cNvPr>
          <p:cNvCxnSpPr>
            <a:cxnSpLocks/>
          </p:cNvCxnSpPr>
          <p:nvPr/>
        </p:nvCxnSpPr>
        <p:spPr>
          <a:xfrm>
            <a:off x="0" y="2276872"/>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20" name="Straight Connector 19">
            <a:extLst>
              <a:ext uri="{FF2B5EF4-FFF2-40B4-BE49-F238E27FC236}">
                <a16:creationId xmlns:a16="http://schemas.microsoft.com/office/drawing/2014/main" id="{F00E6AEC-0882-4090-9592-F134D022497D}"/>
              </a:ext>
            </a:extLst>
          </p:cNvPr>
          <p:cNvCxnSpPr>
            <a:cxnSpLocks/>
          </p:cNvCxnSpPr>
          <p:nvPr/>
        </p:nvCxnSpPr>
        <p:spPr>
          <a:xfrm>
            <a:off x="0" y="558924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67D3E8DF-2E99-4900-99F2-C484B209171A}"/>
              </a:ext>
            </a:extLst>
          </p:cNvPr>
          <p:cNvSpPr txBox="1"/>
          <p:nvPr/>
        </p:nvSpPr>
        <p:spPr>
          <a:xfrm>
            <a:off x="1524000" y="4100879"/>
            <a:ext cx="9144000"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latin typeface="Consolas" panose="020B0609020204030204" pitchFamily="49" charset="0"/>
              </a:rPr>
              <a:t>fn</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var x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rgbClr val="B22251"/>
                </a:solidFill>
                <a:latin typeface="Consolas" panose="020B0609020204030204" pitchFamily="49" charset="0"/>
              </a:rPr>
              <a:t>return</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.emp.</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limit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&gt; </a:t>
            </a:r>
            <a:r>
              <a:rPr lang="en-IN" dirty="0">
                <a:solidFill>
                  <a:srgbClr val="994646"/>
                </a:solidFill>
                <a:latin typeface="Consolas" panose="020B0609020204030204" pitchFamily="49" charset="0"/>
              </a:rPr>
              <a:t>10</a:t>
            </a:r>
            <a:r>
              <a:rPr lang="en-IN" dirty="0">
                <a:latin typeface="Consolas" panose="020B0609020204030204" pitchFamily="49" charset="0"/>
              </a:rPr>
              <a:t> ? </a:t>
            </a:r>
            <a:r>
              <a:rPr lang="en-IN" dirty="0">
                <a:solidFill>
                  <a:srgbClr val="994646"/>
                </a:solidFill>
                <a:latin typeface="Consolas" panose="020B0609020204030204" pitchFamily="49" charset="0"/>
              </a:rPr>
              <a:t>1</a:t>
            </a:r>
            <a:r>
              <a:rPr lang="en-IN" dirty="0">
                <a:latin typeface="Consolas" panose="020B0609020204030204" pitchFamily="49" charset="0"/>
              </a:rPr>
              <a:t>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D0C6B911-936C-4296-BF45-5ECF71FE80D9}"/>
              </a:ext>
            </a:extLst>
          </p:cNvPr>
          <p:cNvSpPr txBox="1"/>
          <p:nvPr/>
        </p:nvSpPr>
        <p:spPr>
          <a:xfrm>
            <a:off x="1524000" y="5805264"/>
            <a:ext cx="9144000"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cs typeface="Calibri" panose="020F0502020204030204" pitchFamily="34" charset="0"/>
              </a:rPr>
              <a:t>getSiblingDB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"primaryDB"</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 =&gt;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.movie.</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ea typeface="Source Code Pro" panose="020B0509030403020204" pitchFamily="49" charset="0"/>
              </a:rPr>
              <a:t>;</a:t>
            </a:r>
          </a:p>
        </p:txBody>
      </p:sp>
      <p:cxnSp>
        <p:nvCxnSpPr>
          <p:cNvPr id="10" name="Straight Connector 9">
            <a:extLst>
              <a:ext uri="{FF2B5EF4-FFF2-40B4-BE49-F238E27FC236}">
                <a16:creationId xmlns:a16="http://schemas.microsoft.com/office/drawing/2014/main" id="{5602FB48-DF86-4562-94FB-12448A29110D}"/>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487835070"/>
      </p:ext>
    </p:extLst>
  </p:cSld>
  <p:clrMapOvr>
    <a:masterClrMapping/>
  </p:clrMapOvr>
</p:sld>
</file>

<file path=ppt/slides/slide10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6B788DC8-2E81-47A1-BE5D-0BE42614FCA9}"/>
              </a:ext>
            </a:extLst>
          </p:cNvPr>
          <p:cNvSpPr txBox="1"/>
          <p:nvPr/>
        </p:nvSpPr>
        <p:spPr>
          <a:xfrm>
            <a:off x="1517937" y="691200"/>
            <a:ext cx="9144000"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insertOnlyPune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id, _name, _sal, _comm, _city</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_city == </a:t>
            </a:r>
            <a:r>
              <a:rPr lang="en-IN" dirty="0">
                <a:solidFill>
                  <a:srgbClr val="669900"/>
                </a:solidFill>
                <a:latin typeface="Consolas" panose="020B0609020204030204" pitchFamily="49" charset="0"/>
                <a:ea typeface="Source Code Pro" panose="020B0509030403020204" pitchFamily="49" charset="0"/>
              </a:rPr>
              <a:t>'pune'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.abc.</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_id: id,</a:t>
            </a:r>
          </a:p>
          <a:p>
            <a:r>
              <a:rPr lang="en-IN" dirty="0">
                <a:latin typeface="Consolas" panose="020B0609020204030204" pitchFamily="49" charset="0"/>
              </a:rPr>
              <a:t>	    ename: _name,</a:t>
            </a:r>
          </a:p>
          <a:p>
            <a:r>
              <a:rPr lang="en-IN" dirty="0">
                <a:latin typeface="Consolas" panose="020B0609020204030204" pitchFamily="49" charset="0"/>
              </a:rPr>
              <a:t>	    sal: _sal,</a:t>
            </a:r>
          </a:p>
          <a:p>
            <a:r>
              <a:rPr lang="en-IN" dirty="0">
                <a:latin typeface="Consolas" panose="020B0609020204030204" pitchFamily="49" charset="0"/>
              </a:rPr>
              <a:t>	    comm: _comm,</a:t>
            </a:r>
          </a:p>
          <a:p>
            <a:r>
              <a:rPr lang="en-IN" dirty="0">
                <a:latin typeface="Consolas" panose="020B0609020204030204" pitchFamily="49" charset="0"/>
              </a:rPr>
              <a:t>	    grandSalary: _sal + _comm</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9" name="Straight Connector 8">
            <a:extLst>
              <a:ext uri="{FF2B5EF4-FFF2-40B4-BE49-F238E27FC236}">
                <a16:creationId xmlns:a16="http://schemas.microsoft.com/office/drawing/2014/main" id="{407E238F-D07D-48AD-8745-DD83A0676232}"/>
              </a:ext>
            </a:extLst>
          </p:cNvPr>
          <p:cNvCxnSpPr>
            <a:cxnSpLocks/>
          </p:cNvCxnSpPr>
          <p:nvPr/>
        </p:nvCxnSpPr>
        <p:spPr>
          <a:xfrm>
            <a:off x="0" y="3830521"/>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D8710233-4541-46E1-99F4-24436A5E1B57}"/>
              </a:ext>
            </a:extLst>
          </p:cNvPr>
          <p:cNvSpPr txBox="1"/>
          <p:nvPr/>
        </p:nvSpPr>
        <p:spPr>
          <a:xfrm>
            <a:off x="1524000" y="3951054"/>
            <a:ext cx="9396536"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insertProduct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r>
              <a:rPr lang="en-IN" dirty="0">
                <a:solidFill>
                  <a:schemeClr val="bg1">
                    <a:lumMod val="50000"/>
                  </a:schemeClr>
                </a:solidFill>
                <a:latin typeface="Consolas" panose="020B0609020204030204" pitchFamily="49" charset="0"/>
              </a:rPr>
              <a:t>) {</a:t>
            </a:r>
          </a:p>
          <a:p>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insert</a:t>
            </a:r>
            <a:r>
              <a:rPr lang="en-IN" dirty="0">
                <a:solidFill>
                  <a:schemeClr val="bg1">
                    <a:lumMod val="50000"/>
                  </a:schemeClr>
                </a:solidFill>
                <a:latin typeface="Consolas" panose="020B0609020204030204" pitchFamily="49" charset="0"/>
              </a:rPr>
              <a:t>({</a:t>
            </a:r>
          </a:p>
          <a:p>
            <a:r>
              <a:rPr lang="en-IN" dirty="0">
                <a:latin typeface="Consolas" panose="020B0609020204030204" pitchFamily="49" charset="0"/>
              </a:rPr>
              <a:t>        productID: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p>
          <a:p>
            <a:r>
              <a:rPr lang="en-IN" dirty="0">
                <a:latin typeface="Consolas" panose="020B0609020204030204" pitchFamily="49" charset="0"/>
              </a:rPr>
              <a:t>	 productName: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productName,</a:t>
            </a:r>
          </a:p>
          <a:p>
            <a:r>
              <a:rPr lang="en-IN" dirty="0">
                <a:latin typeface="Consolas" panose="020B0609020204030204" pitchFamily="49" charset="0"/>
              </a:rPr>
              <a:t>	 color: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color,</a:t>
            </a:r>
          </a:p>
          <a:p>
            <a:r>
              <a:rPr lang="en-IN" dirty="0">
                <a:latin typeface="Consolas" panose="020B0609020204030204" pitchFamily="49" charset="0"/>
              </a:rPr>
              <a:t>	 rate: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latin typeface="Consolas" panose="020B0609020204030204" pitchFamily="49" charset="0"/>
              </a:rPr>
              <a:t>	 qty: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a:t>
            </a:r>
          </a:p>
          <a:p>
            <a:r>
              <a:rPr lang="en-IN" dirty="0">
                <a:latin typeface="Consolas" panose="020B0609020204030204" pitchFamily="49" charset="0"/>
              </a:rPr>
              <a:t>	 total: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qty </a:t>
            </a:r>
            <a:r>
              <a:rPr lang="en-IN" dirty="0">
                <a:solidFill>
                  <a:schemeClr val="accent6">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rate</a:t>
            </a:r>
          </a:p>
          <a:p>
            <a:r>
              <a:rPr lang="en-IN" dirty="0">
                <a:solidFill>
                  <a:schemeClr val="bg1">
                    <a:lumMod val="50000"/>
                  </a:schemeClr>
                </a:solidFill>
                <a:latin typeface="Consolas" panose="020B0609020204030204" pitchFamily="49" charset="0"/>
              </a:rPr>
              <a:t>     })</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spTree>
    <p:extLst>
      <p:ext uri="{BB962C8B-B14F-4D97-AF65-F5344CB8AC3E}">
        <p14:creationId xmlns:p14="http://schemas.microsoft.com/office/powerpoint/2010/main" val="279929719"/>
      </p:ext>
    </p:extLst>
  </p:cSld>
  <p:clrMapOvr>
    <a:masterClrMapping/>
  </p:clrMapOvr>
</p:sld>
</file>

<file path=ppt/slides/slide10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11" name="TextBox 10">
            <a:extLst>
              <a:ext uri="{FF2B5EF4-FFF2-40B4-BE49-F238E27FC236}">
                <a16:creationId xmlns:a16="http://schemas.microsoft.com/office/drawing/2014/main" id="{37D3F031-7462-4F18-80D5-4E0F75BF6053}"/>
              </a:ext>
            </a:extLst>
          </p:cNvPr>
          <p:cNvSpPr txBox="1"/>
          <p:nvPr/>
        </p:nvSpPr>
        <p:spPr>
          <a:xfrm>
            <a:off x="1524000" y="5661248"/>
            <a:ext cx="8994812"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deleteProduct</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 {</a:t>
            </a:r>
          </a:p>
          <a:p>
            <a:pPr marL="261938"/>
            <a:r>
              <a:rPr lang="en-IN" dirty="0">
                <a:solidFill>
                  <a:srgbClr val="FC6F0D"/>
                </a:solidFill>
                <a:latin typeface="Consolas" panose="020B0609020204030204" pitchFamily="49" charset="0"/>
                <a:cs typeface="Calibri" panose="020F0502020204030204" pitchFamily="34"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deleteOne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_</a:t>
            </a:r>
            <a:r>
              <a:rPr lang="en-IN" dirty="0">
                <a:latin typeface="Consolas" panose="020B0609020204030204" pitchFamily="49" charset="0"/>
              </a:rPr>
              <a:t>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cxnSp>
        <p:nvCxnSpPr>
          <p:cNvPr id="7" name="Straight Connector 6">
            <a:extLst>
              <a:ext uri="{FF2B5EF4-FFF2-40B4-BE49-F238E27FC236}">
                <a16:creationId xmlns:a16="http://schemas.microsoft.com/office/drawing/2014/main" id="{E6A18FC7-B1C4-45C7-8100-025BB694D684}"/>
              </a:ext>
            </a:extLst>
          </p:cNvPr>
          <p:cNvCxnSpPr>
            <a:cxnSpLocks/>
          </p:cNvCxnSpPr>
          <p:nvPr/>
        </p:nvCxnSpPr>
        <p:spPr>
          <a:xfrm>
            <a:off x="0" y="544522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cxnSp>
        <p:nvCxnSpPr>
          <p:cNvPr id="5" name="Straight Connector 4">
            <a:extLst>
              <a:ext uri="{FF2B5EF4-FFF2-40B4-BE49-F238E27FC236}">
                <a16:creationId xmlns:a16="http://schemas.microsoft.com/office/drawing/2014/main" id="{8D7CD57F-48D4-45CA-93DE-FDDA64E3CC39}"/>
              </a:ext>
            </a:extLst>
          </p:cNvPr>
          <p:cNvCxnSpPr>
            <a:cxnSpLocks/>
          </p:cNvCxnSpPr>
          <p:nvPr/>
        </p:nvCxnSpPr>
        <p:spPr>
          <a:xfrm>
            <a:off x="0" y="2924944"/>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8" name="TextBox 7">
            <a:extLst>
              <a:ext uri="{FF2B5EF4-FFF2-40B4-BE49-F238E27FC236}">
                <a16:creationId xmlns:a16="http://schemas.microsoft.com/office/drawing/2014/main" id="{ED68D43E-6BA0-46E9-96DB-3F111C6EA7DE}"/>
              </a:ext>
            </a:extLst>
          </p:cNvPr>
          <p:cNvSpPr txBox="1"/>
          <p:nvPr/>
        </p:nvSpPr>
        <p:spPr>
          <a:xfrm>
            <a:off x="1519200" y="69120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rPr>
              <a:t>() {</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rPr>
              <a:t>(</a:t>
            </a:r>
          </a:p>
          <a:p>
            <a:pPr marL="623888" indent="-623888"/>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 {total: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.price + </a:t>
            </a:r>
            <a:r>
              <a:rPr lang="en-IN" dirty="0">
                <a:solidFill>
                  <a:srgbClr val="994646"/>
                </a:solidFill>
                <a:latin typeface="Consolas" panose="020B0609020204030204" pitchFamily="49" charset="0"/>
              </a:rPr>
              <a:t>2</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	</a:t>
            </a:r>
          </a:p>
          <a:p>
            <a:pPr marL="623888" indent="-623888"/>
            <a:r>
              <a:rPr lang="en-IN" dirty="0">
                <a:solidFill>
                  <a:schemeClr val="bg1">
                    <a:lumMod val="50000"/>
                  </a:schemeClr>
                </a:solidFill>
                <a:latin typeface="Consolas" panose="020B0609020204030204" pitchFamily="49" charset="0"/>
              </a:rPr>
              <a:t>     })</a:t>
            </a: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endParaRPr>
          </a:p>
        </p:txBody>
      </p:sp>
      <p:sp>
        <p:nvSpPr>
          <p:cNvPr id="9" name="TextBox 8">
            <a:extLst>
              <a:ext uri="{FF2B5EF4-FFF2-40B4-BE49-F238E27FC236}">
                <a16:creationId xmlns:a16="http://schemas.microsoft.com/office/drawing/2014/main" id="{69FC00A8-9C2C-49B7-B4D8-54763302ED5D}"/>
              </a:ext>
            </a:extLst>
          </p:cNvPr>
          <p:cNvSpPr txBox="1"/>
          <p:nvPr/>
        </p:nvSpPr>
        <p:spPr>
          <a:xfrm>
            <a:off x="1519200" y="3258850"/>
            <a:ext cx="9142739"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bg2">
                    <a:lumMod val="75000"/>
                  </a:schemeClr>
                </a:solidFill>
                <a:latin typeface="Consolas" panose="020B0609020204030204" pitchFamily="49" charset="0"/>
              </a:rPr>
              <a:t>function</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updateMany</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$set: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"Running Time min" : </a:t>
            </a:r>
          </a:p>
          <a:p>
            <a:r>
              <a:rPr lang="en-IN" dirty="0">
                <a:solidFill>
                  <a:schemeClr val="bg1">
                    <a:lumMod val="50000"/>
                  </a:schemeClr>
                </a:solidFill>
                <a:latin typeface="Consolas" panose="020B0609020204030204" pitchFamily="49" charset="0"/>
                <a:cs typeface="Calibri" panose="020F0502020204030204" pitchFamily="34" charset="0"/>
              </a:rPr>
              <a:t>            (</a:t>
            </a:r>
            <a:r>
              <a:rPr lang="en-IN" dirty="0">
                <a:latin typeface="Consolas" panose="020B0609020204030204" pitchFamily="49" charset="0"/>
              </a:rPr>
              <a:t>Math.floor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700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a:t>
            </a:r>
            <a:r>
              <a:rPr lang="en-IN" dirty="0">
                <a:solidFill>
                  <a:srgbClr val="994646"/>
                </a:solidFill>
                <a:latin typeface="Consolas" panose="020B0609020204030204" pitchFamily="49" charset="0"/>
              </a:rPr>
              <a:t>99</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 }})</a:t>
            </a:r>
          </a:p>
          <a:p>
            <a:r>
              <a:rPr lang="en-IN" dirty="0">
                <a:solidFill>
                  <a:schemeClr val="bg1">
                    <a:lumMod val="50000"/>
                  </a:schemeClr>
                </a:solidFill>
                <a:latin typeface="Consolas" panose="020B0609020204030204" pitchFamily="49" charset="0"/>
                <a:cs typeface="Calibri" panose="020F0502020204030204" pitchFamily="34" charset="0"/>
              </a:rPr>
              <a:t>     }) </a:t>
            </a:r>
          </a:p>
          <a:p>
            <a:pPr marL="2619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1323758432"/>
      </p:ext>
    </p:extLst>
  </p:cSld>
  <p:clrMapOvr>
    <a:masterClrMapping/>
  </p:clrMapOvr>
</p:sld>
</file>

<file path=ppt/slides/slide10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7" name="TextBox 6">
            <a:extLst>
              <a:ext uri="{FF2B5EF4-FFF2-40B4-BE49-F238E27FC236}">
                <a16:creationId xmlns:a16="http://schemas.microsoft.com/office/drawing/2014/main" id="{D5E915E0-5449-473D-B5FD-5525B8495C98}"/>
              </a:ext>
            </a:extLst>
          </p:cNvPr>
          <p:cNvSpPr txBox="1"/>
          <p:nvPr/>
        </p:nvSpPr>
        <p:spPr>
          <a:xfrm>
            <a:off x="1524000" y="691200"/>
            <a:ext cx="914400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ea typeface="Source Code Pro" panose="020B0509030403020204" pitchFamily="49" charset="0"/>
              </a:rPr>
              <a:t>function </a:t>
            </a:r>
            <a:r>
              <a:rPr lang="en-IN" dirty="0">
                <a:solidFill>
                  <a:schemeClr val="accent1">
                    <a:lumMod val="50000"/>
                  </a:schemeClr>
                </a:solidFill>
                <a:latin typeface="Consolas" panose="020B0609020204030204" pitchFamily="49" charset="0"/>
              </a:rPr>
              <a:t>findProductByRangeID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_startID, _endID</a:t>
            </a:r>
            <a:r>
              <a:rPr lang="en-IN" dirty="0">
                <a:solidFill>
                  <a:schemeClr val="bg1">
                    <a:lumMod val="50000"/>
                  </a:schemeClr>
                </a:solidFill>
                <a:latin typeface="Consolas" panose="020B0609020204030204" pitchFamily="49" charset="0"/>
                <a:ea typeface="Source Code Pro" panose="020B0509030403020204" pitchFamily="49" charset="0"/>
              </a:rPr>
              <a:t>) {</a:t>
            </a:r>
          </a:p>
          <a:p>
            <a:pPr marL="900113" indent="-276225"/>
            <a:r>
              <a:rPr lang="en-IN" dirty="0">
                <a:solidFill>
                  <a:srgbClr val="B22251"/>
                </a:solidFill>
                <a:latin typeface="Consolas" panose="020B0609020204030204" pitchFamily="49" charset="0"/>
                <a:ea typeface="Source Code Pro" panose="020B0509030403020204" pitchFamily="49" charset="0"/>
              </a:rPr>
              <a:t>return</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cs typeface="Calibri" panose="020F0502020204030204" pitchFamily="34" charset="0"/>
              </a:rPr>
              <a:t>db</a:t>
            </a:r>
            <a:r>
              <a:rPr lang="en-IN" dirty="0">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cs typeface="Calibri" panose="020F0502020204030204" pitchFamily="34" charset="0"/>
              </a:rPr>
              <a:t>products</a:t>
            </a:r>
            <a:r>
              <a:rPr lang="en-IN" dirty="0">
                <a:latin typeface="Consolas" panose="020B0609020204030204" pitchFamily="49" charset="0"/>
                <a:ea typeface="Source Code Pro" panose="020B0509030403020204" pitchFamily="49" charset="0"/>
              </a:rPr>
              <a:t>.</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find</a:t>
            </a:r>
            <a:r>
              <a:rPr lang="en-IN" dirty="0">
                <a:solidFill>
                  <a:schemeClr val="bg2">
                    <a:lumMod val="75000"/>
                  </a:schemeClr>
                </a:solidFill>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$and</a:t>
            </a:r>
            <a:r>
              <a:rPr lang="en-IN" dirty="0">
                <a:latin typeface="Consolas" panose="020B0609020204030204" pitchFamily="49" charset="0"/>
                <a:ea typeface="Source Code Pro" panose="020B0509030403020204" pitchFamily="49" charset="0"/>
              </a:rPr>
              <a:t>:</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$gte</a:t>
            </a:r>
            <a:r>
              <a:rPr lang="en-IN" dirty="0">
                <a:latin typeface="Consolas" panose="020B0609020204030204" pitchFamily="49" charset="0"/>
                <a:ea typeface="Source Code Pro" panose="020B0509030403020204" pitchFamily="49" charset="0"/>
              </a:rPr>
              <a:t>: _startID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rgbClr val="B22251"/>
                </a:solidFill>
                <a:latin typeface="Consolas" panose="020B0609020204030204" pitchFamily="49" charset="0"/>
                <a:ea typeface="Source Code Pro" panose="020B0509030403020204" pitchFamily="49" charset="0"/>
                <a:cs typeface="Calibri" panose="020F0502020204030204" pitchFamily="34" charset="0"/>
              </a:rPr>
              <a:t>$lte</a:t>
            </a:r>
            <a:r>
              <a:rPr lang="en-IN" dirty="0">
                <a:latin typeface="Consolas" panose="020B0609020204030204" pitchFamily="49" charset="0"/>
                <a:ea typeface="Source Code Pro" panose="020B0509030403020204" pitchFamily="49" charset="0"/>
              </a:rPr>
              <a:t>: _endID</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_id: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false</a:t>
            </a:r>
            <a:r>
              <a:rPr lang="en-IN" dirty="0">
                <a:latin typeface="Consolas" panose="020B0609020204030204" pitchFamily="49" charset="0"/>
                <a:ea typeface="Source Code Pro" panose="020B0509030403020204" pitchFamily="49" charset="0"/>
              </a:rPr>
              <a:t>,</a:t>
            </a:r>
            <a:r>
              <a:rPr lang="en-IN" dirty="0">
                <a:solidFill>
                  <a:schemeClr val="bg2">
                    <a:lumMod val="75000"/>
                  </a:schemeClr>
                </a:solidFill>
                <a:latin typeface="Consolas" panose="020B0609020204030204" pitchFamily="49" charset="0"/>
                <a:ea typeface="Source Code Pro" panose="020B0509030403020204" pitchFamily="49" charset="0"/>
              </a:rPr>
              <a:t> </a:t>
            </a:r>
            <a:r>
              <a:rPr lang="en-IN" dirty="0">
                <a:latin typeface="Consolas" panose="020B0609020204030204" pitchFamily="49" charset="0"/>
                <a:ea typeface="Source Code Pro" panose="020B0509030403020204" pitchFamily="49" charset="0"/>
              </a:rPr>
              <a:t>productID:</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productname:</a:t>
            </a:r>
            <a:r>
              <a:rPr lang="en-IN" dirty="0">
                <a:solidFill>
                  <a:schemeClr val="accent6">
                    <a:lumMod val="75000"/>
                  </a:schemeClr>
                </a:solidFill>
                <a:latin typeface="Consolas" panose="020B0609020204030204" pitchFamily="49" charset="0"/>
                <a:ea typeface="Source Code Pro" panose="020B0509030403020204" pitchFamily="49" charset="0"/>
                <a:cs typeface="Calibri" panose="020F0502020204030204" pitchFamily="34" charset="0"/>
              </a:rPr>
              <a:t>true</a:t>
            </a:r>
            <a:r>
              <a:rPr lang="en-IN" dirty="0">
                <a:latin typeface="Consolas" panose="020B0609020204030204" pitchFamily="49" charset="0"/>
                <a:ea typeface="Source Code Pro" panose="020B0509030403020204" pitchFamily="49" charset="0"/>
              </a:rPr>
              <a:t> </a:t>
            </a:r>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2">
                  <a:lumMod val="75000"/>
                </a:schemeClr>
              </a:solidFill>
              <a:latin typeface="Consolas" panose="020B0609020204030204" pitchFamily="49" charset="0"/>
              <a:ea typeface="Source Code Pro" panose="020B0509030403020204" pitchFamily="49" charset="0"/>
            </a:endParaRPr>
          </a:p>
          <a:p>
            <a:pPr marL="266700"/>
            <a:r>
              <a:rPr lang="en-IN" dirty="0">
                <a:solidFill>
                  <a:schemeClr val="bg1">
                    <a:lumMod val="50000"/>
                  </a:schemeClr>
                </a:solidFill>
                <a:latin typeface="Consolas" panose="020B0609020204030204" pitchFamily="49" charset="0"/>
                <a:ea typeface="Source Code Pro" panose="020B0509030403020204" pitchFamily="49" charset="0"/>
              </a:rPr>
              <a:t>}</a:t>
            </a:r>
            <a:r>
              <a:rPr lang="en-IN" dirty="0">
                <a:latin typeface="Consolas" panose="020B0609020204030204" pitchFamily="49" charset="0"/>
                <a:ea typeface="Source Code Pro" panose="020B0509030403020204" pitchFamily="49" charset="0"/>
              </a:rPr>
              <a:t>;</a:t>
            </a:r>
            <a:endParaRPr lang="en-IN" dirty="0">
              <a:solidFill>
                <a:schemeClr val="bg1">
                  <a:lumMod val="50000"/>
                </a:schemeClr>
              </a:solidFill>
              <a:latin typeface="Consolas" panose="020B0609020204030204" pitchFamily="49" charset="0"/>
              <a:ea typeface="Source Code Pro" panose="020B0509030403020204" pitchFamily="49" charset="0"/>
            </a:endParaRPr>
          </a:p>
        </p:txBody>
      </p:sp>
      <p:sp>
        <p:nvSpPr>
          <p:cNvPr id="9" name="TextBox 8">
            <a:extLst>
              <a:ext uri="{FF2B5EF4-FFF2-40B4-BE49-F238E27FC236}">
                <a16:creationId xmlns:a16="http://schemas.microsoft.com/office/drawing/2014/main" id="{E7C0E1BA-5005-4AC5-8D6D-12F135B1F7EF}"/>
              </a:ext>
            </a:extLst>
          </p:cNvPr>
          <p:cNvSpPr txBox="1"/>
          <p:nvPr/>
        </p:nvSpPr>
        <p:spPr>
          <a:xfrm>
            <a:off x="1524000" y="2708920"/>
            <a:ext cx="9144000" cy="264687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2">
                    <a:lumMod val="75000"/>
                  </a:schemeClr>
                </a:solidFill>
                <a:latin typeface="Consolas" panose="020B0609020204030204" pitchFamily="49" charset="0"/>
              </a:rPr>
              <a:t>function </a:t>
            </a:r>
            <a:r>
              <a:rPr lang="en-IN" dirty="0">
                <a:solidFill>
                  <a:schemeClr val="accent1">
                    <a:lumMod val="50000"/>
                  </a:schemeClr>
                </a:solidFill>
                <a:latin typeface="Consolas" panose="020B0609020204030204" pitchFamily="49" charset="0"/>
              </a:rPr>
              <a:t>productValidation</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 {</a:t>
            </a:r>
          </a:p>
          <a:p>
            <a:r>
              <a:rPr lang="en-IN" dirty="0">
                <a:solidFill>
                  <a:schemeClr val="bg2">
                    <a:lumMod val="75000"/>
                  </a:schemeClr>
                </a:solidFill>
                <a:latin typeface="Consolas" panose="020B0609020204030204" pitchFamily="49" charset="0"/>
              </a:rPr>
              <a:t>     </a:t>
            </a:r>
            <a:r>
              <a:rPr lang="en-IN" dirty="0">
                <a:solidFill>
                  <a:srgbClr val="CC3887"/>
                </a:solidFill>
                <a:latin typeface="Consolas" panose="020B0609020204030204" pitchFamily="49" charset="0"/>
                <a:cs typeface="Calibri" panose="020F0502020204030204" pitchFamily="34" charset="0"/>
              </a:rPr>
              <a:t>var</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x</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i="1" dirty="0">
                <a:solidFill>
                  <a:srgbClr val="036883"/>
                </a:solidFill>
                <a:latin typeface="Consolas" panose="020B0609020204030204" pitchFamily="49" charset="0"/>
              </a:rPr>
              <a:t>if</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x != </a:t>
            </a:r>
            <a:r>
              <a:rPr lang="en-IN" dirty="0">
                <a:solidFill>
                  <a:srgbClr val="994646"/>
                </a:solidFill>
                <a:latin typeface="Consolas" panose="020B0609020204030204" pitchFamily="49" charset="0"/>
              </a:rPr>
              <a:t>0</a:t>
            </a:r>
            <a:r>
              <a:rPr lang="en-IN" dirty="0">
                <a:solidFill>
                  <a:schemeClr val="bg1">
                    <a:lumMod val="50000"/>
                  </a:schemeClr>
                </a:solidFill>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pPr marL="812800" defTabSz="987425"/>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a:t>
            </a:r>
            <a:r>
              <a:rPr lang="en-IN" dirty="0">
                <a:latin typeface="Consolas" panose="020B0609020204030204" pitchFamily="49" charset="0"/>
                <a:cs typeface="Calibri" panose="020F0502020204030204" pitchFamily="34" charset="0"/>
              </a:rPr>
              <a:t>products</a:t>
            </a:r>
            <a:r>
              <a:rPr lang="en-IN" dirty="0">
                <a:latin typeface="Consolas" panose="020B0609020204030204" pitchFamily="49" charset="0"/>
              </a:rPr>
              <a:t>.</a:t>
            </a:r>
            <a:r>
              <a:rPr lang="en-IN" dirty="0">
                <a:solidFill>
                  <a:srgbClr val="036883"/>
                </a:solidFill>
                <a:latin typeface="Consolas" panose="020B0609020204030204" pitchFamily="49" charset="0"/>
                <a:cs typeface="Calibri" panose="020F0502020204030204" pitchFamily="34" charset="0"/>
              </a:rPr>
              <a:t>find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productID:</a:t>
            </a:r>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_productID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_id:</a:t>
            </a:r>
            <a:r>
              <a:rPr lang="en-IN" dirty="0">
                <a:solidFill>
                  <a:schemeClr val="accent6">
                    <a:lumMod val="75000"/>
                  </a:schemeClr>
                </a:solidFill>
                <a:latin typeface="Consolas" panose="020B0609020204030204" pitchFamily="49" charset="0"/>
                <a:cs typeface="Calibri" panose="020F0502020204030204" pitchFamily="34" charset="0"/>
              </a:rPr>
              <a:t>false</a:t>
            </a:r>
            <a:r>
              <a:rPr lang="en-IN" dirty="0">
                <a:latin typeface="Consolas" panose="020B0609020204030204" pitchFamily="49" charset="0"/>
              </a:rPr>
              <a:t>,</a:t>
            </a:r>
            <a:r>
              <a:rPr lang="en-IN" dirty="0">
                <a:solidFill>
                  <a:schemeClr val="bg2">
                    <a:lumMod val="75000"/>
                  </a:schemeClr>
                </a:solidFill>
                <a:latin typeface="Consolas" panose="020B0609020204030204" pitchFamily="49" charset="0"/>
              </a:rPr>
              <a:t> </a:t>
            </a:r>
          </a:p>
          <a:p>
            <a:pPr marL="812800" defTabSz="987425"/>
            <a:r>
              <a:rPr lang="en-IN" dirty="0">
                <a:solidFill>
                  <a:schemeClr val="bg2">
                    <a:lumMod val="75000"/>
                  </a:schemeClr>
                </a:solidFill>
                <a:latin typeface="Consolas" panose="020B0609020204030204" pitchFamily="49" charset="0"/>
              </a:rPr>
              <a:t>    </a:t>
            </a:r>
            <a:r>
              <a:rPr lang="en-IN" dirty="0">
                <a:latin typeface="Consolas" panose="020B0609020204030204" pitchFamily="49" charset="0"/>
              </a:rPr>
              <a:t>productID:</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latin typeface="Consolas" panose="020B0609020204030204" pitchFamily="49" charset="0"/>
              </a:rPr>
              <a:t>, productname:</a:t>
            </a:r>
            <a:r>
              <a:rPr lang="en-IN" dirty="0">
                <a:solidFill>
                  <a:schemeClr val="accent6">
                    <a:lumMod val="75000"/>
                  </a:schemeClr>
                </a:solidFill>
                <a:latin typeface="Consolas" panose="020B0609020204030204" pitchFamily="49" charset="0"/>
                <a:cs typeface="Calibri" panose="020F0502020204030204" pitchFamily="34" charset="0"/>
              </a:rPr>
              <a:t>true</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 </a:t>
            </a:r>
            <a:r>
              <a:rPr lang="en-IN" i="1" dirty="0">
                <a:solidFill>
                  <a:srgbClr val="036883"/>
                </a:solidFill>
                <a:latin typeface="Consolas" panose="020B0609020204030204" pitchFamily="49" charset="0"/>
              </a:rPr>
              <a:t>else</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rgbClr val="B22251"/>
                </a:solidFill>
                <a:latin typeface="Consolas" panose="020B0609020204030204" pitchFamily="49" charset="0"/>
              </a:rPr>
              <a:t>return</a:t>
            </a:r>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"Document not found!"</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a:p>
            <a:r>
              <a:rPr lang="en-IN" dirty="0">
                <a:solidFill>
                  <a:schemeClr val="bg2">
                    <a:lumMod val="75000"/>
                  </a:schemeClr>
                </a:solidFill>
                <a:latin typeface="Consolas" panose="020B0609020204030204" pitchFamily="49" charset="0"/>
              </a:rPr>
              <a:t>     </a:t>
            </a:r>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endParaRPr lang="en-IN" dirty="0">
              <a:solidFill>
                <a:schemeClr val="bg2">
                  <a:lumMod val="75000"/>
                </a:schemeClr>
              </a:solidFill>
              <a:latin typeface="Consolas" panose="020B0609020204030204" pitchFamily="49" charset="0"/>
            </a:endParaRPr>
          </a:p>
          <a:p>
            <a:pPr marL="261938"/>
            <a:r>
              <a:rPr lang="en-IN" dirty="0">
                <a:solidFill>
                  <a:schemeClr val="bg1">
                    <a:lumMod val="50000"/>
                  </a:schemeClr>
                </a:solidFill>
                <a:latin typeface="Consolas" panose="020B0609020204030204" pitchFamily="49" charset="0"/>
              </a:rPr>
              <a:t>}</a:t>
            </a:r>
            <a:r>
              <a:rPr lang="en-IN" dirty="0">
                <a:latin typeface="Consolas" panose="020B0609020204030204" pitchFamily="49" charset="0"/>
              </a:rPr>
              <a:t>;</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42088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88103459"/>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SQL vs NoSQL Database</a:t>
            </a:r>
          </a:p>
        </p:txBody>
      </p:sp>
      <p:sp>
        <p:nvSpPr>
          <p:cNvPr id="7" name="Rectangle 6"/>
          <p:cNvSpPr/>
          <p:nvPr/>
        </p:nvSpPr>
        <p:spPr>
          <a:xfrm>
            <a:off x="335360" y="2023389"/>
            <a:ext cx="11521280" cy="3770263"/>
          </a:xfrm>
          <a:prstGeom prst="rect">
            <a:avLst/>
          </a:prstGeom>
        </p:spPr>
        <p:txBody>
          <a:bodyPr wrap="square">
            <a:spAutoFit/>
          </a:bodyPr>
          <a:lstStyle/>
          <a:p>
            <a:r>
              <a:rPr lang="en-US" sz="2200" dirty="0">
                <a:solidFill>
                  <a:srgbClr val="FF0000"/>
                </a:solidFill>
                <a:latin typeface="Palatino Linotype" panose="02040502050505030304" pitchFamily="18" charset="0"/>
              </a:rPr>
              <a:t>Difference:</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NoSQL databases are document based, key-value pairs, or wide-column stores. This means that SQL databases represent data in form of tables which consists of </a:t>
            </a:r>
            <a:r>
              <a:rPr lang="en-US" sz="2000" i="1" dirty="0">
                <a:latin typeface="Palatino Linotype" panose="02040502050505030304" pitchFamily="18" charset="0"/>
              </a:rPr>
              <a:t>n</a:t>
            </a:r>
            <a:r>
              <a:rPr lang="en-US" sz="2000" dirty="0">
                <a:latin typeface="Palatino Linotype" panose="02040502050505030304" pitchFamily="18" charset="0"/>
              </a:rPr>
              <a:t> number of rows of data whereas NoSQL databases are the collection of key-value pair, documents, or wide-column stores which do not have standard schema definitions.</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have predefined schema whereas NoSQL databases have dynamic schema for unstructured data.</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are vertically scalable whereas the NoSQL databases are horizontally scalable.</a:t>
            </a:r>
          </a:p>
          <a:p>
            <a:pPr marL="285750" indent="-285750">
              <a:buFont typeface="Arial" panose="020B0604020202020204" pitchFamily="34" charset="0"/>
              <a:buChar char="•"/>
            </a:pPr>
            <a:endParaRPr lang="en-US" sz="900" dirty="0">
              <a:latin typeface="Palatino Linotype" panose="02040502050505030304" pitchFamily="18" charset="0"/>
            </a:endParaRPr>
          </a:p>
          <a:p>
            <a:pPr marL="285750" indent="-285750">
              <a:buFont typeface="Arial" panose="020B0604020202020204" pitchFamily="34" charset="0"/>
              <a:buChar char="•"/>
            </a:pPr>
            <a:r>
              <a:rPr lang="en-US" sz="2000" dirty="0">
                <a:latin typeface="Palatino Linotype" panose="02040502050505030304" pitchFamily="18" charset="0"/>
              </a:rPr>
              <a:t>SQL databases uses SQL ( structured query language ) for defining and manipulating the data. In NoSQL database, queries are focused on collection of documents.</a:t>
            </a:r>
            <a:endParaRPr lang="en-IN" sz="2000" dirty="0">
              <a:latin typeface="Palatino Linotype" panose="02040502050505030304" pitchFamily="18" charset="0"/>
            </a:endParaRPr>
          </a:p>
        </p:txBody>
      </p:sp>
      <p:sp>
        <p:nvSpPr>
          <p:cNvPr id="2" name="Rectangle 1"/>
          <p:cNvSpPr/>
          <p:nvPr/>
        </p:nvSpPr>
        <p:spPr>
          <a:xfrm>
            <a:off x="335360" y="992922"/>
            <a:ext cx="11089232" cy="707886"/>
          </a:xfrm>
          <a:prstGeom prst="rect">
            <a:avLst/>
          </a:prstGeom>
        </p:spPr>
        <p:txBody>
          <a:bodyPr wrap="square">
            <a:spAutoFit/>
          </a:bodyPr>
          <a:lstStyle/>
          <a:p>
            <a:r>
              <a:rPr lang="en-US" sz="2000" dirty="0">
                <a:solidFill>
                  <a:srgbClr val="B22251"/>
                </a:solidFill>
                <a:latin typeface="Palatino Linotype" panose="02040502050505030304" pitchFamily="18" charset="0"/>
              </a:rPr>
              <a:t>Relational databases</a:t>
            </a:r>
            <a:r>
              <a:rPr lang="en-US" sz="2000" dirty="0">
                <a:latin typeface="Palatino Linotype" panose="02040502050505030304" pitchFamily="18" charset="0"/>
              </a:rPr>
              <a:t> are commonly referred to as SQL databases because they use </a:t>
            </a:r>
            <a:r>
              <a:rPr lang="en-US" sz="2000" dirty="0">
                <a:solidFill>
                  <a:srgbClr val="B22251"/>
                </a:solidFill>
                <a:latin typeface="Palatino Linotype" panose="02040502050505030304" pitchFamily="18" charset="0"/>
              </a:rPr>
              <a:t>SQL</a:t>
            </a:r>
            <a:r>
              <a:rPr lang="en-US" sz="2000" dirty="0">
                <a:latin typeface="Palatino Linotype" panose="02040502050505030304" pitchFamily="18" charset="0"/>
              </a:rPr>
              <a:t> (structured query language) as a way of storing and querying the data.</a:t>
            </a:r>
          </a:p>
        </p:txBody>
      </p:sp>
      <p:cxnSp>
        <p:nvCxnSpPr>
          <p:cNvPr id="4" name="Straight Connector 3">
            <a:extLst>
              <a:ext uri="{FF2B5EF4-FFF2-40B4-BE49-F238E27FC236}">
                <a16:creationId xmlns:a16="http://schemas.microsoft.com/office/drawing/2014/main" id="{D23B92E7-B580-4587-B7EC-E7F6F07A419F}"/>
              </a:ext>
            </a:extLst>
          </p:cNvPr>
          <p:cNvCxnSpPr/>
          <p:nvPr/>
        </p:nvCxnSpPr>
        <p:spPr>
          <a:xfrm>
            <a:off x="335360" y="5793652"/>
            <a:ext cx="11377264" cy="83621"/>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546719562"/>
      </p:ext>
    </p:extLst>
  </p:cSld>
  <p:clrMapOvr>
    <a:masterClrMapping/>
  </p:clrMapOvr>
</p:sld>
</file>

<file path=ppt/slides/slide1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629292" cy="1846659"/>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fn</a:t>
            </a:r>
            <a:r>
              <a:rPr lang="en-IN" dirty="0">
                <a:latin typeface="Consolas" panose="020B0609020204030204" pitchFamily="49" charset="0"/>
              </a:rPr>
              <a:t> =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.movies.</a:t>
            </a:r>
            <a:r>
              <a:rPr lang="en-IN" dirty="0">
                <a:solidFill>
                  <a:srgbClr val="036883"/>
                </a:solidFill>
                <a:latin typeface="Consolas" panose="020B0609020204030204" pitchFamily="49" charset="0"/>
                <a:cs typeface="Calibri" panose="020F0502020204030204" pitchFamily="34" charset="0"/>
              </a:rPr>
              <a:t>updateOne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_id: </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._id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rgbClr val="036883"/>
                </a:solidFill>
                <a:latin typeface="Consolas" panose="020B0609020204030204" pitchFamily="49" charset="0"/>
                <a:cs typeface="Calibri" panose="020F0502020204030204" pitchFamily="34" charset="0"/>
              </a:rPr>
              <a:t>$set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r: Math.round</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Math.random()*</a:t>
            </a:r>
            <a:r>
              <a:rPr lang="en-IN" dirty="0">
                <a:solidFill>
                  <a:srgbClr val="994646"/>
                </a:solidFill>
                <a:latin typeface="Consolas" panose="020B0609020204030204" pitchFamily="49" charset="0"/>
              </a:rPr>
              <a:t>800</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rgbClr val="994646"/>
                </a:solidFill>
                <a:latin typeface="Consolas" panose="020B0609020204030204" pitchFamily="49" charset="0"/>
              </a:rPr>
              <a:t>100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p>
          <a:p>
            <a:pPr marL="174625"/>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363538"/>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pPr marL="285750" indent="-285750">
              <a:buFont typeface="Arial" panose="020B0604020202020204" pitchFamily="34" charset="0"/>
              <a:buChar char="•"/>
            </a:pPr>
            <a:endParaRPr lang="en-IN" sz="600" dirty="0">
              <a:latin typeface="Consolas" panose="020B0609020204030204" pitchFamily="49" charset="0"/>
            </a:endParaRPr>
          </a:p>
          <a:p>
            <a:pPr marL="285750" indent="-285750">
              <a:buFont typeface="Arial" panose="020B0604020202020204" pitchFamily="34" charset="0"/>
              <a:buChar char="•"/>
            </a:pPr>
            <a:r>
              <a:rPr lang="en-IN" dirty="0">
                <a:latin typeface="Consolas" panose="020B0609020204030204" pitchFamily="49" charset="0"/>
              </a:rPr>
              <a:t>fn();</a:t>
            </a: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2708920"/>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
        <p:nvSpPr>
          <p:cNvPr id="7" name="TextBox 6">
            <a:extLst>
              <a:ext uri="{FF2B5EF4-FFF2-40B4-BE49-F238E27FC236}">
                <a16:creationId xmlns:a16="http://schemas.microsoft.com/office/drawing/2014/main" id="{7FD3F820-11AC-4390-9A5D-6572EF6A3E0B}"/>
              </a:ext>
            </a:extLst>
          </p:cNvPr>
          <p:cNvSpPr txBox="1"/>
          <p:nvPr/>
        </p:nvSpPr>
        <p:spPr>
          <a:xfrm>
            <a:off x="299356" y="2924944"/>
            <a:ext cx="11485276" cy="3139321"/>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auto_increment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title, author, pages, language, rate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a:t>
            </a:r>
            <a:r>
              <a:rPr lang="en-IN" dirty="0">
                <a:solidFill>
                  <a:srgbClr val="00B0F0"/>
                </a:solidFill>
                <a:latin typeface="Consolas" panose="020B0609020204030204" pitchFamily="49" charset="0"/>
              </a:rPr>
              <a:t>let</a:t>
            </a:r>
            <a:r>
              <a:rPr lang="en-IN" dirty="0">
                <a:latin typeface="Consolas" panose="020B0609020204030204" pitchFamily="49" charset="0"/>
              </a:rPr>
              <a:t> a =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count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+ 1;</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cs typeface="Calibri" panose="020F0502020204030204" pitchFamily="34" charset="0"/>
              </a:rPr>
              <a:t>insertOne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_id: a,</a:t>
            </a:r>
          </a:p>
          <a:p>
            <a:r>
              <a:rPr lang="en-IN" dirty="0">
                <a:latin typeface="Consolas" panose="020B0609020204030204" pitchFamily="49" charset="0"/>
              </a:rPr>
              <a:t>	   title: title,</a:t>
            </a:r>
          </a:p>
          <a:p>
            <a:r>
              <a:rPr lang="en-IN" dirty="0">
                <a:latin typeface="Consolas" panose="020B0609020204030204" pitchFamily="49" charset="0"/>
              </a:rPr>
              <a:t>	   author: author,</a:t>
            </a:r>
          </a:p>
          <a:p>
            <a:r>
              <a:rPr lang="en-IN" dirty="0">
                <a:latin typeface="Consolas" panose="020B0609020204030204" pitchFamily="49" charset="0"/>
              </a:rPr>
              <a:t>	   pages: pages,</a:t>
            </a:r>
          </a:p>
          <a:p>
            <a:r>
              <a:rPr lang="en-IN" dirty="0">
                <a:latin typeface="Consolas" panose="020B0609020204030204" pitchFamily="49" charset="0"/>
              </a:rPr>
              <a:t>	   language: language,</a:t>
            </a:r>
          </a:p>
          <a:p>
            <a:r>
              <a:rPr lang="en-IN" dirty="0">
                <a:latin typeface="Consolas" panose="020B0609020204030204" pitchFamily="49" charset="0"/>
              </a:rPr>
              <a:t>	   rate: rate</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758804893"/>
      </p:ext>
    </p:extLst>
  </p:cSld>
  <p:clrMapOvr>
    <a:masterClrMapping/>
  </p:clrMapOvr>
</p:sld>
</file>

<file path=ppt/slides/slide1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javascript function</a:t>
            </a:r>
          </a:p>
        </p:txBody>
      </p:sp>
      <p:sp>
        <p:nvSpPr>
          <p:cNvPr id="9" name="TextBox 8">
            <a:extLst>
              <a:ext uri="{FF2B5EF4-FFF2-40B4-BE49-F238E27FC236}">
                <a16:creationId xmlns:a16="http://schemas.microsoft.com/office/drawing/2014/main" id="{E7C0E1BA-5005-4AC5-8D6D-12F135B1F7EF}"/>
              </a:ext>
            </a:extLst>
          </p:cNvPr>
          <p:cNvSpPr txBox="1"/>
          <p:nvPr/>
        </p:nvSpPr>
        <p:spPr>
          <a:xfrm>
            <a:off x="299356" y="691200"/>
            <a:ext cx="11485276" cy="3046988"/>
          </a:xfrm>
          <a:prstGeom prst="rect">
            <a:avLst/>
          </a:prstGeom>
          <a:noFill/>
        </p:spPr>
        <p:txBody>
          <a:bodyPr wrap="square">
            <a:spAutoFit/>
          </a:bodyPr>
          <a:lstStyle/>
          <a:p>
            <a:pPr marL="285750" indent="-285750">
              <a:buFont typeface="Arial" panose="020B0604020202020204" pitchFamily="34" charset="0"/>
              <a:buChar char="•"/>
            </a:pPr>
            <a:r>
              <a:rPr lang="en-IN" dirty="0">
                <a:solidFill>
                  <a:srgbClr val="00B0F0"/>
                </a:solidFill>
                <a:latin typeface="Consolas" panose="020B0609020204030204" pitchFamily="49" charset="0"/>
              </a:rPr>
              <a:t>let</a:t>
            </a:r>
            <a:r>
              <a:rPr lang="en-IN" dirty="0">
                <a:latin typeface="Consolas" panose="020B0609020204030204" pitchFamily="49" charset="0"/>
              </a:rPr>
              <a:t> </a:t>
            </a:r>
            <a:r>
              <a:rPr lang="en-IN" dirty="0">
                <a:solidFill>
                  <a:schemeClr val="accent1">
                    <a:lumMod val="50000"/>
                  </a:schemeClr>
                </a:solidFill>
                <a:latin typeface="Consolas" panose="020B0609020204030204" pitchFamily="49" charset="0"/>
              </a:rPr>
              <a:t>split_rs </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rgbClr val="669900"/>
                </a:solidFill>
                <a:latin typeface="Consolas" panose="020B0609020204030204" pitchFamily="49" charset="0"/>
                <a:ea typeface="Source Code Pro" panose="020B0509030403020204" pitchFamily="49" charset="0"/>
              </a:rPr>
              <a:t>/* split Rs.970  into Rs and 970 */</a:t>
            </a:r>
          </a:p>
          <a:p>
            <a:endParaRPr lang="en-IN" sz="600" dirty="0">
              <a:latin typeface="Consolas" panose="020B0609020204030204" pitchFamily="49"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db</a:t>
            </a:r>
            <a:r>
              <a:rPr lang="en-IN" dirty="0">
                <a:latin typeface="Consolas" panose="020B0609020204030204" pitchFamily="49" charset="0"/>
              </a:rPr>
              <a:t>.books.</a:t>
            </a:r>
            <a:r>
              <a:rPr lang="en-IN" dirty="0">
                <a:solidFill>
                  <a:srgbClr val="036883"/>
                </a:solidFill>
                <a:latin typeface="Consolas" panose="020B060902020403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i="1" dirty="0">
                <a:solidFill>
                  <a:schemeClr val="accent6"/>
                </a:solidFill>
                <a:latin typeface="Consolas" panose="020B0609020204030204" pitchFamily="49" charset="0"/>
                <a:cs typeface="Calibri" panose="020F0502020204030204" pitchFamily="34" charset="0"/>
              </a:rPr>
              <a:t>forEach</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accent5">
                    <a:lumMod val="75000"/>
                  </a:schemeClr>
                </a:solidFill>
                <a:latin typeface="Consolas" panose="020B0609020204030204" pitchFamily="49" charset="0"/>
              </a:rPr>
              <a:t>=&gt;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for</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in </a:t>
            </a:r>
            <a:r>
              <a:rPr lang="en-IN" dirty="0">
                <a:solidFill>
                  <a:schemeClr val="accent5">
                    <a:lumMod val="75000"/>
                  </a:schemeClr>
                </a:solidFill>
                <a:latin typeface="Consolas" panose="020B0609020204030204" pitchFamily="49" charset="0"/>
              </a:rPr>
              <a:t>doc</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if</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key == 'rate'</a:t>
            </a:r>
            <a:r>
              <a:rPr lang="en-IN" dirty="0">
                <a:solidFill>
                  <a:schemeClr val="bg1">
                    <a:lumMod val="50000"/>
                  </a:schemeClr>
                </a:solidFill>
                <a:latin typeface="Consolas" panose="020B0609020204030204" pitchFamily="49" charset="0"/>
                <a:cs typeface="Calibri" panose="020F0502020204030204" pitchFamily="34" charset="0"/>
              </a:rPr>
              <a:t>){</a:t>
            </a:r>
          </a:p>
          <a:p>
            <a:r>
              <a:rPr lang="en-IN" dirty="0">
                <a:latin typeface="Consolas" panose="020B0609020204030204" pitchFamily="49" charset="0"/>
              </a:rPr>
              <a:t>				print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solidFill>
                  <a:schemeClr val="accent5">
                    <a:lumMod val="75000"/>
                  </a:schemeClr>
                </a:solidFill>
                <a:latin typeface="Consolas" panose="020B0609020204030204" pitchFamily="49" charset="0"/>
              </a:rPr>
              <a:t>doc</a:t>
            </a:r>
            <a:r>
              <a:rPr lang="en-IN" dirty="0">
                <a:latin typeface="Consolas" panose="020B0609020204030204" pitchFamily="49" charset="0"/>
              </a:rPr>
              <a:t>.rate.split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latin typeface="Consolas" panose="020B0609020204030204" pitchFamily="49" charset="0"/>
              </a:rPr>
              <a:t>	</a:t>
            </a:r>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a:p>
            <a:r>
              <a:rPr lang="en-IN" dirty="0">
                <a:solidFill>
                  <a:schemeClr val="bg1">
                    <a:lumMod val="50000"/>
                  </a:schemeClr>
                </a:solidFill>
                <a:latin typeface="Consolas" panose="020B0609020204030204" pitchFamily="49" charset="0"/>
                <a:cs typeface="Calibri" panose="020F0502020204030204" pitchFamily="34" charset="0"/>
              </a:rPr>
              <a:t>}</a:t>
            </a:r>
            <a:r>
              <a:rPr lang="en-IN" dirty="0">
                <a:latin typeface="Consolas" panose="020B0609020204030204" pitchFamily="49" charset="0"/>
              </a:rPr>
              <a:t>;</a:t>
            </a:r>
            <a:endParaRPr lang="en-IN" dirty="0">
              <a:solidFill>
                <a:schemeClr val="bg1">
                  <a:lumMod val="50000"/>
                </a:schemeClr>
              </a:solidFill>
              <a:latin typeface="Consolas" panose="020B0609020204030204" pitchFamily="49" charset="0"/>
              <a:cs typeface="Calibri" panose="020F0502020204030204" pitchFamily="34" charset="0"/>
            </a:endParaRPr>
          </a:p>
        </p:txBody>
      </p:sp>
      <p:cxnSp>
        <p:nvCxnSpPr>
          <p:cNvPr id="10" name="Straight Connector 9">
            <a:extLst>
              <a:ext uri="{FF2B5EF4-FFF2-40B4-BE49-F238E27FC236}">
                <a16:creationId xmlns:a16="http://schemas.microsoft.com/office/drawing/2014/main" id="{07DC49E1-47BE-4B7B-963E-B04AD10F689C}"/>
              </a:ext>
            </a:extLst>
          </p:cNvPr>
          <p:cNvCxnSpPr>
            <a:cxnSpLocks/>
          </p:cNvCxnSpPr>
          <p:nvPr/>
        </p:nvCxnSpPr>
        <p:spPr>
          <a:xfrm>
            <a:off x="0" y="3861048"/>
            <a:ext cx="12192000" cy="0"/>
          </a:xfrm>
          <a:prstGeom prst="line">
            <a:avLst/>
          </a:prstGeom>
          <a:ln>
            <a:solidFill>
              <a:schemeClr val="accent5">
                <a:lumMod val="75000"/>
              </a:schemeClr>
            </a:solidFill>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481708582"/>
      </p:ext>
    </p:extLst>
  </p:cSld>
  <p:clrMapOvr>
    <a:masterClrMapping/>
  </p:clrMapOvr>
</p:sld>
</file>

<file path=ppt/slides/slide1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a:t>
            </a:r>
            <a:endParaRPr lang="en-US" dirty="0"/>
          </a:p>
        </p:txBody>
      </p:sp>
      <p:sp>
        <p:nvSpPr>
          <p:cNvPr id="3" name="Rectangle 2"/>
          <p:cNvSpPr/>
          <p:nvPr/>
        </p:nvSpPr>
        <p:spPr>
          <a:xfrm>
            <a:off x="1943100" y="2861953"/>
            <a:ext cx="8305800" cy="1477328"/>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Modifies an existing document or documents in a collection. The method can modify specific fields of an existing document or documents or replace an existing document entirely, depending on the update parameter. By default,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updates a single document. Set the Multi Parameter to update all documents that match the query criteria.</a:t>
            </a:r>
          </a:p>
        </p:txBody>
      </p:sp>
    </p:spTree>
    <p:extLst>
      <p:ext uri="{BB962C8B-B14F-4D97-AF65-F5344CB8AC3E}">
        <p14:creationId xmlns:p14="http://schemas.microsoft.com/office/powerpoint/2010/main" val="2844348414"/>
      </p:ext>
    </p:extLst>
  </p:cSld>
  <p:clrMapOvr>
    <a:masterClrMapping/>
  </p:clrMapOvr>
</p:sld>
</file>

<file path=ppt/slides/slide1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a:t>
            </a:r>
          </a:p>
        </p:txBody>
      </p:sp>
      <p:sp>
        <p:nvSpPr>
          <p:cNvPr id="4" name="Rectangle 3"/>
          <p:cNvSpPr/>
          <p:nvPr/>
        </p:nvSpPr>
        <p:spPr>
          <a:xfrm>
            <a:off x="1657355" y="1988840"/>
            <a:ext cx="9007594" cy="646331"/>
          </a:xfrm>
          <a:prstGeom prst="rect">
            <a:avLst/>
          </a:prstGeom>
        </p:spPr>
        <p:txBody>
          <a:bodyPr wrap="non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update }, { options })</a:t>
            </a: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update</a:t>
            </a:r>
            <a:r>
              <a:rPr lang="en-IN" dirty="0">
                <a:solidFill>
                  <a:srgbClr val="061621"/>
                </a:solidFill>
                <a:latin typeface="Source Code Pro" panose="020B0509030403020204" pitchFamily="49" charset="0"/>
                <a:ea typeface="Source Code Pro" panose="020B0509030403020204" pitchFamily="49" charset="0"/>
              </a:rPr>
              <a:t>({ query }, { $set:{ update }}, { options })</a:t>
            </a:r>
          </a:p>
        </p:txBody>
      </p:sp>
      <p:sp>
        <p:nvSpPr>
          <p:cNvPr id="8" name="Rectangle 7"/>
          <p:cNvSpPr/>
          <p:nvPr/>
        </p:nvSpPr>
        <p:spPr>
          <a:xfrm>
            <a:off x="1673188" y="762000"/>
            <a:ext cx="8845624" cy="984885"/>
          </a:xfrm>
          <a:prstGeom prst="rect">
            <a:avLst/>
          </a:prstGeom>
        </p:spPr>
        <p:txBody>
          <a:bodyPr wrap="square">
            <a:spAutoFit/>
          </a:bodyPr>
          <a:lstStyle/>
          <a:p>
            <a:r>
              <a:rPr lang="en-US" dirty="0"/>
              <a:t>By default, the </a:t>
            </a:r>
            <a:r>
              <a:rPr lang="en-US" dirty="0">
                <a:solidFill>
                  <a:srgbClr val="FF8C00"/>
                </a:solidFill>
              </a:rPr>
              <a:t>update() </a:t>
            </a:r>
            <a:r>
              <a:rPr lang="en-US" dirty="0"/>
              <a:t>method updates a single document. Set the </a:t>
            </a:r>
            <a:r>
              <a:rPr lang="en-US" sz="2000" dirty="0">
                <a:solidFill>
                  <a:srgbClr val="B22251"/>
                </a:solidFill>
                <a:latin typeface="Consolas" panose="020B0609020204030204" pitchFamily="49" charset="0"/>
              </a:rPr>
              <a:t>multi</a:t>
            </a:r>
            <a:r>
              <a:rPr lang="en-US" dirty="0"/>
              <a:t> Parameter to update all documents that match the query criteria,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3" name="Rectangle 2"/>
          <p:cNvSpPr/>
          <p:nvPr/>
        </p:nvSpPr>
        <p:spPr>
          <a:xfrm>
            <a:off x="479376" y="4039235"/>
            <a:ext cx="11233248" cy="166199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rPr>
              <a:t>'programmer</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'sales'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upsert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multi</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p:cNvSpPr/>
          <p:nvPr/>
        </p:nvSpPr>
        <p:spPr>
          <a:xfrm>
            <a:off x="1524000" y="2884874"/>
            <a:ext cx="9140949" cy="369332"/>
          </a:xfrm>
          <a:prstGeom prst="rect">
            <a:avLst/>
          </a:prstGeom>
        </p:spPr>
        <p:txBody>
          <a:bodyPr wrap="square">
            <a:spAutoFit/>
          </a:bodyPr>
          <a:lstStyle/>
          <a:p>
            <a:r>
              <a:rPr lang="en-US" dirty="0">
                <a:solidFill>
                  <a:srgbClr val="B22251"/>
                </a:solidFill>
                <a:latin typeface="Consolas" panose="020B0609020204030204" pitchFamily="49" charset="0"/>
              </a:rPr>
              <a:t>Options : { $set: { field: value } }, { multi: true, upsert: true }</a:t>
            </a:r>
          </a:p>
        </p:txBody>
      </p:sp>
    </p:spTree>
    <p:extLst>
      <p:ext uri="{BB962C8B-B14F-4D97-AF65-F5344CB8AC3E}">
        <p14:creationId xmlns:p14="http://schemas.microsoft.com/office/powerpoint/2010/main" val="2473691024"/>
      </p:ext>
    </p:extLst>
  </p:cSld>
  <p:clrMapOvr>
    <a:masterClrMapping/>
  </p:clrMapOvr>
</p:sld>
</file>

<file path=ppt/slides/slide1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updateOne()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191941974"/>
      </p:ext>
    </p:extLst>
  </p:cSld>
  <p:clrMapOvr>
    <a:masterClrMapping/>
  </p:clrMapOvr>
</p:sld>
</file>

<file path=ppt/slides/slide1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db.collection.updateOne()</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updateOne()</a:t>
            </a:r>
            <a:r>
              <a:rPr lang="en-US" dirty="0"/>
              <a:t> updates a </a:t>
            </a:r>
            <a:r>
              <a:rPr lang="en-US" dirty="0">
                <a:solidFill>
                  <a:srgbClr val="FF8C00"/>
                </a:solidFill>
              </a:rPr>
              <a:t>single </a:t>
            </a:r>
            <a:r>
              <a:rPr lang="en-US" dirty="0"/>
              <a:t>document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28800"/>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updateOne</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2150532"/>
            <a:ext cx="9708248" cy="369332"/>
          </a:xfrm>
          <a:prstGeom prst="rect">
            <a:avLst/>
          </a:prstGeom>
        </p:spPr>
        <p:txBody>
          <a:bodyPr wrap="square">
            <a:spAutoFit/>
          </a:bodyPr>
          <a:lstStyle/>
          <a:p>
            <a:pPr marL="342900" indent="-342900">
              <a:buFont typeface="Arial" panose="020B0604020202020204" pitchFamily="34" charset="0"/>
              <a:buChar char="•"/>
            </a:pP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D83713"/>
                </a:solidFill>
                <a:latin typeface="Source Code Pro" panose="020B0509030403020204" pitchFamily="49" charset="0"/>
              </a:rPr>
              <a:t>$set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a:t>
            </a:r>
            <a:r>
              <a:rPr lang="en-US" dirty="0">
                <a:solidFill>
                  <a:srgbClr val="061621"/>
                </a:solidFill>
                <a:latin typeface="Source Code Pro" panose="020B0509030403020204" pitchFamily="49" charset="0"/>
              </a:rPr>
              <a:t>{ field: value }, {</a:t>
            </a:r>
            <a:r>
              <a:rPr lang="en-US" dirty="0">
                <a:solidFill>
                  <a:srgbClr val="B22251"/>
                </a:solidFill>
                <a:latin typeface="Consolas" panose="020B0609020204030204" pitchFamily="49" charset="0"/>
              </a:rPr>
              <a:t> upsert</a:t>
            </a:r>
            <a:r>
              <a:rPr lang="en-US" dirty="0">
                <a:solidFill>
                  <a:srgbClr val="061621"/>
                </a:solidFill>
                <a:latin typeface="Source Code Pro" panose="020B0509030403020204" pitchFamily="49" charset="0"/>
              </a:rPr>
              <a:t>:</a:t>
            </a:r>
            <a:r>
              <a:rPr lang="en-US" dirty="0">
                <a:solidFill>
                  <a:srgbClr val="B22251"/>
                </a:solidFill>
                <a:latin typeface="Consolas" panose="020B0609020204030204" pitchFamily="49" charset="0"/>
              </a:rPr>
              <a:t> true </a:t>
            </a:r>
            <a:r>
              <a:rPr lang="en-US" dirty="0">
                <a:solidFill>
                  <a:srgbClr val="061621"/>
                </a:solidFill>
                <a:latin typeface="Source Code Pro" panose="020B0509030403020204" pitchFamily="49" charset="0"/>
              </a:rPr>
              <a:t>}</a:t>
            </a:r>
          </a:p>
        </p:txBody>
      </p:sp>
      <p:sp>
        <p:nvSpPr>
          <p:cNvPr id="24" name="TextBox 23">
            <a:extLst>
              <a:ext uri="{FF2B5EF4-FFF2-40B4-BE49-F238E27FC236}">
                <a16:creationId xmlns:a16="http://schemas.microsoft.com/office/drawing/2014/main" id="{1AC68FC7-AD14-4231-963E-AEA15DDB58EB}"/>
              </a:ext>
            </a:extLst>
          </p:cNvPr>
          <p:cNvSpPr txBox="1"/>
          <p:nvPr/>
        </p:nvSpPr>
        <p:spPr>
          <a:xfrm>
            <a:off x="407368" y="4154304"/>
            <a:ext cx="11449272" cy="193899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operator replaces the value of a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the field does not exist, </a:t>
            </a:r>
            <a:r>
              <a:rPr lang="en-US" dirty="0">
                <a:solidFill>
                  <a:srgbClr val="D83713"/>
                </a:solidFill>
                <a:latin typeface="Palatino Linotype" panose="02040502050505030304" pitchFamily="18" charset="0"/>
              </a:rPr>
              <a:t>$set</a:t>
            </a:r>
            <a:r>
              <a:rPr lang="en-US" dirty="0">
                <a:latin typeface="Palatino Linotype" panose="02040502050505030304" pitchFamily="18" charset="0"/>
              </a:rPr>
              <a:t> will add a new field with the specified value.</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If you specify multiple field-value pairs, </a:t>
            </a:r>
            <a:r>
              <a:rPr lang="en-US" dirty="0">
                <a:solidFill>
                  <a:srgbClr val="D83713"/>
                </a:solidFill>
                <a:latin typeface="Palatino Linotype" panose="02040502050505030304" pitchFamily="18" charset="0"/>
              </a:rPr>
              <a:t>$set </a:t>
            </a:r>
            <a:r>
              <a:rPr lang="en-US" dirty="0">
                <a:latin typeface="Palatino Linotype" panose="02040502050505030304" pitchFamily="18" charset="0"/>
              </a:rPr>
              <a:t>will update or create each field.</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To specify a &lt;field&gt; in an embedded document or in an array, use dot notation.</a:t>
            </a:r>
          </a:p>
        </p:txBody>
      </p:sp>
    </p:spTree>
    <p:extLst>
      <p:ext uri="{BB962C8B-B14F-4D97-AF65-F5344CB8AC3E}">
        <p14:creationId xmlns:p14="http://schemas.microsoft.com/office/powerpoint/2010/main" val="3916522350"/>
      </p:ext>
    </p:extLst>
  </p:cSld>
  <p:clrMapOvr>
    <a:masterClrMapping/>
  </p:clrMapOvr>
</p:sld>
</file>

<file path=ppt/slides/slide1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db.collection.updateMany()</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updateMany()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operations can add fields to existing documents using the $set operator.</a:t>
            </a:r>
          </a:p>
        </p:txBody>
      </p:sp>
    </p:spTree>
    <p:extLst>
      <p:ext uri="{BB962C8B-B14F-4D97-AF65-F5344CB8AC3E}">
        <p14:creationId xmlns:p14="http://schemas.microsoft.com/office/powerpoint/2010/main" val="2237058823"/>
      </p:ext>
    </p:extLst>
  </p:cSld>
  <p:clrMapOvr>
    <a:masterClrMapping/>
  </p:clrMapOvr>
</p:sld>
</file>

<file path=ppt/slides/slide1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4" name="Group 3"/>
          <p:cNvGrpSpPr/>
          <p:nvPr/>
        </p:nvGrpSpPr>
        <p:grpSpPr>
          <a:xfrm>
            <a:off x="1941035" y="2737918"/>
            <a:ext cx="8193399" cy="2491282"/>
            <a:chOff x="264801" y="2839560"/>
            <a:chExt cx="7659999" cy="2154014"/>
          </a:xfrm>
        </p:grpSpPr>
        <p:pic>
          <p:nvPicPr>
            <p:cNvPr id="3" name="Picture 2"/>
            <p:cNvPicPr>
              <a:picLocks noChangeAspect="1"/>
            </p:cNvPicPr>
            <p:nvPr/>
          </p:nvPicPr>
          <p:blipFill>
            <a:blip r:embed="rId2"/>
            <a:stretch>
              <a:fillRect/>
            </a:stretch>
          </p:blipFill>
          <p:spPr>
            <a:xfrm>
              <a:off x="264801" y="2839560"/>
              <a:ext cx="5032937" cy="2154014"/>
            </a:xfrm>
            <a:prstGeom prst="rect">
              <a:avLst/>
            </a:prstGeom>
          </p:spPr>
        </p:pic>
        <p:sp>
          <p:nvSpPr>
            <p:cNvPr id="11" name="Right Arrow 10"/>
            <p:cNvSpPr/>
            <p:nvPr/>
          </p:nvSpPr>
          <p:spPr>
            <a:xfrm flipH="1">
              <a:off x="5420595" y="4312491"/>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2" name="Right Arrow 11"/>
            <p:cNvSpPr/>
            <p:nvPr/>
          </p:nvSpPr>
          <p:spPr>
            <a:xfrm flipH="1">
              <a:off x="5420595" y="3821562"/>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3" name="Right Arrow 12"/>
            <p:cNvSpPr/>
            <p:nvPr/>
          </p:nvSpPr>
          <p:spPr>
            <a:xfrm flipH="1">
              <a:off x="5420595" y="3384197"/>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4" name="Picture 13"/>
            <p:cNvPicPr>
              <a:picLocks noChangeAspect="1"/>
            </p:cNvPicPr>
            <p:nvPr/>
          </p:nvPicPr>
          <p:blipFill>
            <a:blip r:embed="rId3"/>
            <a:stretch>
              <a:fillRect/>
            </a:stretch>
          </p:blipFill>
          <p:spPr>
            <a:xfrm>
              <a:off x="6534150" y="2870736"/>
              <a:ext cx="1390650" cy="352425"/>
            </a:xfrm>
            <a:prstGeom prst="rect">
              <a:avLst/>
            </a:prstGeom>
          </p:spPr>
        </p:pic>
        <p:sp>
          <p:nvSpPr>
            <p:cNvPr id="15" name="Right Arrow 14"/>
            <p:cNvSpPr/>
            <p:nvPr/>
          </p:nvSpPr>
          <p:spPr>
            <a:xfrm flipH="1">
              <a:off x="5420595" y="2967369"/>
              <a:ext cx="1030504" cy="188925"/>
            </a:xfrm>
            <a:prstGeom prst="rightArrow">
              <a:avLst>
                <a:gd name="adj1" fmla="val 33448"/>
                <a:gd name="adj2" fmla="val 106737"/>
              </a:avLst>
            </a:prstGeom>
            <a:solidFill>
              <a:srgbClr val="00B050"/>
            </a:solidFill>
            <a:ln w="3175">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pic>
          <p:nvPicPr>
            <p:cNvPr id="16" name="Picture 15"/>
            <p:cNvPicPr>
              <a:picLocks noChangeAspect="1"/>
            </p:cNvPicPr>
            <p:nvPr/>
          </p:nvPicPr>
          <p:blipFill>
            <a:blip r:embed="rId4"/>
            <a:stretch>
              <a:fillRect/>
            </a:stretch>
          </p:blipFill>
          <p:spPr>
            <a:xfrm>
              <a:off x="6534150" y="3258071"/>
              <a:ext cx="704850" cy="361950"/>
            </a:xfrm>
            <a:prstGeom prst="rect">
              <a:avLst/>
            </a:prstGeom>
          </p:spPr>
        </p:pic>
        <p:pic>
          <p:nvPicPr>
            <p:cNvPr id="17" name="Picture 16"/>
            <p:cNvPicPr>
              <a:picLocks noChangeAspect="1"/>
            </p:cNvPicPr>
            <p:nvPr/>
          </p:nvPicPr>
          <p:blipFill>
            <a:blip r:embed="rId5"/>
            <a:stretch>
              <a:fillRect/>
            </a:stretch>
          </p:blipFill>
          <p:spPr>
            <a:xfrm>
              <a:off x="6501494" y="3744575"/>
              <a:ext cx="1066800" cy="342900"/>
            </a:xfrm>
            <a:prstGeom prst="rect">
              <a:avLst/>
            </a:prstGeom>
          </p:spPr>
        </p:pic>
        <p:pic>
          <p:nvPicPr>
            <p:cNvPr id="18" name="Picture 17"/>
            <p:cNvPicPr>
              <a:picLocks noChangeAspect="1"/>
            </p:cNvPicPr>
            <p:nvPr/>
          </p:nvPicPr>
          <p:blipFill>
            <a:blip r:embed="rId6"/>
            <a:stretch>
              <a:fillRect/>
            </a:stretch>
          </p:blipFill>
          <p:spPr>
            <a:xfrm>
              <a:off x="6534831" y="4213962"/>
              <a:ext cx="1000126" cy="342900"/>
            </a:xfrm>
            <a:prstGeom prst="rect">
              <a:avLst/>
            </a:prstGeom>
          </p:spPr>
        </p:pic>
      </p:gr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db.collection.updateMany()</a:t>
            </a:r>
          </a:p>
        </p:txBody>
      </p:sp>
      <p:sp>
        <p:nvSpPr>
          <p:cNvPr id="7" name="Rectangle 6"/>
          <p:cNvSpPr/>
          <p:nvPr/>
        </p:nvSpPr>
        <p:spPr>
          <a:xfrm>
            <a:off x="1673188" y="762000"/>
            <a:ext cx="8845624" cy="677108"/>
          </a:xfrm>
          <a:prstGeom prst="rect">
            <a:avLst/>
          </a:prstGeom>
        </p:spPr>
        <p:txBody>
          <a:bodyPr wrap="square">
            <a:spAutoFit/>
          </a:bodyPr>
          <a:lstStyle/>
          <a:p>
            <a:r>
              <a:rPr lang="en-US" b="1" i="1" dirty="0">
                <a:solidFill>
                  <a:srgbClr val="036883"/>
                </a:solidFill>
                <a:latin typeface="Palatino Linotype" panose="02040502050505030304" pitchFamily="18" charset="0"/>
              </a:rPr>
              <a:t>updateMany()</a:t>
            </a:r>
            <a:r>
              <a:rPr lang="en-US" dirty="0"/>
              <a:t> updates </a:t>
            </a:r>
            <a:r>
              <a:rPr lang="en-US" dirty="0">
                <a:solidFill>
                  <a:srgbClr val="FF8C00"/>
                </a:solidFill>
              </a:rPr>
              <a:t>multiple</a:t>
            </a:r>
            <a:r>
              <a:rPr lang="en-US" dirty="0"/>
              <a:t> documents within the collection based on the filter. an </a:t>
            </a:r>
            <a:r>
              <a:rPr lang="en-US" sz="2000" dirty="0">
                <a:solidFill>
                  <a:srgbClr val="B22251"/>
                </a:solidFill>
                <a:latin typeface="Consolas" panose="020B0609020204030204" pitchFamily="49" charset="0"/>
              </a:rPr>
              <a:t>upsert</a:t>
            </a:r>
            <a:r>
              <a:rPr lang="en-US" dirty="0"/>
              <a:t> means an update than inserts a new document if no document matches the filter.</a:t>
            </a:r>
            <a:endParaRPr lang="en-IN" dirty="0"/>
          </a:p>
        </p:txBody>
      </p:sp>
      <p:sp>
        <p:nvSpPr>
          <p:cNvPr id="8" name="Rectangle 7"/>
          <p:cNvSpPr/>
          <p:nvPr/>
        </p:nvSpPr>
        <p:spPr>
          <a:xfrm>
            <a:off x="1524000" y="1659468"/>
            <a:ext cx="946854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updateMany</a:t>
            </a:r>
            <a:r>
              <a:rPr lang="en-US" dirty="0">
                <a:solidFill>
                  <a:srgbClr val="061621"/>
                </a:solidFill>
                <a:latin typeface="Source Code Pro" panose="020B0509030403020204" pitchFamily="49" charset="0"/>
                <a:ea typeface="Source Code Pro" panose="020B0509030403020204" pitchFamily="49" charset="0"/>
              </a:rPr>
              <a:t>({ filter }, </a:t>
            </a:r>
            <a:r>
              <a:rPr lang="en-IN" dirty="0">
                <a:solidFill>
                  <a:srgbClr val="061621"/>
                </a:solidFill>
                <a:latin typeface="Source Code Pro" panose="020B0509030403020204" pitchFamily="49" charset="0"/>
                <a:ea typeface="Source Code Pro" panose="020B0509030403020204" pitchFamily="49" charset="0"/>
              </a:rPr>
              <a:t>{ $set:{update} }</a:t>
            </a:r>
            <a:r>
              <a:rPr lang="en-US" dirty="0">
                <a:solidFill>
                  <a:srgbClr val="061621"/>
                </a:solidFill>
                <a:latin typeface="Source Code Pro" panose="020B0509030403020204" pitchFamily="49" charset="0"/>
                <a:ea typeface="Source Code Pro" panose="020B0509030403020204" pitchFamily="49" charset="0"/>
              </a:rPr>
              <a:t>, { options })</a:t>
            </a:r>
          </a:p>
        </p:txBody>
      </p:sp>
      <p:sp>
        <p:nvSpPr>
          <p:cNvPr id="5" name="Rectangle 4"/>
          <p:cNvSpPr/>
          <p:nvPr/>
        </p:nvSpPr>
        <p:spPr>
          <a:xfrm>
            <a:off x="1556658" y="2181200"/>
            <a:ext cx="8962155" cy="400110"/>
          </a:xfrm>
          <a:prstGeom prst="rect">
            <a:avLst/>
          </a:prstGeom>
        </p:spPr>
        <p:txBody>
          <a:bodyPr wrap="square">
            <a:spAutoFit/>
          </a:bodyPr>
          <a:lstStyle/>
          <a:p>
            <a:r>
              <a:rPr lang="en-US" sz="2000" dirty="0">
                <a:solidFill>
                  <a:srgbClr val="B22251"/>
                </a:solidFill>
                <a:latin typeface="Consolas" panose="020B0609020204030204" pitchFamily="49" charset="0"/>
              </a:rPr>
              <a:t>Options : { $set: { field: value }, { upsert : true }</a:t>
            </a:r>
          </a:p>
        </p:txBody>
      </p:sp>
      <p:sp>
        <p:nvSpPr>
          <p:cNvPr id="2" name="Rectangle 1"/>
          <p:cNvSpPr/>
          <p:nvPr/>
        </p:nvSpPr>
        <p:spPr>
          <a:xfrm>
            <a:off x="1660229" y="5398532"/>
            <a:ext cx="9175340" cy="646331"/>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color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'yellow'</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'green'</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787651064"/>
      </p:ext>
    </p:extLst>
  </p:cSld>
  <p:clrMapOvr>
    <a:masterClrMapping/>
  </p:clrMapOvr>
</p:sld>
</file>

<file path=ppt/slides/slide1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$inc</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$inc</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increments a field by a specified value.</a:t>
            </a:r>
          </a:p>
        </p:txBody>
      </p:sp>
    </p:spTree>
    <p:extLst>
      <p:ext uri="{BB962C8B-B14F-4D97-AF65-F5344CB8AC3E}">
        <p14:creationId xmlns:p14="http://schemas.microsoft.com/office/powerpoint/2010/main" val="1759580174"/>
      </p:ext>
    </p:extLst>
  </p:cSld>
  <p:clrMapOvr>
    <a:masterClrMapping/>
  </p:clrMapOvr>
</p:sld>
</file>

<file path=ppt/slides/slide1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$inc</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$inc</a:t>
            </a:r>
            <a:r>
              <a:rPr lang="en-US" dirty="0"/>
              <a:t> operator increments a field by a specified value.</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$inc</a:t>
            </a:r>
            <a:r>
              <a:rPr lang="en-US" dirty="0">
                <a:solidFill>
                  <a:srgbClr val="061621"/>
                </a:solidFill>
                <a:latin typeface="Source Code Pro" panose="020B0509030403020204" pitchFamily="49" charset="0"/>
                <a:ea typeface="Source Code Pro" panose="020B0509030403020204" pitchFamily="49" charset="0"/>
              </a:rPr>
              <a:t>: { &lt;field1&gt;: &lt;amount1&gt;, &lt;field2&gt;: &lt;amount2&gt;, ... } }</a:t>
            </a:r>
          </a:p>
        </p:txBody>
      </p:sp>
      <p:sp>
        <p:nvSpPr>
          <p:cNvPr id="9" name="Rectangle 8"/>
          <p:cNvSpPr/>
          <p:nvPr/>
        </p:nvSpPr>
        <p:spPr>
          <a:xfrm>
            <a:off x="1673188" y="2354760"/>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$inc</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180246064"/>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2" name="AutoShape 4" descr="Big Data">
            <a:extLst>
              <a:ext uri="{FF2B5EF4-FFF2-40B4-BE49-F238E27FC236}">
                <a16:creationId xmlns:a16="http://schemas.microsoft.com/office/drawing/2014/main" id="{18AD7EE6-ABDB-4214-8FAF-9A686CBFFA71}"/>
              </a:ext>
            </a:extLst>
          </p:cNvPr>
          <p:cNvSpPr>
            <a:spLocks noChangeAspect="1" noChangeArrowheads="1"/>
          </p:cNvSpPr>
          <p:nvPr/>
        </p:nvSpPr>
        <p:spPr bwMode="auto">
          <a:xfrm>
            <a:off x="5942807" y="3276600"/>
            <a:ext cx="304800" cy="304800"/>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en-IN"/>
          </a:p>
        </p:txBody>
      </p:sp>
      <p:pic>
        <p:nvPicPr>
          <p:cNvPr id="5" name="Picture 4">
            <a:extLst>
              <a:ext uri="{FF2B5EF4-FFF2-40B4-BE49-F238E27FC236}">
                <a16:creationId xmlns:a16="http://schemas.microsoft.com/office/drawing/2014/main" id="{B1118E38-D123-47A0-B778-FE2DF4912987}"/>
              </a:ext>
            </a:extLst>
          </p:cNvPr>
          <p:cNvPicPr>
            <a:picLocks noChangeAspect="1"/>
          </p:cNvPicPr>
          <p:nvPr/>
        </p:nvPicPr>
        <p:blipFill>
          <a:blip r:embed="rId2" cstate="print"/>
          <a:stretch>
            <a:fillRect/>
          </a:stretch>
        </p:blipFill>
        <p:spPr>
          <a:xfrm>
            <a:off x="4142582" y="1772817"/>
            <a:ext cx="3600450" cy="3819525"/>
          </a:xfrm>
          <a:prstGeom prst="rect">
            <a:avLst/>
          </a:prstGeom>
        </p:spPr>
      </p:pic>
      <p:sp>
        <p:nvSpPr>
          <p:cNvPr id="7" name="Rectangle 6">
            <a:extLst>
              <a:ext uri="{FF2B5EF4-FFF2-40B4-BE49-F238E27FC236}">
                <a16:creationId xmlns:a16="http://schemas.microsoft.com/office/drawing/2014/main" id="{77AC5AC2-05EF-4768-BB27-462605F875F9}"/>
              </a:ext>
            </a:extLst>
          </p:cNvPr>
          <p:cNvSpPr/>
          <p:nvPr/>
        </p:nvSpPr>
        <p:spPr>
          <a:xfrm>
            <a:off x="4405946" y="914448"/>
            <a:ext cx="1851789"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Semi-Structured</a:t>
            </a:r>
          </a:p>
        </p:txBody>
      </p:sp>
      <p:pic>
        <p:nvPicPr>
          <p:cNvPr id="8" name="Picture 7">
            <a:extLst>
              <a:ext uri="{FF2B5EF4-FFF2-40B4-BE49-F238E27FC236}">
                <a16:creationId xmlns:a16="http://schemas.microsoft.com/office/drawing/2014/main" id="{B01FBB5B-3941-4D68-B189-D4C24D6EDCD3}"/>
              </a:ext>
            </a:extLst>
          </p:cNvPr>
          <p:cNvPicPr>
            <a:picLocks noChangeAspect="1"/>
          </p:cNvPicPr>
          <p:nvPr/>
        </p:nvPicPr>
        <p:blipFill>
          <a:blip r:embed="rId3" cstate="print"/>
          <a:stretch>
            <a:fillRect/>
          </a:stretch>
        </p:blipFill>
        <p:spPr>
          <a:xfrm>
            <a:off x="407369" y="1409700"/>
            <a:ext cx="2600325" cy="4038600"/>
          </a:xfrm>
          <a:prstGeom prst="rect">
            <a:avLst/>
          </a:prstGeom>
        </p:spPr>
      </p:pic>
      <p:pic>
        <p:nvPicPr>
          <p:cNvPr id="9" name="Picture 8">
            <a:extLst>
              <a:ext uri="{FF2B5EF4-FFF2-40B4-BE49-F238E27FC236}">
                <a16:creationId xmlns:a16="http://schemas.microsoft.com/office/drawing/2014/main" id="{96593B7E-C28E-4DCF-A380-E4747E28E9D0}"/>
              </a:ext>
            </a:extLst>
          </p:cNvPr>
          <p:cNvPicPr>
            <a:picLocks noChangeAspect="1"/>
          </p:cNvPicPr>
          <p:nvPr/>
        </p:nvPicPr>
        <p:blipFill>
          <a:blip r:embed="rId4" cstate="print"/>
          <a:stretch>
            <a:fillRect/>
          </a:stretch>
        </p:blipFill>
        <p:spPr>
          <a:xfrm>
            <a:off x="8536609" y="2343150"/>
            <a:ext cx="3248025" cy="2476500"/>
          </a:xfrm>
          <a:prstGeom prst="rect">
            <a:avLst/>
          </a:prstGeom>
        </p:spPr>
      </p:pic>
      <p:sp>
        <p:nvSpPr>
          <p:cNvPr id="10" name="Rectangle 9">
            <a:extLst>
              <a:ext uri="{FF2B5EF4-FFF2-40B4-BE49-F238E27FC236}">
                <a16:creationId xmlns:a16="http://schemas.microsoft.com/office/drawing/2014/main" id="{4E5EA228-59D1-459B-944D-844973FAB145}"/>
              </a:ext>
            </a:extLst>
          </p:cNvPr>
          <p:cNvSpPr/>
          <p:nvPr/>
        </p:nvSpPr>
        <p:spPr>
          <a:xfrm>
            <a:off x="767408" y="914448"/>
            <a:ext cx="1261884"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Structured</a:t>
            </a:r>
            <a:endParaRPr lang="en-IN" dirty="0"/>
          </a:p>
        </p:txBody>
      </p:sp>
      <p:sp>
        <p:nvSpPr>
          <p:cNvPr id="12" name="Rectangle 11">
            <a:extLst>
              <a:ext uri="{FF2B5EF4-FFF2-40B4-BE49-F238E27FC236}">
                <a16:creationId xmlns:a16="http://schemas.microsoft.com/office/drawing/2014/main" id="{4B533DD1-1B5E-451B-836C-C54940E7FA33}"/>
              </a:ext>
            </a:extLst>
          </p:cNvPr>
          <p:cNvSpPr/>
          <p:nvPr/>
        </p:nvSpPr>
        <p:spPr>
          <a:xfrm>
            <a:off x="8976320" y="920135"/>
            <a:ext cx="1544012" cy="369332"/>
          </a:xfrm>
          <a:prstGeom prst="rect">
            <a:avLst/>
          </a:prstGeom>
        </p:spPr>
        <p:txBody>
          <a:bodyPr wrap="none">
            <a:spAutoFit/>
          </a:bodyPr>
          <a:lstStyle/>
          <a:p>
            <a:r>
              <a:rPr lang="en-US" b="1" i="1" dirty="0">
                <a:solidFill>
                  <a:schemeClr val="accent1">
                    <a:lumMod val="75000"/>
                  </a:schemeClr>
                </a:solidFill>
                <a:latin typeface="Palatino Linotype" panose="02040502050505030304" pitchFamily="18" charset="0"/>
              </a:rPr>
              <a:t>Unstructured</a:t>
            </a:r>
            <a:endParaRPr lang="en-IN" dirty="0"/>
          </a:p>
        </p:txBody>
      </p:sp>
      <p:sp>
        <p:nvSpPr>
          <p:cNvPr id="3" name="Rectangle 2">
            <a:extLst>
              <a:ext uri="{FF2B5EF4-FFF2-40B4-BE49-F238E27FC236}">
                <a16:creationId xmlns:a16="http://schemas.microsoft.com/office/drawing/2014/main" id="{A2141FC3-2BE7-402B-A935-CEC1D31F92B0}"/>
              </a:ext>
            </a:extLst>
          </p:cNvPr>
          <p:cNvSpPr/>
          <p:nvPr/>
        </p:nvSpPr>
        <p:spPr>
          <a:xfrm>
            <a:off x="263352" y="5951481"/>
            <a:ext cx="6912767" cy="646331"/>
          </a:xfrm>
          <a:prstGeom prst="rect">
            <a:avLst/>
          </a:prstGeom>
        </p:spPr>
        <p:txBody>
          <a:bodyPr wrap="square">
            <a:spAutoFit/>
          </a:bodyPr>
          <a:lstStyle/>
          <a:p>
            <a:r>
              <a:rPr lang="en-US" b="1" dirty="0">
                <a:solidFill>
                  <a:srgbClr val="036883"/>
                </a:solidFill>
                <a:latin typeface="arial" panose="020B0604020202020204" pitchFamily="34" charset="0"/>
              </a:rPr>
              <a:t>MongoDB</a:t>
            </a:r>
            <a:r>
              <a:rPr lang="en-US" dirty="0">
                <a:solidFill>
                  <a:srgbClr val="036883"/>
                </a:solidFill>
                <a:latin typeface="arial" panose="020B0604020202020204" pitchFamily="34" charset="0"/>
              </a:rPr>
              <a:t> stores </a:t>
            </a:r>
            <a:r>
              <a:rPr lang="en-US" b="1" dirty="0">
                <a:solidFill>
                  <a:srgbClr val="036883"/>
                </a:solidFill>
                <a:latin typeface="arial" panose="020B0604020202020204" pitchFamily="34" charset="0"/>
              </a:rPr>
              <a:t>documents</a:t>
            </a:r>
            <a:r>
              <a:rPr lang="en-US" dirty="0">
                <a:solidFill>
                  <a:srgbClr val="036883"/>
                </a:solidFill>
                <a:latin typeface="arial" panose="020B0604020202020204" pitchFamily="34" charset="0"/>
              </a:rPr>
              <a:t> (objects) in a format called </a:t>
            </a:r>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a:t>
            </a:r>
          </a:p>
          <a:p>
            <a:r>
              <a:rPr lang="en-US" b="1" dirty="0">
                <a:solidFill>
                  <a:srgbClr val="036883"/>
                </a:solidFill>
                <a:latin typeface="arial" panose="020B0604020202020204" pitchFamily="34" charset="0"/>
              </a:rPr>
              <a:t>BSON</a:t>
            </a:r>
            <a:r>
              <a:rPr lang="en-US" dirty="0">
                <a:solidFill>
                  <a:srgbClr val="036883"/>
                </a:solidFill>
                <a:latin typeface="arial" panose="020B0604020202020204" pitchFamily="34" charset="0"/>
              </a:rPr>
              <a:t> is a binary serialization of JSON</a:t>
            </a:r>
            <a:endParaRPr lang="en-IN" dirty="0">
              <a:solidFill>
                <a:srgbClr val="036883"/>
              </a:solidFill>
            </a:endParaRPr>
          </a:p>
        </p:txBody>
      </p:sp>
    </p:spTree>
    <p:extLst>
      <p:ext uri="{BB962C8B-B14F-4D97-AF65-F5344CB8AC3E}">
        <p14:creationId xmlns:p14="http://schemas.microsoft.com/office/powerpoint/2010/main" val="1921061291"/>
      </p:ext>
    </p:extLst>
  </p:cSld>
  <p:clrMapOvr>
    <a:masterClrMapping/>
  </p:clrMapOvr>
</p:sld>
</file>

<file path=ppt/slides/slide1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$unset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deletes a particular field.</a:t>
            </a: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Tree>
    <p:extLst>
      <p:ext uri="{BB962C8B-B14F-4D97-AF65-F5344CB8AC3E}">
        <p14:creationId xmlns:p14="http://schemas.microsoft.com/office/powerpoint/2010/main" val="3070696224"/>
      </p:ext>
    </p:extLst>
  </p:cSld>
  <p:clrMapOvr>
    <a:masterClrMapping/>
  </p:clrMapOvr>
</p:sld>
</file>

<file path=ppt/slides/slide1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$unset</a:t>
            </a:r>
            <a:r>
              <a:rPr lang="en-US" dirty="0">
                <a:solidFill>
                  <a:srgbClr val="FF8C00"/>
                </a:solidFill>
              </a:rPr>
              <a:t> </a:t>
            </a:r>
            <a:r>
              <a:rPr lang="en-US" dirty="0"/>
              <a:t>operator deletes a particular field.</a:t>
            </a:r>
            <a:endParaRPr lang="en-IN" dirty="0"/>
          </a:p>
        </p:txBody>
      </p:sp>
      <p:sp>
        <p:nvSpPr>
          <p:cNvPr id="8" name="Rectangle 7"/>
          <p:cNvSpPr/>
          <p:nvPr/>
        </p:nvSpPr>
        <p:spPr>
          <a:xfrm>
            <a:off x="1524000" y="161186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$unset</a:t>
            </a:r>
            <a:r>
              <a:rPr lang="en-US" dirty="0">
                <a:solidFill>
                  <a:srgbClr val="061621"/>
                </a:solidFill>
                <a:latin typeface="Source Code Pro" panose="020B0509030403020204" pitchFamily="49" charset="0"/>
                <a:ea typeface="Source Code Pro" panose="020B0509030403020204" pitchFamily="49" charset="0"/>
              </a:rPr>
              <a:t>: { &lt;field1&gt;: "", ...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19336" y="2461736"/>
            <a:ext cx="11701300"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994646"/>
                </a:solidFill>
                <a:latin typeface="Source Code Pro" panose="020B0509030403020204" pitchFamily="49" charset="0"/>
                <a:ea typeface="Source Code Pro" panose="020B0509030403020204" pitchFamily="49"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0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613658472"/>
      </p:ext>
    </p:extLst>
  </p:cSld>
  <p:clrMapOvr>
    <a:masterClrMapping/>
  </p:clrMapOvr>
</p:sld>
</file>

<file path=ppt/slides/slide1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$rename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operator updates the name of a field.</a:t>
            </a:r>
            <a:endParaRPr lang="en-IN"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$rename</a:t>
            </a:r>
            <a:endParaRPr lang="en-US" dirty="0"/>
          </a:p>
        </p:txBody>
      </p:sp>
    </p:spTree>
    <p:extLst>
      <p:ext uri="{BB962C8B-B14F-4D97-AF65-F5344CB8AC3E}">
        <p14:creationId xmlns:p14="http://schemas.microsoft.com/office/powerpoint/2010/main" val="795036626"/>
      </p:ext>
    </p:extLst>
  </p:cSld>
  <p:clrMapOvr>
    <a:masterClrMapping/>
  </p:clrMapOvr>
</p:sld>
</file>

<file path=ppt/slides/slide1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$rename</a:t>
            </a:r>
          </a:p>
        </p:txBody>
      </p:sp>
      <p:sp>
        <p:nvSpPr>
          <p:cNvPr id="7" name="Rectangle 6"/>
          <p:cNvSpPr/>
          <p:nvPr/>
        </p:nvSpPr>
        <p:spPr>
          <a:xfrm>
            <a:off x="1673188" y="762000"/>
            <a:ext cx="8845624"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$rename </a:t>
            </a:r>
            <a:r>
              <a:rPr lang="en-US" dirty="0"/>
              <a:t>operator updates the name of a field.</a:t>
            </a:r>
            <a:endParaRPr lang="en-IN" dirty="0"/>
          </a:p>
        </p:txBody>
      </p:sp>
      <p:sp>
        <p:nvSpPr>
          <p:cNvPr id="8" name="Rectangle 7"/>
          <p:cNvSpPr/>
          <p:nvPr/>
        </p:nvSpPr>
        <p:spPr>
          <a:xfrm>
            <a:off x="1217712" y="1619508"/>
            <a:ext cx="9756576"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b="0" i="0" dirty="0">
                <a:solidFill>
                  <a:srgbClr val="061621"/>
                </a:solidFill>
                <a:effectLst/>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$rename</a:t>
            </a:r>
            <a:r>
              <a:rPr lang="en-US" dirty="0">
                <a:solidFill>
                  <a:srgbClr val="061621"/>
                </a:solidFill>
                <a:latin typeface="Source Code Pro" panose="020B0509030403020204" pitchFamily="49" charset="0"/>
                <a:ea typeface="Source Code Pro" panose="020B0509030403020204" pitchFamily="49" charset="0"/>
              </a:rPr>
              <a:t>: { &lt;oldfield1&gt;: &lt;newName1&gt;, &lt;oldfield2&gt;: &lt;newName2&gt;, ... } }</a:t>
            </a:r>
          </a:p>
        </p:txBody>
      </p:sp>
      <p:sp>
        <p:nvSpPr>
          <p:cNvPr id="9" name="Rectangle 8"/>
          <p:cNvSpPr/>
          <p:nvPr/>
        </p:nvSpPr>
        <p:spPr>
          <a:xfrm>
            <a:off x="299356" y="2731293"/>
            <a:ext cx="11593288"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"ename"</a:t>
            </a:r>
            <a:r>
              <a:rPr lang="en-US" dirty="0">
                <a:latin typeface="Source Code Pro" panose="020B0509030403020204" pitchFamily="49" charset="0"/>
                <a:ea typeface="Source Code Pro" panose="020B0509030403020204" pitchFamily="49" charset="0"/>
                <a:cs typeface="Calibri" panose="020F0502020204030204" pitchFamily="34" charset="0"/>
              </a:rPr>
              <a:t>: "Employee 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"sal"</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634719328"/>
      </p:ext>
    </p:extLst>
  </p:cSld>
  <p:clrMapOvr>
    <a:masterClrMapping/>
  </p:clrMapOvr>
</p:sld>
</file>

<file path=ppt/slides/slide1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8" name="TextBox 7">
            <a:extLst>
              <a:ext uri="{FF2B5EF4-FFF2-40B4-BE49-F238E27FC236}">
                <a16:creationId xmlns:a16="http://schemas.microsoft.com/office/drawing/2014/main" id="{7D720DAB-9BBD-4CC5-AF42-D93D9497B120}"/>
              </a:ext>
            </a:extLst>
          </p:cNvPr>
          <p:cNvSpPr txBox="1"/>
          <p:nvPr/>
        </p:nvSpPr>
        <p:spPr>
          <a:xfrm>
            <a:off x="407368" y="2276872"/>
            <a:ext cx="11449272" cy="249299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appends a specified value to an array  &lt;field&gt;.</a:t>
            </a:r>
            <a:endParaRPr lang="en-IN" dirty="0">
              <a:latin typeface="Palatino Linotype" panose="02040502050505030304" pitchFamily="18" charset="0"/>
            </a:endParaRPr>
          </a:p>
          <a:p>
            <a:pPr marL="285750" indent="-285750">
              <a:buFont typeface="Arial" panose="020B0604020202020204" pitchFamily="34" charset="0"/>
              <a:buChar char="•"/>
            </a:pPr>
            <a:endParaRPr lang="en-IN" sz="600"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$each </a:t>
            </a:r>
            <a:r>
              <a:rPr lang="en-US" dirty="0">
                <a:latin typeface="Palatino Linotype" panose="02040502050505030304" pitchFamily="18" charset="0"/>
              </a:rPr>
              <a:t>with </a:t>
            </a:r>
            <a:r>
              <a:rPr lang="en-US" dirty="0">
                <a:solidFill>
                  <a:srgbClr val="D83713"/>
                </a:solidFill>
                <a:latin typeface="Palatino Linotype" panose="02040502050505030304" pitchFamily="18" charset="0"/>
              </a:rPr>
              <a:t>$push</a:t>
            </a:r>
            <a:r>
              <a:rPr lang="en-US" dirty="0">
                <a:latin typeface="Palatino Linotype" panose="02040502050505030304" pitchFamily="18" charset="0"/>
              </a:rPr>
              <a:t> operator to append multiple values to an array &lt;field&gt;.</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$pop </a:t>
            </a:r>
            <a:r>
              <a:rPr lang="en-US" dirty="0">
                <a:latin typeface="Palatino Linotype" panose="02040502050505030304" pitchFamily="18" charset="0"/>
              </a:rPr>
              <a:t>operator removes the first or last element of an array. Pass value of -1 to remove the first element of an array and 1 to remove the last element in an array.</a:t>
            </a:r>
          </a:p>
          <a:p>
            <a:pPr marL="285750" indent="-285750">
              <a:buFont typeface="Arial" panose="020B0604020202020204" pitchFamily="34" charset="0"/>
              <a:buChar char="•"/>
            </a:pPr>
            <a:endParaRPr lang="en-US" sz="600" dirty="0">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The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operator adds a value to an array unless the value is already present, in which case </a:t>
            </a:r>
            <a:r>
              <a:rPr lang="en-US" dirty="0">
                <a:solidFill>
                  <a:srgbClr val="D83713"/>
                </a:solidFill>
                <a:latin typeface="Palatino Linotype" panose="02040502050505030304" pitchFamily="18" charset="0"/>
              </a:rPr>
              <a:t>$addToSet </a:t>
            </a:r>
            <a:r>
              <a:rPr lang="en-US" dirty="0">
                <a:latin typeface="Palatino Linotype" panose="02040502050505030304" pitchFamily="18" charset="0"/>
              </a:rPr>
              <a:t>does nothing to that array.</a:t>
            </a:r>
          </a:p>
        </p:txBody>
      </p:sp>
      <p:sp>
        <p:nvSpPr>
          <p:cNvPr id="9" name="Rectangle 8">
            <a:extLst>
              <a:ext uri="{FF2B5EF4-FFF2-40B4-BE49-F238E27FC236}">
                <a16:creationId xmlns:a16="http://schemas.microsoft.com/office/drawing/2014/main" id="{78A053DC-6FF0-46BB-9FC4-2DBE7EF22E00}"/>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1264360"/>
      </p:ext>
    </p:extLst>
  </p:cSld>
  <p:clrMapOvr>
    <a:masterClrMapping/>
  </p:clrMapOvr>
</p:sld>
</file>

<file path=ppt/slides/slide1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update</a:t>
            </a:r>
          </a:p>
        </p:txBody>
      </p:sp>
      <p:sp>
        <p:nvSpPr>
          <p:cNvPr id="2" name="Rectangle 1"/>
          <p:cNvSpPr/>
          <p:nvPr/>
        </p:nvSpPr>
        <p:spPr>
          <a:xfrm>
            <a:off x="330188" y="2852936"/>
            <a:ext cx="11598460" cy="1600438"/>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publisher: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'abc</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publisher'</a:t>
            </a:r>
            <a:r>
              <a:rPr lang="en-IN" dirty="0">
                <a:latin typeface="Source Code Pro" panose="020B0509030403020204" pitchFamily="49" charset="0"/>
                <a:ea typeface="Source Code Pro" panose="020B0509030403020204" pitchFamily="49" charset="0"/>
              </a:rPr>
              <a:t>, founded: </a:t>
            </a:r>
            <a:r>
              <a:rPr lang="en-IN" dirty="0">
                <a:solidFill>
                  <a:srgbClr val="994646"/>
                </a:solidFill>
                <a:latin typeface="Source Code Pro" panose="020B0509030403020204" pitchFamily="49" charset="0"/>
                <a:ea typeface="Source Code Pro" panose="020B0509030403020204" pitchFamily="49" charset="0"/>
              </a:rPr>
              <a:t>1972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languages: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err="1">
                <a:solidFill>
                  <a:srgbClr val="669900"/>
                </a:solidFill>
                <a:latin typeface="Source Code Pro" panose="020B0509030403020204" pitchFamily="49" charset="0"/>
                <a:ea typeface="Source Code Pro" panose="020B0509030403020204" pitchFamily="49" charset="0"/>
                <a:cs typeface="Calibri" panose="020F0502020204030204" pitchFamily="34" charset="0"/>
              </a:rPr>
              <a:t>french</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IN" sz="4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email: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$each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"redis.com"</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"redis.io"</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IN" dirty="0">
                <a:latin typeface="Source Code Pro" panose="020B0509030403020204" pitchFamily="49" charset="0"/>
                <a:ea typeface="Source Code Pro" panose="020B0509030403020204" pitchFamily="49" charset="0"/>
              </a:rPr>
              <a:t>;</a:t>
            </a:r>
          </a:p>
        </p:txBody>
      </p:sp>
      <p:sp>
        <p:nvSpPr>
          <p:cNvPr id="17" name="Rectangle 16">
            <a:extLst>
              <a:ext uri="{FF2B5EF4-FFF2-40B4-BE49-F238E27FC236}">
                <a16:creationId xmlns:a16="http://schemas.microsoft.com/office/drawing/2014/main" id="{6D7B71ED-369E-4850-9FCD-DC0F923DAED8}"/>
              </a:ext>
            </a:extLst>
          </p:cNvPr>
          <p:cNvSpPr/>
          <p:nvPr/>
        </p:nvSpPr>
        <p:spPr>
          <a:xfrm>
            <a:off x="1556658" y="769347"/>
            <a:ext cx="9708248" cy="1384995"/>
          </a:xfrm>
          <a:prstGeom prst="rect">
            <a:avLst/>
          </a:prstGeom>
        </p:spPr>
        <p:txBody>
          <a:bodyPr wrap="square">
            <a:spAutoFit/>
          </a:bodyPr>
          <a:lstStyle/>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rPr>
              <a:t>field: value,</a:t>
            </a:r>
            <a:r>
              <a:rPr lang="en-IN" b="0" i="0" dirty="0">
                <a:solidFill>
                  <a:srgbClr val="061621"/>
                </a:solidFill>
                <a:effectLst/>
                <a:latin typeface="Source Code Pro" panose="020B0509030403020204" pitchFamily="49" charset="0"/>
              </a:rPr>
              <a:t> ... },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$push</a:t>
            </a:r>
            <a:r>
              <a:rPr lang="en-IN" b="0" i="0" dirty="0">
                <a:solidFill>
                  <a:srgbClr val="061621"/>
                </a:solidFill>
                <a:effectLst/>
                <a:latin typeface="Source Code Pro" panose="020B0509030403020204" pitchFamily="49" charset="0"/>
              </a:rPr>
              <a:t>: { &lt;field1&gt;: {</a:t>
            </a:r>
            <a:r>
              <a:rPr lang="en-IN" b="0" i="0" dirty="0">
                <a:solidFill>
                  <a:srgbClr val="D83713"/>
                </a:solidFill>
                <a:effectLst/>
                <a:latin typeface="Source Code Pro" panose="020B0509030403020204" pitchFamily="49" charset="0"/>
              </a:rPr>
              <a:t>$each: </a:t>
            </a:r>
            <a:r>
              <a:rPr lang="en-IN" dirty="0">
                <a:solidFill>
                  <a:srgbClr val="061621"/>
                </a:solidFill>
                <a:latin typeface="Source Code Pro" panose="020B0509030403020204" pitchFamily="49" charset="0"/>
              </a:rPr>
              <a:t>[</a:t>
            </a:r>
            <a:r>
              <a:rPr lang="en-US" dirty="0">
                <a:solidFill>
                  <a:srgbClr val="061621"/>
                </a:solidFill>
                <a:latin typeface="Source Code Pro" panose="020B0509030403020204" pitchFamily="49" charset="0"/>
              </a:rPr>
              <a:t>value, value, </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rPr>
              <a:t> </a:t>
            </a:r>
            <a:r>
              <a:rPr lang="en-IN" dirty="0">
                <a:solidFill>
                  <a:srgbClr val="061621"/>
                </a:solidFill>
                <a:latin typeface="Source Code Pro" panose="020B0509030403020204" pitchFamily="49" charset="0"/>
              </a:rPr>
              <a:t> ]</a:t>
            </a:r>
            <a:r>
              <a:rPr lang="en-IN" b="0" i="0" dirty="0">
                <a:solidFill>
                  <a:srgbClr val="061621"/>
                </a:solidFill>
                <a:effectLst/>
                <a:latin typeface="Source Code Pro" panose="020B0509030403020204" pitchFamily="49" charset="0"/>
              </a:rPr>
              <a: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$pop</a:t>
            </a:r>
            <a:r>
              <a:rPr lang="en-IN" b="0" i="0" dirty="0">
                <a:solidFill>
                  <a:srgbClr val="061621"/>
                </a:solidFill>
                <a:effectLst/>
                <a:latin typeface="Source Code Pro" panose="020B0509030403020204" pitchFamily="49" charset="0"/>
              </a:rPr>
              <a:t>: { &lt;field&gt;: &lt;-1 | 1&gt;, ... } }</a:t>
            </a:r>
          </a:p>
          <a:p>
            <a:pPr marL="342900" indent="-342900">
              <a:buFont typeface="Arial" panose="020B0604020202020204" pitchFamily="34" charset="0"/>
              <a:buChar char="•"/>
            </a:pPr>
            <a:endParaRPr lang="en-IN" sz="400" b="0" i="0" dirty="0">
              <a:solidFill>
                <a:srgbClr val="061621"/>
              </a:solidFill>
              <a:effectLst/>
              <a:latin typeface="Source Code Pro" panose="020B0509030403020204" pitchFamily="49" charset="0"/>
            </a:endParaRPr>
          </a:p>
          <a:p>
            <a:pPr marL="342900" indent="-342900">
              <a:buFont typeface="Arial" panose="020B0604020202020204" pitchFamily="34" charset="0"/>
              <a:buChar char="•"/>
            </a:pPr>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$addToSet</a:t>
            </a:r>
            <a:r>
              <a:rPr lang="en-IN" b="0" i="0" dirty="0">
                <a:solidFill>
                  <a:srgbClr val="061621"/>
                </a:solidFill>
                <a:effectLst/>
                <a:latin typeface="Source Code Pro" panose="020B0509030403020204" pitchFamily="49" charset="0"/>
              </a:rPr>
              <a:t>: { &lt;field1&gt;: &lt;value1&gt;, ... } }</a:t>
            </a:r>
            <a:endParaRPr lang="en-US" dirty="0">
              <a:solidFill>
                <a:srgbClr val="B22251"/>
              </a:solidFill>
              <a:latin typeface="Consolas" panose="020B0609020204030204" pitchFamily="49" charset="0"/>
            </a:endParaRPr>
          </a:p>
        </p:txBody>
      </p:sp>
    </p:spTree>
    <p:extLst>
      <p:ext uri="{BB962C8B-B14F-4D97-AF65-F5344CB8AC3E}">
        <p14:creationId xmlns:p14="http://schemas.microsoft.com/office/powerpoint/2010/main" val="1997035696"/>
      </p:ext>
    </p:extLst>
  </p:cSld>
  <p:clrMapOvr>
    <a:masterClrMapping/>
  </p:clrMapOvr>
</p:sld>
</file>

<file path=ppt/slides/slide1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sz="4700" dirty="0"/>
              <a:t>db.collection.findOneAndUpdate()</a:t>
            </a:r>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 single document based on the filter and sort criteria.</a:t>
            </a:r>
          </a:p>
        </p:txBody>
      </p:sp>
    </p:spTree>
    <p:extLst>
      <p:ext uri="{BB962C8B-B14F-4D97-AF65-F5344CB8AC3E}">
        <p14:creationId xmlns:p14="http://schemas.microsoft.com/office/powerpoint/2010/main" val="4262821016"/>
      </p:ext>
    </p:extLst>
  </p:cSld>
  <p:clrMapOvr>
    <a:masterClrMapping/>
  </p:clrMapOvr>
</p:sld>
</file>

<file path=ppt/slides/slide1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db.collection.findOneAndUpdate()</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findOneAndUpdate() </a:t>
            </a:r>
            <a:r>
              <a:rPr lang="en-US" dirty="0"/>
              <a:t>updates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611868"/>
            <a:ext cx="939653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findOneAndUpdate</a:t>
            </a:r>
            <a:r>
              <a:rPr lang="en-US" dirty="0">
                <a:solidFill>
                  <a:srgbClr val="061621"/>
                </a:solidFill>
                <a:latin typeface="Source Code Pro" panose="020B0509030403020204" pitchFamily="49" charset="0"/>
                <a:ea typeface="Source Code Pro" panose="020B0509030403020204" pitchFamily="49" charset="0"/>
              </a:rPr>
              <a:t>({ filter }, { update }, { options })</a:t>
            </a:r>
          </a:p>
        </p:txBody>
      </p:sp>
    </p:spTree>
    <p:extLst>
      <p:ext uri="{BB962C8B-B14F-4D97-AF65-F5344CB8AC3E}">
        <p14:creationId xmlns:p14="http://schemas.microsoft.com/office/powerpoint/2010/main" val="3613658472"/>
      </p:ext>
    </p:extLst>
  </p:cSld>
  <p:clrMapOvr>
    <a:masterClrMapping/>
  </p:clrMapOvr>
</p:sld>
</file>

<file path=ppt/slides/slide1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db.collection.replaceOne()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Replaces a single document within the collection based on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filter.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262821016"/>
      </p:ext>
    </p:extLst>
  </p:cSld>
  <p:clrMapOvr>
    <a:masterClrMapping/>
  </p:clrMapOvr>
</p:sld>
</file>

<file path=ppt/slides/slide1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db.collection.replaceOne()</a:t>
            </a:r>
          </a:p>
        </p:txBody>
      </p:sp>
      <p:sp>
        <p:nvSpPr>
          <p:cNvPr id="7" name="Rectangle 6"/>
          <p:cNvSpPr/>
          <p:nvPr/>
        </p:nvSpPr>
        <p:spPr>
          <a:xfrm>
            <a:off x="1673188" y="762000"/>
            <a:ext cx="8845624" cy="369332"/>
          </a:xfrm>
          <a:prstGeom prst="rect">
            <a:avLst/>
          </a:prstGeom>
        </p:spPr>
        <p:txBody>
          <a:bodyPr wrap="square">
            <a:spAutoFit/>
          </a:bodyPr>
          <a:lstStyle/>
          <a:p>
            <a:r>
              <a:rPr lang="en-US" b="1" i="1" dirty="0">
                <a:solidFill>
                  <a:srgbClr val="036883"/>
                </a:solidFill>
                <a:latin typeface="Palatino Linotype" panose="02040502050505030304" pitchFamily="18" charset="0"/>
              </a:rPr>
              <a:t>replaceOne()</a:t>
            </a:r>
            <a:r>
              <a:rPr lang="en-US" dirty="0"/>
              <a:t> replaces a single document within the collection based on the filter.</a:t>
            </a:r>
            <a:endParaRPr lang="en-IN" dirty="0"/>
          </a:p>
        </p:txBody>
      </p:sp>
      <p:sp>
        <p:nvSpPr>
          <p:cNvPr id="8" name="Rectangle 7"/>
          <p:cNvSpPr/>
          <p:nvPr/>
        </p:nvSpPr>
        <p:spPr>
          <a:xfrm>
            <a:off x="1524000" y="1611868"/>
            <a:ext cx="89154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replaceOne</a:t>
            </a:r>
            <a:r>
              <a:rPr lang="en-US" dirty="0">
                <a:solidFill>
                  <a:srgbClr val="061621"/>
                </a:solidFill>
                <a:latin typeface="Source Code Pro" panose="020B0509030403020204" pitchFamily="49" charset="0"/>
                <a:ea typeface="Source Code Pro" panose="020B0509030403020204" pitchFamily="49" charset="0"/>
              </a:rPr>
              <a:t>(filter, replacement, options)</a:t>
            </a:r>
          </a:p>
        </p:txBody>
      </p:sp>
      <p:sp>
        <p:nvSpPr>
          <p:cNvPr id="9" name="Rectangle 8"/>
          <p:cNvSpPr/>
          <p:nvPr/>
        </p:nvSpPr>
        <p:spPr>
          <a:xfrm>
            <a:off x="1673188" y="2354760"/>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replaceOne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y: </a:t>
            </a:r>
            <a:r>
              <a:rPr lang="en-US" dirty="0">
                <a:solidFill>
                  <a:srgbClr val="994646"/>
                </a:solidFill>
                <a:latin typeface="Source Code Pro" panose="020B0509030403020204" pitchFamily="49" charset="0"/>
                <a:ea typeface="Source Code Pro" panose="020B0509030403020204" pitchFamily="49" charset="0"/>
              </a:rPr>
              <a:t>500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137549613"/>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US" sz="3200" b="1" i="1">
                <a:solidFill>
                  <a:srgbClr val="FFFF00"/>
                </a:solidFill>
                <a:latin typeface="Arial" pitchFamily="34" charset="0"/>
                <a:cs typeface="Arial" pitchFamily="34" charset="0"/>
              </a:rPr>
              <a:t>Types of Data</a:t>
            </a:r>
            <a:endParaRPr lang="en-US" sz="3200" b="1" i="1" dirty="0">
              <a:solidFill>
                <a:srgbClr val="FFFF00"/>
              </a:solidFill>
              <a:latin typeface="Arial" pitchFamily="34" charset="0"/>
              <a:cs typeface="Arial" pitchFamily="34" charset="0"/>
            </a:endParaRPr>
          </a:p>
        </p:txBody>
      </p:sp>
      <p:sp>
        <p:nvSpPr>
          <p:cNvPr id="5" name="Rectangle 4"/>
          <p:cNvSpPr/>
          <p:nvPr/>
        </p:nvSpPr>
        <p:spPr>
          <a:xfrm>
            <a:off x="309522" y="785795"/>
            <a:ext cx="11572956" cy="4216539"/>
          </a:xfrm>
          <a:prstGeom prst="rect">
            <a:avLst/>
          </a:prstGeom>
        </p:spPr>
        <p:txBody>
          <a:bodyPr wrap="square">
            <a:spAutoFit/>
          </a:bodyPr>
          <a:lstStyle/>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Structured</a:t>
            </a:r>
            <a:endParaRPr lang="en-US" sz="2000" dirty="0">
              <a:solidFill>
                <a:schemeClr val="accent1">
                  <a:lumMod val="75000"/>
                </a:schemeClr>
              </a:solidFill>
              <a:latin typeface="Palatino Linotype" panose="02040502050505030304" pitchFamily="18" charset="0"/>
            </a:endParaRPr>
          </a:p>
          <a:p>
            <a:pPr marL="363538"/>
            <a:r>
              <a:rPr lang="en-US" dirty="0">
                <a:latin typeface="Palatino Linotype" panose="02040502050505030304" pitchFamily="18" charset="0"/>
              </a:rPr>
              <a:t>The data that can be stored and processed in a fixed format is called as Structured Data. Data stored in a relational database management system (RDBMS) is one example of  ‘structured’ data. It is easy to process structured data as it has a fixed schema. Structured Query Language (SQL) is often used to manage such kind of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Semi-Structured</a:t>
            </a:r>
          </a:p>
          <a:p>
            <a:pPr marL="363538"/>
            <a:r>
              <a:rPr lang="en-US" dirty="0">
                <a:latin typeface="Palatino Linotype" panose="02040502050505030304" pitchFamily="18" charset="0"/>
              </a:rPr>
              <a:t>Semi-Structured Data is a type of data which does not have a formal structure of a data model, i.e. a table definition in a relational DBMS,  XML files or JSON documents are examples of semi-structured data.</a:t>
            </a:r>
          </a:p>
          <a:p>
            <a:endParaRPr lang="en-US" sz="2000" dirty="0">
              <a:latin typeface="Palatino Linotype" panose="02040502050505030304" pitchFamily="18" charset="0"/>
            </a:endParaRPr>
          </a:p>
          <a:p>
            <a:pPr marL="342900" indent="-342900">
              <a:buFont typeface="Arial" panose="020B0604020202020204" pitchFamily="34" charset="0"/>
              <a:buChar char="•"/>
            </a:pPr>
            <a:r>
              <a:rPr lang="en-US" sz="2000" b="1" i="1" dirty="0">
                <a:solidFill>
                  <a:schemeClr val="accent1">
                    <a:lumMod val="75000"/>
                  </a:schemeClr>
                </a:solidFill>
                <a:latin typeface="Palatino Linotype" panose="02040502050505030304" pitchFamily="18" charset="0"/>
              </a:rPr>
              <a:t>Unstructured</a:t>
            </a:r>
          </a:p>
          <a:p>
            <a:pPr marL="363538"/>
            <a:r>
              <a:rPr lang="en-US" dirty="0">
                <a:latin typeface="Palatino Linotype" panose="02040502050505030304" pitchFamily="18" charset="0"/>
              </a:rPr>
              <a:t>The data which have unknown form and cannot be stored in RDBMS and cannot be analyzed unless it is transformed into a structured format is called as unstructured data. Text Files and multimedia contents like images, audios, videos are example of unstructured data. </a:t>
            </a:r>
            <a:r>
              <a:rPr lang="en-US" b="1" dirty="0">
                <a:latin typeface="Palatino Linotype" panose="02040502050505030304" pitchFamily="18" charset="0"/>
              </a:rPr>
              <a:t> </a:t>
            </a:r>
            <a:endParaRPr lang="en-US" dirty="0">
              <a:latin typeface="Palatino Linotype" panose="02040502050505030304" pitchFamily="18" charset="0"/>
            </a:endParaRPr>
          </a:p>
        </p:txBody>
      </p:sp>
      <p:cxnSp>
        <p:nvCxnSpPr>
          <p:cNvPr id="8" name="Straight Connector 7">
            <a:extLst>
              <a:ext uri="{FF2B5EF4-FFF2-40B4-BE49-F238E27FC236}">
                <a16:creationId xmlns:a16="http://schemas.microsoft.com/office/drawing/2014/main" id="{6F879979-E180-4CA7-A269-41C4EBDFDCD8}"/>
              </a:ext>
            </a:extLst>
          </p:cNvPr>
          <p:cNvCxnSpPr/>
          <p:nvPr/>
        </p:nvCxnSpPr>
        <p:spPr>
          <a:xfrm>
            <a:off x="309522" y="5661248"/>
            <a:ext cx="11403102"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232694154"/>
      </p:ext>
    </p:extLst>
  </p:cSld>
  <p:clrMapOvr>
    <a:masterClrMapping/>
  </p:clrMapOvr>
</p:sld>
</file>

<file path=ppt/slides/slide1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db.collection.deleteOne() &amp; db.collection.deleteMany()</a:t>
            </a:r>
            <a:endParaRPr lang="en-US" dirty="0"/>
          </a:p>
          <a:p>
            <a:endParaRPr lang="en-US" dirty="0"/>
          </a:p>
        </p:txBody>
      </p:sp>
      <p:sp>
        <p:nvSpPr>
          <p:cNvPr id="3" name="Rectangle 2"/>
          <p:cNvSpPr/>
          <p:nvPr/>
        </p:nvSpPr>
        <p:spPr>
          <a:xfrm>
            <a:off x="1943100" y="3779748"/>
            <a:ext cx="8305800"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single document from a collection.</a:t>
            </a:r>
          </a:p>
        </p:txBody>
      </p:sp>
    </p:spTree>
    <p:extLst>
      <p:ext uri="{BB962C8B-B14F-4D97-AF65-F5344CB8AC3E}">
        <p14:creationId xmlns:p14="http://schemas.microsoft.com/office/powerpoint/2010/main" val="3719896549"/>
      </p:ext>
    </p:extLst>
  </p:cSld>
  <p:clrMapOvr>
    <a:masterClrMapping/>
  </p:clrMapOvr>
</p:sld>
</file>

<file path=ppt/slides/slide1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db.collection.deleteOne() db.collection.deleteMany()</a:t>
            </a:r>
          </a:p>
        </p:txBody>
      </p:sp>
      <p:sp>
        <p:nvSpPr>
          <p:cNvPr id="7" name="Rectangle 6"/>
          <p:cNvSpPr/>
          <p:nvPr/>
        </p:nvSpPr>
        <p:spPr>
          <a:xfrm>
            <a:off x="1524000" y="1338065"/>
            <a:ext cx="9144000" cy="1107996"/>
          </a:xfrm>
          <a:prstGeom prst="rect">
            <a:avLst/>
          </a:prstGeom>
        </p:spPr>
        <p:txBody>
          <a:bodyPr wrap="square">
            <a:spAutoFit/>
          </a:bodyPr>
          <a:lstStyle/>
          <a:p>
            <a:r>
              <a:rPr lang="en-US" b="1" i="1" dirty="0">
                <a:solidFill>
                  <a:srgbClr val="036883"/>
                </a:solidFill>
                <a:latin typeface="Palatino Linotype" panose="02040502050505030304" pitchFamily="18" charset="0"/>
              </a:rPr>
              <a:t>deleteOne()</a:t>
            </a:r>
            <a:r>
              <a:rPr lang="en-US" dirty="0"/>
              <a:t> removes a </a:t>
            </a:r>
            <a:r>
              <a:rPr lang="en-US" b="1" dirty="0">
                <a:solidFill>
                  <a:srgbClr val="FF8C00"/>
                </a:solidFill>
              </a:rPr>
              <a:t>single</a:t>
            </a:r>
            <a:r>
              <a:rPr lang="en-US" dirty="0"/>
              <a:t> document from a collection. Specify an empty document { } to delete the first document returned in the collection.</a:t>
            </a:r>
          </a:p>
          <a:p>
            <a:endParaRPr lang="en-US" sz="1200" dirty="0"/>
          </a:p>
          <a:p>
            <a:r>
              <a:rPr lang="en-US" b="1" i="1" dirty="0">
                <a:solidFill>
                  <a:srgbClr val="036883"/>
                </a:solidFill>
                <a:latin typeface="Palatino Linotype" panose="02040502050505030304" pitchFamily="18" charset="0"/>
              </a:rPr>
              <a:t>deleteMany()</a:t>
            </a:r>
            <a:r>
              <a:rPr lang="en-US" dirty="0"/>
              <a:t> removes </a:t>
            </a:r>
            <a:r>
              <a:rPr lang="en-US" b="1" dirty="0">
                <a:solidFill>
                  <a:srgbClr val="FF8C00"/>
                </a:solidFill>
              </a:rPr>
              <a:t>all</a:t>
            </a:r>
            <a:r>
              <a:rPr lang="en-US" dirty="0"/>
              <a:t> documents that match the filter from a collection.</a:t>
            </a:r>
            <a:endParaRPr lang="en-IN" dirty="0"/>
          </a:p>
        </p:txBody>
      </p:sp>
      <p:sp>
        <p:nvSpPr>
          <p:cNvPr id="8" name="Rectangle 7"/>
          <p:cNvSpPr/>
          <p:nvPr/>
        </p:nvSpPr>
        <p:spPr>
          <a:xfrm>
            <a:off x="1524000" y="2924944"/>
            <a:ext cx="9144000"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deleteOne</a:t>
            </a:r>
            <a:r>
              <a:rPr lang="en-US" dirty="0">
                <a:solidFill>
                  <a:srgbClr val="061621"/>
                </a:solidFill>
                <a:latin typeface="Source Code Pro" panose="020B0509030403020204" pitchFamily="49" charset="0"/>
                <a:ea typeface="Source Code Pro" panose="020B0509030403020204" pitchFamily="49" charset="0"/>
              </a:rPr>
              <a:t>({ filter })</a:t>
            </a:r>
          </a:p>
          <a:p>
            <a:endParaRPr lang="en-US" sz="800" dirty="0">
              <a:solidFill>
                <a:srgbClr val="061621"/>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deleteMany</a:t>
            </a:r>
            <a:r>
              <a:rPr lang="en-US" dirty="0">
                <a:solidFill>
                  <a:srgbClr val="061621"/>
                </a:solidFill>
                <a:latin typeface="Source Code Pro" panose="020B0509030403020204" pitchFamily="49" charset="0"/>
                <a:ea typeface="Source Code Pro" panose="020B0509030403020204" pitchFamily="49" charset="0"/>
              </a:rPr>
              <a:t>({ filter })</a:t>
            </a:r>
          </a:p>
        </p:txBody>
      </p:sp>
      <p:sp>
        <p:nvSpPr>
          <p:cNvPr id="5" name="Rectangle 4"/>
          <p:cNvSpPr/>
          <p:nvPr/>
        </p:nvSpPr>
        <p:spPr>
          <a:xfrm>
            <a:off x="1673188" y="4082296"/>
            <a:ext cx="8766212" cy="193899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deleteMany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696592824"/>
      </p:ext>
    </p:extLst>
  </p:cSld>
  <p:clrMapOvr>
    <a:masterClrMapping/>
  </p:clrMapOvr>
</p:sld>
</file>

<file path=ppt/slides/slide1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db.collection.findOneAndDelete()</a:t>
            </a:r>
          </a:p>
        </p:txBody>
      </p:sp>
      <p:sp>
        <p:nvSpPr>
          <p:cNvPr id="3" name="Rectangle 2"/>
          <p:cNvSpPr/>
          <p:nvPr/>
        </p:nvSpPr>
        <p:spPr>
          <a:xfrm>
            <a:off x="1751298" y="2926685"/>
            <a:ext cx="86894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Deletes a single document based on the filter and sort criteria, returning the deleted document.</a:t>
            </a:r>
          </a:p>
        </p:txBody>
      </p:sp>
    </p:spTree>
    <p:extLst>
      <p:ext uri="{BB962C8B-B14F-4D97-AF65-F5344CB8AC3E}">
        <p14:creationId xmlns:p14="http://schemas.microsoft.com/office/powerpoint/2010/main" val="4110389760"/>
      </p:ext>
    </p:extLst>
  </p:cSld>
  <p:clrMapOvr>
    <a:masterClrMapping/>
  </p:clrMapOvr>
</p:sld>
</file>

<file path=ppt/slides/slide1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US" sz="3200" b="1" i="1" dirty="0">
                <a:solidFill>
                  <a:srgbClr val="FFFF00"/>
                </a:solidFill>
                <a:latin typeface="Arial" pitchFamily="34" charset="0"/>
                <a:cs typeface="Arial" pitchFamily="34" charset="0"/>
              </a:rPr>
              <a:t>db.collection.findOneAndDelete() </a:t>
            </a:r>
            <a:endParaRPr lang="en-IN" sz="3200" b="1" i="1" dirty="0">
              <a:solidFill>
                <a:srgbClr val="FFFF00"/>
              </a:solidFill>
              <a:latin typeface="Arial" pitchFamily="34" charset="0"/>
              <a:cs typeface="Arial" pitchFamily="34" charset="0"/>
            </a:endParaRP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findOneAndDelete() </a:t>
            </a:r>
            <a:r>
              <a:rPr lang="en-US" dirty="0"/>
              <a:t>deletes the first matching document in the collection that matches the filter. The sort parameter can be used to influence which document is updated.</a:t>
            </a:r>
            <a:endParaRPr lang="en-IN" dirty="0"/>
          </a:p>
        </p:txBody>
      </p:sp>
      <p:sp>
        <p:nvSpPr>
          <p:cNvPr id="8" name="Rectangle 7"/>
          <p:cNvSpPr/>
          <p:nvPr/>
        </p:nvSpPr>
        <p:spPr>
          <a:xfrm>
            <a:off x="1524000" y="1916660"/>
            <a:ext cx="9756576"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findOneAndDelete</a:t>
            </a:r>
            <a:r>
              <a:rPr lang="en-US" dirty="0">
                <a:solidFill>
                  <a:srgbClr val="061621"/>
                </a:solidFill>
                <a:latin typeface="Source Code Pro" panose="020B0509030403020204" pitchFamily="49" charset="0"/>
                <a:ea typeface="Source Code Pro" panose="020B0509030403020204" pitchFamily="49" charset="0"/>
              </a:rPr>
              <a:t>({ filter }, [ { sort },{ projection }])</a:t>
            </a:r>
          </a:p>
        </p:txBody>
      </p:sp>
      <p:sp>
        <p:nvSpPr>
          <p:cNvPr id="5" name="Rectangle 4"/>
          <p:cNvSpPr/>
          <p:nvPr/>
        </p:nvSpPr>
        <p:spPr>
          <a:xfrm>
            <a:off x="1260004" y="2780928"/>
            <a:ext cx="967199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findOneAndDelete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771916804"/>
      </p:ext>
    </p:extLst>
  </p:cSld>
  <p:clrMapOvr>
    <a:masterClrMapping/>
  </p:clrMapOvr>
</p:sld>
</file>

<file path=ppt/slides/slide1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4290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aggregate()</a:t>
            </a:r>
            <a:endParaRPr lang="en-US" dirty="0"/>
          </a:p>
        </p:txBody>
      </p:sp>
      <p:sp>
        <p:nvSpPr>
          <p:cNvPr id="3" name="Rectangle 2"/>
          <p:cNvSpPr/>
          <p:nvPr/>
        </p:nvSpPr>
        <p:spPr>
          <a:xfrm>
            <a:off x="1523490" y="4311392"/>
            <a:ext cx="914501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 aggregation, the result of one stage is simply passed to another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4" name="Rectangle 3"/>
          <p:cNvSpPr/>
          <p:nvPr/>
        </p:nvSpPr>
        <p:spPr>
          <a:xfrm>
            <a:off x="8273939" y="478961"/>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sp>
        <p:nvSpPr>
          <p:cNvPr id="5" name="Rectangle 4"/>
          <p:cNvSpPr/>
          <p:nvPr/>
        </p:nvSpPr>
        <p:spPr>
          <a:xfrm>
            <a:off x="263352" y="481938"/>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graphicFrame>
        <p:nvGraphicFramePr>
          <p:cNvPr id="7" name="Table 6">
            <a:extLst>
              <a:ext uri="{FF2B5EF4-FFF2-40B4-BE49-F238E27FC236}">
                <a16:creationId xmlns:a16="http://schemas.microsoft.com/office/drawing/2014/main" id="{93D2B365-AA4F-4C08-8DB3-3C56EC163CDA}"/>
              </a:ext>
            </a:extLst>
          </p:cNvPr>
          <p:cNvGraphicFramePr>
            <a:graphicFrameLocks noGrp="1"/>
          </p:cNvGraphicFramePr>
          <p:nvPr>
            <p:extLst>
              <p:ext uri="{D42A27DB-BD31-4B8C-83A1-F6EECF244321}">
                <p14:modId xmlns:p14="http://schemas.microsoft.com/office/powerpoint/2010/main" val="1265151733"/>
              </p:ext>
            </p:extLst>
          </p:nvPr>
        </p:nvGraphicFramePr>
        <p:xfrm>
          <a:off x="0" y="1218456"/>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8" name="Table 7">
            <a:extLst>
              <a:ext uri="{FF2B5EF4-FFF2-40B4-BE49-F238E27FC236}">
                <a16:creationId xmlns:a16="http://schemas.microsoft.com/office/drawing/2014/main" id="{3E21AF42-E872-4374-9742-0A0905040C42}"/>
              </a:ext>
            </a:extLst>
          </p:cNvPr>
          <p:cNvGraphicFramePr>
            <a:graphicFrameLocks noGrp="1"/>
          </p:cNvGraphicFramePr>
          <p:nvPr>
            <p:extLst>
              <p:ext uri="{D42A27DB-BD31-4B8C-83A1-F6EECF244321}">
                <p14:modId xmlns:p14="http://schemas.microsoft.com/office/powerpoint/2010/main" val="3017922240"/>
              </p:ext>
            </p:extLst>
          </p:nvPr>
        </p:nvGraphicFramePr>
        <p:xfrm>
          <a:off x="-2" y="2226568"/>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320010287"/>
      </p:ext>
    </p:extLst>
  </p:cSld>
  <p:clrMapOvr>
    <a:masterClrMapping/>
  </p:clrMapOvr>
</p:sld>
</file>

<file path=ppt/slides/slide1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db.collection.aggregate()</a:t>
            </a:r>
          </a:p>
        </p:txBody>
      </p:sp>
      <p:sp>
        <p:nvSpPr>
          <p:cNvPr id="8" name="Rectangle 7"/>
          <p:cNvSpPr/>
          <p:nvPr/>
        </p:nvSpPr>
        <p:spPr>
          <a:xfrm>
            <a:off x="191344" y="3923764"/>
            <a:ext cx="11809312"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collection.aggregate</a:t>
            </a:r>
            <a:r>
              <a:rPr lang="en-US" dirty="0">
                <a:solidFill>
                  <a:srgbClr val="061621"/>
                </a:solidFill>
                <a:latin typeface="Source Code Pro" panose="020B0509030403020204" pitchFamily="49" charset="0"/>
                <a:ea typeface="Source Code Pro" panose="020B0509030403020204" pitchFamily="49" charset="0"/>
              </a:rPr>
              <a:t>( [ { &lt;stage1&gt; }, { &lt;stage2&gt; }, ..., { &lt;stageN&gt; } ] )</a:t>
            </a:r>
          </a:p>
        </p:txBody>
      </p:sp>
      <p:sp>
        <p:nvSpPr>
          <p:cNvPr id="5" name="Rectangle 4"/>
          <p:cNvSpPr/>
          <p:nvPr/>
        </p:nvSpPr>
        <p:spPr>
          <a:xfrm>
            <a:off x="191344" y="4545415"/>
            <a:ext cx="87662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a:extLst>
              <a:ext uri="{FF2B5EF4-FFF2-40B4-BE49-F238E27FC236}">
                <a16:creationId xmlns:a16="http://schemas.microsoft.com/office/drawing/2014/main" id="{E3C359F6-E868-4C9C-BD0F-306B11723EEB}"/>
              </a:ext>
            </a:extLst>
          </p:cNvPr>
          <p:cNvSpPr/>
          <p:nvPr/>
        </p:nvSpPr>
        <p:spPr>
          <a:xfrm>
            <a:off x="191344" y="807095"/>
            <a:ext cx="1091966" cy="461665"/>
          </a:xfrm>
          <a:prstGeom prst="rect">
            <a:avLst/>
          </a:prstGeom>
        </p:spPr>
        <p:txBody>
          <a:bodyPr wrap="none">
            <a:spAutoFit/>
          </a:bodyPr>
          <a:lstStyle/>
          <a:p>
            <a:r>
              <a:rPr lang="en-US" sz="2400" i="1" dirty="0">
                <a:solidFill>
                  <a:srgbClr val="FF5A36"/>
                </a:solidFill>
                <a:latin typeface="arial" panose="020B0604020202020204" pitchFamily="34" charset="0"/>
              </a:rPr>
              <a:t>stages</a:t>
            </a:r>
            <a:endParaRPr lang="en-US" sz="2400" i="1" dirty="0">
              <a:solidFill>
                <a:srgbClr val="FF5A36"/>
              </a:solidFill>
            </a:endParaRPr>
          </a:p>
        </p:txBody>
      </p:sp>
      <p:sp>
        <p:nvSpPr>
          <p:cNvPr id="4" name="Rectangle 3">
            <a:extLst>
              <a:ext uri="{FF2B5EF4-FFF2-40B4-BE49-F238E27FC236}">
                <a16:creationId xmlns:a16="http://schemas.microsoft.com/office/drawing/2014/main" id="{5BB66185-96C5-4114-B241-78811FE3F387}"/>
              </a:ext>
            </a:extLst>
          </p:cNvPr>
          <p:cNvSpPr/>
          <p:nvPr/>
        </p:nvSpPr>
        <p:spPr>
          <a:xfrm>
            <a:off x="8273106" y="806352"/>
            <a:ext cx="3918060" cy="461665"/>
          </a:xfrm>
          <a:prstGeom prst="rect">
            <a:avLst/>
          </a:prstGeom>
        </p:spPr>
        <p:txBody>
          <a:bodyPr wrap="none">
            <a:spAutoFit/>
          </a:bodyPr>
          <a:lstStyle/>
          <a:p>
            <a:r>
              <a:rPr lang="en-US" sz="2400" i="1" dirty="0">
                <a:solidFill>
                  <a:schemeClr val="tx1">
                    <a:lumMod val="65000"/>
                    <a:lumOff val="35000"/>
                  </a:schemeClr>
                </a:solidFill>
                <a:latin typeface="arial" panose="020B0604020202020204" pitchFamily="34" charset="0"/>
              </a:rPr>
              <a:t>All stages are independent.</a:t>
            </a:r>
            <a:endParaRPr lang="en-US" sz="2400" i="1" dirty="0">
              <a:solidFill>
                <a:schemeClr val="tx1">
                  <a:lumMod val="65000"/>
                  <a:lumOff val="35000"/>
                </a:schemeClr>
              </a:solidFill>
            </a:endParaRPr>
          </a:p>
        </p:txBody>
      </p:sp>
      <p:graphicFrame>
        <p:nvGraphicFramePr>
          <p:cNvPr id="9" name="Table 8">
            <a:extLst>
              <a:ext uri="{FF2B5EF4-FFF2-40B4-BE49-F238E27FC236}">
                <a16:creationId xmlns:a16="http://schemas.microsoft.com/office/drawing/2014/main" id="{0433048C-85F5-40C3-B2F6-BD4B19A3010D}"/>
              </a:ext>
            </a:extLst>
          </p:cNvPr>
          <p:cNvGraphicFramePr>
            <a:graphicFrameLocks noGrp="1"/>
          </p:cNvGraphicFramePr>
          <p:nvPr>
            <p:extLst>
              <p:ext uri="{D42A27DB-BD31-4B8C-83A1-F6EECF244321}">
                <p14:modId xmlns:p14="http://schemas.microsoft.com/office/powerpoint/2010/main" val="789122826"/>
              </p:ext>
            </p:extLst>
          </p:nvPr>
        </p:nvGraphicFramePr>
        <p:xfrm>
          <a:off x="0" y="1506488"/>
          <a:ext cx="12191999" cy="914400"/>
        </p:xfrm>
        <a:graphic>
          <a:graphicData uri="http://schemas.openxmlformats.org/drawingml/2006/table">
            <a:tbl>
              <a:tblPr firstRow="1" bandRow="1">
                <a:tableStyleId>{5940675A-B579-460E-94D1-54222C63F5DA}</a:tableStyleId>
              </a:tblPr>
              <a:tblGrid>
                <a:gridCol w="1048775">
                  <a:extLst>
                    <a:ext uri="{9D8B030D-6E8A-4147-A177-3AD203B41FA5}">
                      <a16:colId xmlns:a16="http://schemas.microsoft.com/office/drawing/2014/main" val="20000"/>
                    </a:ext>
                  </a:extLst>
                </a:gridCol>
                <a:gridCol w="1158793">
                  <a:extLst>
                    <a:ext uri="{9D8B030D-6E8A-4147-A177-3AD203B41FA5}">
                      <a16:colId xmlns:a16="http://schemas.microsoft.com/office/drawing/2014/main" val="20001"/>
                    </a:ext>
                  </a:extLst>
                </a:gridCol>
                <a:gridCol w="1584176">
                  <a:extLst>
                    <a:ext uri="{9D8B030D-6E8A-4147-A177-3AD203B41FA5}">
                      <a16:colId xmlns:a16="http://schemas.microsoft.com/office/drawing/2014/main" val="1005391357"/>
                    </a:ext>
                  </a:extLst>
                </a:gridCol>
                <a:gridCol w="1224136">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4">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$match</a:t>
                      </a:r>
                    </a:p>
                    <a:p>
                      <a:pPr algn="ctr"/>
                      <a:r>
                        <a:rPr lang="en-US" sz="1600" dirty="0">
                          <a:solidFill>
                            <a:schemeClr val="accent6">
                              <a:lumMod val="75000"/>
                            </a:schemeClr>
                          </a:solidFill>
                        </a:rPr>
                        <a:t>WHERE</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$project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SELECT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$addFields</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ADD New</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fields</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r>
                        <a:rPr kumimoji="0" lang="en-US" sz="2200" kern="1200" dirty="0">
                          <a:solidFill>
                            <a:srgbClr val="FF0000"/>
                          </a:solidFill>
                          <a:latin typeface="+mn-lt"/>
                          <a:ea typeface="+mn-ea"/>
                          <a:cs typeface="+mn-cs"/>
                        </a:rPr>
                        <a:t>$sample</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RANDOM</a:t>
                      </a:r>
                    </a:p>
                    <a:p>
                      <a:pPr marL="0" marR="0" indent="0" algn="ctr" defTabSz="914400" rtl="0" eaLnBrk="1" fontAlgn="auto" latinLnBrk="0" hangingPunct="1">
                        <a:lnSpc>
                          <a:spcPct val="100000"/>
                        </a:lnSpc>
                        <a:spcBef>
                          <a:spcPts val="0"/>
                        </a:spcBef>
                        <a:spcAft>
                          <a:spcPts val="0"/>
                        </a:spcAft>
                        <a:buClrTx/>
                        <a:buSzTx/>
                        <a:buFontTx/>
                        <a:buNone/>
                        <a:tabLst/>
                        <a:defRPr/>
                      </a:pPr>
                      <a:r>
                        <a:rPr kumimoji="0" lang="en-US" sz="1600" kern="1200" dirty="0">
                          <a:solidFill>
                            <a:schemeClr val="accent6">
                              <a:lumMod val="75000"/>
                            </a:schemeClr>
                          </a:solidFill>
                          <a:latin typeface="+mn-lt"/>
                          <a:ea typeface="+mn-ea"/>
                          <a:cs typeface="+mn-cs"/>
                        </a:rPr>
                        <a:t>document</a:t>
                      </a: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$unwind</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PIVOT</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an array</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$group</a:t>
                      </a:r>
                    </a:p>
                    <a:p>
                      <a:pPr marL="0" marR="0" indent="0" algn="ctr" defTabSz="914400" rtl="0" eaLnBrk="1" fontAlgn="auto" latinLnBrk="0" hangingPunct="1">
                        <a:lnSpc>
                          <a:spcPct val="100000"/>
                        </a:lnSpc>
                        <a:spcBef>
                          <a:spcPts val="0"/>
                        </a:spcBef>
                        <a:spcAft>
                          <a:spcPts val="0"/>
                        </a:spcAft>
                        <a:buClrTx/>
                        <a:buSzTx/>
                        <a:buFontTx/>
                        <a:buNone/>
                        <a:tabLst/>
                        <a:defRPr/>
                      </a:pPr>
                      <a:r>
                        <a:rPr lang="en-US" sz="1600" dirty="0">
                          <a:solidFill>
                            <a:schemeClr val="accent6">
                              <a:lumMod val="75000"/>
                            </a:schemeClr>
                          </a:solidFill>
                        </a:rPr>
                        <a:t>GROUP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$match</a:t>
                      </a:r>
                    </a:p>
                    <a:p>
                      <a:pPr algn="ctr"/>
                      <a:r>
                        <a:rPr lang="en-US" sz="1600" dirty="0">
                          <a:solidFill>
                            <a:schemeClr val="accent6">
                              <a:lumMod val="75000"/>
                            </a:schemeClr>
                          </a:solidFill>
                        </a:rPr>
                        <a:t>HAVING</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$sort</a:t>
                      </a:r>
                    </a:p>
                    <a:p>
                      <a:pPr algn="ctr"/>
                      <a:r>
                        <a:rPr lang="en-US" sz="1600" dirty="0">
                          <a:solidFill>
                            <a:schemeClr val="accent6">
                              <a:lumMod val="75000"/>
                            </a:schemeClr>
                          </a:solidFill>
                        </a:rPr>
                        <a:t>ORDER BY 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$limit</a:t>
                      </a:r>
                    </a:p>
                    <a:p>
                      <a:pPr algn="ctr"/>
                      <a:r>
                        <a:rPr lang="en-US" sz="1600" dirty="0">
                          <a:solidFill>
                            <a:schemeClr val="accent6">
                              <a:lumMod val="75000"/>
                            </a:schemeClr>
                          </a:solidFill>
                        </a:rPr>
                        <a:t>TOP</a:t>
                      </a:r>
                    </a:p>
                    <a:p>
                      <a:pPr algn="ctr"/>
                      <a:r>
                        <a:rPr lang="en-US" sz="1600" dirty="0">
                          <a:solidFill>
                            <a:schemeClr val="accent6">
                              <a:lumMod val="75000"/>
                            </a:schemeClr>
                          </a:solidFill>
                        </a:rPr>
                        <a:t>clause</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$skip</a:t>
                      </a:r>
                    </a:p>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graphicFrame>
        <p:nvGraphicFramePr>
          <p:cNvPr id="11" name="Table 10">
            <a:extLst>
              <a:ext uri="{FF2B5EF4-FFF2-40B4-BE49-F238E27FC236}">
                <a16:creationId xmlns:a16="http://schemas.microsoft.com/office/drawing/2014/main" id="{23842D7B-2C27-4ECD-B17D-C8866BF3116F}"/>
              </a:ext>
            </a:extLst>
          </p:cNvPr>
          <p:cNvGraphicFramePr>
            <a:graphicFrameLocks noGrp="1"/>
          </p:cNvGraphicFramePr>
          <p:nvPr>
            <p:extLst>
              <p:ext uri="{D42A27DB-BD31-4B8C-83A1-F6EECF244321}">
                <p14:modId xmlns:p14="http://schemas.microsoft.com/office/powerpoint/2010/main" val="88033132"/>
              </p:ext>
            </p:extLst>
          </p:nvPr>
        </p:nvGraphicFramePr>
        <p:xfrm>
          <a:off x="-2" y="2486784"/>
          <a:ext cx="12192000" cy="1158240"/>
        </p:xfrm>
        <a:graphic>
          <a:graphicData uri="http://schemas.openxmlformats.org/drawingml/2006/table">
            <a:tbl>
              <a:tblPr firstRow="1" bandRow="1">
                <a:tableStyleId>{5940675A-B579-460E-94D1-54222C63F5DA}</a:tableStyleId>
              </a:tblPr>
              <a:tblGrid>
                <a:gridCol w="1127450">
                  <a:extLst>
                    <a:ext uri="{9D8B030D-6E8A-4147-A177-3AD203B41FA5}">
                      <a16:colId xmlns:a16="http://schemas.microsoft.com/office/drawing/2014/main" val="20000"/>
                    </a:ext>
                  </a:extLst>
                </a:gridCol>
                <a:gridCol w="1080116">
                  <a:extLst>
                    <a:ext uri="{9D8B030D-6E8A-4147-A177-3AD203B41FA5}">
                      <a16:colId xmlns:a16="http://schemas.microsoft.com/office/drawing/2014/main" val="20001"/>
                    </a:ext>
                  </a:extLst>
                </a:gridCol>
                <a:gridCol w="1584177">
                  <a:extLst>
                    <a:ext uri="{9D8B030D-6E8A-4147-A177-3AD203B41FA5}">
                      <a16:colId xmlns:a16="http://schemas.microsoft.com/office/drawing/2014/main" val="1005391357"/>
                    </a:ext>
                  </a:extLst>
                </a:gridCol>
                <a:gridCol w="1224137">
                  <a:extLst>
                    <a:ext uri="{9D8B030D-6E8A-4147-A177-3AD203B41FA5}">
                      <a16:colId xmlns:a16="http://schemas.microsoft.com/office/drawing/2014/main" val="1092439937"/>
                    </a:ext>
                  </a:extLst>
                </a:gridCol>
                <a:gridCol w="1296144">
                  <a:extLst>
                    <a:ext uri="{9D8B030D-6E8A-4147-A177-3AD203B41FA5}">
                      <a16:colId xmlns:a16="http://schemas.microsoft.com/office/drawing/2014/main" val="20002"/>
                    </a:ext>
                  </a:extLst>
                </a:gridCol>
                <a:gridCol w="1642775">
                  <a:extLst>
                    <a:ext uri="{9D8B030D-6E8A-4147-A177-3AD203B41FA5}">
                      <a16:colId xmlns:a16="http://schemas.microsoft.com/office/drawing/2014/main" val="20003"/>
                    </a:ext>
                  </a:extLst>
                </a:gridCol>
                <a:gridCol w="1177000">
                  <a:extLst>
                    <a:ext uri="{9D8B030D-6E8A-4147-A177-3AD203B41FA5}">
                      <a16:colId xmlns:a16="http://schemas.microsoft.com/office/drawing/2014/main" val="20004"/>
                    </a:ext>
                  </a:extLst>
                </a:gridCol>
                <a:gridCol w="1333933">
                  <a:extLst>
                    <a:ext uri="{9D8B030D-6E8A-4147-A177-3AD203B41FA5}">
                      <a16:colId xmlns:a16="http://schemas.microsoft.com/office/drawing/2014/main" val="20005"/>
                    </a:ext>
                  </a:extLst>
                </a:gridCol>
                <a:gridCol w="863134">
                  <a:extLst>
                    <a:ext uri="{9D8B030D-6E8A-4147-A177-3AD203B41FA5}">
                      <a16:colId xmlns:a16="http://schemas.microsoft.com/office/drawing/2014/main" val="20006"/>
                    </a:ext>
                  </a:extLst>
                </a:gridCol>
                <a:gridCol w="863134">
                  <a:extLst>
                    <a:ext uri="{9D8B030D-6E8A-4147-A177-3AD203B41FA5}">
                      <a16:colId xmlns:a16="http://schemas.microsoft.com/office/drawing/2014/main" val="20007"/>
                    </a:ext>
                  </a:extLst>
                </a:gridCol>
              </a:tblGrid>
              <a:tr h="370840">
                <a:tc>
                  <a:txBody>
                    <a:bodyPr/>
                    <a:lstStyle/>
                    <a:p>
                      <a:pPr algn="ctr"/>
                      <a:r>
                        <a:rPr lang="en-US" sz="2200" dirty="0">
                          <a:solidFill>
                            <a:srgbClr val="FF0000"/>
                          </a:solidFill>
                        </a:rPr>
                        <a:t>$unset</a:t>
                      </a:r>
                    </a:p>
                    <a:p>
                      <a:pPr algn="ctr"/>
                      <a:r>
                        <a:rPr lang="en-US" sz="1600" dirty="0">
                          <a:solidFill>
                            <a:schemeClr val="accent6">
                              <a:lumMod val="75000"/>
                            </a:schemeClr>
                          </a:solidFill>
                        </a:rPr>
                        <a:t>REMOVE fields from output</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r>
                        <a:rPr lang="en-US" sz="2200" dirty="0">
                          <a:solidFill>
                            <a:srgbClr val="FF0000"/>
                          </a:solidFill>
                        </a:rPr>
                        <a:t>$out</a:t>
                      </a:r>
                    </a:p>
                    <a:p>
                      <a:pPr algn="ctr"/>
                      <a:r>
                        <a:rPr lang="en-US" sz="1600" dirty="0">
                          <a:solidFill>
                            <a:schemeClr val="accent6">
                              <a:lumMod val="75000"/>
                            </a:schemeClr>
                          </a:solidFill>
                        </a:rPr>
                        <a:t>NEW Collection</a:t>
                      </a: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0" marR="0" indent="0" algn="ctr" defTabSz="914400" rtl="0" eaLnBrk="1" fontAlgn="auto" latinLnBrk="0" hangingPunct="1">
                        <a:lnSpc>
                          <a:spcPct val="100000"/>
                        </a:lnSpc>
                        <a:spcBef>
                          <a:spcPts val="0"/>
                        </a:spcBef>
                        <a:spcAft>
                          <a:spcPts val="0"/>
                        </a:spcAft>
                        <a:buClrTx/>
                        <a:buSzTx/>
                        <a:buFontTx/>
                        <a:buNone/>
                        <a:tabLst/>
                        <a:defRPr/>
                      </a:pPr>
                      <a:endParaRPr kumimoji="0" lang="en-US" sz="1600" kern="1200" dirty="0">
                        <a:solidFill>
                          <a:srgbClr val="ECD540"/>
                        </a:solidFill>
                        <a:latin typeface="+mn-lt"/>
                        <a:ea typeface="+mn-ea"/>
                        <a:cs typeface="+mn-cs"/>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1600" dirty="0">
                        <a:solidFill>
                          <a:srgbClr val="ECD54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algn="ctr"/>
                      <a:endParaRPr lang="en-US" sz="2200" dirty="0">
                        <a:solidFill>
                          <a:srgbClr val="FF0000"/>
                        </a:solidFill>
                      </a:endParaRPr>
                    </a:p>
                  </a:txBody>
                  <a:tcP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bl>
          </a:graphicData>
        </a:graphic>
      </p:graphicFrame>
    </p:spTree>
    <p:extLst>
      <p:ext uri="{BB962C8B-B14F-4D97-AF65-F5344CB8AC3E}">
        <p14:creationId xmlns:p14="http://schemas.microsoft.com/office/powerpoint/2010/main" val="3430102903"/>
      </p:ext>
    </p:extLst>
  </p:cSld>
  <p:clrMapOvr>
    <a:masterClrMapping/>
  </p:clrMapOvr>
</p:sld>
</file>

<file path=ppt/slides/slide1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aggregation &lt;stageOperators&gt;  and aggregation &lt;expression&gt;</a:t>
            </a:r>
          </a:p>
        </p:txBody>
      </p:sp>
      <p:sp>
        <p:nvSpPr>
          <p:cNvPr id="7" name="Rectangle 6"/>
          <p:cNvSpPr/>
          <p:nvPr/>
        </p:nvSpPr>
        <p:spPr>
          <a:xfrm>
            <a:off x="1673188" y="1254825"/>
            <a:ext cx="8845624" cy="369332"/>
          </a:xfrm>
          <a:prstGeom prst="rect">
            <a:avLst/>
          </a:prstGeom>
        </p:spPr>
        <p:txBody>
          <a:bodyPr wrap="square">
            <a:spAutoFit/>
          </a:bodyPr>
          <a:lstStyle/>
          <a:p>
            <a:r>
              <a:rPr lang="en-US" dirty="0"/>
              <a:t>Each sage starts with stage operator.</a:t>
            </a:r>
            <a:endParaRPr lang="en-IN" dirty="0"/>
          </a:p>
        </p:txBody>
      </p:sp>
      <p:sp>
        <p:nvSpPr>
          <p:cNvPr id="8" name="Rectangle 7"/>
          <p:cNvSpPr/>
          <p:nvPr/>
        </p:nvSpPr>
        <p:spPr>
          <a:xfrm>
            <a:off x="1673188" y="1764268"/>
            <a:ext cx="876126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$&lt;stageOperator&gt; : { } }</a:t>
            </a:r>
          </a:p>
        </p:txBody>
      </p:sp>
      <p:sp>
        <p:nvSpPr>
          <p:cNvPr id="9" name="Rectangle 8"/>
          <p:cNvSpPr/>
          <p:nvPr/>
        </p:nvSpPr>
        <p:spPr>
          <a:xfrm>
            <a:off x="7248128" y="1593526"/>
            <a:ext cx="4616776" cy="461665"/>
          </a:xfrm>
          <a:prstGeom prst="rect">
            <a:avLst/>
          </a:prstGeom>
        </p:spPr>
        <p:txBody>
          <a:bodyPr wrap="square">
            <a:spAutoFit/>
          </a:bodyPr>
          <a:lstStyle/>
          <a:p>
            <a:r>
              <a:rPr lang="en-US" dirty="0"/>
              <a:t>Each aggregation expression starts with </a:t>
            </a:r>
            <a:r>
              <a:rPr lang="en-US" sz="2400" dirty="0">
                <a:solidFill>
                  <a:srgbClr val="B22251"/>
                </a:solidFill>
              </a:rPr>
              <a:t>$ </a:t>
            </a:r>
            <a:r>
              <a:rPr lang="en-US" dirty="0"/>
              <a:t>sign.</a:t>
            </a:r>
            <a:endParaRPr lang="en-IN" dirty="0"/>
          </a:p>
        </p:txBody>
      </p:sp>
      <p:sp>
        <p:nvSpPr>
          <p:cNvPr id="10" name="Rectangle 9"/>
          <p:cNvSpPr/>
          <p:nvPr/>
        </p:nvSpPr>
        <p:spPr>
          <a:xfrm>
            <a:off x="7248128" y="2140465"/>
            <a:ext cx="4422811" cy="430887"/>
          </a:xfrm>
          <a:prstGeom prst="rect">
            <a:avLst/>
          </a:prstGeom>
        </p:spPr>
        <p:txBody>
          <a:bodyPr wrap="square">
            <a:spAutoFit/>
          </a:bodyPr>
          <a:lstStyle/>
          <a:p>
            <a:r>
              <a:rPr lang="en-US" sz="2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'$&lt;fieldName&gt;'</a:t>
            </a:r>
          </a:p>
        </p:txBody>
      </p:sp>
      <p:sp>
        <p:nvSpPr>
          <p:cNvPr id="11" name="Rectangle 10"/>
          <p:cNvSpPr/>
          <p:nvPr/>
        </p:nvSpPr>
        <p:spPr>
          <a:xfrm>
            <a:off x="1653309" y="2420888"/>
            <a:ext cx="5214900" cy="738664"/>
          </a:xfrm>
          <a:prstGeom prst="rect">
            <a:avLst/>
          </a:prstGeom>
        </p:spPr>
        <p:txBody>
          <a:bodyPr wrap="square">
            <a:spAutoFit/>
          </a:bodyPr>
          <a:lstStyle/>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$match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'manager'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a:p>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$group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_id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'$job' </a:t>
            </a:r>
            <a:r>
              <a:rPr lang="en-US" sz="1400" dirty="0">
                <a:solidFill>
                  <a:schemeClr val="tx1">
                    <a:lumMod val="85000"/>
                    <a:lumOff val="15000"/>
                  </a:schemeClr>
                </a:solidFill>
                <a:latin typeface="Source Code Pro" panose="020B0509030403020204" pitchFamily="49" charset="0"/>
                <a:ea typeface="Source Code Pro" panose="020B0509030403020204" pitchFamily="49" charset="0"/>
              </a:rPr>
              <a:t>} }</a:t>
            </a:r>
          </a:p>
        </p:txBody>
      </p:sp>
      <p:graphicFrame>
        <p:nvGraphicFramePr>
          <p:cNvPr id="2" name="Table 1"/>
          <p:cNvGraphicFramePr>
            <a:graphicFrameLocks noGrp="1"/>
          </p:cNvGraphicFramePr>
          <p:nvPr>
            <p:extLst>
              <p:ext uri="{D42A27DB-BD31-4B8C-83A1-F6EECF244321}">
                <p14:modId xmlns:p14="http://schemas.microsoft.com/office/powerpoint/2010/main" val="1183780998"/>
              </p:ext>
            </p:extLst>
          </p:nvPr>
        </p:nvGraphicFramePr>
        <p:xfrm>
          <a:off x="1690010" y="3429000"/>
          <a:ext cx="8784026" cy="3169920"/>
        </p:xfrm>
        <a:graphic>
          <a:graphicData uri="http://schemas.openxmlformats.org/drawingml/2006/table">
            <a:tbl>
              <a:tblPr firstRow="1" bandRow="1">
                <a:tableStyleId>{5940675A-B579-460E-94D1-54222C63F5DA}</a:tableStyleId>
              </a:tblPr>
              <a:tblGrid>
                <a:gridCol w="4392013">
                  <a:extLst>
                    <a:ext uri="{9D8B030D-6E8A-4147-A177-3AD203B41FA5}">
                      <a16:colId xmlns:a16="http://schemas.microsoft.com/office/drawing/2014/main" val="20000"/>
                    </a:ext>
                  </a:extLst>
                </a:gridCol>
                <a:gridCol w="4392013">
                  <a:extLst>
                    <a:ext uri="{9D8B030D-6E8A-4147-A177-3AD203B41FA5}">
                      <a16:colId xmlns:a16="http://schemas.microsoft.com/office/drawing/2014/main" val="20001"/>
                    </a:ext>
                  </a:extLst>
                </a:gridCol>
              </a:tblGrid>
              <a:tr h="370840">
                <a:tc gridSpan="2">
                  <a:txBody>
                    <a:bodyPr/>
                    <a:lstStyle/>
                    <a:p>
                      <a:r>
                        <a:rPr kumimoji="0" lang="en-US" sz="2000" b="0" kern="1200" dirty="0">
                          <a:solidFill>
                            <a:srgbClr val="DFE100"/>
                          </a:solidFill>
                          <a:latin typeface="Gill Sans MT (Body)"/>
                          <a:ea typeface="+mn-ea"/>
                          <a:cs typeface="+mn-cs"/>
                        </a:rPr>
                        <a:t>Stage Operators</a:t>
                      </a:r>
                    </a:p>
                  </a:txBody>
                  <a:tcPr/>
                </a:tc>
                <a:tc hMerge="1">
                  <a:txBody>
                    <a:bodyPr/>
                    <a:lstStyle/>
                    <a:p>
                      <a:endParaRPr lang="en-US" dirty="0"/>
                    </a:p>
                  </a:txBody>
                  <a:tcP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$sort  </a:t>
                      </a:r>
                    </a:p>
                  </a:txBody>
                  <a:tcPr/>
                </a:tc>
                <a:extLst>
                  <a:ext uri="{0D108BD9-81ED-4DB2-BD59-A6C34878D82A}">
                    <a16:rowId xmlns:a16="http://schemas.microsoft.com/office/drawing/2014/main" val="10001"/>
                  </a:ext>
                </a:extLst>
              </a:tr>
              <a:tr h="370840">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$project</a:t>
                      </a:r>
                    </a:p>
                  </a:txBody>
                  <a:tcPr/>
                </a:tc>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$limit</a:t>
                      </a:r>
                    </a:p>
                  </a:txBody>
                  <a:tcPr/>
                </a:tc>
                <a:extLst>
                  <a:ext uri="{0D108BD9-81ED-4DB2-BD59-A6C34878D82A}">
                    <a16:rowId xmlns:a16="http://schemas.microsoft.com/office/drawing/2014/main" val="10002"/>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$addFields</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$skip</a:t>
                      </a:r>
                    </a:p>
                  </a:txBody>
                  <a:tcPr/>
                </a:tc>
                <a:extLst>
                  <a:ext uri="{0D108BD9-81ED-4DB2-BD59-A6C34878D82A}">
                    <a16:rowId xmlns:a16="http://schemas.microsoft.com/office/drawing/2014/main" val="10003"/>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$sample</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$count</a:t>
                      </a:r>
                    </a:p>
                  </a:txBody>
                  <a:tcPr/>
                </a:tc>
                <a:extLst>
                  <a:ext uri="{0D108BD9-81ED-4DB2-BD59-A6C34878D82A}">
                    <a16:rowId xmlns:a16="http://schemas.microsoft.com/office/drawing/2014/main" val="42117847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$group</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$unset</a:t>
                      </a:r>
                    </a:p>
                  </a:txBody>
                  <a:tcPr/>
                </a:tc>
                <a:extLst>
                  <a:ext uri="{0D108BD9-81ED-4DB2-BD59-A6C34878D82A}">
                    <a16:rowId xmlns:a16="http://schemas.microsoft.com/office/drawing/2014/main" val="10004"/>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$match</a:t>
                      </a:r>
                    </a:p>
                  </a:txBody>
                  <a:tcPr/>
                </a:tc>
                <a:tc>
                  <a:txBody>
                    <a:bodyPr/>
                    <a:lstStyle/>
                    <a:p>
                      <a:r>
                        <a:rPr kumimoji="0" lang="en-US" sz="2000" b="0" kern="1200" dirty="0">
                          <a:solidFill>
                            <a:srgbClr val="036883"/>
                          </a:solidFill>
                          <a:latin typeface="Source Code Pro" panose="020B0509030403020204" pitchFamily="49" charset="0"/>
                          <a:ea typeface="Source Code Pro" panose="020B0509030403020204" pitchFamily="49" charset="0"/>
                          <a:cs typeface="+mn-cs"/>
                        </a:rPr>
                        <a:t>  $out</a:t>
                      </a:r>
                    </a:p>
                  </a:txBody>
                  <a:tcPr/>
                </a:tc>
                <a:extLst>
                  <a:ext uri="{0D108BD9-81ED-4DB2-BD59-A6C34878D82A}">
                    <a16:rowId xmlns:a16="http://schemas.microsoft.com/office/drawing/2014/main" val="10005"/>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sz="2000" b="0" kern="1200" dirty="0">
                          <a:solidFill>
                            <a:srgbClr val="036883"/>
                          </a:solidFill>
                          <a:latin typeface="Source Code Pro" panose="020B0509030403020204" pitchFamily="49" charset="0"/>
                          <a:ea typeface="Source Code Pro" panose="020B0509030403020204" pitchFamily="49" charset="0"/>
                          <a:cs typeface="+mn-cs"/>
                        </a:rPr>
                        <a:t>  $unwind</a:t>
                      </a:r>
                    </a:p>
                  </a:txBody>
                  <a:tcPr/>
                </a:tc>
                <a:tc>
                  <a:txBody>
                    <a:bodyPr/>
                    <a:lstStyle/>
                    <a:p>
                      <a:endParaRPr kumimoji="0" lang="en-US" sz="2000" b="0" kern="1200" dirty="0">
                        <a:solidFill>
                          <a:srgbClr val="036883"/>
                        </a:solidFill>
                        <a:latin typeface="Source Code Pro" panose="020B0509030403020204" pitchFamily="49" charset="0"/>
                        <a:ea typeface="Source Code Pro" panose="020B0509030403020204" pitchFamily="49" charset="0"/>
                        <a:cs typeface="+mn-cs"/>
                      </a:endParaRPr>
                    </a:p>
                  </a:txBody>
                  <a:tcPr/>
                </a:tc>
                <a:extLst>
                  <a:ext uri="{0D108BD9-81ED-4DB2-BD59-A6C34878D82A}">
                    <a16:rowId xmlns:a16="http://schemas.microsoft.com/office/drawing/2014/main" val="3399297053"/>
                  </a:ext>
                </a:extLst>
              </a:tr>
            </a:tbl>
          </a:graphicData>
        </a:graphic>
      </p:graphicFrame>
    </p:spTree>
    <p:extLst>
      <p:ext uri="{BB962C8B-B14F-4D97-AF65-F5344CB8AC3E}">
        <p14:creationId xmlns:p14="http://schemas.microsoft.com/office/powerpoint/2010/main" val="3587670722"/>
      </p:ext>
    </p:extLst>
  </p:cSld>
  <p:clrMapOvr>
    <a:masterClrMapping/>
  </p:clrMapOvr>
</p:sld>
</file>

<file path=ppt/slides/slide1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$match</a:t>
            </a:r>
            <a:endParaRPr lang="en-US" dirty="0"/>
          </a:p>
        </p:txBody>
      </p:sp>
      <p:sp>
        <p:nvSpPr>
          <p:cNvPr id="3" name="Rectangle 2"/>
          <p:cNvSpPr/>
          <p:nvPr/>
        </p:nvSpPr>
        <p:spPr>
          <a:xfrm>
            <a:off x="1943100" y="2895600"/>
            <a:ext cx="85725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Filters the documents to pass only the documents that match the specified condition(s) to the next pipeline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stage.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7213862"/>
      </p:ext>
    </p:extLst>
  </p:cSld>
  <p:clrMapOvr>
    <a:masterClrMapping/>
  </p:clrMapOvr>
</p:sld>
</file>

<file path=ppt/slides/slide1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$match </a:t>
            </a:r>
          </a:p>
        </p:txBody>
      </p:sp>
      <p:sp>
        <p:nvSpPr>
          <p:cNvPr id="7" name="Rectangle 6"/>
          <p:cNvSpPr/>
          <p:nvPr/>
        </p:nvSpPr>
        <p:spPr>
          <a:xfrm>
            <a:off x="1524000" y="762001"/>
            <a:ext cx="9144000" cy="646331"/>
          </a:xfrm>
          <a:prstGeom prst="rect">
            <a:avLst/>
          </a:prstGeom>
        </p:spPr>
        <p:txBody>
          <a:bodyPr wrap="square">
            <a:spAutoFit/>
          </a:bodyPr>
          <a:lstStyle/>
          <a:p>
            <a:r>
              <a:rPr lang="en-US" dirty="0"/>
              <a:t>Filters the documents to pass only the documents that match the specified condition(s) to the next pipeline stage.</a:t>
            </a:r>
            <a:endParaRPr lang="en-IN" dirty="0"/>
          </a:p>
        </p:txBody>
      </p:sp>
      <p:sp>
        <p:nvSpPr>
          <p:cNvPr id="4" name="Rectangle 3"/>
          <p:cNvSpPr/>
          <p:nvPr/>
        </p:nvSpPr>
        <p:spPr>
          <a:xfrm>
            <a:off x="1524000" y="1619508"/>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$match</a:t>
            </a:r>
            <a:r>
              <a:rPr lang="en-US" dirty="0">
                <a:solidFill>
                  <a:srgbClr val="061621"/>
                </a:solidFill>
                <a:latin typeface="Source Code Pro" panose="020B0509030403020204" pitchFamily="49" charset="0"/>
                <a:ea typeface="Source Code Pro" panose="020B0509030403020204" pitchFamily="49" charset="0"/>
              </a:rPr>
              <a:t>: { &lt;query&gt; } }</a:t>
            </a:r>
          </a:p>
        </p:txBody>
      </p:sp>
      <p:sp>
        <p:nvSpPr>
          <p:cNvPr id="5" name="Rectangle 4"/>
          <p:cNvSpPr/>
          <p:nvPr/>
        </p:nvSpPr>
        <p:spPr>
          <a:xfrm>
            <a:off x="191344" y="2447597"/>
            <a:ext cx="11809312" cy="240065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null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412945075"/>
      </p:ext>
    </p:extLst>
  </p:cSld>
  <p:clrMapOvr>
    <a:masterClrMapping/>
  </p:clrMapOvr>
</p:sld>
</file>

<file path=ppt/slides/slide1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$project</a:t>
            </a:r>
            <a:endParaRPr lang="en-US" dirty="0"/>
          </a:p>
        </p:txBody>
      </p:sp>
      <p:sp>
        <p:nvSpPr>
          <p:cNvPr id="4" name="Rectangle 3"/>
          <p:cNvSpPr/>
          <p:nvPr/>
        </p:nvSpPr>
        <p:spPr>
          <a:xfrm>
            <a:off x="1943100" y="3048000"/>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Passes along the documents with the requested fields to the next stage in the pipeline</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 The specified fields can be existing fields from the input documents or newly computed fields.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611367934"/>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551383" y="1124744"/>
            <a:ext cx="11233248" cy="1138773"/>
          </a:xfrm>
          <a:prstGeom prst="rect">
            <a:avLst/>
          </a:prstGeom>
        </p:spPr>
        <p:txBody>
          <a:bodyPr wrap="square">
            <a:spAutoFit/>
          </a:bodyPr>
          <a:lstStyle/>
          <a:p>
            <a:r>
              <a:rPr lang="en-US" sz="2200" dirty="0">
                <a:solidFill>
                  <a:srgbClr val="FF0000"/>
                </a:solidFill>
                <a:latin typeface="Palatino Linotype" panose="02040502050505030304" pitchFamily="18" charset="0"/>
              </a:rPr>
              <a:t>Remember:</a:t>
            </a:r>
          </a:p>
          <a:p>
            <a:pPr marL="171450" indent="-171450">
              <a:buFont typeface="Arial" panose="020B0604020202020204" pitchFamily="34" charset="0"/>
              <a:buChar char="•"/>
            </a:pPr>
            <a:endParaRPr lang="en-US" sz="800" dirty="0">
              <a:solidFill>
                <a:srgbClr val="222222"/>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MongoDB documents are similar to JSON (key/fields and value pairs) objects.</a:t>
            </a:r>
          </a:p>
          <a:p>
            <a:pPr marL="285750" indent="-285750">
              <a:buFont typeface="Arial" panose="020B0604020202020204" pitchFamily="34" charset="0"/>
              <a:buChar char="•"/>
            </a:pPr>
            <a:r>
              <a:rPr lang="en-US" dirty="0">
                <a:latin typeface="Palatino Linotype" panose="02040502050505030304" pitchFamily="18" charset="0"/>
              </a:rPr>
              <a:t>The values of fields may include other documents, arrays, or an arrays of documents.</a:t>
            </a:r>
            <a:endParaRPr lang="en-IN" dirty="0">
              <a:latin typeface="Palatino Linotype" panose="02040502050505030304" pitchFamily="18" charset="0"/>
            </a:endParaRPr>
          </a:p>
        </p:txBody>
      </p:sp>
      <p:sp>
        <p:nvSpPr>
          <p:cNvPr id="2" name="Rectangle 1"/>
          <p:cNvSpPr/>
          <p:nvPr/>
        </p:nvSpPr>
        <p:spPr>
          <a:xfrm>
            <a:off x="587149" y="2414333"/>
            <a:ext cx="9289034" cy="400110"/>
          </a:xfrm>
          <a:prstGeom prst="rect">
            <a:avLst/>
          </a:prstGeom>
        </p:spPr>
        <p:txBody>
          <a:bodyPr wrap="square">
            <a:spAutoFit/>
          </a:bodyPr>
          <a:lstStyle/>
          <a:p>
            <a:r>
              <a:rPr lang="en-US" sz="2000" dirty="0">
                <a:solidFill>
                  <a:srgbClr val="036883"/>
                </a:solidFill>
                <a:latin typeface="Palatino Linotype" panose="02040502050505030304" pitchFamily="18" charset="0"/>
              </a:rPr>
              <a:t>Core MongoDB Operations (CRUD), </a:t>
            </a:r>
            <a:r>
              <a:rPr lang="en-US" sz="2000" dirty="0">
                <a:latin typeface="Palatino Linotype" panose="02040502050505030304" pitchFamily="18" charset="0"/>
              </a:rPr>
              <a:t>stands for </a:t>
            </a:r>
            <a:r>
              <a:rPr lang="en-US" sz="2000" dirty="0">
                <a:solidFill>
                  <a:srgbClr val="036883"/>
                </a:solidFill>
                <a:latin typeface="Palatino Linotype" panose="02040502050505030304" pitchFamily="18" charset="0"/>
              </a:rPr>
              <a:t>create</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read</a:t>
            </a:r>
            <a:r>
              <a:rPr lang="en-US" sz="2000" b="1" i="1" dirty="0">
                <a:latin typeface="Palatino Linotype" panose="02040502050505030304" pitchFamily="18" charset="0"/>
              </a:rPr>
              <a:t>, </a:t>
            </a:r>
            <a:r>
              <a:rPr lang="en-US" sz="2000" dirty="0">
                <a:solidFill>
                  <a:srgbClr val="036883"/>
                </a:solidFill>
                <a:latin typeface="Palatino Linotype" panose="02040502050505030304" pitchFamily="18" charset="0"/>
              </a:rPr>
              <a:t>update</a:t>
            </a:r>
            <a:r>
              <a:rPr lang="en-US" sz="2000" b="1" i="1" dirty="0">
                <a:latin typeface="Palatino Linotype" panose="02040502050505030304" pitchFamily="18" charset="0"/>
              </a:rPr>
              <a:t>,</a:t>
            </a:r>
            <a:r>
              <a:rPr lang="en-US" sz="2000" dirty="0">
                <a:latin typeface="Palatino Linotype" panose="02040502050505030304" pitchFamily="18" charset="0"/>
              </a:rPr>
              <a:t> and </a:t>
            </a:r>
            <a:r>
              <a:rPr lang="en-US" sz="2000" dirty="0">
                <a:solidFill>
                  <a:srgbClr val="036883"/>
                </a:solidFill>
                <a:latin typeface="Palatino Linotype" panose="02040502050505030304" pitchFamily="18" charset="0"/>
              </a:rPr>
              <a:t>delete.</a:t>
            </a:r>
          </a:p>
        </p:txBody>
      </p:sp>
      <p:sp>
        <p:nvSpPr>
          <p:cNvPr id="5" name="Rectangle 4">
            <a:extLst>
              <a:ext uri="{FF2B5EF4-FFF2-40B4-BE49-F238E27FC236}">
                <a16:creationId xmlns:a16="http://schemas.microsoft.com/office/drawing/2014/main" id="{58679705-9A7F-4E40-8959-BB4E3C72C8F7}"/>
              </a:ext>
            </a:extLst>
          </p:cNvPr>
          <p:cNvSpPr/>
          <p:nvPr/>
        </p:nvSpPr>
        <p:spPr>
          <a:xfrm>
            <a:off x="567992" y="764704"/>
            <a:ext cx="10468726" cy="369332"/>
          </a:xfrm>
          <a:prstGeom prst="rect">
            <a:avLst/>
          </a:prstGeom>
        </p:spPr>
        <p:txBody>
          <a:bodyPr wrap="square">
            <a:spAutoFit/>
          </a:bodyPr>
          <a:lstStyle/>
          <a:p>
            <a:r>
              <a:rPr lang="en-IN" dirty="0">
                <a:solidFill>
                  <a:schemeClr val="tx1">
                    <a:lumMod val="85000"/>
                    <a:lumOff val="15000"/>
                  </a:schemeClr>
                </a:solidFill>
                <a:latin typeface="Palatino Linotype" panose="02040502050505030304" pitchFamily="18" charset="0"/>
              </a:rPr>
              <a:t>MongoDB is a cross-platform document-oriented database program. Classified as a NoSQL database.</a:t>
            </a:r>
          </a:p>
        </p:txBody>
      </p:sp>
      <p:cxnSp>
        <p:nvCxnSpPr>
          <p:cNvPr id="10" name="Straight Connector 9">
            <a:extLst>
              <a:ext uri="{FF2B5EF4-FFF2-40B4-BE49-F238E27FC236}">
                <a16:creationId xmlns:a16="http://schemas.microsoft.com/office/drawing/2014/main" id="{838DC9CD-23B8-4740-8501-A3C5024E89CE}"/>
              </a:ext>
            </a:extLst>
          </p:cNvPr>
          <p:cNvCxnSpPr/>
          <p:nvPr/>
        </p:nvCxnSpPr>
        <p:spPr>
          <a:xfrm>
            <a:off x="567992" y="2313466"/>
            <a:ext cx="10784592" cy="0"/>
          </a:xfrm>
          <a:prstGeom prst="line">
            <a:avLst/>
          </a:prstGeom>
        </p:spPr>
        <p:style>
          <a:lnRef idx="1">
            <a:schemeClr val="accent1"/>
          </a:lnRef>
          <a:fillRef idx="0">
            <a:schemeClr val="accent1"/>
          </a:fillRef>
          <a:effectRef idx="0">
            <a:schemeClr val="accent1"/>
          </a:effectRef>
          <a:fontRef idx="minor">
            <a:schemeClr val="tx1"/>
          </a:fontRef>
        </p:style>
      </p:cxnSp>
      <p:pic>
        <p:nvPicPr>
          <p:cNvPr id="13" name="Picture 2">
            <a:extLst>
              <a:ext uri="{FF2B5EF4-FFF2-40B4-BE49-F238E27FC236}">
                <a16:creationId xmlns:a16="http://schemas.microsoft.com/office/drawing/2014/main" id="{BBD035ED-6B9C-499F-A774-6544E45091F3}"/>
              </a:ext>
            </a:extLst>
          </p:cNvPr>
          <p:cNvPicPr>
            <a:picLocks noChangeAspect="1" noChangeArrowheads="1"/>
          </p:cNvPicPr>
          <p:nvPr/>
        </p:nvPicPr>
        <p:blipFill>
          <a:blip r:embed="rId2" cstate="print">
            <a:extLst>
              <a:ext uri="{28A0092B-C50C-407E-A947-70E740481C1C}">
                <a14:useLocalDpi xmlns:a14="http://schemas.microsoft.com/office/drawing/2010/main" val="0"/>
              </a:ext>
            </a:extLst>
          </a:blip>
          <a:srcRect/>
          <a:stretch>
            <a:fillRect/>
          </a:stretch>
        </p:blipFill>
        <p:spPr bwMode="auto">
          <a:xfrm>
            <a:off x="3902627" y="2708919"/>
            <a:ext cx="7882003" cy="4064507"/>
          </a:xfrm>
          <a:prstGeom prst="rect">
            <a:avLst/>
          </a:prstGeom>
          <a:noFill/>
          <a:extLst>
            <a:ext uri="{909E8E84-426E-40DD-AFC4-6F175D3DCCD1}">
              <a14:hiddenFill xmlns:a14="http://schemas.microsoft.com/office/drawing/2010/main">
                <a:solidFill>
                  <a:srgbClr val="FFFFFF"/>
                </a:solidFill>
              </a14:hiddenFill>
            </a:ext>
          </a:extLst>
        </p:spPr>
      </p:pic>
      <p:sp>
        <p:nvSpPr>
          <p:cNvPr id="11" name="Rectangle 10">
            <a:extLst>
              <a:ext uri="{FF2B5EF4-FFF2-40B4-BE49-F238E27FC236}">
                <a16:creationId xmlns:a16="http://schemas.microsoft.com/office/drawing/2014/main" id="{F00791E2-0ABB-4899-98C8-C9D1B3772832}"/>
              </a:ext>
            </a:extLst>
          </p:cNvPr>
          <p:cNvSpPr/>
          <p:nvPr/>
        </p:nvSpPr>
        <p:spPr>
          <a:xfrm>
            <a:off x="1324054" y="3244334"/>
            <a:ext cx="2588850" cy="369332"/>
          </a:xfrm>
          <a:prstGeom prst="rect">
            <a:avLst/>
          </a:prstGeom>
        </p:spPr>
        <p:txBody>
          <a:bodyPr wrap="none">
            <a:spAutoFit/>
          </a:bodyPr>
          <a:lstStyle/>
          <a:p>
            <a:r>
              <a:rPr lang="en-US" b="1" dirty="0">
                <a:solidFill>
                  <a:srgbClr val="FF0000"/>
                </a:solidFill>
                <a:latin typeface="Palatino Linotype" panose="02040502050505030304" pitchFamily="18" charset="0"/>
              </a:rPr>
              <a:t>SQL/MongoDB Terms:</a:t>
            </a:r>
          </a:p>
        </p:txBody>
      </p:sp>
    </p:spTree>
    <p:extLst>
      <p:ext uri="{BB962C8B-B14F-4D97-AF65-F5344CB8AC3E}">
        <p14:creationId xmlns:p14="http://schemas.microsoft.com/office/powerpoint/2010/main" val="448246900"/>
      </p:ext>
    </p:extLst>
  </p:cSld>
  <p:clrMapOvr>
    <a:masterClrMapping/>
  </p:clrMapOvr>
</p:sld>
</file>

<file path=ppt/slides/slide1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$project </a:t>
            </a:r>
          </a:p>
        </p:txBody>
      </p:sp>
      <p:sp>
        <p:nvSpPr>
          <p:cNvPr id="7" name="Rectangle 6"/>
          <p:cNvSpPr/>
          <p:nvPr/>
        </p:nvSpPr>
        <p:spPr>
          <a:xfrm>
            <a:off x="1673188" y="762001"/>
            <a:ext cx="8845624" cy="646331"/>
          </a:xfrm>
          <a:prstGeom prst="rect">
            <a:avLst/>
          </a:prstGeom>
        </p:spPr>
        <p:txBody>
          <a:bodyPr wrap="square">
            <a:spAutoFit/>
          </a:bodyPr>
          <a:lstStyle/>
          <a:p>
            <a:r>
              <a:rPr lang="en-US" dirty="0"/>
              <a:t>Passes along the documents with the requested fields to the next stage in the pipeline. The specified fields can be existing fields from the input documents or newly computed fields.</a:t>
            </a:r>
            <a:endParaRPr lang="en-IN" dirty="0"/>
          </a:p>
        </p:txBody>
      </p:sp>
      <p:sp>
        <p:nvSpPr>
          <p:cNvPr id="4" name="Rectangle 3"/>
          <p:cNvSpPr/>
          <p:nvPr/>
        </p:nvSpPr>
        <p:spPr>
          <a:xfrm>
            <a:off x="1524000" y="1812429"/>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$project</a:t>
            </a:r>
            <a:r>
              <a:rPr lang="en-US" dirty="0">
                <a:solidFill>
                  <a:srgbClr val="061621"/>
                </a:solidFill>
                <a:latin typeface="Source Code Pro" panose="020B0509030403020204" pitchFamily="49" charset="0"/>
                <a:ea typeface="Source Code Pro" panose="020B0509030403020204" pitchFamily="49" charset="0"/>
              </a:rPr>
              <a:t>: { &lt;specification(s)&gt; } }</a:t>
            </a:r>
          </a:p>
        </p:txBody>
      </p:sp>
      <p:sp>
        <p:nvSpPr>
          <p:cNvPr id="5" name="Rectangle 4"/>
          <p:cNvSpPr/>
          <p:nvPr/>
        </p:nvSpPr>
        <p:spPr>
          <a:xfrm>
            <a:off x="335360" y="2643423"/>
            <a:ext cx="11521280" cy="249299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'Employee Name'</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alias 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sm: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xx: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$max</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1494516498"/>
      </p:ext>
    </p:extLst>
  </p:cSld>
  <p:clrMapOvr>
    <a:masterClrMapping/>
  </p:clrMapOvr>
</p:sld>
</file>

<file path=ppt/slides/slide1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$unset</a:t>
            </a:r>
            <a:endParaRPr lang="en-US" dirty="0"/>
          </a:p>
        </p:txBody>
      </p:sp>
      <p:sp>
        <p:nvSpPr>
          <p:cNvPr id="4" name="Rectangle 3"/>
          <p:cNvSpPr/>
          <p:nvPr/>
        </p:nvSpPr>
        <p:spPr>
          <a:xfrm>
            <a:off x="1943100" y="3048000"/>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Removes/excludes fields from documents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output.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626494280"/>
      </p:ext>
    </p:extLst>
  </p:cSld>
  <p:clrMapOvr>
    <a:masterClrMapping/>
  </p:clrMapOvr>
</p:sld>
</file>

<file path=ppt/slides/slide1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$unset </a:t>
            </a:r>
          </a:p>
        </p:txBody>
      </p:sp>
      <p:sp>
        <p:nvSpPr>
          <p:cNvPr id="7" name="Rectangle 6"/>
          <p:cNvSpPr/>
          <p:nvPr/>
        </p:nvSpPr>
        <p:spPr>
          <a:xfrm>
            <a:off x="1524000" y="762001"/>
            <a:ext cx="9144000" cy="646331"/>
          </a:xfrm>
          <a:prstGeom prst="rect">
            <a:avLst/>
          </a:prstGeom>
        </p:spPr>
        <p:txBody>
          <a:bodyPr wrap="square">
            <a:spAutoFit/>
          </a:bodyPr>
          <a:lstStyle/>
          <a:p>
            <a:r>
              <a:rPr lang="en-US" dirty="0">
                <a:solidFill>
                  <a:srgbClr val="222222"/>
                </a:solidFill>
                <a:latin typeface="arial" panose="020B0604020202020204" pitchFamily="34" charset="0"/>
              </a:rPr>
              <a:t>Removes field(s) from the output. </a:t>
            </a:r>
            <a:r>
              <a:rPr lang="en-US" b="1" dirty="0">
                <a:solidFill>
                  <a:srgbClr val="222222"/>
                </a:solidFill>
                <a:latin typeface="arial" panose="020B0604020202020204" pitchFamily="34" charset="0"/>
              </a:rPr>
              <a:t>Will not delete the field(s) from the saved document.</a:t>
            </a:r>
            <a:endParaRPr lang="en-IN" b="1" dirty="0"/>
          </a:p>
        </p:txBody>
      </p:sp>
      <p:sp>
        <p:nvSpPr>
          <p:cNvPr id="4" name="Rectangle 3"/>
          <p:cNvSpPr/>
          <p:nvPr/>
        </p:nvSpPr>
        <p:spPr>
          <a:xfrm>
            <a:off x="1524000" y="1812429"/>
            <a:ext cx="9144000" cy="1384995"/>
          </a:xfrm>
          <a:prstGeom prst="rect">
            <a:avLst/>
          </a:prstGeom>
        </p:spPr>
        <p:txBody>
          <a:bodyPr wrap="square">
            <a:spAutoFit/>
          </a:bodyPr>
          <a:lstStyle/>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"&lt;field&gt;" }</a:t>
            </a:r>
          </a:p>
          <a:p>
            <a:endParaRPr lang="en-IN" sz="400" i="0" dirty="0">
              <a:solidFill>
                <a:srgbClr val="061621"/>
              </a:solidFill>
              <a:effectLst/>
              <a:latin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"&lt;field1&gt;", "&lt;field2&gt;", </a:t>
            </a:r>
            <a:r>
              <a:rPr lang="en-IN" i="0" dirty="0">
                <a:solidFill>
                  <a:srgbClr val="061621"/>
                </a:solidFill>
                <a:effectLst/>
                <a:latin typeface="Source Code Pro" panose="020B0509030403020204" pitchFamily="49" charset="0"/>
              </a:rPr>
              <a:t>... ] }</a:t>
            </a: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"&lt;field.nestedfield&gt;" </a:t>
            </a:r>
            <a:r>
              <a:rPr lang="en-IN" i="0" dirty="0">
                <a:solidFill>
                  <a:srgbClr val="061621"/>
                </a:solidFill>
                <a:effectLst/>
                <a:latin typeface="Source Code Pro" panose="020B0509030403020204" pitchFamily="49" charset="0"/>
              </a:rPr>
              <a:t>}</a:t>
            </a:r>
            <a:endParaRPr lang="en-IN" i="0" dirty="0">
              <a:solidFill>
                <a:srgbClr val="061621"/>
              </a:solidFill>
              <a:effectLst/>
              <a:latin typeface="Source Code Pro" panose="020B0509030403020204" pitchFamily="49" charset="0"/>
              <a:ea typeface="Source Code Pro" panose="020B0509030403020204" pitchFamily="49" charset="0"/>
            </a:endParaRPr>
          </a:p>
          <a:p>
            <a:endParaRPr lang="en-IN" sz="400" dirty="0">
              <a:solidFill>
                <a:srgbClr val="061621"/>
              </a:solidFill>
              <a:latin typeface="Source Code Pro" panose="020B0509030403020204" pitchFamily="49" charset="0"/>
              <a:ea typeface="Source Code Pro" panose="020B0509030403020204" pitchFamily="49" charset="0"/>
            </a:endParaRPr>
          </a:p>
          <a:p>
            <a:r>
              <a:rPr lang="en-IN" i="0" dirty="0">
                <a:solidFill>
                  <a:srgbClr val="061621"/>
                </a:solidFill>
                <a:effectLst/>
                <a:latin typeface="Source Code Pro" panose="020B0509030403020204" pitchFamily="49" charset="0"/>
              </a:rPr>
              <a:t>{ </a:t>
            </a:r>
            <a:r>
              <a:rPr lang="en-IN" i="0" dirty="0">
                <a:solidFill>
                  <a:srgbClr val="D83713"/>
                </a:solidFill>
                <a:effectLst/>
                <a:latin typeface="Source Code Pro" panose="020B0509030403020204" pitchFamily="49" charset="0"/>
              </a:rPr>
              <a:t>$unset</a:t>
            </a:r>
            <a:r>
              <a:rPr lang="en-IN"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"&lt;field1.nestedfield&gt;", </a:t>
            </a:r>
            <a:r>
              <a:rPr lang="en-IN" i="0" dirty="0">
                <a:solidFill>
                  <a:srgbClr val="061621"/>
                </a:solidFill>
                <a:effectLst/>
                <a:latin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524000" y="354456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solidFill>
                  <a:srgbClr val="061621"/>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US" dirty="0">
                <a:latin typeface="Source Code Pro" panose="020B0509030403020204" pitchFamily="49" charset="0"/>
                <a:ea typeface="Source Code Pro" panose="020B0509030403020204" pitchFamily="49" charset="0"/>
                <a:cs typeface="Calibri" panose="020F0502020204030204" pitchFamily="34" charset="0"/>
              </a:rPr>
              <a:t>: "address.building"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728717804"/>
      </p:ext>
    </p:extLst>
  </p:cSld>
  <p:clrMapOvr>
    <a:masterClrMapping/>
  </p:clrMapOvr>
</p:sld>
</file>

<file path=ppt/slides/slide1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$literal</a:t>
            </a:r>
            <a:endParaRPr lang="en-US" dirty="0"/>
          </a:p>
        </p:txBody>
      </p:sp>
      <p:sp>
        <p:nvSpPr>
          <p:cNvPr id="4" name="Rectangle 3"/>
          <p:cNvSpPr/>
          <p:nvPr/>
        </p:nvSpPr>
        <p:spPr>
          <a:xfrm>
            <a:off x="1943100" y="3048000"/>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value without parsing. Use for values that the aggregation pipeline may interpret as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expression.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412793763"/>
      </p:ext>
    </p:extLst>
  </p:cSld>
  <p:clrMapOvr>
    <a:masterClrMapping/>
  </p:clrMapOvr>
</p:sld>
</file>

<file path=ppt/slides/slide1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$literal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700808"/>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$literal</a:t>
            </a:r>
            <a:r>
              <a:rPr lang="en-US" dirty="0">
                <a:solidFill>
                  <a:srgbClr val="061621"/>
                </a:solidFill>
                <a:latin typeface="Source Code Pro" panose="020B0509030403020204" pitchFamily="49" charset="0"/>
                <a:ea typeface="Source Code Pro" panose="020B0509030403020204" pitchFamily="49" charset="0"/>
              </a:rPr>
              <a:t>: &lt;value&gt; }</a:t>
            </a:r>
          </a:p>
        </p:txBody>
      </p:sp>
      <p:sp>
        <p:nvSpPr>
          <p:cNvPr id="8" name="TextBox 7">
            <a:extLst>
              <a:ext uri="{FF2B5EF4-FFF2-40B4-BE49-F238E27FC236}">
                <a16:creationId xmlns:a16="http://schemas.microsoft.com/office/drawing/2014/main" id="{54958193-F6D9-4931-BCAD-317A24D4F9FA}"/>
              </a:ext>
            </a:extLst>
          </p:cNvPr>
          <p:cNvSpPr txBox="1"/>
          <p:nvPr/>
        </p:nvSpPr>
        <p:spPr>
          <a:xfrm>
            <a:off x="1397732" y="2420888"/>
            <a:ext cx="9396536" cy="646331"/>
          </a:xfrm>
          <a:prstGeom prst="rect">
            <a:avLst/>
          </a:prstGeom>
        </p:spPr>
        <p:txBody>
          <a:bodyPr wrap="square">
            <a:spAutoFit/>
          </a:bodyPr>
          <a:lstStyle>
            <a:defPPr>
              <a:defRPr lang="en-US"/>
            </a:defPPr>
            <a:lvl1pPr marL="342900" indent="-342900">
              <a:buFont typeface="Arial" panose="020B0604020202020204" pitchFamily="34" charset="0"/>
              <a:buChar char="•"/>
              <a:defRPr sz="2200">
                <a:solidFill>
                  <a:srgbClr val="FC6F0D"/>
                </a:solidFill>
                <a:latin typeface="Calibri" panose="020F0502020204030204" pitchFamily="34" charset="0"/>
                <a:cs typeface="Calibri" panose="020F0502020204030204" pitchFamily="34" charset="0"/>
              </a:defRPr>
            </a:lvl1pPr>
          </a:lstStyle>
          <a:p>
            <a:r>
              <a:rPr lang="en-IN" sz="1800" dirty="0">
                <a:solidFill>
                  <a:schemeClr val="bg1">
                    <a:lumMod val="50000"/>
                  </a:schemeClr>
                </a:solidFill>
                <a:latin typeface="Source Code Pro" panose="020B0509030403020204" pitchFamily="49" charset="0"/>
                <a:ea typeface="Source Code Pro" panose="020B0509030403020204" pitchFamily="49" charset="0"/>
              </a:rPr>
              <a:t>db</a:t>
            </a:r>
            <a:r>
              <a:rPr lang="en-IN" sz="1800" dirty="0">
                <a:solidFill>
                  <a:schemeClr val="tx1"/>
                </a:solidFill>
                <a:latin typeface="Source Code Pro" panose="020B0509030403020204" pitchFamily="49" charset="0"/>
                <a:ea typeface="Source Code Pro" panose="020B0509030403020204" pitchFamily="49" charset="0"/>
              </a:rPr>
              <a:t>.emp.</a:t>
            </a:r>
            <a:r>
              <a:rPr lang="en-IN" sz="1800" dirty="0">
                <a:solidFill>
                  <a:srgbClr val="036883"/>
                </a:solidFill>
                <a:latin typeface="Source Code Pro" panose="020B0509030403020204" pitchFamily="49" charset="0"/>
                <a:ea typeface="Source Code Pro" panose="020B0509030403020204" pitchFamily="49" charset="0"/>
              </a:rPr>
              <a:t>aggregate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$project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_id: </a:t>
            </a:r>
            <a:r>
              <a:rPr lang="en-IN" sz="1800" dirty="0">
                <a:solidFill>
                  <a:srgbClr val="994646"/>
                </a:solidFill>
                <a:latin typeface="Source Code Pro" panose="020B0509030403020204" pitchFamily="49" charset="0"/>
                <a:ea typeface="Source Code Pro" panose="020B0509030403020204" pitchFamily="49" charset="0"/>
                <a:cs typeface="+mn-cs"/>
              </a:rPr>
              <a:t>0</a:t>
            </a:r>
            <a:r>
              <a:rPr lang="en-IN" sz="1800" dirty="0">
                <a:solidFill>
                  <a:schemeClr val="tx1"/>
                </a:solidFill>
                <a:latin typeface="Source Code Pro" panose="020B0509030403020204" pitchFamily="49" charset="0"/>
                <a:ea typeface="Source Code Pro" panose="020B0509030403020204" pitchFamily="49" charset="0"/>
              </a:rPr>
              <a:t>, sal: </a:t>
            </a:r>
            <a:r>
              <a:rPr lang="en-IN" sz="1800" dirty="0">
                <a:solidFill>
                  <a:srgbClr val="994646"/>
                </a:solidFill>
                <a:latin typeface="Source Code Pro" panose="020B0509030403020204" pitchFamily="49" charset="0"/>
                <a:ea typeface="Source Code Pro" panose="020B0509030403020204" pitchFamily="49" charset="0"/>
                <a:cs typeface="+mn-cs"/>
              </a:rPr>
              <a:t>1</a:t>
            </a:r>
            <a:r>
              <a:rPr lang="en-IN" sz="1800" dirty="0">
                <a:solidFill>
                  <a:schemeClr val="tx1"/>
                </a:solidFill>
                <a:latin typeface="Source Code Pro" panose="020B0509030403020204" pitchFamily="49" charset="0"/>
                <a:ea typeface="Source Code Pro" panose="020B0509030403020204" pitchFamily="49" charset="0"/>
              </a:rPr>
              <a:t>, staticValue: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994646"/>
                </a:solidFill>
                <a:latin typeface="Source Code Pro" panose="020B0509030403020204" pitchFamily="49" charset="0"/>
                <a:ea typeface="Source Code Pro" panose="020B0509030403020204" pitchFamily="49" charset="0"/>
                <a:cs typeface="+mn-cs"/>
              </a:rPr>
              <a:t>1001</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staticString: </a:t>
            </a:r>
            <a:r>
              <a:rPr lang="en-IN" sz="1800" dirty="0">
                <a:solidFill>
                  <a:schemeClr val="bg1">
                    <a:lumMod val="50000"/>
                  </a:schemeClr>
                </a:solidFill>
                <a:latin typeface="Source Code Pro" panose="020B0509030403020204" pitchFamily="49" charset="0"/>
                <a:ea typeface="Source Code Pro" panose="020B0509030403020204" pitchFamily="49" charset="0"/>
              </a:rPr>
              <a:t>{</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036883"/>
                </a:solidFill>
                <a:latin typeface="Source Code Pro" panose="020B0509030403020204" pitchFamily="49" charset="0"/>
                <a:ea typeface="Source Code Pro" panose="020B0509030403020204" pitchFamily="49" charset="0"/>
              </a:rPr>
              <a:t>$literal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'Saleel</a:t>
            </a:r>
            <a:r>
              <a:rPr lang="en-IN" sz="1800" dirty="0">
                <a:solidFill>
                  <a:schemeClr val="tx1"/>
                </a:solidFill>
                <a:latin typeface="Source Code Pro" panose="020B0509030403020204" pitchFamily="49" charset="0"/>
                <a:ea typeface="Source Code Pro" panose="020B0509030403020204" pitchFamily="49" charset="0"/>
              </a:rPr>
              <a:t> </a:t>
            </a:r>
            <a:r>
              <a:rPr lang="en-IN" sz="1800" dirty="0">
                <a:solidFill>
                  <a:srgbClr val="669900"/>
                </a:solidFill>
                <a:latin typeface="Source Code Pro" panose="020B0509030403020204" pitchFamily="49" charset="0"/>
                <a:ea typeface="Source Code Pro" panose="020B0509030403020204" pitchFamily="49" charset="0"/>
              </a:rPr>
              <a:t>Bagde'</a:t>
            </a:r>
            <a:r>
              <a:rPr lang="en-IN" sz="1800" dirty="0">
                <a:solidFill>
                  <a:schemeClr val="bg1">
                    <a:lumMod val="50000"/>
                  </a:schemeClr>
                </a:solidFill>
                <a:latin typeface="Source Code Pro" panose="020B0509030403020204" pitchFamily="49" charset="0"/>
                <a:ea typeface="Source Code Pro" panose="020B0509030403020204" pitchFamily="49" charset="0"/>
              </a:rPr>
              <a:t> }}}])</a:t>
            </a:r>
          </a:p>
        </p:txBody>
      </p:sp>
    </p:spTree>
    <p:extLst>
      <p:ext uri="{BB962C8B-B14F-4D97-AF65-F5344CB8AC3E}">
        <p14:creationId xmlns:p14="http://schemas.microsoft.com/office/powerpoint/2010/main" val="2980445402"/>
      </p:ext>
    </p:extLst>
  </p:cSld>
  <p:clrMapOvr>
    <a:masterClrMapping/>
  </p:clrMapOvr>
</p:sld>
</file>

<file path=ppt/slides/slide1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$addFields or $set</a:t>
            </a:r>
            <a:endParaRPr lang="en-US" dirty="0"/>
          </a:p>
        </p:txBody>
      </p:sp>
      <p:sp>
        <p:nvSpPr>
          <p:cNvPr id="4" name="Rectangle 3"/>
          <p:cNvSpPr/>
          <p:nvPr/>
        </p:nvSpPr>
        <p:spPr>
          <a:xfrm>
            <a:off x="1559496" y="2998693"/>
            <a:ext cx="8956104"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Adds new fields to documents. $addFields or $set outputs documents that contain all existing fields from the input documents and newly added fields.</a:t>
            </a:r>
          </a:p>
        </p:txBody>
      </p:sp>
    </p:spTree>
    <p:extLst>
      <p:ext uri="{BB962C8B-B14F-4D97-AF65-F5344CB8AC3E}">
        <p14:creationId xmlns:p14="http://schemas.microsoft.com/office/powerpoint/2010/main" val="3257852489"/>
      </p:ext>
    </p:extLst>
  </p:cSld>
  <p:clrMapOvr>
    <a:masterClrMapping/>
  </p:clrMapOvr>
</p:sld>
</file>

<file path=ppt/slides/slide1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$addFields or $set </a:t>
            </a:r>
          </a:p>
        </p:txBody>
      </p:sp>
      <p:sp>
        <p:nvSpPr>
          <p:cNvPr id="7" name="Rectangle 6"/>
          <p:cNvSpPr/>
          <p:nvPr/>
        </p:nvSpPr>
        <p:spPr>
          <a:xfrm>
            <a:off x="1524000" y="762001"/>
            <a:ext cx="9144000"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75473"/>
            <a:ext cx="8761264" cy="707886"/>
          </a:xfrm>
          <a:prstGeom prst="rect">
            <a:avLst/>
          </a:prstGeom>
        </p:spPr>
        <p:txBody>
          <a:bodyPr wrap="square">
            <a:spAutoFit/>
          </a:bodyPr>
          <a:lstStyle/>
          <a:p>
            <a:r>
              <a:rPr lang="en-US" dirty="0">
                <a:solidFill>
                  <a:srgbClr val="061621"/>
                </a:solidFill>
                <a:latin typeface="Source Code Pro" panose="020B0509030403020204" pitchFamily="49" charset="0"/>
              </a:rPr>
              <a:t>{</a:t>
            </a:r>
            <a:r>
              <a:rPr lang="en-US" dirty="0">
                <a:solidFill>
                  <a:srgbClr val="049DC8"/>
                </a:solidFill>
                <a:latin typeface="Consolas" panose="020B0609020204030204" pitchFamily="49" charset="0"/>
                <a:cs typeface="Calibri" panose="020F0502020204030204" pitchFamily="34" charset="0"/>
              </a:rPr>
              <a:t> </a:t>
            </a:r>
            <a:r>
              <a:rPr lang="en-US" dirty="0">
                <a:solidFill>
                  <a:srgbClr val="D83713"/>
                </a:solidFill>
                <a:latin typeface="Source Code Pro" panose="020B0509030403020204" pitchFamily="49" charset="0"/>
              </a:rPr>
              <a:t>$addFields</a:t>
            </a:r>
            <a:r>
              <a:rPr lang="en-US" dirty="0">
                <a:solidFill>
                  <a:srgbClr val="061621"/>
                </a:solidFill>
                <a:latin typeface="Source Code Pro" panose="020B0509030403020204" pitchFamily="49" charset="0"/>
              </a:rPr>
              <a:t>: { &lt;newField&gt;: &lt;expression&gt;, ... } }</a:t>
            </a:r>
          </a:p>
          <a:p>
            <a:endParaRPr lang="en-US" sz="400" dirty="0">
              <a:solidFill>
                <a:srgbClr val="061621"/>
              </a:solidFill>
              <a:latin typeface="Source Code Pro" panose="020B0509030403020204" pitchFamily="49" charset="0"/>
            </a:endParaRPr>
          </a:p>
          <a:p>
            <a:r>
              <a:rPr lang="en-IN" b="0" i="0" dirty="0">
                <a:solidFill>
                  <a:srgbClr val="061621"/>
                </a:solidFill>
                <a:effectLst/>
                <a:latin typeface="Source Code Pro" panose="020B0509030403020204" pitchFamily="49" charset="0"/>
              </a:rPr>
              <a:t>{ </a:t>
            </a:r>
            <a:r>
              <a:rPr lang="en-IN" b="0" i="0" dirty="0">
                <a:solidFill>
                  <a:srgbClr val="D83713"/>
                </a:solidFill>
                <a:effectLst/>
                <a:latin typeface="Source Code Pro" panose="020B0509030403020204" pitchFamily="49" charset="0"/>
              </a:rPr>
              <a:t>$set</a:t>
            </a:r>
            <a:r>
              <a:rPr lang="en-IN" b="0" i="0" dirty="0">
                <a:solidFill>
                  <a:srgbClr val="061621"/>
                </a:solidFill>
                <a:effectLst/>
                <a:latin typeface="Source Code Pro" panose="020B0509030403020204" pitchFamily="49" charset="0"/>
              </a:rPr>
              <a:t>: { &lt;newField&gt;: &lt;expression&gt;, ... } }</a:t>
            </a:r>
            <a:endParaRPr lang="en-IN" dirty="0"/>
          </a:p>
        </p:txBody>
      </p:sp>
      <p:sp>
        <p:nvSpPr>
          <p:cNvPr id="5" name="Rectangle 4"/>
          <p:cNvSpPr/>
          <p:nvPr/>
        </p:nvSpPr>
        <p:spPr>
          <a:xfrm>
            <a:off x="1524000" y="3140968"/>
            <a:ext cx="9144000" cy="84638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NewSalary: </a:t>
            </a:r>
            <a:r>
              <a:rPr lang="en-US" dirty="0">
                <a:solidFill>
                  <a:srgbClr val="994646"/>
                </a:solidFill>
                <a:latin typeface="Source Code Pro" panose="020B0509030403020204" pitchFamily="49" charset="0"/>
                <a:ea typeface="Source Code Pro" panose="020B0509030403020204" pitchFamily="49" charset="0"/>
              </a:rPr>
              <a:t>1450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TextBox 7">
            <a:extLst>
              <a:ext uri="{FF2B5EF4-FFF2-40B4-BE49-F238E27FC236}">
                <a16:creationId xmlns:a16="http://schemas.microsoft.com/office/drawing/2014/main" id="{4E354B84-F9F7-4997-A217-19E2896FB402}"/>
              </a:ext>
            </a:extLst>
          </p:cNvPr>
          <p:cNvSpPr txBox="1"/>
          <p:nvPr/>
        </p:nvSpPr>
        <p:spPr>
          <a:xfrm>
            <a:off x="263352" y="4544963"/>
            <a:ext cx="11593288" cy="923330"/>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 _id: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rPr>
              <a:t>,  ename: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salary: '$sal',  commission: '$comm' } },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latin typeface="Source Code Pro" panose="020B0509030403020204" pitchFamily="49" charset="0"/>
                <a:ea typeface="Source Code Pro" panose="020B0509030403020204" pitchFamily="49" charset="0"/>
              </a:rPr>
              <a:t>: { "Gross Salary":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rPr>
              <a:t>: ['$salary', '$commission'] } } }])</a:t>
            </a:r>
          </a:p>
        </p:txBody>
      </p:sp>
    </p:spTree>
    <p:extLst>
      <p:ext uri="{BB962C8B-B14F-4D97-AF65-F5344CB8AC3E}">
        <p14:creationId xmlns:p14="http://schemas.microsoft.com/office/powerpoint/2010/main" val="955930759"/>
      </p:ext>
    </p:extLst>
  </p:cSld>
  <p:clrMapOvr>
    <a:masterClrMapping/>
  </p:clrMapOvr>
</p:sld>
</file>

<file path=ppt/slides/slide1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$sample</a:t>
            </a:r>
            <a:endParaRPr lang="en-US" dirty="0"/>
          </a:p>
        </p:txBody>
      </p:sp>
      <p:sp>
        <p:nvSpPr>
          <p:cNvPr id="4" name="Rectangle 3"/>
          <p:cNvSpPr/>
          <p:nvPr/>
        </p:nvSpPr>
        <p:spPr>
          <a:xfrm>
            <a:off x="2201512" y="2895600"/>
            <a:ext cx="7788975"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Randomly selects the specified number of documents from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its input.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3814374491"/>
      </p:ext>
    </p:extLst>
  </p:cSld>
  <p:clrMapOvr>
    <a:masterClrMapping/>
  </p:clrMapOvr>
</p:sld>
</file>

<file path=ppt/slides/slide148.xml><?xml version="1.0" encoding="utf-8"?>
<p:sld xmlns:a="http://schemas.openxmlformats.org/drawingml/2006/main" xmlns:r="http://schemas.openxmlformats.org/officeDocument/2006/relationships" xmlns:p="http://schemas.openxmlformats.org/presentationml/2006/main">
  <p:cSld>
    <p:bg>
      <p:bgPr>
        <a:noFill/>
        <a:effectLst/>
      </p:bgPr>
    </p:bg>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$sample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Randomly selects the specified number of documents from its input.</a:t>
            </a:r>
            <a:endParaRPr lang="en-IN" dirty="0"/>
          </a:p>
        </p:txBody>
      </p:sp>
      <p:sp>
        <p:nvSpPr>
          <p:cNvPr id="4" name="Rectangle 3"/>
          <p:cNvSpPr/>
          <p:nvPr/>
        </p:nvSpPr>
        <p:spPr>
          <a:xfrm>
            <a:off x="1524000" y="1412776"/>
            <a:ext cx="8761264"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$sample</a:t>
            </a:r>
            <a:r>
              <a:rPr lang="en-US" dirty="0">
                <a:solidFill>
                  <a:srgbClr val="061621"/>
                </a:solidFill>
                <a:latin typeface="Source Code Pro" panose="020B0509030403020204" pitchFamily="49" charset="0"/>
                <a:ea typeface="Source Code Pro" panose="020B0509030403020204" pitchFamily="49" charset="0"/>
              </a:rPr>
              <a:t>: { </a:t>
            </a:r>
            <a:r>
              <a:rPr lang="en-US" dirty="0">
                <a:solidFill>
                  <a:srgbClr val="D83713"/>
                </a:solidFill>
                <a:latin typeface="Source Code Pro" panose="020B0509030403020204" pitchFamily="49" charset="0"/>
                <a:ea typeface="Source Code Pro" panose="020B0509030403020204" pitchFamily="49" charset="0"/>
              </a:rPr>
              <a:t>size</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 N&gt; }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$sample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2207563382"/>
      </p:ext>
    </p:extLst>
  </p:cSld>
  <p:clrMapOvr>
    <a:masterClrMapping/>
  </p:clrMapOvr>
</p:sld>
</file>

<file path=ppt/slides/slide1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arithmetic expression operators</a:t>
            </a:r>
            <a:endParaRPr lang="en-US" dirty="0"/>
          </a:p>
        </p:txBody>
      </p:sp>
      <p:sp>
        <p:nvSpPr>
          <p:cNvPr id="4" name="TextBox 3">
            <a:extLst>
              <a:ext uri="{FF2B5EF4-FFF2-40B4-BE49-F238E27FC236}">
                <a16:creationId xmlns:a16="http://schemas.microsoft.com/office/drawing/2014/main" id="{9E3168A9-F89C-4F24-9484-0780E23CEE36}"/>
              </a:ext>
            </a:extLst>
          </p:cNvPr>
          <p:cNvSpPr txBox="1"/>
          <p:nvPr/>
        </p:nvSpPr>
        <p:spPr>
          <a:xfrm>
            <a:off x="767408" y="5301208"/>
            <a:ext cx="10513168"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R: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$round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 </a:t>
            </a:r>
            <a:r>
              <a:rPr lang="en-IN" dirty="0">
                <a:solidFill>
                  <a:srgbClr val="994646"/>
                </a:solidFill>
                <a:latin typeface="Source Code Pro" panose="020B0509030403020204" pitchFamily="49" charset="0"/>
                <a:ea typeface="Source Code Pro" panose="020B0509030403020204" pitchFamily="49" charset="0"/>
              </a:rPr>
              <a:t>800</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spTree>
    <p:extLst>
      <p:ext uri="{BB962C8B-B14F-4D97-AF65-F5344CB8AC3E}">
        <p14:creationId xmlns:p14="http://schemas.microsoft.com/office/powerpoint/2010/main" val="500575493"/>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MongoDB</a:t>
            </a:r>
            <a:r>
              <a:rPr lang="en-US" sz="3200" b="1" i="1" dirty="0">
                <a:solidFill>
                  <a:srgbClr val="FFFF00"/>
                </a:solidFill>
                <a:latin typeface="Arial" pitchFamily="34" charset="0"/>
                <a:cs typeface="Arial" pitchFamily="34" charset="0"/>
              </a:rPr>
              <a:t>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596" y="964912"/>
            <a:ext cx="9142810" cy="646331"/>
          </a:xfrm>
          <a:prstGeom prst="rect">
            <a:avLst/>
          </a:prstGeom>
        </p:spPr>
        <p:txBody>
          <a:bodyPr wrap="square">
            <a:spAutoFit/>
          </a:bodyPr>
          <a:lstStyle/>
          <a:p>
            <a:r>
              <a:rPr lang="en-US" dirty="0">
                <a:latin typeface="Palatino Linotype" panose="02040502050505030304" pitchFamily="18" charset="0"/>
              </a:rPr>
              <a:t>MongoDB stores data as BSON documents. BSON is a binary representation of JSON documents.</a:t>
            </a:r>
            <a:endParaRPr lang="en-IN" dirty="0">
              <a:latin typeface="Palatino Linotype" panose="02040502050505030304" pitchFamily="18" charset="0"/>
            </a:endParaRPr>
          </a:p>
        </p:txBody>
      </p:sp>
      <p:sp>
        <p:nvSpPr>
          <p:cNvPr id="3" name="Rectangle 2"/>
          <p:cNvSpPr/>
          <p:nvPr/>
        </p:nvSpPr>
        <p:spPr>
          <a:xfrm>
            <a:off x="1524594" y="1702549"/>
            <a:ext cx="9142810" cy="646331"/>
          </a:xfrm>
          <a:prstGeom prst="rect">
            <a:avLst/>
          </a:prstGeom>
        </p:spPr>
        <p:txBody>
          <a:bodyPr wrap="square">
            <a:spAutoFit/>
          </a:bodyPr>
          <a:lstStyle/>
          <a:p>
            <a:r>
              <a:rPr lang="en-US" b="1" i="1" dirty="0">
                <a:solidFill>
                  <a:srgbClr val="036883"/>
                </a:solidFill>
                <a:latin typeface="Palatino Linotype" panose="02040502050505030304" pitchFamily="18" charset="0"/>
              </a:rPr>
              <a:t>JSON</a:t>
            </a:r>
            <a:r>
              <a:rPr lang="en-US" dirty="0">
                <a:latin typeface="Palatino Linotype" panose="02040502050505030304" pitchFamily="18" charset="0"/>
              </a:rPr>
              <a:t> (JavaScript Object Notation) is a lightweight data-interchange format. It is easy for humans to read and write.</a:t>
            </a:r>
          </a:p>
        </p:txBody>
      </p:sp>
      <p:pic>
        <p:nvPicPr>
          <p:cNvPr id="4" name="Picture 3"/>
          <p:cNvPicPr>
            <a:picLocks noChangeAspect="1"/>
          </p:cNvPicPr>
          <p:nvPr/>
        </p:nvPicPr>
        <p:blipFill>
          <a:blip r:embed="rId2" cstate="print">
            <a:extLst>
              <a:ext uri="{28A0092B-C50C-407E-A947-70E740481C1C}">
                <a14:useLocalDpi xmlns:a14="http://schemas.microsoft.com/office/drawing/2010/main" val="0"/>
              </a:ext>
            </a:extLst>
          </a:blip>
          <a:stretch>
            <a:fillRect/>
          </a:stretch>
        </p:blipFill>
        <p:spPr>
          <a:xfrm>
            <a:off x="2213622" y="2727920"/>
            <a:ext cx="6402658" cy="3581400"/>
          </a:xfrm>
          <a:prstGeom prst="rect">
            <a:avLst/>
          </a:prstGeom>
        </p:spPr>
      </p:pic>
    </p:spTree>
    <p:extLst>
      <p:ext uri="{BB962C8B-B14F-4D97-AF65-F5344CB8AC3E}">
        <p14:creationId xmlns:p14="http://schemas.microsoft.com/office/powerpoint/2010/main" val="3479239484"/>
      </p:ext>
    </p:extLst>
  </p:cSld>
  <p:clrMapOvr>
    <a:masterClrMapping/>
  </p:clrMapOvr>
</p:sld>
</file>

<file path=ppt/slides/slide1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arithmetic expression operators</a:t>
            </a:r>
          </a:p>
        </p:txBody>
      </p:sp>
      <p:sp>
        <p:nvSpPr>
          <p:cNvPr id="7" name="Rectangle 6"/>
          <p:cNvSpPr/>
          <p:nvPr/>
        </p:nvSpPr>
        <p:spPr>
          <a:xfrm>
            <a:off x="1673188" y="762001"/>
            <a:ext cx="8845624" cy="646331"/>
          </a:xfrm>
          <a:prstGeom prst="rect">
            <a:avLst/>
          </a:prstGeom>
        </p:spPr>
        <p:txBody>
          <a:bodyPr wrap="square">
            <a:spAutoFit/>
          </a:bodyPr>
          <a:lstStyle/>
          <a:p>
            <a:r>
              <a:rPr lang="en-US" dirty="0"/>
              <a:t>Arithmetic expressions perform mathematic operations on numbers. Some arithmetic expressions can also support date arithmetic.</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21528817"/>
              </p:ext>
            </p:extLst>
          </p:nvPr>
        </p:nvGraphicFramePr>
        <p:xfrm>
          <a:off x="911424" y="1484784"/>
          <a:ext cx="10585176" cy="4277410"/>
        </p:xfrm>
        <a:graphic>
          <a:graphicData uri="http://schemas.openxmlformats.org/drawingml/2006/table">
            <a:tbl>
              <a:tblPr firstRow="1" bandRow="1">
                <a:tableStyleId>{5940675A-B579-460E-94D1-54222C63F5DA}</a:tableStyleId>
              </a:tblPr>
              <a:tblGrid>
                <a:gridCol w="1872208">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459556">
                <a:tc gridSpan="2">
                  <a:txBody>
                    <a:bodyPr/>
                    <a:lstStyle/>
                    <a:p>
                      <a:r>
                        <a:rPr kumimoji="0" lang="en-US" sz="2000" b="0" kern="1200" dirty="0">
                          <a:solidFill>
                            <a:srgbClr val="DFE100"/>
                          </a:solidFill>
                          <a:latin typeface="Gill Sans MT (Body)"/>
                          <a:ea typeface="Source Code Pro" panose="020B0509030403020204" pitchFamily="49" charset="0"/>
                          <a:cs typeface="+mn-cs"/>
                        </a:rPr>
                        <a:t>Arithmetic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24206">
                <a:tc>
                  <a:txBody>
                    <a:bodyPr/>
                    <a:lstStyle/>
                    <a:p>
                      <a:r>
                        <a:rPr lang="en-US" u="none" dirty="0">
                          <a:latin typeface="Source Code Pro" panose="020B0509030403020204" pitchFamily="49" charset="0"/>
                          <a:ea typeface="Source Code Pro" panose="020B0509030403020204" pitchFamily="49" charset="0"/>
                        </a:rPr>
                        <a:t> </a:t>
                      </a:r>
                      <a:r>
                        <a:rPr kumimoji="0" lang="en-US" kern="1200" dirty="0">
                          <a:solidFill>
                            <a:srgbClr val="036883"/>
                          </a:solidFill>
                          <a:latin typeface="Source Code Pro" panose="020B0509030403020204" pitchFamily="49" charset="0"/>
                          <a:ea typeface="Source Code Pro" panose="020B0509030403020204" pitchFamily="49" charset="0"/>
                          <a:cs typeface="+mn-cs"/>
                        </a:rPr>
                        <a:t>$abs</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$abs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$add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$add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a:t>
                      </a:r>
                    </a:p>
                  </a:txBody>
                  <a:tcPr anchor="ctr"/>
                </a:tc>
                <a:extLst>
                  <a:ext uri="{0D108BD9-81ED-4DB2-BD59-A6C34878D82A}">
                    <a16:rowId xmlns:a16="http://schemas.microsoft.com/office/drawing/2014/main" val="10002"/>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$subtract</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$subtract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$multiply</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$multiply</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4"/>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$divide</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$divide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5"/>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$mod</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$round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IN" b="0" i="0" kern="1200" dirty="0">
                          <a:solidFill>
                            <a:schemeClr val="tx1"/>
                          </a:solidFill>
                          <a:effectLst/>
                          <a:latin typeface="+mn-lt"/>
                          <a:ea typeface="+mn-ea"/>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$round</a:t>
                      </a:r>
                      <a:r>
                        <a:rPr kumimoji="0" lang="en-IN" b="0" i="0" kern="1200" dirty="0">
                          <a:solidFill>
                            <a:schemeClr val="tx1"/>
                          </a:solidFill>
                          <a:effectLst/>
                          <a:latin typeface="+mn-lt"/>
                          <a:ea typeface="+mn-ea"/>
                          <a:cs typeface="+mn-cs"/>
                        </a:rPr>
                        <a:t>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10007"/>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$trunc</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$trunc</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'$&lt;number&gt;'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mn-lt"/>
                          <a:ea typeface="+mn-ea"/>
                          <a:cs typeface="+mn-cs"/>
                        </a:rPr>
                        <a:t>{ $round : [ &lt;number&gt;, &lt;place&gt;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4223086548"/>
                  </a:ext>
                </a:extLst>
              </a:tr>
              <a:tr h="4242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$rand</a:t>
                      </a:r>
                    </a:p>
                  </a:txBody>
                  <a:tcPr anchor="ctr"/>
                </a:tc>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$rand</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3012002247"/>
                  </a:ext>
                </a:extLst>
              </a:tr>
            </a:tbl>
          </a:graphicData>
        </a:graphic>
      </p:graphicFrame>
      <p:sp>
        <p:nvSpPr>
          <p:cNvPr id="3" name="Rectangle 2"/>
          <p:cNvSpPr/>
          <p:nvPr/>
        </p:nvSpPr>
        <p:spPr>
          <a:xfrm>
            <a:off x="119336" y="5828491"/>
            <a:ext cx="11953328" cy="98488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$trunc</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op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rgbClr val="994646"/>
                </a:solidFill>
                <a:latin typeface="Source Code Pro" panose="020B0509030403020204" pitchFamily="49" charset="0"/>
                <a:ea typeface="Source Code Pro" panose="020B0509030403020204" pitchFamily="49" charset="0"/>
              </a:rPr>
              <a:t>1000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Tree>
    <p:extLst>
      <p:ext uri="{BB962C8B-B14F-4D97-AF65-F5344CB8AC3E}">
        <p14:creationId xmlns:p14="http://schemas.microsoft.com/office/powerpoint/2010/main" val="2681794713"/>
      </p:ext>
    </p:extLst>
  </p:cSld>
  <p:clrMapOvr>
    <a:masterClrMapping/>
  </p:clrMapOvr>
</p:sld>
</file>

<file path=ppt/slides/slide1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$ifNull(), $toUpper, $toLower, $concat, . . .</a:t>
            </a:r>
            <a:endParaRPr lang="en-US" dirty="0"/>
          </a:p>
        </p:txBody>
      </p:sp>
    </p:spTree>
    <p:extLst>
      <p:ext uri="{BB962C8B-B14F-4D97-AF65-F5344CB8AC3E}">
        <p14:creationId xmlns:p14="http://schemas.microsoft.com/office/powerpoint/2010/main" val="2019831323"/>
      </p:ext>
    </p:extLst>
  </p:cSld>
  <p:clrMapOvr>
    <a:masterClrMapping/>
  </p:clrMapOvr>
</p:sld>
</file>

<file path=ppt/slides/slide1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7" name="Rectangle 6"/>
          <p:cNvSpPr/>
          <p:nvPr/>
        </p:nvSpPr>
        <p:spPr>
          <a:xfrm>
            <a:off x="1524000" y="609600"/>
            <a:ext cx="9144000" cy="923330"/>
          </a:xfrm>
          <a:prstGeom prst="rect">
            <a:avLst/>
          </a:prstGeom>
        </p:spPr>
        <p:txBody>
          <a:bodyPr wrap="square">
            <a:spAutoFit/>
          </a:bodyPr>
          <a:lstStyle/>
          <a:p>
            <a:r>
              <a:rPr lang="en-US" dirty="0"/>
              <a:t>Evaluates an expression and returns the value of the expression if the expression evaluates to a non-null value. If the expression evaluates to a null value, including instances of undefined values or missing fields, returns the value of the replacement expression.</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3858830312"/>
              </p:ext>
            </p:extLst>
          </p:nvPr>
        </p:nvGraphicFramePr>
        <p:xfrm>
          <a:off x="263352" y="1799805"/>
          <a:ext cx="11737304" cy="4093032"/>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t>
                      </a:r>
                      <a:r>
                        <a:rPr lang="en-US" sz="1800" b="0" i="0" kern="1200" dirty="0">
                          <a:solidFill>
                            <a:srgbClr val="D83713"/>
                          </a:solidFill>
                          <a:effectLst/>
                          <a:latin typeface="Source Code Pro" panose="020B0509030403020204" pitchFamily="49" charset="0"/>
                          <a:ea typeface="Source Code Pro" panose="020B0509030403020204" pitchFamily="49" charset="0"/>
                          <a:cs typeface="+mn-cs"/>
                        </a:rPr>
                        <a:t>ifNull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&lt;replacement-expression-if-null&gt;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0"/>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$toUpper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$toLower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511629">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$strLenCP</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IN"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IN"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IN"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string expression</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79699888"/>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$concat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'$&lt;expression1&gt;', '$&lt;expression2</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p>
                  </a:txBody>
                  <a:tcPr anchor="ctr"/>
                </a:tc>
                <a:extLst>
                  <a:ext uri="{0D108BD9-81ED-4DB2-BD59-A6C34878D82A}">
                    <a16:rowId xmlns:a16="http://schemas.microsoft.com/office/drawing/2014/main" val="10003"/>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$substr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string</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length</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$size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10005"/>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$arrayElemAt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['$&lt;array&gt;', &lt;</a:t>
                      </a:r>
                      <a:r>
                        <a:rPr kumimoji="0" lang="en-US" b="0" i="0" kern="1200" dirty="0">
                          <a:solidFill>
                            <a:schemeClr val="accent5">
                              <a:lumMod val="75000"/>
                            </a:schemeClr>
                          </a:solidFill>
                          <a:effectLst/>
                          <a:latin typeface="Source Code Pro" panose="020B0509030403020204" pitchFamily="49" charset="0"/>
                          <a:ea typeface="Source Code Pro" panose="020B0509030403020204" pitchFamily="49" charset="0"/>
                          <a:cs typeface="+mn-cs"/>
                        </a:rPr>
                        <a:t>idx</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-1 will get last element from array</a:t>
                      </a:r>
                    </a:p>
                  </a:txBody>
                  <a:tcPr anchor="ctr"/>
                </a:tc>
                <a:extLst>
                  <a:ext uri="{0D108BD9-81ED-4DB2-BD59-A6C34878D82A}">
                    <a16:rowId xmlns:a16="http://schemas.microsoft.com/office/drawing/2014/main" val="10006"/>
                  </a:ext>
                </a:extLst>
              </a:tr>
            </a:tbl>
          </a:graphicData>
        </a:graphic>
      </p:graphicFrame>
    </p:spTree>
    <p:extLst>
      <p:ext uri="{BB962C8B-B14F-4D97-AF65-F5344CB8AC3E}">
        <p14:creationId xmlns:p14="http://schemas.microsoft.com/office/powerpoint/2010/main" val="828467443"/>
      </p:ext>
    </p:extLst>
  </p:cSld>
  <p:clrMapOvr>
    <a:masterClrMapping/>
  </p:clrMapOvr>
</p:sld>
</file>

<file path=ppt/slides/slide1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$toString(), $toInt(), $toDoube(),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1114240260"/>
              </p:ext>
            </p:extLst>
          </p:nvPr>
        </p:nvGraphicFramePr>
        <p:xfrm>
          <a:off x="263352" y="1800000"/>
          <a:ext cx="11737304" cy="2558145"/>
        </p:xfrm>
        <a:graphic>
          <a:graphicData uri="http://schemas.openxmlformats.org/drawingml/2006/table">
            <a:tbl>
              <a:tblPr firstRow="1" bandRow="1">
                <a:tableStyleId>{5940675A-B579-460E-94D1-54222C63F5DA}</a:tableStyleId>
              </a:tblPr>
              <a:tblGrid>
                <a:gridCol w="11737304">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$toString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$toInt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43054838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$toDouble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$toLong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$toBool</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Tree>
    <p:extLst>
      <p:ext uri="{BB962C8B-B14F-4D97-AF65-F5344CB8AC3E}">
        <p14:creationId xmlns:p14="http://schemas.microsoft.com/office/powerpoint/2010/main" val="3695383144"/>
      </p:ext>
    </p:extLst>
  </p:cSld>
  <p:clrMapOvr>
    <a:masterClrMapping/>
  </p:clrMapOvr>
</p:sld>
</file>

<file path=ppt/slides/slide1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$type(), $isNumber(), . . .</a:t>
            </a:r>
          </a:p>
        </p:txBody>
      </p:sp>
      <p:sp>
        <p:nvSpPr>
          <p:cNvPr id="7" name="Rectangle 6"/>
          <p:cNvSpPr/>
          <p:nvPr/>
        </p:nvSpPr>
        <p:spPr>
          <a:xfrm>
            <a:off x="1524000" y="609600"/>
            <a:ext cx="9144000" cy="369332"/>
          </a:xfrm>
          <a:prstGeom prst="rect">
            <a:avLst/>
          </a:prstGeom>
        </p:spPr>
        <p:txBody>
          <a:bodyPr wrap="square">
            <a:spAutoFit/>
          </a:bodyPr>
          <a:lstStyle/>
          <a:p>
            <a:r>
              <a:rPr lang="en-US" dirty="0"/>
              <a:t>TODO</a:t>
            </a:r>
            <a:endParaRPr lang="en-IN" dirty="0"/>
          </a:p>
        </p:txBody>
      </p:sp>
      <p:graphicFrame>
        <p:nvGraphicFramePr>
          <p:cNvPr id="5" name="Table 4">
            <a:extLst>
              <a:ext uri="{FF2B5EF4-FFF2-40B4-BE49-F238E27FC236}">
                <a16:creationId xmlns:a16="http://schemas.microsoft.com/office/drawing/2014/main" id="{977DF75C-8FC1-41BF-A71E-09295BAA64A6}"/>
              </a:ext>
            </a:extLst>
          </p:cNvPr>
          <p:cNvGraphicFramePr>
            <a:graphicFrameLocks noGrp="1"/>
          </p:cNvGraphicFramePr>
          <p:nvPr>
            <p:extLst>
              <p:ext uri="{D42A27DB-BD31-4B8C-83A1-F6EECF244321}">
                <p14:modId xmlns:p14="http://schemas.microsoft.com/office/powerpoint/2010/main" val="882099045"/>
              </p:ext>
            </p:extLst>
          </p:nvPr>
        </p:nvGraphicFramePr>
        <p:xfrm>
          <a:off x="263352" y="1800000"/>
          <a:ext cx="11737304" cy="2960916"/>
        </p:xfrm>
        <a:graphic>
          <a:graphicData uri="http://schemas.openxmlformats.org/drawingml/2006/table">
            <a:tbl>
              <a:tblPr firstRow="1" bandRow="1">
                <a:tableStyleId>{5940675A-B579-460E-94D1-54222C63F5DA}</a:tableStyleId>
              </a:tblPr>
              <a:tblGrid>
                <a:gridCol w="4896544">
                  <a:extLst>
                    <a:ext uri="{9D8B030D-6E8A-4147-A177-3AD203B41FA5}">
                      <a16:colId xmlns:a16="http://schemas.microsoft.com/office/drawing/2014/main" val="20000"/>
                    </a:ext>
                  </a:extLst>
                </a:gridCol>
                <a:gridCol w="6840760">
                  <a:extLst>
                    <a:ext uri="{9D8B030D-6E8A-4147-A177-3AD203B41FA5}">
                      <a16:colId xmlns:a16="http://schemas.microsoft.com/office/drawing/2014/main" val="4028404351"/>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980688622"/>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$isNumber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number.</a:t>
                      </a:r>
                    </a:p>
                    <a:p>
                      <a:pPr algn="l"/>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t>
                      </a:r>
                      <a:r>
                        <a:rPr lang="en-US" sz="1800" kern="1200"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if the expression is any other BSON type, null, or a missing field.</a:t>
                      </a:r>
                    </a:p>
                  </a:txBody>
                  <a:tcPr anchor="ctr"/>
                </a:tc>
                <a:extLst>
                  <a:ext uri="{0D108BD9-81ED-4DB2-BD59-A6C34878D82A}">
                    <a16:rowId xmlns:a16="http://schemas.microsoft.com/office/drawing/2014/main" val="2430548382"/>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3758461626"/>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014044210"/>
                  </a:ext>
                </a:extLst>
              </a:tr>
              <a:tr h="511629">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tc>
                  <a:txBody>
                    <a:bodyPr/>
                    <a:lstStyle/>
                    <a:p>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661523120"/>
                  </a:ext>
                </a:extLst>
              </a:tr>
            </a:tbl>
          </a:graphicData>
        </a:graphic>
      </p:graphicFrame>
      <p:sp>
        <p:nvSpPr>
          <p:cNvPr id="8" name="TextBox 7">
            <a:extLst>
              <a:ext uri="{FF2B5EF4-FFF2-40B4-BE49-F238E27FC236}">
                <a16:creationId xmlns:a16="http://schemas.microsoft.com/office/drawing/2014/main" id="{ED430895-5085-487F-9B95-B76F98F786BB}"/>
              </a:ext>
            </a:extLst>
          </p:cNvPr>
          <p:cNvSpPr txBox="1"/>
          <p:nvPr/>
        </p:nvSpPr>
        <p:spPr>
          <a:xfrm>
            <a:off x="263352" y="4941168"/>
            <a:ext cx="11737304" cy="984885"/>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285750" indent="-285750">
              <a:buFont typeface="Arial" panose="020B0604020202020204" pitchFamily="34" charset="0"/>
              <a:buChar char="•"/>
            </a:pPr>
            <a:endParaRPr lang="en-US"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$isNumber</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85750" indent="-285750">
              <a:buFont typeface="Arial" panose="020B0604020202020204" pitchFamily="34" charset="0"/>
              <a:buChar char="•"/>
            </a:pPr>
            <a:endParaRPr lang="en-IN" sz="2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$addFields</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$type</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:'$Title'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x:'int'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820053707"/>
      </p:ext>
    </p:extLst>
  </p:cSld>
  <p:clrMapOvr>
    <a:masterClrMapping/>
  </p:clrMapOvr>
</p:sld>
</file>

<file path=ppt/slides/slide1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$ifNull(), $toUpper(), $toLower(), $concat</a:t>
            </a:r>
          </a:p>
        </p:txBody>
      </p:sp>
      <p:sp>
        <p:nvSpPr>
          <p:cNvPr id="5" name="Rectangle 4"/>
          <p:cNvSpPr/>
          <p:nvPr/>
        </p:nvSpPr>
        <p:spPr>
          <a:xfrm>
            <a:off x="191344" y="961558"/>
            <a:ext cx="11809312" cy="4216539"/>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comm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'$comm', 'NA'</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"Gross Salary":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'$comm',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$toUpper</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$toLower</a:t>
            </a:r>
            <a:r>
              <a:rPr lang="en-US" dirty="0">
                <a:latin typeface="Source Code Pro" panose="020B0509030403020204" pitchFamily="49" charset="0"/>
                <a:ea typeface="Source Code Pro" panose="020B0509030403020204" pitchFamily="49" charset="0"/>
                <a:cs typeface="Calibri" panose="020F0502020204030204" pitchFamily="34" charset="0"/>
              </a:rPr>
              <a:t> : '$ename'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movie_length: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$strLenCP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US" dirty="0">
                <a:latin typeface="Source Code Pro" panose="020B0509030403020204" pitchFamily="49" charset="0"/>
                <a:ea typeface="Source Code Pro" panose="020B0509030403020204" pitchFamily="49" charset="0"/>
                <a:cs typeface="Calibri" panose="020F0502020204030204" pitchFamily="34" charset="0"/>
              </a:rPr>
              <a:t>: '$movie_title’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$concat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$size</a:t>
            </a:r>
            <a:r>
              <a:rPr lang="en-US" dirty="0">
                <a:latin typeface="Source Code Pro" panose="020B0509030403020204" pitchFamily="49" charset="0"/>
                <a:ea typeface="Source Code Pro" panose="020B0509030403020204" pitchFamily="49" charset="0"/>
                <a:cs typeface="Calibri" panose="020F0502020204030204" pitchFamily="34" charset="0"/>
              </a:rPr>
              <a:t>: '$favouriteFruit'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op: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2" name="Rectangle 1"/>
          <p:cNvSpPr/>
          <p:nvPr/>
        </p:nvSpPr>
        <p:spPr>
          <a:xfrm>
            <a:off x="191344" y="5661248"/>
            <a:ext cx="11233248" cy="646331"/>
          </a:xfrm>
          <a:prstGeom prst="rect">
            <a:avLst/>
          </a:prstGeom>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$arrayElemAt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'$favouriteFruit',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'Orange'</a:t>
            </a:r>
            <a:r>
              <a:rPr lang="en-US" dirty="0">
                <a:solidFill>
                  <a:schemeClr val="bg2">
                    <a:lumMod val="2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619244506"/>
      </p:ext>
    </p:extLst>
  </p:cSld>
  <p:clrMapOvr>
    <a:masterClrMapping/>
  </p:clrMapOvr>
</p:sld>
</file>

<file path=ppt/slides/slide1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aphicFrame>
        <p:nvGraphicFramePr>
          <p:cNvPr id="2" name="Table 1"/>
          <p:cNvGraphicFramePr>
            <a:graphicFrameLocks noGrp="1"/>
          </p:cNvGraphicFramePr>
          <p:nvPr>
            <p:extLst>
              <p:ext uri="{D42A27DB-BD31-4B8C-83A1-F6EECF244321}">
                <p14:modId xmlns:p14="http://schemas.microsoft.com/office/powerpoint/2010/main" val="3398250514"/>
              </p:ext>
            </p:extLst>
          </p:nvPr>
        </p:nvGraphicFramePr>
        <p:xfrm>
          <a:off x="335360" y="1350000"/>
          <a:ext cx="11449272" cy="4380414"/>
        </p:xfrm>
        <a:graphic>
          <a:graphicData uri="http://schemas.openxmlformats.org/drawingml/2006/table">
            <a:tbl>
              <a:tblPr firstRow="1" bandRow="1">
                <a:tableStyleId>{5940675A-B579-460E-94D1-54222C63F5DA}</a:tableStyleId>
              </a:tblPr>
              <a:tblGrid>
                <a:gridCol w="11449272">
                  <a:extLst>
                    <a:ext uri="{9D8B030D-6E8A-4147-A177-3AD203B41FA5}">
                      <a16:colId xmlns:a16="http://schemas.microsoft.com/office/drawing/2014/main" val="20000"/>
                    </a:ext>
                  </a:extLst>
                </a:gridCol>
              </a:tblGrid>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$replaceOne</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p>
                    <a:p>
                      <a:endParaRPr kumimoji="0" lang="en-IN" sz="800" b="0" i="0" kern="1200" dirty="0">
                        <a:solidFill>
                          <a:schemeClr val="tx1"/>
                        </a:solidFill>
                        <a:effectLst/>
                        <a:latin typeface="Source Code Pro" panose="020B0509030403020204" pitchFamily="49" charset="0"/>
                        <a:ea typeface="Source Code Pro" panose="020B0509030403020204" pitchFamily="49" charset="0"/>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sz="1800" b="0" i="0" kern="1200" dirty="0">
                          <a:solidFill>
                            <a:srgbClr val="D83713"/>
                          </a:solidFill>
                          <a:effectLst/>
                          <a:latin typeface="Source Code Pro" panose="020B0509030403020204" pitchFamily="49" charset="0"/>
                          <a:ea typeface="Source Code Pro" panose="020B0509030403020204" pitchFamily="49" charset="0"/>
                          <a:cs typeface="+mn-cs"/>
                        </a:rPr>
                        <a:t>$replaceAll</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input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find</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a:t>
                      </a:r>
                    </a:p>
                    <a:p>
                      <a:pPr marL="0" marR="0" lvl="0" indent="0" algn="l" defTabSz="914400" rtl="0" eaLnBrk="1" fontAlgn="auto" latinLnBrk="0" hangingPunct="1">
                        <a:lnSpc>
                          <a:spcPct val="100000"/>
                        </a:lnSpc>
                        <a:spcBef>
                          <a:spcPts val="0"/>
                        </a:spcBef>
                        <a:spcAft>
                          <a:spcPts val="0"/>
                        </a:spcAft>
                        <a:buClrTx/>
                        <a:buSzTx/>
                        <a:buFontTx/>
                        <a:buNone/>
                        <a:tabLst/>
                        <a:defRPr/>
                      </a:pP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IN" b="0" i="0" kern="1200" dirty="0">
                          <a:solidFill>
                            <a:srgbClr val="036883"/>
                          </a:solidFill>
                          <a:effectLst/>
                          <a:latin typeface="Source Code Pro" panose="020B0509030403020204" pitchFamily="49" charset="0"/>
                          <a:ea typeface="Source Code Pro" panose="020B0509030403020204" pitchFamily="49" charset="0"/>
                          <a:cs typeface="+mn-cs"/>
                        </a:rPr>
                        <a:t>replacement</a:t>
                      </a:r>
                      <a:r>
                        <a:rPr kumimoji="0" lang="en-IN" b="0" i="0" kern="1200" dirty="0">
                          <a:solidFill>
                            <a:schemeClr val="tx1"/>
                          </a:solidFill>
                          <a:effectLst/>
                          <a:latin typeface="Source Code Pro" panose="020B0509030403020204" pitchFamily="49" charset="0"/>
                          <a:ea typeface="Source Code Pro" panose="020B0509030403020204" pitchFamily="49" charset="0"/>
                          <a:cs typeface="+mn-cs"/>
                        </a:rPr>
                        <a:t>: &lt;expression&gt; } }</a:t>
                      </a:r>
                      <a:endParaRPr kumimoji="0" lang="en-US" b="0" i="0" kern="1200" dirty="0">
                        <a:solidFill>
                          <a:schemeClr val="tx1"/>
                        </a:solidFill>
                        <a:effectLst/>
                        <a:latin typeface="Source Code Pro" panose="020B0509030403020204" pitchFamily="49" charset="0"/>
                        <a:ea typeface="Source Code Pro" panose="020B0509030403020204" pitchFamily="49" charset="0"/>
                        <a:cs typeface="+mn-cs"/>
                      </a:endParaRPr>
                    </a:p>
                  </a:txBody>
                  <a:tcPr anchor="ctr"/>
                </a:tc>
                <a:extLst>
                  <a:ext uri="{0D108BD9-81ED-4DB2-BD59-A6C34878D82A}">
                    <a16:rowId xmlns:a16="http://schemas.microsoft.com/office/drawing/2014/main" val="1515902351"/>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$first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469956074"/>
                  </a:ext>
                </a:extLst>
              </a:tr>
              <a:tr h="511629">
                <a:tc>
                  <a:txBody>
                    <a:bodyPr/>
                    <a:lstStyle/>
                    <a:p>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$last</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p>
                  </a:txBody>
                  <a:tcPr anchor="ctr"/>
                </a:tc>
                <a:extLst>
                  <a:ext uri="{0D108BD9-81ED-4DB2-BD59-A6C34878D82A}">
                    <a16:rowId xmlns:a16="http://schemas.microsoft.com/office/drawing/2014/main" val="2226154079"/>
                  </a:ext>
                </a:extLst>
              </a:tr>
              <a:tr h="511629">
                <a:tc>
                  <a:txBody>
                    <a:bodyPr/>
                    <a:lstStyle/>
                    <a:p>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 {</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$range</a:t>
                      </a:r>
                      <a:r>
                        <a:rPr kumimoji="0" lang="en-US" sz="1800"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start</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'$&lt;expression&gt;', &lt;</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non-zero step</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&gt; ] }</a:t>
                      </a:r>
                    </a:p>
                  </a:txBody>
                  <a:tcPr anchor="ctr"/>
                </a:tc>
                <a:extLst>
                  <a:ext uri="{0D108BD9-81ED-4DB2-BD59-A6C34878D82A}">
                    <a16:rowId xmlns:a16="http://schemas.microsoft.com/office/drawing/2014/main" val="1414670149"/>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$allElementsTrue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8528635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$anyElementTrue</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'$&lt;expression&gt;'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rPr>
                        <a:t>in list </a:t>
                      </a:r>
                      <a:r>
                        <a:rPr kumimoji="0" lang="en-US" sz="1800" kern="1200">
                          <a:solidFill>
                            <a:srgbClr val="00B050"/>
                          </a:solidFill>
                          <a:latin typeface="Source Code Pro" panose="020B0509030403020204" pitchFamily="49" charset="0"/>
                          <a:ea typeface="Source Code Pro" panose="020B0509030403020204" pitchFamily="49" charset="0"/>
                          <a:cs typeface="Calibri" panose="020F0502020204030204" pitchFamily="34" charset="0"/>
                          <a:sym typeface="Wingdings" panose="05000000000000000000" pitchFamily="2" charset="2"/>
                        </a:rPr>
                        <a: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512700434"/>
                  </a:ext>
                </a:extLst>
              </a:tr>
              <a:tr h="511629">
                <a:tc>
                  <a:txBody>
                    <a:bodyPr/>
                    <a:lstStyle/>
                    <a:p>
                      <a:pPr marL="0" marR="0" lvl="0" indent="0" algn="l" defTabSz="914400" rtl="0" eaLnBrk="1" fontAlgn="auto" latinLnBrk="0" hangingPunct="1">
                        <a:lnSpc>
                          <a:spcPct val="100000"/>
                        </a:lnSpc>
                        <a:spcBef>
                          <a:spcPts val="0"/>
                        </a:spcBef>
                        <a:spcAft>
                          <a:spcPts val="0"/>
                        </a:spcAft>
                        <a:buClrTx/>
                        <a:buSzTx/>
                        <a:buFontTx/>
                        <a:buNone/>
                        <a:tabLst/>
                        <a:defRPr/>
                      </a:pP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x:</a:t>
                      </a:r>
                      <a:r>
                        <a:rPr lang="en-US" sz="1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$cond</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if</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&lt;boolean-expression&gt;,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then</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&lt;true-case&gt;, </a:t>
                      </a:r>
                      <a:r>
                        <a:rPr kumimoji="0" lang="en-US" b="0" i="0" kern="1200" dirty="0">
                          <a:solidFill>
                            <a:srgbClr val="036883"/>
                          </a:solidFill>
                          <a:effectLst/>
                          <a:latin typeface="Source Code Pro" panose="020B0509030403020204" pitchFamily="49" charset="0"/>
                          <a:ea typeface="Source Code Pro" panose="020B0509030403020204" pitchFamily="49" charset="0"/>
                          <a:cs typeface="+mn-cs"/>
                        </a:rPr>
                        <a:t>else</a:t>
                      </a:r>
                      <a:r>
                        <a:rPr kumimoji="0" lang="en-US" b="0" i="0" kern="1200" dirty="0">
                          <a:solidFill>
                            <a:schemeClr val="tx1"/>
                          </a:solidFill>
                          <a:effectLst/>
                          <a:latin typeface="Source Code Pro" panose="020B0509030403020204" pitchFamily="49" charset="0"/>
                          <a:ea typeface="Source Code Pro" panose="020B0509030403020204" pitchFamily="49" charset="0"/>
                          <a:cs typeface="+mn-cs"/>
                        </a:rPr>
                        <a:t>: &lt;false-case&gt; } }</a:t>
                      </a:r>
                      <a:endPar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txBody>
                  <a:tcPr anchor="ctr"/>
                </a:tc>
                <a:extLst>
                  <a:ext uri="{0D108BD9-81ED-4DB2-BD59-A6C34878D82A}">
                    <a16:rowId xmlns:a16="http://schemas.microsoft.com/office/drawing/2014/main" val="2584803446"/>
                  </a:ext>
                </a:extLst>
              </a:tr>
            </a:tbl>
          </a:graphicData>
        </a:graphic>
      </p:graphicFrame>
      <p:sp>
        <p:nvSpPr>
          <p:cNvPr id="4" name="Rectangle 3">
            <a:extLst>
              <a:ext uri="{FF2B5EF4-FFF2-40B4-BE49-F238E27FC236}">
                <a16:creationId xmlns:a16="http://schemas.microsoft.com/office/drawing/2014/main" id="{9864F312-B4FA-4C8B-BEBB-4AAC1045FB75}"/>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
        <p:nvSpPr>
          <p:cNvPr id="5" name="TextBox 4">
            <a:extLst>
              <a:ext uri="{FF2B5EF4-FFF2-40B4-BE49-F238E27FC236}">
                <a16:creationId xmlns:a16="http://schemas.microsoft.com/office/drawing/2014/main" id="{47F97C83-049D-4820-A6D3-23EFBEC43492}"/>
              </a:ext>
            </a:extLst>
          </p:cNvPr>
          <p:cNvSpPr txBox="1"/>
          <p:nvPr/>
        </p:nvSpPr>
        <p:spPr>
          <a:xfrm>
            <a:off x="332408" y="5942243"/>
            <a:ext cx="11449272"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rPr>
              <a:t>, x:{</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$replaceAll</a:t>
            </a:r>
            <a:r>
              <a:rPr lang="en-IN" dirty="0">
                <a:latin typeface="Source Code Pro" panose="020B0509030403020204" pitchFamily="49" charset="0"/>
                <a:ea typeface="Source Code Pro" panose="020B0509030403020204" pitchFamily="49"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input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$toString</a:t>
            </a:r>
            <a:r>
              <a:rPr lang="en-IN" dirty="0">
                <a:latin typeface="Source Code Pro" panose="020B0509030403020204" pitchFamily="49" charset="0"/>
                <a:ea typeface="Source Code Pro" panose="020B0509030403020204" pitchFamily="49" charset="0"/>
              </a:rPr>
              <a:t>: "$Title"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latin typeface="Source Code Pro" panose="020B0509030403020204" pitchFamily="49" charset="0"/>
                <a:ea typeface="Source Code Pro" panose="020B0509030403020204" pitchFamily="49" charset="0"/>
              </a:rPr>
              <a:t>: "T",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replacement</a:t>
            </a:r>
            <a:r>
              <a:rPr lang="en-IN" dirty="0">
                <a:latin typeface="Source Code Pro" panose="020B0509030403020204" pitchFamily="49" charset="0"/>
                <a:ea typeface="Source Code Pro" panose="020B0509030403020204" pitchFamily="49"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304775245"/>
      </p:ext>
    </p:extLst>
  </p:cSld>
  <p:clrMapOvr>
    <a:masterClrMapping/>
  </p:clrMapOvr>
</p:sld>
</file>

<file path=ppt/slides/slide1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191344" y="1351215"/>
            <a:ext cx="11809312" cy="495520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$first</a:t>
            </a:r>
            <a:r>
              <a:rPr lang="en-US" dirty="0">
                <a:latin typeface="Source Code Pro" panose="020B0509030403020204" pitchFamily="49" charset="0"/>
                <a:ea typeface="Source Code Pro" panose="020B0509030403020204" pitchFamily="49" charset="0"/>
                <a:cs typeface="Calibri" panose="020F0502020204030204" pitchFamily="34" charset="0"/>
              </a:rPr>
              <a:t>: '$cards'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'$cards'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'address.coord':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x: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$last</a:t>
            </a:r>
            <a:r>
              <a:rPr lang="en-US" dirty="0">
                <a:latin typeface="Source Code Pro" panose="020B0509030403020204" pitchFamily="49" charset="0"/>
                <a:ea typeface="Source Code Pro" panose="020B0509030403020204" pitchFamily="49" charset="0"/>
                <a:cs typeface="Calibri" panose="020F0502020204030204" pitchFamily="34" charset="0"/>
              </a:rPr>
              <a:t>: '$address.coord'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$ifNull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'$duration',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$allElementsTrue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.survey.</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responses: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$anyElementTrue</a:t>
            </a:r>
            <a:r>
              <a:rPr lang="en-US" dirty="0">
                <a:latin typeface="Source Code Pro" panose="020B0509030403020204" pitchFamily="49" charset="0"/>
                <a:ea typeface="Source Code Pro" panose="020B0509030403020204" pitchFamily="49" charset="0"/>
                <a:cs typeface="Calibri" panose="020F0502020204030204" pitchFamily="34" charset="0"/>
              </a:rPr>
              <a:t>: '$responses'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/Horse/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x:</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$range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994646"/>
                </a:solidFill>
                <a:latin typeface="Source Code Pro" panose="020B0509030403020204" pitchFamily="49" charset="0"/>
                <a:ea typeface="Source Code Pro" panose="020B0509030403020204" pitchFamily="49" charset="0"/>
              </a:rPr>
              <a:t>0</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994646"/>
                </a:solidFill>
                <a:latin typeface="Source Code Pro" panose="020B0509030403020204" pitchFamily="49" charset="0"/>
                <a:ea typeface="Source Code Pro" panose="020B0509030403020204" pitchFamily="49" charset="0"/>
              </a:rPr>
              <a:t>60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a:p>
            <a:pPr marL="342900" indent="-342900">
              <a:buFont typeface="Arial" panose="020B0604020202020204" pitchFamily="34" charset="0"/>
              <a:buChar char="•"/>
            </a:pPr>
            <a:endParaRPr lang="en-IN"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x: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if</a:t>
            </a:r>
            <a:r>
              <a:rPr lang="en-IN" dirty="0">
                <a:latin typeface="Source Code Pro" panose="020B0509030403020204" pitchFamily="49" charset="0"/>
                <a:ea typeface="Source Code Pro" panose="020B0509030403020204" pitchFamily="49" charset="0"/>
                <a:cs typeface="Calibri" panose="020F0502020204030204" pitchFamily="34" charset="0"/>
              </a:rPr>
              <a:t>: { $eq: [ '$duration', </a:t>
            </a:r>
            <a:r>
              <a:rPr lang="en-IN" dirty="0">
                <a:solidFill>
                  <a:srgbClr val="994646"/>
                </a:solidFill>
                <a:latin typeface="Source Code Pro" panose="020B0509030403020204" pitchFamily="49" charset="0"/>
                <a:ea typeface="Source Code Pro" panose="020B0509030403020204" pitchFamily="49" charset="0"/>
              </a:rPr>
              <a:t>100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then</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else</a:t>
            </a:r>
            <a:r>
              <a:rPr lang="en-IN" dirty="0">
                <a:latin typeface="Source Code Pro" panose="020B0509030403020204" pitchFamily="49" charset="0"/>
                <a:ea typeface="Source Code Pro" panose="020B0509030403020204" pitchFamily="49" charset="0"/>
                <a:cs typeface="Calibri" panose="020F0502020204030204" pitchFamily="34" charset="0"/>
              </a:rPr>
              <a:t>: 'More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a:t>
            </a:r>
          </a:p>
        </p:txBody>
      </p:sp>
      <p:sp>
        <p:nvSpPr>
          <p:cNvPr id="7" name="Rectangle 6">
            <a:extLst>
              <a:ext uri="{FF2B5EF4-FFF2-40B4-BE49-F238E27FC236}">
                <a16:creationId xmlns:a16="http://schemas.microsoft.com/office/drawing/2014/main" id="{CB46C556-C107-4BFD-A4CC-64FB07DD1A32}"/>
              </a:ext>
            </a:extLst>
          </p:cNvPr>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$first(), $last(), $range(), $allElementsTrue(), $anyElementTrue(), …</a:t>
            </a:r>
          </a:p>
        </p:txBody>
      </p:sp>
    </p:spTree>
    <p:extLst>
      <p:ext uri="{BB962C8B-B14F-4D97-AF65-F5344CB8AC3E}">
        <p14:creationId xmlns:p14="http://schemas.microsoft.com/office/powerpoint/2010/main" val="3171414514"/>
      </p:ext>
    </p:extLst>
  </p:cSld>
  <p:clrMapOvr>
    <a:masterClrMapping/>
  </p:clrMapOvr>
</p:sld>
</file>

<file path=ppt/slides/slide1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date operators</a:t>
            </a:r>
            <a:endParaRPr lang="en-US" dirty="0"/>
          </a:p>
        </p:txBody>
      </p:sp>
    </p:spTree>
    <p:extLst>
      <p:ext uri="{BB962C8B-B14F-4D97-AF65-F5344CB8AC3E}">
        <p14:creationId xmlns:p14="http://schemas.microsoft.com/office/powerpoint/2010/main" val="720796669"/>
      </p:ext>
    </p:extLst>
  </p:cSld>
  <p:clrMapOvr>
    <a:masterClrMapping/>
  </p:clrMapOvr>
</p:sld>
</file>

<file path=ppt/slides/slide1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date operators</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graphicFrame>
        <p:nvGraphicFramePr>
          <p:cNvPr id="2" name="Table 1"/>
          <p:cNvGraphicFramePr>
            <a:graphicFrameLocks noGrp="1"/>
          </p:cNvGraphicFramePr>
          <p:nvPr>
            <p:extLst>
              <p:ext uri="{D42A27DB-BD31-4B8C-83A1-F6EECF244321}">
                <p14:modId xmlns:p14="http://schemas.microsoft.com/office/powerpoint/2010/main" val="847392869"/>
              </p:ext>
            </p:extLst>
          </p:nvPr>
        </p:nvGraphicFramePr>
        <p:xfrm>
          <a:off x="1524000" y="1600200"/>
          <a:ext cx="9144000" cy="3048000"/>
        </p:xfrm>
        <a:graphic>
          <a:graphicData uri="http://schemas.openxmlformats.org/drawingml/2006/table">
            <a:tbl>
              <a:tblPr firstRow="1" bandRow="1">
                <a:tableStyleId>{5940675A-B579-460E-94D1-54222C63F5DA}</a:tableStyleId>
              </a:tblPr>
              <a:tblGrid>
                <a:gridCol w="2051350">
                  <a:extLst>
                    <a:ext uri="{9D8B030D-6E8A-4147-A177-3AD203B41FA5}">
                      <a16:colId xmlns:a16="http://schemas.microsoft.com/office/drawing/2014/main" val="20000"/>
                    </a:ext>
                  </a:extLst>
                </a:gridCol>
                <a:gridCol w="7092650">
                  <a:extLst>
                    <a:ext uri="{9D8B030D-6E8A-4147-A177-3AD203B41FA5}">
                      <a16:colId xmlns:a16="http://schemas.microsoft.com/office/drawing/2014/main" val="20001"/>
                    </a:ext>
                  </a:extLst>
                </a:gridCol>
              </a:tblGrid>
              <a:tr h="466164">
                <a:tc gridSpan="2">
                  <a:txBody>
                    <a:bodyPr/>
                    <a:lstStyle/>
                    <a:p>
                      <a:r>
                        <a:rPr kumimoji="0" lang="en-US" sz="2000" b="0" kern="1200" dirty="0">
                          <a:solidFill>
                            <a:srgbClr val="DFE100"/>
                          </a:solidFill>
                          <a:latin typeface="Gill Sans MT (Body)"/>
                          <a:ea typeface="Source Code Pro" panose="020B0509030403020204" pitchFamily="49" charset="0"/>
                          <a:cs typeface="+mn-cs"/>
                        </a:rPr>
                        <a:t>Date expressions</a:t>
                      </a:r>
                    </a:p>
                  </a:txBody>
                  <a:tcPr anchor="ctr"/>
                </a:tc>
                <a:tc hMerge="1">
                  <a:txBody>
                    <a:bodyPr/>
                    <a:lstStyle/>
                    <a:p>
                      <a:endParaRPr kumimoji="0" lang="en-US" sz="1800" kern="1200" dirty="0">
                        <a:solidFill>
                          <a:srgbClr val="049DC8"/>
                        </a:solidFill>
                        <a:latin typeface="Consolas" panose="020B0609020204030204" pitchFamily="49" charset="0"/>
                        <a:ea typeface="+mn-ea"/>
                        <a:cs typeface="Calibri" panose="020F0502020204030204" pitchFamily="34" charset="0"/>
                      </a:endParaRPr>
                    </a:p>
                  </a:txBody>
                  <a:tcPr/>
                </a:tc>
                <a:extLst>
                  <a:ext uri="{0D108BD9-81ED-4DB2-BD59-A6C34878D82A}">
                    <a16:rowId xmlns:a16="http://schemas.microsoft.com/office/drawing/2014/main" val="10000"/>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1"/>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$dayOfWeek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2"/>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$dayOfYear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$dayOfYear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3"/>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$month</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$month</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4"/>
                  </a:ext>
                </a:extLst>
              </a:tr>
              <a:tr h="430306">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kumimoji="0" lang="en-US" kern="1200" dirty="0">
                          <a:solidFill>
                            <a:srgbClr val="036883"/>
                          </a:solidFill>
                          <a:latin typeface="Source Code Pro" panose="020B0509030403020204" pitchFamily="49" charset="0"/>
                          <a:ea typeface="Source Code Pro" panose="020B0509030403020204" pitchFamily="49" charset="0"/>
                          <a:cs typeface="+mn-cs"/>
                        </a:rPr>
                        <a:t> $week</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$week</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5"/>
                  </a:ext>
                </a:extLst>
              </a:tr>
              <a:tr h="430306">
                <a:tc>
                  <a:txBody>
                    <a:bodyPr/>
                    <a:lstStyle/>
                    <a:p>
                      <a:r>
                        <a:rPr kumimoji="0" lang="en-US" kern="1200" dirty="0">
                          <a:solidFill>
                            <a:srgbClr val="036883"/>
                          </a:solidFill>
                          <a:latin typeface="Source Code Pro" panose="020B0509030403020204" pitchFamily="49" charset="0"/>
                          <a:ea typeface="Source Code Pro" panose="020B0509030403020204" pitchFamily="49" charset="0"/>
                          <a:cs typeface="+mn-cs"/>
                        </a:rPr>
                        <a:t> $year</a:t>
                      </a:r>
                    </a:p>
                  </a:txBody>
                  <a:tcPr anchor="ctr"/>
                </a:tc>
                <a:tc>
                  <a:txBody>
                    <a:bodyPr/>
                    <a:lstStyle/>
                    <a:p>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$year</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'$&lt;dateExpression&gt;'</a:t>
                      </a:r>
                      <a:r>
                        <a:rPr kumimoji="0"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p>
                  </a:txBody>
                  <a:tcPr anchor="ctr"/>
                </a:tc>
                <a:extLst>
                  <a:ext uri="{0D108BD9-81ED-4DB2-BD59-A6C34878D82A}">
                    <a16:rowId xmlns:a16="http://schemas.microsoft.com/office/drawing/2014/main" val="10006"/>
                  </a:ext>
                </a:extLst>
              </a:tr>
            </a:tbl>
          </a:graphicData>
        </a:graphic>
      </p:graphicFrame>
      <p:sp>
        <p:nvSpPr>
          <p:cNvPr id="3" name="Rectangle 2"/>
          <p:cNvSpPr/>
          <p:nvPr/>
        </p:nvSpPr>
        <p:spPr>
          <a:xfrm>
            <a:off x="839416" y="4994592"/>
            <a:ext cx="1065718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Day: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$dayOfMonth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Month: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$month</a:t>
            </a:r>
            <a:r>
              <a:rPr lang="en-US" dirty="0">
                <a:latin typeface="Source Code Pro" panose="020B0509030403020204" pitchFamily="49" charset="0"/>
                <a:ea typeface="Source Code Pro" panose="020B0509030403020204" pitchFamily="49" charset="0"/>
                <a:cs typeface="Calibri" panose="020F0502020204030204" pitchFamily="34" charset="0"/>
              </a:rPr>
              <a:t>: '$hiredate'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404300748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3Vs </a:t>
            </a:r>
          </a:p>
        </p:txBody>
      </p:sp>
      <p:sp>
        <p:nvSpPr>
          <p:cNvPr id="7" name="Rectangle 6"/>
          <p:cNvSpPr/>
          <p:nvPr/>
        </p:nvSpPr>
        <p:spPr>
          <a:xfrm>
            <a:off x="1524000" y="913363"/>
            <a:ext cx="9144000" cy="2000548"/>
          </a:xfrm>
          <a:prstGeom prst="rect">
            <a:avLst/>
          </a:prstGeom>
        </p:spPr>
        <p:txBody>
          <a:bodyPr wrap="square">
            <a:spAutoFit/>
          </a:bodyPr>
          <a:lstStyle/>
          <a:p>
            <a:r>
              <a:rPr lang="en-US" b="1" dirty="0">
                <a:latin typeface="Palatino Linotype" panose="02040502050505030304" pitchFamily="18" charset="0"/>
              </a:rPr>
              <a:t>3Vs (volume, variety and velocity)</a:t>
            </a:r>
            <a:r>
              <a:rPr lang="en-US" dirty="0">
                <a:latin typeface="Palatino Linotype" panose="02040502050505030304" pitchFamily="18" charset="0"/>
              </a:rPr>
              <a:t> are three defining properties or dimensions of big data.</a:t>
            </a:r>
          </a:p>
          <a:p>
            <a:endParaRPr lang="en-US"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Volume</a:t>
            </a:r>
            <a:r>
              <a:rPr lang="en-US" dirty="0">
                <a:latin typeface="Palatino Linotype" panose="02040502050505030304" pitchFamily="18" charset="0"/>
              </a:rPr>
              <a:t> refers to the amount of data. </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Variety</a:t>
            </a:r>
            <a:r>
              <a:rPr lang="en-US" dirty="0">
                <a:latin typeface="Palatino Linotype" panose="02040502050505030304" pitchFamily="18" charset="0"/>
              </a:rPr>
              <a:t> refers to the number of types of data.</a:t>
            </a:r>
          </a:p>
          <a:p>
            <a:pPr marL="285750" indent="-285750">
              <a:buFont typeface="Arial" panose="020B0604020202020204" pitchFamily="34" charset="0"/>
              <a:buChar char="•"/>
            </a:pPr>
            <a:endParaRPr lang="en-US" sz="800" dirty="0">
              <a:latin typeface="Palatino Linotype" panose="02040502050505030304" pitchFamily="18" charset="0"/>
            </a:endParaRPr>
          </a:p>
          <a:p>
            <a:pPr marL="285750" indent="-285750">
              <a:buFont typeface="Arial" panose="020B0604020202020204" pitchFamily="34" charset="0"/>
              <a:buChar char="•"/>
            </a:pPr>
            <a:r>
              <a:rPr lang="en-US" b="1" i="1" dirty="0">
                <a:latin typeface="Palatino Linotype" panose="02040502050505030304" pitchFamily="18" charset="0"/>
              </a:rPr>
              <a:t>Velocity</a:t>
            </a:r>
            <a:r>
              <a:rPr lang="en-US" dirty="0">
                <a:latin typeface="Palatino Linotype" panose="02040502050505030304" pitchFamily="18" charset="0"/>
              </a:rPr>
              <a:t> refers to the speed of data processing.</a:t>
            </a:r>
            <a:endParaRPr lang="en-IN" dirty="0">
              <a:latin typeface="Palatino Linotype" panose="02040502050505030304" pitchFamily="18" charset="0"/>
            </a:endParaRPr>
          </a:p>
        </p:txBody>
      </p:sp>
    </p:spTree>
    <p:extLst>
      <p:ext uri="{BB962C8B-B14F-4D97-AF65-F5344CB8AC3E}">
        <p14:creationId xmlns:p14="http://schemas.microsoft.com/office/powerpoint/2010/main" val="395171307"/>
      </p:ext>
    </p:extLst>
  </p:cSld>
  <p:clrMapOvr>
    <a:masterClrMapping/>
  </p:clrMapOvr>
  <p:transition/>
</p:sld>
</file>

<file path=ppt/slides/slide1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$unwind</a:t>
            </a:r>
            <a:endParaRPr lang="en-US" dirty="0"/>
          </a:p>
        </p:txBody>
      </p:sp>
      <p:sp>
        <p:nvSpPr>
          <p:cNvPr id="3" name="Rectangle 2"/>
          <p:cNvSpPr/>
          <p:nvPr/>
        </p:nvSpPr>
        <p:spPr>
          <a:xfrm>
            <a:off x="1943100" y="2861953"/>
            <a:ext cx="8305800" cy="923330"/>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Deconstructs an array field from the input documents to output a document for each element. Each output document is the input document with the value of the array field replaced by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element.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144888363"/>
      </p:ext>
    </p:extLst>
  </p:cSld>
  <p:clrMapOvr>
    <a:masterClrMapping/>
  </p:clrMapOvr>
</p:sld>
</file>

<file path=ppt/slides/slide1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$unwind</a:t>
            </a:r>
          </a:p>
        </p:txBody>
      </p:sp>
      <p:sp>
        <p:nvSpPr>
          <p:cNvPr id="7" name="Rectangle 6"/>
          <p:cNvSpPr/>
          <p:nvPr/>
        </p:nvSpPr>
        <p:spPr>
          <a:xfrm>
            <a:off x="1673188" y="762001"/>
            <a:ext cx="8845624" cy="646331"/>
          </a:xfrm>
          <a:prstGeom prst="rect">
            <a:avLst/>
          </a:prstGeom>
        </p:spPr>
        <p:txBody>
          <a:bodyPr wrap="square">
            <a:spAutoFit/>
          </a:bodyPr>
          <a:lstStyle/>
          <a:p>
            <a:r>
              <a:rPr lang="en-US" dirty="0"/>
              <a:t>Deconstructs an array field from the input documents to output a document for each element.</a:t>
            </a:r>
            <a:endParaRPr lang="en-IN" dirty="0"/>
          </a:p>
        </p:txBody>
      </p:sp>
      <p:sp>
        <p:nvSpPr>
          <p:cNvPr id="4" name="Rectangle 3"/>
          <p:cNvSpPr/>
          <p:nvPr/>
        </p:nvSpPr>
        <p:spPr>
          <a:xfrm>
            <a:off x="1524000" y="1503357"/>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$unwind</a:t>
            </a:r>
            <a:r>
              <a:rPr lang="en-US" dirty="0">
                <a:solidFill>
                  <a:srgbClr val="061621"/>
                </a:solidFill>
                <a:latin typeface="Source Code Pro" panose="020B0509030403020204" pitchFamily="49" charset="0"/>
                <a:ea typeface="Source Code Pro" panose="020B0509030403020204" pitchFamily="49" charset="0"/>
              </a:rPr>
              <a:t>: '$&lt;field path&gt;' }</a:t>
            </a:r>
          </a:p>
        </p:txBody>
      </p:sp>
      <p:sp>
        <p:nvSpPr>
          <p:cNvPr id="8" name="Rectangle 7"/>
          <p:cNvSpPr/>
          <p:nvPr/>
        </p:nvSpPr>
        <p:spPr>
          <a:xfrm>
            <a:off x="1524000" y="236038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favouriteColor: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$unwind</a:t>
            </a:r>
            <a:r>
              <a:rPr lang="en-US" dirty="0">
                <a:latin typeface="Source Code Pro" panose="020B0509030403020204" pitchFamily="49" charset="0"/>
                <a:ea typeface="Source Code Pro" panose="020B0509030403020204" pitchFamily="49" charset="0"/>
                <a:cs typeface="Calibri" panose="020F0502020204030204" pitchFamily="34" charset="0"/>
              </a:rPr>
              <a:t>: '$favouriteColor'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916801800"/>
      </p:ext>
    </p:extLst>
  </p:cSld>
  <p:clrMapOvr>
    <a:masterClrMapping/>
  </p:clrMapOvr>
</p:sld>
</file>

<file path=ppt/slides/slide1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a:t>
            </a:r>
            <a:endParaRPr lang="en-US" dirty="0"/>
          </a:p>
        </p:txBody>
      </p:sp>
      <p:sp>
        <p:nvSpPr>
          <p:cNvPr id="3" name="Rectangle 2"/>
          <p:cNvSpPr/>
          <p:nvPr/>
        </p:nvSpPr>
        <p:spPr>
          <a:xfrm>
            <a:off x="1943100" y="2861953"/>
            <a:ext cx="8305800" cy="1754326"/>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Groups documents by some specified expression and outputs to the next stage a document for each distinct grouping. The output documents contain an _id field which contains the distinct group by key. The output documents can also contain computed fields that hold the values of some accumulator expression grouped by the $group’s _id field. $group does not order its output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documents.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3110572"/>
      </p:ext>
    </p:extLst>
  </p:cSld>
  <p:clrMapOvr>
    <a:masterClrMapping/>
  </p:clrMapOvr>
</p:sld>
</file>

<file path=ppt/slides/slide1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$group </a:t>
            </a:r>
          </a:p>
        </p:txBody>
      </p:sp>
      <p:sp>
        <p:nvSpPr>
          <p:cNvPr id="7" name="Rectangle 6"/>
          <p:cNvSpPr/>
          <p:nvPr/>
        </p:nvSpPr>
        <p:spPr>
          <a:xfrm>
            <a:off x="1524000" y="762001"/>
            <a:ext cx="9144000"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
        <p:nvSpPr>
          <p:cNvPr id="4" name="Rectangle 3"/>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'$&lt;expression&gt;', &lt;field1&gt;: { &lt;accumulator1&gt; : &lt;expression1&gt; }, ... } }</a:t>
            </a:r>
          </a:p>
        </p:txBody>
      </p:sp>
      <p:sp>
        <p:nvSpPr>
          <p:cNvPr id="5" name="Rectangle 4"/>
          <p:cNvSpPr/>
          <p:nvPr/>
        </p:nvSpPr>
        <p:spPr>
          <a:xfrm>
            <a:off x="911424" y="5157192"/>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null, 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"$job", count: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p:cNvGraphicFramePr>
            <a:graphicFrameLocks noGrp="1"/>
          </p:cNvGraphicFramePr>
          <p:nvPr>
            <p:extLst>
              <p:ext uri="{D42A27DB-BD31-4B8C-83A1-F6EECF244321}">
                <p14:modId xmlns:p14="http://schemas.microsoft.com/office/powerpoint/2010/main" val="4185354401"/>
              </p:ext>
            </p:extLst>
          </p:nvPr>
        </p:nvGraphicFramePr>
        <p:xfrm>
          <a:off x="1524000" y="2433816"/>
          <a:ext cx="9684568" cy="2407920"/>
        </p:xfrm>
        <a:graphic>
          <a:graphicData uri="http://schemas.openxmlformats.org/drawingml/2006/table">
            <a:tbl>
              <a:tblPr firstRow="1" bandRow="1">
                <a:tableStyleId>{5940675A-B579-460E-94D1-54222C63F5DA}</a:tableStyleId>
              </a:tblPr>
              <a:tblGrid>
                <a:gridCol w="2089191">
                  <a:extLst>
                    <a:ext uri="{9D8B030D-6E8A-4147-A177-3AD203B41FA5}">
                      <a16:colId xmlns:a16="http://schemas.microsoft.com/office/drawing/2014/main" val="20000"/>
                    </a:ext>
                  </a:extLst>
                </a:gridCol>
                <a:gridCol w="7595377">
                  <a:extLst>
                    <a:ext uri="{9D8B030D-6E8A-4147-A177-3AD203B41FA5}">
                      <a16:colId xmlns:a16="http://schemas.microsoft.com/office/drawing/2014/main" val="20001"/>
                    </a:ext>
                  </a:extLst>
                </a:gridCol>
              </a:tblGrid>
              <a:tr h="127000">
                <a:tc gridSpan="2">
                  <a:txBody>
                    <a:bodyPr/>
                    <a:lstStyle/>
                    <a:p>
                      <a:r>
                        <a:rPr lang="en-US" sz="2000" b="0" dirty="0">
                          <a:solidFill>
                            <a:srgbClr val="DFE100"/>
                          </a:solidFill>
                        </a:rPr>
                        <a:t>Accumulator Operator  -</a:t>
                      </a:r>
                      <a:r>
                        <a:rPr lang="en-US" sz="2000" b="0" baseline="0" dirty="0">
                          <a:solidFill>
                            <a:srgbClr val="DFE100"/>
                          </a:solidFill>
                        </a:rPr>
                        <a:t> </a:t>
                      </a:r>
                      <a:r>
                        <a:rPr kumimoji="0" lang="en-US" sz="2000" b="0" kern="1200" dirty="0">
                          <a:solidFill>
                            <a:schemeClr val="tx1"/>
                          </a:solidFill>
                          <a:latin typeface="+mn-lt"/>
                          <a:ea typeface="+mn-ea"/>
                          <a:cs typeface="+mn-cs"/>
                        </a:rPr>
                        <a:t> </a:t>
                      </a:r>
                      <a:r>
                        <a:rPr kumimoji="0" lang="en-US" sz="2000" kern="1200" dirty="0">
                          <a:solidFill>
                            <a:schemeClr val="tx1"/>
                          </a:solidFill>
                          <a:latin typeface="+mn-lt"/>
                          <a:ea typeface="+mn-ea"/>
                          <a:cs typeface="+mn-cs"/>
                        </a:rPr>
                        <a:t>[ </a:t>
                      </a:r>
                      <a:r>
                        <a:rPr kumimoji="0" lang="en-US" sz="2000" kern="1200" dirty="0">
                          <a:solidFill>
                            <a:srgbClr val="C00000"/>
                          </a:solidFill>
                          <a:latin typeface="+mn-lt"/>
                          <a:ea typeface="+mn-ea"/>
                          <a:cs typeface="+mn-cs"/>
                        </a:rPr>
                        <a:t>$group  </a:t>
                      </a:r>
                      <a:r>
                        <a:rPr kumimoji="0" lang="en-US" sz="2000" kern="1200" baseline="0" dirty="0">
                          <a:solidFill>
                            <a:schemeClr val="tx1"/>
                          </a:solidFill>
                          <a:latin typeface="+mn-lt"/>
                          <a:ea typeface="+mn-ea"/>
                          <a:cs typeface="+mn-cs"/>
                        </a:rPr>
                        <a:t>and </a:t>
                      </a:r>
                      <a:r>
                        <a:rPr lang="en-US" sz="2000" dirty="0">
                          <a:solidFill>
                            <a:srgbClr val="C00000"/>
                          </a:solidFill>
                        </a:rPr>
                        <a:t>$project </a:t>
                      </a:r>
                      <a:r>
                        <a:rPr lang="en-US" sz="2000" dirty="0"/>
                        <a:t>stage ]</a:t>
                      </a:r>
                      <a:endParaRPr lang="en-US" sz="2000" b="1" dirty="0">
                        <a:solidFill>
                          <a:srgbClr val="DFE100"/>
                        </a:solidFill>
                      </a:endParaRPr>
                    </a:p>
                  </a:txBody>
                  <a:tcPr anchor="ctr"/>
                </a:tc>
                <a:tc hMerge="1">
                  <a:txBody>
                    <a:bodyPr/>
                    <a:lstStyle/>
                    <a:p>
                      <a:endParaRPr lang="en-US" dirty="0"/>
                    </a:p>
                  </a:txBody>
                  <a:tcPr/>
                </a:tc>
                <a:extLst>
                  <a:ext uri="{0D108BD9-81ED-4DB2-BD59-A6C34878D82A}">
                    <a16:rowId xmlns:a16="http://schemas.microsoft.com/office/drawing/2014/main" val="10000"/>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$avg</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$avg</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1"/>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$sum</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$sum</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txBody>
                  <a:tcPr/>
                </a:tc>
                <a:extLst>
                  <a:ext uri="{0D108BD9-81ED-4DB2-BD59-A6C34878D82A}">
                    <a16:rowId xmlns:a16="http://schemas.microsoft.com/office/drawing/2014/main" val="10002"/>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$min</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$min</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3"/>
                  </a:ext>
                </a:extLst>
              </a:tr>
              <a:tr h="127000">
                <a:tc>
                  <a:txBody>
                    <a:bodyPr/>
                    <a:lstStyle/>
                    <a:p>
                      <a:r>
                        <a:rPr lang="en-US" dirty="0">
                          <a:solidFill>
                            <a:srgbClr val="036883"/>
                          </a:solidFill>
                          <a:latin typeface="Source Code Pro" panose="020B0509030403020204" pitchFamily="49" charset="0"/>
                          <a:ea typeface="Source Code Pro" panose="020B0509030403020204" pitchFamily="49" charset="0"/>
                        </a:rPr>
                        <a:t>  $max</a:t>
                      </a:r>
                    </a:p>
                  </a:txBody>
                  <a:tcPr anchor="ctr"/>
                </a:tc>
                <a:tc>
                  <a:txBody>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 </a:t>
                      </a:r>
                    </a:p>
                    <a:p>
                      <a:r>
                        <a:rPr lang="en-US" sz="1800" kern="12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x: { </a:t>
                      </a:r>
                      <a:r>
                        <a:rPr kumimoji="0" lang="en-US" sz="1800" b="0" i="0" kern="1200" dirty="0">
                          <a:solidFill>
                            <a:srgbClr val="D83713"/>
                          </a:solidFill>
                          <a:effectLst/>
                          <a:latin typeface="Source Code Pro" panose="020B0509030403020204" pitchFamily="49" charset="0"/>
                          <a:ea typeface="Source Code Pro" panose="020B0509030403020204" pitchFamily="49" charset="0"/>
                          <a:cs typeface="+mn-cs"/>
                        </a:rPr>
                        <a:t>$max</a:t>
                      </a:r>
                      <a:r>
                        <a:rPr kumimoji="0" lang="en-US" sz="1800" kern="12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['$&lt;expression&gt;', '$&lt;expression&gt;' ... ]  }</a:t>
                      </a:r>
                    </a:p>
                  </a:txBody>
                  <a:tcPr/>
                </a:tc>
                <a:extLst>
                  <a:ext uri="{0D108BD9-81ED-4DB2-BD59-A6C34878D82A}">
                    <a16:rowId xmlns:a16="http://schemas.microsoft.com/office/drawing/2014/main" val="10004"/>
                  </a:ext>
                </a:extLst>
              </a:tr>
            </a:tbl>
          </a:graphicData>
        </a:graphic>
      </p:graphicFrame>
    </p:spTree>
    <p:extLst>
      <p:ext uri="{BB962C8B-B14F-4D97-AF65-F5344CB8AC3E}">
        <p14:creationId xmlns:p14="http://schemas.microsoft.com/office/powerpoint/2010/main" val="250252946"/>
      </p:ext>
    </p:extLst>
  </p:cSld>
  <p:clrMapOvr>
    <a:masterClrMapping/>
  </p:clrMapOvr>
</p:sld>
</file>

<file path=ppt/slides/slide1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$group on multiple fields</a:t>
            </a:r>
            <a:endParaRPr lang="en-US" dirty="0"/>
          </a:p>
        </p:txBody>
      </p:sp>
    </p:spTree>
    <p:extLst>
      <p:ext uri="{BB962C8B-B14F-4D97-AF65-F5344CB8AC3E}">
        <p14:creationId xmlns:p14="http://schemas.microsoft.com/office/powerpoint/2010/main" val="2672032252"/>
      </p:ext>
    </p:extLst>
  </p:cSld>
  <p:clrMapOvr>
    <a:masterClrMapping/>
  </p:clrMapOvr>
</p:sld>
</file>

<file path=ppt/slides/slide1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 group  </a:t>
            </a:r>
          </a:p>
        </p:txBody>
      </p:sp>
      <p:sp>
        <p:nvSpPr>
          <p:cNvPr id="5" name="Rectangle 4"/>
          <p:cNvSpPr/>
          <p:nvPr/>
        </p:nvSpPr>
        <p:spPr>
          <a:xfrm>
            <a:off x="551384" y="2492896"/>
            <a:ext cx="11089232"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$group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job: "$job", deptno: "$deptno"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count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p>
        </p:txBody>
      </p:sp>
      <p:sp>
        <p:nvSpPr>
          <p:cNvPr id="8" name="Rectangle 7"/>
          <p:cNvSpPr/>
          <p:nvPr/>
        </p:nvSpPr>
        <p:spPr>
          <a:xfrm>
            <a:off x="1524000" y="1524001"/>
            <a:ext cx="9144000" cy="646331"/>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$group</a:t>
            </a:r>
            <a:r>
              <a:rPr lang="en-US" dirty="0">
                <a:solidFill>
                  <a:srgbClr val="061621"/>
                </a:solidFill>
                <a:latin typeface="Source Code Pro" panose="020B0509030403020204" pitchFamily="49" charset="0"/>
                <a:ea typeface="Source Code Pro" panose="020B0509030403020204" pitchFamily="49" charset="0"/>
              </a:rPr>
              <a:t>: { _id: { &lt;field1&gt;: '$&lt;expression&gt;', ... }, &lt;field1&gt;: { &lt;accumulator1&gt; : '$&lt;expression1'&gt; }, ... } }</a:t>
            </a:r>
          </a:p>
        </p:txBody>
      </p:sp>
      <p:sp>
        <p:nvSpPr>
          <p:cNvPr id="9" name="Rectangle 8"/>
          <p:cNvSpPr/>
          <p:nvPr/>
        </p:nvSpPr>
        <p:spPr>
          <a:xfrm>
            <a:off x="1673188" y="762001"/>
            <a:ext cx="8845624" cy="646331"/>
          </a:xfrm>
          <a:prstGeom prst="rect">
            <a:avLst/>
          </a:prstGeom>
        </p:spPr>
        <p:txBody>
          <a:bodyPr wrap="square">
            <a:spAutoFit/>
          </a:bodyPr>
          <a:lstStyle/>
          <a:p>
            <a:r>
              <a:rPr lang="en-US" dirty="0"/>
              <a:t>The _id field is mandatory; however, you can specify an _id value of null to calculate accumulated values for all the input documents as a whole.</a:t>
            </a:r>
            <a:endParaRPr lang="en-IN" dirty="0"/>
          </a:p>
        </p:txBody>
      </p:sp>
    </p:spTree>
    <p:extLst>
      <p:ext uri="{BB962C8B-B14F-4D97-AF65-F5344CB8AC3E}">
        <p14:creationId xmlns:p14="http://schemas.microsoft.com/office/powerpoint/2010/main" val="618234655"/>
      </p:ext>
    </p:extLst>
  </p:cSld>
  <p:clrMapOvr>
    <a:masterClrMapping/>
  </p:clrMapOvr>
</p:sld>
</file>

<file path=ppt/slides/slide1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Sorts all input documents and returns them to the pipeline in sorted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order.</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4184316200"/>
      </p:ext>
    </p:extLst>
  </p:cSld>
  <p:clrMapOvr>
    <a:masterClrMapping/>
  </p:clrMapOvr>
</p:sld>
</file>

<file path=ppt/slides/slide1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$sort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 &lt;field1&gt;: &lt;sort order&gt;, &lt;field2&gt;: &lt;sort order&gt; ... } }</a:t>
            </a:r>
          </a:p>
        </p:txBody>
      </p:sp>
      <p:sp>
        <p:nvSpPr>
          <p:cNvPr id="5" name="Rectangle 4"/>
          <p:cNvSpPr/>
          <p:nvPr/>
        </p:nvSpPr>
        <p:spPr>
          <a:xfrm>
            <a:off x="1673188" y="223164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graphicFrame>
        <p:nvGraphicFramePr>
          <p:cNvPr id="2" name="Table 1">
            <a:extLst>
              <a:ext uri="{FF2B5EF4-FFF2-40B4-BE49-F238E27FC236}">
                <a16:creationId xmlns:a16="http://schemas.microsoft.com/office/drawing/2014/main" id="{6A366A73-8C6D-402B-8EC8-6A85300D46DE}"/>
              </a:ext>
            </a:extLst>
          </p:cNvPr>
          <p:cNvGraphicFramePr>
            <a:graphicFrameLocks noGrp="1"/>
          </p:cNvGraphicFramePr>
          <p:nvPr>
            <p:extLst>
              <p:ext uri="{D42A27DB-BD31-4B8C-83A1-F6EECF244321}">
                <p14:modId xmlns:p14="http://schemas.microsoft.com/office/powerpoint/2010/main" val="67375761"/>
              </p:ext>
            </p:extLst>
          </p:nvPr>
        </p:nvGraphicFramePr>
        <p:xfrm>
          <a:off x="1524000" y="3212976"/>
          <a:ext cx="4638836" cy="1280160"/>
        </p:xfrm>
        <a:graphic>
          <a:graphicData uri="http://schemas.openxmlformats.org/drawingml/2006/table">
            <a:tbl>
              <a:tblPr>
                <a:tableStyleId>{5DA37D80-6434-44D0-A028-1B22A696006F}</a:tableStyleId>
              </a:tblPr>
              <a:tblGrid>
                <a:gridCol w="1623573">
                  <a:extLst>
                    <a:ext uri="{9D8B030D-6E8A-4147-A177-3AD203B41FA5}">
                      <a16:colId xmlns:a16="http://schemas.microsoft.com/office/drawing/2014/main" val="2665150411"/>
                    </a:ext>
                  </a:extLst>
                </a:gridCol>
                <a:gridCol w="3015263">
                  <a:extLst>
                    <a:ext uri="{9D8B030D-6E8A-4147-A177-3AD203B41FA5}">
                      <a16:colId xmlns:a16="http://schemas.microsoft.com/office/drawing/2014/main" val="2569750576"/>
                    </a:ext>
                  </a:extLst>
                </a:gridCol>
              </a:tblGrid>
              <a:tr h="0">
                <a:tc>
                  <a:txBody>
                    <a:bodyPr/>
                    <a:lstStyle/>
                    <a:p>
                      <a:pPr algn="ctr" fontAlgn="ctr"/>
                      <a:r>
                        <a:rPr lang="en-IN" dirty="0">
                          <a:solidFill>
                            <a:srgbClr val="3D4F58"/>
                          </a:solidFill>
                          <a:effectLst/>
                        </a:rPr>
                        <a:t>Value</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tc>
                  <a:txBody>
                    <a:bodyPr/>
                    <a:lstStyle/>
                    <a:p>
                      <a:pPr algn="ctr" fontAlgn="ctr"/>
                      <a:r>
                        <a:rPr lang="en-IN" dirty="0">
                          <a:solidFill>
                            <a:srgbClr val="3D4F58"/>
                          </a:solidFill>
                          <a:effectLst/>
                        </a:rPr>
                        <a:t>Description</a:t>
                      </a:r>
                      <a:endParaRPr lang="en-IN" dirty="0">
                        <a:effectLst/>
                        <a:latin typeface="Source Code Pro" panose="020B0509030403020204" pitchFamily="49" charset="0"/>
                        <a:ea typeface="Source Code Pro" panose="020B0509030403020204" pitchFamily="49" charset="0"/>
                      </a:endParaRPr>
                    </a:p>
                  </a:txBody>
                  <a:tcPr marL="76200" marR="76200" marT="76200" marB="76200" anchor="ctr"/>
                </a:tc>
                <a:extLst>
                  <a:ext uri="{0D108BD9-81ED-4DB2-BD59-A6C34878D82A}">
                    <a16:rowId xmlns:a16="http://schemas.microsoft.com/office/drawing/2014/main" val="508773605"/>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ascending.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4272697403"/>
                  </a:ext>
                </a:extLst>
              </a:tr>
              <a:tr h="0">
                <a:tc>
                  <a:txBody>
                    <a:bodyPr/>
                    <a:lstStyle/>
                    <a:p>
                      <a:pPr algn="l" fontAlgn="t"/>
                      <a:r>
                        <a:rPr lang="en-IN" dirty="0">
                          <a:effectLst/>
                        </a:rPr>
                        <a:t>  -1</a:t>
                      </a:r>
                      <a:endParaRPr lang="en-IN" dirty="0">
                        <a:effectLst/>
                        <a:latin typeface="Source Code Pro" panose="020B0509030403020204" pitchFamily="49" charset="0"/>
                        <a:ea typeface="Source Code Pro" panose="020B0509030403020204" pitchFamily="49" charset="0"/>
                      </a:endParaRPr>
                    </a:p>
                  </a:txBody>
                  <a:tcPr marL="76200" marR="76200" marT="76200" marB="76200"/>
                </a:tc>
                <a:tc>
                  <a:txBody>
                    <a:bodyPr/>
                    <a:lstStyle/>
                    <a:p>
                      <a:pPr algn="l" fontAlgn="t"/>
                      <a:r>
                        <a:rPr lang="en-IN" dirty="0">
                          <a:effectLst/>
                        </a:rPr>
                        <a:t>  Sort descending.</a:t>
                      </a:r>
                      <a:endParaRPr lang="en-IN" dirty="0">
                        <a:effectLst/>
                        <a:latin typeface="Source Code Pro" panose="020B0509030403020204" pitchFamily="49" charset="0"/>
                        <a:ea typeface="Source Code Pro" panose="020B0509030403020204" pitchFamily="49" charset="0"/>
                      </a:endParaRPr>
                    </a:p>
                  </a:txBody>
                  <a:tcPr marL="76200" marR="76200" marT="76200" marB="76200"/>
                </a:tc>
                <a:extLst>
                  <a:ext uri="{0D108BD9-81ED-4DB2-BD59-A6C34878D82A}">
                    <a16:rowId xmlns:a16="http://schemas.microsoft.com/office/drawing/2014/main" val="1835016099"/>
                  </a:ext>
                </a:extLst>
              </a:tr>
            </a:tbl>
          </a:graphicData>
        </a:graphic>
      </p:graphicFrame>
    </p:spTree>
    <p:extLst>
      <p:ext uri="{BB962C8B-B14F-4D97-AF65-F5344CB8AC3E}">
        <p14:creationId xmlns:p14="http://schemas.microsoft.com/office/powerpoint/2010/main" val="1128616578"/>
      </p:ext>
    </p:extLst>
  </p:cSld>
  <p:clrMapOvr>
    <a:masterClrMapping/>
  </p:clrMapOvr>
</p:sld>
</file>

<file path=ppt/slides/slide1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Limits the number of documents passed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385470470"/>
      </p:ext>
    </p:extLst>
  </p:cSld>
  <p:clrMapOvr>
    <a:masterClrMapping/>
  </p:clrMapOvr>
</p:sld>
</file>

<file path=ppt/slides/slide1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$limit</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dirty="0">
                <a:solidFill>
                  <a:srgbClr val="061621"/>
                </a:solidFill>
                <a:latin typeface="Source Code Pro" panose="020B0509030403020204" pitchFamily="49" charset="0"/>
                <a:ea typeface="Source Code Pro" panose="020B0509030403020204" pitchFamily="49" charset="0"/>
              </a:rPr>
              <a:t> integer&gt; }</a:t>
            </a:r>
          </a:p>
        </p:txBody>
      </p:sp>
      <p:sp>
        <p:nvSpPr>
          <p:cNvPr id="5" name="Rectangle 4"/>
          <p:cNvSpPr/>
          <p:nvPr/>
        </p:nvSpPr>
        <p:spPr>
          <a:xfrm>
            <a:off x="1325724" y="2286000"/>
            <a:ext cx="9810836" cy="1015663"/>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total: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'$sal', '$comm’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385113070"/>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6" name="Rectangle 5"/>
          <p:cNvSpPr/>
          <p:nvPr/>
        </p:nvSpPr>
        <p:spPr>
          <a:xfrm>
            <a:off x="2667000" y="1"/>
            <a:ext cx="6858000" cy="523220"/>
          </a:xfrm>
          <a:prstGeom prst="rect">
            <a:avLst/>
          </a:prstGeom>
          <a:solidFill>
            <a:schemeClr val="bg1"/>
          </a:solidFill>
        </p:spPr>
        <p:txBody>
          <a:bodyPr wrap="square">
            <a:spAutoFit/>
          </a:bodyPr>
          <a:lstStyle/>
          <a:p>
            <a:pPr algn="r"/>
            <a:r>
              <a:rPr lang="en-IN" sz="2800" b="1" i="1" dirty="0">
                <a:latin typeface="Arial" pitchFamily="34" charset="0"/>
                <a:cs typeface="Arial" pitchFamily="34" charset="0"/>
              </a:rPr>
              <a:t>3Vs </a:t>
            </a:r>
          </a:p>
        </p:txBody>
      </p:sp>
      <p:sp>
        <p:nvSpPr>
          <p:cNvPr id="4" name="Rectangle 3"/>
          <p:cNvSpPr/>
          <p:nvPr/>
        </p:nvSpPr>
        <p:spPr>
          <a:xfrm>
            <a:off x="162705" y="724251"/>
            <a:ext cx="8974090" cy="923330"/>
          </a:xfrm>
          <a:prstGeom prst="rect">
            <a:avLst/>
          </a:prstGeom>
        </p:spPr>
        <p:txBody>
          <a:bodyPr wrap="square">
            <a:spAutoFit/>
          </a:bodyPr>
          <a:lstStyle/>
          <a:p>
            <a:r>
              <a:rPr lang="en-US" dirty="0">
                <a:solidFill>
                  <a:srgbClr val="036883"/>
                </a:solidFill>
                <a:latin typeface="Palatino Linotype" panose="02040502050505030304" pitchFamily="18" charset="0"/>
              </a:rPr>
              <a:t>Volume</a:t>
            </a:r>
            <a:r>
              <a:rPr lang="en-US" dirty="0">
                <a:latin typeface="Palatino Linotype" panose="02040502050505030304" pitchFamily="18" charset="0"/>
              </a:rPr>
              <a:t> refers to the ‘amount of data’, which is growing day by day at a very fast pace. The size of data generated by humans, machines and their interactions on social media itself is massive.</a:t>
            </a:r>
          </a:p>
        </p:txBody>
      </p:sp>
      <p:sp>
        <p:nvSpPr>
          <p:cNvPr id="5" name="Rectangle 4"/>
          <p:cNvSpPr/>
          <p:nvPr/>
        </p:nvSpPr>
        <p:spPr>
          <a:xfrm>
            <a:off x="162705" y="2049415"/>
            <a:ext cx="5480403" cy="923330"/>
          </a:xfrm>
          <a:prstGeom prst="rect">
            <a:avLst/>
          </a:prstGeom>
        </p:spPr>
        <p:txBody>
          <a:bodyPr wrap="square">
            <a:spAutoFit/>
          </a:bodyPr>
          <a:lstStyle/>
          <a:p>
            <a:r>
              <a:rPr lang="en-US" dirty="0">
                <a:solidFill>
                  <a:srgbClr val="036883"/>
                </a:solidFill>
                <a:latin typeface="Palatino Linotype" panose="02040502050505030304" pitchFamily="18" charset="0"/>
              </a:rPr>
              <a:t>Velocity</a:t>
            </a:r>
            <a:r>
              <a:rPr lang="en-US" dirty="0">
                <a:latin typeface="Palatino Linotype" panose="02040502050505030304" pitchFamily="18" charset="0"/>
              </a:rPr>
              <a:t> is defined as the pace at which different sources generate the data every day. This flow of data is massive.</a:t>
            </a:r>
          </a:p>
        </p:txBody>
      </p:sp>
      <p:sp>
        <p:nvSpPr>
          <p:cNvPr id="8" name="Rectangle 7"/>
          <p:cNvSpPr/>
          <p:nvPr/>
        </p:nvSpPr>
        <p:spPr>
          <a:xfrm>
            <a:off x="154952" y="3543107"/>
            <a:ext cx="11593288" cy="1477328"/>
          </a:xfrm>
          <a:prstGeom prst="rect">
            <a:avLst/>
          </a:prstGeom>
        </p:spPr>
        <p:txBody>
          <a:bodyPr wrap="square">
            <a:spAutoFit/>
          </a:bodyPr>
          <a:lstStyle/>
          <a:p>
            <a:r>
              <a:rPr lang="en-US" dirty="0">
                <a:latin typeface="Palatino Linotype" panose="02040502050505030304" pitchFamily="18" charset="0"/>
              </a:rPr>
              <a:t>As there are many sources which are contributing to Big Data, the type of data they are generating is different. It can be structured, semi-structured or unstructured. Hence, there is a variety of data which is getting generated every day. Earlier, we used to get the data from excel and databases, now the data are coming in the form of images, audios, videos, sensor data etc. as shown in below image. Hence, this variety of unstructured data creates problems in capturing, storage, mining and analyzing the data.</a:t>
            </a:r>
          </a:p>
        </p:txBody>
      </p:sp>
      <p:pic>
        <p:nvPicPr>
          <p:cNvPr id="1026" name="Picture 2" descr="Big Data Volume Growth - Big Data Tutorial - Edureka"/>
          <p:cNvPicPr>
            <a:picLocks noChangeAspect="1" noChangeArrowheads="1"/>
          </p:cNvPicPr>
          <p:nvPr/>
        </p:nvPicPr>
        <p:blipFill>
          <a:blip r:embed="rId2"/>
          <a:srcRect/>
          <a:stretch>
            <a:fillRect/>
          </a:stretch>
        </p:blipFill>
        <p:spPr bwMode="auto">
          <a:xfrm>
            <a:off x="9570656" y="261611"/>
            <a:ext cx="2285984" cy="2314619"/>
          </a:xfrm>
          <a:prstGeom prst="rect">
            <a:avLst/>
          </a:prstGeom>
          <a:noFill/>
        </p:spPr>
      </p:pic>
      <p:pic>
        <p:nvPicPr>
          <p:cNvPr id="9" name="Picture 4" descr="Big Data Velocity - Big Data Tutorial - Edureka"/>
          <p:cNvPicPr>
            <a:picLocks noChangeAspect="1" noChangeArrowheads="1"/>
          </p:cNvPicPr>
          <p:nvPr/>
        </p:nvPicPr>
        <p:blipFill>
          <a:blip r:embed="rId3"/>
          <a:srcRect/>
          <a:stretch>
            <a:fillRect/>
          </a:stretch>
        </p:blipFill>
        <p:spPr bwMode="auto">
          <a:xfrm>
            <a:off x="4649750" y="1831540"/>
            <a:ext cx="4090098" cy="1357322"/>
          </a:xfrm>
          <a:prstGeom prst="rect">
            <a:avLst/>
          </a:prstGeom>
          <a:noFill/>
        </p:spPr>
      </p:pic>
      <p:pic>
        <p:nvPicPr>
          <p:cNvPr id="1030" name="Picture 6" descr="Big Data Variety - Big Data Tutorial - Edureka"/>
          <p:cNvPicPr>
            <a:picLocks noChangeAspect="1" noChangeArrowheads="1"/>
          </p:cNvPicPr>
          <p:nvPr/>
        </p:nvPicPr>
        <p:blipFill>
          <a:blip r:embed="rId4"/>
          <a:srcRect/>
          <a:stretch>
            <a:fillRect/>
          </a:stretch>
        </p:blipFill>
        <p:spPr bwMode="auto">
          <a:xfrm>
            <a:off x="2855640" y="5178485"/>
            <a:ext cx="5680060" cy="1057276"/>
          </a:xfrm>
          <a:prstGeom prst="rect">
            <a:avLst/>
          </a:prstGeom>
          <a:noFill/>
        </p:spPr>
      </p:pic>
    </p:spTree>
    <p:extLst>
      <p:ext uri="{BB962C8B-B14F-4D97-AF65-F5344CB8AC3E}">
        <p14:creationId xmlns:p14="http://schemas.microsoft.com/office/powerpoint/2010/main" val="3860629717"/>
      </p:ext>
    </p:extLst>
  </p:cSld>
  <p:clrMapOvr>
    <a:masterClrMapping/>
  </p:clrMapOvr>
  <p:transition/>
</p:sld>
</file>

<file path=ppt/slides/slide1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Skips over the specified number of documents that pass into the stage and passes the remaining documents to the next stage in the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pipeline.</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57535835"/>
      </p:ext>
    </p:extLst>
  </p:cSld>
  <p:clrMapOvr>
    <a:masterClrMapping/>
  </p:clrMapOvr>
</p:sld>
</file>

<file path=ppt/slides/slide1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$skip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524000"/>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a:t>
            </a:r>
            <a:r>
              <a:rPr lang="en-US" dirty="0">
                <a:solidFill>
                  <a:srgbClr val="016EE9"/>
                </a:solidFill>
                <a:latin typeface="Source Code Pro" panose="020B0509030403020204" pitchFamily="49" charset="0"/>
              </a:rPr>
              <a:t>positive</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integer&gt;</a:t>
            </a:r>
            <a:r>
              <a:rPr lang="en-US" b="1" dirty="0">
                <a:solidFill>
                  <a:srgbClr val="12824D"/>
                </a:solidFill>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a:t>
            </a:r>
          </a:p>
        </p:txBody>
      </p:sp>
      <p:sp>
        <p:nvSpPr>
          <p:cNvPr id="8" name="Rectangle 7"/>
          <p:cNvSpPr/>
          <p:nvPr/>
        </p:nvSpPr>
        <p:spPr>
          <a:xfrm>
            <a:off x="1524000" y="2231649"/>
            <a:ext cx="8994812"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2</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1459319695"/>
      </p:ext>
    </p:extLst>
  </p:cSld>
  <p:clrMapOvr>
    <a:masterClrMapping/>
  </p:clrMapOvr>
</p:sld>
</file>

<file path=ppt/slides/slide1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4" name="Rectangle 3"/>
          <p:cNvSpPr/>
          <p:nvPr/>
        </p:nvSpPr>
        <p:spPr>
          <a:xfrm>
            <a:off x="2555497" y="2928821"/>
            <a:ext cx="7081006"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in a collection or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61969266"/>
      </p:ext>
    </p:extLst>
  </p:cSld>
  <p:clrMapOvr>
    <a:masterClrMapping/>
  </p:clrMapOvr>
</p:sld>
</file>

<file path=ppt/slides/slide1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$count </a:t>
            </a:r>
          </a:p>
        </p:txBody>
      </p:sp>
      <p:sp>
        <p:nvSpPr>
          <p:cNvPr id="7" name="Rectangle 6"/>
          <p:cNvSpPr/>
          <p:nvPr/>
        </p:nvSpPr>
        <p:spPr>
          <a:xfrm>
            <a:off x="1524000" y="762001"/>
            <a:ext cx="9144000" cy="369332"/>
          </a:xfrm>
          <a:prstGeom prst="rect">
            <a:avLst/>
          </a:prstGeom>
        </p:spPr>
        <p:txBody>
          <a:bodyPr wrap="square">
            <a:spAutoFit/>
          </a:bodyPr>
          <a:lstStyle/>
          <a:p>
            <a:r>
              <a:rPr lang="en-US" b="0" i="0">
                <a:solidFill>
                  <a:srgbClr val="494747"/>
                </a:solidFill>
                <a:effectLst/>
                <a:latin typeface="Akzidenz"/>
              </a:rPr>
              <a:t>TODO</a:t>
            </a:r>
            <a:endParaRPr lang="en-IN" dirty="0"/>
          </a:p>
        </p:txBody>
      </p:sp>
      <p:sp>
        <p:nvSpPr>
          <p:cNvPr id="4" name="Rectangle 3"/>
          <p:cNvSpPr/>
          <p:nvPr/>
        </p:nvSpPr>
        <p:spPr>
          <a:xfrm>
            <a:off x="1524000" y="1412776"/>
            <a:ext cx="9144000" cy="369332"/>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$count</a:t>
            </a:r>
            <a:r>
              <a:rPr lang="en-US" dirty="0">
                <a:solidFill>
                  <a:srgbClr val="061621"/>
                </a:solidFill>
                <a:latin typeface="Source Code Pro" panose="020B0509030403020204" pitchFamily="49" charset="0"/>
                <a:ea typeface="Source Code Pro" panose="020B0509030403020204" pitchFamily="49" charset="0"/>
              </a:rPr>
              <a:t>: "Field-name" }</a:t>
            </a:r>
          </a:p>
        </p:txBody>
      </p:sp>
      <p:sp>
        <p:nvSpPr>
          <p:cNvPr id="5" name="Rectangle 4"/>
          <p:cNvSpPr/>
          <p:nvPr/>
        </p:nvSpPr>
        <p:spPr>
          <a:xfrm>
            <a:off x="1524000" y="2102207"/>
            <a:ext cx="876126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latin typeface="Source Code Pro" panose="020B0509030403020204" pitchFamily="49" charset="0"/>
                <a:ea typeface="Source Code Pro" panose="020B0509030403020204" pitchFamily="49" charset="0"/>
                <a:cs typeface="Calibri" panose="020F0502020204030204" pitchFamily="34" charset="0"/>
              </a:rPr>
              <a:t>: "ename"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Tree>
    <p:extLst>
      <p:ext uri="{BB962C8B-B14F-4D97-AF65-F5344CB8AC3E}">
        <p14:creationId xmlns:p14="http://schemas.microsoft.com/office/powerpoint/2010/main" val="3126547853"/>
      </p:ext>
    </p:extLst>
  </p:cSld>
  <p:clrMapOvr>
    <a:masterClrMapping/>
  </p:clrMapOvr>
</p:sld>
</file>

<file path=ppt/slides/slide1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$out</a:t>
            </a:r>
            <a:endParaRPr lang="en-US" dirty="0"/>
          </a:p>
        </p:txBody>
      </p:sp>
      <p:sp>
        <p:nvSpPr>
          <p:cNvPr id="4" name="Rectangle 3"/>
          <p:cNvSpPr/>
          <p:nvPr/>
        </p:nvSpPr>
        <p:spPr>
          <a:xfrm>
            <a:off x="2555497" y="2928821"/>
            <a:ext cx="7081006"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Takes the documents returned by the aggregation pipeline and writes them to a specified collection.</a:t>
            </a:r>
          </a:p>
        </p:txBody>
      </p:sp>
    </p:spTree>
    <p:extLst>
      <p:ext uri="{BB962C8B-B14F-4D97-AF65-F5344CB8AC3E}">
        <p14:creationId xmlns:p14="http://schemas.microsoft.com/office/powerpoint/2010/main" val="845567935"/>
      </p:ext>
    </p:extLst>
  </p:cSld>
  <p:clrMapOvr>
    <a:masterClrMapping/>
  </p:clrMapOvr>
</p:sld>
</file>

<file path=ppt/slides/slide1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$out </a:t>
            </a:r>
          </a:p>
        </p:txBody>
      </p:sp>
      <p:sp>
        <p:nvSpPr>
          <p:cNvPr id="7" name="Rectangle 6"/>
          <p:cNvSpPr/>
          <p:nvPr/>
        </p:nvSpPr>
        <p:spPr>
          <a:xfrm>
            <a:off x="1524000" y="762001"/>
            <a:ext cx="9144000" cy="646331"/>
          </a:xfrm>
          <a:prstGeom prst="rect">
            <a:avLst/>
          </a:prstGeom>
        </p:spPr>
        <p:txBody>
          <a:bodyPr wrap="square">
            <a:spAutoFit/>
          </a:bodyPr>
          <a:lstStyle/>
          <a:p>
            <a:r>
              <a:rPr lang="en-US" b="0" i="0" dirty="0">
                <a:solidFill>
                  <a:srgbClr val="494747"/>
                </a:solidFill>
                <a:effectLst/>
                <a:latin typeface="Akzidenz"/>
              </a:rPr>
              <a:t>Takes the documents returned by the aggregation pipeline and writes them to a specified collection.</a:t>
            </a:r>
            <a:endParaRPr lang="en-IN" dirty="0"/>
          </a:p>
        </p:txBody>
      </p:sp>
      <p:sp>
        <p:nvSpPr>
          <p:cNvPr id="4" name="Rectangle 3"/>
          <p:cNvSpPr/>
          <p:nvPr/>
        </p:nvSpPr>
        <p:spPr>
          <a:xfrm>
            <a:off x="1524000" y="1588602"/>
            <a:ext cx="9144000" cy="369332"/>
          </a:xfrm>
          <a:prstGeom prst="rect">
            <a:avLst/>
          </a:prstGeom>
        </p:spPr>
        <p:txBody>
          <a:bodyPr wrap="square">
            <a:spAutoFit/>
          </a:bodyPr>
          <a:lstStyle/>
          <a:p>
            <a:r>
              <a:rPr lang="en-US" b="0" i="0" dirty="0">
                <a:solidFill>
                  <a:srgbClr val="061621"/>
                </a:solidFill>
                <a:effectLst/>
                <a:latin typeface="Source Code Pro" panose="020B0509030403020204" pitchFamily="49" charset="0"/>
              </a:rPr>
              <a:t>{ </a:t>
            </a:r>
            <a:r>
              <a:rPr lang="en-US" b="0" i="0" dirty="0">
                <a:solidFill>
                  <a:srgbClr val="D83713"/>
                </a:solidFill>
                <a:effectLst/>
                <a:latin typeface="Source Code Pro" panose="020B0509030403020204" pitchFamily="49" charset="0"/>
              </a:rPr>
              <a:t>$out</a:t>
            </a:r>
            <a:r>
              <a:rPr lang="en-US" b="0" i="0" dirty="0">
                <a:solidFill>
                  <a:srgbClr val="061621"/>
                </a:solidFill>
                <a:effectLst/>
                <a:latin typeface="Source Code Pro" panose="020B0509030403020204" pitchFamily="49" charset="0"/>
              </a:rPr>
              <a:t>: { </a:t>
            </a:r>
            <a:r>
              <a:rPr lang="en-US" dirty="0">
                <a:solidFill>
                  <a:srgbClr val="016EE9"/>
                </a:solidFill>
                <a:latin typeface="Source Code Pro" panose="020B0509030403020204" pitchFamily="49" charset="0"/>
              </a:rPr>
              <a:t>db</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"&lt;output-db&gt;"</a:t>
            </a:r>
            <a:r>
              <a:rPr lang="en-US" b="0" i="0" dirty="0">
                <a:solidFill>
                  <a:srgbClr val="061621"/>
                </a:solidFill>
                <a:effectLst/>
                <a:latin typeface="Source Code Pro" panose="020B0509030403020204" pitchFamily="49" charset="0"/>
              </a:rPr>
              <a:t>, </a:t>
            </a:r>
            <a:r>
              <a:rPr lang="en-US" dirty="0">
                <a:solidFill>
                  <a:srgbClr val="016EE9"/>
                </a:solidFill>
                <a:latin typeface="Source Code Pro" panose="020B0509030403020204" pitchFamily="49" charset="0"/>
              </a:rPr>
              <a:t>coll</a:t>
            </a:r>
            <a:r>
              <a:rPr lang="en-US" b="0" i="0" dirty="0">
                <a:solidFill>
                  <a:srgbClr val="061621"/>
                </a:solidFill>
                <a:effectLst/>
                <a:latin typeface="Source Code Pro" panose="020B0509030403020204" pitchFamily="49" charset="0"/>
              </a:rPr>
              <a:t>: </a:t>
            </a:r>
            <a:r>
              <a:rPr lang="en-US" dirty="0">
                <a:solidFill>
                  <a:srgbClr val="061621"/>
                </a:solidFill>
                <a:latin typeface="Source Code Pro" panose="020B0509030403020204" pitchFamily="49" charset="0"/>
                <a:ea typeface="Source Code Pro" panose="020B0509030403020204" pitchFamily="49" charset="0"/>
              </a:rPr>
              <a:t>"&lt;output-collection&gt;"</a:t>
            </a:r>
            <a:r>
              <a:rPr lang="en-US" b="0" i="0" dirty="0">
                <a:solidFill>
                  <a:srgbClr val="061621"/>
                </a:solidFill>
                <a:effectLst/>
                <a:latin typeface="Source Code Pro" panose="020B0509030403020204" pitchFamily="49" charset="0"/>
              </a:rPr>
              <a:t> } }</a:t>
            </a:r>
            <a:endParaRPr lang="en-US" dirty="0">
              <a:solidFill>
                <a:srgbClr val="061621"/>
              </a:solidFill>
              <a:latin typeface="Source Code Pro" panose="020B0509030403020204" pitchFamily="49" charset="0"/>
              <a:ea typeface="Source Code Pro" panose="020B0509030403020204" pitchFamily="49" charset="0"/>
            </a:endParaRPr>
          </a:p>
        </p:txBody>
      </p:sp>
      <p:sp>
        <p:nvSpPr>
          <p:cNvPr id="5" name="Rectangle 4"/>
          <p:cNvSpPr/>
          <p:nvPr/>
        </p:nvSpPr>
        <p:spPr>
          <a:xfrm>
            <a:off x="1055440" y="2278033"/>
            <a:ext cx="10585176" cy="129266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movie_title: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director: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duration: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$out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"new-db-name"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"movieList"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97152"/>
            <a:ext cx="11586931" cy="707886"/>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 </a:t>
            </a:r>
            <a:r>
              <a:rPr lang="en-US" dirty="0">
                <a:solidFill>
                  <a:srgbClr val="049DC8"/>
                </a:solidFill>
                <a:latin typeface="Palatino Linotype" panose="02040502050505030304" pitchFamily="18" charset="0"/>
                <a:cs typeface="Calibri" panose="020F0502020204030204" pitchFamily="34" charset="0"/>
              </a:rPr>
              <a:t>$out </a:t>
            </a:r>
            <a:r>
              <a:rPr lang="en-US" dirty="0">
                <a:latin typeface="Palatino Linotype" panose="02040502050505030304" pitchFamily="18" charset="0"/>
              </a:rPr>
              <a:t>stage must be the last stage in the pipeline.</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805410214"/>
      </p:ext>
    </p:extLst>
  </p:cSld>
  <p:clrMapOvr>
    <a:masterClrMapping/>
  </p:clrMapOvr>
</p:sld>
</file>

<file path=ppt/slides/slide1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$rank / $denseRank / $documentNumber</a:t>
            </a:r>
            <a:endParaRPr lang="en-US" dirty="0"/>
          </a:p>
        </p:txBody>
      </p:sp>
      <p:sp>
        <p:nvSpPr>
          <p:cNvPr id="4" name="Rectangle 3"/>
          <p:cNvSpPr/>
          <p:nvPr/>
        </p:nvSpPr>
        <p:spPr>
          <a:xfrm>
            <a:off x="2555497" y="3573016"/>
            <a:ext cx="7081006" cy="369332"/>
          </a:xfrm>
          <a:prstGeom prst="rect">
            <a:avLst/>
          </a:prstGeom>
          <a:no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2416229948"/>
      </p:ext>
    </p:extLst>
  </p:cSld>
  <p:clrMapOvr>
    <a:masterClrMapping/>
  </p:clrMapOvr>
</p:sld>
</file>

<file path=ppt/slides/slide1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$rank / $denseRank / $documentNumber </a:t>
            </a:r>
          </a:p>
        </p:txBody>
      </p:sp>
      <p:sp>
        <p:nvSpPr>
          <p:cNvPr id="7" name="Rectangle 6"/>
          <p:cNvSpPr/>
          <p:nvPr/>
        </p:nvSpPr>
        <p:spPr>
          <a:xfrm>
            <a:off x="1524000" y="762001"/>
            <a:ext cx="9144000" cy="369332"/>
          </a:xfrm>
          <a:prstGeom prst="rect">
            <a:avLst/>
          </a:prstGeom>
        </p:spPr>
        <p:txBody>
          <a:bodyPr wrap="square">
            <a:spAutoFit/>
          </a:bodyPr>
          <a:lstStyle/>
          <a:p>
            <a:r>
              <a:rPr lang="en-US" b="0" i="0" dirty="0">
                <a:solidFill>
                  <a:srgbClr val="494747"/>
                </a:solidFill>
                <a:effectLst/>
                <a:latin typeface="Akzidenz"/>
              </a:rPr>
              <a:t>Returns the document position.</a:t>
            </a:r>
            <a:endParaRPr lang="en-IN" dirty="0"/>
          </a:p>
        </p:txBody>
      </p:sp>
      <p:sp>
        <p:nvSpPr>
          <p:cNvPr id="8" name="TextBox 7">
            <a:extLst>
              <a:ext uri="{FF2B5EF4-FFF2-40B4-BE49-F238E27FC236}">
                <a16:creationId xmlns:a16="http://schemas.microsoft.com/office/drawing/2014/main" id="{DE80B1AE-ECAA-4E28-821B-74F10ACD6289}"/>
              </a:ext>
            </a:extLst>
          </p:cNvPr>
          <p:cNvSpPr txBox="1"/>
          <p:nvPr/>
        </p:nvSpPr>
        <p:spPr>
          <a:xfrm>
            <a:off x="341716" y="4725144"/>
            <a:ext cx="11586931" cy="1508105"/>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b="0" i="0" dirty="0">
                <a:solidFill>
                  <a:srgbClr val="D83713"/>
                </a:solidFill>
                <a:effectLst/>
                <a:latin typeface="Source Code Pro" panose="020B0509030403020204" pitchFamily="49" charset="0"/>
              </a:rPr>
              <a:t> </a:t>
            </a:r>
            <a:r>
              <a:rPr lang="en-US" dirty="0">
                <a:solidFill>
                  <a:srgbClr val="061621"/>
                </a:solidFill>
                <a:latin typeface="Source Code Pro" panose="020B0509030403020204" pitchFamily="49" charset="0"/>
              </a:rPr>
              <a:t>does not accept any parameters.</a:t>
            </a:r>
          </a:p>
          <a:p>
            <a:pPr marL="285750" indent="-285750">
              <a:buFont typeface="Arial" panose="020B0604020202020204" pitchFamily="34" charset="0"/>
              <a:buChar char="•"/>
            </a:pPr>
            <a:endParaRPr lang="en-US"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US" b="0" i="0" dirty="0">
                <a:solidFill>
                  <a:srgbClr val="D83713"/>
                </a:solidFill>
                <a:effectLst/>
                <a:latin typeface="Source Code Pro" panose="020B0509030403020204" pitchFamily="49" charset="0"/>
              </a:rPr>
              <a:t>$rank</a:t>
            </a:r>
            <a:r>
              <a:rPr lang="en-US"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$denseRank</a:t>
            </a:r>
            <a:r>
              <a:rPr lang="en-IN" dirty="0">
                <a:solidFill>
                  <a:srgbClr val="061621"/>
                </a:solidFill>
                <a:latin typeface="Source Code Pro" panose="020B0509030403020204" pitchFamily="49" charset="0"/>
              </a:rPr>
              <a:t>/</a:t>
            </a:r>
            <a:r>
              <a:rPr lang="en-IN" b="0" i="0" dirty="0">
                <a:solidFill>
                  <a:srgbClr val="D83713"/>
                </a:solidFill>
                <a:effectLst/>
                <a:latin typeface="Source Code Pro" panose="020B0509030403020204" pitchFamily="49" charset="0"/>
              </a:rPr>
              <a:t>$documentNumber</a:t>
            </a:r>
            <a:r>
              <a:rPr lang="en-US" dirty="0">
                <a:solidFill>
                  <a:srgbClr val="061621"/>
                </a:solidFill>
                <a:latin typeface="Source Code Pro" panose="020B0509030403020204" pitchFamily="49" charset="0"/>
              </a:rPr>
              <a:t> is only available in the </a:t>
            </a:r>
            <a:r>
              <a:rPr lang="en-US" dirty="0">
                <a:solidFill>
                  <a:srgbClr val="D83713"/>
                </a:solidFill>
                <a:latin typeface="Source Code Pro" panose="020B0509030403020204" pitchFamily="49" charset="0"/>
              </a:rPr>
              <a:t>$setWindowFields</a:t>
            </a:r>
            <a:r>
              <a:rPr lang="en-US" dirty="0">
                <a:solidFill>
                  <a:srgbClr val="061621"/>
                </a:solidFill>
                <a:latin typeface="Source Code Pro" panose="020B0509030403020204" pitchFamily="49" charset="0"/>
              </a:rPr>
              <a:t> stage.</a:t>
            </a:r>
          </a:p>
          <a:p>
            <a:pPr marL="285750" indent="-285750">
              <a:buFont typeface="Arial" panose="020B0604020202020204" pitchFamily="34" charset="0"/>
              <a:buChar char="•"/>
            </a:pPr>
            <a:endParaRPr lang="en-IN" sz="600" dirty="0">
              <a:solidFill>
                <a:srgbClr val="061621"/>
              </a:solidFill>
              <a:latin typeface="Source Code Pro" panose="020B0509030403020204" pitchFamily="49" charset="0"/>
            </a:endParaRPr>
          </a:p>
          <a:p>
            <a:pPr marL="285750" indent="-285750">
              <a:buFont typeface="Arial" panose="020B0604020202020204" pitchFamily="34" charset="0"/>
              <a:buChar char="•"/>
            </a:pPr>
            <a:r>
              <a:rPr lang="en-IN" b="0" i="0" dirty="0">
                <a:solidFill>
                  <a:srgbClr val="D83713"/>
                </a:solidFill>
                <a:effectLst/>
                <a:latin typeface="Source Code Pro" panose="020B0509030403020204" pitchFamily="49" charset="0"/>
              </a:rPr>
              <a:t>partitionBy</a:t>
            </a:r>
            <a:r>
              <a:rPr lang="en-IN" b="0" i="0" dirty="0">
                <a:solidFill>
                  <a:srgbClr val="061621"/>
                </a:solidFill>
                <a:effectLst/>
                <a:latin typeface="Source Code Pro" panose="020B0509030403020204" pitchFamily="49" charset="0"/>
              </a:rPr>
              <a:t>: </a:t>
            </a:r>
            <a:r>
              <a:rPr lang="en-IN" b="1" i="0" dirty="0">
                <a:solidFill>
                  <a:srgbClr val="12824D"/>
                </a:solidFill>
                <a:effectLst/>
                <a:latin typeface="Source Code Pro" panose="020B0509030403020204" pitchFamily="49" charset="0"/>
              </a:rPr>
              <a:t>"$Field"</a:t>
            </a:r>
            <a:r>
              <a:rPr lang="en-IN" dirty="0">
                <a:solidFill>
                  <a:srgbClr val="061621"/>
                </a:solidFill>
                <a:latin typeface="Source Code Pro" panose="020B0509030403020204" pitchFamily="49" charset="0"/>
              </a:rPr>
              <a:t> is optional property for </a:t>
            </a:r>
            <a:r>
              <a:rPr lang="en-IN" dirty="0">
                <a:solidFill>
                  <a:srgbClr val="D83713"/>
                </a:solidFill>
                <a:latin typeface="Source Code Pro" panose="020B0509030403020204" pitchFamily="49" charset="0"/>
              </a:rPr>
              <a:t>$setWindowFields</a:t>
            </a:r>
            <a:r>
              <a:rPr lang="en-IN" dirty="0">
                <a:solidFill>
                  <a:srgbClr val="061621"/>
                </a:solidFill>
                <a:latin typeface="Source Code Pro" panose="020B0509030403020204" pitchFamily="49" charset="0"/>
              </a:rPr>
              <a:t> stage</a:t>
            </a:r>
            <a:r>
              <a:rPr lang="en-US" dirty="0">
                <a:latin typeface="Palatino Linotype" panose="02040502050505030304" pitchFamily="18" charset="0"/>
              </a:rPr>
              <a:t>.</a:t>
            </a:r>
            <a:endParaRPr lang="en-US" dirty="0">
              <a:solidFill>
                <a:srgbClr val="00B050"/>
              </a:solidFill>
              <a:latin typeface="Palatino Linotype" panose="02040502050505030304" pitchFamily="18" charset="0"/>
            </a:endParaRPr>
          </a:p>
        </p:txBody>
      </p:sp>
      <p:sp>
        <p:nvSpPr>
          <p:cNvPr id="10" name="Rectangle 9">
            <a:extLst>
              <a:ext uri="{FF2B5EF4-FFF2-40B4-BE49-F238E27FC236}">
                <a16:creationId xmlns:a16="http://schemas.microsoft.com/office/drawing/2014/main" id="{2D652E65-6752-4067-85A5-CCD0106D5BDC}"/>
              </a:ext>
            </a:extLst>
          </p:cNvPr>
          <p:cNvSpPr/>
          <p:nvPr/>
        </p:nvSpPr>
        <p:spPr>
          <a:xfrm>
            <a:off x="1499209" y="1411200"/>
            <a:ext cx="9144000" cy="2308324"/>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 </a:t>
            </a:r>
            <a:r>
              <a:rPr lang="en-IN" b="0" i="0" dirty="0">
                <a:solidFill>
                  <a:srgbClr val="D83713"/>
                </a:solidFill>
                <a:effectLst/>
                <a:latin typeface="Source Code Pro" panose="020B0509030403020204" pitchFamily="49" charset="0"/>
              </a:rPr>
              <a:t>$setWindowFields</a:t>
            </a:r>
            <a:r>
              <a:rPr lang="en-IN" b="0" i="0" dirty="0">
                <a:solidFill>
                  <a:srgbClr val="061621"/>
                </a:solidFill>
                <a:effectLst/>
                <a:latin typeface="Source Code Pro" panose="020B0509030403020204" pitchFamily="49" charset="0"/>
              </a:rPr>
              <a:t>:</a:t>
            </a:r>
            <a:r>
              <a:rPr lang="en-US" dirty="0">
                <a:solidFill>
                  <a:srgbClr val="061621"/>
                </a:solidFill>
                <a:latin typeface="Source Code Pro" panose="020B0509030403020204" pitchFamily="49" charset="0"/>
                <a:ea typeface="Source Code Pro" panose="020B0509030403020204" pitchFamily="49" charset="0"/>
              </a:rPr>
              <a:t> {</a:t>
            </a:r>
          </a:p>
          <a:p>
            <a:r>
              <a:rPr lang="en-IN" b="0" i="0" dirty="0">
                <a:solidFill>
                  <a:srgbClr val="D83713"/>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r>
              <a:rPr lang="en-IN" b="0" i="0" dirty="0">
                <a:solidFill>
                  <a:srgbClr val="D83713"/>
                </a:solidFill>
                <a:effectLst/>
                <a:latin typeface="Source Code Pro" panose="020B0509030403020204" pitchFamily="49" charset="0"/>
              </a:rPr>
              <a:t> partitionBy</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"$Field"</a:t>
            </a:r>
            <a:r>
              <a:rPr lang="en-IN" i="0" dirty="0">
                <a:solidFill>
                  <a:srgbClr val="061621"/>
                </a:solidFill>
                <a:effectLst/>
                <a:latin typeface="Source Code Pro" panose="020B0509030403020204" pitchFamily="49" charset="0"/>
              </a:rPr>
              <a:t>, </a:t>
            </a:r>
            <a:r>
              <a:rPr lang="en-IN" b="0" i="0" dirty="0">
                <a:solidFill>
                  <a:schemeClr val="bg1">
                    <a:lumMod val="50000"/>
                  </a:schemeClr>
                </a:solidFill>
                <a:effectLst/>
                <a:latin typeface="Source Code Pro" panose="020B0509030403020204" pitchFamily="49" charset="0"/>
              </a:rPr>
              <a:t>&lt;/optional&gt;</a:t>
            </a:r>
            <a:endParaRPr lang="en-IN" dirty="0">
              <a:solidFill>
                <a:schemeClr val="bg1">
                  <a:lumMod val="50000"/>
                </a:schemeClr>
              </a:solidFill>
              <a:latin typeface="Source Code Pro" panose="020B0509030403020204" pitchFamily="49" charset="0"/>
              <a:ea typeface="Source Code Pro" panose="020B0509030403020204" pitchFamily="49" charset="0"/>
            </a:endParaRP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sortBy</a:t>
            </a:r>
            <a:r>
              <a:rPr lang="en-IN" dirty="0">
                <a:solidFill>
                  <a:srgbClr val="061621"/>
                </a:solidFill>
                <a:latin typeface="Source Code Pro" panose="020B0509030403020204" pitchFamily="49" charset="0"/>
                <a:ea typeface="Source Code Pro" panose="020B0509030403020204" pitchFamily="49" charset="0"/>
              </a:rPr>
              <a:t>: { field: -1/1},</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$denseRank</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a:t>
            </a:r>
            <a:r>
              <a:rPr lang="en-IN" b="0" i="0" dirty="0">
                <a:solidFill>
                  <a:srgbClr val="061621"/>
                </a:solidFill>
                <a:effectLst/>
                <a:latin typeface="Source Code Pro" panose="020B0509030403020204" pitchFamily="49" charset="0"/>
              </a:rPr>
              <a:t> </a:t>
            </a:r>
            <a:r>
              <a:rPr lang="en-IN" dirty="0">
                <a:solidFill>
                  <a:srgbClr val="061621"/>
                </a:solidFill>
                <a:latin typeface="Source Code Pro" panose="020B0509030403020204" pitchFamily="49" charset="0"/>
                <a:ea typeface="Source Code Pro" panose="020B0509030403020204" pitchFamily="49" charset="0"/>
              </a:rPr>
              <a:t>} } </a:t>
            </a:r>
            <a:r>
              <a:rPr lang="en-IN" dirty="0">
                <a:solidFill>
                  <a:srgbClr val="00B050"/>
                </a:solidFill>
                <a:latin typeface="Source Code Pro" panose="020B0509030403020204" pitchFamily="49" charset="0"/>
                <a:ea typeface="Source Code Pro" panose="020B0509030403020204" pitchFamily="49" charset="0"/>
              </a:rPr>
              <a:t>OR</a:t>
            </a:r>
            <a:r>
              <a:rPr lang="en-IN" dirty="0">
                <a:solidFill>
                  <a:srgbClr val="061621"/>
                </a:solidFill>
                <a:latin typeface="Source Code Pro" panose="020B0509030403020204" pitchFamily="49" charset="0"/>
                <a:ea typeface="Source Code Pro" panose="020B0509030403020204" pitchFamily="49" charset="0"/>
              </a:rPr>
              <a:t> </a:t>
            </a:r>
          </a:p>
          <a:p>
            <a:r>
              <a:rPr lang="en-IN" dirty="0">
                <a:solidFill>
                  <a:srgbClr val="061621"/>
                </a:solidFill>
                <a:latin typeface="Source Code Pro" panose="020B0509030403020204" pitchFamily="49" charset="0"/>
                <a:ea typeface="Source Code Pro" panose="020B0509030403020204" pitchFamily="49" charset="0"/>
              </a:rPr>
              <a:t>      </a:t>
            </a:r>
            <a:r>
              <a:rPr lang="en-IN" dirty="0">
                <a:solidFill>
                  <a:srgbClr val="D83713"/>
                </a:solidFill>
                <a:latin typeface="Source Code Pro" panose="020B0509030403020204" pitchFamily="49" charset="0"/>
              </a:rPr>
              <a:t>output</a:t>
            </a:r>
            <a:r>
              <a:rPr lang="en-IN" dirty="0">
                <a:solidFill>
                  <a:srgbClr val="061621"/>
                </a:solidFill>
                <a:latin typeface="Source Code Pro" panose="020B0509030403020204" pitchFamily="49" charset="0"/>
                <a:ea typeface="Source Code Pro" panose="020B0509030403020204" pitchFamily="49" charset="0"/>
              </a:rPr>
              <a:t>: { x: { </a:t>
            </a:r>
            <a:r>
              <a:rPr lang="en-IN" b="0" i="0" dirty="0">
                <a:solidFill>
                  <a:srgbClr val="D83713"/>
                </a:solidFill>
                <a:effectLst/>
                <a:latin typeface="Source Code Pro" panose="020B0509030403020204" pitchFamily="49" charset="0"/>
              </a:rPr>
              <a:t>$documentNumber</a:t>
            </a:r>
            <a:r>
              <a:rPr lang="en-IN" b="0" i="0" dirty="0">
                <a:solidFill>
                  <a:srgbClr val="061621"/>
                </a:solidFill>
                <a:effectLst/>
                <a:latin typeface="Source Code Pro" panose="020B0509030403020204" pitchFamily="49" charset="0"/>
              </a:rPr>
              <a:t>: {} </a:t>
            </a:r>
            <a:r>
              <a:rPr lang="en-IN" dirty="0">
                <a:solidFill>
                  <a:srgbClr val="061621"/>
                </a:solidFill>
                <a:latin typeface="Source Code Pro" panose="020B0509030403020204" pitchFamily="49" charset="0"/>
                <a:ea typeface="Source Code Pro" panose="020B0509030403020204" pitchFamily="49" charset="0"/>
              </a:rPr>
              <a:t>} }</a:t>
            </a:r>
            <a:endParaRPr lang="en-US" dirty="0">
              <a:solidFill>
                <a:srgbClr val="061621"/>
              </a:solidFill>
              <a:latin typeface="Source Code Pro" panose="020B0509030403020204" pitchFamily="49" charset="0"/>
              <a:ea typeface="Source Code Pro" panose="020B0509030403020204" pitchFamily="49" charset="0"/>
            </a:endParaRPr>
          </a:p>
          <a:p>
            <a:r>
              <a:rPr lang="en-US" dirty="0">
                <a:solidFill>
                  <a:srgbClr val="061621"/>
                </a:solidFill>
                <a:latin typeface="Source Code Pro" panose="020B0509030403020204" pitchFamily="49" charset="0"/>
                <a:ea typeface="Source Code Pro" panose="020B0509030403020204" pitchFamily="49" charset="0"/>
              </a:rPr>
              <a:t>  } </a:t>
            </a:r>
          </a:p>
          <a:p>
            <a:r>
              <a:rPr lang="en-US" dirty="0">
                <a:solidFill>
                  <a:srgbClr val="061621"/>
                </a:solidFill>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332713333"/>
      </p:ext>
    </p:extLst>
  </p:cSld>
  <p:clrMapOvr>
    <a:masterClrMapping/>
  </p:clrMapOvr>
</p:sld>
</file>

<file path=ppt/slides/slide1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980728"/>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$lookup</a:t>
            </a:r>
            <a:endParaRPr lang="en-US" dirty="0"/>
          </a:p>
        </p:txBody>
      </p:sp>
      <p:sp>
        <p:nvSpPr>
          <p:cNvPr id="3" name="Rectangle 2"/>
          <p:cNvSpPr/>
          <p:nvPr/>
        </p:nvSpPr>
        <p:spPr>
          <a:xfrm>
            <a:off x="1943100" y="1785282"/>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perform an equality match between a field from the input documents with a field from the documents of the “joined” collection</a:t>
            </a:r>
          </a:p>
        </p:txBody>
      </p:sp>
      <p:sp>
        <p:nvSpPr>
          <p:cNvPr id="6" name="Rectangle 5">
            <a:extLst>
              <a:ext uri="{FF2B5EF4-FFF2-40B4-BE49-F238E27FC236}">
                <a16:creationId xmlns:a16="http://schemas.microsoft.com/office/drawing/2014/main" id="{63486432-9B17-4A66-94B9-71713B41A538}"/>
              </a:ext>
            </a:extLst>
          </p:cNvPr>
          <p:cNvSpPr/>
          <p:nvPr/>
        </p:nvSpPr>
        <p:spPr>
          <a:xfrm>
            <a:off x="911424" y="3291949"/>
            <a:ext cx="10369152" cy="2585323"/>
          </a:xfrm>
          <a:prstGeom prst="rect">
            <a:avLst/>
          </a:prstGeom>
        </p:spPr>
        <p:txBody>
          <a:bodyPr wrap="square">
            <a:spAutoFit/>
          </a:bodyPr>
          <a:lstStyle/>
          <a:p>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$lookup</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from</a:t>
            </a:r>
            <a:r>
              <a:rPr lang="en-US" dirty="0">
                <a:solidFill>
                  <a:srgbClr val="061621"/>
                </a:solidFill>
                <a:latin typeface="Source Code Pro" panose="020B0509030403020204" pitchFamily="49" charset="0"/>
                <a:ea typeface="Source Code Pro" panose="020B0509030403020204" pitchFamily="49" charset="0"/>
              </a:rPr>
              <a:t>: &lt;foreign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&lt;field from the input documents&gt;,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&lt;field from the documents of the "from" collection&gt;,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as</a:t>
            </a:r>
            <a:r>
              <a:rPr lang="en-US" dirty="0">
                <a:solidFill>
                  <a:srgbClr val="061621"/>
                </a:solidFill>
                <a:latin typeface="Source Code Pro" panose="020B0509030403020204" pitchFamily="49" charset="0"/>
                <a:ea typeface="Source Code Pro" panose="020B0509030403020204" pitchFamily="49" charset="0"/>
              </a:rPr>
              <a:t>: &lt; text &gt;</a:t>
            </a:r>
          </a:p>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61621"/>
                </a:solidFill>
                <a:latin typeface="Source Code Pro" panose="020B0509030403020204" pitchFamily="49" charset="0"/>
                <a:ea typeface="Source Code Pro" panose="020B0509030403020204" pitchFamily="49" charset="0"/>
              </a:rPr>
              <a:t>}</a:t>
            </a:r>
          </a:p>
          <a:p>
            <a:r>
              <a:rPr lang="en-US" dirty="0">
                <a:solidFill>
                  <a:srgbClr val="061621"/>
                </a:solidFill>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4DB027CD-459E-4C83-841B-D49F7D28E646}"/>
              </a:ext>
            </a:extLst>
          </p:cNvPr>
          <p:cNvSpPr txBox="1"/>
          <p:nvPr/>
        </p:nvSpPr>
        <p:spPr>
          <a:xfrm>
            <a:off x="191344" y="154785"/>
            <a:ext cx="11233248" cy="646331"/>
          </a:xfrm>
          <a:prstGeom prst="rect">
            <a:avLst/>
          </a:prstGeom>
          <a:noFill/>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localField</a:t>
            </a:r>
            <a:r>
              <a:rPr lang="en-US" dirty="0">
                <a:solidFill>
                  <a:srgbClr val="061621"/>
                </a:solidFill>
                <a:latin typeface="Source Code Pro" panose="020B0509030403020204" pitchFamily="49" charset="0"/>
                <a:ea typeface="Source Code Pro" panose="020B0509030403020204" pitchFamily="49" charset="0"/>
              </a:rPr>
              <a:t>: &lt;datatype of field from parent collection must be same&gt;,</a:t>
            </a:r>
          </a:p>
          <a:p>
            <a:r>
              <a:rPr lang="en-US" dirty="0">
                <a:solidFill>
                  <a:srgbClr val="D83713"/>
                </a:solidFill>
                <a:latin typeface="Source Code Pro" panose="020B0509030403020204" pitchFamily="49" charset="0"/>
                <a:ea typeface="Source Code Pro" panose="020B0509030403020204" pitchFamily="49" charset="0"/>
              </a:rPr>
              <a:t>foreignField</a:t>
            </a:r>
            <a:r>
              <a:rPr lang="en-US" dirty="0">
                <a:solidFill>
                  <a:srgbClr val="061621"/>
                </a:solidFill>
                <a:latin typeface="Source Code Pro" panose="020B0509030403020204" pitchFamily="49" charset="0"/>
                <a:ea typeface="Source Code Pro" panose="020B0509030403020204" pitchFamily="49" charset="0"/>
              </a:rPr>
              <a:t>: &lt;datatype of field from child collection must be same&gt;,</a:t>
            </a:r>
          </a:p>
        </p:txBody>
      </p:sp>
    </p:spTree>
    <p:extLst>
      <p:ext uri="{BB962C8B-B14F-4D97-AF65-F5344CB8AC3E}">
        <p14:creationId xmlns:p14="http://schemas.microsoft.com/office/powerpoint/2010/main" val="2081175237"/>
      </p:ext>
    </p:extLst>
  </p:cSld>
  <p:clrMapOvr>
    <a:masterClrMapping/>
  </p:clrMapOvr>
</p:sld>
</file>

<file path=ppt/slides/slide1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5" name="TextBox 4">
            <a:extLst>
              <a:ext uri="{FF2B5EF4-FFF2-40B4-BE49-F238E27FC236}">
                <a16:creationId xmlns:a16="http://schemas.microsoft.com/office/drawing/2014/main" id="{5BAD871D-3A1A-4996-8B6C-437641EE8787}"/>
              </a:ext>
            </a:extLst>
          </p:cNvPr>
          <p:cNvSpPr txBox="1"/>
          <p:nvPr/>
        </p:nvSpPr>
        <p:spPr>
          <a:xfrm>
            <a:off x="623392" y="1412776"/>
            <a:ext cx="11161240" cy="3293209"/>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55600"/>
            <a:endParaRPr lang="en-IN" sz="400" dirty="0">
              <a:latin typeface="Source Code Pro" panose="020B0509030403020204" pitchFamily="49" charset="0"/>
              <a:ea typeface="Source Code Pro" panose="020B0509030403020204" pitchFamily="49" charset="0"/>
              <a:cs typeface="Calibri" panose="020F0502020204030204" pitchFamily="34" charset="0"/>
            </a:endParaRP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db.orderdetails.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"orderNo"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"nuts"</a:t>
            </a:r>
            <a:r>
              <a:rPr lang="en-IN" dirty="0">
                <a:latin typeface="Source Code Pro" panose="020B0509030403020204" pitchFamily="49" charset="0"/>
                <a:ea typeface="Source Code Pro" panose="020B0509030403020204" pitchFamily="49" charset="0"/>
                <a:cs typeface="Calibri" panose="020F0502020204030204" pitchFamily="34" charset="0"/>
              </a:rPr>
              <a:t>, "price" :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a:extLst>
              <a:ext uri="{FF2B5EF4-FFF2-40B4-BE49-F238E27FC236}">
                <a16:creationId xmlns:a16="http://schemas.microsoft.com/office/drawing/2014/main" id="{9332510C-9561-4DE0-A2F4-092ACAC5ED33}"/>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9" name="TextBox 8">
            <a:extLst>
              <a:ext uri="{FF2B5EF4-FFF2-40B4-BE49-F238E27FC236}">
                <a16:creationId xmlns:a16="http://schemas.microsoft.com/office/drawing/2014/main" id="{B3A67BC1-F64E-4884-A4A6-ED49AB6AF791}"/>
              </a:ext>
            </a:extLst>
          </p:cNvPr>
          <p:cNvSpPr txBox="1"/>
          <p:nvPr/>
        </p:nvSpPr>
        <p:spPr>
          <a:xfrm>
            <a:off x="613520" y="5108991"/>
            <a:ext cx="10044608" cy="1200329"/>
          </a:xfrm>
          <a:prstGeom prst="rect">
            <a:avLst/>
          </a:prstGeom>
          <a:noFill/>
        </p:spPr>
        <p:txBody>
          <a:bodyPr wrap="square">
            <a:spAutoFit/>
          </a:bodyPr>
          <a:lstStyle/>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&gt;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30329857"/>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document</a:t>
            </a:r>
            <a:endParaRPr lang="en-US" dirty="0"/>
          </a:p>
        </p:txBody>
      </p:sp>
      <p:sp>
        <p:nvSpPr>
          <p:cNvPr id="3" name="Rectangle 2"/>
          <p:cNvSpPr/>
          <p:nvPr/>
        </p:nvSpPr>
        <p:spPr>
          <a:xfrm>
            <a:off x="1943100" y="2861954"/>
            <a:ext cx="8305800" cy="646331"/>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MongoDB stores data as BSON documents. BSON is a binary representation of JSON documents.</a:t>
            </a:r>
            <a:endParaRPr lang="en-US" dirty="0"/>
          </a:p>
        </p:txBody>
      </p:sp>
      <p:sp>
        <p:nvSpPr>
          <p:cNvPr id="4" name="TextBox 3">
            <a:extLst>
              <a:ext uri="{FF2B5EF4-FFF2-40B4-BE49-F238E27FC236}">
                <a16:creationId xmlns:a16="http://schemas.microsoft.com/office/drawing/2014/main" id="{2023D6CD-C5E8-48F1-9027-2545D5D6D0D3}"/>
              </a:ext>
            </a:extLst>
          </p:cNvPr>
          <p:cNvSpPr txBox="1"/>
          <p:nvPr/>
        </p:nvSpPr>
        <p:spPr>
          <a:xfrm>
            <a:off x="263352" y="476672"/>
            <a:ext cx="6336704" cy="430887"/>
          </a:xfrm>
          <a:prstGeom prst="rect">
            <a:avLst/>
          </a:prstGeom>
          <a:noFill/>
        </p:spPr>
        <p:txBody>
          <a:bodyPr wrap="square">
            <a:spAutoFit/>
          </a:bodyPr>
          <a:lstStyle/>
          <a:p>
            <a:r>
              <a:rPr lang="en-US" sz="2200" b="1" i="0" dirty="0">
                <a:solidFill>
                  <a:srgbClr val="570B08"/>
                </a:solidFill>
                <a:effectLst/>
                <a:latin typeface="Akzidenz"/>
              </a:rPr>
              <a:t>* MongoDB does not support duplicate field names</a:t>
            </a:r>
            <a:endParaRPr lang="en-IN" sz="2200" dirty="0"/>
          </a:p>
        </p:txBody>
      </p:sp>
      <p:sp>
        <p:nvSpPr>
          <p:cNvPr id="6" name="TextBox 5">
            <a:extLst>
              <a:ext uri="{FF2B5EF4-FFF2-40B4-BE49-F238E27FC236}">
                <a16:creationId xmlns:a16="http://schemas.microsoft.com/office/drawing/2014/main" id="{87E7E394-855C-4167-99D9-938632ACDDDE}"/>
              </a:ext>
            </a:extLst>
          </p:cNvPr>
          <p:cNvSpPr txBox="1"/>
          <p:nvPr/>
        </p:nvSpPr>
        <p:spPr>
          <a:xfrm>
            <a:off x="498128" y="4941168"/>
            <a:ext cx="6096000" cy="646331"/>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cls</a:t>
            </a: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console</a:t>
            </a:r>
            <a:r>
              <a:rPr lang="en-IN" b="0" i="0">
                <a:solidFill>
                  <a:srgbClr val="21313C"/>
                </a:solidFill>
                <a:effectLst/>
                <a:latin typeface="Source Code Pro" panose="020B0509030403020204" pitchFamily="49" charset="0"/>
              </a:rPr>
              <a:t>.</a:t>
            </a:r>
            <a:r>
              <a:rPr lang="en-IN">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clear</a:t>
            </a:r>
            <a:r>
              <a:rPr lang="en-US">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a:latin typeface="Source Code Pro" panose="020B0509030403020204" pitchFamily="49" charset="0"/>
                <a:ea typeface="Source Code Pro" panose="020B0509030403020204" pitchFamily="49" charset="0"/>
                <a:cs typeface="Calibri" panose="020F0502020204030204" pitchFamily="34" charset="0"/>
              </a:rPr>
              <a:t>;</a:t>
            </a:r>
            <a:endParaRPr lang="en-IN" dirty="0"/>
          </a:p>
        </p:txBody>
      </p:sp>
    </p:spTree>
    <p:extLst>
      <p:ext uri="{BB962C8B-B14F-4D97-AF65-F5344CB8AC3E}">
        <p14:creationId xmlns:p14="http://schemas.microsoft.com/office/powerpoint/2010/main" val="1407595119"/>
      </p:ext>
    </p:extLst>
  </p:cSld>
  <p:clrMapOvr>
    <a:masterClrMapping/>
  </p:clrMapOvr>
</p:sld>
</file>

<file path=ppt/slides/slide1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$lookup</a:t>
            </a:r>
          </a:p>
        </p:txBody>
      </p:sp>
      <p:sp>
        <p:nvSpPr>
          <p:cNvPr id="8" name="Rectangle 7">
            <a:extLst>
              <a:ext uri="{FF2B5EF4-FFF2-40B4-BE49-F238E27FC236}">
                <a16:creationId xmlns:a16="http://schemas.microsoft.com/office/drawing/2014/main" id="{093DF491-57DF-46CA-B5D1-F60E5E0DD80F}"/>
              </a:ext>
            </a:extLst>
          </p:cNvPr>
          <p:cNvSpPr/>
          <p:nvPr/>
        </p:nvSpPr>
        <p:spPr>
          <a:xfrm>
            <a:off x="479376" y="1453947"/>
            <a:ext cx="7848872" cy="2031325"/>
          </a:xfrm>
          <a:prstGeom prst="rect">
            <a:avLst/>
          </a:prstGeom>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from</a:t>
            </a:r>
            <a:r>
              <a:rPr lang="en-IN" dirty="0">
                <a:latin typeface="Source Code Pro" panose="020B0509030403020204" pitchFamily="49" charset="0"/>
                <a:ea typeface="Source Code Pro" panose="020B0509030403020204" pitchFamily="49" charset="0"/>
                <a:cs typeface="Calibri" panose="020F0502020204030204" pitchFamily="34" charset="0"/>
              </a:rPr>
              <a:t> : "orderdetails",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cs typeface="Calibri" panose="020F0502020204030204" pitchFamily="34" charset="0"/>
              </a:rPr>
              <a:t> :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"Order Details"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4896A963-2735-4C66-8CA8-BDED50E7CABA}"/>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a:extLst>
              <a:ext uri="{FF2B5EF4-FFF2-40B4-BE49-F238E27FC236}">
                <a16:creationId xmlns:a16="http://schemas.microsoft.com/office/drawing/2014/main" id="{DB26E606-77EC-493A-857A-7CA99178444A}"/>
              </a:ext>
            </a:extLst>
          </p:cNvPr>
          <p:cNvSpPr/>
          <p:nvPr/>
        </p:nvSpPr>
        <p:spPr>
          <a:xfrm>
            <a:off x="551384" y="764704"/>
            <a:ext cx="750404" cy="430887"/>
          </a:xfrm>
          <a:prstGeom prst="rect">
            <a:avLst/>
          </a:prstGeom>
        </p:spPr>
        <p:txBody>
          <a:bodyPr wrap="square">
            <a:spAutoFit/>
          </a:bodyPr>
          <a:lstStyle/>
          <a:p>
            <a:r>
              <a:rPr lang="en-US" sz="2200" dirty="0">
                <a:solidFill>
                  <a:srgbClr val="FF0000"/>
                </a:solidFill>
                <a:latin typeface="Arial" panose="020B0604020202020204" pitchFamily="34" charset="0"/>
                <a:cs typeface="Arial" panose="020B0604020202020204" pitchFamily="34" charset="0"/>
              </a:rPr>
              <a:t>e.g.</a:t>
            </a:r>
            <a:endParaRPr lang="en-IN" sz="2200" dirty="0">
              <a:solidFill>
                <a:srgbClr val="FF0000"/>
              </a:solidFill>
              <a:latin typeface="Arial" panose="020B0604020202020204" pitchFamily="34" charset="0"/>
              <a:cs typeface="Arial" panose="020B0604020202020204" pitchFamily="34" charset="0"/>
            </a:endParaRPr>
          </a:p>
        </p:txBody>
      </p:sp>
      <p:sp>
        <p:nvSpPr>
          <p:cNvPr id="7" name="TextBox 6">
            <a:extLst>
              <a:ext uri="{FF2B5EF4-FFF2-40B4-BE49-F238E27FC236}">
                <a16:creationId xmlns:a16="http://schemas.microsoft.com/office/drawing/2014/main" id="{70E14A00-2A0F-4F2B-890D-DA59765B9CCC}"/>
              </a:ext>
            </a:extLst>
          </p:cNvPr>
          <p:cNvSpPr txBox="1"/>
          <p:nvPr/>
        </p:nvSpPr>
        <p:spPr>
          <a:xfrm>
            <a:off x="551384" y="4105324"/>
            <a:ext cx="11233248" cy="2031325"/>
          </a:xfrm>
          <a:prstGeom prst="rect">
            <a:avLst/>
          </a:prstGeom>
          <a:noFill/>
        </p:spPr>
        <p:txBody>
          <a:bodyPr wrap="square">
            <a:spAutoFit/>
          </a:bodyPr>
          <a:lstStyle/>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latin typeface="Source Code Pro" panose="020B0509030403020204" pitchFamily="49" charset="0"/>
                <a:ea typeface="Source Code Pro" panose="020B0509030403020204" pitchFamily="49"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'orderdetails’,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localField</a:t>
            </a:r>
            <a:r>
              <a:rPr lang="en-IN" dirty="0">
                <a:latin typeface="Source Code Pro" panose="020B0509030403020204" pitchFamily="49" charset="0"/>
                <a:ea typeface="Source Code Pro" panose="020B0509030403020204" pitchFamily="49" charset="0"/>
              </a:rPr>
              <a:t>: 'orderNo’, </a:t>
            </a: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foreignField</a:t>
            </a:r>
            <a:r>
              <a:rPr lang="en-IN" dirty="0">
                <a:latin typeface="Source Code Pro" panose="020B0509030403020204" pitchFamily="49" charset="0"/>
                <a:ea typeface="Source Code Pro" panose="020B0509030403020204" pitchFamily="49" charset="0"/>
              </a:rPr>
              <a:t>: 'orderNo’, </a:t>
            </a:r>
          </a:p>
          <a:p>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      as</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 </a:t>
            </a:r>
            <a:endPar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endParaRPr>
          </a:p>
          <a:p>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IN" dirty="0">
                <a:latin typeface="Source Code Pro" panose="020B0509030403020204" pitchFamily="49" charset="0"/>
                <a:ea typeface="Source Code Pro" panose="020B0509030403020204" pitchFamily="49" charset="0"/>
              </a:rPr>
              <a:t>:</a:t>
            </a:r>
            <a:r>
              <a:rPr lang="en-IN" dirty="0">
                <a:solidFill>
                  <a:schemeClr val="bg1">
                    <a:lumMod val="50000"/>
                  </a:schemeClr>
                </a:solidFill>
                <a:latin typeface="Source Code Pro" panose="020B0509030403020204" pitchFamily="49" charset="0"/>
                <a:ea typeface="Source Code Pro" panose="020B0509030403020204" pitchFamily="49" charset="0"/>
              </a:rPr>
              <a:t>{ </a:t>
            </a:r>
            <a:r>
              <a:rPr lang="en-IN" dirty="0">
                <a:latin typeface="Source Code Pro" panose="020B0509030403020204" pitchFamily="49" charset="0"/>
                <a:ea typeface="Source Code Pro" panose="020B0509030403020204" pitchFamily="49" charset="0"/>
              </a:rPr>
              <a:t>_id:</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"Order</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Details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_id</a:t>
            </a:r>
            <a:r>
              <a:rPr lang="en-IN"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IN" dirty="0">
                <a:latin typeface="Source Code Pro" panose="020B0509030403020204" pitchFamily="49" charset="0"/>
                <a:ea typeface="Source Code Pro" panose="020B0509030403020204" pitchFamily="49" charset="0"/>
                <a:cs typeface="Calibri" panose="020F0502020204030204" pitchFamily="34" charset="0"/>
              </a:rPr>
              <a:t>(printjson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3252184801"/>
      </p:ext>
    </p:extLst>
  </p:cSld>
  <p:clrMapOvr>
    <a:masterClrMapping/>
  </p:clrMapOvr>
</p:sld>
</file>

<file path=ppt/slides/slide1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Database Security and Authentication</a:t>
            </a:r>
            <a:endParaRPr lang="en-US" dirty="0"/>
          </a:p>
        </p:txBody>
      </p:sp>
      <p:sp>
        <p:nvSpPr>
          <p:cNvPr id="3" name="Rectangle 2"/>
          <p:cNvSpPr/>
          <p:nvPr/>
        </p:nvSpPr>
        <p:spPr>
          <a:xfrm>
            <a:off x="1738282" y="3782801"/>
            <a:ext cx="8715436" cy="2031325"/>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Authentication is the process of verifying the identity of a client. When access control, i.e. authorization, is enabled, MongoDB requires all clients to authenticate themselves in order to determine their access. Although authentication and authorization are closely connected, authentication is distinct from authorization. Authentication verifies the identity of a user; authorization determines the verified user’s access to resources and operations.</a:t>
            </a:r>
          </a:p>
        </p:txBody>
      </p:sp>
    </p:spTree>
    <p:extLst>
      <p:ext uri="{BB962C8B-B14F-4D97-AF65-F5344CB8AC3E}">
        <p14:creationId xmlns:p14="http://schemas.microsoft.com/office/powerpoint/2010/main" val="3435054568"/>
      </p:ext>
    </p:extLst>
  </p:cSld>
  <p:clrMapOvr>
    <a:masterClrMapping/>
  </p:clrMapOvr>
</p:sld>
</file>

<file path=ppt/slides/slide1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db.getUser() / db.getUsers()</a:t>
            </a:r>
            <a:endParaRPr lang="en-US" dirty="0"/>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db.getUser() / db.getUsers()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Returns user information for a specified user.</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db.getUser(username, args)</a:t>
            </a:r>
          </a:p>
        </p:txBody>
      </p:sp>
      <p:sp>
        <p:nvSpPr>
          <p:cNvPr id="5" name="Rectangle 4"/>
          <p:cNvSpPr/>
          <p:nvPr/>
        </p:nvSpPr>
        <p:spPr>
          <a:xfrm>
            <a:off x="1666844" y="3107312"/>
            <a:ext cx="8845624" cy="369332"/>
          </a:xfrm>
          <a:prstGeom prst="rect">
            <a:avLst/>
          </a:prstGeom>
        </p:spPr>
        <p:txBody>
          <a:bodyPr wrap="square">
            <a:spAutoFit/>
          </a:bodyPr>
          <a:lstStyle/>
          <a:p>
            <a:r>
              <a:rPr lang="en-US" dirty="0"/>
              <a:t>Returns information for all the users in the database.</a:t>
            </a:r>
            <a:endParaRPr lang="en-IN" dirty="0"/>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getUsers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0" name="Rectangle 9"/>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db.getUsers()</a:t>
            </a:r>
          </a:p>
        </p:txBody>
      </p:sp>
    </p:spTree>
    <p:extLst>
      <p:ext uri="{BB962C8B-B14F-4D97-AF65-F5344CB8AC3E}">
        <p14:creationId xmlns:p14="http://schemas.microsoft.com/office/powerpoint/2010/main" val="3090784624"/>
      </p:ext>
    </p:extLst>
  </p:cSld>
  <p:clrMapOvr>
    <a:masterClrMapping/>
  </p:clrMapOvr>
</p:sld>
</file>

<file path=ppt/slides/slide1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db.createUser</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db.createUser</a:t>
            </a:r>
          </a:p>
        </p:txBody>
      </p:sp>
      <p:sp>
        <p:nvSpPr>
          <p:cNvPr id="7" name="Rectangle 6"/>
          <p:cNvSpPr/>
          <p:nvPr/>
        </p:nvSpPr>
        <p:spPr>
          <a:xfrm>
            <a:off x="1673188" y="762001"/>
            <a:ext cx="8845624" cy="646331"/>
          </a:xfrm>
          <a:prstGeom prst="rect">
            <a:avLst/>
          </a:prstGeom>
        </p:spPr>
        <p:txBody>
          <a:bodyPr wrap="square">
            <a:spAutoFit/>
          </a:bodyPr>
          <a:lstStyle/>
          <a:p>
            <a:r>
              <a:rPr lang="en-US" dirty="0"/>
              <a:t>Creates a new user for the database on which the method is run. </a:t>
            </a:r>
            <a:r>
              <a:rPr lang="en-US"/>
              <a:t>db.createUser() returns a duplicate user error if the user already exists on the database.</a:t>
            </a:r>
            <a:endParaRPr lang="en-IN" dirty="0"/>
          </a:p>
        </p:txBody>
      </p:sp>
      <p:sp>
        <p:nvSpPr>
          <p:cNvPr id="4" name="Rectangle 3"/>
          <p:cNvSpPr/>
          <p:nvPr/>
        </p:nvSpPr>
        <p:spPr>
          <a:xfrm>
            <a:off x="1673188" y="1524000"/>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db.createUser(user, [writeConcern])</a:t>
            </a:r>
          </a:p>
        </p:txBody>
      </p:sp>
      <p:sp>
        <p:nvSpPr>
          <p:cNvPr id="5" name="Rectangle 4"/>
          <p:cNvSpPr/>
          <p:nvPr/>
        </p:nvSpPr>
        <p:spPr>
          <a:xfrm>
            <a:off x="335360" y="2214554"/>
            <a:ext cx="11593288" cy="341632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createUser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user</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pwd</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"userAdmin" ,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role: "readWrite", db: "db1"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authenticationRestrictions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clientSource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"192.168.100.26", "192.168.100.20", "192.168.100.120",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"192.168.100.83"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serverAddress</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"192.168.100.20"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db.grantRolesToUser / db.revokeRolesFromUser </a:t>
            </a:r>
            <a:endParaRPr lang="en-US" dirty="0"/>
          </a:p>
        </p:txBody>
      </p:sp>
    </p:spTree>
    <p:extLst>
      <p:ext uri="{BB962C8B-B14F-4D97-AF65-F5344CB8AC3E}">
        <p14:creationId xmlns:p14="http://schemas.microsoft.com/office/powerpoint/2010/main" val="3435054568"/>
      </p:ext>
    </p:extLst>
  </p:cSld>
  <p:clrMapOvr>
    <a:masterClrMapping/>
  </p:clrMapOvr>
</p:sld>
</file>

<file path=ppt/slides/slide1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0"/>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db.grantRolesToUser</a:t>
            </a:r>
          </a:p>
          <a:p>
            <a:pPr algn="r">
              <a:spcBef>
                <a:spcPct val="0"/>
              </a:spcBef>
            </a:pPr>
            <a:r>
              <a:rPr lang="en-IN" sz="3200" b="1" i="1" dirty="0">
                <a:solidFill>
                  <a:srgbClr val="FFFF00"/>
                </a:solidFill>
                <a:latin typeface="Arial" pitchFamily="34" charset="0"/>
                <a:cs typeface="Arial" pitchFamily="34" charset="0"/>
              </a:rPr>
              <a:t>db.revokeRolesFromUser</a:t>
            </a:r>
          </a:p>
        </p:txBody>
      </p:sp>
      <p:sp>
        <p:nvSpPr>
          <p:cNvPr id="7" name="Rectangle 6"/>
          <p:cNvSpPr/>
          <p:nvPr/>
        </p:nvSpPr>
        <p:spPr>
          <a:xfrm>
            <a:off x="1524000" y="1273718"/>
            <a:ext cx="8994812" cy="369332"/>
          </a:xfrm>
          <a:prstGeom prst="rect">
            <a:avLst/>
          </a:prstGeom>
        </p:spPr>
        <p:txBody>
          <a:bodyPr wrap="square">
            <a:spAutoFit/>
          </a:bodyPr>
          <a:lstStyle/>
          <a:p>
            <a:r>
              <a:rPr lang="en-US" dirty="0"/>
              <a:t>TODO</a:t>
            </a:r>
            <a:endParaRPr lang="en-IN" dirty="0"/>
          </a:p>
        </p:txBody>
      </p:sp>
      <p:sp>
        <p:nvSpPr>
          <p:cNvPr id="4" name="Rectangle 3"/>
          <p:cNvSpPr/>
          <p:nvPr/>
        </p:nvSpPr>
        <p:spPr>
          <a:xfrm>
            <a:off x="1524000" y="1881190"/>
            <a:ext cx="89104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db.grantRolesToUser( "&lt;username&gt;", [ &lt;roles&gt; ], { &lt;writeConcern&gt; }</a:t>
            </a:r>
          </a:p>
        </p:txBody>
      </p:sp>
      <p:sp>
        <p:nvSpPr>
          <p:cNvPr id="5" name="Rectangle 4"/>
          <p:cNvSpPr/>
          <p:nvPr/>
        </p:nvSpPr>
        <p:spPr>
          <a:xfrm>
            <a:off x="1524000" y="2428868"/>
            <a:ext cx="68580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grantRolesToUser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8" name="Rectangle 7"/>
          <p:cNvSpPr/>
          <p:nvPr/>
        </p:nvSpPr>
        <p:spPr>
          <a:xfrm>
            <a:off x="1524000" y="4293096"/>
            <a:ext cx="9062852"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db.revokeRolesFromUser("&lt;username&gt;", [&lt;roles&gt;], {&lt;writeConcern&gt;} )</a:t>
            </a:r>
          </a:p>
        </p:txBody>
      </p:sp>
      <p:sp>
        <p:nvSpPr>
          <p:cNvPr id="9" name="Rectangle 8"/>
          <p:cNvSpPr/>
          <p:nvPr/>
        </p:nvSpPr>
        <p:spPr>
          <a:xfrm>
            <a:off x="1524000" y="4816032"/>
            <a:ext cx="7010416"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revokeRolesFromUser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"user01",</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role</a:t>
            </a:r>
            <a:r>
              <a:rPr lang="en-US" dirty="0">
                <a:latin typeface="Source Code Pro" panose="020B0509030403020204" pitchFamily="49" charset="0"/>
                <a:ea typeface="Source Code Pro" panose="020B0509030403020204" pitchFamily="49" charset="0"/>
                <a:cs typeface="Calibri" panose="020F0502020204030204" pitchFamily="34" charset="0"/>
              </a:rPr>
              <a:t>: "read", db: "db1"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4625"/>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roles</a:t>
            </a:r>
          </a:p>
        </p:txBody>
      </p:sp>
      <p:sp>
        <p:nvSpPr>
          <p:cNvPr id="7" name="Rectangle 6"/>
          <p:cNvSpPr/>
          <p:nvPr/>
        </p:nvSpPr>
        <p:spPr>
          <a:xfrm>
            <a:off x="1673188" y="762000"/>
            <a:ext cx="8845624" cy="369332"/>
          </a:xfrm>
          <a:prstGeom prst="rect">
            <a:avLst/>
          </a:prstGeom>
        </p:spPr>
        <p:txBody>
          <a:bodyPr wrap="square">
            <a:spAutoFit/>
          </a:bodyPr>
          <a:lstStyle/>
          <a:p>
            <a:r>
              <a:rPr lang="en-US" dirty="0"/>
              <a:t>The role provides the following actions on those collections</a:t>
            </a:r>
            <a:endParaRPr lang="en-IN" dirty="0"/>
          </a:p>
        </p:txBody>
      </p:sp>
      <p:sp>
        <p:nvSpPr>
          <p:cNvPr id="4" name="Rectangle 3"/>
          <p:cNvSpPr/>
          <p:nvPr/>
        </p:nvSpPr>
        <p:spPr>
          <a:xfrm>
            <a:off x="1673188" y="1593070"/>
            <a:ext cx="8761264" cy="3693319"/>
          </a:xfrm>
          <a:prstGeom prst="rect">
            <a:avLst/>
          </a:prstGeom>
        </p:spPr>
        <p:txBody>
          <a:bodyPr wrap="square">
            <a:spAutoFit/>
          </a:bodyPr>
          <a:lstStyle/>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 :- [</a:t>
            </a:r>
            <a:r>
              <a:rPr lang="fr-FR" dirty="0">
                <a:solidFill>
                  <a:srgbClr val="049DC8"/>
                </a:solidFill>
                <a:latin typeface="Consolas" panose="020B0609020204030204" pitchFamily="49" charset="0"/>
                <a:cs typeface="Calibri" panose="020F0502020204030204" pitchFamily="34" charset="0"/>
              </a:rPr>
              <a:t>dbStats, find, listIndexes, listCollections, etc...]</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 :- [collStats, convertToCapped, createCollection, dbHash, dbStats, dropCollection, createIndex, dropIndex, find, insert, killCursors, listIndexes, listCollections, remove, renameCollectionSameDB, update]</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userAdmin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a:p>
            <a:pPr marL="342900" indent="-342900">
              <a:buFont typeface="+mj-lt"/>
              <a:buAutoNum type="arabicPeriod"/>
            </a:pPr>
            <a:r>
              <a:rPr lang="en-US" dirty="0">
                <a:solidFill>
                  <a:srgbClr val="049DC8"/>
                </a:solidFill>
                <a:latin typeface="Consolas" panose="020B0609020204030204" pitchFamily="49" charset="0"/>
                <a:cs typeface="Calibri" panose="020F0502020204030204" pitchFamily="34" charset="0"/>
              </a:rPr>
              <a:t>readWriteAnyDatabase :- [TODO]</a:t>
            </a:r>
          </a:p>
          <a:p>
            <a:pPr marL="342900" indent="-342900">
              <a:buFont typeface="+mj-lt"/>
              <a:buAutoNum type="arabicPeriod"/>
            </a:pPr>
            <a:endParaRPr lang="en-US" dirty="0">
              <a:solidFill>
                <a:srgbClr val="049DC8"/>
              </a:solidFill>
              <a:latin typeface="Consolas" panose="020B0609020204030204" pitchFamily="49" charset="0"/>
              <a:cs typeface="Calibri" panose="020F0502020204030204" pitchFamily="34" charset="0"/>
            </a:endParaRPr>
          </a:p>
        </p:txBody>
      </p:sp>
    </p:spTree>
    <p:extLst>
      <p:ext uri="{BB962C8B-B14F-4D97-AF65-F5344CB8AC3E}">
        <p14:creationId xmlns:p14="http://schemas.microsoft.com/office/powerpoint/2010/main" val="3090784624"/>
      </p:ext>
    </p:extLst>
  </p:cSld>
  <p:clrMapOvr>
    <a:masterClrMapping/>
  </p:clrMapOvr>
</p:sld>
</file>

<file path=ppt/slides/slide1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db.dropAllUser() </a:t>
            </a:r>
            <a:r>
              <a:rPr lang="en-IN" dirty="0"/>
              <a:t>/ </a:t>
            </a:r>
            <a:r>
              <a:rPr lang="en-US" dirty="0"/>
              <a:t>db.dropUser()</a:t>
            </a:r>
          </a:p>
          <a:p>
            <a:endParaRPr lang="en-US" dirty="0"/>
          </a:p>
        </p:txBody>
      </p:sp>
    </p:spTree>
    <p:extLst>
      <p:ext uri="{BB962C8B-B14F-4D97-AF65-F5344CB8AC3E}">
        <p14:creationId xmlns:p14="http://schemas.microsoft.com/office/powerpoint/2010/main" val="343505456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grpSp>
        <p:nvGrpSpPr>
          <p:cNvPr id="5" name="Group 4"/>
          <p:cNvGrpSpPr/>
          <p:nvPr/>
        </p:nvGrpSpPr>
        <p:grpSpPr>
          <a:xfrm>
            <a:off x="1738282" y="785794"/>
            <a:ext cx="9110246" cy="6058242"/>
            <a:chOff x="0" y="642918"/>
            <a:chExt cx="9558224" cy="6058242"/>
          </a:xfrm>
        </p:grpSpPr>
        <p:pic>
          <p:nvPicPr>
            <p:cNvPr id="1026" name="Picture 2"/>
            <p:cNvPicPr>
              <a:picLocks noChangeAspect="1" noChangeArrowheads="1"/>
            </p:cNvPicPr>
            <p:nvPr/>
          </p:nvPicPr>
          <p:blipFill>
            <a:blip r:embed="rId2"/>
            <a:srcRect/>
            <a:stretch>
              <a:fillRect/>
            </a:stretch>
          </p:blipFill>
          <p:spPr bwMode="auto">
            <a:xfrm>
              <a:off x="0" y="857232"/>
              <a:ext cx="5929322" cy="5000660"/>
            </a:xfrm>
            <a:prstGeom prst="rect">
              <a:avLst/>
            </a:prstGeom>
            <a:noFill/>
            <a:ln w="9525">
              <a:noFill/>
              <a:miter lim="800000"/>
              <a:headEnd/>
              <a:tailEnd/>
            </a:ln>
            <a:effectLst/>
          </p:spPr>
        </p:pic>
        <p:pic>
          <p:nvPicPr>
            <p:cNvPr id="1027" name="Picture 3"/>
            <p:cNvPicPr>
              <a:picLocks noChangeAspect="1" noChangeArrowheads="1"/>
            </p:cNvPicPr>
            <p:nvPr/>
          </p:nvPicPr>
          <p:blipFill>
            <a:blip r:embed="rId3"/>
            <a:srcRect/>
            <a:stretch>
              <a:fillRect/>
            </a:stretch>
          </p:blipFill>
          <p:spPr bwMode="auto">
            <a:xfrm>
              <a:off x="5975273" y="642918"/>
              <a:ext cx="3582951" cy="6058242"/>
            </a:xfrm>
            <a:prstGeom prst="rect">
              <a:avLst/>
            </a:prstGeom>
            <a:noFill/>
            <a:ln w="9525">
              <a:noFill/>
              <a:miter lim="800000"/>
              <a:headEnd/>
              <a:tailEnd/>
            </a:ln>
            <a:effectLst/>
          </p:spPr>
        </p:pic>
      </p:grpSp>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Tree>
  </p:cSld>
  <p:clrMapOvr>
    <a:masterClrMapping/>
  </p:clrMapOvr>
</p:sld>
</file>

<file path=ppt/slides/slide1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db.dropUser() / db.dropAllUsers()</a:t>
            </a:r>
          </a:p>
        </p:txBody>
      </p:sp>
      <p:sp>
        <p:nvSpPr>
          <p:cNvPr id="7" name="Rectangle 6"/>
          <p:cNvSpPr/>
          <p:nvPr/>
        </p:nvSpPr>
        <p:spPr>
          <a:xfrm>
            <a:off x="1673188" y="902617"/>
            <a:ext cx="8845624" cy="369332"/>
          </a:xfrm>
          <a:prstGeom prst="rect">
            <a:avLst/>
          </a:prstGeom>
        </p:spPr>
        <p:txBody>
          <a:bodyPr wrap="square">
            <a:spAutoFit/>
          </a:bodyPr>
          <a:lstStyle/>
          <a:p>
            <a:r>
              <a:rPr lang="en-US" dirty="0"/>
              <a:t>Removes the user from the current database.</a:t>
            </a:r>
            <a:endParaRPr lang="en-IN" dirty="0"/>
          </a:p>
        </p:txBody>
      </p:sp>
      <p:sp>
        <p:nvSpPr>
          <p:cNvPr id="4" name="Rectangle 3"/>
          <p:cNvSpPr/>
          <p:nvPr/>
        </p:nvSpPr>
        <p:spPr>
          <a:xfrm>
            <a:off x="1673188" y="1355039"/>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db.dropUser(username, writeConcern)</a:t>
            </a:r>
          </a:p>
        </p:txBody>
      </p:sp>
      <p:sp>
        <p:nvSpPr>
          <p:cNvPr id="5" name="Rectangle 4"/>
          <p:cNvSpPr/>
          <p:nvPr/>
        </p:nvSpPr>
        <p:spPr>
          <a:xfrm>
            <a:off x="1666844" y="3107312"/>
            <a:ext cx="8845624" cy="369332"/>
          </a:xfrm>
          <a:prstGeom prst="rect">
            <a:avLst/>
          </a:prstGeom>
        </p:spPr>
        <p:txBody>
          <a:bodyPr wrap="square">
            <a:spAutoFit/>
          </a:bodyPr>
          <a:lstStyle/>
          <a:p>
            <a:r>
              <a:rPr lang="en-US" dirty="0"/>
              <a:t>Removes all users from the current database.</a:t>
            </a:r>
            <a:endParaRPr lang="en-IN" dirty="0"/>
          </a:p>
        </p:txBody>
      </p:sp>
      <p:sp>
        <p:nvSpPr>
          <p:cNvPr id="8" name="Rectangle 7"/>
          <p:cNvSpPr/>
          <p:nvPr/>
        </p:nvSpPr>
        <p:spPr>
          <a:xfrm>
            <a:off x="1666844" y="3559734"/>
            <a:ext cx="8761264" cy="369332"/>
          </a:xfrm>
          <a:prstGeom prst="rect">
            <a:avLst/>
          </a:prstGeom>
        </p:spPr>
        <p:txBody>
          <a:bodyPr wrap="square">
            <a:spAutoFit/>
          </a:bodyPr>
          <a:lstStyle/>
          <a:p>
            <a:r>
              <a:rPr lang="en-US" dirty="0">
                <a:solidFill>
                  <a:srgbClr val="049DC8"/>
                </a:solidFill>
                <a:latin typeface="Consolas" panose="020B0609020204030204" pitchFamily="49" charset="0"/>
                <a:cs typeface="Calibri" panose="020F0502020204030204" pitchFamily="34" charset="0"/>
              </a:rPr>
              <a:t>db.dropAllUsers([writeConcern])</a:t>
            </a:r>
          </a:p>
        </p:txBody>
      </p:sp>
      <p:sp>
        <p:nvSpPr>
          <p:cNvPr id="9" name="Rectangle 8"/>
          <p:cNvSpPr/>
          <p:nvPr/>
        </p:nvSpPr>
        <p:spPr>
          <a:xfrm>
            <a:off x="1666844" y="1997982"/>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"user01"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Rectangle 10"/>
          <p:cNvSpPr/>
          <p:nvPr/>
        </p:nvSpPr>
        <p:spPr>
          <a:xfrm>
            <a:off x="1666844" y="4214819"/>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dropAllUser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090784624"/>
      </p:ext>
    </p:extLst>
  </p:cSld>
  <p:clrMapOvr>
    <a:masterClrMapping/>
  </p:clrMapOvr>
</p:sld>
</file>

<file path=ppt/slides/slide1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2" name="Rectangle 1"/>
          <p:cNvSpPr/>
          <p:nvPr/>
        </p:nvSpPr>
        <p:spPr>
          <a:xfrm>
            <a:off x="1669976" y="849264"/>
            <a:ext cx="8845624" cy="369332"/>
          </a:xfrm>
          <a:prstGeom prst="rect">
            <a:avLst/>
          </a:prstGeom>
        </p:spPr>
        <p:txBody>
          <a:bodyPr wrap="square">
            <a:spAutoFit/>
          </a:bodyPr>
          <a:lstStyle/>
          <a:p>
            <a:r>
              <a:rPr lang="en-IN" dirty="0">
                <a:solidFill>
                  <a:srgbClr val="222222"/>
                </a:solidFill>
                <a:latin typeface="Verdana" panose="020B0604030504040204" pitchFamily="34" charset="0"/>
              </a:rPr>
              <a:t>1. Think about how multiplication can be done without actually multiplying </a:t>
            </a:r>
            <a:endParaRPr lang="en-IN" dirty="0"/>
          </a:p>
        </p:txBody>
      </p:sp>
      <p:sp>
        <p:nvSpPr>
          <p:cNvPr id="3" name="TextBox 2"/>
          <p:cNvSpPr txBox="1"/>
          <p:nvPr/>
        </p:nvSpPr>
        <p:spPr>
          <a:xfrm>
            <a:off x="2514601" y="2514600"/>
            <a:ext cx="184731" cy="369332"/>
          </a:xfrm>
          <a:prstGeom prst="rect">
            <a:avLst/>
          </a:prstGeom>
          <a:noFill/>
        </p:spPr>
        <p:txBody>
          <a:bodyPr wrap="none" rtlCol="0">
            <a:spAutoFit/>
          </a:bodyPr>
          <a:lstStyle/>
          <a:p>
            <a:endParaRPr lang="en-IN" dirty="0"/>
          </a:p>
        </p:txBody>
      </p:sp>
      <p:pic>
        <p:nvPicPr>
          <p:cNvPr id="5" name="Picture 4"/>
          <p:cNvPicPr>
            <a:picLocks noChangeAspect="1"/>
          </p:cNvPicPr>
          <p:nvPr/>
        </p:nvPicPr>
        <p:blipFill>
          <a:blip r:embed="rId2"/>
          <a:stretch>
            <a:fillRect/>
          </a:stretch>
        </p:blipFill>
        <p:spPr>
          <a:xfrm>
            <a:off x="1828800" y="3700362"/>
            <a:ext cx="4648200" cy="2471839"/>
          </a:xfrm>
          <a:prstGeom prst="rect">
            <a:avLst/>
          </a:prstGeom>
        </p:spPr>
      </p:pic>
      <p:sp>
        <p:nvSpPr>
          <p:cNvPr id="6" name="Rectangle 5"/>
          <p:cNvSpPr/>
          <p:nvPr/>
        </p:nvSpPr>
        <p:spPr>
          <a:xfrm>
            <a:off x="1669976" y="3243552"/>
            <a:ext cx="1317990" cy="369332"/>
          </a:xfrm>
          <a:prstGeom prst="rect">
            <a:avLst/>
          </a:prstGeom>
        </p:spPr>
        <p:txBody>
          <a:bodyPr wrap="none">
            <a:spAutoFit/>
          </a:bodyPr>
          <a:lstStyle/>
          <a:p>
            <a:r>
              <a:rPr lang="en-IN" dirty="0">
                <a:solidFill>
                  <a:srgbClr val="222222"/>
                </a:solidFill>
                <a:latin typeface="Verdana" panose="020B0604030504040204" pitchFamily="34" charset="0"/>
              </a:rPr>
              <a:t>2. Square</a:t>
            </a:r>
          </a:p>
        </p:txBody>
      </p:sp>
      <p:pic>
        <p:nvPicPr>
          <p:cNvPr id="8" name="Picture 7"/>
          <p:cNvPicPr>
            <a:picLocks noChangeAspect="1"/>
          </p:cNvPicPr>
          <p:nvPr/>
        </p:nvPicPr>
        <p:blipFill>
          <a:blip r:embed="rId3"/>
          <a:stretch>
            <a:fillRect/>
          </a:stretch>
        </p:blipFill>
        <p:spPr>
          <a:xfrm>
            <a:off x="2057400" y="1250648"/>
            <a:ext cx="4495800" cy="1883657"/>
          </a:xfrm>
          <a:prstGeom prst="rect">
            <a:avLst/>
          </a:prstGeom>
        </p:spPr>
      </p:pic>
    </p:spTree>
    <p:extLst>
      <p:ext uri="{BB962C8B-B14F-4D97-AF65-F5344CB8AC3E}">
        <p14:creationId xmlns:p14="http://schemas.microsoft.com/office/powerpoint/2010/main" val="3391323119"/>
      </p:ext>
    </p:extLst>
  </p:cSld>
  <p:clrMapOvr>
    <a:masterClrMapping/>
  </p:clrMapOvr>
</p:sld>
</file>

<file path=ppt/slides/slide1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ECD540"/>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IMP</a:t>
            </a:r>
          </a:p>
        </p:txBody>
      </p:sp>
      <p:sp>
        <p:nvSpPr>
          <p:cNvPr id="9" name="Rectangle 8"/>
          <p:cNvSpPr/>
          <p:nvPr/>
        </p:nvSpPr>
        <p:spPr>
          <a:xfrm>
            <a:off x="1738282" y="857232"/>
            <a:ext cx="8763866" cy="2862322"/>
          </a:xfrm>
          <a:prstGeom prst="rect">
            <a:avLst/>
          </a:prstGeom>
        </p:spPr>
        <p:txBody>
          <a:bodyPr wrap="square">
            <a:spAutoFit/>
          </a:bodyPr>
          <a:lstStyle/>
          <a:p>
            <a:r>
              <a:rPr lang="en-US" sz="2000" b="1" i="1" dirty="0">
                <a:solidFill>
                  <a:schemeClr val="tx2"/>
                </a:solidFill>
              </a:rPr>
              <a:t>Camel Case</a:t>
            </a:r>
            <a:r>
              <a:rPr lang="en-US" sz="2000" dirty="0"/>
              <a:t>: Second and subsequent words are capitalized, to make word boundaries easier to see. </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Pascal Case: </a:t>
            </a:r>
            <a:r>
              <a:rPr lang="en-US" sz="2000" dirty="0"/>
              <a:t>Identical to Camel Case, except the first word is also capitalized.</a:t>
            </a:r>
          </a:p>
          <a:p>
            <a:r>
              <a:rPr lang="en-US" sz="2000" dirty="0">
                <a:solidFill>
                  <a:srgbClr val="C00000"/>
                </a:solidFill>
              </a:rPr>
              <a:t>Example</a:t>
            </a:r>
            <a:r>
              <a:rPr lang="en-US" sz="2000" dirty="0"/>
              <a:t>: NumberOfCollegeGraduates</a:t>
            </a:r>
          </a:p>
          <a:p>
            <a:endParaRPr lang="en-US" sz="2000" dirty="0"/>
          </a:p>
          <a:p>
            <a:r>
              <a:rPr lang="en-US" sz="2000" b="1" i="1" dirty="0">
                <a:solidFill>
                  <a:schemeClr val="tx2"/>
                </a:solidFill>
              </a:rPr>
              <a:t>Snake Case: </a:t>
            </a:r>
            <a:r>
              <a:rPr lang="en-US" sz="2000" dirty="0"/>
              <a:t>Words are separated by underscores.</a:t>
            </a:r>
          </a:p>
          <a:p>
            <a:r>
              <a:rPr lang="en-US" sz="2000" dirty="0">
                <a:solidFill>
                  <a:srgbClr val="C00000"/>
                </a:solidFill>
              </a:rPr>
              <a:t>Example</a:t>
            </a:r>
            <a:r>
              <a:rPr lang="en-US" sz="2000" dirty="0"/>
              <a:t>: number_of_college_graduates</a:t>
            </a:r>
          </a:p>
        </p:txBody>
      </p:sp>
    </p:spTree>
    <p:extLst>
      <p:ext uri="{BB962C8B-B14F-4D97-AF65-F5344CB8AC3E}">
        <p14:creationId xmlns:p14="http://schemas.microsoft.com/office/powerpoint/2010/main" val="3391323119"/>
      </p:ext>
    </p:extLst>
  </p:cSld>
  <p:clrMapOvr>
    <a:masterClrMapping/>
  </p:clrMapOvr>
</p:sld>
</file>

<file path=ppt/slides/slide1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http://www.bvctch.vn/vnt_upload/weblink/thks.jpg"/>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4295800" y="2030261"/>
            <a:ext cx="3141862" cy="4827739"/>
          </a:xfrm>
          <a:prstGeom prst="rect">
            <a:avLst/>
          </a:prstGeom>
          <a:noFill/>
          <a:extLst>
            <a:ext uri="{909E8E84-426E-40DD-AFC4-6F175D3DCCD1}">
              <a14:hiddenFill xmlns:a14="http://schemas.microsoft.com/office/drawing/2010/main">
                <a:solidFill>
                  <a:srgbClr val="FFFFFF"/>
                </a:solidFill>
              </a14:hiddenFill>
            </a:ext>
          </a:extLst>
        </p:spPr>
      </p:pic>
      <p:sp>
        <p:nvSpPr>
          <p:cNvPr id="3" name="Rectangle 2"/>
          <p:cNvSpPr/>
          <p:nvPr/>
        </p:nvSpPr>
        <p:spPr>
          <a:xfrm>
            <a:off x="1365920" y="188640"/>
            <a:ext cx="9460160" cy="2215991"/>
          </a:xfrm>
          <a:prstGeom prst="rect">
            <a:avLst/>
          </a:prstGeom>
        </p:spPr>
        <p:txBody>
          <a:bodyPr wrap="square">
            <a:spAutoFit/>
          </a:bodyPr>
          <a:lstStyle/>
          <a:p>
            <a:pPr algn="ctr"/>
            <a:r>
              <a:rPr lang="en-US" sz="4000" dirty="0">
                <a:solidFill>
                  <a:srgbClr val="FF0000"/>
                </a:solidFill>
                <a:latin typeface="Segoe Print" panose="02000600000000000000" pitchFamily="2" charset="0"/>
              </a:rPr>
              <a:t>“Accept your past without regret, handle our present with confidence and face your future without fear.“</a:t>
            </a:r>
          </a:p>
          <a:p>
            <a:pPr algn="r"/>
            <a:r>
              <a:rPr lang="en-IN" dirty="0">
                <a:solidFill>
                  <a:srgbClr val="111111"/>
                </a:solidFill>
                <a:latin typeface="-apple-system"/>
              </a:rPr>
              <a:t>A.P.J. Abdul Kalam</a:t>
            </a:r>
          </a:p>
        </p:txBody>
      </p:sp>
    </p:spTree>
    <p:extLst>
      <p:ext uri="{BB962C8B-B14F-4D97-AF65-F5344CB8AC3E}">
        <p14:creationId xmlns:p14="http://schemas.microsoft.com/office/powerpoint/2010/main" val="1148130326"/>
      </p:ext>
    </p:extLst>
  </p:cSld>
  <p:clrMapOvr>
    <a:masterClrMapping/>
  </p:clrMapOvr>
</p:sld>
</file>

<file path=ppt/slides/slide1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Rectangle 1"/>
          <p:cNvSpPr/>
          <p:nvPr/>
        </p:nvSpPr>
        <p:spPr>
          <a:xfrm>
            <a:off x="1676400" y="228600"/>
            <a:ext cx="8763000" cy="2862322"/>
          </a:xfrm>
          <a:prstGeom prst="rect">
            <a:avLst/>
          </a:prstGeom>
        </p:spPr>
        <p:txBody>
          <a:bodyPr wrap="square">
            <a:spAutoFit/>
          </a:bodyPr>
          <a:lstStyle/>
          <a:p>
            <a:r>
              <a:rPr lang="en-US" dirty="0"/>
              <a:t>create table book (id raw(16) primary key, data clob check(data is json));</a:t>
            </a:r>
          </a:p>
          <a:p>
            <a:endParaRPr lang="en-US" dirty="0"/>
          </a:p>
          <a:p>
            <a:r>
              <a:rPr lang="en-US" dirty="0"/>
              <a:t>select book.* </a:t>
            </a:r>
          </a:p>
          <a:p>
            <a:r>
              <a:rPr lang="en-US" dirty="0"/>
              <a:t>	from books,</a:t>
            </a:r>
          </a:p>
          <a:p>
            <a:r>
              <a:rPr lang="en-US" dirty="0"/>
              <a:t>	</a:t>
            </a:r>
            <a:r>
              <a:rPr lang="en-US" dirty="0" err="1"/>
              <a:t>json_table</a:t>
            </a:r>
            <a:r>
              <a:rPr lang="en-US" dirty="0"/>
              <a:t>(data,'$'</a:t>
            </a:r>
          </a:p>
          <a:p>
            <a:r>
              <a:rPr lang="en-US" dirty="0"/>
              <a:t>	columns(</a:t>
            </a:r>
            <a:r>
              <a:rPr lang="en-US" dirty="0" err="1"/>
              <a:t>isbn</a:t>
            </a:r>
            <a:r>
              <a:rPr lang="en-US" dirty="0"/>
              <a:t>   varchar2(20) path '$.</a:t>
            </a:r>
            <a:r>
              <a:rPr lang="en-US" dirty="0" err="1"/>
              <a:t>isbn</a:t>
            </a:r>
            <a:r>
              <a:rPr lang="en-US" dirty="0"/>
              <a:t>',</a:t>
            </a:r>
          </a:p>
          <a:p>
            <a:r>
              <a:rPr lang="en-US" dirty="0"/>
              <a:t>		title  varchar2(20) path '$.title',</a:t>
            </a:r>
          </a:p>
          <a:p>
            <a:r>
              <a:rPr lang="en-US" dirty="0"/>
              <a:t>		price  varchar2(10) path '$.price',</a:t>
            </a:r>
          </a:p>
          <a:p>
            <a:r>
              <a:rPr lang="en-US" dirty="0"/>
              <a:t>		author varchar2(20) path '$.author',</a:t>
            </a:r>
          </a:p>
          <a:p>
            <a:r>
              <a:rPr lang="en-US" dirty="0"/>
              <a:t>		phone  varchar2(10) path '$.phone')) book</a:t>
            </a:r>
          </a:p>
        </p:txBody>
      </p:sp>
    </p:spTree>
    <p:extLst>
      <p:ext uri="{BB962C8B-B14F-4D97-AF65-F5344CB8AC3E}">
        <p14:creationId xmlns:p14="http://schemas.microsoft.com/office/powerpoint/2010/main" val="1501210411"/>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828800" y="228600"/>
            <a:ext cx="8610600" cy="685800"/>
          </a:xfrm>
          <a:prstGeom prst="rect">
            <a:avLst/>
          </a:prstGeom>
          <a:solidFill>
            <a:srgbClr val="FF0000"/>
          </a:solidFill>
        </p:spPr>
        <p:txBody>
          <a:bodyPr>
            <a:normAutofit/>
          </a:bodyPr>
          <a:lstStyle/>
          <a:p>
            <a:pPr lvl="0" algn="ctr">
              <a:spcBef>
                <a:spcPct val="0"/>
              </a:spcBef>
              <a:defRPr/>
            </a:pPr>
            <a:r>
              <a:rPr lang="en-US" sz="3600" b="1" dirty="0">
                <a:solidFill>
                  <a:schemeClr val="bg1"/>
                </a:solidFill>
                <a:latin typeface="Arial" pitchFamily="34" charset="0"/>
                <a:cs typeface="Arial" pitchFamily="34" charset="0"/>
              </a:rPr>
              <a:t>Class Room</a:t>
            </a:r>
            <a:endParaRPr lang="en-US" sz="3600" b="1" i="1" dirty="0">
              <a:solidFill>
                <a:schemeClr val="bg1"/>
              </a:solidFill>
              <a:latin typeface="Arial" pitchFamily="34" charset="0"/>
              <a:cs typeface="Arial" pitchFamily="34" charset="0"/>
            </a:endParaRPr>
          </a:p>
        </p:txBody>
      </p:sp>
      <p:sp>
        <p:nvSpPr>
          <p:cNvPr id="3" name="Title 1"/>
          <p:cNvSpPr txBox="1">
            <a:spLocks/>
          </p:cNvSpPr>
          <p:nvPr/>
        </p:nvSpPr>
        <p:spPr>
          <a:xfrm>
            <a:off x="1828800" y="1981200"/>
            <a:ext cx="8610600" cy="914400"/>
          </a:xfrm>
          <a:prstGeom prst="rect">
            <a:avLst/>
          </a:prstGeom>
        </p:spPr>
        <p:txBody>
          <a:bodyPr>
            <a:noAutofit/>
          </a:bodyPr>
          <a:lstStyle/>
          <a:p>
            <a:pPr lvl="0" algn="ctr">
              <a:spcBef>
                <a:spcPct val="0"/>
              </a:spcBef>
              <a:defRPr/>
            </a:pPr>
            <a:r>
              <a:rPr lang="en-US" sz="6600" b="1" dirty="0">
                <a:latin typeface="Arial" pitchFamily="34" charset="0"/>
                <a:cs typeface="Arial" pitchFamily="34" charset="0"/>
              </a:rPr>
              <a:t>Session 1</a:t>
            </a:r>
            <a:endParaRPr lang="en-US" sz="6600" b="1" i="1" dirty="0">
              <a:latin typeface="Arial" pitchFamily="34" charset="0"/>
              <a:cs typeface="Arial" pitchFamily="34" charset="0"/>
            </a:endParaRPr>
          </a:p>
        </p:txBody>
      </p:sp>
    </p:spTree>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show="0">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grpSp>
        <p:nvGrpSpPr>
          <p:cNvPr id="8" name="Group 7"/>
          <p:cNvGrpSpPr/>
          <p:nvPr/>
        </p:nvGrpSpPr>
        <p:grpSpPr>
          <a:xfrm>
            <a:off x="1809720" y="1019488"/>
            <a:ext cx="8572561" cy="4857784"/>
            <a:chOff x="285719" y="928670"/>
            <a:chExt cx="8429685" cy="4786346"/>
          </a:xfrm>
        </p:grpSpPr>
        <p:pic>
          <p:nvPicPr>
            <p:cNvPr id="3" name="Picture 2"/>
            <p:cNvPicPr>
              <a:picLocks noChangeAspect="1" noChangeArrowheads="1"/>
            </p:cNvPicPr>
            <p:nvPr/>
          </p:nvPicPr>
          <p:blipFill>
            <a:blip r:embed="rId2"/>
            <a:srcRect/>
            <a:stretch>
              <a:fillRect/>
            </a:stretch>
          </p:blipFill>
          <p:spPr bwMode="auto">
            <a:xfrm>
              <a:off x="357158" y="1639508"/>
              <a:ext cx="8358246" cy="4075508"/>
            </a:xfrm>
            <a:prstGeom prst="rect">
              <a:avLst/>
            </a:prstGeom>
            <a:noFill/>
            <a:ln w="9525">
              <a:noFill/>
              <a:miter lim="800000"/>
              <a:headEnd/>
              <a:tailEnd/>
            </a:ln>
            <a:effectLst/>
          </p:spPr>
        </p:pic>
        <p:pic>
          <p:nvPicPr>
            <p:cNvPr id="5" name="Picture 3"/>
            <p:cNvPicPr>
              <a:picLocks noChangeAspect="1" noChangeArrowheads="1"/>
            </p:cNvPicPr>
            <p:nvPr/>
          </p:nvPicPr>
          <p:blipFill>
            <a:blip r:embed="rId3"/>
            <a:srcRect/>
            <a:stretch>
              <a:fillRect/>
            </a:stretch>
          </p:blipFill>
          <p:spPr bwMode="auto">
            <a:xfrm>
              <a:off x="285719" y="928670"/>
              <a:ext cx="3619525" cy="428628"/>
            </a:xfrm>
            <a:prstGeom prst="rect">
              <a:avLst/>
            </a:prstGeom>
            <a:noFill/>
            <a:ln w="9525">
              <a:noFill/>
              <a:miter lim="800000"/>
              <a:headEnd/>
              <a:tailEnd/>
            </a:ln>
            <a:effectLst/>
          </p:spPr>
        </p:pic>
      </p:grpSp>
    </p:spTree>
  </p:cSld>
  <p:clrMapOvr>
    <a:masterClrMapping/>
  </p:clrMapOv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document </a:t>
            </a:r>
          </a:p>
        </p:txBody>
      </p:sp>
      <p:sp>
        <p:nvSpPr>
          <p:cNvPr id="7" name="Rectangle 6"/>
          <p:cNvSpPr/>
          <p:nvPr/>
        </p:nvSpPr>
        <p:spPr>
          <a:xfrm>
            <a:off x="1524000" y="838453"/>
            <a:ext cx="9144000" cy="923330"/>
          </a:xfrm>
          <a:prstGeom prst="rect">
            <a:avLst/>
          </a:prstGeom>
        </p:spPr>
        <p:txBody>
          <a:bodyPr wrap="square">
            <a:spAutoFit/>
          </a:bodyPr>
          <a:lstStyle/>
          <a:p>
            <a:r>
              <a:rPr lang="en-US" dirty="0">
                <a:latin typeface="Palatino Linotype" panose="02040502050505030304" pitchFamily="18" charset="0"/>
              </a:rPr>
              <a:t>MongoDB documents are composed of </a:t>
            </a:r>
            <a:r>
              <a:rPr lang="en-US" b="1" i="1" dirty="0">
                <a:solidFill>
                  <a:srgbClr val="036883"/>
                </a:solidFill>
                <a:latin typeface="Palatino Linotype" panose="02040502050505030304" pitchFamily="18" charset="0"/>
              </a:rPr>
              <a:t>field-and-value</a:t>
            </a:r>
            <a:r>
              <a:rPr lang="en-US" dirty="0">
                <a:latin typeface="Palatino Linotype" panose="02040502050505030304" pitchFamily="18" charset="0"/>
              </a:rPr>
              <a:t> pairs. The value of a field can be any of the BSON data types, including other documents, arrays, and arrays of documents.</a:t>
            </a:r>
            <a:endParaRPr lang="en-IN" dirty="0">
              <a:latin typeface="Palatino Linotype" panose="02040502050505030304" pitchFamily="18" charset="0"/>
            </a:endParaRPr>
          </a:p>
        </p:txBody>
      </p:sp>
      <p:sp>
        <p:nvSpPr>
          <p:cNvPr id="2" name="Rectangle 1"/>
          <p:cNvSpPr/>
          <p:nvPr/>
        </p:nvSpPr>
        <p:spPr>
          <a:xfrm>
            <a:off x="1524000" y="1875421"/>
            <a:ext cx="9144000" cy="646331"/>
          </a:xfrm>
          <a:prstGeom prst="rect">
            <a:avLst/>
          </a:prstGeom>
        </p:spPr>
        <p:txBody>
          <a:bodyPr wrap="square">
            <a:spAutoFit/>
          </a:bodyPr>
          <a:lstStyle/>
          <a:p>
            <a:r>
              <a:rPr lang="en-US" dirty="0">
                <a:latin typeface="Palatino Linotype" panose="02040502050505030304" pitchFamily="18" charset="0"/>
              </a:rPr>
              <a:t>The </a:t>
            </a:r>
            <a:r>
              <a:rPr lang="en-US" b="1" i="1" dirty="0">
                <a:solidFill>
                  <a:srgbClr val="036883"/>
                </a:solidFill>
                <a:latin typeface="Palatino Linotype" panose="02040502050505030304" pitchFamily="18" charset="0"/>
              </a:rPr>
              <a:t>field name</a:t>
            </a:r>
            <a:r>
              <a:rPr lang="en-US" b="1" i="1" dirty="0">
                <a:latin typeface="Palatino Linotype" panose="02040502050505030304" pitchFamily="18" charset="0"/>
              </a:rPr>
              <a:t> </a:t>
            </a:r>
            <a:r>
              <a:rPr lang="en-US" b="1" dirty="0">
                <a:solidFill>
                  <a:srgbClr val="C00000"/>
                </a:solidFill>
                <a:latin typeface="Palatino Linotype" panose="02040502050505030304" pitchFamily="18" charset="0"/>
              </a:rPr>
              <a:t>_id </a:t>
            </a:r>
            <a:r>
              <a:rPr lang="en-US" dirty="0">
                <a:latin typeface="Palatino Linotype" panose="02040502050505030304" pitchFamily="18" charset="0"/>
              </a:rPr>
              <a:t>is reserved for use as a primary key; its value must be unique in the collection, is immutable, and may be of any type other than an array.</a:t>
            </a:r>
          </a:p>
        </p:txBody>
      </p:sp>
      <p:sp>
        <p:nvSpPr>
          <p:cNvPr id="3" name="Rectangle 2"/>
          <p:cNvSpPr/>
          <p:nvPr/>
        </p:nvSpPr>
        <p:spPr>
          <a:xfrm>
            <a:off x="1524000" y="2726918"/>
            <a:ext cx="4221308" cy="2862322"/>
          </a:xfrm>
          <a:prstGeom prst="rect">
            <a:avLst/>
          </a:prstGeom>
        </p:spPr>
        <p:txBody>
          <a:bodyPr wrap="square">
            <a:spAutoFit/>
          </a:bodyPr>
          <a:lstStyle/>
          <a:p>
            <a:r>
              <a:rPr lang="en-US" sz="2000" dirty="0">
                <a:solidFill>
                  <a:schemeClr val="accent2">
                    <a:lumMod val="50000"/>
                  </a:schemeClr>
                </a:solidFill>
                <a:latin typeface="Consolas" panose="020B0609020204030204" pitchFamily="49" charset="0"/>
                <a:cs typeface="Calibri" panose="020F0502020204030204" pitchFamily="34" charset="0"/>
              </a:rPr>
              <a:t>{</a:t>
            </a:r>
          </a:p>
          <a:p>
            <a:r>
              <a:rPr lang="en-US" sz="2000" dirty="0">
                <a:solidFill>
                  <a:schemeClr val="accent2">
                    <a:lumMod val="50000"/>
                  </a:schemeClr>
                </a:solidFill>
                <a:latin typeface="Consolas" panose="020B0609020204030204" pitchFamily="49" charset="0"/>
                <a:cs typeface="Calibri" panose="020F0502020204030204" pitchFamily="34" charset="0"/>
              </a:rPr>
              <a:t>   field1: value,</a:t>
            </a:r>
          </a:p>
          <a:p>
            <a:r>
              <a:rPr lang="en-US" sz="2000" dirty="0">
                <a:solidFill>
                  <a:schemeClr val="accent2">
                    <a:lumMod val="50000"/>
                  </a:schemeClr>
                </a:solidFill>
                <a:latin typeface="Consolas" panose="020B0609020204030204" pitchFamily="49" charset="0"/>
                <a:cs typeface="Calibri" panose="020F0502020204030204" pitchFamily="34" charset="0"/>
              </a:rPr>
              <a:t>   field2: value,</a:t>
            </a:r>
          </a:p>
          <a:p>
            <a:r>
              <a:rPr lang="en-US" sz="2000" dirty="0">
                <a:solidFill>
                  <a:schemeClr val="accent2">
                    <a:lumMod val="50000"/>
                  </a:schemeClr>
                </a:solidFill>
                <a:latin typeface="Consolas" panose="020B0609020204030204" pitchFamily="49" charset="0"/>
                <a:cs typeface="Calibri" panose="020F0502020204030204" pitchFamily="34" charset="0"/>
              </a:rPr>
              <a:t>   field3: [],</a:t>
            </a:r>
          </a:p>
          <a:p>
            <a:r>
              <a:rPr lang="en-US" sz="2000" dirty="0">
                <a:solidFill>
                  <a:schemeClr val="accent2">
                    <a:lumMod val="50000"/>
                  </a:schemeClr>
                </a:solidFill>
                <a:latin typeface="Consolas" panose="020B0609020204030204" pitchFamily="49" charset="0"/>
                <a:cs typeface="Calibri" panose="020F0502020204030204" pitchFamily="34" charset="0"/>
              </a:rPr>
              <a:t>   field4: {},</a:t>
            </a:r>
          </a:p>
          <a:p>
            <a:r>
              <a:rPr lang="en-US" sz="2000" dirty="0">
                <a:solidFill>
                  <a:schemeClr val="accent2">
                    <a:lumMod val="50000"/>
                  </a:schemeClr>
                </a:solidFill>
                <a:latin typeface="Consolas" panose="020B0609020204030204" pitchFamily="49" charset="0"/>
                <a:cs typeface="Calibri" panose="020F0502020204030204" pitchFamily="34" charset="0"/>
              </a:rPr>
              <a:t>   field5: [ {}, {}, ... ]</a:t>
            </a:r>
          </a:p>
          <a:p>
            <a:r>
              <a:rPr lang="en-US" sz="2000" dirty="0">
                <a:solidFill>
                  <a:schemeClr val="accent2">
                    <a:lumMod val="50000"/>
                  </a:schemeClr>
                </a:solidFill>
                <a:latin typeface="Consolas" panose="020B0609020204030204" pitchFamily="49" charset="0"/>
                <a:cs typeface="Calibri" panose="020F0502020204030204" pitchFamily="34" charset="0"/>
              </a:rPr>
              <a:t>   ...</a:t>
            </a:r>
          </a:p>
          <a:p>
            <a:r>
              <a:rPr lang="en-US" sz="2000" dirty="0">
                <a:solidFill>
                  <a:schemeClr val="accent2">
                    <a:lumMod val="50000"/>
                  </a:schemeClr>
                </a:solidFill>
                <a:latin typeface="Consolas" panose="020B0609020204030204" pitchFamily="49" charset="0"/>
                <a:cs typeface="Calibri" panose="020F0502020204030204" pitchFamily="34" charset="0"/>
              </a:rPr>
              <a:t>   fieldN: valueN</a:t>
            </a:r>
          </a:p>
          <a:p>
            <a:r>
              <a:rPr lang="en-US" sz="2000" dirty="0">
                <a:solidFill>
                  <a:schemeClr val="accent2">
                    <a:lumMod val="50000"/>
                  </a:schemeClr>
                </a:solidFill>
                <a:latin typeface="Consolas" panose="020B0609020204030204" pitchFamily="49" charset="0"/>
                <a:cs typeface="Calibri" panose="020F0502020204030204" pitchFamily="34" charset="0"/>
              </a:rPr>
              <a:t>}</a:t>
            </a:r>
          </a:p>
        </p:txBody>
      </p:sp>
      <p:sp>
        <p:nvSpPr>
          <p:cNvPr id="4" name="Rectangle 3"/>
          <p:cNvSpPr/>
          <p:nvPr/>
        </p:nvSpPr>
        <p:spPr>
          <a:xfrm>
            <a:off x="6446694" y="3010755"/>
            <a:ext cx="5220072" cy="707886"/>
          </a:xfrm>
          <a:prstGeom prst="rect">
            <a:avLst/>
          </a:prstGeom>
        </p:spPr>
        <p:txBody>
          <a:bodyPr wrap="square">
            <a:spAutoFit/>
          </a:bodyPr>
          <a:lstStyle/>
          <a:p>
            <a:r>
              <a:rPr lang="en-US" sz="2000" dirty="0">
                <a:latin typeface="Palatino Linotype" panose="02040502050505030304" pitchFamily="18" charset="0"/>
              </a:rPr>
              <a:t>The primary key </a:t>
            </a:r>
            <a:r>
              <a:rPr lang="en-US" sz="2000" b="1" dirty="0">
                <a:solidFill>
                  <a:srgbClr val="C00000"/>
                </a:solidFill>
                <a:latin typeface="Palatino Linotype" panose="02040502050505030304" pitchFamily="18" charset="0"/>
              </a:rPr>
              <a:t>_id</a:t>
            </a:r>
            <a:r>
              <a:rPr lang="en-US" sz="2000" b="1" i="1" dirty="0">
                <a:latin typeface="Palatino Linotype" panose="02040502050505030304" pitchFamily="18" charset="0"/>
              </a:rPr>
              <a:t> </a:t>
            </a:r>
            <a:r>
              <a:rPr lang="en-US" sz="2000" dirty="0">
                <a:latin typeface="Palatino Linotype" panose="02040502050505030304" pitchFamily="18" charset="0"/>
              </a:rPr>
              <a:t>is automatically added, if </a:t>
            </a:r>
            <a:r>
              <a:rPr lang="en-US" sz="2000" b="1" dirty="0">
                <a:solidFill>
                  <a:srgbClr val="C00000"/>
                </a:solidFill>
                <a:latin typeface="Palatino Linotype" panose="02040502050505030304" pitchFamily="18" charset="0"/>
              </a:rPr>
              <a:t>_id</a:t>
            </a:r>
            <a:r>
              <a:rPr lang="en-US" sz="2000" b="1" i="1" dirty="0">
                <a:solidFill>
                  <a:srgbClr val="C00000"/>
                </a:solidFill>
                <a:latin typeface="Palatino Linotype" panose="02040502050505030304" pitchFamily="18" charset="0"/>
              </a:rPr>
              <a:t> </a:t>
            </a:r>
            <a:r>
              <a:rPr lang="en-US" sz="2000" dirty="0">
                <a:latin typeface="Palatino Linotype" panose="02040502050505030304" pitchFamily="18" charset="0"/>
              </a:rPr>
              <a:t>field is not specified.</a:t>
            </a:r>
          </a:p>
        </p:txBody>
      </p:sp>
      <p:sp>
        <p:nvSpPr>
          <p:cNvPr id="9" name="TextBox 8">
            <a:extLst>
              <a:ext uri="{FF2B5EF4-FFF2-40B4-BE49-F238E27FC236}">
                <a16:creationId xmlns:a16="http://schemas.microsoft.com/office/drawing/2014/main" id="{8B17C8C1-48AC-49A7-9BB3-8FAFEB181F12}"/>
              </a:ext>
            </a:extLst>
          </p:cNvPr>
          <p:cNvSpPr txBox="1"/>
          <p:nvPr/>
        </p:nvSpPr>
        <p:spPr>
          <a:xfrm>
            <a:off x="407367" y="5694928"/>
            <a:ext cx="11377265" cy="1046440"/>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4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IN" dirty="0">
                <a:latin typeface="Palatino Linotype" panose="02040502050505030304" pitchFamily="18" charset="0"/>
              </a:rPr>
              <a:t>The </a:t>
            </a:r>
            <a:r>
              <a:rPr lang="en-IN" b="1" dirty="0">
                <a:solidFill>
                  <a:srgbClr val="C00000"/>
                </a:solidFill>
                <a:latin typeface="Palatino Linotype" panose="02040502050505030304" pitchFamily="18" charset="0"/>
              </a:rPr>
              <a:t>_id </a:t>
            </a:r>
            <a:r>
              <a:rPr lang="en-IN" dirty="0">
                <a:latin typeface="Palatino Linotype" panose="02040502050505030304" pitchFamily="18" charset="0"/>
              </a:rPr>
              <a:t>field is always the first field in the documents.</a:t>
            </a:r>
            <a:r>
              <a:rPr lang="en-US" dirty="0">
                <a:latin typeface="Palatino Linotype" panose="02040502050505030304" pitchFamily="18" charset="0"/>
              </a:rPr>
              <a:t> </a:t>
            </a:r>
          </a:p>
          <a:p>
            <a:pPr marL="285750" indent="-285750">
              <a:buFont typeface="Arial" panose="020B0604020202020204" pitchFamily="34" charset="0"/>
              <a:buChar char="•"/>
            </a:pPr>
            <a:r>
              <a:rPr lang="en-US" dirty="0">
                <a:latin typeface="Palatino Linotype" panose="02040502050505030304" pitchFamily="18" charset="0"/>
              </a:rPr>
              <a:t>MongoDB does not support duplicate field names.</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438116730"/>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a:t>
            </a:r>
            <a:endParaRPr lang="en-US" dirty="0"/>
          </a:p>
        </p:txBody>
      </p:sp>
      <p:sp>
        <p:nvSpPr>
          <p:cNvPr id="3" name="Rectangle 2"/>
          <p:cNvSpPr/>
          <p:nvPr/>
        </p:nvSpPr>
        <p:spPr>
          <a:xfrm>
            <a:off x="1943100" y="2861954"/>
            <a:ext cx="8305800" cy="984885"/>
          </a:xfrm>
          <a:prstGeom prst="rect">
            <a:avLst/>
          </a:prstGeom>
          <a:solidFill>
            <a:schemeClr val="accent6">
              <a:lumMod val="20000"/>
              <a:lumOff val="80000"/>
            </a:schemeClr>
          </a:solidFill>
        </p:spPr>
        <p:txBody>
          <a:bodyPr wrap="square">
            <a:spAutoFit/>
          </a:bodyPr>
          <a:lstStyle/>
          <a:p>
            <a:r>
              <a:rPr lang="en-US" dirty="0">
                <a:solidFill>
                  <a:srgbClr val="222222"/>
                </a:solidFill>
                <a:latin typeface="arial" panose="020B0604020202020204" pitchFamily="34" charset="0"/>
              </a:rPr>
              <a:t>In the mongo shell, </a:t>
            </a:r>
            <a:r>
              <a:rPr lang="en-US" sz="2000" b="1" dirty="0">
                <a:solidFill>
                  <a:srgbClr val="B22251"/>
                </a:solidFill>
                <a:latin typeface="arial" panose="020B0604020202020204" pitchFamily="34" charset="0"/>
              </a:rPr>
              <a:t>db</a:t>
            </a:r>
            <a:r>
              <a:rPr lang="en-US" sz="1600" dirty="0">
                <a:solidFill>
                  <a:srgbClr val="B22251"/>
                </a:solidFill>
                <a:latin typeface="arial" panose="020B0604020202020204" pitchFamily="34" charset="0"/>
              </a:rPr>
              <a:t> </a:t>
            </a:r>
            <a:r>
              <a:rPr lang="en-US" dirty="0">
                <a:solidFill>
                  <a:srgbClr val="222222"/>
                </a:solidFill>
                <a:latin typeface="arial" panose="020B0604020202020204" pitchFamily="34" charset="0"/>
              </a:rPr>
              <a:t>is the variable that references the current database. The variable is automatically set to the default database </a:t>
            </a:r>
            <a:r>
              <a:rPr lang="en-US" sz="2000" b="1" dirty="0">
                <a:solidFill>
                  <a:srgbClr val="B22251"/>
                </a:solidFill>
                <a:latin typeface="arial" panose="020B0604020202020204" pitchFamily="34" charset="0"/>
              </a:rPr>
              <a:t>test</a:t>
            </a:r>
            <a:r>
              <a:rPr lang="en-US" dirty="0">
                <a:solidFill>
                  <a:srgbClr val="222222"/>
                </a:solidFill>
                <a:latin typeface="arial" panose="020B0604020202020204" pitchFamily="34" charset="0"/>
              </a:rPr>
              <a:t> or is set when you use the </a:t>
            </a:r>
            <a:r>
              <a:rPr lang="en-US" b="1" dirty="0">
                <a:solidFill>
                  <a:srgbClr val="B22251"/>
                </a:solidFill>
                <a:latin typeface="arial" panose="020B0604020202020204" pitchFamily="34" charset="0"/>
              </a:rPr>
              <a:t>use &lt;db_name&gt;</a:t>
            </a:r>
            <a:r>
              <a:rPr lang="en-US" b="1" dirty="0">
                <a:solidFill>
                  <a:srgbClr val="222222"/>
                </a:solidFill>
                <a:latin typeface="arial" panose="020B0604020202020204" pitchFamily="34" charset="0"/>
              </a:rPr>
              <a:t> </a:t>
            </a:r>
            <a:r>
              <a:rPr lang="en-US" dirty="0">
                <a:solidFill>
                  <a:srgbClr val="222222"/>
                </a:solidFill>
                <a:latin typeface="arial" panose="020B0604020202020204" pitchFamily="34" charset="0"/>
              </a:rPr>
              <a:t>to switch current database.</a:t>
            </a:r>
            <a:endParaRPr lang="en-US" dirty="0"/>
          </a:p>
        </p:txBody>
      </p:sp>
    </p:spTree>
    <p:extLst>
      <p:ext uri="{BB962C8B-B14F-4D97-AF65-F5344CB8AC3E}">
        <p14:creationId xmlns:p14="http://schemas.microsoft.com/office/powerpoint/2010/main" val="1007652110"/>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start db server</a:t>
            </a:r>
            <a:endParaRPr lang="en-US" dirty="0"/>
          </a:p>
        </p:txBody>
      </p:sp>
      <p:graphicFrame>
        <p:nvGraphicFramePr>
          <p:cNvPr id="4" name="Table 3"/>
          <p:cNvGraphicFramePr>
            <a:graphicFrameLocks noGrp="1"/>
          </p:cNvGraphicFramePr>
          <p:nvPr>
            <p:extLst>
              <p:ext uri="{D42A27DB-BD31-4B8C-83A1-F6EECF244321}">
                <p14:modId xmlns:p14="http://schemas.microsoft.com/office/powerpoint/2010/main" val="316566206"/>
              </p:ext>
            </p:extLst>
          </p:nvPr>
        </p:nvGraphicFramePr>
        <p:xfrm>
          <a:off x="1752600" y="335280"/>
          <a:ext cx="8763000" cy="1188720"/>
        </p:xfrm>
        <a:graphic>
          <a:graphicData uri="http://schemas.openxmlformats.org/drawingml/2006/table">
            <a:tbl>
              <a:tblPr firstRow="1" bandRow="1">
                <a:tableStyleId>{5940675A-B579-460E-94D1-54222C63F5DA}</a:tableStyleId>
              </a:tblPr>
              <a:tblGrid>
                <a:gridCol w="1981200">
                  <a:extLst>
                    <a:ext uri="{9D8B030D-6E8A-4147-A177-3AD203B41FA5}">
                      <a16:colId xmlns:a16="http://schemas.microsoft.com/office/drawing/2014/main" val="20000"/>
                    </a:ext>
                  </a:extLst>
                </a:gridCol>
                <a:gridCol w="1524000">
                  <a:extLst>
                    <a:ext uri="{9D8B030D-6E8A-4147-A177-3AD203B41FA5}">
                      <a16:colId xmlns:a16="http://schemas.microsoft.com/office/drawing/2014/main" val="20001"/>
                    </a:ext>
                  </a:extLst>
                </a:gridCol>
                <a:gridCol w="1752600">
                  <a:extLst>
                    <a:ext uri="{9D8B030D-6E8A-4147-A177-3AD203B41FA5}">
                      <a16:colId xmlns:a16="http://schemas.microsoft.com/office/drawing/2014/main" val="20002"/>
                    </a:ext>
                  </a:extLst>
                </a:gridCol>
                <a:gridCol w="1752600">
                  <a:extLst>
                    <a:ext uri="{9D8B030D-6E8A-4147-A177-3AD203B41FA5}">
                      <a16:colId xmlns:a16="http://schemas.microsoft.com/office/drawing/2014/main" val="20003"/>
                    </a:ext>
                  </a:extLst>
                </a:gridCol>
                <a:gridCol w="1752600">
                  <a:extLst>
                    <a:ext uri="{9D8B030D-6E8A-4147-A177-3AD203B41FA5}">
                      <a16:colId xmlns:a16="http://schemas.microsoft.com/office/drawing/2014/main" val="20004"/>
                    </a:ext>
                  </a:extLst>
                </a:gridCol>
              </a:tblGrid>
              <a:tr h="370840">
                <a:tc>
                  <a:txBody>
                    <a:bodyPr/>
                    <a:lstStyle/>
                    <a:p>
                      <a:endParaRPr lang="en-US" sz="2000" dirty="0"/>
                    </a:p>
                  </a:txBody>
                  <a:tcPr/>
                </a:tc>
                <a:tc>
                  <a:txBody>
                    <a:bodyPr/>
                    <a:lstStyle/>
                    <a:p>
                      <a:pPr algn="ctr"/>
                      <a:r>
                        <a:rPr lang="en-US" sz="2000" dirty="0">
                          <a:solidFill>
                            <a:srgbClr val="C00000"/>
                          </a:solidFill>
                        </a:rPr>
                        <a:t>MongoDB</a:t>
                      </a:r>
                    </a:p>
                  </a:txBody>
                  <a:tcPr anchor="ctr"/>
                </a:tc>
                <a:tc>
                  <a:txBody>
                    <a:bodyPr/>
                    <a:lstStyle/>
                    <a:p>
                      <a:pPr algn="ctr"/>
                      <a:r>
                        <a:rPr lang="en-US" sz="2000" dirty="0">
                          <a:solidFill>
                            <a:srgbClr val="C00000"/>
                          </a:solidFill>
                        </a:rPr>
                        <a:t>Redis</a:t>
                      </a:r>
                    </a:p>
                  </a:txBody>
                  <a:tcPr anchor="ctr"/>
                </a:tc>
                <a:tc>
                  <a:txBody>
                    <a:bodyPr/>
                    <a:lstStyle/>
                    <a:p>
                      <a:pPr algn="ctr"/>
                      <a:r>
                        <a:rPr lang="en-US" sz="2000" dirty="0">
                          <a:solidFill>
                            <a:srgbClr val="C00000"/>
                          </a:solidFill>
                        </a:rPr>
                        <a:t>MySQL</a:t>
                      </a:r>
                    </a:p>
                  </a:txBody>
                  <a:tcPr anchor="ctr"/>
                </a:tc>
                <a:tc>
                  <a:txBody>
                    <a:bodyPr/>
                    <a:lstStyle/>
                    <a:p>
                      <a:pPr algn="ctr"/>
                      <a:r>
                        <a:rPr lang="en-US" sz="2000" dirty="0">
                          <a:solidFill>
                            <a:srgbClr val="C00000"/>
                          </a:solidFill>
                        </a:rPr>
                        <a:t>Oracle</a:t>
                      </a:r>
                    </a:p>
                  </a:txBody>
                  <a:tcPr anchor="ctr"/>
                </a:tc>
                <a:extLst>
                  <a:ext uri="{0D108BD9-81ED-4DB2-BD59-A6C34878D82A}">
                    <a16:rowId xmlns:a16="http://schemas.microsoft.com/office/drawing/2014/main" val="10000"/>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Server</a:t>
                      </a:r>
                    </a:p>
                  </a:txBody>
                  <a:tcPr/>
                </a:tc>
                <a:tc>
                  <a:txBody>
                    <a:bodyPr/>
                    <a:lstStyle/>
                    <a:p>
                      <a:pPr algn="ctr"/>
                      <a:r>
                        <a:rPr lang="en-US" sz="2000" dirty="0">
                          <a:solidFill>
                            <a:srgbClr val="FF5A36"/>
                          </a:solidFill>
                        </a:rPr>
                        <a:t>mongod</a:t>
                      </a:r>
                    </a:p>
                  </a:txBody>
                  <a:tcPr anchor="ctr"/>
                </a:tc>
                <a:tc>
                  <a:txBody>
                    <a:bodyPr/>
                    <a:lstStyle/>
                    <a:p>
                      <a:pPr algn="ctr"/>
                      <a:r>
                        <a:rPr lang="en-US" sz="2000" dirty="0">
                          <a:solidFill>
                            <a:srgbClr val="FF5A36"/>
                          </a:solidFill>
                        </a:rPr>
                        <a:t>./redis-server</a:t>
                      </a:r>
                    </a:p>
                  </a:txBody>
                  <a:tcPr anchor="ctr"/>
                </a:tc>
                <a:tc>
                  <a:txBody>
                    <a:bodyPr/>
                    <a:lstStyle/>
                    <a:p>
                      <a:pPr algn="ctr"/>
                      <a:r>
                        <a:rPr lang="en-US" sz="2000" dirty="0">
                          <a:solidFill>
                            <a:srgbClr val="FF5A36"/>
                          </a:solidFill>
                        </a:rPr>
                        <a:t>mysqld</a:t>
                      </a:r>
                    </a:p>
                  </a:txBody>
                  <a:tcPr anchor="ctr"/>
                </a:tc>
                <a:tc>
                  <a:txBody>
                    <a:bodyPr/>
                    <a:lstStyle/>
                    <a:p>
                      <a:pPr algn="ctr"/>
                      <a:r>
                        <a:rPr lang="en-US" sz="2000" dirty="0">
                          <a:solidFill>
                            <a:srgbClr val="FF5A36"/>
                          </a:solidFill>
                        </a:rPr>
                        <a:t>oracle</a:t>
                      </a:r>
                    </a:p>
                  </a:txBody>
                  <a:tcPr anchor="ctr"/>
                </a:tc>
                <a:extLst>
                  <a:ext uri="{0D108BD9-81ED-4DB2-BD59-A6C34878D82A}">
                    <a16:rowId xmlns:a16="http://schemas.microsoft.com/office/drawing/2014/main" val="10001"/>
                  </a:ext>
                </a:extLst>
              </a:tr>
              <a:tr h="370840">
                <a:tc>
                  <a:txBody>
                    <a:bodyPr/>
                    <a:lstStyle/>
                    <a:p>
                      <a:pPr marL="0" marR="0" indent="0" algn="l" defTabSz="914400" rtl="0" eaLnBrk="1" fontAlgn="auto" latinLnBrk="0" hangingPunct="1">
                        <a:lnSpc>
                          <a:spcPct val="100000"/>
                        </a:lnSpc>
                        <a:spcBef>
                          <a:spcPts val="0"/>
                        </a:spcBef>
                        <a:spcAft>
                          <a:spcPts val="0"/>
                        </a:spcAft>
                        <a:buClrTx/>
                        <a:buSzTx/>
                        <a:buFontTx/>
                        <a:buNone/>
                        <a:tabLst/>
                        <a:defRPr/>
                      </a:pPr>
                      <a:r>
                        <a:rPr lang="en-US" sz="2000" dirty="0"/>
                        <a:t>Database Client</a:t>
                      </a:r>
                    </a:p>
                  </a:txBody>
                  <a:tcPr/>
                </a:tc>
                <a:tc>
                  <a:txBody>
                    <a:bodyPr/>
                    <a:lstStyle/>
                    <a:p>
                      <a:pPr algn="ctr"/>
                      <a:r>
                        <a:rPr lang="en-US" sz="2000" dirty="0">
                          <a:solidFill>
                            <a:srgbClr val="FF5A36"/>
                          </a:solidFill>
                        </a:rPr>
                        <a:t>mongo</a:t>
                      </a:r>
                    </a:p>
                  </a:txBody>
                  <a:tcPr anchor="ctr"/>
                </a:tc>
                <a:tc>
                  <a:txBody>
                    <a:bodyPr/>
                    <a:lstStyle/>
                    <a:p>
                      <a:pPr algn="ctr"/>
                      <a:r>
                        <a:rPr lang="en-US" sz="2000" dirty="0">
                          <a:solidFill>
                            <a:srgbClr val="FF5A36"/>
                          </a:solidFill>
                        </a:rPr>
                        <a:t>./redis-cli</a:t>
                      </a:r>
                    </a:p>
                  </a:txBody>
                  <a:tcPr anchor="ctr"/>
                </a:tc>
                <a:tc>
                  <a:txBody>
                    <a:bodyPr/>
                    <a:lstStyle/>
                    <a:p>
                      <a:pPr algn="ctr"/>
                      <a:r>
                        <a:rPr lang="en-US" sz="2000" dirty="0">
                          <a:solidFill>
                            <a:srgbClr val="FF5A36"/>
                          </a:solidFill>
                        </a:rPr>
                        <a:t>mysql</a:t>
                      </a:r>
                    </a:p>
                  </a:txBody>
                  <a:tcPr anchor="ctr"/>
                </a:tc>
                <a:tc>
                  <a:txBody>
                    <a:bodyPr/>
                    <a:lstStyle/>
                    <a:p>
                      <a:pPr algn="ctr"/>
                      <a:r>
                        <a:rPr lang="en-US" sz="2000" dirty="0">
                          <a:solidFill>
                            <a:srgbClr val="FF5A36"/>
                          </a:solidFill>
                        </a:rPr>
                        <a:t>sqlplus</a:t>
                      </a:r>
                    </a:p>
                  </a:txBody>
                  <a:tcPr anchor="ctr"/>
                </a:tc>
                <a:extLst>
                  <a:ext uri="{0D108BD9-81ED-4DB2-BD59-A6C34878D82A}">
                    <a16:rowId xmlns:a16="http://schemas.microsoft.com/office/drawing/2014/main" val="10002"/>
                  </a:ext>
                </a:extLst>
              </a:tr>
            </a:tbl>
          </a:graphicData>
        </a:graphic>
      </p:graphicFrame>
    </p:spTree>
    <p:extLst>
      <p:ext uri="{BB962C8B-B14F-4D97-AF65-F5344CB8AC3E}">
        <p14:creationId xmlns:p14="http://schemas.microsoft.com/office/powerpoint/2010/main" val="624809010"/>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start server and client </a:t>
            </a:r>
          </a:p>
        </p:txBody>
      </p:sp>
      <p:sp>
        <p:nvSpPr>
          <p:cNvPr id="7" name="Rectangle 6"/>
          <p:cNvSpPr/>
          <p:nvPr/>
        </p:nvSpPr>
        <p:spPr>
          <a:xfrm>
            <a:off x="355835" y="580618"/>
            <a:ext cx="11407669" cy="430887"/>
          </a:xfrm>
          <a:prstGeom prst="rect">
            <a:avLst/>
          </a:prstGeom>
        </p:spPr>
        <p:txBody>
          <a:bodyPr wrap="square">
            <a:spAutoFit/>
          </a:bodyPr>
          <a:lstStyle/>
          <a:p>
            <a:r>
              <a:rPr lang="en-US" sz="2000" dirty="0"/>
              <a:t>To start </a:t>
            </a:r>
            <a:r>
              <a:rPr lang="en-US" sz="2000" dirty="0">
                <a:solidFill>
                  <a:srgbClr val="FF5A36"/>
                </a:solidFill>
              </a:rPr>
              <a:t>MongoDB server</a:t>
            </a:r>
            <a:r>
              <a:rPr lang="en-US" sz="2000" dirty="0"/>
              <a:t>, execute </a:t>
            </a:r>
            <a:r>
              <a:rPr lang="en-US" sz="2200" b="1" dirty="0">
                <a:solidFill>
                  <a:srgbClr val="C00000"/>
                </a:solidFill>
              </a:rPr>
              <a:t>mongod.exe</a:t>
            </a:r>
            <a:r>
              <a:rPr lang="en-US" sz="2000" dirty="0"/>
              <a:t>.</a:t>
            </a:r>
            <a:endParaRPr lang="en-IN" sz="2000" dirty="0"/>
          </a:p>
        </p:txBody>
      </p:sp>
      <p:sp>
        <p:nvSpPr>
          <p:cNvPr id="4" name="Rectangle 3"/>
          <p:cNvSpPr/>
          <p:nvPr/>
        </p:nvSpPr>
        <p:spPr>
          <a:xfrm>
            <a:off x="407368" y="2492896"/>
            <a:ext cx="11305256" cy="1846659"/>
          </a:xfrm>
          <a:prstGeom prst="rect">
            <a:avLst/>
          </a:prstGeom>
        </p:spPr>
        <p:txBody>
          <a:bodyPr wrap="square">
            <a:spAutoFit/>
          </a:bodyPr>
          <a:lstStyle/>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--bind_ip_all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stp10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–auth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"c:\database"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--journal</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mongod</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--storageEngine inMemory --dbpath</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"d:\tmp"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a:t>
            </a:r>
            <a:r>
              <a:rPr lang="en-US" sz="1900"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p>
        </p:txBody>
      </p:sp>
      <p:sp>
        <p:nvSpPr>
          <p:cNvPr id="5" name="Rectangle 4"/>
          <p:cNvSpPr/>
          <p:nvPr/>
        </p:nvSpPr>
        <p:spPr>
          <a:xfrm>
            <a:off x="407368" y="1003955"/>
            <a:ext cx="10517021" cy="984885"/>
          </a:xfrm>
          <a:prstGeom prst="rect">
            <a:avLst/>
          </a:prstGeom>
        </p:spPr>
        <p:txBody>
          <a:bodyPr wrap="square">
            <a:spAutoFit/>
          </a:bodyPr>
          <a:lstStyle/>
          <a:p>
            <a:pPr marL="285750" indent="-285750">
              <a:buFont typeface="Arial" panose="020B0604020202020204" pitchFamily="34" charset="0"/>
              <a:buChar char="•"/>
            </a:pPr>
            <a:r>
              <a:rPr lang="en-US" dirty="0">
                <a:solidFill>
                  <a:srgbClr val="036883"/>
                </a:solidFill>
              </a:rPr>
              <a:t>The --dbpath option points to your database directory.</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--bind_ip_all option : bind to all ip addresses.</a:t>
            </a:r>
          </a:p>
          <a:p>
            <a:pPr marL="285750" indent="-285750">
              <a:buFont typeface="Arial" panose="020B0604020202020204" pitchFamily="34" charset="0"/>
              <a:buChar char="•"/>
            </a:pPr>
            <a:endParaRPr lang="en-US" sz="200" dirty="0">
              <a:solidFill>
                <a:srgbClr val="036883"/>
              </a:solidFill>
            </a:endParaRPr>
          </a:p>
          <a:p>
            <a:pPr marL="285750" indent="-285750">
              <a:buFont typeface="Arial" panose="020B0604020202020204" pitchFamily="34" charset="0"/>
              <a:buChar char="•"/>
            </a:pPr>
            <a:r>
              <a:rPr lang="en-US" dirty="0">
                <a:solidFill>
                  <a:srgbClr val="036883"/>
                </a:solidFill>
              </a:rPr>
              <a:t>The --bind_ip arg option : comma separated list of ip addresses to listen on,  localhost by default.</a:t>
            </a:r>
          </a:p>
        </p:txBody>
      </p:sp>
      <p:sp>
        <p:nvSpPr>
          <p:cNvPr id="8" name="Rectangle 7"/>
          <p:cNvSpPr/>
          <p:nvPr/>
        </p:nvSpPr>
        <p:spPr>
          <a:xfrm>
            <a:off x="352866" y="4469050"/>
            <a:ext cx="11407669" cy="430887"/>
          </a:xfrm>
          <a:prstGeom prst="rect">
            <a:avLst/>
          </a:prstGeom>
        </p:spPr>
        <p:txBody>
          <a:bodyPr wrap="square">
            <a:spAutoFit/>
          </a:bodyPr>
          <a:lstStyle/>
          <a:p>
            <a:r>
              <a:rPr lang="en-US" sz="2000" dirty="0"/>
              <a:t>To start </a:t>
            </a:r>
            <a:r>
              <a:rPr lang="en-US" sz="2000" dirty="0">
                <a:solidFill>
                  <a:srgbClr val="FF5A36"/>
                </a:solidFill>
              </a:rPr>
              <a:t>MongoDB client</a:t>
            </a:r>
            <a:r>
              <a:rPr lang="en-US" sz="2000" dirty="0"/>
              <a:t>, execute </a:t>
            </a:r>
            <a:r>
              <a:rPr lang="en-US" sz="2200" b="1" dirty="0">
                <a:solidFill>
                  <a:srgbClr val="C00000"/>
                </a:solidFill>
              </a:rPr>
              <a:t>mongo.exe</a:t>
            </a:r>
            <a:r>
              <a:rPr lang="en-US" sz="2000" dirty="0"/>
              <a:t>.</a:t>
            </a:r>
            <a:endParaRPr lang="en-IN" sz="2000" dirty="0"/>
          </a:p>
        </p:txBody>
      </p:sp>
      <p:cxnSp>
        <p:nvCxnSpPr>
          <p:cNvPr id="10" name="Straight Connector 9"/>
          <p:cNvCxnSpPr>
            <a:cxnSpLocks/>
          </p:cNvCxnSpPr>
          <p:nvPr/>
        </p:nvCxnSpPr>
        <p:spPr>
          <a:xfrm>
            <a:off x="352425" y="4437112"/>
            <a:ext cx="11411498" cy="0"/>
          </a:xfrm>
          <a:prstGeom prst="line">
            <a:avLst/>
          </a:prstGeom>
        </p:spPr>
        <p:style>
          <a:lnRef idx="1">
            <a:schemeClr val="accent1"/>
          </a:lnRef>
          <a:fillRef idx="0">
            <a:schemeClr val="accent1"/>
          </a:fillRef>
          <a:effectRef idx="0">
            <a:schemeClr val="accent1"/>
          </a:effectRef>
          <a:fontRef idx="minor">
            <a:schemeClr val="tx1"/>
          </a:fontRef>
        </p:style>
      </p:cxnSp>
      <p:sp>
        <p:nvSpPr>
          <p:cNvPr id="11" name="Rectangle 10"/>
          <p:cNvSpPr/>
          <p:nvPr/>
        </p:nvSpPr>
        <p:spPr>
          <a:xfrm>
            <a:off x="407368" y="4869160"/>
            <a:ext cx="11665296" cy="1877437"/>
          </a:xfrm>
          <a:prstGeom prst="rect">
            <a:avLst/>
          </a:prstGeom>
        </p:spPr>
        <p:txBody>
          <a:bodyPr wrap="square">
            <a:spAutoFit/>
          </a:bodyPr>
          <a:lstStyle/>
          <a:p>
            <a:r>
              <a:rPr lang="en-US" sz="190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a:solidFill>
                  <a:srgbClr val="994646"/>
                </a:solidFill>
                <a:latin typeface="Source Code Pro" panose="020B0509030403020204" pitchFamily="49" charset="0"/>
                <a:ea typeface="Source Code Pro" panose="020B0509030403020204" pitchFamily="49" charset="0"/>
              </a:rPr>
              <a:t>192.168.100.20</a:t>
            </a:r>
            <a:r>
              <a:rPr lang="en-US" sz="1900" dirty="0">
                <a:solidFill>
                  <a:srgbClr val="994646"/>
                </a:solidFill>
                <a:latin typeface="Source Code Pro" panose="020B0509030403020204" pitchFamily="49" charset="0"/>
                <a:ea typeface="Source Code Pro" panose="020B0509030403020204" pitchFamily="49" charset="0"/>
              </a:rPr>
              <a:t>:27017</a:t>
            </a:r>
            <a:r>
              <a:rPr lang="en-US" sz="190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endPar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sz="1900" dirty="0">
                <a:solidFill>
                  <a:srgbClr val="994646"/>
                </a:solidFill>
                <a:latin typeface="Source Code Pro" panose="020B0509030403020204" pitchFamily="49" charset="0"/>
                <a:ea typeface="Source Code Pro" panose="020B0509030403020204" pitchFamily="49" charset="0"/>
              </a:rPr>
              <a:t>192.168.100.20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primaryDB</a:t>
            </a:r>
          </a:p>
          <a:p>
            <a:r>
              <a:rPr lang="en-US" sz="1900"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mongo</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192.168.100.20</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9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900" dirty="0">
                <a:solidFill>
                  <a:srgbClr val="994646"/>
                </a:solidFill>
                <a:latin typeface="Source Code Pro" panose="020B0509030403020204" pitchFamily="49" charset="0"/>
                <a:ea typeface="Source Code Pro" panose="020B0509030403020204" pitchFamily="49" charset="0"/>
              </a:rPr>
              <a:t>27017</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–u user01 -p user01 </a:t>
            </a:r>
            <a:r>
              <a:rPr lang="en-IN" sz="1900" b="0" i="0" dirty="0">
                <a:solidFill>
                  <a:srgbClr val="24292F"/>
                </a:solidFill>
                <a:effectLst/>
                <a:latin typeface="Source Code Pro" panose="020B0509030403020204" pitchFamily="49" charset="0"/>
                <a:ea typeface="Source Code Pro" panose="020B0509030403020204" pitchFamily="49" charset="0"/>
              </a:rPr>
              <a:t>--authenticationDatabase </a:t>
            </a:r>
            <a:r>
              <a:rPr lang="en-US" sz="1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primaryDB</a:t>
            </a:r>
          </a:p>
        </p:txBody>
      </p:sp>
      <p:sp>
        <p:nvSpPr>
          <p:cNvPr id="2" name="Rectangle 1"/>
          <p:cNvSpPr/>
          <p:nvPr/>
        </p:nvSpPr>
        <p:spPr>
          <a:xfrm>
            <a:off x="407368" y="2060848"/>
            <a:ext cx="6192688"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--bind_ip &lt;hostnames | ipaddresses&gt;</a:t>
            </a:r>
          </a:p>
        </p:txBody>
      </p:sp>
      <p:sp>
        <p:nvSpPr>
          <p:cNvPr id="12" name="TextBox 11">
            <a:extLst>
              <a:ext uri="{FF2B5EF4-FFF2-40B4-BE49-F238E27FC236}">
                <a16:creationId xmlns:a16="http://schemas.microsoft.com/office/drawing/2014/main" id="{DD65624A-ADDF-4139-B059-8CDA82F55957}"/>
              </a:ext>
            </a:extLst>
          </p:cNvPr>
          <p:cNvSpPr txBox="1"/>
          <p:nvPr/>
        </p:nvSpPr>
        <p:spPr>
          <a:xfrm>
            <a:off x="7824192" y="679996"/>
            <a:ext cx="4248472" cy="430887"/>
          </a:xfrm>
          <a:prstGeom prst="rect">
            <a:avLst/>
          </a:prstGeom>
          <a:solidFill>
            <a:schemeClr val="accent6">
              <a:lumMod val="20000"/>
              <a:lumOff val="80000"/>
            </a:schemeClr>
          </a:solidFill>
        </p:spPr>
        <p:txBody>
          <a:bodyPr wrap="square">
            <a:spAutoFit/>
          </a:bodyPr>
          <a:lstStyle/>
          <a:p>
            <a:r>
              <a:rPr lang="en-US" sz="2200" dirty="0">
                <a:solidFill>
                  <a:srgbClr val="C00000"/>
                </a:solidFill>
                <a:latin typeface="Segoe UI" panose="020B0502040204020203" pitchFamily="34" charset="0"/>
                <a:ea typeface="SimSun" panose="02010600030101010101" pitchFamily="2" charset="-122"/>
                <a:cs typeface="Segoe UI" panose="020B0502040204020203" pitchFamily="34" charset="0"/>
              </a:rPr>
              <a:t>Note: </a:t>
            </a:r>
            <a:r>
              <a:rPr lang="en-US" sz="2200" dirty="0">
                <a:latin typeface="Segoe UI" panose="020B0502040204020203" pitchFamily="34" charset="0"/>
                <a:ea typeface="SimSun" panose="02010600030101010101" pitchFamily="2" charset="-122"/>
                <a:cs typeface="Segoe UI" panose="020B0502040204020203" pitchFamily="34" charset="0"/>
              </a:rPr>
              <a:t>Always give --dbpath in "" </a:t>
            </a:r>
            <a:endParaRPr lang="en-IN" sz="2200" dirty="0">
              <a:latin typeface="Segoe UI" panose="020B0502040204020203" pitchFamily="34" charset="0"/>
              <a:ea typeface="SimSun" panose="02010600030101010101" pitchFamily="2" charset="-122"/>
              <a:cs typeface="Segoe UI" panose="020B0502040204020203" pitchFamily="34" charset="0"/>
            </a:endParaRPr>
          </a:p>
        </p:txBody>
      </p:sp>
      <p:grpSp>
        <p:nvGrpSpPr>
          <p:cNvPr id="3" name="Group 2">
            <a:extLst>
              <a:ext uri="{FF2B5EF4-FFF2-40B4-BE49-F238E27FC236}">
                <a16:creationId xmlns:a16="http://schemas.microsoft.com/office/drawing/2014/main" id="{5A22E77C-AD82-4728-ABB2-F84E6D207612}"/>
              </a:ext>
            </a:extLst>
          </p:cNvPr>
          <p:cNvGrpSpPr/>
          <p:nvPr/>
        </p:nvGrpSpPr>
        <p:grpSpPr>
          <a:xfrm>
            <a:off x="7120719" y="4221089"/>
            <a:ext cx="3803670" cy="791525"/>
            <a:chOff x="6354577" y="4541865"/>
            <a:chExt cx="3410749" cy="1075057"/>
          </a:xfrm>
        </p:grpSpPr>
        <p:cxnSp>
          <p:nvCxnSpPr>
            <p:cNvPr id="9" name="Connector: Elbow 8">
              <a:extLst>
                <a:ext uri="{FF2B5EF4-FFF2-40B4-BE49-F238E27FC236}">
                  <a16:creationId xmlns:a16="http://schemas.microsoft.com/office/drawing/2014/main" id="{5AD6C71B-C7A2-441F-AFBB-0E6837B475B4}"/>
                </a:ext>
              </a:extLst>
            </p:cNvPr>
            <p:cNvCxnSpPr>
              <a:cxnSpLocks/>
            </p:cNvCxnSpPr>
            <p:nvPr/>
          </p:nvCxnSpPr>
          <p:spPr>
            <a:xfrm>
              <a:off x="6354577" y="4541865"/>
              <a:ext cx="1238975" cy="682988"/>
            </a:xfrm>
            <a:prstGeom prst="bentConnector3">
              <a:avLst>
                <a:gd name="adj1" fmla="val -18"/>
              </a:avLst>
            </a:prstGeom>
            <a:ln w="38100">
              <a:solidFill>
                <a:srgbClr val="00B050"/>
              </a:solidFill>
              <a:headEnd type="triangle"/>
              <a:tailEnd type="triangle"/>
            </a:ln>
          </p:spPr>
          <p:style>
            <a:lnRef idx="1">
              <a:schemeClr val="accent1"/>
            </a:lnRef>
            <a:fillRef idx="0">
              <a:schemeClr val="accent1"/>
            </a:fillRef>
            <a:effectRef idx="0">
              <a:schemeClr val="accent1"/>
            </a:effectRef>
            <a:fontRef idx="minor">
              <a:schemeClr val="tx1"/>
            </a:fontRef>
          </p:style>
        </p:cxnSp>
        <p:sp>
          <p:nvSpPr>
            <p:cNvPr id="20" name="TextBox 19">
              <a:extLst>
                <a:ext uri="{FF2B5EF4-FFF2-40B4-BE49-F238E27FC236}">
                  <a16:creationId xmlns:a16="http://schemas.microsoft.com/office/drawing/2014/main" id="{28C3A2A0-F79F-441B-9B72-DDE3759B8DFF}"/>
                </a:ext>
              </a:extLst>
            </p:cNvPr>
            <p:cNvSpPr txBox="1"/>
            <p:nvPr/>
          </p:nvSpPr>
          <p:spPr>
            <a:xfrm>
              <a:off x="7619026" y="4909035"/>
              <a:ext cx="2146300" cy="707887"/>
            </a:xfrm>
            <a:prstGeom prst="rect">
              <a:avLst/>
            </a:prstGeom>
            <a:noFill/>
          </p:spPr>
          <p:txBody>
            <a:bodyPr wrap="square">
              <a:spAutoFit/>
            </a:bodyPr>
            <a:lstStyle/>
            <a:p>
              <a:r>
                <a:rPr lang="en-US" sz="2000" i="1" dirty="0">
                  <a:solidFill>
                    <a:srgbClr val="732B54"/>
                  </a:solidFill>
                </a:rPr>
                <a:t>must be empty folder</a:t>
              </a:r>
              <a:endParaRPr lang="en-IN" sz="2000" i="1" dirty="0">
                <a:solidFill>
                  <a:srgbClr val="732B54"/>
                </a:solidFill>
              </a:endParaRPr>
            </a:p>
          </p:txBody>
        </p:sp>
      </p:grpSp>
    </p:spTree>
    <p:extLst>
      <p:ext uri="{BB962C8B-B14F-4D97-AF65-F5344CB8AC3E}">
        <p14:creationId xmlns:p14="http://schemas.microsoft.com/office/powerpoint/2010/main" val="356166670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3157542"/>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comparison operator</a:t>
            </a:r>
          </a:p>
        </p:txBody>
      </p:sp>
      <p:sp>
        <p:nvSpPr>
          <p:cNvPr id="3" name="Rectangle 2"/>
          <p:cNvSpPr/>
          <p:nvPr/>
        </p:nvSpPr>
        <p:spPr>
          <a:xfrm>
            <a:off x="515380" y="476672"/>
            <a:ext cx="11161240" cy="1477328"/>
          </a:xfrm>
          <a:prstGeom prst="rect">
            <a:avLst/>
          </a:prstGeom>
        </p:spPr>
        <p:txBody>
          <a:bodyPr wrap="square">
            <a:spAutoFit/>
          </a:bodyPr>
          <a:lstStyle/>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version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sz="1400" dirty="0">
                <a:latin typeface="Source Code Pro" panose="020B0509030403020204" pitchFamily="49" charset="0"/>
                <a:ea typeface="Source Code Pro" panose="020B0509030403020204" pitchFamily="49" charset="0"/>
                <a:cs typeface="Calibri" panose="020F0502020204030204" pitchFamily="34" charset="0"/>
              </a:rPr>
              <a:t>;</a:t>
            </a:r>
            <a:r>
              <a:rPr lang="en-US" sz="14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version number</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getMongo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connection to 192.168.100.20:27017</a:t>
            </a:r>
          </a:p>
          <a:p>
            <a:pPr marL="457200" indent="-457200">
              <a:buFont typeface="Arial"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hostInfo</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 document with information about the mongoDB is runs on.</a:t>
            </a:r>
          </a:p>
          <a:p>
            <a:pPr marL="457200" indent="-457200">
              <a:buFont typeface="Arial"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b="0" i="0" dirty="0">
                <a:solidFill>
                  <a:srgbClr val="262524"/>
                </a:solidFill>
                <a:effectLst/>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stats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DB status</a:t>
            </a:r>
          </a:p>
          <a:p>
            <a:pPr marL="457200" indent="-457200">
              <a:buFont typeface="Arial" pitchFamily="34" charset="0"/>
              <a:buChar char="•"/>
            </a:pP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getHostName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stp5</a:t>
            </a:r>
          </a:p>
        </p:txBody>
      </p:sp>
    </p:spTree>
    <p:extLst>
      <p:ext uri="{BB962C8B-B14F-4D97-AF65-F5344CB8AC3E}">
        <p14:creationId xmlns:p14="http://schemas.microsoft.com/office/powerpoint/2010/main" val="2582720017"/>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graphicFrame>
        <p:nvGraphicFramePr>
          <p:cNvPr id="7" name="Table 6"/>
          <p:cNvGraphicFramePr>
            <a:graphicFrameLocks noGrp="1"/>
          </p:cNvGraphicFramePr>
          <p:nvPr>
            <p:extLst>
              <p:ext uri="{D42A27DB-BD31-4B8C-83A1-F6EECF244321}">
                <p14:modId xmlns:p14="http://schemas.microsoft.com/office/powerpoint/2010/main" val="1742748315"/>
              </p:ext>
            </p:extLst>
          </p:nvPr>
        </p:nvGraphicFramePr>
        <p:xfrm>
          <a:off x="1524000" y="1066800"/>
          <a:ext cx="9144000" cy="4551992"/>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$eq</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$gte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greater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3"/>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$lte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values that are less than or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4"/>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$ne</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all values that are not equal to a specified value.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5"/>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any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6"/>
                  </a:ext>
                </a:extLst>
              </a:tr>
              <a:tr h="568999">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$nin</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fontAlgn="base"/>
                      <a:r>
                        <a:rPr lang="en-IN" sz="1800" dirty="0">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Matches none of the values specified in an array.</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7"/>
                  </a:ext>
                </a:extLst>
              </a:tr>
            </a:tbl>
          </a:graphicData>
        </a:graphic>
      </p:graphicFrame>
    </p:spTree>
    <p:extLst>
      <p:ext uri="{BB962C8B-B14F-4D97-AF65-F5344CB8AC3E}">
        <p14:creationId xmlns:p14="http://schemas.microsoft.com/office/powerpoint/2010/main" val="2064814182"/>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comparison operator</a:t>
            </a:r>
          </a:p>
        </p:txBody>
      </p:sp>
      <p:sp>
        <p:nvSpPr>
          <p:cNvPr id="2" name="Rectangle 1"/>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$eq</a:t>
            </a:r>
          </a:p>
        </p:txBody>
      </p:sp>
      <p:sp>
        <p:nvSpPr>
          <p:cNvPr id="3" name="Rectangle 2"/>
          <p:cNvSpPr/>
          <p:nvPr/>
        </p:nvSpPr>
        <p:spPr>
          <a:xfrm>
            <a:off x="1676401" y="1192887"/>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value } }</a:t>
            </a:r>
          </a:p>
        </p:txBody>
      </p:sp>
      <p:sp>
        <p:nvSpPr>
          <p:cNvPr id="6" name="Rectangle 5"/>
          <p:cNvSpPr/>
          <p:nvPr/>
        </p:nvSpPr>
        <p:spPr>
          <a:xfrm>
            <a:off x="6324600" y="750533"/>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$ne</a:t>
            </a:r>
          </a:p>
        </p:txBody>
      </p:sp>
      <p:sp>
        <p:nvSpPr>
          <p:cNvPr id="8" name="Rectangle 7"/>
          <p:cNvSpPr/>
          <p:nvPr/>
        </p:nvSpPr>
        <p:spPr>
          <a:xfrm>
            <a:off x="6324601" y="11760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9" name="Rectangle 8"/>
          <p:cNvSpPr/>
          <p:nvPr/>
        </p:nvSpPr>
        <p:spPr>
          <a:xfrm>
            <a:off x="1681348" y="2056234"/>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0" name="Rectangle 9"/>
          <p:cNvSpPr/>
          <p:nvPr/>
        </p:nvSpPr>
        <p:spPr>
          <a:xfrm>
            <a:off x="1681349" y="2481765"/>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1" name="Rectangle 10"/>
          <p:cNvSpPr/>
          <p:nvPr/>
        </p:nvSpPr>
        <p:spPr>
          <a:xfrm>
            <a:off x="6329549" y="2039411"/>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$gte</a:t>
            </a:r>
          </a:p>
        </p:txBody>
      </p:sp>
      <p:sp>
        <p:nvSpPr>
          <p:cNvPr id="12" name="Rectangle 11"/>
          <p:cNvSpPr/>
          <p:nvPr/>
        </p:nvSpPr>
        <p:spPr>
          <a:xfrm>
            <a:off x="6329549" y="246494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$gte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3" name="Rectangle 12"/>
          <p:cNvSpPr/>
          <p:nvPr/>
        </p:nvSpPr>
        <p:spPr>
          <a:xfrm>
            <a:off x="1741609" y="3369852"/>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a:t>
            </a:r>
          </a:p>
        </p:txBody>
      </p:sp>
      <p:sp>
        <p:nvSpPr>
          <p:cNvPr id="14" name="Rectangle 13"/>
          <p:cNvSpPr/>
          <p:nvPr/>
        </p:nvSpPr>
        <p:spPr>
          <a:xfrm>
            <a:off x="1680455" y="3781964"/>
            <a:ext cx="3631122"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5" name="Rectangle 14"/>
          <p:cNvSpPr/>
          <p:nvPr/>
        </p:nvSpPr>
        <p:spPr>
          <a:xfrm>
            <a:off x="6389809" y="33530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$lte</a:t>
            </a:r>
          </a:p>
        </p:txBody>
      </p:sp>
      <p:sp>
        <p:nvSpPr>
          <p:cNvPr id="16" name="Rectangle 15"/>
          <p:cNvSpPr/>
          <p:nvPr/>
        </p:nvSpPr>
        <p:spPr>
          <a:xfrm>
            <a:off x="6329548" y="3788882"/>
            <a:ext cx="376898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$lte</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value } }</a:t>
            </a:r>
          </a:p>
        </p:txBody>
      </p:sp>
      <p:sp>
        <p:nvSpPr>
          <p:cNvPr id="17" name="Rectangle 16"/>
          <p:cNvSpPr/>
          <p:nvPr/>
        </p:nvSpPr>
        <p:spPr>
          <a:xfrm>
            <a:off x="1806242" y="4665658"/>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$in</a:t>
            </a:r>
          </a:p>
        </p:txBody>
      </p:sp>
      <p:sp>
        <p:nvSpPr>
          <p:cNvPr id="19" name="Rectangle 18"/>
          <p:cNvSpPr/>
          <p:nvPr/>
        </p:nvSpPr>
        <p:spPr>
          <a:xfrm>
            <a:off x="1741609" y="5094583"/>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
        <p:nvSpPr>
          <p:cNvPr id="20" name="Rectangle 19">
            <a:extLst>
              <a:ext uri="{FF2B5EF4-FFF2-40B4-BE49-F238E27FC236}">
                <a16:creationId xmlns:a16="http://schemas.microsoft.com/office/drawing/2014/main" id="{838E0800-5F04-488D-A032-B8C33F75C159}"/>
              </a:ext>
            </a:extLst>
          </p:cNvPr>
          <p:cNvSpPr/>
          <p:nvPr/>
        </p:nvSpPr>
        <p:spPr>
          <a:xfrm>
            <a:off x="1806242" y="5711698"/>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$nin</a:t>
            </a:r>
          </a:p>
        </p:txBody>
      </p:sp>
      <p:sp>
        <p:nvSpPr>
          <p:cNvPr id="21" name="Rectangle 20">
            <a:extLst>
              <a:ext uri="{FF2B5EF4-FFF2-40B4-BE49-F238E27FC236}">
                <a16:creationId xmlns:a16="http://schemas.microsoft.com/office/drawing/2014/main" id="{984A8564-20BF-4A2D-884F-5253CCB490F3}"/>
              </a:ext>
            </a:extLst>
          </p:cNvPr>
          <p:cNvSpPr/>
          <p:nvPr/>
        </p:nvSpPr>
        <p:spPr>
          <a:xfrm>
            <a:off x="1741609" y="6140623"/>
            <a:ext cx="8180445"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$nin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&lt;value1&gt;, &lt;value2&gt;, ..., &lt;valueN&gt; ] } }</a:t>
            </a:r>
          </a:p>
        </p:txBody>
      </p:sp>
    </p:spTree>
    <p:extLst>
      <p:ext uri="{BB962C8B-B14F-4D97-AF65-F5344CB8AC3E}">
        <p14:creationId xmlns:p14="http://schemas.microsoft.com/office/powerpoint/2010/main" val="2017026408"/>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362200"/>
            <a:ext cx="8839200" cy="914400"/>
          </a:xfrm>
          <a:prstGeom prst="rect">
            <a:avLst/>
          </a:prstGeom>
        </p:spPr>
        <p:txBody>
          <a:bodyPr>
            <a:norm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logical operator</a:t>
            </a:r>
          </a:p>
        </p:txBody>
      </p:sp>
    </p:spTree>
    <p:extLst>
      <p:ext uri="{BB962C8B-B14F-4D97-AF65-F5344CB8AC3E}">
        <p14:creationId xmlns:p14="http://schemas.microsoft.com/office/powerpoint/2010/main" val="368157854"/>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graphicFrame>
        <p:nvGraphicFramePr>
          <p:cNvPr id="7" name="Table 6"/>
          <p:cNvGraphicFramePr>
            <a:graphicFrameLocks noGrp="1"/>
          </p:cNvGraphicFramePr>
          <p:nvPr>
            <p:extLst>
              <p:ext uri="{D42A27DB-BD31-4B8C-83A1-F6EECF244321}">
                <p14:modId xmlns:p14="http://schemas.microsoft.com/office/powerpoint/2010/main" val="2319602089"/>
              </p:ext>
            </p:extLst>
          </p:nvPr>
        </p:nvGraphicFramePr>
        <p:xfrm>
          <a:off x="1524000" y="1066800"/>
          <a:ext cx="9144000" cy="2875590"/>
        </p:xfrm>
        <a:graphic>
          <a:graphicData uri="http://schemas.openxmlformats.org/drawingml/2006/table">
            <a:tbl>
              <a:tblPr>
                <a:tableStyleId>{616DA210-FB5B-4158-B5E0-FEB733F419BA}</a:tableStyleId>
              </a:tblPr>
              <a:tblGrid>
                <a:gridCol w="917321">
                  <a:extLst>
                    <a:ext uri="{9D8B030D-6E8A-4147-A177-3AD203B41FA5}">
                      <a16:colId xmlns:a16="http://schemas.microsoft.com/office/drawing/2014/main" val="20000"/>
                    </a:ext>
                  </a:extLst>
                </a:gridCol>
                <a:gridCol w="8226679">
                  <a:extLst>
                    <a:ext uri="{9D8B030D-6E8A-4147-A177-3AD203B41FA5}">
                      <a16:colId xmlns:a16="http://schemas.microsoft.com/office/drawing/2014/main" val="20001"/>
                    </a:ext>
                  </a:extLst>
                </a:gridCol>
              </a:tblGrid>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$or</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OR</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either clause.</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0"/>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$and</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Joins query clauses with a logical </a:t>
                      </a:r>
                      <a:r>
                        <a:rPr lang="en-US" sz="1800" kern="1200" dirty="0">
                          <a:solidFill>
                            <a:srgbClr val="049DC8"/>
                          </a:solidFill>
                          <a:latin typeface="Segoe UI" panose="020B0502040204020203" pitchFamily="34" charset="0"/>
                          <a:ea typeface="Source Code Pro" panose="020B0509030403020204" pitchFamily="49" charset="0"/>
                          <a:cs typeface="Segoe UI" panose="020B0502040204020203" pitchFamily="34" charset="0"/>
                        </a:rPr>
                        <a:t>AND</a:t>
                      </a:r>
                      <a:r>
                        <a:rPr lang="en-US" sz="1800" dirty="0">
                          <a:solidFill>
                            <a:srgbClr val="00B0F0"/>
                          </a:solidFill>
                          <a:effectLst/>
                          <a:latin typeface="Segoe UI" panose="020B0502040204020203" pitchFamily="34" charset="0"/>
                          <a:cs typeface="Segoe UI" panose="020B0502040204020203" pitchFamily="34" charset="0"/>
                        </a:rPr>
                        <a:t> </a:t>
                      </a:r>
                      <a:r>
                        <a:rPr lang="en-US" sz="1800" dirty="0">
                          <a:effectLst/>
                          <a:latin typeface="Segoe UI" panose="020B0502040204020203" pitchFamily="34" charset="0"/>
                          <a:cs typeface="Segoe UI" panose="020B0502040204020203" pitchFamily="34" charset="0"/>
                        </a:rPr>
                        <a:t>returns all documents that match the conditions of both clauses.</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1"/>
                  </a:ext>
                </a:extLst>
              </a:tr>
              <a:tr h="958530">
                <a:tc>
                  <a:txBody>
                    <a:bodyPr/>
                    <a:lstStyle/>
                    <a:p>
                      <a:pPr algn="ctr" fontAlgn="base"/>
                      <a:r>
                        <a:rPr lang="en-IN" sz="1800" u="none" dirty="0">
                          <a:solidFill>
                            <a:srgbClr val="006C86"/>
                          </a:solidFill>
                          <a:effectLst/>
                          <a:latin typeface="Segoe UI" panose="020B0502040204020203" pitchFamily="34" charset="0"/>
                          <a:cs typeface="Segoe UI" panose="020B0502040204020203" pitchFamily="34" charset="0"/>
                        </a:rPr>
                        <a:t>$not</a:t>
                      </a: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tc>
                  <a:txBody>
                    <a:bodyPr/>
                    <a:lstStyle/>
                    <a:p>
                      <a:pPr marL="174625" indent="0" fontAlgn="base"/>
                      <a:r>
                        <a:rPr lang="en-US" sz="1800" dirty="0">
                          <a:effectLst/>
                          <a:latin typeface="Segoe UI" panose="020B0502040204020203" pitchFamily="34" charset="0"/>
                          <a:cs typeface="Segoe UI" panose="020B0502040204020203" pitchFamily="34" charset="0"/>
                        </a:rPr>
                        <a:t>Inverts the effect of a query expression and returns documents that do not match the query expression.</a:t>
                      </a:r>
                      <a:endParaRPr lang="en-IN" sz="1800" dirty="0">
                        <a:effectLst/>
                        <a:latin typeface="Segoe UI" panose="020B0502040204020203" pitchFamily="34" charset="0"/>
                        <a:cs typeface="Segoe UI" panose="020B0502040204020203" pitchFamily="34" charset="0"/>
                      </a:endParaRPr>
                    </a:p>
                  </a:txBody>
                  <a:tcPr marL="23117" marR="23117" marT="22193" marB="22193" anchor="ctr">
                    <a:lnL w="3175" cap="flat" cmpd="sng" algn="ctr">
                      <a:solidFill>
                        <a:schemeClr val="tx1"/>
                      </a:solidFill>
                      <a:prstDash val="solid"/>
                      <a:round/>
                      <a:headEnd type="none" w="med" len="med"/>
                      <a:tailEnd type="none" w="med" len="med"/>
                    </a:lnL>
                    <a:lnR w="3175" cap="flat" cmpd="sng" algn="ctr">
                      <a:solidFill>
                        <a:schemeClr val="tx1"/>
                      </a:solidFill>
                      <a:prstDash val="solid"/>
                      <a:round/>
                      <a:headEnd type="none" w="med" len="med"/>
                      <a:tailEnd type="none" w="med" len="med"/>
                    </a:lnR>
                    <a:lnT w="3175" cap="flat" cmpd="sng" algn="ctr">
                      <a:solidFill>
                        <a:schemeClr val="tx1"/>
                      </a:solidFill>
                      <a:prstDash val="solid"/>
                      <a:round/>
                      <a:headEnd type="none" w="med" len="med"/>
                      <a:tailEnd type="none" w="med" len="med"/>
                    </a:lnT>
                    <a:lnB w="3175" cap="flat" cmpd="sng" algn="ctr">
                      <a:solidFill>
                        <a:schemeClr val="tx1"/>
                      </a:solidFill>
                      <a:prstDash val="solid"/>
                      <a:round/>
                      <a:headEnd type="none" w="med" len="med"/>
                      <a:tailEnd type="none" w="med" len="med"/>
                    </a:lnB>
                    <a:lnTlToBr w="12700" cmpd="sng">
                      <a:noFill/>
                      <a:prstDash val="solid"/>
                    </a:lnTlToBr>
                    <a:lnBlToTr w="12700" cmpd="sng">
                      <a:noFill/>
                      <a:prstDash val="solid"/>
                    </a:lnBlToTr>
                  </a:tcPr>
                </a:tc>
                <a:extLst>
                  <a:ext uri="{0D108BD9-81ED-4DB2-BD59-A6C34878D82A}">
                    <a16:rowId xmlns:a16="http://schemas.microsoft.com/office/drawing/2014/main" val="10002"/>
                  </a:ext>
                </a:extLst>
              </a:tr>
            </a:tbl>
          </a:graphicData>
        </a:graphic>
      </p:graphicFrame>
      <p:sp>
        <p:nvSpPr>
          <p:cNvPr id="3" name="Rectangle 2">
            <a:extLst>
              <a:ext uri="{FF2B5EF4-FFF2-40B4-BE49-F238E27FC236}">
                <a16:creationId xmlns:a16="http://schemas.microsoft.com/office/drawing/2014/main" id="{CCC7FFE9-78C9-4609-9BB6-88A0F0E584F5}"/>
              </a:ext>
            </a:extLst>
          </p:cNvPr>
          <p:cNvSpPr/>
          <p:nvPr/>
        </p:nvSpPr>
        <p:spPr>
          <a:xfrm>
            <a:off x="551384" y="4510861"/>
            <a:ext cx="10945216" cy="64633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true, sal: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4204804297"/>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Big Data?</a:t>
            </a:r>
          </a:p>
        </p:txBody>
      </p:sp>
      <p:sp>
        <p:nvSpPr>
          <p:cNvPr id="2" name="Rectangle 1"/>
          <p:cNvSpPr/>
          <p:nvPr/>
        </p:nvSpPr>
        <p:spPr>
          <a:xfrm>
            <a:off x="1490508" y="909881"/>
            <a:ext cx="9129448" cy="769441"/>
          </a:xfrm>
          <a:prstGeom prst="rect">
            <a:avLst/>
          </a:prstGeom>
        </p:spPr>
        <p:txBody>
          <a:bodyPr wrap="square">
            <a:spAutoFit/>
          </a:bodyPr>
          <a:lstStyle/>
          <a:p>
            <a:r>
              <a:rPr lang="en-IN" sz="2200" b="1" i="1" dirty="0">
                <a:solidFill>
                  <a:srgbClr val="006C86"/>
                </a:solidFill>
                <a:latin typeface="Palatino Linotype" panose="02040502050505030304" pitchFamily="18" charset="0"/>
              </a:rPr>
              <a:t>Big</a:t>
            </a:r>
            <a:r>
              <a:rPr lang="en-IN" sz="2200" dirty="0">
                <a:solidFill>
                  <a:srgbClr val="006C86"/>
                </a:solidFill>
                <a:latin typeface="Palatino Linotype" panose="02040502050505030304" pitchFamily="18" charset="0"/>
              </a:rPr>
              <a:t> </a:t>
            </a:r>
            <a:r>
              <a:rPr lang="en-IN" sz="2200" b="1" i="1" dirty="0">
                <a:solidFill>
                  <a:srgbClr val="006C86"/>
                </a:solidFill>
                <a:latin typeface="Palatino Linotype" panose="02040502050505030304" pitchFamily="18" charset="0"/>
              </a:rPr>
              <a:t>data</a:t>
            </a:r>
            <a:r>
              <a:rPr lang="en-IN" sz="2200" dirty="0">
                <a:solidFill>
                  <a:srgbClr val="006C86"/>
                </a:solidFill>
                <a:latin typeface="Palatino Linotype" panose="02040502050505030304" pitchFamily="18" charset="0"/>
              </a:rPr>
              <a:t> </a:t>
            </a:r>
            <a:r>
              <a:rPr lang="en-IN" sz="2200" dirty="0">
                <a:latin typeface="Palatino Linotype" panose="02040502050505030304" pitchFamily="18" charset="0"/>
              </a:rPr>
              <a:t>is a term that describes the large volume of data – both structured and unstructured.</a:t>
            </a:r>
          </a:p>
        </p:txBody>
      </p:sp>
      <p:sp>
        <p:nvSpPr>
          <p:cNvPr id="3" name="Rectangle 2"/>
          <p:cNvSpPr/>
          <p:nvPr/>
        </p:nvSpPr>
        <p:spPr>
          <a:xfrm>
            <a:off x="1524000" y="4071943"/>
            <a:ext cx="9095425" cy="1615827"/>
          </a:xfrm>
          <a:prstGeom prst="rect">
            <a:avLst/>
          </a:prstGeom>
        </p:spPr>
        <p:txBody>
          <a:bodyPr wrap="square">
            <a:spAutoFit/>
          </a:bodyPr>
          <a:lstStyle/>
          <a:p>
            <a:r>
              <a:rPr lang="en-US" sz="2200" b="1" i="1" dirty="0">
                <a:solidFill>
                  <a:srgbClr val="036883"/>
                </a:solidFill>
                <a:latin typeface="Palatino Linotype" panose="02040502050505030304" pitchFamily="18" charset="0"/>
              </a:rPr>
              <a:t>Characteristics Of Big Data</a:t>
            </a:r>
          </a:p>
          <a:p>
            <a:endParaRPr lang="en-US" sz="900" dirty="0">
              <a:solidFill>
                <a:srgbClr val="036883"/>
              </a:solidFill>
              <a:latin typeface="Palatino Linotype" panose="02040502050505030304" pitchFamily="18" charset="0"/>
            </a:endParaRPr>
          </a:p>
          <a:p>
            <a:r>
              <a:rPr lang="en-US" sz="2000" dirty="0">
                <a:latin typeface="Palatino Linotype" panose="02040502050505030304" pitchFamily="18" charset="0"/>
              </a:rPr>
              <a:t>Big data is often characterized by the 3Vs: the extreme </a:t>
            </a:r>
            <a:r>
              <a:rPr lang="en-US" sz="2400" b="1" i="1" dirty="0">
                <a:latin typeface="Palatino Linotype" panose="02040502050505030304" pitchFamily="18" charset="0"/>
              </a:rPr>
              <a:t>VOLUME</a:t>
            </a:r>
            <a:r>
              <a:rPr lang="en-US" sz="2400" dirty="0">
                <a:latin typeface="Palatino Linotype" panose="02040502050505030304" pitchFamily="18" charset="0"/>
              </a:rPr>
              <a:t> </a:t>
            </a:r>
            <a:r>
              <a:rPr lang="en-US" sz="2000" dirty="0">
                <a:latin typeface="Palatino Linotype" panose="02040502050505030304" pitchFamily="18" charset="0"/>
              </a:rPr>
              <a:t>of data, the wide </a:t>
            </a:r>
            <a:r>
              <a:rPr lang="en-US" sz="2400" b="1" i="1" dirty="0">
                <a:latin typeface="Palatino Linotype" panose="02040502050505030304" pitchFamily="18" charset="0"/>
              </a:rPr>
              <a:t>VARIETY</a:t>
            </a:r>
            <a:r>
              <a:rPr lang="en-US" sz="2400" dirty="0">
                <a:latin typeface="Palatino Linotype" panose="02040502050505030304" pitchFamily="18" charset="0"/>
              </a:rPr>
              <a:t> </a:t>
            </a:r>
            <a:r>
              <a:rPr lang="en-US" sz="2000" dirty="0">
                <a:latin typeface="Palatino Linotype" panose="02040502050505030304" pitchFamily="18" charset="0"/>
              </a:rPr>
              <a:t>of data and the </a:t>
            </a:r>
            <a:r>
              <a:rPr lang="en-US" sz="2400" b="1" i="1" dirty="0">
                <a:latin typeface="Palatino Linotype" panose="02040502050505030304" pitchFamily="18" charset="0"/>
              </a:rPr>
              <a:t>VELOCITY</a:t>
            </a:r>
            <a:r>
              <a:rPr lang="en-US" sz="2400" dirty="0">
                <a:latin typeface="Palatino Linotype" panose="02040502050505030304" pitchFamily="18" charset="0"/>
              </a:rPr>
              <a:t> </a:t>
            </a:r>
            <a:r>
              <a:rPr lang="en-US" sz="2000" dirty="0">
                <a:latin typeface="Palatino Linotype" panose="02040502050505030304" pitchFamily="18" charset="0"/>
              </a:rPr>
              <a:t>at which the data must be processed.</a:t>
            </a:r>
          </a:p>
        </p:txBody>
      </p:sp>
      <p:sp>
        <p:nvSpPr>
          <p:cNvPr id="5" name="Rectangle 4"/>
          <p:cNvSpPr/>
          <p:nvPr/>
        </p:nvSpPr>
        <p:spPr>
          <a:xfrm>
            <a:off x="1513680" y="1928803"/>
            <a:ext cx="9154320" cy="1677382"/>
          </a:xfrm>
          <a:prstGeom prst="rect">
            <a:avLst/>
          </a:prstGeom>
        </p:spPr>
        <p:txBody>
          <a:bodyPr wrap="square">
            <a:spAutoFit/>
          </a:bodyPr>
          <a:lstStyle/>
          <a:p>
            <a:r>
              <a:rPr lang="en-US" sz="2200" b="1" i="1" dirty="0">
                <a:solidFill>
                  <a:srgbClr val="006C86"/>
                </a:solidFill>
                <a:latin typeface="Palatino Linotype" panose="02040502050505030304" pitchFamily="18" charset="0"/>
              </a:rPr>
              <a:t>What is Big Data?</a:t>
            </a:r>
          </a:p>
          <a:p>
            <a:endParaRPr lang="en-US" sz="900" b="1" dirty="0">
              <a:latin typeface="Palatino Linotype" panose="02040502050505030304" pitchFamily="18" charset="0"/>
            </a:endParaRPr>
          </a:p>
          <a:p>
            <a:r>
              <a:rPr lang="en-US" dirty="0">
                <a:latin typeface="Palatino Linotype" panose="02040502050505030304" pitchFamily="18" charset="0"/>
              </a:rPr>
              <a:t>Big Data is also data but with a huge size. Big Data is a term used to describe a collection of data that is huge in size and yet growing with time. In short such data is so large and complex that none of the traditional data management tools are able to store it or process it efficiently.</a:t>
            </a:r>
          </a:p>
        </p:txBody>
      </p:sp>
    </p:spTree>
    <p:extLst>
      <p:ext uri="{BB962C8B-B14F-4D97-AF65-F5344CB8AC3E}">
        <p14:creationId xmlns:p14="http://schemas.microsoft.com/office/powerpoint/2010/main" val="3050337287"/>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 name="Rectangle 17"/>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logical operator</a:t>
            </a:r>
          </a:p>
        </p:txBody>
      </p:sp>
      <p:sp>
        <p:nvSpPr>
          <p:cNvPr id="4" name="Rectangle 3"/>
          <p:cNvSpPr/>
          <p:nvPr/>
        </p:nvSpPr>
        <p:spPr>
          <a:xfrm>
            <a:off x="1676400" y="767356"/>
            <a:ext cx="598241"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$or</a:t>
            </a:r>
          </a:p>
        </p:txBody>
      </p:sp>
      <p:sp>
        <p:nvSpPr>
          <p:cNvPr id="5" name="Rectangle 4"/>
          <p:cNvSpPr/>
          <p:nvPr/>
        </p:nvSpPr>
        <p:spPr>
          <a:xfrm>
            <a:off x="1694435" y="1196156"/>
            <a:ext cx="7904728"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6" name="Rectangle 5"/>
          <p:cNvSpPr/>
          <p:nvPr/>
        </p:nvSpPr>
        <p:spPr>
          <a:xfrm>
            <a:off x="1692234" y="2648929"/>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$and</a:t>
            </a:r>
          </a:p>
        </p:txBody>
      </p:sp>
      <p:sp>
        <p:nvSpPr>
          <p:cNvPr id="8" name="Rectangle 7"/>
          <p:cNvSpPr/>
          <p:nvPr/>
        </p:nvSpPr>
        <p:spPr>
          <a:xfrm>
            <a:off x="1710269" y="3077729"/>
            <a:ext cx="804258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 &lt;expr1&gt; }, { &lt;expr2&gt; }, ... , { &lt;exprN&gt; } ] }</a:t>
            </a:r>
          </a:p>
        </p:txBody>
      </p:sp>
      <p:sp>
        <p:nvSpPr>
          <p:cNvPr id="9" name="Rectangle 8"/>
          <p:cNvSpPr/>
          <p:nvPr/>
        </p:nvSpPr>
        <p:spPr>
          <a:xfrm>
            <a:off x="1692234" y="4459070"/>
            <a:ext cx="736099" cy="369332"/>
          </a:xfrm>
          <a:prstGeom prst="rect">
            <a:avLst/>
          </a:prstGeom>
        </p:spPr>
        <p:txBody>
          <a:bodyPr wrap="none">
            <a:spAutoFit/>
          </a:bodyPr>
          <a:lstStyle/>
          <a:p>
            <a:r>
              <a:rPr lang="en-US" dirty="0">
                <a:solidFill>
                  <a:srgbClr val="C00000"/>
                </a:solidFill>
                <a:latin typeface="Source Code Pro" panose="020B0509030403020204" pitchFamily="49" charset="0"/>
                <a:ea typeface="Source Code Pro" panose="020B0509030403020204" pitchFamily="49" charset="0"/>
                <a:cs typeface="Calibri" panose="020F0502020204030204" pitchFamily="34" charset="0"/>
              </a:rPr>
              <a:t>$not</a:t>
            </a:r>
          </a:p>
        </p:txBody>
      </p:sp>
      <p:sp>
        <p:nvSpPr>
          <p:cNvPr id="10" name="Rectangle 9"/>
          <p:cNvSpPr/>
          <p:nvPr/>
        </p:nvSpPr>
        <p:spPr>
          <a:xfrm>
            <a:off x="1710269" y="4887870"/>
            <a:ext cx="6526146"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field: {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 &lt;operator-expression&gt; } } }</a:t>
            </a:r>
          </a:p>
        </p:txBody>
      </p:sp>
      <p:sp>
        <p:nvSpPr>
          <p:cNvPr id="2" name="Rectangle 1"/>
          <p:cNvSpPr/>
          <p:nvPr/>
        </p:nvSpPr>
        <p:spPr>
          <a:xfrm>
            <a:off x="1665514" y="5445224"/>
            <a:ext cx="885008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$not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$eq</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665514" y="1773698"/>
            <a:ext cx="8823366"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7" name="Rectangle 6"/>
          <p:cNvSpPr/>
          <p:nvPr/>
        </p:nvSpPr>
        <p:spPr>
          <a:xfrm>
            <a:off x="1632857" y="3607714"/>
            <a:ext cx="8856023"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rgbClr val="994646"/>
                </a:solidFill>
                <a:latin typeface="Source Code Pro" panose="020B0509030403020204" pitchFamily="49" charset="0"/>
                <a:ea typeface="Source Code Pro" panose="020B0509030403020204" pitchFamily="49" charset="0"/>
              </a:rPr>
              <a:t>3400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236651328"/>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ObjectId()</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ObjectId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class is the default primary key for a MongoDB document and is usually found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 the _id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field in an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inserted document.</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
        <p:nvSpPr>
          <p:cNvPr id="5" name="Rectangle 4"/>
          <p:cNvSpPr/>
          <p:nvPr/>
        </p:nvSpPr>
        <p:spPr>
          <a:xfrm>
            <a:off x="1943100" y="3958894"/>
            <a:ext cx="8305800" cy="738664"/>
          </a:xfrm>
          <a:prstGeom prst="rect">
            <a:avLst/>
          </a:prstGeom>
        </p:spPr>
        <p:txBody>
          <a:bodyPr wrap="square">
            <a:spAutoFit/>
          </a:bodyPr>
          <a:lstStyle/>
          <a:p>
            <a:r>
              <a:rPr lang="en-US" sz="2000" dirty="0">
                <a:solidFill>
                  <a:schemeClr val="accent4">
                    <a:lumMod val="50000"/>
                  </a:schemeClr>
                </a:solidFill>
              </a:rPr>
              <a:t>The </a:t>
            </a:r>
            <a:r>
              <a:rPr lang="en-US" sz="2200" b="1" dirty="0">
                <a:solidFill>
                  <a:schemeClr val="accent4">
                    <a:lumMod val="50000"/>
                  </a:schemeClr>
                </a:solidFill>
              </a:rPr>
              <a:t>_id</a:t>
            </a:r>
            <a:r>
              <a:rPr lang="en-US" sz="2000" dirty="0">
                <a:solidFill>
                  <a:schemeClr val="accent4">
                    <a:lumMod val="50000"/>
                  </a:schemeClr>
                </a:solidFill>
              </a:rPr>
              <a:t> field must have a unique value. You can think of the </a:t>
            </a:r>
            <a:r>
              <a:rPr lang="en-US" sz="2200" b="1" dirty="0">
                <a:solidFill>
                  <a:schemeClr val="accent4">
                    <a:lumMod val="50000"/>
                  </a:schemeClr>
                </a:solidFill>
              </a:rPr>
              <a:t>_id </a:t>
            </a:r>
            <a:r>
              <a:rPr lang="en-US" sz="2000" dirty="0">
                <a:solidFill>
                  <a:schemeClr val="accent4">
                    <a:lumMod val="50000"/>
                  </a:schemeClr>
                </a:solidFill>
              </a:rPr>
              <a:t>field as the document’s primary key.</a:t>
            </a:r>
          </a:p>
        </p:txBody>
      </p:sp>
    </p:spTree>
    <p:extLst>
      <p:ext uri="{BB962C8B-B14F-4D97-AF65-F5344CB8AC3E}">
        <p14:creationId xmlns:p14="http://schemas.microsoft.com/office/powerpoint/2010/main" val="729981238"/>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ObjectId()  </a:t>
            </a:r>
          </a:p>
        </p:txBody>
      </p:sp>
      <p:sp>
        <p:nvSpPr>
          <p:cNvPr id="7" name="Rectangle 6"/>
          <p:cNvSpPr/>
          <p:nvPr/>
        </p:nvSpPr>
        <p:spPr>
          <a:xfrm>
            <a:off x="1673188" y="762001"/>
            <a:ext cx="8845624"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ObjectId()</a:t>
            </a:r>
          </a:p>
        </p:txBody>
      </p:sp>
      <p:sp>
        <p:nvSpPr>
          <p:cNvPr id="9" name="Rectangle 8"/>
          <p:cNvSpPr/>
          <p:nvPr/>
        </p:nvSpPr>
        <p:spPr>
          <a:xfrm>
            <a:off x="1665514" y="2236114"/>
            <a:ext cx="8823366" cy="369332"/>
          </a:xfrm>
          <a:prstGeom prst="rect">
            <a:avLst/>
          </a:prstGeom>
        </p:spPr>
        <p:txBody>
          <a:bodyPr wrap="square">
            <a:spAutoFit/>
          </a:bodyPr>
          <a:lstStyle/>
          <a:p>
            <a:pPr marL="342900" indent="-342900">
              <a:buFont typeface="Arial" panose="020B0604020202020204" pitchFamily="34" charset="0"/>
              <a:buChar char="•"/>
            </a:pPr>
            <a:r>
              <a:rPr lang="en-US" dirty="0">
                <a:latin typeface="Source Code Pro" panose="020B0509030403020204" pitchFamily="49" charset="0"/>
                <a:ea typeface="Source Code Pro" panose="020B0509030403020204" pitchFamily="49" charset="0"/>
                <a:cs typeface="Calibri" panose="020F0502020204030204" pitchFamily="34" charset="0"/>
              </a:rPr>
              <a:t>x =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ObjectId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191942146"/>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show databases</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pPr algn="ct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Print a list of all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available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28580422"/>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show database </a:t>
            </a:r>
          </a:p>
        </p:txBody>
      </p:sp>
      <p:sp>
        <p:nvSpPr>
          <p:cNvPr id="7" name="Rectangle 6"/>
          <p:cNvSpPr/>
          <p:nvPr/>
        </p:nvSpPr>
        <p:spPr>
          <a:xfrm>
            <a:off x="1673188" y="762000"/>
            <a:ext cx="8845624" cy="369332"/>
          </a:xfrm>
          <a:prstGeom prst="rect">
            <a:avLst/>
          </a:prstGeom>
        </p:spPr>
        <p:txBody>
          <a:bodyPr wrap="square">
            <a:spAutoFit/>
          </a:bodyPr>
          <a:lstStyle/>
          <a:p>
            <a:r>
              <a:rPr lang="en-US" dirty="0"/>
              <a:t>Print a list of all databases on the server.</a:t>
            </a:r>
          </a:p>
        </p:txBody>
      </p:sp>
      <p:sp>
        <p:nvSpPr>
          <p:cNvPr id="5" name="Rectangle 4"/>
          <p:cNvSpPr/>
          <p:nvPr/>
        </p:nvSpPr>
        <p:spPr>
          <a:xfrm>
            <a:off x="1673188" y="1383966"/>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show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dbs | databases }</a:t>
            </a:r>
          </a:p>
        </p:txBody>
      </p:sp>
      <p:sp>
        <p:nvSpPr>
          <p:cNvPr id="9" name="Rectangle 8"/>
          <p:cNvSpPr/>
          <p:nvPr/>
        </p:nvSpPr>
        <p:spPr>
          <a:xfrm>
            <a:off x="1673189" y="1835382"/>
            <a:ext cx="8551223"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dbs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rPr>
              <a:t>databases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all database name.</a:t>
            </a:r>
          </a:p>
          <a:p>
            <a:pPr marL="342900" indent="-342900">
              <a:buFont typeface="Arial" panose="020B0604020202020204" pitchFamily="34" charset="0"/>
              <a:buChar char="•"/>
            </a:pPr>
            <a:endParaRPr lang="en-US" sz="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adminCommand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listDatabases</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nameOnly</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Rectangle 9"/>
          <p:cNvSpPr/>
          <p:nvPr/>
        </p:nvSpPr>
        <p:spPr>
          <a:xfrm>
            <a:off x="1673188" y="3288268"/>
            <a:ext cx="8845624"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db.getName()</a:t>
            </a:r>
          </a:p>
        </p:txBody>
      </p:sp>
      <p:sp>
        <p:nvSpPr>
          <p:cNvPr id="2" name="Rectangle 1"/>
          <p:cNvSpPr/>
          <p:nvPr/>
        </p:nvSpPr>
        <p:spPr>
          <a:xfrm>
            <a:off x="1673188" y="3787048"/>
            <a:ext cx="86106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getName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returns: the current database name.</a:t>
            </a:r>
            <a:endPar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3595211561"/>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use database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Switch current database to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&lt;db&gt;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The mongo shell variable db is set to the current database.</a:t>
            </a:r>
          </a:p>
        </p:txBody>
      </p:sp>
      <p:sp>
        <p:nvSpPr>
          <p:cNvPr id="4" name="Rectangle 3"/>
          <p:cNvSpPr/>
          <p:nvPr/>
        </p:nvSpPr>
        <p:spPr>
          <a:xfrm>
            <a:off x="263352" y="188640"/>
            <a:ext cx="9744000" cy="707886"/>
          </a:xfrm>
          <a:prstGeom prst="rect">
            <a:avLst/>
          </a:prstGeom>
        </p:spPr>
        <p:txBody>
          <a:bodyPr wrap="square">
            <a:spAutoFit/>
          </a:bodyPr>
          <a:lstStyle/>
          <a:p>
            <a:pPr algn="just"/>
            <a:r>
              <a:rPr lang="en-US" sz="2000" dirty="0">
                <a:solidFill>
                  <a:schemeClr val="accent4">
                    <a:lumMod val="50000"/>
                  </a:schemeClr>
                </a:solidFill>
                <a:latin typeface="Palatino Linotype" panose="02040502050505030304" pitchFamily="18" charset="0"/>
              </a:rPr>
              <a:t>To access an element of an array by the zero-based index position, concatenate the array name with the dot (.) and zero-based index position, and enclose in quotes</a:t>
            </a:r>
          </a:p>
        </p:txBody>
      </p:sp>
    </p:spTree>
    <p:extLst>
      <p:ext uri="{BB962C8B-B14F-4D97-AF65-F5344CB8AC3E}">
        <p14:creationId xmlns:p14="http://schemas.microsoft.com/office/powerpoint/2010/main" val="2907334560"/>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use database </a:t>
            </a:r>
          </a:p>
        </p:txBody>
      </p:sp>
      <p:sp>
        <p:nvSpPr>
          <p:cNvPr id="7" name="Rectangle 6"/>
          <p:cNvSpPr/>
          <p:nvPr/>
        </p:nvSpPr>
        <p:spPr>
          <a:xfrm>
            <a:off x="1518072" y="769648"/>
            <a:ext cx="8845624" cy="369332"/>
          </a:xfrm>
          <a:prstGeom prst="rect">
            <a:avLst/>
          </a:prstGeom>
        </p:spPr>
        <p:txBody>
          <a:bodyPr wrap="square">
            <a:spAutoFit/>
          </a:bodyPr>
          <a:lstStyle/>
          <a:p>
            <a:r>
              <a:rPr lang="en-US" dirty="0"/>
              <a:t>Switch current database to &lt;db&gt;. The mongo shell variable db is set to the current database.</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5" name="Rectangle 4"/>
          <p:cNvSpPr/>
          <p:nvPr/>
        </p:nvSpPr>
        <p:spPr>
          <a:xfrm>
            <a:off x="1518072" y="1544897"/>
            <a:ext cx="1357580"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&lt;db&gt;</a:t>
            </a:r>
          </a:p>
        </p:txBody>
      </p:sp>
      <p:sp>
        <p:nvSpPr>
          <p:cNvPr id="8" name="Rectangle 7"/>
          <p:cNvSpPr/>
          <p:nvPr/>
        </p:nvSpPr>
        <p:spPr>
          <a:xfrm>
            <a:off x="1518072" y="248382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p:txBody>
      </p:sp>
    </p:spTree>
    <p:extLst>
      <p:ext uri="{BB962C8B-B14F-4D97-AF65-F5344CB8AC3E}">
        <p14:creationId xmlns:p14="http://schemas.microsoft.com/office/powerpoint/2010/main" val="1389759744"/>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db.dropDatabase()</a:t>
            </a:r>
            <a:endParaRPr lang="en-US" dirty="0"/>
          </a:p>
        </p:txBody>
      </p:sp>
    </p:spTree>
    <p:extLst>
      <p:ext uri="{BB962C8B-B14F-4D97-AF65-F5344CB8AC3E}">
        <p14:creationId xmlns:p14="http://schemas.microsoft.com/office/powerpoint/2010/main" val="924453000"/>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 name="Rectangle 6"/>
          <p:cNvSpPr/>
          <p:nvPr/>
        </p:nvSpPr>
        <p:spPr>
          <a:xfrm>
            <a:off x="1523706" y="740965"/>
            <a:ext cx="8844473" cy="369332"/>
          </a:xfrm>
          <a:prstGeom prst="rect">
            <a:avLst/>
          </a:prstGeom>
        </p:spPr>
        <p:txBody>
          <a:bodyPr wrap="square">
            <a:spAutoFit/>
          </a:bodyPr>
          <a:lstStyle/>
          <a:p>
            <a:r>
              <a:rPr lang="en-US" dirty="0">
                <a:latin typeface="Gill Sans MT (Body)"/>
              </a:rPr>
              <a:t>Removes the current database, deleting the associated data files.</a:t>
            </a:r>
          </a:p>
        </p:txBody>
      </p:sp>
      <p:sp>
        <p:nvSpPr>
          <p:cNvPr id="4" name="Rectangle 3"/>
          <p:cNvSpPr/>
          <p:nvPr/>
        </p:nvSpPr>
        <p:spPr>
          <a:xfrm>
            <a:off x="5029340" y="5791200"/>
            <a:ext cx="4571405" cy="369332"/>
          </a:xfrm>
          <a:prstGeom prst="rect">
            <a:avLst/>
          </a:prstGeom>
        </p:spPr>
        <p:txBody>
          <a:bodyPr>
            <a:spAutoFit/>
          </a:bodyPr>
          <a:lstStyle/>
          <a:p>
            <a:r>
              <a:rPr lang="en-US" dirty="0"/>
              <a:t>		</a:t>
            </a:r>
          </a:p>
        </p:txBody>
      </p:sp>
      <p:sp>
        <p:nvSpPr>
          <p:cNvPr id="11" name="Rectangle 10">
            <a:extLst>
              <a:ext uri="{FF2B5EF4-FFF2-40B4-BE49-F238E27FC236}">
                <a16:creationId xmlns:a16="http://schemas.microsoft.com/office/drawing/2014/main" id="{F1466EAE-D29C-432A-9B67-F25EBC07E73F}"/>
              </a:ext>
            </a:extLst>
          </p:cNvPr>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db.dropDatabase()</a:t>
            </a:r>
          </a:p>
        </p:txBody>
      </p:sp>
      <p:sp>
        <p:nvSpPr>
          <p:cNvPr id="12" name="Rectangle 11">
            <a:extLst>
              <a:ext uri="{FF2B5EF4-FFF2-40B4-BE49-F238E27FC236}">
                <a16:creationId xmlns:a16="http://schemas.microsoft.com/office/drawing/2014/main" id="{043FDC06-EED4-4306-9638-D6C674749869}"/>
              </a:ext>
            </a:extLst>
          </p:cNvPr>
          <p:cNvSpPr/>
          <p:nvPr/>
        </p:nvSpPr>
        <p:spPr>
          <a:xfrm>
            <a:off x="1523706" y="2456633"/>
            <a:ext cx="9144000" cy="646331"/>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use</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db1</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dropDatabase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4" name="Rectangle 13">
            <a:extLst>
              <a:ext uri="{FF2B5EF4-FFF2-40B4-BE49-F238E27FC236}">
                <a16:creationId xmlns:a16="http://schemas.microsoft.com/office/drawing/2014/main" id="{23B578BC-8750-4F1D-AA6C-2819E0A8253F}"/>
              </a:ext>
            </a:extLst>
          </p:cNvPr>
          <p:cNvSpPr/>
          <p:nvPr/>
        </p:nvSpPr>
        <p:spPr>
          <a:xfrm>
            <a:off x="1524000" y="1553442"/>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dropDatabase()</a:t>
            </a:r>
          </a:p>
        </p:txBody>
      </p:sp>
    </p:spTree>
    <p:extLst>
      <p:ext uri="{BB962C8B-B14F-4D97-AF65-F5344CB8AC3E}">
        <p14:creationId xmlns:p14="http://schemas.microsoft.com/office/powerpoint/2010/main" val="1239120250"/>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mongoimport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mongoimport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tool imports content from an Extended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created by mongoexport, or another third-party export tool.</a:t>
            </a:r>
          </a:p>
        </p:txBody>
      </p:sp>
      <p:sp>
        <p:nvSpPr>
          <p:cNvPr id="5" name="TextBox 4">
            <a:extLst>
              <a:ext uri="{FF2B5EF4-FFF2-40B4-BE49-F238E27FC236}">
                <a16:creationId xmlns:a16="http://schemas.microsoft.com/office/drawing/2014/main" id="{F0323EFF-5A04-4A4D-A481-C9961AB671C4}"/>
              </a:ext>
            </a:extLst>
          </p:cNvPr>
          <p:cNvSpPr txBox="1"/>
          <p:nvPr/>
        </p:nvSpPr>
        <p:spPr>
          <a:xfrm>
            <a:off x="260241" y="1123901"/>
            <a:ext cx="8572500" cy="400110"/>
          </a:xfrm>
          <a:prstGeom prst="rect">
            <a:avLst/>
          </a:prstGeom>
          <a:noFill/>
        </p:spPr>
        <p:txBody>
          <a:bodyPr wrap="square">
            <a:spAutoFit/>
          </a:bodyPr>
          <a:lstStyle/>
          <a:p>
            <a:pPr marL="342900" indent="-342900">
              <a:buFont typeface="Arial" panose="020B0604020202020204" pitchFamily="34" charset="0"/>
              <a:buChar char="•"/>
            </a:pPr>
            <a:r>
              <a:rPr lang="en-US" sz="2000" dirty="0">
                <a:solidFill>
                  <a:srgbClr val="0077AA"/>
                </a:solidFill>
                <a:latin typeface="Liberation Mono"/>
                <a:cs typeface="Arial" panose="020B0604020202020204" pitchFamily="34" charset="0"/>
              </a:rPr>
              <a:t>SELECT</a:t>
            </a:r>
            <a:r>
              <a:rPr lang="en-US" sz="2000" dirty="0">
                <a:latin typeface="Liberation Mono"/>
                <a:cs typeface="Arial" panose="020B0604020202020204" pitchFamily="34" charset="0"/>
              </a:rPr>
              <a:t> * </a:t>
            </a:r>
            <a:r>
              <a:rPr lang="en-US" sz="2000" dirty="0">
                <a:solidFill>
                  <a:srgbClr val="0077AA"/>
                </a:solidFill>
                <a:latin typeface="Liberation Mono"/>
                <a:cs typeface="Arial" panose="020B0604020202020204" pitchFamily="34" charset="0"/>
              </a:rPr>
              <a:t>FROM</a:t>
            </a:r>
            <a:r>
              <a:rPr lang="en-US" sz="2000" dirty="0">
                <a:latin typeface="Liberation Mono"/>
                <a:cs typeface="Arial" panose="020B0604020202020204" pitchFamily="34" charset="0"/>
              </a:rPr>
              <a:t> emp </a:t>
            </a:r>
            <a:r>
              <a:rPr lang="en-US" sz="2000" dirty="0">
                <a:solidFill>
                  <a:srgbClr val="0077AA"/>
                </a:solidFill>
                <a:latin typeface="Liberation Mono"/>
                <a:cs typeface="Arial" panose="020B0604020202020204" pitchFamily="34" charset="0"/>
              </a:rPr>
              <a:t>INTO</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OUTFILE</a:t>
            </a:r>
            <a:r>
              <a:rPr lang="en-US" sz="2000" dirty="0">
                <a:latin typeface="Liberation Mono"/>
                <a:cs typeface="Arial" panose="020B0604020202020204" pitchFamily="34" charset="0"/>
              </a:rPr>
              <a:t> "d:/emp.csv" </a:t>
            </a:r>
            <a:r>
              <a:rPr lang="en-US" sz="2000" dirty="0">
                <a:solidFill>
                  <a:srgbClr val="0077AA"/>
                </a:solidFill>
                <a:latin typeface="Liberation Mono"/>
                <a:cs typeface="Arial" panose="020B0604020202020204" pitchFamily="34" charset="0"/>
              </a:rPr>
              <a:t>FIELDS</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TERMINATED</a:t>
            </a:r>
            <a:r>
              <a:rPr lang="en-US" sz="2000" dirty="0">
                <a:latin typeface="Liberation Mono"/>
                <a:cs typeface="Arial" panose="020B0604020202020204" pitchFamily="34" charset="0"/>
              </a:rPr>
              <a:t> </a:t>
            </a:r>
            <a:r>
              <a:rPr lang="en-US" sz="2000" dirty="0">
                <a:solidFill>
                  <a:srgbClr val="0077AA"/>
                </a:solidFill>
                <a:latin typeface="Liberation Mono"/>
                <a:cs typeface="Arial" panose="020B0604020202020204" pitchFamily="34" charset="0"/>
              </a:rPr>
              <a:t>BY</a:t>
            </a:r>
            <a:r>
              <a:rPr lang="en-US" sz="2000" dirty="0">
                <a:latin typeface="Liberation Mono"/>
                <a:cs typeface="Arial" panose="020B0604020202020204" pitchFamily="34" charset="0"/>
              </a:rPr>
              <a:t> ',';</a:t>
            </a:r>
            <a:endParaRPr lang="en-IN" sz="2000" dirty="0">
              <a:latin typeface="Liberation Mono"/>
            </a:endParaRPr>
          </a:p>
        </p:txBody>
      </p:sp>
      <p:sp>
        <p:nvSpPr>
          <p:cNvPr id="7" name="Rectangle 6">
            <a:extLst>
              <a:ext uri="{FF2B5EF4-FFF2-40B4-BE49-F238E27FC236}">
                <a16:creationId xmlns:a16="http://schemas.microsoft.com/office/drawing/2014/main" id="{3B7DBFD9-1AF2-4B29-B788-BA2E60B64E6A}"/>
              </a:ext>
            </a:extLst>
          </p:cNvPr>
          <p:cNvSpPr/>
          <p:nvPr/>
        </p:nvSpPr>
        <p:spPr>
          <a:xfrm>
            <a:off x="260241" y="116632"/>
            <a:ext cx="5650286" cy="707886"/>
          </a:xfrm>
          <a:prstGeom prst="rect">
            <a:avLst/>
          </a:prstGeom>
        </p:spPr>
        <p:txBody>
          <a:bodyPr wrap="square">
            <a:spAutoFit/>
          </a:bodyPr>
          <a:lstStyle/>
          <a:p>
            <a:r>
              <a:rPr lang="en-US" sz="2000" b="1" dirty="0">
                <a:solidFill>
                  <a:schemeClr val="tx1">
                    <a:lumMod val="95000"/>
                    <a:lumOff val="5000"/>
                  </a:schemeClr>
                </a:solidFill>
                <a:latin typeface="Liberation Mono"/>
              </a:rPr>
              <a:t>If not working then do changes in </a:t>
            </a:r>
            <a:r>
              <a:rPr lang="en-US" sz="2000" b="1" i="1" dirty="0">
                <a:solidFill>
                  <a:schemeClr val="tx1">
                    <a:lumMod val="95000"/>
                    <a:lumOff val="5000"/>
                  </a:schemeClr>
                </a:solidFill>
                <a:latin typeface="Liberation Mono"/>
              </a:rPr>
              <a:t>my.ini</a:t>
            </a:r>
            <a:r>
              <a:rPr lang="en-US" sz="2000" b="1" dirty="0">
                <a:solidFill>
                  <a:schemeClr val="tx1">
                    <a:lumMod val="95000"/>
                    <a:lumOff val="5000"/>
                  </a:schemeClr>
                </a:solidFill>
                <a:latin typeface="Liberation Mono"/>
              </a:rPr>
              <a:t> file.</a:t>
            </a:r>
          </a:p>
          <a:p>
            <a:r>
              <a:rPr lang="en-US" sz="2000" dirty="0">
                <a:solidFill>
                  <a:schemeClr val="tx1">
                    <a:lumMod val="95000"/>
                    <a:lumOff val="5000"/>
                  </a:schemeClr>
                </a:solidFill>
                <a:latin typeface="Liberation Mono"/>
                <a:cs typeface="Arial" panose="020B0604020202020204" pitchFamily="34" charset="0"/>
              </a:rPr>
              <a:t>secure_file_priv = ""</a:t>
            </a:r>
          </a:p>
        </p:txBody>
      </p:sp>
    </p:spTree>
    <p:extLst>
      <p:ext uri="{BB962C8B-B14F-4D97-AF65-F5344CB8AC3E}">
        <p14:creationId xmlns:p14="http://schemas.microsoft.com/office/powerpoint/2010/main" val="1829879021"/>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565446"/>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a:t>
            </a:r>
            <a:endParaRPr lang="en-US" dirty="0"/>
          </a:p>
        </p:txBody>
      </p:sp>
      <p:sp>
        <p:nvSpPr>
          <p:cNvPr id="3" name="Rectangle 2"/>
          <p:cNvSpPr/>
          <p:nvPr/>
        </p:nvSpPr>
        <p:spPr>
          <a:xfrm>
            <a:off x="587388" y="3473837"/>
            <a:ext cx="11017224" cy="707886"/>
          </a:xfrm>
          <a:prstGeom prst="rect">
            <a:avLst/>
          </a:prstGeom>
          <a:noFill/>
        </p:spPr>
        <p:txBody>
          <a:bodyPr wrap="square">
            <a:spAutoFit/>
          </a:bodyPr>
          <a:lstStyle/>
          <a:p>
            <a:r>
              <a:rPr lang="en-US" sz="2000" b="1" dirty="0">
                <a:latin typeface="arial" panose="020B0604020202020204" pitchFamily="34" charset="0"/>
              </a:rPr>
              <a:t>NoSQL</a:t>
            </a:r>
            <a:r>
              <a:rPr lang="en-US" sz="2000" dirty="0">
                <a:latin typeface="arial" panose="020B0604020202020204" pitchFamily="34" charset="0"/>
              </a:rPr>
              <a:t> database are primarily called as </a:t>
            </a:r>
            <a:r>
              <a:rPr lang="en-IN" sz="2000" dirty="0">
                <a:latin typeface="arial" panose="020B0604020202020204" pitchFamily="34" charset="0"/>
              </a:rPr>
              <a:t> </a:t>
            </a:r>
            <a:r>
              <a:rPr lang="en-IN" sz="2000" b="1" dirty="0">
                <a:latin typeface="arial" panose="020B0604020202020204" pitchFamily="34" charset="0"/>
              </a:rPr>
              <a:t>non-SQL</a:t>
            </a:r>
            <a:r>
              <a:rPr lang="en-IN" sz="2000" dirty="0">
                <a:latin typeface="arial" panose="020B0604020202020204" pitchFamily="34" charset="0"/>
              </a:rPr>
              <a:t> or </a:t>
            </a:r>
            <a:r>
              <a:rPr lang="en-US" sz="2000" b="1" dirty="0">
                <a:latin typeface="arial" panose="020B0604020202020204" pitchFamily="34" charset="0"/>
              </a:rPr>
              <a:t>non-relational</a:t>
            </a:r>
            <a:r>
              <a:rPr lang="en-US" sz="2000" dirty="0">
                <a:latin typeface="arial" panose="020B0604020202020204" pitchFamily="34" charset="0"/>
              </a:rPr>
              <a:t> database. </a:t>
            </a:r>
            <a:r>
              <a:rPr lang="en-US" sz="2000" dirty="0"/>
              <a:t>MongoDB is Scalable (able to be changed in size or scale), open-source, high-perform, document-oriented database.</a:t>
            </a:r>
          </a:p>
        </p:txBody>
      </p:sp>
      <p:pic>
        <p:nvPicPr>
          <p:cNvPr id="5" name="Picture 2" descr="Image result for nosql database logo"/>
          <p:cNvPicPr>
            <a:picLocks noChangeAspect="1" noChangeArrowheads="1"/>
          </p:cNvPicPr>
          <p:nvPr/>
        </p:nvPicPr>
        <p:blipFill>
          <a:blip r:embed="rId2" cstate="print"/>
          <a:srcRect/>
          <a:stretch>
            <a:fillRect/>
          </a:stretch>
        </p:blipFill>
        <p:spPr bwMode="auto">
          <a:xfrm>
            <a:off x="7824192" y="194313"/>
            <a:ext cx="4176464" cy="2983189"/>
          </a:xfrm>
          <a:prstGeom prst="rect">
            <a:avLst/>
          </a:prstGeom>
          <a:noFill/>
        </p:spPr>
      </p:pic>
      <p:sp>
        <p:nvSpPr>
          <p:cNvPr id="4" name="Rectangle 3">
            <a:extLst>
              <a:ext uri="{FF2B5EF4-FFF2-40B4-BE49-F238E27FC236}">
                <a16:creationId xmlns:a16="http://schemas.microsoft.com/office/drawing/2014/main" id="{C13D3095-9716-4F39-900C-F21DDF22C7A6}"/>
              </a:ext>
            </a:extLst>
          </p:cNvPr>
          <p:cNvSpPr/>
          <p:nvPr/>
        </p:nvSpPr>
        <p:spPr>
          <a:xfrm>
            <a:off x="558518" y="4575955"/>
            <a:ext cx="10996797" cy="1138773"/>
          </a:xfrm>
          <a:prstGeom prst="rect">
            <a:avLst/>
          </a:prstGeom>
        </p:spPr>
        <p:txBody>
          <a:bodyPr wrap="square">
            <a:spAutoFit/>
          </a:bodyPr>
          <a:lstStyle/>
          <a:p>
            <a:r>
              <a:rPr lang="en-US" sz="2400" b="1" dirty="0">
                <a:solidFill>
                  <a:srgbClr val="FF0000"/>
                </a:solidFill>
                <a:latin typeface="arial" panose="020B0604020202020204" pitchFamily="34" charset="0"/>
              </a:rPr>
              <a:t>Remember:</a:t>
            </a:r>
          </a:p>
          <a:p>
            <a:endParaRPr lang="en-US" sz="800" b="1" dirty="0">
              <a:solidFill>
                <a:srgbClr val="FF0000"/>
              </a:solidFill>
              <a:latin typeface="arial" panose="020B0604020202020204" pitchFamily="34" charset="0"/>
            </a:endParaRPr>
          </a:p>
          <a:p>
            <a:pPr marL="285750" indent="-285750">
              <a:buFont typeface="Arial" panose="020B0604020202020204" pitchFamily="34" charset="0"/>
              <a:buChar char="•"/>
            </a:pPr>
            <a:r>
              <a:rPr lang="en-US" b="1" dirty="0">
                <a:solidFill>
                  <a:srgbClr val="222222"/>
                </a:solidFill>
                <a:latin typeface="arial" panose="020B0604020202020204" pitchFamily="34" charset="0"/>
              </a:rPr>
              <a:t>Horizontal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machines into your pool of resources.</a:t>
            </a:r>
          </a:p>
          <a:p>
            <a:pPr marL="285750" indent="-285750">
              <a:buFont typeface="Arial" panose="020B0604020202020204" pitchFamily="34" charset="0"/>
              <a:buChar char="•"/>
            </a:pPr>
            <a:r>
              <a:rPr lang="en-US" b="1" dirty="0">
                <a:solidFill>
                  <a:srgbClr val="222222"/>
                </a:solidFill>
                <a:latin typeface="arial" panose="020B0604020202020204" pitchFamily="34" charset="0"/>
              </a:rPr>
              <a:t>Vertical scaling</a:t>
            </a:r>
            <a:r>
              <a:rPr lang="en-US" dirty="0">
                <a:solidFill>
                  <a:srgbClr val="222222"/>
                </a:solidFill>
                <a:latin typeface="arial" panose="020B0604020202020204" pitchFamily="34" charset="0"/>
              </a:rPr>
              <a:t> means that you </a:t>
            </a:r>
            <a:r>
              <a:rPr lang="en-US" b="1" dirty="0">
                <a:solidFill>
                  <a:srgbClr val="222222"/>
                </a:solidFill>
                <a:latin typeface="arial" panose="020B0604020202020204" pitchFamily="34" charset="0"/>
              </a:rPr>
              <a:t>scale</a:t>
            </a:r>
            <a:r>
              <a:rPr lang="en-US" dirty="0">
                <a:solidFill>
                  <a:srgbClr val="222222"/>
                </a:solidFill>
                <a:latin typeface="arial" panose="020B0604020202020204" pitchFamily="34" charset="0"/>
              </a:rPr>
              <a:t> by adding more power (</a:t>
            </a:r>
            <a:r>
              <a:rPr lang="en-US" b="1" dirty="0">
                <a:solidFill>
                  <a:srgbClr val="222222"/>
                </a:solidFill>
                <a:latin typeface="arial" panose="020B0604020202020204" pitchFamily="34" charset="0"/>
              </a:rPr>
              <a:t>CPU</a:t>
            </a:r>
            <a:r>
              <a:rPr lang="en-US" dirty="0">
                <a:solidFill>
                  <a:srgbClr val="222222"/>
                </a:solidFill>
                <a:latin typeface="arial" panose="020B0604020202020204" pitchFamily="34" charset="0"/>
              </a:rPr>
              <a:t>, </a:t>
            </a:r>
            <a:r>
              <a:rPr lang="en-US" b="1" dirty="0">
                <a:solidFill>
                  <a:srgbClr val="222222"/>
                </a:solidFill>
                <a:latin typeface="arial" panose="020B0604020202020204" pitchFamily="34" charset="0"/>
              </a:rPr>
              <a:t>RAM</a:t>
            </a:r>
            <a:r>
              <a:rPr lang="en-US" dirty="0">
                <a:solidFill>
                  <a:srgbClr val="222222"/>
                </a:solidFill>
                <a:latin typeface="arial" panose="020B0604020202020204" pitchFamily="34" charset="0"/>
              </a:rPr>
              <a:t>) to an existing machine.</a:t>
            </a:r>
            <a:endParaRPr lang="en-IN" dirty="0"/>
          </a:p>
        </p:txBody>
      </p:sp>
      <p:sp>
        <p:nvSpPr>
          <p:cNvPr id="6" name="TextBox 5">
            <a:extLst>
              <a:ext uri="{FF2B5EF4-FFF2-40B4-BE49-F238E27FC236}">
                <a16:creationId xmlns:a16="http://schemas.microsoft.com/office/drawing/2014/main" id="{9D306AA1-653D-4E1B-AA69-EF3E59CAF7C8}"/>
              </a:ext>
            </a:extLst>
          </p:cNvPr>
          <p:cNvSpPr txBox="1"/>
          <p:nvPr/>
        </p:nvSpPr>
        <p:spPr>
          <a:xfrm>
            <a:off x="191344" y="194313"/>
            <a:ext cx="6339784" cy="1323439"/>
          </a:xfrm>
          <a:prstGeom prst="rect">
            <a:avLst/>
          </a:prstGeom>
          <a:noFill/>
        </p:spPr>
        <p:txBody>
          <a:bodyPr wrap="square">
            <a:spAutoFit/>
          </a:bodyPr>
          <a:lstStyle/>
          <a:p>
            <a:pPr algn="just"/>
            <a:r>
              <a:rPr lang="en-IN" sz="2000" dirty="0">
                <a:solidFill>
                  <a:srgbClr val="732B54"/>
                </a:solidFill>
                <a:latin typeface="Palatino Linotype" panose="02040502050505030304" pitchFamily="18" charset="0"/>
              </a:rPr>
              <a:t>NoSQL, which stands for "Not Only SQL" which is an alternative to traditional relational databases in which data is placed in tables and data schema  is carefully designed before the database is built.</a:t>
            </a:r>
          </a:p>
        </p:txBody>
      </p:sp>
    </p:spTree>
    <p:extLst>
      <p:ext uri="{BB962C8B-B14F-4D97-AF65-F5344CB8AC3E}">
        <p14:creationId xmlns:p14="http://schemas.microsoft.com/office/powerpoint/2010/main" val="2905766309"/>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JSON </a:t>
            </a:r>
          </a:p>
        </p:txBody>
      </p:sp>
      <p:sp>
        <p:nvSpPr>
          <p:cNvPr id="7" name="Rectangle 6"/>
          <p:cNvSpPr/>
          <p:nvPr/>
        </p:nvSpPr>
        <p:spPr>
          <a:xfrm>
            <a:off x="1524000" y="946517"/>
            <a:ext cx="911497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Rectangle 7"/>
          <p:cNvSpPr/>
          <p:nvPr/>
        </p:nvSpPr>
        <p:spPr>
          <a:xfrm>
            <a:off x="752893" y="4578131"/>
            <a:ext cx="10657184" cy="1384995"/>
          </a:xfrm>
          <a:prstGeom prst="rect">
            <a:avLst/>
          </a:prstGeom>
          <a:noFill/>
        </p:spPr>
        <p:txBody>
          <a:bodyPr wrap="square">
            <a:spAutoFit/>
          </a:bodyPr>
          <a:lstStyle/>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192.168.0.3</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r>
              <a:rPr lang="fr-FR"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fr-FR"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dirty="0">
                <a:latin typeface="Source Code Pro" panose="020B0509030403020204" pitchFamily="49" charset="0"/>
                <a:ea typeface="Source Code Pro" panose="020B0509030403020204" pitchFamily="49" charset="0"/>
                <a:cs typeface="Calibri" panose="020F0502020204030204" pitchFamily="34" charset="0"/>
              </a:rPr>
              <a:t>C:\&gt;</a:t>
            </a:r>
            <a:r>
              <a:rPr lang="fr-FR"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192.168.0.6</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27017</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movies</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 --type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d:\movies.json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--jsonArray</a:t>
            </a:r>
            <a:r>
              <a:rPr lang="en-IN"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--drop</a:t>
            </a:r>
          </a:p>
        </p:txBody>
      </p:sp>
      <p:sp>
        <p:nvSpPr>
          <p:cNvPr id="3" name="Rectangle 2">
            <a:extLst>
              <a:ext uri="{FF2B5EF4-FFF2-40B4-BE49-F238E27FC236}">
                <a16:creationId xmlns:a16="http://schemas.microsoft.com/office/drawing/2014/main" id="{74C1F028-9126-483E-B767-699D381C1F4B}"/>
              </a:ext>
            </a:extLst>
          </p:cNvPr>
          <p:cNvSpPr/>
          <p:nvPr/>
        </p:nvSpPr>
        <p:spPr>
          <a:xfrm>
            <a:off x="752894" y="1846565"/>
            <a:ext cx="9886078" cy="923330"/>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"Field-List"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--mode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insert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upsert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merge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7AFF414A-62F2-450D-8BE6-83E751263D5A}"/>
              </a:ext>
            </a:extLst>
          </p:cNvPr>
          <p:cNvSpPr txBox="1"/>
          <p:nvPr/>
        </p:nvSpPr>
        <p:spPr>
          <a:xfrm>
            <a:off x="674246" y="3131676"/>
            <a:ext cx="9964725" cy="646331"/>
          </a:xfrm>
          <a:prstGeom prst="rect">
            <a:avLst/>
          </a:prstGeom>
          <a:noFill/>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--jsonArray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if the documents are in array i.e. in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brackets</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--drop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2D050"/>
                </a:solidFill>
                <a:latin typeface="Source Code Pro" panose="020B0509030403020204" pitchFamily="49" charset="0"/>
                <a:ea typeface="Source Code Pro" panose="020B0509030403020204" pitchFamily="49" charset="0"/>
                <a:cs typeface="Calibri" panose="020F0502020204030204" pitchFamily="34" charset="0"/>
              </a:rPr>
              <a:t># drops the collection if exists</a:t>
            </a:r>
            <a:endParaRPr lang="en-IN" dirty="0">
              <a:solidFill>
                <a:srgbClr val="92D050"/>
              </a:solidFill>
              <a:latin typeface="Source Code Pro" panose="020B0509030403020204" pitchFamily="49" charset="0"/>
              <a:ea typeface="Source Code Pro" panose="020B0509030403020204" pitchFamily="49" charset="0"/>
            </a:endParaRPr>
          </a:p>
        </p:txBody>
      </p:sp>
    </p:spTree>
    <p:extLst>
      <p:ext uri="{BB962C8B-B14F-4D97-AF65-F5344CB8AC3E}">
        <p14:creationId xmlns:p14="http://schemas.microsoft.com/office/powerpoint/2010/main" val="169418055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4" name="Rectangle 3"/>
          <p:cNvSpPr/>
          <p:nvPr/>
        </p:nvSpPr>
        <p:spPr>
          <a:xfrm>
            <a:off x="5029200" y="5791200"/>
            <a:ext cx="4572000" cy="369332"/>
          </a:xfrm>
          <a:prstGeom prst="rect">
            <a:avLst/>
          </a:prstGeom>
        </p:spPr>
        <p:txBody>
          <a:bodyPr>
            <a:spAutoFit/>
          </a:bodyPr>
          <a:lstStyle/>
          <a:p>
            <a:r>
              <a:rPr lang="en-US" dirty="0"/>
              <a:t>		</a:t>
            </a:r>
          </a:p>
        </p:txBody>
      </p:sp>
      <p:sp>
        <p:nvSpPr>
          <p:cNvPr id="3" name="Rectangle 2"/>
          <p:cNvSpPr/>
          <p:nvPr/>
        </p:nvSpPr>
        <p:spPr>
          <a:xfrm>
            <a:off x="485733" y="2859901"/>
            <a:ext cx="11442914" cy="2616101"/>
          </a:xfrm>
          <a:prstGeom prst="rect">
            <a:avLst/>
          </a:prstGeom>
        </p:spPr>
        <p:txBody>
          <a:bodyPr wrap="square">
            <a:spAutoFit/>
          </a:bodyPr>
          <a:lstStyle/>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a:t>
            </a:r>
            <a:endPar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sz="1600" dirty="0">
                <a:solidFill>
                  <a:srgbClr val="994646"/>
                </a:solidFill>
                <a:latin typeface="Source Code Pro" panose="020B0509030403020204" pitchFamily="49" charset="0"/>
                <a:ea typeface="Source Code Pro" panose="020B0509030403020204" pitchFamily="49" charset="0"/>
              </a:rPr>
              <a:t>192.168.100.20</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sz="1600" dirty="0">
                <a:solidFill>
                  <a:srgbClr val="994646"/>
                </a:solidFill>
                <a:latin typeface="Source Code Pro" panose="020B0509030403020204" pitchFamily="49" charset="0"/>
                <a:ea typeface="Source Code Pro" panose="020B0509030403020204" pitchFamily="49" charset="0"/>
              </a:rPr>
              <a:t>27017</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sz="1600"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"EMPNO,ENAME,JOB,MGR,HIREDATE,SAL,COMM,DEPTNO,BONUSID,USERNAME,PWD"</a:t>
            </a:r>
          </a:p>
          <a:p>
            <a:pPr marL="342900" indent="-342900">
              <a:buFont typeface="Arial" panose="020B0604020202020204" pitchFamily="34" charset="0"/>
              <a:buChar char="•"/>
            </a:pPr>
            <a:endParaRPr lang="en-US" sz="9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fr-FR"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sz="1600"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o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sz="1600"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sz="16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"EMPNO.int(32),ENAME.string(),JOB.string(),MGR.int32(),HIREDATE.date(2006-01-02),SAL.int32(),COMM.int32(),DEPTNO.int32(),BONUSID.int32(),USERNAME.string(),PWD.string()"</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11" name="Rectangle 10">
            <a:extLst>
              <a:ext uri="{FF2B5EF4-FFF2-40B4-BE49-F238E27FC236}">
                <a16:creationId xmlns:a16="http://schemas.microsoft.com/office/drawing/2014/main" id="{EF2DE1DF-594E-4503-85A6-60EA380DE8A3}"/>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10" name="TextBox 9">
            <a:extLst>
              <a:ext uri="{FF2B5EF4-FFF2-40B4-BE49-F238E27FC236}">
                <a16:creationId xmlns:a16="http://schemas.microsoft.com/office/drawing/2014/main" id="{32C63B28-4FB5-4491-96B8-E7CCBF3F79EA}"/>
              </a:ext>
            </a:extLst>
          </p:cNvPr>
          <p:cNvSpPr txBox="1"/>
          <p:nvPr/>
        </p:nvSpPr>
        <p:spPr>
          <a:xfrm>
            <a:off x="341717" y="5376698"/>
            <a:ext cx="10329258" cy="129266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pPr marL="285750" indent="-285750">
              <a:buFont typeface="Arial" panose="020B0604020202020204" pitchFamily="34" charset="0"/>
              <a:buChar char="•"/>
            </a:pPr>
            <a:r>
              <a:rPr lang="en-US" dirty="0">
                <a:latin typeface="Palatino Linotype" panose="02040502050505030304" pitchFamily="18" charset="0"/>
              </a:rPr>
              <a:t> There should be no blank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Palatino Linotype" panose="02040502050505030304" pitchFamily="18" charset="0"/>
                <a:ea typeface="Cambria" panose="02040503050406030204" pitchFamily="18" charset="0"/>
              </a:rPr>
              <a:t>_id, ename, salary    </a:t>
            </a:r>
            <a:r>
              <a:rPr lang="en-IN" dirty="0">
                <a:solidFill>
                  <a:srgbClr val="00B050"/>
                </a:solidFill>
                <a:latin typeface="Palatino Linotype" panose="020405020505050303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3733670383"/>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mongoimport - CSV </a:t>
            </a:r>
          </a:p>
        </p:txBody>
      </p:sp>
      <p:sp>
        <p:nvSpPr>
          <p:cNvPr id="9" name="Rectangle 8">
            <a:extLst>
              <a:ext uri="{FF2B5EF4-FFF2-40B4-BE49-F238E27FC236}">
                <a16:creationId xmlns:a16="http://schemas.microsoft.com/office/drawing/2014/main" id="{A2336AA8-BA48-47C0-9DBC-EDCB8E0D1731}"/>
              </a:ext>
            </a:extLst>
          </p:cNvPr>
          <p:cNvSpPr/>
          <p:nvPr/>
        </p:nvSpPr>
        <p:spPr>
          <a:xfrm>
            <a:off x="1523999" y="946517"/>
            <a:ext cx="9144001" cy="646331"/>
          </a:xfrm>
          <a:prstGeom prst="rect">
            <a:avLst/>
          </a:prstGeom>
        </p:spPr>
        <p:txBody>
          <a:bodyPr wrap="square">
            <a:spAutoFit/>
          </a:bodyPr>
          <a:lstStyle/>
          <a:p>
            <a:r>
              <a:rPr lang="en-IN" dirty="0">
                <a:latin typeface="Palatino Linotype" panose="02040502050505030304" pitchFamily="18" charset="0"/>
              </a:rPr>
              <a:t>The </a:t>
            </a:r>
            <a:r>
              <a:rPr lang="en-IN" b="1" i="1" dirty="0">
                <a:solidFill>
                  <a:srgbClr val="036883"/>
                </a:solidFill>
                <a:latin typeface="Palatino Linotype" panose="02040502050505030304" pitchFamily="18" charset="0"/>
              </a:rPr>
              <a:t>mongoimport</a:t>
            </a:r>
            <a:r>
              <a:rPr lang="en-IN" dirty="0">
                <a:latin typeface="Palatino Linotype" panose="02040502050505030304" pitchFamily="18" charset="0"/>
              </a:rPr>
              <a:t> tool imports content from an Extended JSON, CSV, or TSV export created by </a:t>
            </a:r>
            <a:r>
              <a:rPr lang="en-IN" b="1" i="1" dirty="0">
                <a:solidFill>
                  <a:srgbClr val="036883"/>
                </a:solidFill>
                <a:latin typeface="Palatino Linotype" panose="02040502050505030304" pitchFamily="18" charset="0"/>
              </a:rPr>
              <a:t>mongoexport</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8" name="TextBox 7">
            <a:extLst>
              <a:ext uri="{FF2B5EF4-FFF2-40B4-BE49-F238E27FC236}">
                <a16:creationId xmlns:a16="http://schemas.microsoft.com/office/drawing/2014/main" id="{CC8778CD-18BF-4A26-B025-E874C94EB00D}"/>
              </a:ext>
            </a:extLst>
          </p:cNvPr>
          <p:cNvSpPr txBox="1"/>
          <p:nvPr/>
        </p:nvSpPr>
        <p:spPr>
          <a:xfrm>
            <a:off x="385664" y="3014091"/>
            <a:ext cx="6984776" cy="1323439"/>
          </a:xfrm>
          <a:prstGeom prst="rect">
            <a:avLst/>
          </a:prstGeom>
          <a:noFill/>
        </p:spPr>
        <p:txBody>
          <a:bodyPr wrap="square">
            <a:spAutoFit/>
          </a:bodyPr>
          <a:lstStyle/>
          <a:p>
            <a:r>
              <a:rPr lang="en-IN" sz="2000" dirty="0"/>
              <a:t>_id,course,duration,modules.0,modules.1,modules.2,modules.3</a:t>
            </a:r>
          </a:p>
          <a:p>
            <a:r>
              <a:rPr lang="en-IN" sz="2000" dirty="0"/>
              <a:t>1,course1,6 months,c++,database,java,.net</a:t>
            </a:r>
          </a:p>
          <a:p>
            <a:r>
              <a:rPr lang="en-IN" sz="2000" dirty="0"/>
              <a:t>2,course2,6 months,c++,database,python,R</a:t>
            </a:r>
          </a:p>
          <a:p>
            <a:r>
              <a:rPr lang="en-IN" sz="2000" dirty="0"/>
              <a:t>3,course3,6 months,c++,database,awp,.net</a:t>
            </a:r>
          </a:p>
        </p:txBody>
      </p:sp>
      <p:sp>
        <p:nvSpPr>
          <p:cNvPr id="10" name="Rectangle 9">
            <a:extLst>
              <a:ext uri="{FF2B5EF4-FFF2-40B4-BE49-F238E27FC236}">
                <a16:creationId xmlns:a16="http://schemas.microsoft.com/office/drawing/2014/main" id="{885F595C-BB16-4196-A18A-E56E5E2B6587}"/>
              </a:ext>
            </a:extLst>
          </p:cNvPr>
          <p:cNvSpPr/>
          <p:nvPr/>
        </p:nvSpPr>
        <p:spPr>
          <a:xfrm>
            <a:off x="385664" y="5013176"/>
            <a:ext cx="11593288" cy="646331"/>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192.168.100.20</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a:t>
            </a:r>
            <a:r>
              <a:rPr lang="en-US"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course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d:\course.csv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--headerline --useArrayIndexFields</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Rectangle 6">
            <a:extLst>
              <a:ext uri="{FF2B5EF4-FFF2-40B4-BE49-F238E27FC236}">
                <a16:creationId xmlns:a16="http://schemas.microsoft.com/office/drawing/2014/main" id="{7184209A-4738-47AF-8419-89250FADB6AB}"/>
              </a:ext>
            </a:extLst>
          </p:cNvPr>
          <p:cNvSpPr/>
          <p:nvPr/>
        </p:nvSpPr>
        <p:spPr>
          <a:xfrm>
            <a:off x="341718" y="1774557"/>
            <a:ext cx="11442914"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mongoimport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&gt;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"&lt;field1&gt;[,&lt;field2&gt;]*" &gt;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--headerline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--useArrayIndexFields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826580958"/>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mongoexport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mongoexport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is a utility that produces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JSON</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or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CSV</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export of data stored in a MongoDB instance.</a:t>
            </a:r>
          </a:p>
        </p:txBody>
      </p:sp>
    </p:spTree>
    <p:extLst>
      <p:ext uri="{BB962C8B-B14F-4D97-AF65-F5344CB8AC3E}">
        <p14:creationId xmlns:p14="http://schemas.microsoft.com/office/powerpoint/2010/main" val="1690715420"/>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mongoexport </a:t>
            </a:r>
          </a:p>
        </p:txBody>
      </p:sp>
      <p:sp>
        <p:nvSpPr>
          <p:cNvPr id="7" name="Rectangle 6"/>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mongoexport</a:t>
            </a:r>
            <a:r>
              <a:rPr lang="en-US" dirty="0">
                <a:latin typeface="Palatino Linotype" panose="02040502050505030304" pitchFamily="18" charset="0"/>
              </a:rPr>
              <a:t> is a utility that produces a JSON or CSV export of data stored in a MongoDB instance.</a:t>
            </a:r>
            <a:r>
              <a:rPr lang="en-IN" dirty="0">
                <a:latin typeface="Palatino Linotype" panose="02040502050505030304" pitchFamily="18" charset="0"/>
              </a:rPr>
              <a:t>.</a:t>
            </a:r>
            <a:endParaRPr lang="en-US" dirty="0">
              <a:latin typeface="Palatino Linotype" panose="02040502050505030304" pitchFamily="18" charset="0"/>
            </a:endParaRPr>
          </a:p>
        </p:txBody>
      </p:sp>
      <p:sp>
        <p:nvSpPr>
          <p:cNvPr id="5" name="Rectangle 4"/>
          <p:cNvSpPr/>
          <p:nvPr/>
        </p:nvSpPr>
        <p:spPr>
          <a:xfrm>
            <a:off x="263352" y="1628198"/>
            <a:ext cx="11305256" cy="64633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--host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--type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--file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  &lt;</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9" name="Rectangle 8">
            <a:extLst>
              <a:ext uri="{FF2B5EF4-FFF2-40B4-BE49-F238E27FC236}">
                <a16:creationId xmlns:a16="http://schemas.microsoft.com/office/drawing/2014/main" id="{4DA6407A-3B6A-4FBC-B525-F9BD07DCC809}"/>
              </a:ext>
            </a:extLst>
          </p:cNvPr>
          <p:cNvSpPr/>
          <p:nvPr/>
        </p:nvSpPr>
        <p:spPr>
          <a:xfrm>
            <a:off x="251790" y="2567536"/>
            <a:ext cx="11161240" cy="2015936"/>
          </a:xfrm>
          <a:prstGeom prst="rect">
            <a:avLst/>
          </a:prstGeom>
        </p:spPr>
        <p:txBody>
          <a:bodyPr wrap="square">
            <a:spAutoFit/>
          </a:bodyPr>
          <a:lstStyle/>
          <a:p>
            <a:pPr marL="342900" indent="-342900">
              <a:buFont typeface="Arial" panose="020B0604020202020204" pitchFamily="34" charset="0"/>
              <a:buChar char="•"/>
            </a:pP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fr-FR" dirty="0">
                <a:solidFill>
                  <a:srgbClr val="994646"/>
                </a:solidFill>
                <a:latin typeface="Source Code Pro" panose="020B0509030403020204" pitchFamily="49" charset="0"/>
                <a:ea typeface="Source Code Pro" panose="020B0509030403020204" pitchFamily="49" charset="0"/>
              </a:rPr>
              <a:t>27017</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fr-FR" dirty="0">
                <a:solidFill>
                  <a:srgbClr val="00B0F0"/>
                </a:solidFill>
                <a:latin typeface="Source Code Pro" panose="020B0509030403020204" pitchFamily="49" charset="0"/>
                <a:ea typeface="Source Code Pro" panose="020B0509030403020204" pitchFamily="49" charset="0"/>
                <a:cs typeface="Calibri" panose="020F0502020204030204" pitchFamily="34" charset="0"/>
              </a:rPr>
              <a:t>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fr-FR"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a:t>
            </a:r>
            <a:endPar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mongoexport</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fr-FR"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fr-FR"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JSON</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"d:\emp.json"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a:p>
            <a:pPr marL="342900" indent="-342900">
              <a:buFont typeface="Arial" panose="020B0604020202020204" pitchFamily="34" charset="0"/>
              <a:buChar char="•"/>
            </a:pPr>
            <a:endParaRPr lang="en-US" sz="800"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C:\&gt; mongoexport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--host </a:t>
            </a:r>
            <a:r>
              <a:rPr lang="en-US" dirty="0">
                <a:solidFill>
                  <a:srgbClr val="994646"/>
                </a:solidFill>
                <a:latin typeface="Source Code Pro" panose="020B0509030403020204" pitchFamily="49" charset="0"/>
                <a:ea typeface="Source Code Pro" panose="020B0509030403020204" pitchFamily="49" charset="0"/>
              </a:rPr>
              <a:t>192.168.0.6</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--port </a:t>
            </a:r>
            <a:r>
              <a:rPr lang="en-US" dirty="0">
                <a:solidFill>
                  <a:srgbClr val="994646"/>
                </a:solidFill>
                <a:latin typeface="Source Code Pro" panose="020B0509030403020204" pitchFamily="49" charset="0"/>
                <a:ea typeface="Source Code Pro" panose="020B0509030403020204" pitchFamily="49" charset="0"/>
              </a:rPr>
              <a:t>27017</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--db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db1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--collection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--type </a:t>
            </a:r>
            <a:r>
              <a:rPr lang="en-US" dirty="0">
                <a:solidFill>
                  <a:schemeClr val="accent5">
                    <a:lumMod val="50000"/>
                  </a:schemeClr>
                </a:solidFill>
                <a:latin typeface="Source Code Pro" panose="020B0509030403020204" pitchFamily="49" charset="0"/>
                <a:ea typeface="Source Code Pro" panose="020B0509030403020204" pitchFamily="49" charset="0"/>
                <a:cs typeface="Calibri" panose="020F0502020204030204" pitchFamily="34" charset="0"/>
              </a:rPr>
              <a:t>CSV</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--out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"d:\emp.csv" </a:t>
            </a:r>
            <a:r>
              <a:rPr lang="en-US" dirty="0">
                <a:solidFill>
                  <a:srgbClr val="D83713"/>
                </a:solidFill>
                <a:latin typeface="Source Code Pro" panose="020B0509030403020204" pitchFamily="49" charset="0"/>
                <a:ea typeface="Source Code Pro" panose="020B0509030403020204" pitchFamily="49" charset="0"/>
                <a:cs typeface="Calibri" panose="020F0502020204030204" pitchFamily="34" charset="0"/>
              </a:rPr>
              <a:t>--fields </a:t>
            </a:r>
            <a:r>
              <a:rPr lang="en-US" dirty="0">
                <a:solidFill>
                  <a:schemeClr val="tx1">
                    <a:lumMod val="85000"/>
                    <a:lumOff val="15000"/>
                  </a:schemeClr>
                </a:solidFill>
                <a:latin typeface="Source Code Pro" panose="020B0509030403020204" pitchFamily="49" charset="0"/>
                <a:ea typeface="Source Code Pro" panose="020B0509030403020204" pitchFamily="49" charset="0"/>
                <a:cs typeface="Calibri" panose="020F0502020204030204" pitchFamily="34" charset="0"/>
              </a:rPr>
              <a:t>"empno,ename,job"</a:t>
            </a:r>
          </a:p>
        </p:txBody>
      </p:sp>
      <p:sp>
        <p:nvSpPr>
          <p:cNvPr id="10" name="TextBox 9">
            <a:extLst>
              <a:ext uri="{FF2B5EF4-FFF2-40B4-BE49-F238E27FC236}">
                <a16:creationId xmlns:a16="http://schemas.microsoft.com/office/drawing/2014/main" id="{2B7ED64D-2B17-4246-B07A-76BCCFBFB756}"/>
              </a:ext>
            </a:extLst>
          </p:cNvPr>
          <p:cNvSpPr txBox="1"/>
          <p:nvPr/>
        </p:nvSpPr>
        <p:spPr>
          <a:xfrm>
            <a:off x="407368" y="5253588"/>
            <a:ext cx="11449272" cy="1415772"/>
          </a:xfrm>
          <a:prstGeom prst="rect">
            <a:avLst/>
          </a:prstGeom>
          <a:noFill/>
        </p:spPr>
        <p:txBody>
          <a:bodyPr wrap="square">
            <a:spAutoFit/>
          </a:bodyPr>
          <a:lstStyle/>
          <a:p>
            <a:r>
              <a:rPr lang="en-US" sz="2200" b="1" i="1" dirty="0">
                <a:solidFill>
                  <a:srgbClr val="FF0000"/>
                </a:solidFill>
                <a:latin typeface="Palatino Linotype" panose="02040502050505030304" pitchFamily="18" charset="0"/>
              </a:rPr>
              <a:t>Note:</a:t>
            </a:r>
          </a:p>
          <a:p>
            <a:endParaRPr lang="en-US" sz="800" b="1" i="1"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there should be no space in the field list.</a:t>
            </a:r>
          </a:p>
          <a:p>
            <a:r>
              <a:rPr lang="en-US" dirty="0">
                <a:solidFill>
                  <a:srgbClr val="FF0000"/>
                </a:solidFill>
                <a:latin typeface="Palatino Linotype" panose="02040502050505030304" pitchFamily="18" charset="0"/>
              </a:rPr>
              <a:t>      e.g.</a:t>
            </a:r>
          </a:p>
          <a:p>
            <a:r>
              <a:rPr lang="en-US" dirty="0">
                <a:solidFill>
                  <a:srgbClr val="FF0000"/>
                </a:solidFill>
                <a:latin typeface="Palatino Linotype" panose="02040502050505030304" pitchFamily="18" charset="0"/>
              </a:rPr>
              <a:t>       </a:t>
            </a:r>
            <a:r>
              <a:rPr lang="en-IN" dirty="0">
                <a:latin typeface="Cambria" panose="02040503050406030204" pitchFamily="18" charset="0"/>
                <a:ea typeface="Cambria" panose="02040503050406030204" pitchFamily="18" charset="0"/>
              </a:rPr>
              <a:t>_id, ename, salary    </a:t>
            </a:r>
            <a:r>
              <a:rPr lang="en-IN" dirty="0">
                <a:solidFill>
                  <a:srgbClr val="00B050"/>
                </a:solidFill>
                <a:latin typeface="Cambria" panose="02040503050406030204" pitchFamily="18" charset="0"/>
                <a:ea typeface="Cambria" panose="02040503050406030204" pitchFamily="18" charset="0"/>
              </a:rPr>
              <a:t>#this is an error</a:t>
            </a:r>
            <a:endParaRPr lang="en-US" dirty="0">
              <a:solidFill>
                <a:srgbClr val="00B050"/>
              </a:solidFill>
              <a:latin typeface="Palatino Linotype" panose="02040502050505030304" pitchFamily="18" charset="0"/>
            </a:endParaRPr>
          </a:p>
        </p:txBody>
      </p:sp>
    </p:spTree>
    <p:extLst>
      <p:ext uri="{BB962C8B-B14F-4D97-AF65-F5344CB8AC3E}">
        <p14:creationId xmlns:p14="http://schemas.microsoft.com/office/powerpoint/2010/main" val="2605739647"/>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new Date()</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68911804"/>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a:solidFill>
                  <a:srgbClr val="FFFF00"/>
                </a:solidFill>
                <a:latin typeface="Arial" pitchFamily="34" charset="0"/>
                <a:cs typeface="Arial" pitchFamily="34" charset="0"/>
              </a:rPr>
              <a:t>new Date() </a:t>
            </a:r>
            <a:r>
              <a:rPr lang="en-IN" sz="3200" b="1" i="1" dirty="0">
                <a:solidFill>
                  <a:srgbClr val="FFFF00"/>
                </a:solidFill>
                <a:latin typeface="Arial" pitchFamily="34" charset="0"/>
                <a:cs typeface="Arial" pitchFamily="34" charset="0"/>
              </a:rPr>
              <a:t> </a:t>
            </a:r>
          </a:p>
        </p:txBody>
      </p:sp>
      <p:sp>
        <p:nvSpPr>
          <p:cNvPr id="7" name="Rectangle 6"/>
          <p:cNvSpPr/>
          <p:nvPr/>
        </p:nvSpPr>
        <p:spPr>
          <a:xfrm>
            <a:off x="1524000" y="762001"/>
            <a:ext cx="9144000" cy="646331"/>
          </a:xfrm>
          <a:prstGeom prst="rect">
            <a:avLst/>
          </a:prstGeom>
        </p:spPr>
        <p:txBody>
          <a:bodyPr wrap="square">
            <a:spAutoFit/>
          </a:bodyPr>
          <a:lstStyle/>
          <a:p>
            <a:r>
              <a:rPr lang="en-US" dirty="0">
                <a:latin typeface="Palatino Linotype" panose="02040502050505030304" pitchFamily="18" charset="0"/>
              </a:rPr>
              <a:t>MongoDB uses ObjectIds as the default value of _id field of each document, which is auto generated while the creation of any document.</a:t>
            </a:r>
            <a:endParaRPr lang="en-IN" dirty="0">
              <a:latin typeface="Palatino Linotype" panose="02040502050505030304" pitchFamily="18" charset="0"/>
            </a:endParaRPr>
          </a:p>
        </p:txBody>
      </p:sp>
      <p:sp>
        <p:nvSpPr>
          <p:cNvPr id="8" name="Rectangle 7"/>
          <p:cNvSpPr/>
          <p:nvPr/>
        </p:nvSpPr>
        <p:spPr>
          <a:xfrm>
            <a:off x="1694434" y="1658572"/>
            <a:ext cx="8794446" cy="369332"/>
          </a:xfrm>
          <a:prstGeom prst="rect">
            <a:avLst/>
          </a:prstGeom>
        </p:spPr>
        <p:txBody>
          <a:bodyPr wrap="square">
            <a:spAutoFit/>
          </a:bodyPr>
          <a:lstStyle/>
          <a:p>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var variable_name = new Date()</a:t>
            </a:r>
          </a:p>
        </p:txBody>
      </p:sp>
      <p:sp>
        <p:nvSpPr>
          <p:cNvPr id="9" name="Rectangle 8"/>
          <p:cNvSpPr/>
          <p:nvPr/>
        </p:nvSpPr>
        <p:spPr>
          <a:xfrm>
            <a:off x="1665514" y="2236114"/>
            <a:ext cx="8823366" cy="430887"/>
          </a:xfrm>
          <a:prstGeom prst="rect">
            <a:avLst/>
          </a:prstGeom>
        </p:spPr>
        <p:txBody>
          <a:bodyPr wrap="square">
            <a:spAutoFit/>
          </a:bodyPr>
          <a:lstStyle/>
          <a:p>
            <a:pPr marL="342900" indent="-342900">
              <a:buFont typeface="Arial" panose="020B0604020202020204" pitchFamily="34" charset="0"/>
              <a:buChar char="•"/>
            </a:pPr>
            <a:r>
              <a:rPr lang="en-US" sz="2200" dirty="0">
                <a:latin typeface="Calibri" panose="020F0502020204030204" pitchFamily="34" charset="0"/>
                <a:cs typeface="Calibri" panose="020F0502020204030204" pitchFamily="34" charset="0"/>
              </a:rPr>
              <a:t>x = Date()</a:t>
            </a:r>
          </a:p>
        </p:txBody>
      </p:sp>
    </p:spTree>
    <p:extLst>
      <p:ext uri="{BB962C8B-B14F-4D97-AF65-F5344CB8AC3E}">
        <p14:creationId xmlns:p14="http://schemas.microsoft.com/office/powerpoint/2010/main" val="90913145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db.getCollectionNames()</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an array containing the names of all collections and views in the current database.</a:t>
            </a:r>
          </a:p>
        </p:txBody>
      </p:sp>
    </p:spTree>
    <p:extLst>
      <p:ext uri="{BB962C8B-B14F-4D97-AF65-F5344CB8AC3E}">
        <p14:creationId xmlns:p14="http://schemas.microsoft.com/office/powerpoint/2010/main" val="3323673451"/>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db.getCollectionNames() </a:t>
            </a:r>
          </a:p>
        </p:txBody>
      </p:sp>
      <p:sp>
        <p:nvSpPr>
          <p:cNvPr id="7" name="Rectangle 6"/>
          <p:cNvSpPr/>
          <p:nvPr/>
        </p:nvSpPr>
        <p:spPr>
          <a:xfrm>
            <a:off x="1524000" y="762000"/>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getCollectionNames()</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an array containing the names of all collections in the current database.</a:t>
            </a:r>
            <a:endParaRPr lang="en-IN" dirty="0"/>
          </a:p>
        </p:txBody>
      </p:sp>
      <p:sp>
        <p:nvSpPr>
          <p:cNvPr id="8" name="Rectangle 7"/>
          <p:cNvSpPr/>
          <p:nvPr/>
        </p:nvSpPr>
        <p:spPr>
          <a:xfrm>
            <a:off x="1523706" y="1558533"/>
            <a:ext cx="9144000" cy="64633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show</a:t>
            </a:r>
            <a:r>
              <a:rPr lang="en-US" dirty="0">
                <a:solidFill>
                  <a:srgbClr val="D83713"/>
                </a:solidFill>
                <a:latin typeface="Source Code Pro" panose="020B0509030403020204" pitchFamily="49" charset="0"/>
                <a:ea typeface="Source Code Pro" panose="020B0509030403020204" pitchFamily="49" charset="0"/>
              </a:rPr>
              <a:t> collection</a:t>
            </a: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getCollectionNames()</a:t>
            </a:r>
          </a:p>
        </p:txBody>
      </p:sp>
      <p:sp>
        <p:nvSpPr>
          <p:cNvPr id="2" name="Rectangle 1"/>
          <p:cNvSpPr/>
          <p:nvPr/>
        </p:nvSpPr>
        <p:spPr>
          <a:xfrm>
            <a:off x="1523706" y="2438400"/>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show</a:t>
            </a:r>
            <a:r>
              <a:rPr lang="en-US"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collections</a:t>
            </a:r>
          </a:p>
          <a:p>
            <a:pPr marL="171450" indent="-171450">
              <a:buFont typeface="Arial" panose="020B0604020202020204" pitchFamily="34" charset="0"/>
              <a:buChar char="•"/>
            </a:pPr>
            <a:endParaRPr lang="en-US"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066355711"/>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Creates a new collection or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view.</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28970032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6" y="980728"/>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why NoSQL</a:t>
            </a:r>
            <a:endParaRPr lang="en-US" dirty="0"/>
          </a:p>
        </p:txBody>
      </p:sp>
      <p:pic>
        <p:nvPicPr>
          <p:cNvPr id="3" name="Picture 2"/>
          <p:cNvPicPr>
            <a:picLocks noChangeAspect="1"/>
          </p:cNvPicPr>
          <p:nvPr/>
        </p:nvPicPr>
        <p:blipFill>
          <a:blip r:embed="rId2" cstate="print"/>
          <a:stretch>
            <a:fillRect/>
          </a:stretch>
        </p:blipFill>
        <p:spPr>
          <a:xfrm>
            <a:off x="1847528" y="1916833"/>
            <a:ext cx="8667496" cy="3938266"/>
          </a:xfrm>
          <a:prstGeom prst="rect">
            <a:avLst/>
          </a:prstGeom>
        </p:spPr>
      </p:pic>
    </p:spTree>
    <p:extLst>
      <p:ext uri="{BB962C8B-B14F-4D97-AF65-F5344CB8AC3E}">
        <p14:creationId xmlns:p14="http://schemas.microsoft.com/office/powerpoint/2010/main" val="615399212"/>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a:t>
            </a:r>
          </a:p>
        </p:txBody>
      </p:sp>
      <p:sp>
        <p:nvSpPr>
          <p:cNvPr id="7" name="Rectangle 6"/>
          <p:cNvSpPr/>
          <p:nvPr/>
        </p:nvSpPr>
        <p:spPr>
          <a:xfrm>
            <a:off x="1524000" y="762000"/>
            <a:ext cx="9144000" cy="1477328"/>
          </a:xfrm>
          <a:prstGeom prst="rect">
            <a:avLst/>
          </a:prstGeom>
        </p:spPr>
        <p:txBody>
          <a:bodyPr wrap="square">
            <a:spAutoFit/>
          </a:bodyPr>
          <a:lstStyle/>
          <a:p>
            <a:r>
              <a:rPr lang="en-IN" b="1" i="1" dirty="0">
                <a:solidFill>
                  <a:srgbClr val="036883"/>
                </a:solidFill>
                <a:latin typeface="Palatino Linotype" panose="02040502050505030304" pitchFamily="18" charset="0"/>
              </a:rPr>
              <a:t>Capped</a:t>
            </a:r>
            <a:r>
              <a:rPr lang="en-IN" dirty="0">
                <a:latin typeface="Palatino Linotype" panose="02040502050505030304" pitchFamily="18" charset="0"/>
              </a:rPr>
              <a:t> collections have maximum size or document counts that prevent them from growing beyond maximum thresholds. All capped collections must specify a maximum size and may also specify a maximum document count. </a:t>
            </a:r>
            <a:r>
              <a:rPr lang="en-IN" b="1" dirty="0">
                <a:solidFill>
                  <a:srgbClr val="C00000"/>
                </a:solidFill>
                <a:latin typeface="Palatino Linotype" panose="02040502050505030304" pitchFamily="18" charset="0"/>
              </a:rPr>
              <a:t>MongoDB removes older documents if a collection reaches the maximum size limit before it reaches the maximum document count. </a:t>
            </a:r>
          </a:p>
        </p:txBody>
      </p:sp>
      <p:sp>
        <p:nvSpPr>
          <p:cNvPr id="8" name="Rectangle 7"/>
          <p:cNvSpPr/>
          <p:nvPr/>
        </p:nvSpPr>
        <p:spPr>
          <a:xfrm>
            <a:off x="1524000" y="2472614"/>
            <a:ext cx="8994812"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createCollection</a:t>
            </a:r>
            <a:r>
              <a:rPr lang="en-IN" dirty="0">
                <a:solidFill>
                  <a:srgbClr val="061621"/>
                </a:solidFill>
                <a:latin typeface="Source Code Pro" panose="020B0509030403020204" pitchFamily="49" charset="0"/>
                <a:ea typeface="Source Code Pro" panose="020B0509030403020204" pitchFamily="49" charset="0"/>
              </a:rPr>
              <a:t>(name, { options1, options2, ... })</a:t>
            </a:r>
          </a:p>
        </p:txBody>
      </p:sp>
      <p:sp>
        <p:nvSpPr>
          <p:cNvPr id="2" name="Rectangle 1"/>
          <p:cNvSpPr/>
          <p:nvPr/>
        </p:nvSpPr>
        <p:spPr>
          <a:xfrm>
            <a:off x="1524000" y="4657225"/>
            <a:ext cx="9900592" cy="1169551"/>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IN" sz="600" dirty="0">
              <a:solidFill>
                <a:srgbClr val="FC6F0D"/>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size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max</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FC6F0D"/>
                </a:solidFill>
                <a:latin typeface="Source Code Pro" panose="020B0509030403020204" pitchFamily="49" charset="0"/>
                <a:ea typeface="Source Code Pro" panose="020B0509030403020204" pitchFamily="49" charset="0"/>
                <a:cs typeface="Calibri" panose="020F0502020204030204" pitchFamily="34" charset="0"/>
              </a:rPr>
              <a:t>    </a:t>
            </a:r>
            <a:r>
              <a:rPr lang="en-IN"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This command creates a collection named log with a maximum size of 1 byte and a maximum of 2 documents.</a:t>
            </a:r>
            <a:endParaRPr lang="en-US" sz="14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3" name="Rectangle 2"/>
          <p:cNvSpPr/>
          <p:nvPr/>
        </p:nvSpPr>
        <p:spPr>
          <a:xfrm>
            <a:off x="1524001" y="3087866"/>
            <a:ext cx="8915400" cy="1323439"/>
          </a:xfrm>
          <a:prstGeom prst="rect">
            <a:avLst/>
          </a:prstGeom>
        </p:spPr>
        <p:txBody>
          <a:bodyPr wrap="square">
            <a:spAutoFit/>
          </a:bodyPr>
          <a:lstStyle/>
          <a:p>
            <a:r>
              <a:rPr lang="en-US" dirty="0"/>
              <a:t>The options document contains the following fields:</a:t>
            </a:r>
          </a:p>
          <a:p>
            <a:endParaRPr lang="en-US" sz="800" dirty="0"/>
          </a:p>
          <a:p>
            <a:pPr marL="285750" indent="-285750">
              <a:buFont typeface="Arial" panose="020B0604020202020204" pitchFamily="34" charset="0"/>
              <a:buChar char="•"/>
            </a:pPr>
            <a:r>
              <a:rPr lang="en-US" dirty="0">
                <a:solidFill>
                  <a:srgbClr val="036883"/>
                </a:solidFill>
              </a:rPr>
              <a:t>capped : boolean</a:t>
            </a:r>
          </a:p>
          <a:p>
            <a:pPr marL="285750" indent="-285750">
              <a:buFont typeface="Arial" panose="020B0604020202020204" pitchFamily="34" charset="0"/>
              <a:buChar char="•"/>
            </a:pPr>
            <a:r>
              <a:rPr lang="en-US" dirty="0">
                <a:solidFill>
                  <a:srgbClr val="036883"/>
                </a:solidFill>
              </a:rPr>
              <a:t>size : number</a:t>
            </a:r>
          </a:p>
          <a:p>
            <a:pPr marL="285750" indent="-285750">
              <a:buFont typeface="Arial" panose="020B0604020202020204" pitchFamily="34" charset="0"/>
              <a:buChar char="•"/>
            </a:pPr>
            <a:r>
              <a:rPr lang="en-US" dirty="0">
                <a:solidFill>
                  <a:srgbClr val="036883"/>
                </a:solidFill>
              </a:rPr>
              <a:t>max : number</a:t>
            </a:r>
          </a:p>
        </p:txBody>
      </p:sp>
    </p:spTree>
    <p:extLst>
      <p:ext uri="{BB962C8B-B14F-4D97-AF65-F5344CB8AC3E}">
        <p14:creationId xmlns:p14="http://schemas.microsoft.com/office/powerpoint/2010/main" val="2399151553"/>
      </p:ext>
    </p:extLst>
  </p:cSld>
  <p:clrMapOvr>
    <a:masterClrMapping/>
  </p:clrMapOvr>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db.collection.isCapped()</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true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if the collection is a capped collection, otherwise returns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a:t>
            </a:r>
          </a:p>
        </p:txBody>
      </p:sp>
    </p:spTree>
    <p:extLst>
      <p:ext uri="{BB962C8B-B14F-4D97-AF65-F5344CB8AC3E}">
        <p14:creationId xmlns:p14="http://schemas.microsoft.com/office/powerpoint/2010/main" val="616244620"/>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db.collection.isCapped()</a:t>
            </a:r>
          </a:p>
        </p:txBody>
      </p:sp>
      <p:sp>
        <p:nvSpPr>
          <p:cNvPr id="7" name="Rectangle 6"/>
          <p:cNvSpPr/>
          <p:nvPr/>
        </p:nvSpPr>
        <p:spPr>
          <a:xfrm>
            <a:off x="1600200" y="762000"/>
            <a:ext cx="8994812" cy="369332"/>
          </a:xfrm>
          <a:prstGeom prst="rect">
            <a:avLst/>
          </a:prstGeom>
        </p:spPr>
        <p:txBody>
          <a:bodyPr wrap="square">
            <a:spAutoFit/>
          </a:bodyPr>
          <a:lstStyle/>
          <a:p>
            <a:r>
              <a:rPr lang="en-US" b="1" i="1" dirty="0">
                <a:solidFill>
                  <a:srgbClr val="036883"/>
                </a:solidFill>
                <a:latin typeface="Palatino Linotype" panose="02040502050505030304" pitchFamily="18" charset="0"/>
              </a:rPr>
              <a:t>isCapped()</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returns true if the collection is a capped collection, otherwise returns false.</a:t>
            </a:r>
            <a:r>
              <a:rPr lang="en-IN" dirty="0"/>
              <a:t> </a:t>
            </a:r>
          </a:p>
        </p:txBody>
      </p:sp>
      <p:sp>
        <p:nvSpPr>
          <p:cNvPr id="8" name="Rectangle 7"/>
          <p:cNvSpPr/>
          <p:nvPr/>
        </p:nvSpPr>
        <p:spPr>
          <a:xfrm>
            <a:off x="1524000" y="1371600"/>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isCapped()</a:t>
            </a:r>
          </a:p>
        </p:txBody>
      </p:sp>
      <p:sp>
        <p:nvSpPr>
          <p:cNvPr id="2" name="Rectangle 1"/>
          <p:cNvSpPr/>
          <p:nvPr/>
        </p:nvSpPr>
        <p:spPr>
          <a:xfrm>
            <a:off x="1673188" y="2099387"/>
            <a:ext cx="8845624"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.log.</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isCapped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661251599"/>
      </p:ext>
    </p:extLst>
  </p:cSld>
  <p:clrMapOvr>
    <a:masterClrMapping/>
  </p:clrMapOvr>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db.createCollection - validator</a:t>
            </a:r>
            <a:endParaRPr lang="en-US" dirty="0"/>
          </a:p>
        </p:txBody>
      </p:sp>
      <p:sp>
        <p:nvSpPr>
          <p:cNvPr id="3" name="Rectangle 2"/>
          <p:cNvSpPr/>
          <p:nvPr/>
        </p:nvSpPr>
        <p:spPr>
          <a:xfrm>
            <a:off x="1943100" y="2861953"/>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Collections with validation compare each inserted or updated document against the criteria specified in the validator option.</a:t>
            </a:r>
          </a:p>
        </p:txBody>
      </p:sp>
    </p:spTree>
    <p:extLst>
      <p:ext uri="{BB962C8B-B14F-4D97-AF65-F5344CB8AC3E}">
        <p14:creationId xmlns:p14="http://schemas.microsoft.com/office/powerpoint/2010/main" val="896330049"/>
      </p:ext>
    </p:extLst>
  </p:cSld>
  <p:clrMapOvr>
    <a:masterClrMapping/>
  </p:clrMapOvr>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1524000" y="1678156"/>
            <a:ext cx="9144000" cy="313932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"product",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isAvailable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product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price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 minimum: </a:t>
            </a:r>
            <a:r>
              <a:rPr lang="en-IN" dirty="0">
                <a:solidFill>
                  <a:srgbClr val="994646"/>
                </a:solidFill>
                <a:latin typeface="Source Code Pro" panose="020B0509030403020204" pitchFamily="49" charset="0"/>
                <a:ea typeface="Source Code Pro" panose="020B0509030403020204" pitchFamily="49" charset="0"/>
              </a:rPr>
              <a:t>1000</a:t>
            </a:r>
            <a:r>
              <a:rPr lang="en-IN" dirty="0">
                <a:latin typeface="Source Code Pro" panose="020B0509030403020204" pitchFamily="49" charset="0"/>
                <a:ea typeface="Source Code Pro" panose="020B0509030403020204" pitchFamily="49" charset="0"/>
                <a:cs typeface="Calibri" panose="020F0502020204030204" pitchFamily="34" charset="0"/>
              </a:rPr>
              <a:t>, maximum: </a:t>
            </a:r>
            <a:r>
              <a:rPr lang="en-IN" dirty="0">
                <a:solidFill>
                  <a:srgbClr val="994646"/>
                </a:solidFill>
                <a:latin typeface="Source Code Pro" panose="020B0509030403020204" pitchFamily="49" charset="0"/>
                <a:ea typeface="Source Code Pro" panose="020B0509030403020204" pitchFamily="49" charset="0"/>
              </a:rPr>
              <a:t>5000</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"in-store", "in-warehouse"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63538"/>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isAvailable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"bool"</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IN"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088618833"/>
      </p:ext>
    </p:extLst>
  </p:cSld>
  <p:clrMapOvr>
    <a:masterClrMapping/>
  </p:clrMapOvr>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db.createCollection - validator</a:t>
            </a:r>
          </a:p>
        </p:txBody>
      </p:sp>
      <p:sp>
        <p:nvSpPr>
          <p:cNvPr id="7" name="Rectangle 6"/>
          <p:cNvSpPr/>
          <p:nvPr/>
        </p:nvSpPr>
        <p:spPr>
          <a:xfrm>
            <a:off x="1524000" y="620688"/>
            <a:ext cx="9144000" cy="369332"/>
          </a:xfrm>
          <a:prstGeom prst="rect">
            <a:avLst/>
          </a:prstGeom>
        </p:spPr>
        <p:txBody>
          <a:bodyPr wrap="square">
            <a:spAutoFit/>
          </a:bodyPr>
          <a:lstStyle/>
          <a:p>
            <a:r>
              <a:rPr lang="en-US" dirty="0"/>
              <a:t>The </a:t>
            </a:r>
            <a:r>
              <a:rPr lang="en-US" b="1" i="1" dirty="0">
                <a:solidFill>
                  <a:srgbClr val="036883"/>
                </a:solidFill>
                <a:latin typeface="Palatino Linotype" panose="02040502050505030304" pitchFamily="18" charset="0"/>
              </a:rPr>
              <a:t>$jsonSchema</a:t>
            </a:r>
            <a:r>
              <a:rPr lang="en-US" dirty="0"/>
              <a:t> operator matches documents that satisfy the specified JSON Schema.</a:t>
            </a:r>
            <a:endParaRPr lang="en-IN" dirty="0"/>
          </a:p>
        </p:txBody>
      </p:sp>
      <p:sp>
        <p:nvSpPr>
          <p:cNvPr id="8" name="Rectangle 7"/>
          <p:cNvSpPr/>
          <p:nvPr/>
        </p:nvSpPr>
        <p:spPr>
          <a:xfrm>
            <a:off x="1524000" y="1052736"/>
            <a:ext cx="9144000" cy="369332"/>
          </a:xfrm>
          <a:prstGeom prst="rect">
            <a:avLst/>
          </a:prstGeom>
        </p:spPr>
        <p:txBody>
          <a:bodyPr wrap="square">
            <a:spAutoFit/>
          </a:bodyPr>
          <a:lstStyle/>
          <a:p>
            <a:r>
              <a:rPr lang="en-IN"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$jsonSchema: &lt;JSON Schema object&gt; }</a:t>
            </a:r>
          </a:p>
        </p:txBody>
      </p:sp>
      <p:sp>
        <p:nvSpPr>
          <p:cNvPr id="10" name="TextBox 9">
            <a:extLst>
              <a:ext uri="{FF2B5EF4-FFF2-40B4-BE49-F238E27FC236}">
                <a16:creationId xmlns:a16="http://schemas.microsoft.com/office/drawing/2014/main" id="{A224FE68-8AE3-4D9B-BA86-82F12EE61BB9}"/>
              </a:ext>
            </a:extLst>
          </p:cNvPr>
          <p:cNvSpPr txBox="1"/>
          <p:nvPr/>
        </p:nvSpPr>
        <p:spPr>
          <a:xfrm>
            <a:off x="263352" y="1550397"/>
            <a:ext cx="11521280"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createCollection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"person",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validator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$jsonSchema</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"object",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required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phone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properties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countryCode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"string",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"countryCode must be a string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mobile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bsonType</a:t>
            </a:r>
            <a:r>
              <a:rPr lang="en-IN" dirty="0">
                <a:latin typeface="Source Code Pro" panose="020B0509030403020204" pitchFamily="49" charset="0"/>
                <a:ea typeface="Source Code Pro" panose="020B0509030403020204" pitchFamily="49" charset="0"/>
                <a:cs typeface="Calibri" panose="020F0502020204030204" pitchFamily="34" charset="0"/>
              </a:rPr>
              <a:t>: "double",</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"mobile must be a integer and is required"</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status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enum</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"Working", "Not Working"</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description</a:t>
            </a:r>
            <a:r>
              <a:rPr lang="en-IN" dirty="0">
                <a:latin typeface="Source Code Pro" panose="020B0509030403020204" pitchFamily="49" charset="0"/>
                <a:ea typeface="Source Code Pro" panose="020B0509030403020204" pitchFamily="49" charset="0"/>
                <a:cs typeface="Calibri" panose="020F0502020204030204" pitchFamily="34" charset="0"/>
              </a:rPr>
              <a:t>: "status must be a either ['Working', 'Not Working']"</a:t>
            </a:r>
          </a:p>
          <a:p>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85331366"/>
      </p:ext>
    </p:extLst>
  </p:cSld>
  <p:clrMapOvr>
    <a:masterClrMapping/>
  </p:clrMapOvr>
</p:sld>
</file>

<file path=ppt/slides/slide5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Returns a collection or a view object that is in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the DB.</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501865823"/>
      </p:ext>
    </p:extLst>
  </p:cSld>
  <p:clrMapOvr>
    <a:masterClrMapping/>
  </p:clrMapOvr>
</p:sld>
</file>

<file path=ppt/slides/slide5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db.getCollection()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1673188" y="1383966"/>
            <a:ext cx="8845624"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rgbClr val="061621"/>
                </a:solidFill>
                <a:latin typeface="Source Code Pro" panose="020B0509030403020204" pitchFamily="49" charset="0"/>
                <a:ea typeface="Source Code Pro" panose="020B0509030403020204" pitchFamily="49" charset="0"/>
              </a:rPr>
              <a:t>('name')</a:t>
            </a:r>
          </a:p>
        </p:txBody>
      </p:sp>
      <p:sp>
        <p:nvSpPr>
          <p:cNvPr id="2" name="Rectangle 1"/>
          <p:cNvSpPr/>
          <p:nvPr/>
        </p:nvSpPr>
        <p:spPr>
          <a:xfrm>
            <a:off x="1673188" y="2060848"/>
            <a:ext cx="8845624"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TextBox 8">
            <a:extLst>
              <a:ext uri="{FF2B5EF4-FFF2-40B4-BE49-F238E27FC236}">
                <a16:creationId xmlns:a16="http://schemas.microsoft.com/office/drawing/2014/main" id="{A726390A-B12E-4EEC-81D3-B8211363B695}"/>
              </a:ext>
            </a:extLst>
          </p:cNvPr>
          <p:cNvSpPr txBox="1"/>
          <p:nvPr/>
        </p:nvSpPr>
        <p:spPr>
          <a:xfrm>
            <a:off x="1524000" y="2780928"/>
            <a:ext cx="9144000" cy="2862322"/>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auth</a:t>
            </a:r>
            <a:r>
              <a:rPr lang="en-IN" dirty="0">
                <a:latin typeface="Source Code Pro" panose="020B0509030403020204" pitchFamily="49" charset="0"/>
                <a:ea typeface="Source Code Pro" panose="020B0509030403020204" pitchFamily="49" charset="0"/>
                <a:cs typeface="Calibri" panose="020F0502020204030204" pitchFamily="34" charset="0"/>
              </a:rPr>
              <a:t> = db.</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12824D"/>
                </a:solidFill>
                <a:latin typeface="Source Code Pro" panose="020B0509030403020204" pitchFamily="49" charset="0"/>
                <a:ea typeface="Source Code Pro" panose="020B0509030403020204" pitchFamily="49" charset="0"/>
                <a:cs typeface="Calibri" panose="020F0502020204030204" pitchFamily="34" charset="0"/>
              </a:rPr>
              <a:t>author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usrName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John</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Doe</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usrDept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usrTitle :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Executive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Account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authLevel :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authDept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Customers</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endParaRPr>
          </a:p>
          <a:p>
            <a:pPr marL="363538"/>
            <a:r>
              <a:rPr lang="en-IN" dirty="0">
                <a:latin typeface="Source Code Pro" panose="020B0509030403020204" pitchFamily="49" charset="0"/>
                <a:ea typeface="Source Code Pro" panose="020B0509030403020204" pitchFamily="49" charset="0"/>
                <a:cs typeface="Calibri" panose="020F0502020204030204" pitchFamily="34" charset="0"/>
              </a:rPr>
              <a:t>auth.</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2079836462"/>
      </p:ext>
    </p:extLst>
  </p:cSld>
  <p:clrMapOvr>
    <a:masterClrMapping/>
  </p:clrMapOvr>
</p:sld>
</file>

<file path=ppt/slides/slide5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db.getSiblingDB()</a:t>
            </a:r>
            <a:endParaRPr lang="en-US" dirty="0"/>
          </a:p>
        </p:txBody>
      </p:sp>
      <p:sp>
        <p:nvSpPr>
          <p:cNvPr id="3" name="Rectangle 2"/>
          <p:cNvSpPr/>
          <p:nvPr/>
        </p:nvSpPr>
        <p:spPr>
          <a:xfrm>
            <a:off x="1943100" y="2915652"/>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 access another database without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switching databases.</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790943071"/>
      </p:ext>
    </p:extLst>
  </p:cSld>
  <p:clrMapOvr>
    <a:masterClrMapping/>
  </p:clrMapOvr>
</p:sld>
</file>

<file path=ppt/slides/slide5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db.getSiblingDB()</a:t>
            </a:r>
          </a:p>
        </p:txBody>
      </p:sp>
      <p:sp>
        <p:nvSpPr>
          <p:cNvPr id="7" name="Rectangle 6"/>
          <p:cNvSpPr/>
          <p:nvPr/>
        </p:nvSpPr>
        <p:spPr>
          <a:xfrm>
            <a:off x="1523999" y="762000"/>
            <a:ext cx="9143999" cy="369332"/>
          </a:xfrm>
          <a:prstGeom prst="rect">
            <a:avLst/>
          </a:prstGeom>
        </p:spPr>
        <p:txBody>
          <a:bodyPr wrap="square">
            <a:spAutoFit/>
          </a:bodyPr>
          <a:lstStyle/>
          <a:p>
            <a:r>
              <a:rPr lang="en-US" dirty="0"/>
              <a:t>Used to return another database without modifying the db variable in the shell environment.</a:t>
            </a:r>
            <a:r>
              <a:rPr lang="en-IN" dirty="0"/>
              <a:t> </a:t>
            </a:r>
          </a:p>
        </p:txBody>
      </p:sp>
      <p:sp>
        <p:nvSpPr>
          <p:cNvPr id="8" name="Rectangle 7"/>
          <p:cNvSpPr/>
          <p:nvPr/>
        </p:nvSpPr>
        <p:spPr>
          <a:xfrm>
            <a:off x="1523999" y="1535668"/>
            <a:ext cx="9143999"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getSiblingDB</a:t>
            </a:r>
            <a:r>
              <a:rPr lang="en-IN" dirty="0">
                <a:solidFill>
                  <a:srgbClr val="061621"/>
                </a:solidFill>
                <a:latin typeface="Source Code Pro" panose="020B0509030403020204" pitchFamily="49" charset="0"/>
                <a:ea typeface="Source Code Pro" panose="020B0509030403020204" pitchFamily="49" charset="0"/>
              </a:rPr>
              <a:t>(&lt;database&gt;)</a:t>
            </a:r>
          </a:p>
        </p:txBody>
      </p:sp>
      <p:sp>
        <p:nvSpPr>
          <p:cNvPr id="2" name="Rectangle 1"/>
          <p:cNvSpPr/>
          <p:nvPr/>
        </p:nvSpPr>
        <p:spPr>
          <a:xfrm>
            <a:off x="1523999" y="2195572"/>
            <a:ext cx="9143999" cy="369332"/>
          </a:xfrm>
          <a:prstGeom prst="rect">
            <a:avLst/>
          </a:prstGeom>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'db1'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getCollectionNames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794748492"/>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79377" y="3068305"/>
            <a:ext cx="10285733" cy="3241015"/>
          </a:xfrm>
          <a:prstGeom prst="rect">
            <a:avLst/>
          </a:prstGeom>
        </p:spPr>
        <p:txBody>
          <a:bodyPr wrap="square">
            <a:spAutoFit/>
          </a:bodyPr>
          <a:lstStyle/>
          <a:p>
            <a:pPr>
              <a:lnSpc>
                <a:spcPct val="107000"/>
              </a:lnSpc>
            </a:pPr>
            <a:r>
              <a:rPr lang="en-IN" sz="2200" dirty="0">
                <a:solidFill>
                  <a:srgbClr val="FF0000"/>
                </a:solidFill>
                <a:latin typeface="Palatino Linotype" panose="02040502050505030304" pitchFamily="18" charset="0"/>
                <a:ea typeface="Calibri" panose="020F0502020204030204" pitchFamily="34" charset="0"/>
                <a:cs typeface="Times New Roman" panose="02020603050405020304" pitchFamily="18" charset="0"/>
              </a:rPr>
              <a:t>Remember:</a:t>
            </a:r>
          </a:p>
          <a:p>
            <a:pPr marL="342900" indent="-342900">
              <a:lnSpc>
                <a:spcPct val="107000"/>
              </a:lnSpc>
              <a:buFont typeface="Symbol" panose="05050102010706020507" pitchFamily="18" charset="2"/>
              <a:buChar char=""/>
            </a:pPr>
            <a:endParaRPr lang="en-IN" sz="800"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Data Persistence on Server-Side via NoSQL.</a:t>
            </a:r>
            <a:endParaRPr lang="en-US" dirty="0">
              <a:latin typeface="Palatino Linotype" panose="02040502050505030304" pitchFamily="18" charset="0"/>
              <a:ea typeface="Calibri" panose="020F0502020204030204" pitchFamily="34" charset="0"/>
              <a:cs typeface="Times New Roman" panose="02020603050405020304" pitchFamily="18" charset="0"/>
            </a:endParaRP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Does not use SQL-like query language.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Longer persistence</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Store massive amounts of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Systems can be scaled.</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High availability.</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Semi-structured data.</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Support for numerous concurrent connections.</a:t>
            </a:r>
          </a:p>
          <a:p>
            <a:pPr marL="342900" indent="-342900">
              <a:lnSpc>
                <a:spcPct val="107000"/>
              </a:lnSpc>
              <a:buFont typeface="Arial" panose="020B0604020202020204" pitchFamily="34" charset="0"/>
              <a:buChar char="•"/>
            </a:pPr>
            <a:r>
              <a:rPr lang="en-IN" dirty="0">
                <a:latin typeface="Palatino Linotype" panose="02040502050505030304" pitchFamily="18" charset="0"/>
                <a:ea typeface="Calibri" panose="020F0502020204030204" pitchFamily="34" charset="0"/>
                <a:cs typeface="Times New Roman" panose="02020603050405020304" pitchFamily="18" charset="0"/>
              </a:rPr>
              <a:t>Indexing of records for faster retrieval</a:t>
            </a:r>
            <a:endParaRPr lang="en-US" dirty="0">
              <a:latin typeface="Palatino Linotype" panose="02040502050505030304" pitchFamily="18" charset="0"/>
            </a:endParaRPr>
          </a:p>
        </p:txBody>
      </p:sp>
      <p:sp>
        <p:nvSpPr>
          <p:cNvPr id="5" name="Rectangle 4">
            <a:extLst>
              <a:ext uri="{FF2B5EF4-FFF2-40B4-BE49-F238E27FC236}">
                <a16:creationId xmlns:a16="http://schemas.microsoft.com/office/drawing/2014/main" id="{1F7D67C4-309D-402E-86E1-29499A1EFA74}"/>
              </a:ext>
            </a:extLst>
          </p:cNvPr>
          <p:cNvSpPr/>
          <p:nvPr/>
        </p:nvSpPr>
        <p:spPr>
          <a:xfrm>
            <a:off x="479376" y="836712"/>
            <a:ext cx="11305256" cy="1969770"/>
          </a:xfrm>
          <a:prstGeom prst="rect">
            <a:avLst/>
          </a:prstGeom>
        </p:spPr>
        <p:txBody>
          <a:bodyPr wrap="square">
            <a:spAutoFit/>
          </a:bodyPr>
          <a:lstStyle/>
          <a:p>
            <a:pPr fontAlgn="base"/>
            <a:r>
              <a:rPr lang="en-US" sz="2200" dirty="0">
                <a:solidFill>
                  <a:srgbClr val="FF0000"/>
                </a:solidFill>
                <a:latin typeface="Palatino Linotype" panose="02040502050505030304" pitchFamily="18" charset="0"/>
              </a:rPr>
              <a:t>When should NoSQL be used:</a:t>
            </a:r>
          </a:p>
          <a:p>
            <a:pPr fontAlgn="base"/>
            <a:endParaRPr lang="en-US" sz="800" dirty="0">
              <a:solidFill>
                <a:srgbClr val="FF0000"/>
              </a:solidFill>
              <a:latin typeface="Palatino Linotype" panose="02040502050505030304" pitchFamily="18" charset="0"/>
            </a:endParaRPr>
          </a:p>
          <a:p>
            <a:pPr marL="285750" indent="-285750" fontAlgn="base">
              <a:buFont typeface="Arial" panose="020B0604020202020204" pitchFamily="34" charset="0"/>
              <a:buChar char="•"/>
            </a:pPr>
            <a:r>
              <a:rPr lang="en-US" dirty="0">
                <a:latin typeface="Palatino Linotype" panose="02040502050505030304" pitchFamily="18" charset="0"/>
              </a:rPr>
              <a:t>When huge amount of data need to be stored and retrieved .</a:t>
            </a:r>
          </a:p>
          <a:p>
            <a:pPr marL="285750" indent="-285750" fontAlgn="base">
              <a:buFont typeface="Arial" panose="020B0604020202020204" pitchFamily="34" charset="0"/>
              <a:buChar char="•"/>
            </a:pPr>
            <a:r>
              <a:rPr lang="en-US" dirty="0">
                <a:latin typeface="Palatino Linotype" panose="02040502050505030304" pitchFamily="18" charset="0"/>
              </a:rPr>
              <a:t>The relationship between the data you store is not that important</a:t>
            </a:r>
          </a:p>
          <a:p>
            <a:pPr marL="285750" indent="-285750" fontAlgn="base">
              <a:buFont typeface="Arial" panose="020B0604020202020204" pitchFamily="34" charset="0"/>
              <a:buChar char="•"/>
            </a:pPr>
            <a:r>
              <a:rPr lang="en-US" dirty="0">
                <a:latin typeface="Palatino Linotype" panose="02040502050505030304" pitchFamily="18" charset="0"/>
              </a:rPr>
              <a:t>The data changing over time and is not structured.</a:t>
            </a:r>
          </a:p>
          <a:p>
            <a:pPr marL="285750" indent="-285750" fontAlgn="base">
              <a:buFont typeface="Arial" panose="020B0604020202020204" pitchFamily="34" charset="0"/>
              <a:buChar char="•"/>
            </a:pPr>
            <a:r>
              <a:rPr lang="en-US" dirty="0">
                <a:latin typeface="Palatino Linotype" panose="02040502050505030304" pitchFamily="18" charset="0"/>
              </a:rPr>
              <a:t>Support of Constraints and Joins is not required at database level.</a:t>
            </a:r>
          </a:p>
          <a:p>
            <a:pPr marL="285750" indent="-285750" fontAlgn="base">
              <a:buFont typeface="Arial" panose="020B0604020202020204" pitchFamily="34" charset="0"/>
              <a:buChar char="•"/>
            </a:pPr>
            <a:r>
              <a:rPr lang="en-US" dirty="0">
                <a:latin typeface="Palatino Linotype" panose="02040502050505030304" pitchFamily="18" charset="0"/>
              </a:rPr>
              <a:t>The data is growing continuously and you need to scale the database regular to handle the data.</a:t>
            </a:r>
          </a:p>
        </p:txBody>
      </p:sp>
      <p:sp>
        <p:nvSpPr>
          <p:cNvPr id="6" name="Rectangle 5">
            <a:extLst>
              <a:ext uri="{FF2B5EF4-FFF2-40B4-BE49-F238E27FC236}">
                <a16:creationId xmlns:a16="http://schemas.microsoft.com/office/drawing/2014/main" id="{34ACE9D3-6030-4F51-8C1F-FE5937B703D0}"/>
              </a:ext>
            </a:extLst>
          </p:cNvPr>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when to use NoSQL</a:t>
            </a:r>
          </a:p>
        </p:txBody>
      </p:sp>
      <p:cxnSp>
        <p:nvCxnSpPr>
          <p:cNvPr id="8" name="Straight Connector 7">
            <a:extLst>
              <a:ext uri="{FF2B5EF4-FFF2-40B4-BE49-F238E27FC236}">
                <a16:creationId xmlns:a16="http://schemas.microsoft.com/office/drawing/2014/main" id="{0A402877-0602-41E5-9986-1AB0D665298D}"/>
              </a:ext>
            </a:extLst>
          </p:cNvPr>
          <p:cNvCxnSpPr/>
          <p:nvPr/>
        </p:nvCxnSpPr>
        <p:spPr>
          <a:xfrm>
            <a:off x="479376" y="2852936"/>
            <a:ext cx="10657184" cy="0"/>
          </a:xfrm>
          <a:prstGeom prst="line">
            <a:avLst/>
          </a:prstGeom>
        </p:spPr>
        <p:style>
          <a:lnRef idx="1">
            <a:schemeClr val="accent1"/>
          </a:lnRef>
          <a:fillRef idx="0">
            <a:schemeClr val="accent1"/>
          </a:fillRef>
          <a:effectRef idx="0">
            <a:schemeClr val="accent1"/>
          </a:effectRef>
          <a:fontRef idx="minor">
            <a:schemeClr val="tx1"/>
          </a:fontRef>
        </p:style>
      </p:cxnSp>
      <p:cxnSp>
        <p:nvCxnSpPr>
          <p:cNvPr id="9" name="Straight Connector 8">
            <a:extLst>
              <a:ext uri="{FF2B5EF4-FFF2-40B4-BE49-F238E27FC236}">
                <a16:creationId xmlns:a16="http://schemas.microsoft.com/office/drawing/2014/main" id="{6B3D7324-9AF9-4715-9F59-EC42D0873C22}"/>
              </a:ext>
            </a:extLst>
          </p:cNvPr>
          <p:cNvCxnSpPr/>
          <p:nvPr/>
        </p:nvCxnSpPr>
        <p:spPr>
          <a:xfrm>
            <a:off x="479376" y="6511392"/>
            <a:ext cx="10657184"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4176766287"/>
      </p:ext>
    </p:extLst>
  </p:cSld>
  <p:clrMapOvr>
    <a:masterClrMapping/>
  </p:clrMapOvr>
</p:sld>
</file>

<file path=ppt/slides/slide6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db.collection.renameCollection()</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Renames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a 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142020784"/>
      </p:ext>
    </p:extLst>
  </p:cSld>
  <p:clrMapOvr>
    <a:masterClrMapping/>
  </p:clrMapOvr>
</p:sld>
</file>

<file path=ppt/slides/slide6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db.collection.renameCollection()</a:t>
            </a:r>
          </a:p>
        </p:txBody>
      </p:sp>
      <p:sp>
        <p:nvSpPr>
          <p:cNvPr id="8" name="Rectangle 7"/>
          <p:cNvSpPr/>
          <p:nvPr/>
        </p:nvSpPr>
        <p:spPr>
          <a:xfrm>
            <a:off x="1673188" y="1676400"/>
            <a:ext cx="8845624"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renameCollection</a:t>
            </a:r>
            <a:r>
              <a:rPr lang="en-IN" dirty="0">
                <a:solidFill>
                  <a:srgbClr val="061621"/>
                </a:solidFill>
                <a:latin typeface="Source Code Pro" panose="020B0509030403020204" pitchFamily="49" charset="0"/>
                <a:ea typeface="Source Code Pro" panose="020B0509030403020204" pitchFamily="49" charset="0"/>
              </a:rPr>
              <a:t>(target, dropTarget)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renameCollection</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'employee', </a:t>
            </a:r>
            <a:r>
              <a:rPr lang="en-IN" dirty="0">
                <a:solidFill>
                  <a:schemeClr val="accent5">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4" name="Rectangle 3"/>
          <p:cNvSpPr/>
          <p:nvPr/>
        </p:nvSpPr>
        <p:spPr>
          <a:xfrm>
            <a:off x="1688032" y="3048001"/>
            <a:ext cx="8830780" cy="646331"/>
          </a:xfrm>
          <a:prstGeom prst="rect">
            <a:avLst/>
          </a:prstGeom>
        </p:spPr>
        <p:txBody>
          <a:bodyPr wrap="square">
            <a:spAutoFit/>
          </a:bodyPr>
          <a:lstStyle/>
          <a:p>
            <a:r>
              <a:rPr lang="en-US" dirty="0">
                <a:solidFill>
                  <a:srgbClr val="B22251"/>
                </a:solidFill>
              </a:rPr>
              <a:t>dropTarget</a:t>
            </a:r>
            <a:r>
              <a:rPr lang="en-US" dirty="0"/>
              <a:t> : If true, mongod drops the target of renameCollection prior to renaming the collection. The default value is false.</a:t>
            </a:r>
          </a:p>
        </p:txBody>
      </p:sp>
    </p:spTree>
    <p:extLst>
      <p:ext uri="{BB962C8B-B14F-4D97-AF65-F5344CB8AC3E}">
        <p14:creationId xmlns:p14="http://schemas.microsoft.com/office/powerpoint/2010/main" val="1877133030"/>
      </p:ext>
    </p:extLst>
  </p:cSld>
  <p:clrMapOvr>
    <a:masterClrMapping/>
  </p:clrMapOvr>
</p:sld>
</file>

<file path=ppt/slides/slide6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db.collection.drop()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Removes a collection or view from the database. The method also removes any indexes associated with the dropped collection.</a:t>
            </a:r>
          </a:p>
        </p:txBody>
      </p:sp>
    </p:spTree>
    <p:extLst>
      <p:ext uri="{BB962C8B-B14F-4D97-AF65-F5344CB8AC3E}">
        <p14:creationId xmlns:p14="http://schemas.microsoft.com/office/powerpoint/2010/main" val="1235406667"/>
      </p:ext>
    </p:extLst>
  </p:cSld>
  <p:clrMapOvr>
    <a:masterClrMapping/>
  </p:clrMapOvr>
</p:sld>
</file>

<file path=ppt/slides/slide6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db.collection.drop()</a:t>
            </a:r>
          </a:p>
        </p:txBody>
      </p:sp>
      <p:sp>
        <p:nvSpPr>
          <p:cNvPr id="8" name="Rectangle 7"/>
          <p:cNvSpPr/>
          <p:nvPr/>
        </p:nvSpPr>
        <p:spPr>
          <a:xfrm>
            <a:off x="1524000" y="1700808"/>
            <a:ext cx="9144000" cy="369332"/>
          </a:xfrm>
          <a:prstGeom prst="rect">
            <a:avLst/>
          </a:prstGeom>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drop</a:t>
            </a:r>
            <a:r>
              <a:rPr lang="en-IN" dirty="0">
                <a:solidFill>
                  <a:srgbClr val="061621"/>
                </a:solidFill>
                <a:latin typeface="Source Code Pro" panose="020B0509030403020204" pitchFamily="49" charset="0"/>
                <a:ea typeface="Source Code Pro" panose="020B0509030403020204" pitchFamily="49" charset="0"/>
              </a:rPr>
              <a:t>()</a:t>
            </a:r>
          </a:p>
        </p:txBody>
      </p:sp>
      <p:sp>
        <p:nvSpPr>
          <p:cNvPr id="2" name="Rectangle 1"/>
          <p:cNvSpPr/>
          <p:nvPr/>
        </p:nvSpPr>
        <p:spPr>
          <a:xfrm>
            <a:off x="1673188" y="2404187"/>
            <a:ext cx="8845624" cy="369332"/>
          </a:xfrm>
          <a:prstGeom prst="rect">
            <a:avLst/>
          </a:prstGeom>
        </p:spPr>
        <p:txBody>
          <a:bodyPr wrap="square">
            <a:spAutoFit/>
          </a:bodyPr>
          <a:lstStyle/>
          <a:p>
            <a:pPr marL="342900" indent="-342900">
              <a:buFont typeface="Arial" panose="020B0604020202020204" pitchFamily="34" charset="0"/>
              <a:buChar char="•"/>
            </a:pP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drop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9" name="Rectangle 8"/>
          <p:cNvSpPr/>
          <p:nvPr/>
        </p:nvSpPr>
        <p:spPr>
          <a:xfrm>
            <a:off x="1524000" y="762001"/>
            <a:ext cx="9144000" cy="646331"/>
          </a:xfrm>
          <a:prstGeom prst="rect">
            <a:avLst/>
          </a:prstGeom>
        </p:spPr>
        <p:txBody>
          <a:bodyPr wrap="square">
            <a:spAutoFit/>
          </a:bodyPr>
          <a:lstStyle/>
          <a:p>
            <a:r>
              <a:rPr lang="en-US" b="1" i="1" dirty="0">
                <a:solidFill>
                  <a:srgbClr val="036883"/>
                </a:solidFill>
                <a:latin typeface="Palatino Linotype" panose="02040502050505030304" pitchFamily="18" charset="0"/>
              </a:rPr>
              <a:t>drop()</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removes a collection or view from the database. The method also removes any indexes associated with the dropped collection.</a:t>
            </a:r>
            <a:endParaRPr lang="en-IN" dirty="0"/>
          </a:p>
        </p:txBody>
      </p:sp>
    </p:spTree>
    <p:extLst>
      <p:ext uri="{BB962C8B-B14F-4D97-AF65-F5344CB8AC3E}">
        <p14:creationId xmlns:p14="http://schemas.microsoft.com/office/powerpoint/2010/main" val="458997171"/>
      </p:ext>
    </p:extLst>
  </p:cSld>
  <p:clrMapOvr>
    <a:masterClrMapping/>
  </p:clrMapOvr>
</p:sld>
</file>

<file path=ppt/slides/slide6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561456"/>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db.collection.find()</a:t>
            </a:r>
            <a:endParaRPr lang="en-US" dirty="0"/>
          </a:p>
        </p:txBody>
      </p:sp>
      <p:sp>
        <p:nvSpPr>
          <p:cNvPr id="3" name="Rectangle 2"/>
          <p:cNvSpPr/>
          <p:nvPr/>
        </p:nvSpPr>
        <p:spPr>
          <a:xfrm>
            <a:off x="1463266" y="3452746"/>
            <a:ext cx="9265468"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
        <p:nvSpPr>
          <p:cNvPr id="4" name="Rectangle 3"/>
          <p:cNvSpPr/>
          <p:nvPr/>
        </p:nvSpPr>
        <p:spPr>
          <a:xfrm>
            <a:off x="1463266" y="4293096"/>
            <a:ext cx="9265468" cy="677108"/>
          </a:xfrm>
          <a:prstGeom prst="rect">
            <a:avLst/>
          </a:prstGeom>
          <a:noFill/>
        </p:spPr>
        <p:txBody>
          <a:bodyPr wrap="square">
            <a:spAutoFit/>
          </a:bodyPr>
          <a:lstStyle/>
          <a:p>
            <a:r>
              <a:rPr lang="en-US" sz="1900" b="1" dirty="0">
                <a:solidFill>
                  <a:schemeClr val="accent6">
                    <a:lumMod val="50000"/>
                  </a:schemeClr>
                </a:solidFill>
                <a:latin typeface="Gill Sans MT (Body)"/>
              </a:rPr>
              <a:t>By default, mongo prints the first 20 documents</a:t>
            </a:r>
            <a:r>
              <a:rPr lang="en-US" sz="1900" dirty="0">
                <a:solidFill>
                  <a:schemeClr val="accent6">
                    <a:lumMod val="50000"/>
                  </a:schemeClr>
                </a:solidFill>
                <a:latin typeface="Gill Sans MT (Body)"/>
              </a:rPr>
              <a:t>. The mongo shell will prompt the user to  </a:t>
            </a:r>
            <a:r>
              <a:rPr lang="en-US" sz="1900" b="1" dirty="0">
                <a:solidFill>
                  <a:schemeClr val="accent6">
                    <a:lumMod val="50000"/>
                  </a:schemeClr>
                </a:solidFill>
                <a:latin typeface="Gill Sans MT (Body)"/>
              </a:rPr>
              <a:t>Type </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it</a:t>
            </a:r>
            <a:r>
              <a:rPr lang="en-US" sz="1900" b="1" dirty="0">
                <a:solidFill>
                  <a:schemeClr val="accent6">
                    <a:lumMod val="50000"/>
                  </a:schemeClr>
                </a:solidFill>
                <a:latin typeface="Gill Sans MT (Body)"/>
                <a:cs typeface="Calibri" panose="020F0502020204030204" pitchFamily="34" charset="0"/>
              </a:rPr>
              <a:t>"</a:t>
            </a:r>
            <a:r>
              <a:rPr lang="en-US" sz="1900" b="1" dirty="0">
                <a:solidFill>
                  <a:schemeClr val="accent6">
                    <a:lumMod val="50000"/>
                  </a:schemeClr>
                </a:solidFill>
                <a:latin typeface="Gill Sans MT (Body)"/>
              </a:rPr>
              <a:t> to continue</a:t>
            </a:r>
            <a:r>
              <a:rPr lang="en-US" sz="1900" dirty="0">
                <a:solidFill>
                  <a:schemeClr val="accent6">
                    <a:lumMod val="50000"/>
                  </a:schemeClr>
                </a:solidFill>
                <a:latin typeface="Gill Sans MT (Body)"/>
              </a:rPr>
              <a:t> iterating the next 20 results.</a:t>
            </a:r>
          </a:p>
        </p:txBody>
      </p:sp>
      <p:sp>
        <p:nvSpPr>
          <p:cNvPr id="6" name="Rectangle 5"/>
          <p:cNvSpPr/>
          <p:nvPr/>
        </p:nvSpPr>
        <p:spPr>
          <a:xfrm>
            <a:off x="191344" y="152401"/>
            <a:ext cx="10035785" cy="830997"/>
          </a:xfrm>
          <a:prstGeom prst="rect">
            <a:avLst/>
          </a:prstGeom>
        </p:spPr>
        <p:txBody>
          <a:bodyPr wrap="square">
            <a:spAutoFit/>
          </a:bodyPr>
          <a:lstStyle/>
          <a:p>
            <a:r>
              <a:rPr lang="en-US" sz="2000" u="sng" dirty="0">
                <a:solidFill>
                  <a:srgbClr val="0070C0"/>
                </a:solidFill>
              </a:rPr>
              <a:t>Method</a:t>
            </a:r>
          </a:p>
          <a:p>
            <a:endParaRPr lang="en-US" sz="800" dirty="0">
              <a:solidFill>
                <a:srgbClr val="DEB887"/>
              </a:solidFill>
            </a:endParaRPr>
          </a:p>
          <a:p>
            <a:r>
              <a:rPr lang="en-US" sz="2000" dirty="0">
                <a:solidFill>
                  <a:srgbClr val="FF5A36"/>
                </a:solidFill>
              </a:rPr>
              <a:t>.pretty()</a:t>
            </a:r>
          </a:p>
        </p:txBody>
      </p:sp>
      <p:sp>
        <p:nvSpPr>
          <p:cNvPr id="7" name="TextBox 6">
            <a:extLst>
              <a:ext uri="{FF2B5EF4-FFF2-40B4-BE49-F238E27FC236}">
                <a16:creationId xmlns:a16="http://schemas.microsoft.com/office/drawing/2014/main" id="{9F453FA6-3D73-4637-B35D-76C6AC08FEC6}"/>
              </a:ext>
            </a:extLst>
          </p:cNvPr>
          <p:cNvSpPr txBox="1"/>
          <p:nvPr/>
        </p:nvSpPr>
        <p:spPr>
          <a:xfrm>
            <a:off x="191344" y="5971927"/>
            <a:ext cx="11737304" cy="646331"/>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_id: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Per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rgbClr val="994646"/>
                </a:solidFill>
                <a:latin typeface="Source Code Pro" panose="020B0509030403020204" pitchFamily="49" charset="0"/>
                <a:ea typeface="Source Code Pro" panose="020B0509030403020204" pitchFamily="49" charset="0"/>
              </a:rPr>
              <a:t>.05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NewSalary: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$add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$multiply</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rgbClr val="994646"/>
                </a:solidFill>
                <a:latin typeface="Source Code Pro" panose="020B0509030403020204" pitchFamily="49" charset="0"/>
                <a:ea typeface="Source Code Pro" panose="020B0509030403020204" pitchFamily="49" charset="0"/>
              </a:rPr>
              <a:t>.05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 } } )</a:t>
            </a:r>
          </a:p>
        </p:txBody>
      </p:sp>
      <p:grpSp>
        <p:nvGrpSpPr>
          <p:cNvPr id="5" name="Group 4">
            <a:extLst>
              <a:ext uri="{FF2B5EF4-FFF2-40B4-BE49-F238E27FC236}">
                <a16:creationId xmlns:a16="http://schemas.microsoft.com/office/drawing/2014/main" id="{FF4B8CC0-AE2F-4497-97BE-DEC388547003}"/>
              </a:ext>
            </a:extLst>
          </p:cNvPr>
          <p:cNvGrpSpPr/>
          <p:nvPr/>
        </p:nvGrpSpPr>
        <p:grpSpPr>
          <a:xfrm>
            <a:off x="3233464" y="102329"/>
            <a:ext cx="8839200" cy="2380115"/>
            <a:chOff x="3233464" y="174337"/>
            <a:chExt cx="8839200" cy="2380115"/>
          </a:xfrm>
        </p:grpSpPr>
        <p:sp>
          <p:nvSpPr>
            <p:cNvPr id="9" name="TextBox 8">
              <a:extLst>
                <a:ext uri="{FF2B5EF4-FFF2-40B4-BE49-F238E27FC236}">
                  <a16:creationId xmlns:a16="http://schemas.microsoft.com/office/drawing/2014/main" id="{207E4145-3E07-407A-A157-964CFB4C54A1}"/>
                </a:ext>
              </a:extLst>
            </p:cNvPr>
            <p:cNvSpPr txBox="1"/>
            <p:nvPr/>
          </p:nvSpPr>
          <p:spPr>
            <a:xfrm>
              <a:off x="3233464" y="174337"/>
              <a:ext cx="8839200" cy="1461939"/>
            </a:xfrm>
            <a:prstGeom prst="rect">
              <a:avLst/>
            </a:prstGeom>
            <a:noFill/>
          </p:spPr>
          <p:txBody>
            <a:bodyPr wrap="square">
              <a:spAutoFit/>
            </a:bodyPr>
            <a:lstStyle/>
            <a:p>
              <a:pPr algn="r"/>
              <a:r>
                <a:rPr lang="en-IN" sz="2400" i="1" dirty="0">
                  <a:solidFill>
                    <a:srgbClr val="FF0000"/>
                  </a:solidFill>
                </a:rPr>
                <a:t>Embedded Field Specification</a:t>
              </a:r>
            </a:p>
            <a:p>
              <a:pPr algn="r"/>
              <a:endParaRPr lang="en-IN" sz="400" i="1" dirty="0">
                <a:solidFill>
                  <a:srgbClr val="FF0000"/>
                </a:solidFill>
              </a:endParaRPr>
            </a:p>
            <a:p>
              <a:r>
                <a:rPr lang="en-IN" sz="2100" dirty="0">
                  <a:solidFill>
                    <a:schemeClr val="accent1">
                      <a:lumMod val="75000"/>
                    </a:schemeClr>
                  </a:solidFill>
                </a:rPr>
                <a:t>For fields in an embedded documents, you can specify the field using either:</a:t>
              </a:r>
            </a:p>
            <a:p>
              <a:endParaRPr lang="en-IN" sz="400" dirty="0"/>
            </a:p>
            <a:p>
              <a:r>
                <a:rPr lang="en-IN" b="1" dirty="0">
                  <a:solidFill>
                    <a:schemeClr val="accent5">
                      <a:lumMod val="50000"/>
                    </a:schemeClr>
                  </a:solidFill>
                </a:rPr>
                <a:t>dot notation;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"field.nestedfield": &lt;value&gt;</a:t>
              </a:r>
            </a:p>
            <a:p>
              <a:r>
                <a:rPr lang="en-IN" b="1" dirty="0">
                  <a:solidFill>
                    <a:schemeClr val="accent5">
                      <a:lumMod val="50000"/>
                    </a:schemeClr>
                  </a:solidFill>
                </a:rPr>
                <a:t>nested form;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 field: { nestedfield: &lt;value&gt; } }</a:t>
              </a:r>
            </a:p>
          </p:txBody>
        </p:sp>
        <p:sp>
          <p:nvSpPr>
            <p:cNvPr id="10" name="TextBox 9">
              <a:extLst>
                <a:ext uri="{FF2B5EF4-FFF2-40B4-BE49-F238E27FC236}">
                  <a16:creationId xmlns:a16="http://schemas.microsoft.com/office/drawing/2014/main" id="{DE1D1401-BC0E-481E-B6E6-B139E6033EA1}"/>
                </a:ext>
              </a:extLst>
            </p:cNvPr>
            <p:cNvSpPr txBox="1"/>
            <p:nvPr/>
          </p:nvSpPr>
          <p:spPr>
            <a:xfrm>
              <a:off x="3233464" y="1800399"/>
              <a:ext cx="8695184" cy="754053"/>
            </a:xfrm>
            <a:prstGeom prst="rect">
              <a:avLst/>
            </a:prstGeom>
            <a:noFill/>
          </p:spPr>
          <p:txBody>
            <a:bodyPr wrap="square">
              <a:spAutoFit/>
            </a:bodyPr>
            <a:lstStyle/>
            <a:p>
              <a:r>
                <a:rPr lang="en-IN" sz="2100" dirty="0">
                  <a:solidFill>
                    <a:schemeClr val="accent1">
                      <a:lumMod val="75000"/>
                    </a:schemeClr>
                  </a:solidFill>
                </a:rPr>
                <a:t>For query on array elements:</a:t>
              </a:r>
            </a:p>
            <a:p>
              <a:endParaRPr lang="en-IN" sz="400" b="1" dirty="0">
                <a:solidFill>
                  <a:schemeClr val="accent5">
                    <a:lumMod val="50000"/>
                  </a:schemeClr>
                </a:solidFill>
              </a:endParaRPr>
            </a:p>
            <a:p>
              <a:r>
                <a:rPr lang="en-IN" b="1" dirty="0">
                  <a:solidFill>
                    <a:schemeClr val="accent5">
                      <a:lumMod val="50000"/>
                    </a:schemeClr>
                  </a:solidFill>
                </a:rPr>
                <a:t>array;  </a:t>
              </a:r>
              <a:r>
                <a:rPr lang="en-IN" dirty="0">
                  <a:solidFill>
                    <a:srgbClr val="FF0000"/>
                  </a:solidFill>
                </a:rPr>
                <a:t>e.g.</a:t>
              </a:r>
              <a:r>
                <a:rPr lang="en-IN" dirty="0"/>
                <a:t> </a:t>
              </a:r>
              <a:r>
                <a:rPr lang="en-IN" dirty="0">
                  <a:solidFill>
                    <a:srgbClr val="049DC8"/>
                  </a:solidFill>
                  <a:latin typeface="Consolas" panose="020B0609020204030204" pitchFamily="49" charset="0"/>
                  <a:cs typeface="Calibri" panose="020F0502020204030204" pitchFamily="34" charset="0"/>
                </a:rPr>
                <a:t>'&lt;array&gt;.&lt;index&gt;'</a:t>
              </a:r>
            </a:p>
          </p:txBody>
        </p:sp>
      </p:grpSp>
      <p:sp>
        <p:nvSpPr>
          <p:cNvPr id="11" name="TextBox 10">
            <a:extLst>
              <a:ext uri="{FF2B5EF4-FFF2-40B4-BE49-F238E27FC236}">
                <a16:creationId xmlns:a16="http://schemas.microsoft.com/office/drawing/2014/main" id="{6B2C71F3-45E1-43FF-B06A-F3B3F0BD85D6}"/>
              </a:ext>
            </a:extLst>
          </p:cNvPr>
          <p:cNvSpPr txBox="1"/>
          <p:nvPr/>
        </p:nvSpPr>
        <p:spPr>
          <a:xfrm>
            <a:off x="1495112" y="5164223"/>
            <a:ext cx="9020488" cy="369332"/>
          </a:xfrm>
          <a:prstGeom prst="rect">
            <a:avLst/>
          </a:prstGeom>
          <a:noFill/>
        </p:spPr>
        <p:txBody>
          <a:bodyPr wrap="square">
            <a:spAutoFit/>
          </a:bodyPr>
          <a:lstStyle/>
          <a:p>
            <a:r>
              <a:rPr lang="en-IN" b="0" i="0" dirty="0">
                <a:solidFill>
                  <a:srgbClr val="061621"/>
                </a:solidFill>
                <a:effectLst/>
                <a:latin typeface="Source Code Pro" panose="020B0509030403020204" pitchFamily="49" charset="0"/>
              </a:rPr>
              <a:t>Enterprise primaryDB&gt; config.set(</a:t>
            </a:r>
            <a:r>
              <a:rPr lang="en-IN" i="0" dirty="0">
                <a:solidFill>
                  <a:srgbClr val="12824D"/>
                </a:solidFill>
                <a:effectLst/>
                <a:latin typeface="Source Code Pro" panose="020B0509030403020204" pitchFamily="49" charset="0"/>
              </a:rPr>
              <a:t>"displayBatchSize"</a:t>
            </a:r>
            <a:r>
              <a:rPr lang="en-IN" b="0" i="0" dirty="0">
                <a:solidFill>
                  <a:srgbClr val="061621"/>
                </a:solidFill>
                <a:effectLst/>
                <a:latin typeface="Source Code Pro" panose="020B0509030403020204" pitchFamily="49" charset="0"/>
              </a:rPr>
              <a:t>, </a:t>
            </a:r>
            <a:r>
              <a:rPr lang="en-IN" b="0" i="0" dirty="0">
                <a:solidFill>
                  <a:srgbClr val="016EE9"/>
                </a:solidFill>
                <a:effectLst/>
                <a:latin typeface="Source Code Pro" panose="020B0509030403020204" pitchFamily="49" charset="0"/>
              </a:rPr>
              <a:t>3</a:t>
            </a:r>
            <a:r>
              <a:rPr lang="en-IN" b="0" i="0" dirty="0">
                <a:solidFill>
                  <a:srgbClr val="061621"/>
                </a:solidFill>
                <a:effectLst/>
                <a:latin typeface="Source Code Pro" panose="020B0509030403020204" pitchFamily="49" charset="0"/>
              </a:rPr>
              <a:t>)</a:t>
            </a:r>
            <a:endParaRPr lang="en-IN" dirty="0"/>
          </a:p>
        </p:txBody>
      </p:sp>
    </p:spTree>
    <p:extLst>
      <p:ext uri="{BB962C8B-B14F-4D97-AF65-F5344CB8AC3E}">
        <p14:creationId xmlns:p14="http://schemas.microsoft.com/office/powerpoint/2010/main" val="3237465807"/>
      </p:ext>
    </p:extLst>
  </p:cSld>
  <p:clrMapOvr>
    <a:masterClrMapping/>
  </p:clrMapOvr>
</p:sld>
</file>

<file path=ppt/slides/slide6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8" name="Rectangle 7"/>
          <p:cNvSpPr/>
          <p:nvPr/>
        </p:nvSpPr>
        <p:spPr>
          <a:xfrm>
            <a:off x="335360" y="2636912"/>
            <a:ext cx="11593288" cy="2308324"/>
          </a:xfrm>
          <a:prstGeom prst="rect">
            <a:avLst/>
          </a:prstGeom>
        </p:spPr>
        <p:txBody>
          <a:bodyPr wrap="square">
            <a:spAutoFit/>
          </a:bodyPr>
          <a:lstStyle/>
          <a:p>
            <a:r>
              <a:rPr lang="en-US" b="1" i="1" dirty="0">
                <a:solidFill>
                  <a:srgbClr val="036883"/>
                </a:solidFill>
                <a:latin typeface="Gill Sans MT (Body)"/>
              </a:rPr>
              <a:t>query</a:t>
            </a:r>
            <a:r>
              <a:rPr lang="en-US" dirty="0">
                <a:latin typeface="Gill Sans MT (Body)"/>
              </a:rPr>
              <a:t>: Specifies selection filter using query operators. To return all documents in a collection, omit this parameter or pass an empty document ({}).</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 </a:t>
            </a:r>
            <a:r>
              <a:rPr lang="en-US" dirty="0">
                <a:solidFill>
                  <a:srgbClr val="12824D"/>
                </a:solidFill>
                <a:effectLst/>
                <a:latin typeface="Gill Sans MT (Body)"/>
              </a:rPr>
              <a:t>"&lt;Comparison Operator&gt;"</a:t>
            </a:r>
            <a:r>
              <a:rPr lang="en-US" dirty="0">
                <a:solidFill>
                  <a:srgbClr val="061621"/>
                </a:solidFill>
                <a:effectLst/>
                <a:latin typeface="Gill Sans MT (Body)"/>
              </a:rPr>
              <a:t>: &lt;</a:t>
            </a:r>
            <a:r>
              <a:rPr lang="en-US" dirty="0">
                <a:solidFill>
                  <a:srgbClr val="016EE9"/>
                </a:solidFill>
                <a:effectLst/>
                <a:latin typeface="Gill Sans MT (Body)"/>
              </a:rPr>
              <a:t>Comparison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a:p>
            <a:endParaRPr lang="en-US" sz="800" dirty="0">
              <a:latin typeface="Gill Sans MT (Body)"/>
            </a:endParaRPr>
          </a:p>
          <a:p>
            <a:endParaRPr lang="en-US" sz="800" dirty="0">
              <a:latin typeface="Gill Sans MT (Body)"/>
            </a:endParaRPr>
          </a:p>
          <a:p>
            <a:r>
              <a:rPr lang="en-US" b="1" i="1" dirty="0">
                <a:solidFill>
                  <a:srgbClr val="036883"/>
                </a:solidFill>
                <a:latin typeface="Gill Sans MT (Body)"/>
              </a:rPr>
              <a:t>projection</a:t>
            </a:r>
            <a:r>
              <a:rPr lang="en-US" dirty="0">
                <a:latin typeface="Gill Sans MT (Body)"/>
              </a:rPr>
              <a:t>: Specifies the fields to return in the documents that match the query filter. To return all fields in the matching documents, omit this parameter.</a:t>
            </a:r>
          </a:p>
          <a:p>
            <a:endParaRPr lang="en-US" sz="1000" dirty="0">
              <a:solidFill>
                <a:srgbClr val="061621"/>
              </a:solidFill>
              <a:effectLst/>
              <a:latin typeface="Gill Sans MT (Body)"/>
            </a:endParaRPr>
          </a:p>
          <a:p>
            <a:r>
              <a:rPr lang="en-US" dirty="0">
                <a:solidFill>
                  <a:srgbClr val="061621"/>
                </a:solidFill>
                <a:effectLst/>
                <a:latin typeface="Gill Sans MT (Body)"/>
              </a:rPr>
              <a:t>{ </a:t>
            </a:r>
            <a:r>
              <a:rPr lang="en-US" dirty="0">
                <a:solidFill>
                  <a:srgbClr val="12824D"/>
                </a:solidFill>
                <a:effectLst/>
                <a:latin typeface="Gill Sans MT (Body)"/>
              </a:rPr>
              <a:t>"&lt;Field Name&gt;"</a:t>
            </a:r>
            <a:r>
              <a:rPr lang="en-US" dirty="0">
                <a:solidFill>
                  <a:srgbClr val="061621"/>
                </a:solidFill>
                <a:effectLst/>
                <a:latin typeface="Gill Sans MT (Body)"/>
              </a:rPr>
              <a:t>: &lt;</a:t>
            </a:r>
            <a:r>
              <a:rPr lang="en-US" dirty="0">
                <a:solidFill>
                  <a:srgbClr val="016EE9"/>
                </a:solidFill>
                <a:effectLst/>
                <a:latin typeface="Gill Sans MT (Body)"/>
              </a:rPr>
              <a:t>Boolean</a:t>
            </a:r>
            <a:r>
              <a:rPr lang="en-US" dirty="0">
                <a:solidFill>
                  <a:srgbClr val="061621"/>
                </a:solidFill>
                <a:effectLst/>
                <a:latin typeface="Gill Sans MT (Body)"/>
              </a:rPr>
              <a:t> </a:t>
            </a:r>
            <a:r>
              <a:rPr lang="en-US" dirty="0">
                <a:solidFill>
                  <a:srgbClr val="D83713"/>
                </a:solidFill>
                <a:effectLst/>
                <a:latin typeface="Gill Sans MT (Body)"/>
              </a:rPr>
              <a:t>Value</a:t>
            </a:r>
            <a:r>
              <a:rPr lang="en-US" dirty="0">
                <a:solidFill>
                  <a:srgbClr val="061621"/>
                </a:solidFill>
                <a:effectLst/>
                <a:latin typeface="Gill Sans MT (Body)"/>
              </a:rPr>
              <a:t>&gt; } }</a:t>
            </a:r>
            <a:endParaRPr lang="en-US" dirty="0">
              <a:latin typeface="Gill Sans MT (Body)"/>
            </a:endParaRPr>
          </a:p>
        </p:txBody>
      </p:sp>
      <p:sp>
        <p:nvSpPr>
          <p:cNvPr id="14" name="Rectangle 13"/>
          <p:cNvSpPr/>
          <p:nvPr/>
        </p:nvSpPr>
        <p:spPr>
          <a:xfrm>
            <a:off x="335360" y="5445224"/>
            <a:ext cx="11593288" cy="1169551"/>
          </a:xfrm>
          <a:prstGeom prst="rect">
            <a:avLst/>
          </a:prstGeom>
        </p:spPr>
        <p:txBody>
          <a:bodyPr wrap="square">
            <a:spAutoFit/>
          </a:bodyPr>
          <a:lstStyle/>
          <a:p>
            <a:r>
              <a:rPr lang="en-US" sz="2200" b="1" i="1" dirty="0">
                <a:solidFill>
                  <a:srgbClr val="FF0000"/>
                </a:solidFill>
                <a:latin typeface="Palatino Linotype" panose="02040502050505030304" pitchFamily="18" charset="0"/>
                <a:cs typeface="Calibri" panose="020F0502020204030204" pitchFamily="34" charset="0"/>
              </a:rPr>
              <a:t>Remember</a:t>
            </a:r>
          </a:p>
          <a:p>
            <a:endParaRPr lang="en-US" sz="400" dirty="0">
              <a:solidFill>
                <a:srgbClr val="FF0000"/>
              </a:solidFill>
              <a:latin typeface="Calibri" panose="020F0502020204030204" pitchFamily="34" charset="0"/>
              <a:cs typeface="Calibri" panose="020F0502020204030204" pitchFamily="34" charset="0"/>
            </a:endParaRPr>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1</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true</a:t>
            </a:r>
            <a:r>
              <a:rPr lang="en-US" dirty="0"/>
              <a:t> to include the field in the return documents. Non-zero integers are also treated as true.</a:t>
            </a:r>
            <a:endParaRPr lang="en-US" sz="400" dirty="0"/>
          </a:p>
          <a:p>
            <a:pPr marL="285750" indent="-285750">
              <a:buFont typeface="Arial" panose="020B0604020202020204" pitchFamily="34" charset="0"/>
              <a:buChar char="•"/>
            </a:pPr>
            <a:r>
              <a:rPr lang="en-US" sz="2200" dirty="0">
                <a:solidFill>
                  <a:schemeClr val="accent6">
                    <a:lumMod val="75000"/>
                  </a:schemeClr>
                </a:solidFill>
                <a:latin typeface="Calibri" panose="020F0502020204030204" pitchFamily="34" charset="0"/>
                <a:cs typeface="Calibri" panose="020F0502020204030204" pitchFamily="34" charset="0"/>
              </a:rPr>
              <a:t>0</a:t>
            </a:r>
            <a:r>
              <a:rPr lang="en-US" dirty="0"/>
              <a:t> or </a:t>
            </a:r>
            <a:r>
              <a:rPr lang="en-US" sz="2200" dirty="0">
                <a:solidFill>
                  <a:schemeClr val="accent6">
                    <a:lumMod val="75000"/>
                  </a:schemeClr>
                </a:solidFill>
                <a:latin typeface="Calibri" panose="020F0502020204030204" pitchFamily="34" charset="0"/>
                <a:cs typeface="Calibri" panose="020F0502020204030204" pitchFamily="34" charset="0"/>
              </a:rPr>
              <a:t>false</a:t>
            </a:r>
            <a:r>
              <a:rPr lang="en-US" dirty="0"/>
              <a:t> to exclude the field.</a:t>
            </a:r>
          </a:p>
        </p:txBody>
      </p:sp>
      <p:sp>
        <p:nvSpPr>
          <p:cNvPr id="10" name="Rectangle 9">
            <a:extLst>
              <a:ext uri="{FF2B5EF4-FFF2-40B4-BE49-F238E27FC236}">
                <a16:creationId xmlns:a16="http://schemas.microsoft.com/office/drawing/2014/main" id="{F64C89C5-23A7-40B4-B769-95072AD12B9A}"/>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9887221"/>
      </p:ext>
    </p:extLst>
  </p:cSld>
  <p:clrMapOvr>
    <a:masterClrMapping/>
  </p:clrMapOvr>
</p:sld>
</file>

<file path=ppt/slides/slide6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2553285"/>
            <a:ext cx="9900592" cy="3323987"/>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getSiblingDB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'db1'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sal:</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4</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0" name="TextBox 9">
            <a:extLst>
              <a:ext uri="{FF2B5EF4-FFF2-40B4-BE49-F238E27FC236}">
                <a16:creationId xmlns:a16="http://schemas.microsoft.com/office/drawing/2014/main" id="{985DAA69-E000-41FA-A2D7-E6CE4543E366}"/>
              </a:ext>
            </a:extLst>
          </p:cNvPr>
          <p:cNvSpPr txBox="1"/>
          <p:nvPr/>
        </p:nvSpPr>
        <p:spPr>
          <a:xfrm>
            <a:off x="10200456" y="840973"/>
            <a:ext cx="1808827" cy="369332"/>
          </a:xfrm>
          <a:prstGeom prst="rect">
            <a:avLst/>
          </a:prstGeom>
          <a:noFill/>
        </p:spPr>
        <p:txBody>
          <a:bodyPr wrap="square">
            <a:spAutoFit/>
          </a:bodyPr>
          <a:lstStyle/>
          <a:p>
            <a:r>
              <a:rPr lang="en-IN" b="0" i="0" dirty="0">
                <a:solidFill>
                  <a:srgbClr val="242729"/>
                </a:solidFill>
                <a:effectLst/>
                <a:latin typeface="ui-monospace"/>
              </a:rPr>
              <a:t>'&lt;array&gt;.&lt;index&gt;'</a:t>
            </a:r>
            <a:endParaRPr lang="en-IN" dirty="0"/>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Tree>
    <p:extLst>
      <p:ext uri="{BB962C8B-B14F-4D97-AF65-F5344CB8AC3E}">
        <p14:creationId xmlns:p14="http://schemas.microsoft.com/office/powerpoint/2010/main" val="635217269"/>
      </p:ext>
    </p:extLst>
  </p:cSld>
  <p:clrMapOvr>
    <a:masterClrMapping/>
  </p:clrMapOvr>
</p:sld>
</file>

<file path=ppt/slides/slide6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 </a:t>
            </a:r>
          </a:p>
        </p:txBody>
      </p:sp>
      <p:sp>
        <p:nvSpPr>
          <p:cNvPr id="9" name="Rectangle 8"/>
          <p:cNvSpPr/>
          <p:nvPr/>
        </p:nvSpPr>
        <p:spPr>
          <a:xfrm>
            <a:off x="1524000" y="3907343"/>
            <a:ext cx="9144000" cy="67710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latin typeface="Source Code Pro" panose="020B0509030403020204" pitchFamily="49" charset="0"/>
              <a:ea typeface="Source Code Pro" panose="020B0509030403020204" pitchFamily="49" charset="0"/>
              <a:cs typeface="Calibri" panose="020F0502020204030204" pitchFamily="34" charset="0"/>
            </a:endParaRPr>
          </a:p>
          <a:p>
            <a:pPr marL="171450" indent="-171450">
              <a:buFont typeface="Arial" panose="020B0604020202020204" pitchFamily="34" charset="0"/>
              <a:buChar char="•"/>
            </a:pPr>
            <a:endParaRPr lang="en-US" sz="2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 projection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1" name="Rectangle 10">
            <a:extLst>
              <a:ext uri="{FF2B5EF4-FFF2-40B4-BE49-F238E27FC236}">
                <a16:creationId xmlns:a16="http://schemas.microsoft.com/office/drawing/2014/main" id="{5BB72AA0-EBC3-4C8F-89FF-920C569A7949}"/>
              </a:ext>
            </a:extLst>
          </p:cNvPr>
          <p:cNvSpPr/>
          <p:nvPr/>
        </p:nvSpPr>
        <p:spPr>
          <a:xfrm>
            <a:off x="1524000" y="1268760"/>
            <a:ext cx="9108375" cy="1046440"/>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a:p>
            <a:endParaRPr lang="en-US" sz="4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8" name="TextBox 7">
            <a:extLst>
              <a:ext uri="{FF2B5EF4-FFF2-40B4-BE49-F238E27FC236}">
                <a16:creationId xmlns:a16="http://schemas.microsoft.com/office/drawing/2014/main" id="{09F73F9A-74FC-4DFC-83E5-BBF69EFB27A9}"/>
              </a:ext>
            </a:extLst>
          </p:cNvPr>
          <p:cNvSpPr txBox="1"/>
          <p:nvPr/>
        </p:nvSpPr>
        <p:spPr>
          <a:xfrm>
            <a:off x="1524000" y="2606643"/>
            <a:ext cx="10593802" cy="1200329"/>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"job":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"sal": </a:t>
            </a:r>
            <a:r>
              <a:rPr lang="da-DK"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da-DK" dirty="0">
                <a:latin typeface="Source Code Pro" panose="020B0509030403020204" pitchFamily="49" charset="0"/>
                <a:ea typeface="Source Code Pro" panose="020B0509030403020204" pitchFamily="49" charset="0"/>
                <a:cs typeface="Calibri" panose="020F0502020204030204" pitchFamily="34" charset="0"/>
              </a:rPr>
              <a:t> $gt: </a:t>
            </a:r>
            <a:r>
              <a:rPr lang="da-DK" dirty="0">
                <a:solidFill>
                  <a:srgbClr val="994646"/>
                </a:solidFill>
                <a:latin typeface="Source Code Pro" panose="020B0509030403020204" pitchFamily="49" charset="0"/>
                <a:ea typeface="Source Code Pro" panose="020B0509030403020204" pitchFamily="49" charset="0"/>
              </a:rPr>
              <a:t>6000</a:t>
            </a:r>
            <a:r>
              <a:rPr lang="da-DK" dirty="0">
                <a:latin typeface="Source Code Pro" panose="020B0509030403020204" pitchFamily="49" charset="0"/>
                <a:ea typeface="Source Code Pro" panose="020B0509030403020204" pitchFamily="49" charset="0"/>
                <a:cs typeface="Calibri" panose="020F0502020204030204" pitchFamily="34" charset="0"/>
              </a:rPr>
              <a:t>, $lt: </a:t>
            </a:r>
            <a:r>
              <a:rPr lang="da-DK" dirty="0">
                <a:solidFill>
                  <a:srgbClr val="994646"/>
                </a:solidFill>
                <a:latin typeface="Source Code Pro" panose="020B0509030403020204" pitchFamily="49" charset="0"/>
                <a:ea typeface="Source Code Pro" panose="020B0509030403020204" pitchFamily="49" charset="0"/>
              </a:rPr>
              <a:t>6500</a:t>
            </a:r>
            <a:r>
              <a:rPr lang="da-DK"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projection</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IN" dirty="0">
                <a:latin typeface="Source Code Pro" panose="020B0509030403020204" pitchFamily="49" charset="0"/>
                <a:ea typeface="Source Code Pro" panose="020B0509030403020204" pitchFamily="49" charset="0"/>
                <a:cs typeface="Calibri" panose="020F0502020204030204" pitchFamily="34" charset="0"/>
              </a:rPr>
              <a:t>, "ename":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"job":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"sal":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 "address": </a:t>
            </a:r>
            <a:r>
              <a:rPr lang="en-IN"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CCADD448-A40F-4D84-9D29-C8DCFE92A189}"/>
              </a:ext>
            </a:extLst>
          </p:cNvPr>
          <p:cNvSpPr txBox="1"/>
          <p:nvPr/>
        </p:nvSpPr>
        <p:spPr>
          <a:xfrm>
            <a:off x="1524135" y="5688813"/>
            <a:ext cx="3863752" cy="369332"/>
          </a:xfrm>
          <a:prstGeom prst="rect">
            <a:avLst/>
          </a:prstGeom>
          <a:noFill/>
        </p:spPr>
        <p:txBody>
          <a:bodyPr wrap="square">
            <a:spAutoFit/>
          </a:bodyPr>
          <a:lstStyle/>
          <a:p>
            <a:r>
              <a:rPr lang="en-IN" dirty="0">
                <a:solidFill>
                  <a:schemeClr val="tx1">
                    <a:lumMod val="85000"/>
                    <a:lumOff val="15000"/>
                  </a:schemeClr>
                </a:solidFill>
                <a:latin typeface="Source Code Pro" panose="020B0509030403020204" pitchFamily="49" charset="0"/>
                <a:ea typeface="Source Code Pro" panose="020B0509030403020204" pitchFamily="49" charset="0"/>
              </a:rPr>
              <a:t>delete</a:t>
            </a:r>
            <a:r>
              <a:rPr lang="en-IN" dirty="0">
                <a:latin typeface="Source Code Pro" panose="020B0509030403020204" pitchFamily="49" charset="0"/>
                <a:ea typeface="Source Code Pro" panose="020B0509030403020204" pitchFamily="49" charset="0"/>
                <a:cs typeface="Calibri" panose="020F0502020204030204" pitchFamily="34" charset="0"/>
              </a:rPr>
              <a:t> &lt; </a:t>
            </a:r>
            <a:r>
              <a:rPr lang="en-IN" dirty="0">
                <a:solidFill>
                  <a:srgbClr val="D83713"/>
                </a:solidFill>
                <a:latin typeface="Source Code Pro" panose="020B0509030403020204" pitchFamily="49" charset="0"/>
                <a:ea typeface="Source Code Pro" panose="020B0509030403020204" pitchFamily="49" charset="0"/>
              </a:rPr>
              <a:t>variable_name </a:t>
            </a:r>
            <a:r>
              <a:rPr lang="en-IN" dirty="0">
                <a:latin typeface="Source Code Pro" panose="020B0509030403020204" pitchFamily="49" charset="0"/>
                <a:ea typeface="Source Code Pro" panose="020B0509030403020204" pitchFamily="49" charset="0"/>
                <a:cs typeface="Calibri" panose="020F0502020204030204" pitchFamily="34" charset="0"/>
              </a:rPr>
              <a:t>&gt;</a:t>
            </a:r>
          </a:p>
        </p:txBody>
      </p:sp>
      <p:sp>
        <p:nvSpPr>
          <p:cNvPr id="13" name="TextBox 12">
            <a:extLst>
              <a:ext uri="{FF2B5EF4-FFF2-40B4-BE49-F238E27FC236}">
                <a16:creationId xmlns:a16="http://schemas.microsoft.com/office/drawing/2014/main" id="{E1E35B3E-A39B-4DE9-BA12-21A3B5A1253B}"/>
              </a:ext>
            </a:extLst>
          </p:cNvPr>
          <p:cNvSpPr txBox="1"/>
          <p:nvPr/>
        </p:nvSpPr>
        <p:spPr>
          <a:xfrm>
            <a:off x="1524000" y="6093296"/>
            <a:ext cx="6096000" cy="369332"/>
          </a:xfrm>
          <a:prstGeom prst="rect">
            <a:avLst/>
          </a:prstGeom>
          <a:noFill/>
        </p:spPr>
        <p:txBody>
          <a:bodyPr wrap="square">
            <a:spAutoFit/>
          </a:bodyPr>
          <a:lstStyle/>
          <a:p>
            <a:pPr marL="285750" indent="-28575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delete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query1</a:t>
            </a:r>
            <a:endParaRPr lang="en-IN" dirty="0">
              <a:latin typeface="Source Code Pro" panose="020B0509030403020204" pitchFamily="49" charset="0"/>
              <a:ea typeface="Source Code Pro" panose="020B0509030403020204" pitchFamily="49" charset="0"/>
            </a:endParaRPr>
          </a:p>
        </p:txBody>
      </p:sp>
      <p:sp>
        <p:nvSpPr>
          <p:cNvPr id="14" name="Rectangle 13">
            <a:extLst>
              <a:ext uri="{FF2B5EF4-FFF2-40B4-BE49-F238E27FC236}">
                <a16:creationId xmlns:a16="http://schemas.microsoft.com/office/drawing/2014/main" id="{1B7576FC-7BE1-4B4B-8B55-87A44750DFAE}"/>
              </a:ext>
            </a:extLst>
          </p:cNvPr>
          <p:cNvSpPr/>
          <p:nvPr/>
        </p:nvSpPr>
        <p:spPr>
          <a:xfrm>
            <a:off x="1523999" y="5219908"/>
            <a:ext cx="9144000" cy="369332"/>
          </a:xfrm>
          <a:prstGeom prst="rect">
            <a:avLst/>
          </a:prstGeom>
        </p:spPr>
        <p:txBody>
          <a:bodyPr wrap="square">
            <a:spAutoFit/>
          </a:bodyPr>
          <a:lstStyle/>
          <a:p>
            <a:r>
              <a:rPr lang="en-US" dirty="0"/>
              <a:t>TODO</a:t>
            </a:r>
            <a:endParaRPr lang="en-IN" dirty="0"/>
          </a:p>
        </p:txBody>
      </p:sp>
      <p:sp>
        <p:nvSpPr>
          <p:cNvPr id="15" name="Rectangle 14">
            <a:extLst>
              <a:ext uri="{FF2B5EF4-FFF2-40B4-BE49-F238E27FC236}">
                <a16:creationId xmlns:a16="http://schemas.microsoft.com/office/drawing/2014/main" id="{0ECBD995-3127-4FAD-ACAD-818A3EDEAE54}"/>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26654205"/>
      </p:ext>
    </p:extLst>
  </p:cSld>
  <p:clrMapOvr>
    <a:masterClrMapping/>
  </p:clrMapOvr>
</p:sld>
</file>

<file path=ppt/slides/slide6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alias name</a:t>
            </a:r>
          </a:p>
        </p:txBody>
      </p:sp>
      <p:sp>
        <p:nvSpPr>
          <p:cNvPr id="9" name="Rectangle 8"/>
          <p:cNvSpPr/>
          <p:nvPr/>
        </p:nvSpPr>
        <p:spPr>
          <a:xfrm>
            <a:off x="1524000" y="1556792"/>
            <a:ext cx="9144000" cy="369332"/>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Employee Name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11C1F50F-098F-4F00-B0A1-14AFDCA03CE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4145412272"/>
      </p:ext>
    </p:extLst>
  </p:cSld>
  <p:clrMapOvr>
    <a:masterClrMapping/>
  </p:clrMapOvr>
</p:sld>
</file>

<file path=ppt/slides/slide6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pattern matching with like in</a:t>
            </a:r>
          </a:p>
        </p:txBody>
      </p:sp>
      <p:sp>
        <p:nvSpPr>
          <p:cNvPr id="9" name="Rectangle 8"/>
          <p:cNvSpPr/>
          <p:nvPr/>
        </p:nvSpPr>
        <p:spPr>
          <a:xfrm>
            <a:off x="1524000" y="1602666"/>
            <a:ext cx="10404648" cy="267765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endParaRPr lang="en-US" sz="600"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/z$/</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false</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movie_title: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.movies.</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 $match</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genres: </a:t>
            </a:r>
            <a:r>
              <a:rPr lang="en-US" dirty="0">
                <a:solidFill>
                  <a:srgbClr val="FF5A36"/>
                </a:solidFill>
                <a:latin typeface="Source Code Pro" panose="020B0509030403020204" pitchFamily="49" charset="0"/>
                <a:ea typeface="Source Code Pro" panose="020B0509030403020204" pitchFamily="49" charset="0"/>
                <a:cs typeface="Calibri" panose="020F0502020204030204" pitchFamily="34" charset="0"/>
              </a:rPr>
              <a:t>/^Horror$/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$project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_id:false, "Title": '$movie_title', "Genres": '$genres', "Director": '$director'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5" name="Rectangle 4">
            <a:extLst>
              <a:ext uri="{FF2B5EF4-FFF2-40B4-BE49-F238E27FC236}">
                <a16:creationId xmlns:a16="http://schemas.microsoft.com/office/drawing/2014/main" id="{C0DC38F1-0609-48BB-AE22-CFB2E5422EA2}"/>
              </a:ext>
            </a:extLst>
          </p:cNvPr>
          <p:cNvSpPr/>
          <p:nvPr/>
        </p:nvSpPr>
        <p:spPr>
          <a:xfrm>
            <a:off x="1673188" y="762000"/>
            <a:ext cx="8845624" cy="369332"/>
          </a:xfrm>
          <a:prstGeom prst="rect">
            <a:avLst/>
          </a:prstGeom>
        </p:spPr>
        <p:txBody>
          <a:bodyPr wrap="square">
            <a:spAutoFit/>
          </a:bodyPr>
          <a:lstStyle/>
          <a:p>
            <a:r>
              <a:rPr lang="en-US" dirty="0"/>
              <a:t>TODO</a:t>
            </a:r>
            <a:endParaRPr lang="en-IN" dirty="0"/>
          </a:p>
        </p:txBody>
      </p:sp>
    </p:spTree>
    <p:extLst>
      <p:ext uri="{BB962C8B-B14F-4D97-AF65-F5344CB8AC3E}">
        <p14:creationId xmlns:p14="http://schemas.microsoft.com/office/powerpoint/2010/main" val="356759860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977" y="2057400"/>
            <a:ext cx="8838049"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NoSQL Categories</a:t>
            </a:r>
            <a:endParaRPr lang="en-US" dirty="0"/>
          </a:p>
        </p:txBody>
      </p:sp>
    </p:spTree>
    <p:extLst>
      <p:ext uri="{BB962C8B-B14F-4D97-AF65-F5344CB8AC3E}">
        <p14:creationId xmlns:p14="http://schemas.microsoft.com/office/powerpoint/2010/main" val="2813127274"/>
      </p:ext>
    </p:extLst>
  </p:cSld>
  <p:clrMapOvr>
    <a:masterClrMapping/>
  </p:clrMapOvr>
</p:sld>
</file>

<file path=ppt/slides/slide7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db.collection.find()[&lt;index_number&gt;] </a:t>
            </a:r>
          </a:p>
        </p:txBody>
      </p:sp>
      <p:sp>
        <p:nvSpPr>
          <p:cNvPr id="7" name="Rectangle 6"/>
          <p:cNvSpPr/>
          <p:nvPr/>
        </p:nvSpPr>
        <p:spPr>
          <a:xfrm>
            <a:off x="1673188" y="762000"/>
            <a:ext cx="8845624" cy="369332"/>
          </a:xfrm>
          <a:prstGeom prst="rect">
            <a:avLst/>
          </a:prstGeom>
        </p:spPr>
        <p:txBody>
          <a:bodyPr wrap="square">
            <a:spAutoFit/>
          </a:bodyPr>
          <a:lstStyle/>
          <a:p>
            <a:r>
              <a:rPr lang="en-US" dirty="0"/>
              <a:t>TODO</a:t>
            </a:r>
            <a:endParaRPr lang="en-IN" dirty="0"/>
          </a:p>
        </p:txBody>
      </p:sp>
      <p:sp>
        <p:nvSpPr>
          <p:cNvPr id="9" name="Rectangle 8"/>
          <p:cNvSpPr/>
          <p:nvPr/>
        </p:nvSpPr>
        <p:spPr>
          <a:xfrm>
            <a:off x="1524000" y="3485326"/>
            <a:ext cx="9144000" cy="1508105"/>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getCollection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
        <p:nvSpPr>
          <p:cNvPr id="8" name="Rectangle 7"/>
          <p:cNvSpPr/>
          <p:nvPr/>
        </p:nvSpPr>
        <p:spPr>
          <a:xfrm>
            <a:off x="762000" y="1431073"/>
            <a:ext cx="10668000" cy="116955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getCollection(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'name'</a:t>
            </a:r>
            <a:r>
              <a:rPr lang="en-US" dirty="0">
                <a:solidFill>
                  <a:srgbClr val="D83713"/>
                </a:solidFill>
                <a:latin typeface="Source Code Pro" panose="020B0509030403020204" pitchFamily="49" charset="0"/>
                <a:ea typeface="Source Code Pro" panose="020B0509030403020204" pitchFamily="49" charset="0"/>
              </a:rPr>
              <a:t>)</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 [&lt;index&gt; ][.field]</a:t>
            </a:r>
          </a:p>
        </p:txBody>
      </p:sp>
    </p:spTree>
    <p:extLst>
      <p:ext uri="{BB962C8B-B14F-4D97-AF65-F5344CB8AC3E}">
        <p14:creationId xmlns:p14="http://schemas.microsoft.com/office/powerpoint/2010/main" val="2762672699"/>
      </p:ext>
    </p:extLst>
  </p:cSld>
  <p:clrMapOvr>
    <a:masterClrMapping/>
  </p:clrMapOvr>
</p:sld>
</file>

<file path=ppt/slides/slide7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cursor with db.collection.find() </a:t>
            </a:r>
          </a:p>
        </p:txBody>
      </p:sp>
      <p:sp>
        <p:nvSpPr>
          <p:cNvPr id="7" name="Rectangle 6"/>
          <p:cNvSpPr/>
          <p:nvPr/>
        </p:nvSpPr>
        <p:spPr>
          <a:xfrm>
            <a:off x="1673188" y="762000"/>
            <a:ext cx="8845624" cy="923330"/>
          </a:xfrm>
          <a:prstGeom prst="rect">
            <a:avLst/>
          </a:prstGeom>
        </p:spPr>
        <p:txBody>
          <a:bodyPr wrap="square">
            <a:spAutoFit/>
          </a:bodyPr>
          <a:lstStyle/>
          <a:p>
            <a:r>
              <a:rPr lang="en-US" dirty="0"/>
              <a:t>In the mongo shell, if the returned cursor is not assigned to a variable using the var keyword, the cursor is automatically iterated to access up to the first 20 documents that match the query.</a:t>
            </a:r>
            <a:endParaRPr lang="en-IN" dirty="0"/>
          </a:p>
        </p:txBody>
      </p:sp>
      <p:sp>
        <p:nvSpPr>
          <p:cNvPr id="4" name="Rectangle 3"/>
          <p:cNvSpPr/>
          <p:nvPr/>
        </p:nvSpPr>
        <p:spPr>
          <a:xfrm>
            <a:off x="1678136" y="1840468"/>
            <a:ext cx="9145452" cy="369332"/>
          </a:xfrm>
          <a:prstGeom prst="rect">
            <a:avLst/>
          </a:prstGeom>
        </p:spPr>
        <p:txBody>
          <a:bodyPr wrap="non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solidFill>
                  <a:srgbClr val="061621"/>
                </a:solidFill>
                <a:latin typeface="Source Code Pro" panose="020B0509030403020204" pitchFamily="49" charset="0"/>
                <a:ea typeface="Source Code Pro" panose="020B0509030403020204" pitchFamily="49" charset="0"/>
              </a:rPr>
              <a:t> variable_name = </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p>
        </p:txBody>
      </p:sp>
      <p:sp>
        <p:nvSpPr>
          <p:cNvPr id="12" name="Rectangle 11"/>
          <p:cNvSpPr/>
          <p:nvPr/>
        </p:nvSpPr>
        <p:spPr>
          <a:xfrm>
            <a:off x="1702876" y="2526268"/>
            <a:ext cx="3880871" cy="400110"/>
          </a:xfrm>
          <a:prstGeom prst="rect">
            <a:avLst/>
          </a:prstGeom>
        </p:spPr>
        <p:txBody>
          <a:bodyPr wrap="none">
            <a:spAutoFit/>
          </a:bodyPr>
          <a:lstStyle/>
          <a:p>
            <a:r>
              <a:rPr lang="en-US" sz="2000" dirty="0">
                <a:solidFill>
                  <a:srgbClr val="C00000"/>
                </a:solidFill>
              </a:rPr>
              <a:t>The find() method returns a cursor.</a:t>
            </a:r>
          </a:p>
        </p:txBody>
      </p:sp>
      <p:sp>
        <p:nvSpPr>
          <p:cNvPr id="3" name="Rectangle 2"/>
          <p:cNvSpPr/>
          <p:nvPr/>
        </p:nvSpPr>
        <p:spPr>
          <a:xfrm>
            <a:off x="1748433" y="3048001"/>
            <a:ext cx="8770379" cy="646331"/>
          </a:xfrm>
          <a:prstGeom prst="rect">
            <a:avLst/>
          </a:prstGeom>
        </p:spPr>
        <p:txBody>
          <a:bodyPr wrap="square">
            <a:spAutoFit/>
          </a:bodyPr>
          <a:lstStyle/>
          <a:p>
            <a:r>
              <a:rPr lang="en-US"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var</a:t>
            </a:r>
            <a:r>
              <a:rPr lang="en-US" dirty="0">
                <a:latin typeface="Source Code Pro" panose="020B0509030403020204" pitchFamily="49" charset="0"/>
                <a:ea typeface="Source Code Pro" panose="020B0509030403020204" pitchFamily="49" charset="0"/>
                <a:cs typeface="Calibri" panose="020F0502020204030204" pitchFamily="34" charset="0"/>
              </a:rPr>
              <a:t> x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i="1" dirty="0">
                <a:solidFill>
                  <a:schemeClr val="accent6"/>
                </a:solidFill>
                <a:latin typeface="Source Code Pro" panose="020B0509030403020204" pitchFamily="49" charset="0"/>
                <a:ea typeface="Source Code Pro" panose="020B0509030403020204" pitchFamily="49" charset="0"/>
                <a:cs typeface="Calibri" panose="020F0502020204030204" pitchFamily="34" charset="0"/>
              </a:rPr>
              <a:t>forEach</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printjson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504006984"/>
      </p:ext>
    </p:extLst>
  </p:cSld>
  <p:clrMapOvr>
    <a:masterClrMapping/>
  </p:clrMapOvr>
</p:sld>
</file>

<file path=ppt/slides/slide7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sort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Specifies the order in which the query returns matching documents. You must apply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sort()</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the cursor before retrieving any documents from the database.</a:t>
            </a:r>
          </a:p>
        </p:txBody>
      </p:sp>
    </p:spTree>
    <p:extLst>
      <p:ext uri="{BB962C8B-B14F-4D97-AF65-F5344CB8AC3E}">
        <p14:creationId xmlns:p14="http://schemas.microsoft.com/office/powerpoint/2010/main" val="1275689109"/>
      </p:ext>
    </p:extLst>
  </p:cSld>
  <p:clrMapOvr>
    <a:masterClrMapping/>
  </p:clrMapOvr>
</p:sld>
</file>

<file path=ppt/slides/slide7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db.collection.find().sort({ })</a:t>
            </a:r>
          </a:p>
        </p:txBody>
      </p:sp>
      <p:sp>
        <p:nvSpPr>
          <p:cNvPr id="7" name="Rectangle 6"/>
          <p:cNvSpPr/>
          <p:nvPr/>
        </p:nvSpPr>
        <p:spPr>
          <a:xfrm>
            <a:off x="1524000" y="762001"/>
            <a:ext cx="8994812" cy="646331"/>
          </a:xfrm>
          <a:prstGeom prst="rect">
            <a:avLst/>
          </a:prstGeom>
        </p:spPr>
        <p:txBody>
          <a:bodyPr wrap="square">
            <a:spAutoFit/>
          </a:bodyPr>
          <a:lstStyle/>
          <a:p>
            <a:r>
              <a:rPr lang="en-US" b="1" i="1" dirty="0">
                <a:solidFill>
                  <a:srgbClr val="036883"/>
                </a:solidFill>
                <a:latin typeface="Palatino Linotype" panose="02040502050505030304" pitchFamily="18" charset="0"/>
              </a:rPr>
              <a:t>sort()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specifies the order in which the query returns matching documents. You must apply </a:t>
            </a:r>
            <a:r>
              <a:rPr lang="en-US" b="1" i="1" dirty="0">
                <a:solidFill>
                  <a:srgbClr val="036883"/>
                </a:solidFill>
              </a:rPr>
              <a:t>sort() </a:t>
            </a:r>
            <a:r>
              <a:rPr lang="en-US" dirty="0"/>
              <a:t>to the cursor before retrieving any documents from the database.</a:t>
            </a:r>
            <a:endParaRPr lang="en-IN" dirty="0"/>
          </a:p>
        </p:txBody>
      </p:sp>
      <p:sp>
        <p:nvSpPr>
          <p:cNvPr id="4" name="Rectangle 3"/>
          <p:cNvSpPr/>
          <p:nvPr/>
        </p:nvSpPr>
        <p:spPr>
          <a:xfrm>
            <a:off x="1523998" y="1755393"/>
            <a:ext cx="9972602"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r>
              <a:rPr lang="en-US" dirty="0">
                <a:solidFill>
                  <a:srgbClr val="049DC8"/>
                </a:solidFill>
                <a:latin typeface="Source Code Pro" panose="020B0509030403020204" pitchFamily="49" charset="0"/>
                <a:ea typeface="Source Code Pro" panose="020B0509030403020204" pitchFamily="49" charset="0"/>
                <a:cs typeface="Calibri" panose="020F0502020204030204" pitchFamily="34" charset="0"/>
              </a:rPr>
              <a: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sort</a:t>
            </a:r>
            <a:r>
              <a:rPr lang="en-US" dirty="0">
                <a:solidFill>
                  <a:srgbClr val="061621"/>
                </a:solidFill>
                <a:latin typeface="Source Code Pro" panose="020B0509030403020204" pitchFamily="49" charset="0"/>
                <a:ea typeface="Source Code Pro" panose="020B0509030403020204" pitchFamily="49" charset="0"/>
              </a:rPr>
              <a:t>({ field: value })</a:t>
            </a:r>
          </a:p>
        </p:txBody>
      </p:sp>
      <p:sp>
        <p:nvSpPr>
          <p:cNvPr id="3" name="Rectangle 2"/>
          <p:cNvSpPr/>
          <p:nvPr/>
        </p:nvSpPr>
        <p:spPr>
          <a:xfrm>
            <a:off x="1524000" y="3353506"/>
            <a:ext cx="9143999" cy="1077218"/>
          </a:xfrm>
          <a:prstGeom prst="rect">
            <a:avLst/>
          </a:prstGeom>
          <a:noFill/>
        </p:spPr>
        <p:txBody>
          <a:bodyPr wrap="square">
            <a:spAutoFit/>
          </a:bodyPr>
          <a:lstStyle/>
          <a:p>
            <a:r>
              <a:rPr lang="en-US" sz="2000" dirty="0">
                <a:solidFill>
                  <a:schemeClr val="accent6">
                    <a:lumMod val="75000"/>
                  </a:schemeClr>
                </a:solidFill>
                <a:latin typeface="Consolas" panose="020B0609020204030204" pitchFamily="49" charset="0"/>
              </a:rPr>
              <a:t>Specify in the sort parameter</a:t>
            </a:r>
          </a:p>
          <a:p>
            <a:r>
              <a:rPr lang="en-US" sz="800" dirty="0">
                <a:solidFill>
                  <a:schemeClr val="accent6">
                    <a:lumMod val="75000"/>
                  </a:schemeClr>
                </a:solidFill>
                <a:latin typeface="Consolas" panose="020B0609020204030204" pitchFamily="49" charset="0"/>
              </a:rPr>
              <a:t> </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ascending sort.</a:t>
            </a:r>
          </a:p>
          <a:p>
            <a:pPr marL="285750" indent="-285750">
              <a:buFont typeface="Arial" panose="020B0604020202020204" pitchFamily="34" charset="0"/>
              <a:buChar char="•"/>
            </a:pPr>
            <a:r>
              <a:rPr lang="en-US" dirty="0">
                <a:solidFill>
                  <a:schemeClr val="accent6">
                    <a:lumMod val="75000"/>
                  </a:schemeClr>
                </a:solidFill>
                <a:latin typeface="Consolas" panose="020B0609020204030204" pitchFamily="49" charset="0"/>
              </a:rPr>
              <a:t>-1 to specify an descending sort.</a:t>
            </a:r>
          </a:p>
        </p:txBody>
      </p:sp>
      <p:sp>
        <p:nvSpPr>
          <p:cNvPr id="5" name="Rectangle 4"/>
          <p:cNvSpPr/>
          <p:nvPr/>
        </p:nvSpPr>
        <p:spPr>
          <a:xfrm>
            <a:off x="1523999" y="4922584"/>
            <a:ext cx="9144000"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sort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rgbClr val="994646"/>
                </a:solidFill>
                <a:latin typeface="Source Code Pro" panose="020B0509030403020204" pitchFamily="49" charset="0"/>
                <a:ea typeface="Source Code Pro" panose="020B0509030403020204" pitchFamily="49" charset="0"/>
              </a:rPr>
              <a:t>-1</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3558721917"/>
      </p:ext>
    </p:extLst>
  </p:cSld>
  <p:clrMapOvr>
    <a:masterClrMapping/>
  </p:clrMapOvr>
</p:sld>
</file>

<file path=ppt/slides/slide7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limit</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limit()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on a cursor to specify the maximum number of documents the cursor will return.</a:t>
            </a:r>
          </a:p>
        </p:txBody>
      </p:sp>
    </p:spTree>
    <p:extLst>
      <p:ext uri="{BB962C8B-B14F-4D97-AF65-F5344CB8AC3E}">
        <p14:creationId xmlns:p14="http://schemas.microsoft.com/office/powerpoint/2010/main" val="2279083902"/>
      </p:ext>
    </p:extLst>
  </p:cSld>
  <p:clrMapOvr>
    <a:masterClrMapping/>
  </p:clrMapOvr>
</p:sld>
</file>

<file path=ppt/slides/slide7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db.collection.find().limit()</a:t>
            </a:r>
          </a:p>
        </p:txBody>
      </p:sp>
      <p:sp>
        <p:nvSpPr>
          <p:cNvPr id="7" name="Rectangle 6"/>
          <p:cNvSpPr/>
          <p:nvPr/>
        </p:nvSpPr>
        <p:spPr>
          <a:xfrm>
            <a:off x="1673188" y="978025"/>
            <a:ext cx="8845624" cy="369332"/>
          </a:xfrm>
          <a:prstGeom prst="rect">
            <a:avLst/>
          </a:prstGeom>
        </p:spPr>
        <p:txBody>
          <a:bodyPr wrap="square">
            <a:spAutoFit/>
          </a:bodyPr>
          <a:lstStyle/>
          <a:p>
            <a:r>
              <a:rPr lang="en-US" b="1" i="1" dirty="0">
                <a:solidFill>
                  <a:srgbClr val="036883"/>
                </a:solidFill>
              </a:rPr>
              <a:t>limit()</a:t>
            </a:r>
            <a:r>
              <a:rPr lang="en-US" dirty="0"/>
              <a:t> method specify the maximum number of documents the cursor will return.</a:t>
            </a:r>
            <a:endParaRPr lang="en-IN" dirty="0"/>
          </a:p>
        </p:txBody>
      </p:sp>
      <p:sp>
        <p:nvSpPr>
          <p:cNvPr id="4" name="Rectangle 3"/>
          <p:cNvSpPr/>
          <p:nvPr/>
        </p:nvSpPr>
        <p:spPr>
          <a:xfrm>
            <a:off x="1524000" y="1779493"/>
            <a:ext cx="91440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limit</a:t>
            </a:r>
            <a:r>
              <a:rPr lang="en-US" dirty="0">
                <a:solidFill>
                  <a:srgbClr val="061621"/>
                </a:solidFill>
                <a:latin typeface="Source Code Pro" panose="020B0509030403020204" pitchFamily="49" charset="0"/>
                <a:ea typeface="Source Code Pro" panose="020B0509030403020204" pitchFamily="49" charset="0"/>
              </a:rPr>
              <a:t>(&lt;number&gt;)</a:t>
            </a:r>
          </a:p>
        </p:txBody>
      </p:sp>
      <p:sp>
        <p:nvSpPr>
          <p:cNvPr id="2" name="Rectangle 1"/>
          <p:cNvSpPr/>
          <p:nvPr/>
        </p:nvSpPr>
        <p:spPr>
          <a:xfrm>
            <a:off x="1673188" y="3400544"/>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 </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all documents</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ename:</a:t>
            </a:r>
            <a:r>
              <a:rPr lang="en-US" dirty="0">
                <a:solidFill>
                  <a:schemeClr val="accent6">
                    <a:lumMod val="75000"/>
                  </a:schemeClr>
                </a:solidFill>
                <a:latin typeface="Source Code Pro" panose="020B0509030403020204" pitchFamily="49" charset="0"/>
                <a:ea typeface="Source Code Pro" panose="020B0509030403020204" pitchFamily="49" charset="0"/>
                <a:cs typeface="Calibri" panose="020F0502020204030204" pitchFamily="34" charset="0"/>
              </a:rPr>
              <a:t> true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2</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3" name="Rectangle 2"/>
          <p:cNvSpPr/>
          <p:nvPr/>
        </p:nvSpPr>
        <p:spPr>
          <a:xfrm>
            <a:off x="191344" y="73652"/>
            <a:ext cx="3888432" cy="769441"/>
          </a:xfrm>
          <a:prstGeom prst="rect">
            <a:avLst/>
          </a:prstGeom>
          <a:solidFill>
            <a:schemeClr val="accent4"/>
          </a:solidFill>
        </p:spPr>
        <p:txBody>
          <a:bodyPr wrap="square">
            <a:spAutoFit/>
          </a:bodyPr>
          <a:lstStyle/>
          <a:p>
            <a:r>
              <a:rPr lang="en-US" sz="2200" dirty="0">
                <a:solidFill>
                  <a:schemeClr val="bg2">
                    <a:lumMod val="25000"/>
                  </a:schemeClr>
                </a:solidFill>
              </a:rPr>
              <a:t>A limit() value of 0 (i.e. limit(0)) is equivalent to setting no limit.</a:t>
            </a:r>
          </a:p>
        </p:txBody>
      </p:sp>
    </p:spTree>
    <p:extLst>
      <p:ext uri="{BB962C8B-B14F-4D97-AF65-F5344CB8AC3E}">
        <p14:creationId xmlns:p14="http://schemas.microsoft.com/office/powerpoint/2010/main" val="1180999377"/>
      </p:ext>
    </p:extLst>
  </p:cSld>
  <p:clrMapOvr>
    <a:masterClrMapping/>
  </p:clrMapOvr>
</p:sld>
</file>

<file path=ppt/slides/slide7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skip</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skip()</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on a cursor to control where MongoDB begins returning results.</a:t>
            </a:r>
          </a:p>
        </p:txBody>
      </p:sp>
    </p:spTree>
    <p:extLst>
      <p:ext uri="{BB962C8B-B14F-4D97-AF65-F5344CB8AC3E}">
        <p14:creationId xmlns:p14="http://schemas.microsoft.com/office/powerpoint/2010/main" val="3719784492"/>
      </p:ext>
    </p:extLst>
  </p:cSld>
  <p:clrMapOvr>
    <a:masterClrMapping/>
  </p:clrMapOvr>
</p:sld>
</file>

<file path=ppt/slides/slide7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db.collection.find().skip()</a:t>
            </a:r>
          </a:p>
        </p:txBody>
      </p:sp>
      <p:sp>
        <p:nvSpPr>
          <p:cNvPr id="7" name="Rectangle 6"/>
          <p:cNvSpPr/>
          <p:nvPr/>
        </p:nvSpPr>
        <p:spPr>
          <a:xfrm>
            <a:off x="1524000" y="762000"/>
            <a:ext cx="9144000" cy="369332"/>
          </a:xfrm>
          <a:prstGeom prst="rect">
            <a:avLst/>
          </a:prstGeom>
        </p:spPr>
        <p:txBody>
          <a:bodyPr wrap="square">
            <a:spAutoFit/>
          </a:bodyPr>
          <a:lstStyle/>
          <a:p>
            <a:r>
              <a:rPr lang="en-US" b="1" i="1" dirty="0">
                <a:solidFill>
                  <a:srgbClr val="036883"/>
                </a:solidFill>
              </a:rPr>
              <a:t>skip()</a:t>
            </a:r>
            <a:r>
              <a:rPr lang="en-US" dirty="0"/>
              <a:t> method is used for skipping the given number of documents in the Query result.</a:t>
            </a:r>
            <a:endParaRPr lang="en-IN" dirty="0"/>
          </a:p>
        </p:txBody>
      </p:sp>
      <p:sp>
        <p:nvSpPr>
          <p:cNvPr id="4" name="Rectangle 3"/>
          <p:cNvSpPr/>
          <p:nvPr/>
        </p:nvSpPr>
        <p:spPr>
          <a:xfrm>
            <a:off x="1524000" y="1563469"/>
            <a:ext cx="9972600"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(&lt;offset_number&gt;)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 { projection }).</a:t>
            </a:r>
            <a:r>
              <a:rPr lang="en-US" dirty="0">
                <a:solidFill>
                  <a:srgbClr val="D83713"/>
                </a:solidFill>
                <a:latin typeface="Source Code Pro" panose="020B0509030403020204" pitchFamily="49" charset="0"/>
                <a:ea typeface="Source Code Pro" panose="020B0509030403020204" pitchFamily="49" charset="0"/>
              </a:rPr>
              <a:t>skip</a:t>
            </a:r>
            <a:r>
              <a:rPr lang="en-US" dirty="0">
                <a:solidFill>
                  <a:srgbClr val="061621"/>
                </a:solidFill>
                <a:latin typeface="Source Code Pro" panose="020B0509030403020204" pitchFamily="49" charset="0"/>
                <a:ea typeface="Source Code Pro" panose="020B0509030403020204" pitchFamily="49" charset="0"/>
              </a:rPr>
              <a:t>( &lt; offset_number &gt; )</a:t>
            </a:r>
          </a:p>
        </p:txBody>
      </p:sp>
      <p:sp>
        <p:nvSpPr>
          <p:cNvPr id="2" name="Rectangle 1"/>
          <p:cNvSpPr/>
          <p:nvPr/>
        </p:nvSpPr>
        <p:spPr>
          <a:xfrm>
            <a:off x="1524000" y="2918936"/>
            <a:ext cx="8994812"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994646"/>
                </a:solidFill>
                <a:latin typeface="Source Code Pro" panose="020B0509030403020204" pitchFamily="49" charset="0"/>
                <a:ea typeface="Source Code Pro" panose="020B0509030403020204" pitchFamily="49" charset="0"/>
              </a:rPr>
              <a:t>4</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db.emp.</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rPr>
              <a:t>;</a:t>
            </a:r>
            <a:endParaRPr lang="en-US" dirty="0">
              <a:solidFill>
                <a:schemeClr val="tx1">
                  <a:lumMod val="95000"/>
                  <a:lumOff val="5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1547012814"/>
      </p:ext>
    </p:extLst>
  </p:cSld>
  <p:clrMapOvr>
    <a:masterClrMapping/>
  </p:clrMapOvr>
</p:sld>
</file>

<file path=ppt/slides/slide7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count</a:t>
            </a:r>
            <a:endParaRPr lang="en-US" dirty="0"/>
          </a:p>
        </p:txBody>
      </p:sp>
      <p:sp>
        <p:nvSpPr>
          <p:cNvPr id="3" name="Rectangle 2"/>
          <p:cNvSpPr/>
          <p:nvPr/>
        </p:nvSpPr>
        <p:spPr>
          <a:xfrm>
            <a:off x="1943100" y="2861954"/>
            <a:ext cx="8305800" cy="1200329"/>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Counts the number of documents referenced by a cursor. Append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count()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method to a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query to return the number of matching documents. The operation does not perform the query but instead counts the results that would be returned by the query.</a:t>
            </a:r>
          </a:p>
        </p:txBody>
      </p:sp>
    </p:spTree>
    <p:extLst>
      <p:ext uri="{BB962C8B-B14F-4D97-AF65-F5344CB8AC3E}">
        <p14:creationId xmlns:p14="http://schemas.microsoft.com/office/powerpoint/2010/main" val="887710447"/>
      </p:ext>
    </p:extLst>
  </p:cSld>
  <p:clrMapOvr>
    <a:masterClrMapping/>
  </p:clrMapOvr>
</p:sld>
</file>

<file path=ppt/slides/slide7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db.collection.find().count()</a:t>
            </a:r>
          </a:p>
        </p:txBody>
      </p:sp>
      <p:sp>
        <p:nvSpPr>
          <p:cNvPr id="7" name="Rectangle 6"/>
          <p:cNvSpPr/>
          <p:nvPr/>
        </p:nvSpPr>
        <p:spPr>
          <a:xfrm>
            <a:off x="1673188" y="762000"/>
            <a:ext cx="8845624" cy="923330"/>
          </a:xfrm>
          <a:prstGeom prst="rect">
            <a:avLst/>
          </a:prstGeom>
        </p:spPr>
        <p:txBody>
          <a:bodyPr wrap="square">
            <a:spAutoFit/>
          </a:bodyPr>
          <a:lstStyle/>
          <a:p>
            <a:r>
              <a:rPr lang="en-US" b="1" i="1" dirty="0">
                <a:solidFill>
                  <a:srgbClr val="036883"/>
                </a:solidFill>
                <a:latin typeface="Palatino Linotype" panose="02040502050505030304" pitchFamily="18" charset="0"/>
              </a:rPr>
              <a:t>count()</a:t>
            </a:r>
            <a:r>
              <a:rPr lang="en-US" dirty="0">
                <a:solidFill>
                  <a:schemeClr val="tx1">
                    <a:lumMod val="95000"/>
                    <a:lumOff val="5000"/>
                  </a:schemeClr>
                </a:solidFill>
                <a:latin typeface="Calibri" panose="020F0502020204030204" pitchFamily="34" charset="0"/>
                <a:cs typeface="Calibri" panose="020F0502020204030204" pitchFamily="34" charset="0"/>
              </a:rPr>
              <a:t> c</a:t>
            </a:r>
            <a:r>
              <a:rPr lang="en-US" dirty="0"/>
              <a:t>ounts the number of documents referenced by a cursor. Append the </a:t>
            </a:r>
            <a:r>
              <a:rPr lang="en-US" b="1" i="1" dirty="0">
                <a:solidFill>
                  <a:srgbClr val="036883"/>
                </a:solidFill>
              </a:rPr>
              <a:t>count() </a:t>
            </a:r>
            <a:r>
              <a:rPr lang="en-US" dirty="0"/>
              <a:t>method to a </a:t>
            </a:r>
            <a:r>
              <a:rPr lang="en-US" b="1" i="1" dirty="0">
                <a:solidFill>
                  <a:srgbClr val="036883"/>
                </a:solidFill>
              </a:rPr>
              <a:t>find() </a:t>
            </a:r>
            <a:r>
              <a:rPr lang="en-US" dirty="0"/>
              <a:t>query to return the number of matching documents. The operation does not perform the query but instead counts the results that would be returned by the query.</a:t>
            </a:r>
            <a:endParaRPr lang="en-IN" dirty="0"/>
          </a:p>
        </p:txBody>
      </p:sp>
      <p:sp>
        <p:nvSpPr>
          <p:cNvPr id="4" name="Rectangle 3"/>
          <p:cNvSpPr/>
          <p:nvPr/>
        </p:nvSpPr>
        <p:spPr>
          <a:xfrm>
            <a:off x="1678136" y="2048470"/>
            <a:ext cx="8840676" cy="1169551"/>
          </a:xfrm>
          <a:prstGeom prst="rect">
            <a:avLst/>
          </a:prstGeom>
        </p:spPr>
        <p:txBody>
          <a:bodyPr wrap="square">
            <a:spAutoFit/>
          </a:bodyPr>
          <a:lstStyle/>
          <a:p>
            <a:r>
              <a:rPr lang="en-US" dirty="0">
                <a:solidFill>
                  <a:srgbClr val="D83713"/>
                </a:solidFill>
                <a:latin typeface="Source Code Pro" panose="020B0509030403020204" pitchFamily="49" charset="0"/>
                <a:ea typeface="Source Code Pro" panose="020B0509030403020204" pitchFamily="49" charset="0"/>
              </a:rPr>
              <a:t>cursor</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D83713"/>
              </a:solidFill>
              <a:latin typeface="Source Code Pro" panose="020B0509030403020204" pitchFamily="49" charset="0"/>
              <a:ea typeface="Source Code Pro" panose="020B0509030403020204" pitchFamily="49"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a:t>
            </a:r>
            <a:r>
              <a:rPr lang="en-US" dirty="0">
                <a:solidFill>
                  <a:srgbClr val="061621"/>
                </a:solidFill>
                <a:latin typeface="Source Code Pro" panose="020B0509030403020204" pitchFamily="49" charset="0"/>
                <a:ea typeface="Source Code Pro" panose="020B0509030403020204" pitchFamily="49" charset="0"/>
              </a:rPr>
              <a:t>({ query }).</a:t>
            </a:r>
            <a:r>
              <a:rPr lang="en-US" dirty="0">
                <a:solidFill>
                  <a:srgbClr val="D83713"/>
                </a:solidFill>
                <a:latin typeface="Source Code Pro" panose="020B0509030403020204" pitchFamily="49" charset="0"/>
                <a:ea typeface="Source Code Pro" panose="020B0509030403020204" pitchFamily="49" charset="0"/>
              </a:rPr>
              <a:t>count()</a:t>
            </a:r>
          </a:p>
        </p:txBody>
      </p:sp>
      <p:sp>
        <p:nvSpPr>
          <p:cNvPr id="2" name="Rectangle 1"/>
          <p:cNvSpPr/>
          <p:nvPr/>
        </p:nvSpPr>
        <p:spPr>
          <a:xfrm>
            <a:off x="1673188" y="3554432"/>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9046665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8" name="Rectangle 7"/>
          <p:cNvSpPr/>
          <p:nvPr/>
        </p:nvSpPr>
        <p:spPr>
          <a:xfrm>
            <a:off x="479377" y="908720"/>
            <a:ext cx="8844473" cy="400110"/>
          </a:xfrm>
          <a:prstGeom prst="rect">
            <a:avLst/>
          </a:prstGeom>
        </p:spPr>
        <p:txBody>
          <a:bodyPr wrap="square">
            <a:spAutoFit/>
          </a:bodyPr>
          <a:lstStyle/>
          <a:p>
            <a:r>
              <a:rPr lang="en-US" sz="2000" dirty="0">
                <a:latin typeface="Arial" panose="020B0604020202020204" pitchFamily="34" charset="0"/>
                <a:cs typeface="Arial" panose="020B0604020202020204" pitchFamily="34" charset="0"/>
              </a:rPr>
              <a:t>There are 4 basic types of NoSQL databases.</a:t>
            </a:r>
            <a:endParaRPr lang="en-IN" sz="2000" dirty="0">
              <a:latin typeface="Arial" panose="020B0604020202020204" pitchFamily="34" charset="0"/>
              <a:cs typeface="Arial" panose="020B0604020202020204" pitchFamily="34" charset="0"/>
            </a:endParaRPr>
          </a:p>
        </p:txBody>
      </p:sp>
      <p:graphicFrame>
        <p:nvGraphicFramePr>
          <p:cNvPr id="4" name="Table 3"/>
          <p:cNvGraphicFramePr>
            <a:graphicFrameLocks noGrp="1"/>
          </p:cNvGraphicFramePr>
          <p:nvPr>
            <p:extLst>
              <p:ext uri="{D42A27DB-BD31-4B8C-83A1-F6EECF244321}">
                <p14:modId xmlns:p14="http://schemas.microsoft.com/office/powerpoint/2010/main" val="2957895849"/>
              </p:ext>
            </p:extLst>
          </p:nvPr>
        </p:nvGraphicFramePr>
        <p:xfrm>
          <a:off x="479376" y="1452846"/>
          <a:ext cx="11161240" cy="4988768"/>
        </p:xfrm>
        <a:graphic>
          <a:graphicData uri="http://schemas.openxmlformats.org/drawingml/2006/table">
            <a:tbl>
              <a:tblPr firstRow="1" bandRow="1">
                <a:tableStyleId>{5940675A-B579-460E-94D1-54222C63F5DA}</a:tableStyleId>
              </a:tblPr>
              <a:tblGrid>
                <a:gridCol w="2448272">
                  <a:extLst>
                    <a:ext uri="{9D8B030D-6E8A-4147-A177-3AD203B41FA5}">
                      <a16:colId xmlns:a16="http://schemas.microsoft.com/office/drawing/2014/main" val="20000"/>
                    </a:ext>
                  </a:extLst>
                </a:gridCol>
                <a:gridCol w="8712968">
                  <a:extLst>
                    <a:ext uri="{9D8B030D-6E8A-4147-A177-3AD203B41FA5}">
                      <a16:colId xmlns:a16="http://schemas.microsoft.com/office/drawing/2014/main" val="20001"/>
                    </a:ext>
                  </a:extLst>
                </a:gridCol>
              </a:tblGrid>
              <a:tr h="1409869">
                <a:tc>
                  <a:txBody>
                    <a:bodyPr/>
                    <a:lstStyle/>
                    <a:p>
                      <a:pPr algn="l"/>
                      <a:r>
                        <a:rPr lang="en-US" b="1" i="1" dirty="0">
                          <a:solidFill>
                            <a:schemeClr val="tx1">
                              <a:lumMod val="95000"/>
                              <a:lumOff val="5000"/>
                            </a:schemeClr>
                          </a:solidFill>
                          <a:latin typeface="Palatino Linotype" panose="02040502050505030304" pitchFamily="18" charset="0"/>
                        </a:rPr>
                        <a:t> Key-value</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stores</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Key-value stores, or key-value databases, implement a simple data model that pairs a unique key with an associated value.</a:t>
                      </a:r>
                    </a:p>
                    <a:p>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b="1" dirty="0">
                          <a:latin typeface="Palatino Linotype" panose="02040502050505030304" pitchFamily="18" charset="0"/>
                        </a:rPr>
                        <a:t>Redis</a:t>
                      </a:r>
                    </a:p>
                  </a:txBody>
                  <a:tcPr marL="91428" marR="91428"/>
                </a:tc>
                <a:extLst>
                  <a:ext uri="{0D108BD9-81ED-4DB2-BD59-A6C34878D82A}">
                    <a16:rowId xmlns:a16="http://schemas.microsoft.com/office/drawing/2014/main" val="10000"/>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Column-oriented</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Wide-column stores organize data tables as columns instead of as rows.</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a:latin typeface="Palatino Linotype" panose="02040502050505030304" pitchFamily="18" charset="0"/>
                        </a:rPr>
                        <a:t> </a:t>
                      </a:r>
                      <a:r>
                        <a:rPr lang="en-US" b="1">
                          <a:latin typeface="Palatino Linotype" panose="02040502050505030304" pitchFamily="18" charset="0"/>
                        </a:rPr>
                        <a:t>hBase, </a:t>
                      </a:r>
                      <a:r>
                        <a:rPr kumimoji="0" lang="en-US" b="1" i="0" kern="1200">
                          <a:solidFill>
                            <a:schemeClr val="tx1"/>
                          </a:solidFill>
                          <a:effectLst/>
                          <a:latin typeface="Palatino Linotype" panose="02040502050505030304" pitchFamily="18" charset="0"/>
                          <a:ea typeface="+mn-ea"/>
                          <a:cs typeface="+mn-cs"/>
                        </a:rPr>
                        <a:t>Cassandra</a:t>
                      </a:r>
                      <a:endParaRPr lang="en-US" b="1" dirty="0">
                        <a:latin typeface="Palatino Linotype" panose="02040502050505030304" pitchFamily="18" charset="0"/>
                      </a:endParaRPr>
                    </a:p>
                  </a:txBody>
                  <a:tcPr marL="91428" marR="91428"/>
                </a:tc>
                <a:extLst>
                  <a:ext uri="{0D108BD9-81ED-4DB2-BD59-A6C34878D82A}">
                    <a16:rowId xmlns:a16="http://schemas.microsoft.com/office/drawing/2014/main" val="10001"/>
                  </a:ext>
                </a:extLst>
              </a:tr>
              <a:tr h="1409869">
                <a:tc>
                  <a:txBody>
                    <a:bodyPr/>
                    <a:lstStyle/>
                    <a:p>
                      <a:pPr algn="l"/>
                      <a:r>
                        <a:rPr lang="en-US" b="1" i="1" dirty="0">
                          <a:solidFill>
                            <a:schemeClr val="tx1">
                              <a:lumMod val="95000"/>
                              <a:lumOff val="5000"/>
                            </a:schemeClr>
                          </a:solidFill>
                          <a:latin typeface="Palatino Linotype" panose="02040502050505030304" pitchFamily="18" charset="0"/>
                        </a:rPr>
                        <a:t> Document</a:t>
                      </a:r>
                      <a:r>
                        <a:rPr lang="en-US" dirty="0">
                          <a:solidFill>
                            <a:schemeClr val="tx1">
                              <a:lumMod val="95000"/>
                              <a:lumOff val="5000"/>
                            </a:schemeClr>
                          </a:solidFill>
                          <a:latin typeface="Palatino Linotype" panose="02040502050505030304" pitchFamily="18" charset="0"/>
                        </a:rPr>
                        <a:t> </a:t>
                      </a:r>
                      <a:r>
                        <a:rPr lang="en-US" b="1" i="1" dirty="0">
                          <a:solidFill>
                            <a:schemeClr val="tx1">
                              <a:lumMod val="95000"/>
                              <a:lumOff val="5000"/>
                            </a:schemeClr>
                          </a:solidFill>
                          <a:latin typeface="Palatino Linotype" panose="02040502050505030304" pitchFamily="18" charset="0"/>
                        </a:rPr>
                        <a:t>oriented</a:t>
                      </a:r>
                      <a:r>
                        <a:rPr lang="en-US" dirty="0">
                          <a:solidFill>
                            <a:schemeClr val="tx1">
                              <a:lumMod val="95000"/>
                              <a:lumOff val="5000"/>
                            </a:schemeClr>
                          </a:solidFill>
                          <a:latin typeface="Palatino Linotype" panose="02040502050505030304" pitchFamily="18" charset="0"/>
                        </a:rPr>
                        <a:t> </a:t>
                      </a:r>
                    </a:p>
                  </a:txBody>
                  <a:tcPr marL="91428" marR="91428" anchor="ctr"/>
                </a:tc>
                <a:tc>
                  <a:txBody>
                    <a:bodyPr/>
                    <a:lstStyle/>
                    <a:p>
                      <a:r>
                        <a:rPr lang="en-US" sz="1800" b="0" i="0" kern="1200" dirty="0">
                          <a:solidFill>
                            <a:schemeClr val="tx1"/>
                          </a:solidFill>
                          <a:effectLst/>
                          <a:latin typeface="Palatino Linotype" panose="02040502050505030304" pitchFamily="18" charset="0"/>
                          <a:ea typeface="+mn-ea"/>
                          <a:cs typeface="+mn-cs"/>
                        </a:rPr>
                        <a:t>Document databases, also called document stores, store semi-structured data and descriptions of that data in document format.</a:t>
                      </a:r>
                      <a:endParaRPr lang="en-US" dirty="0">
                        <a:latin typeface="Palatino Linotype" panose="02040502050505030304" pitchFamily="18" charset="0"/>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endParaRPr lang="en-US" dirty="0">
                        <a:solidFill>
                          <a:srgbClr val="FF0000"/>
                        </a:solidFill>
                        <a:latin typeface="Palatino Linotype" panose="02040502050505030304" pitchFamily="18" charset="0"/>
                      </a:endParaRPr>
                    </a:p>
                    <a:p>
                      <a:pPr marL="285750" indent="-285750">
                        <a:buFont typeface="Arial" panose="020B0604020202020204" pitchFamily="34" charset="0"/>
                        <a:buChar char="•"/>
                      </a:pPr>
                      <a:r>
                        <a:rPr lang="en-US" dirty="0">
                          <a:latin typeface="Palatino Linotype" panose="02040502050505030304" pitchFamily="18" charset="0"/>
                        </a:rPr>
                        <a:t> </a:t>
                      </a:r>
                      <a:r>
                        <a:rPr lang="en-US" b="1" dirty="0">
                          <a:latin typeface="Palatino Linotype" panose="02040502050505030304" pitchFamily="18" charset="0"/>
                        </a:rPr>
                        <a:t>MongoDB, CouchDB</a:t>
                      </a:r>
                    </a:p>
                  </a:txBody>
                  <a:tcPr marL="91428" marR="91428"/>
                </a:tc>
                <a:extLst>
                  <a:ext uri="{0D108BD9-81ED-4DB2-BD59-A6C34878D82A}">
                    <a16:rowId xmlns:a16="http://schemas.microsoft.com/office/drawing/2014/main" val="10002"/>
                  </a:ext>
                </a:extLst>
              </a:tr>
              <a:tr h="1084515">
                <a:tc>
                  <a:txBody>
                    <a:bodyPr/>
                    <a:lstStyle/>
                    <a:p>
                      <a:pPr algn="l"/>
                      <a:r>
                        <a:rPr lang="en-US" b="1" i="1" dirty="0">
                          <a:solidFill>
                            <a:schemeClr val="tx1">
                              <a:lumMod val="95000"/>
                              <a:lumOff val="5000"/>
                            </a:schemeClr>
                          </a:solidFill>
                          <a:latin typeface="Palatino Linotype" panose="02040502050505030304" pitchFamily="18" charset="0"/>
                        </a:rPr>
                        <a:t> Graph</a:t>
                      </a:r>
                      <a:endParaRPr lang="en-US" dirty="0">
                        <a:solidFill>
                          <a:schemeClr val="tx1">
                            <a:lumMod val="95000"/>
                            <a:lumOff val="5000"/>
                          </a:schemeClr>
                        </a:solidFill>
                        <a:latin typeface="Palatino Linotype" panose="02040502050505030304" pitchFamily="18" charset="0"/>
                      </a:endParaRPr>
                    </a:p>
                  </a:txBody>
                  <a:tcPr marL="91428" marR="91428" anchor="ctr"/>
                </a:tc>
                <a:tc>
                  <a:txBody>
                    <a:bodyPr/>
                    <a:lstStyle/>
                    <a:p>
                      <a:r>
                        <a:rPr lang="en-IN" sz="1800" b="0" i="0" kern="1200" dirty="0">
                          <a:solidFill>
                            <a:schemeClr val="tx1"/>
                          </a:solidFill>
                          <a:effectLst/>
                          <a:latin typeface="Palatino Linotype" panose="02040502050505030304" pitchFamily="18" charset="0"/>
                          <a:ea typeface="+mn-ea"/>
                          <a:cs typeface="+mn-cs"/>
                        </a:rPr>
                        <a:t>Graph data stores organize data as nodes.</a:t>
                      </a:r>
                      <a:endParaRPr lang="en-US" sz="1800" b="0" i="0" kern="1200" dirty="0">
                        <a:solidFill>
                          <a:schemeClr val="tx1"/>
                        </a:solidFill>
                        <a:effectLst/>
                        <a:latin typeface="Palatino Linotype" panose="02040502050505030304" pitchFamily="18" charset="0"/>
                        <a:ea typeface="+mn-ea"/>
                        <a:cs typeface="+mn-cs"/>
                      </a:endParaRPr>
                    </a:p>
                    <a:p>
                      <a:pPr marL="0" marR="0" lvl="0" indent="0" algn="l" defTabSz="914400" rtl="0" eaLnBrk="1" fontAlgn="auto" latinLnBrk="0" hangingPunct="1">
                        <a:lnSpc>
                          <a:spcPct val="100000"/>
                        </a:lnSpc>
                        <a:spcBef>
                          <a:spcPts val="0"/>
                        </a:spcBef>
                        <a:spcAft>
                          <a:spcPts val="0"/>
                        </a:spcAft>
                        <a:buClrTx/>
                        <a:buSzTx/>
                        <a:buFontTx/>
                        <a:buNone/>
                        <a:tabLst/>
                        <a:defRPr/>
                      </a:pPr>
                      <a:r>
                        <a:rPr lang="en-US" sz="1800" b="0" i="0" kern="1200" dirty="0">
                          <a:solidFill>
                            <a:srgbClr val="FF0000"/>
                          </a:solidFill>
                          <a:effectLst/>
                          <a:latin typeface="Palatino Linotype" panose="02040502050505030304" pitchFamily="18" charset="0"/>
                          <a:ea typeface="+mn-ea"/>
                          <a:cs typeface="+mn-cs"/>
                        </a:rPr>
                        <a:t>e.g.</a:t>
                      </a:r>
                    </a:p>
                    <a:p>
                      <a:pPr marL="285750" indent="-285750">
                        <a:buFont typeface="Arial" panose="020B0604020202020204" pitchFamily="34" charset="0"/>
                        <a:buChar char="•"/>
                      </a:pPr>
                      <a:r>
                        <a:rPr lang="en-US" sz="1800" b="1" i="0" kern="1200" dirty="0">
                          <a:solidFill>
                            <a:schemeClr val="tx1"/>
                          </a:solidFill>
                          <a:effectLst/>
                          <a:latin typeface="Palatino Linotype" panose="02040502050505030304" pitchFamily="18" charset="0"/>
                          <a:ea typeface="+mn-ea"/>
                          <a:cs typeface="+mn-cs"/>
                        </a:rPr>
                        <a:t>Neo4j</a:t>
                      </a:r>
                    </a:p>
                  </a:txBody>
                  <a:tcPr marL="91428" marR="91428"/>
                </a:tc>
                <a:extLst>
                  <a:ext uri="{0D108BD9-81ED-4DB2-BD59-A6C34878D82A}">
                    <a16:rowId xmlns:a16="http://schemas.microsoft.com/office/drawing/2014/main" val="10003"/>
                  </a:ext>
                </a:extLst>
              </a:tr>
            </a:tbl>
          </a:graphicData>
        </a:graphic>
      </p:graphicFrame>
    </p:spTree>
    <p:extLst>
      <p:ext uri="{BB962C8B-B14F-4D97-AF65-F5344CB8AC3E}">
        <p14:creationId xmlns:p14="http://schemas.microsoft.com/office/powerpoint/2010/main" val="2982183682"/>
      </p:ext>
    </p:extLst>
  </p:cSld>
  <p:clrMapOvr>
    <a:masterClrMapping/>
  </p:clrMapOvr>
</p:sld>
</file>

<file path=ppt/slides/slide8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db.collection.distinct()</a:t>
            </a:r>
            <a:endParaRPr lang="en-US" dirty="0"/>
          </a:p>
        </p:txBody>
      </p:sp>
      <p:sp>
        <p:nvSpPr>
          <p:cNvPr id="3" name="Rectangle 2"/>
          <p:cNvSpPr/>
          <p:nvPr/>
        </p:nvSpPr>
        <p:spPr>
          <a:xfrm>
            <a:off x="1943100" y="3059669"/>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Finds the distinct values for a specified field across a single collection or view and returns the results in an array.</a:t>
            </a:r>
          </a:p>
        </p:txBody>
      </p:sp>
    </p:spTree>
    <p:extLst>
      <p:ext uri="{BB962C8B-B14F-4D97-AF65-F5344CB8AC3E}">
        <p14:creationId xmlns:p14="http://schemas.microsoft.com/office/powerpoint/2010/main" val="1480213086"/>
      </p:ext>
    </p:extLst>
  </p:cSld>
  <p:clrMapOvr>
    <a:masterClrMapping/>
  </p:clrMapOvr>
</p:sld>
</file>

<file path=ppt/slides/slide8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db.collection.distinct()</a:t>
            </a:r>
          </a:p>
        </p:txBody>
      </p:sp>
      <p:sp>
        <p:nvSpPr>
          <p:cNvPr id="7" name="Rectangle 6"/>
          <p:cNvSpPr/>
          <p:nvPr/>
        </p:nvSpPr>
        <p:spPr>
          <a:xfrm>
            <a:off x="1673188" y="762001"/>
            <a:ext cx="8845624" cy="646331"/>
          </a:xfrm>
          <a:prstGeom prst="rect">
            <a:avLst/>
          </a:prstGeom>
        </p:spPr>
        <p:txBody>
          <a:bodyPr wrap="square">
            <a:spAutoFit/>
          </a:bodyPr>
          <a:lstStyle/>
          <a:p>
            <a:r>
              <a:rPr lang="en-US" b="1" i="1" dirty="0">
                <a:solidFill>
                  <a:srgbClr val="036883"/>
                </a:solidFill>
                <a:latin typeface="Palatino Linotype" panose="02040502050505030304" pitchFamily="18" charset="0"/>
              </a:rPr>
              <a:t>distinct()</a:t>
            </a:r>
            <a:r>
              <a:rPr lang="en-US" dirty="0">
                <a:solidFill>
                  <a:schemeClr val="tx1">
                    <a:lumMod val="95000"/>
                    <a:lumOff val="5000"/>
                  </a:schemeClr>
                </a:solidFill>
                <a:latin typeface="Calibri" panose="020F0502020204030204" pitchFamily="34" charset="0"/>
                <a:cs typeface="Calibri" panose="020F0502020204030204" pitchFamily="34" charset="0"/>
              </a:rPr>
              <a:t> </a:t>
            </a:r>
            <a:r>
              <a:rPr lang="en-US" dirty="0"/>
              <a:t>finds the distinct values for a specified field across a single collection or view and returns the results in an array.</a:t>
            </a:r>
            <a:endParaRPr lang="en-IN" dirty="0"/>
          </a:p>
        </p:txBody>
      </p:sp>
      <p:sp>
        <p:nvSpPr>
          <p:cNvPr id="4" name="Rectangle 3"/>
          <p:cNvSpPr/>
          <p:nvPr/>
        </p:nvSpPr>
        <p:spPr>
          <a:xfrm>
            <a:off x="1678136" y="1676400"/>
            <a:ext cx="7766870" cy="369332"/>
          </a:xfrm>
          <a:prstGeom prst="rect">
            <a:avLst/>
          </a:prstGeom>
        </p:spPr>
        <p:txBody>
          <a:bodyPr wrap="non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distinct</a:t>
            </a:r>
            <a:r>
              <a:rPr lang="en-US" dirty="0">
                <a:solidFill>
                  <a:srgbClr val="061621"/>
                </a:solidFill>
                <a:latin typeface="Source Code Pro" panose="020B0509030403020204" pitchFamily="49" charset="0"/>
                <a:ea typeface="Source Code Pro" panose="020B0509030403020204" pitchFamily="49" charset="0"/>
              </a:rPr>
              <a:t>("field", { query }, { options })</a:t>
            </a:r>
          </a:p>
        </p:txBody>
      </p:sp>
      <p:sp>
        <p:nvSpPr>
          <p:cNvPr id="2" name="Rectangle 1"/>
          <p:cNvSpPr/>
          <p:nvPr/>
        </p:nvSpPr>
        <p:spPr>
          <a:xfrm>
            <a:off x="1673188" y="2345829"/>
            <a:ext cx="8845624"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distinct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$gt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p>
        </p:txBody>
      </p:sp>
      <p:sp>
        <p:nvSpPr>
          <p:cNvPr id="3" name="Rectangle 2"/>
          <p:cNvSpPr/>
          <p:nvPr/>
        </p:nvSpPr>
        <p:spPr>
          <a:xfrm>
            <a:off x="1673188" y="3839204"/>
            <a:ext cx="8845624" cy="1200329"/>
          </a:xfrm>
          <a:prstGeom prst="rect">
            <a:avLst/>
          </a:prstGeom>
        </p:spPr>
        <p:txBody>
          <a:bodyPr wrap="square">
            <a:spAutoFit/>
          </a:bodyPr>
          <a:lstStyle/>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var x = db.emp.find()[10]</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for (</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in x) {</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print(</a:t>
            </a:r>
            <a:r>
              <a:rPr lang="en-US" dirty="0" err="1">
                <a:solidFill>
                  <a:srgbClr val="B22251"/>
                </a:solidFill>
                <a:latin typeface="Source Code Pro" panose="020B0509030403020204" pitchFamily="49" charset="0"/>
                <a:ea typeface="Source Code Pro" panose="020B0509030403020204" pitchFamily="49" charset="0"/>
                <a:cs typeface="Calibri" panose="020F0502020204030204" pitchFamily="34" charset="0"/>
              </a:rPr>
              <a:t>i</a:t>
            </a:r>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a:t>
            </a:r>
          </a:p>
          <a:p>
            <a:r>
              <a:rPr lang="en-US" dirty="0">
                <a:solidFill>
                  <a:srgbClr val="B22251"/>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459763503"/>
      </p:ext>
    </p:extLst>
  </p:cSld>
  <p:clrMapOvr>
    <a:masterClrMapping/>
  </p:clrMapOvr>
</p:sld>
</file>

<file path=ppt/slides/slide8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db.collection.count[Documents]()</a:t>
            </a:r>
            <a:endParaRPr lang="en-US" dirty="0"/>
          </a:p>
        </p:txBody>
      </p:sp>
      <p:sp>
        <p:nvSpPr>
          <p:cNvPr id="3" name="Rectangle 2"/>
          <p:cNvSpPr/>
          <p:nvPr/>
        </p:nvSpPr>
        <p:spPr>
          <a:xfrm>
            <a:off x="1943100" y="3059668"/>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TODO</a:t>
            </a:r>
          </a:p>
        </p:txBody>
      </p:sp>
    </p:spTree>
    <p:extLst>
      <p:ext uri="{BB962C8B-B14F-4D97-AF65-F5344CB8AC3E}">
        <p14:creationId xmlns:p14="http://schemas.microsoft.com/office/powerpoint/2010/main" val="4254761430"/>
      </p:ext>
    </p:extLst>
  </p:cSld>
  <p:clrMapOvr>
    <a:masterClrMapping/>
  </p:clrMapOvr>
</p:sld>
</file>

<file path=ppt/slides/slide8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db.collection.count[Documents]() </a:t>
            </a:r>
          </a:p>
        </p:txBody>
      </p:sp>
      <p:sp>
        <p:nvSpPr>
          <p:cNvPr id="4" name="Rectangle 3"/>
          <p:cNvSpPr/>
          <p:nvPr/>
        </p:nvSpPr>
        <p:spPr>
          <a:xfrm>
            <a:off x="1524000" y="1844824"/>
            <a:ext cx="9144000" cy="369332"/>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count[Documents</a:t>
            </a:r>
            <a:r>
              <a:rPr lang="en-US" dirty="0">
                <a:solidFill>
                  <a:srgbClr val="061621"/>
                </a:solidFill>
                <a:latin typeface="Source Code Pro" panose="020B0509030403020204" pitchFamily="49" charset="0"/>
                <a:ea typeface="Source Code Pro" panose="020B0509030403020204" pitchFamily="49" charset="0"/>
              </a:rPr>
              <a:t>]({ query }, { options })</a:t>
            </a:r>
          </a:p>
        </p:txBody>
      </p:sp>
      <p:sp>
        <p:nvSpPr>
          <p:cNvPr id="2" name="Rectangle 1"/>
          <p:cNvSpPr/>
          <p:nvPr/>
        </p:nvSpPr>
        <p:spPr>
          <a:xfrm>
            <a:off x="1524000" y="4365104"/>
            <a:ext cx="9144000" cy="1477328"/>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countDocuments</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'salesman'</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skip</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1</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limit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994646"/>
                </a:solidFill>
                <a:latin typeface="Source Code Pro" panose="020B0509030403020204" pitchFamily="49" charset="0"/>
                <a:ea typeface="Source Code Pro" panose="020B0509030403020204" pitchFamily="49" charset="0"/>
              </a:rPr>
              <a:t>3</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graphicFrame>
        <p:nvGraphicFramePr>
          <p:cNvPr id="3" name="Table 2"/>
          <p:cNvGraphicFramePr>
            <a:graphicFrameLocks noGrp="1"/>
          </p:cNvGraphicFramePr>
          <p:nvPr>
            <p:extLst>
              <p:ext uri="{D42A27DB-BD31-4B8C-83A1-F6EECF244321}">
                <p14:modId xmlns:p14="http://schemas.microsoft.com/office/powerpoint/2010/main" val="1299739528"/>
              </p:ext>
            </p:extLst>
          </p:nvPr>
        </p:nvGraphicFramePr>
        <p:xfrm>
          <a:off x="1524000" y="2636912"/>
          <a:ext cx="9144000" cy="1421130"/>
        </p:xfrm>
        <a:graphic>
          <a:graphicData uri="http://schemas.openxmlformats.org/drawingml/2006/table">
            <a:tbl>
              <a:tblPr>
                <a:tableStyleId>{5940675A-B579-460E-94D1-54222C63F5DA}</a:tableStyleId>
              </a:tblPr>
              <a:tblGrid>
                <a:gridCol w="1815038">
                  <a:extLst>
                    <a:ext uri="{9D8B030D-6E8A-4147-A177-3AD203B41FA5}">
                      <a16:colId xmlns:a16="http://schemas.microsoft.com/office/drawing/2014/main" val="20000"/>
                    </a:ext>
                  </a:extLst>
                </a:gridCol>
                <a:gridCol w="7328962">
                  <a:extLst>
                    <a:ext uri="{9D8B030D-6E8A-4147-A177-3AD203B41FA5}">
                      <a16:colId xmlns:a16="http://schemas.microsoft.com/office/drawing/2014/main" val="20001"/>
                    </a:ext>
                  </a:extLst>
                </a:gridCol>
              </a:tblGrid>
              <a:tr h="0">
                <a:tc>
                  <a:txBody>
                    <a:bodyPr/>
                    <a:lstStyle/>
                    <a:p>
                      <a:pPr algn="l"/>
                      <a:r>
                        <a:rPr lang="en-IN" dirty="0">
                          <a:effectLst/>
                        </a:rPr>
                        <a:t>  Field</a:t>
                      </a:r>
                    </a:p>
                  </a:txBody>
                  <a:tcPr marL="47625" marR="47625" marB="114300" anchor="ctr">
                    <a:solidFill>
                      <a:schemeClr val="bg2"/>
                    </a:solidFill>
                  </a:tcPr>
                </a:tc>
                <a:tc>
                  <a:txBody>
                    <a:bodyPr/>
                    <a:lstStyle/>
                    <a:p>
                      <a:pPr algn="l"/>
                      <a:r>
                        <a:rPr lang="en-IN" dirty="0">
                          <a:effectLst/>
                        </a:rPr>
                        <a:t>  Description</a:t>
                      </a:r>
                    </a:p>
                  </a:txBody>
                  <a:tcPr marL="47625" marR="47625" marB="114300" anchor="ctr">
                    <a:solidFill>
                      <a:schemeClr val="bg2"/>
                    </a:solidFill>
                  </a:tcPr>
                </a:tc>
                <a:extLst>
                  <a:ext uri="{0D108BD9-81ED-4DB2-BD59-A6C34878D82A}">
                    <a16:rowId xmlns:a16="http://schemas.microsoft.com/office/drawing/2014/main" val="10000"/>
                  </a:ext>
                </a:extLst>
              </a:tr>
              <a:tr h="0">
                <a:tc>
                  <a:txBody>
                    <a:bodyPr/>
                    <a:lstStyle/>
                    <a:p>
                      <a:pPr algn="l"/>
                      <a:r>
                        <a:rPr lang="en-IN" dirty="0">
                          <a:effectLst/>
                        </a:rPr>
                        <a:t>  limit</a:t>
                      </a:r>
                    </a:p>
                  </a:txBody>
                  <a:tcPr marL="47625" marR="47625" marT="104775" marB="114300" anchor="ctr"/>
                </a:tc>
                <a:tc>
                  <a:txBody>
                    <a:bodyPr/>
                    <a:lstStyle/>
                    <a:p>
                      <a:pPr algn="l"/>
                      <a:r>
                        <a:rPr lang="en-IN" dirty="0">
                          <a:effectLst/>
                        </a:rPr>
                        <a:t>  Optional. The maximum number of documents to count.</a:t>
                      </a:r>
                    </a:p>
                  </a:txBody>
                  <a:tcPr marL="47625" marR="47625" marT="104775" marB="114300" anchor="ctr"/>
                </a:tc>
                <a:extLst>
                  <a:ext uri="{0D108BD9-81ED-4DB2-BD59-A6C34878D82A}">
                    <a16:rowId xmlns:a16="http://schemas.microsoft.com/office/drawing/2014/main" val="10001"/>
                  </a:ext>
                </a:extLst>
              </a:tr>
              <a:tr h="0">
                <a:tc>
                  <a:txBody>
                    <a:bodyPr/>
                    <a:lstStyle/>
                    <a:p>
                      <a:pPr algn="l"/>
                      <a:r>
                        <a:rPr lang="en-IN" dirty="0">
                          <a:effectLst/>
                        </a:rPr>
                        <a:t>  skip</a:t>
                      </a:r>
                    </a:p>
                  </a:txBody>
                  <a:tcPr marL="47625" marR="47625" marT="104775" marB="114300" anchor="ctr"/>
                </a:tc>
                <a:tc>
                  <a:txBody>
                    <a:bodyPr/>
                    <a:lstStyle/>
                    <a:p>
                      <a:pPr algn="l"/>
                      <a:r>
                        <a:rPr lang="en-IN" dirty="0">
                          <a:effectLst/>
                        </a:rPr>
                        <a:t>  Optional. The number of documents to skip before counting.</a:t>
                      </a:r>
                    </a:p>
                  </a:txBody>
                  <a:tcPr marL="47625" marR="47625" marT="104775" marB="114300" anchor="ctr"/>
                </a:tc>
                <a:extLst>
                  <a:ext uri="{0D108BD9-81ED-4DB2-BD59-A6C34878D82A}">
                    <a16:rowId xmlns:a16="http://schemas.microsoft.com/office/drawing/2014/main" val="10002"/>
                  </a:ext>
                </a:extLst>
              </a:tr>
            </a:tbl>
          </a:graphicData>
        </a:graphic>
      </p:graphicFrame>
      <p:sp>
        <p:nvSpPr>
          <p:cNvPr id="10" name="Rectangle 9">
            <a:extLst>
              <a:ext uri="{FF2B5EF4-FFF2-40B4-BE49-F238E27FC236}">
                <a16:creationId xmlns:a16="http://schemas.microsoft.com/office/drawing/2014/main" id="{9ADDC311-8477-4D8F-AF8B-9DDCA8BEC40E}"/>
              </a:ext>
            </a:extLst>
          </p:cNvPr>
          <p:cNvSpPr/>
          <p:nvPr/>
        </p:nvSpPr>
        <p:spPr>
          <a:xfrm>
            <a:off x="1672970" y="762002"/>
            <a:ext cx="8844473" cy="646331"/>
          </a:xfrm>
          <a:prstGeom prst="rect">
            <a:avLst/>
          </a:prstGeom>
        </p:spPr>
        <p:txBody>
          <a:bodyPr wrap="square">
            <a:spAutoFit/>
          </a:bodyPr>
          <a:lstStyle/>
          <a:p>
            <a:r>
              <a:rPr lang="en-US" b="1" i="1" dirty="0">
                <a:solidFill>
                  <a:srgbClr val="036883"/>
                </a:solidFill>
                <a:latin typeface="Palatino Linotype" panose="02040502050505030304" pitchFamily="18" charset="0"/>
              </a:rPr>
              <a:t>countDocuments()</a:t>
            </a:r>
            <a:r>
              <a:rPr lang="en-US" dirty="0">
                <a:solidFill>
                  <a:schemeClr val="tx1">
                    <a:lumMod val="95000"/>
                    <a:lumOff val="5000"/>
                  </a:schemeClr>
                </a:solidFill>
                <a:latin typeface="Calibri" panose="020F0502020204030204" pitchFamily="34" charset="0"/>
                <a:cs typeface="Calibri" panose="020F0502020204030204" pitchFamily="34" charset="0"/>
              </a:rPr>
              <a:t> r</a:t>
            </a:r>
            <a:r>
              <a:rPr lang="en-US" dirty="0">
                <a:latin typeface="Palatino Linotype" panose="02040502050505030304" pitchFamily="18" charset="0"/>
              </a:rPr>
              <a:t>eturns the count of documents that match the query for a collection</a:t>
            </a:r>
            <a:endParaRPr lang="en-IN" dirty="0">
              <a:latin typeface="Palatino Linotype" panose="02040502050505030304" pitchFamily="18" charset="0"/>
            </a:endParaRPr>
          </a:p>
        </p:txBody>
      </p:sp>
    </p:spTree>
    <p:extLst>
      <p:ext uri="{BB962C8B-B14F-4D97-AF65-F5344CB8AC3E}">
        <p14:creationId xmlns:p14="http://schemas.microsoft.com/office/powerpoint/2010/main" val="1001357693"/>
      </p:ext>
    </p:extLst>
  </p:cSld>
  <p:clrMapOvr>
    <a:masterClrMapping/>
  </p:clrMapOvr>
</p:sld>
</file>

<file path=ppt/slides/slide8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findOne</a:t>
            </a:r>
            <a:endParaRPr lang="en-US" dirty="0"/>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find()</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method always returns the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field </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unless you specify </a:t>
            </a:r>
            <a:r>
              <a:rPr lang="en-US" b="1" dirty="0">
                <a:solidFill>
                  <a:srgbClr val="FF5A36"/>
                </a:solidFill>
                <a:latin typeface="SimSun" panose="02010600030101010101" pitchFamily="2" charset="-122"/>
                <a:ea typeface="SimSun" panose="02010600030101010101" pitchFamily="2" charset="-122"/>
                <a:cs typeface="Arial" panose="020B0604020202020204" pitchFamily="34" charset="0"/>
              </a:rPr>
              <a:t>_id: 0/false</a:t>
            </a:r>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 to suppress the field.</a:t>
            </a:r>
          </a:p>
        </p:txBody>
      </p:sp>
    </p:spTree>
    <p:extLst>
      <p:ext uri="{BB962C8B-B14F-4D97-AF65-F5344CB8AC3E}">
        <p14:creationId xmlns:p14="http://schemas.microsoft.com/office/powerpoint/2010/main" val="2476936322"/>
      </p:ext>
    </p:extLst>
  </p:cSld>
  <p:clrMapOvr>
    <a:masterClrMapping/>
  </p:clrMapOvr>
</p:sld>
</file>

<file path=ppt/slides/slide8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db.collection.findOne() </a:t>
            </a:r>
          </a:p>
        </p:txBody>
      </p:sp>
      <p:sp>
        <p:nvSpPr>
          <p:cNvPr id="7" name="Rectangle 6"/>
          <p:cNvSpPr/>
          <p:nvPr/>
        </p:nvSpPr>
        <p:spPr>
          <a:xfrm>
            <a:off x="1524000" y="762001"/>
            <a:ext cx="9144000" cy="1200329"/>
          </a:xfrm>
          <a:prstGeom prst="rect">
            <a:avLst/>
          </a:prstGeom>
        </p:spPr>
        <p:txBody>
          <a:bodyPr wrap="square">
            <a:spAutoFit/>
          </a:bodyPr>
          <a:lstStyle/>
          <a:p>
            <a:r>
              <a:rPr lang="en-US" b="1" i="1" dirty="0">
                <a:solidFill>
                  <a:srgbClr val="036883"/>
                </a:solidFill>
              </a:rPr>
              <a:t>findOne() </a:t>
            </a:r>
            <a:r>
              <a:rPr lang="en-US" dirty="0"/>
              <a:t>returns one document that satisfies the specified query criteria on the collection. If multiple documents satisfy the query, this method returns the first document according to the order in which order the documents are stored in the disk. If no document satisfies the query, the method returns null.</a:t>
            </a:r>
            <a:endParaRPr lang="en-IN" dirty="0"/>
          </a:p>
        </p:txBody>
      </p:sp>
      <p:sp>
        <p:nvSpPr>
          <p:cNvPr id="4" name="Rectangle 3"/>
          <p:cNvSpPr/>
          <p:nvPr/>
        </p:nvSpPr>
        <p:spPr>
          <a:xfrm>
            <a:off x="1524000" y="2173070"/>
            <a:ext cx="9143999" cy="769441"/>
          </a:xfrm>
          <a:prstGeom prst="rect">
            <a:avLst/>
          </a:prstGeom>
        </p:spPr>
        <p:txBody>
          <a:bodyPr wrap="square">
            <a:spAutoFit/>
          </a:bodyPr>
          <a:lstStyle/>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 </a:t>
            </a:r>
          </a:p>
          <a:p>
            <a:endParaRPr lang="en-US"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r>
              <a:rPr lang="en-US"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US" dirty="0">
                <a:solidFill>
                  <a:srgbClr val="D83713"/>
                </a:solidFill>
                <a:latin typeface="Source Code Pro" panose="020B0509030403020204" pitchFamily="49" charset="0"/>
                <a:ea typeface="Source Code Pro" panose="020B0509030403020204" pitchFamily="49" charset="0"/>
              </a:rPr>
              <a:t>collection</a:t>
            </a:r>
            <a:r>
              <a:rPr lang="en-US" dirty="0">
                <a:solidFill>
                  <a:schemeClr val="tx1">
                    <a:lumMod val="85000"/>
                    <a:lumOff val="15000"/>
                  </a:schemeClr>
                </a:solidFill>
                <a:latin typeface="Source Code Pro" panose="020B0509030403020204" pitchFamily="49" charset="0"/>
                <a:ea typeface="Source Code Pro" panose="020B0509030403020204" pitchFamily="49" charset="0"/>
              </a:rPr>
              <a:t>.</a:t>
            </a:r>
            <a:r>
              <a:rPr lang="en-US" dirty="0">
                <a:solidFill>
                  <a:srgbClr val="D83713"/>
                </a:solidFill>
                <a:latin typeface="Source Code Pro" panose="020B0509030403020204" pitchFamily="49" charset="0"/>
                <a:ea typeface="Source Code Pro" panose="020B0509030403020204" pitchFamily="49" charset="0"/>
              </a:rPr>
              <a:t>findOne</a:t>
            </a:r>
            <a:r>
              <a:rPr lang="en-US" dirty="0">
                <a:solidFill>
                  <a:srgbClr val="061621"/>
                </a:solidFill>
                <a:latin typeface="Source Code Pro" panose="020B0509030403020204" pitchFamily="49" charset="0"/>
                <a:ea typeface="Source Code Pro" panose="020B0509030403020204" pitchFamily="49" charset="0"/>
              </a:rPr>
              <a:t>({ query } , { projection })</a:t>
            </a:r>
          </a:p>
        </p:txBody>
      </p:sp>
      <p:sp>
        <p:nvSpPr>
          <p:cNvPr id="2" name="Rectangle 1"/>
          <p:cNvSpPr/>
          <p:nvPr/>
        </p:nvSpPr>
        <p:spPr>
          <a:xfrm>
            <a:off x="1524000" y="3400544"/>
            <a:ext cx="9143998" cy="738664"/>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findOne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'manager'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611755139"/>
      </p:ext>
    </p:extLst>
  </p:cSld>
  <p:clrMapOvr>
    <a:masterClrMapping/>
  </p:clrMapOvr>
</p:sld>
</file>

<file path=ppt/slides/slide8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US" dirty="0"/>
              <a:t>db.collection.save()</a:t>
            </a:r>
          </a:p>
        </p:txBody>
      </p:sp>
      <p:sp>
        <p:nvSpPr>
          <p:cNvPr id="3" name="Rectangle 2"/>
          <p:cNvSpPr/>
          <p:nvPr/>
        </p:nvSpPr>
        <p:spPr>
          <a:xfrm>
            <a:off x="1943100" y="2861954"/>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Updates an existing document or inserts a new document, depending on its document parameter.</a:t>
            </a:r>
          </a:p>
        </p:txBody>
      </p:sp>
      <p:sp>
        <p:nvSpPr>
          <p:cNvPr id="4" name="Rectangle 3"/>
          <p:cNvSpPr/>
          <p:nvPr/>
        </p:nvSpPr>
        <p:spPr>
          <a:xfrm>
            <a:off x="1790700" y="304800"/>
            <a:ext cx="8610600" cy="1600438"/>
          </a:xfrm>
          <a:prstGeom prst="rect">
            <a:avLst/>
          </a:prstGeom>
          <a:solidFill>
            <a:srgbClr val="98817B"/>
          </a:solidFill>
        </p:spPr>
        <p:txBody>
          <a:bodyPr wrap="square">
            <a:spAutoFit/>
          </a:bodyPr>
          <a:lstStyle/>
          <a:p>
            <a:pPr marL="285750" indent="-285750">
              <a:buFont typeface="Arial" panose="020B0604020202020204" pitchFamily="34" charset="0"/>
              <a:buChar char="•"/>
            </a:pPr>
            <a:r>
              <a:rPr lang="en-US" dirty="0">
                <a:solidFill>
                  <a:srgbClr val="FFBF00"/>
                </a:solidFill>
              </a:rPr>
              <a:t>If the document does not contain an _id field, then the save() method calls the insert() method. During the operation, the mongo shell will create an ObjectId and assign it to the _id field.</a:t>
            </a:r>
          </a:p>
          <a:p>
            <a:pPr marL="285750" indent="-285750">
              <a:buFont typeface="Arial" panose="020B0604020202020204" pitchFamily="34" charset="0"/>
              <a:buChar char="•"/>
            </a:pPr>
            <a:endParaRPr lang="en-US" sz="800" dirty="0">
              <a:solidFill>
                <a:srgbClr val="FFBF00"/>
              </a:solidFill>
            </a:endParaRPr>
          </a:p>
          <a:p>
            <a:pPr marL="285750" indent="-285750">
              <a:buFont typeface="Arial" panose="020B0604020202020204" pitchFamily="34" charset="0"/>
              <a:buChar char="•"/>
            </a:pPr>
            <a:r>
              <a:rPr lang="en-US" dirty="0">
                <a:solidFill>
                  <a:srgbClr val="FFBF00"/>
                </a:solidFill>
              </a:rPr>
              <a:t>If the document contains an _id field, then the save() method is equivalent to an update with the upsert option set to true and the query predicate on the _id field.</a:t>
            </a:r>
          </a:p>
        </p:txBody>
      </p:sp>
    </p:spTree>
    <p:extLst>
      <p:ext uri="{BB962C8B-B14F-4D97-AF65-F5344CB8AC3E}">
        <p14:creationId xmlns:p14="http://schemas.microsoft.com/office/powerpoint/2010/main" val="4248551192"/>
      </p:ext>
    </p:extLst>
  </p:cSld>
  <p:clrMapOvr>
    <a:masterClrMapping/>
  </p:clrMapOvr>
</p:sld>
</file>

<file path=ppt/slides/slide8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db.collection.save()</a:t>
            </a:r>
          </a:p>
        </p:txBody>
      </p:sp>
      <p:sp>
        <p:nvSpPr>
          <p:cNvPr id="4" name="Rectangle 3"/>
          <p:cNvSpPr/>
          <p:nvPr/>
        </p:nvSpPr>
        <p:spPr>
          <a:xfrm>
            <a:off x="1657354" y="1547500"/>
            <a:ext cx="8861458" cy="369332"/>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save</a:t>
            </a:r>
            <a:r>
              <a:rPr lang="en-IN" dirty="0">
                <a:solidFill>
                  <a:srgbClr val="061621"/>
                </a:solidFill>
                <a:latin typeface="Source Code Pro" panose="020B0509030403020204" pitchFamily="49" charset="0"/>
                <a:ea typeface="Source Code Pro" panose="020B0509030403020204" pitchFamily="49" charset="0"/>
              </a:rPr>
              <a:t>({ document })</a:t>
            </a:r>
          </a:p>
        </p:txBody>
      </p:sp>
      <p:sp>
        <p:nvSpPr>
          <p:cNvPr id="8" name="Rectangle 7"/>
          <p:cNvSpPr/>
          <p:nvPr/>
        </p:nvSpPr>
        <p:spPr>
          <a:xfrm>
            <a:off x="1673188" y="762001"/>
            <a:ext cx="8845624" cy="646331"/>
          </a:xfrm>
          <a:prstGeom prst="rect">
            <a:avLst/>
          </a:prstGeom>
        </p:spPr>
        <p:txBody>
          <a:bodyPr wrap="square">
            <a:spAutoFit/>
          </a:bodyPr>
          <a:lstStyle/>
          <a:p>
            <a:r>
              <a:rPr lang="en-US" b="1" i="1" dirty="0">
                <a:solidFill>
                  <a:srgbClr val="036883"/>
                </a:solidFill>
              </a:rPr>
              <a:t>save() </a:t>
            </a:r>
            <a:r>
              <a:rPr lang="en-US" dirty="0"/>
              <a:t>UPDATES an existing document or INSERTS a new document, depending on its document parameter.</a:t>
            </a:r>
            <a:endParaRPr lang="en-IN" dirty="0"/>
          </a:p>
        </p:txBody>
      </p:sp>
      <p:sp>
        <p:nvSpPr>
          <p:cNvPr id="3" name="Rectangle 2"/>
          <p:cNvSpPr/>
          <p:nvPr/>
        </p:nvSpPr>
        <p:spPr>
          <a:xfrm>
            <a:off x="1524000" y="2379584"/>
            <a:ext cx="9144000"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save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_id: </a:t>
            </a:r>
            <a:r>
              <a:rPr lang="en-US" dirty="0">
                <a:solidFill>
                  <a:srgbClr val="994646"/>
                </a:solidFill>
                <a:latin typeface="Source Code Pro" panose="020B0509030403020204" pitchFamily="49" charset="0"/>
                <a:ea typeface="Source Code Pro" panose="020B0509030403020204" pitchFamily="49" charset="0"/>
              </a:rPr>
              <a:t>10</a:t>
            </a:r>
            <a:r>
              <a:rPr lang="en-US" dirty="0">
                <a:latin typeface="Source Code Pro" panose="020B0509030403020204" pitchFamily="49" charset="0"/>
                <a:ea typeface="Source Code Pro" panose="020B0509030403020204" pitchFamily="49" charset="0"/>
                <a:cs typeface="Calibri" panose="020F0502020204030204" pitchFamily="34" charset="0"/>
              </a:rPr>
              <a:t>, firstName: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'neel'</a:t>
            </a:r>
            <a:r>
              <a:rPr lang="en-US" dirty="0">
                <a:latin typeface="Source Code Pro" panose="020B0509030403020204" pitchFamily="49" charset="0"/>
                <a:ea typeface="Source Code Pro" panose="020B0509030403020204" pitchFamily="49" charset="0"/>
                <a:cs typeface="Calibri" panose="020F0502020204030204" pitchFamily="34" charset="0"/>
              </a:rPr>
              <a:t>, sal: </a:t>
            </a:r>
            <a:r>
              <a:rPr lang="en-US" dirty="0">
                <a:solidFill>
                  <a:srgbClr val="994646"/>
                </a:solidFill>
                <a:latin typeface="Source Code Pro" panose="020B0509030403020204" pitchFamily="49" charset="0"/>
                <a:ea typeface="Source Code Pro" panose="020B0509030403020204" pitchFamily="49" charset="0"/>
              </a:rPr>
              <a:t>5000</a:t>
            </a:r>
            <a:r>
              <a:rPr lang="en-US" dirty="0">
                <a:latin typeface="Source Code Pro" panose="020B0509030403020204" pitchFamily="49" charset="0"/>
                <a:ea typeface="Source Code Pro" panose="020B0509030403020204" pitchFamily="49" charset="0"/>
                <a:cs typeface="Calibri" panose="020F0502020204030204" pitchFamily="34" charset="0"/>
              </a:rPr>
              <a:t>, color: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'blue'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'black'</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size: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'small'</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'medium'</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'xx-large'</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Tree>
    <p:extLst>
      <p:ext uri="{BB962C8B-B14F-4D97-AF65-F5344CB8AC3E}">
        <p14:creationId xmlns:p14="http://schemas.microsoft.com/office/powerpoint/2010/main" val="3858545977"/>
      </p:ext>
    </p:extLst>
  </p:cSld>
  <p:clrMapOvr>
    <a:masterClrMapping/>
  </p:clrMapOvr>
</p:sld>
</file>

<file path=ppt/slides/slide8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a:t>
            </a:r>
            <a:endParaRPr lang="en-US" dirty="0"/>
          </a:p>
        </p:txBody>
      </p:sp>
      <p:sp>
        <p:nvSpPr>
          <p:cNvPr id="3" name="Rectangle 2"/>
          <p:cNvSpPr/>
          <p:nvPr/>
        </p:nvSpPr>
        <p:spPr>
          <a:xfrm>
            <a:off x="1943100" y="2861953"/>
            <a:ext cx="8305800" cy="369332"/>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or documents into a collection.</a:t>
            </a:r>
          </a:p>
        </p:txBody>
      </p:sp>
    </p:spTree>
    <p:extLst>
      <p:ext uri="{BB962C8B-B14F-4D97-AF65-F5344CB8AC3E}">
        <p14:creationId xmlns:p14="http://schemas.microsoft.com/office/powerpoint/2010/main" val="532022479"/>
      </p:ext>
    </p:extLst>
  </p:cSld>
  <p:clrMapOvr>
    <a:masterClrMapping/>
  </p:clrMapOvr>
</p:sld>
</file>

<file path=ppt/slides/slide8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 or db.collection.insert(</a:t>
            </a:r>
            <a:r>
              <a:rPr lang="en-IN" sz="3200" b="1" dirty="0">
                <a:solidFill>
                  <a:srgbClr val="FFFF00"/>
                </a:solidFill>
                <a:latin typeface="Arial" pitchFamily="34" charset="0"/>
                <a:cs typeface="Arial" pitchFamily="34" charset="0"/>
              </a:rPr>
              <a:t>[]</a:t>
            </a:r>
            <a:r>
              <a:rPr lang="en-IN" sz="3200" b="1" i="1" dirty="0">
                <a:solidFill>
                  <a:srgbClr val="FFFF00"/>
                </a:solidFill>
                <a:latin typeface="Arial" pitchFamily="34" charset="0"/>
                <a:cs typeface="Arial" pitchFamily="34" charset="0"/>
              </a:rPr>
              <a:t>) </a:t>
            </a:r>
          </a:p>
        </p:txBody>
      </p:sp>
      <p:sp>
        <p:nvSpPr>
          <p:cNvPr id="4" name="Rectangle 3"/>
          <p:cNvSpPr/>
          <p:nvPr/>
        </p:nvSpPr>
        <p:spPr>
          <a:xfrm>
            <a:off x="1524000" y="1500273"/>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764704"/>
            <a:ext cx="9144000" cy="369332"/>
          </a:xfrm>
          <a:prstGeom prst="rect">
            <a:avLst/>
          </a:prstGeom>
        </p:spPr>
        <p:txBody>
          <a:bodyPr wrap="square">
            <a:spAutoFit/>
          </a:bodyPr>
          <a:lstStyle/>
          <a:p>
            <a:r>
              <a:rPr lang="en-US" b="1" i="1" dirty="0">
                <a:solidFill>
                  <a:srgbClr val="036883"/>
                </a:solidFill>
              </a:rPr>
              <a:t>insert()</a:t>
            </a:r>
            <a:r>
              <a:rPr lang="en-US" dirty="0"/>
              <a:t> inserts a </a:t>
            </a:r>
            <a:r>
              <a:rPr lang="en-US" b="1" dirty="0"/>
              <a:t>single-document</a:t>
            </a:r>
            <a:r>
              <a:rPr lang="en-US" dirty="0"/>
              <a:t> or </a:t>
            </a:r>
            <a:r>
              <a:rPr lang="en-US" b="1" dirty="0"/>
              <a:t>multiple-documents</a:t>
            </a:r>
            <a:r>
              <a:rPr lang="en-US" dirty="0"/>
              <a:t> into a collection.</a:t>
            </a:r>
            <a:endParaRPr lang="en-IN" dirty="0"/>
          </a:p>
        </p:txBody>
      </p:sp>
      <p:sp>
        <p:nvSpPr>
          <p:cNvPr id="3" name="Rectangle 2"/>
          <p:cNvSpPr/>
          <p:nvPr/>
        </p:nvSpPr>
        <p:spPr>
          <a:xfrm>
            <a:off x="803412" y="2631103"/>
            <a:ext cx="10585176" cy="1107996"/>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42000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171450" indent="-171450">
              <a:buFont typeface="Arial" panose="020B0604020202020204" pitchFamily="34" charset="0"/>
              <a:buChar char="•"/>
            </a:pPr>
            <a:endParaRPr lang="en-US"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.x.</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'y'</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 </a:t>
            </a:r>
            <a:r>
              <a:rPr lang="en-US" sz="1600" dirty="0">
                <a:solidFill>
                  <a:srgbClr val="00B050"/>
                </a:solidFill>
                <a:latin typeface="Source Code Pro" panose="020B0509030403020204" pitchFamily="49" charset="0"/>
                <a:ea typeface="Source Code Pro" panose="020B0509030403020204" pitchFamily="49" charset="0"/>
                <a:cs typeface="Calibri" panose="020F0502020204030204" pitchFamily="34" charset="0"/>
              </a:rPr>
              <a:t># for multiple documents.</a:t>
            </a:r>
            <a:endParaRPr lang="en-US" dirty="0">
              <a:solidFill>
                <a:srgbClr val="00B050"/>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11B9C663-60B8-4D40-A919-D66798C3BE14}"/>
              </a:ext>
            </a:extLst>
          </p:cNvPr>
          <p:cNvSpPr txBox="1"/>
          <p:nvPr/>
        </p:nvSpPr>
        <p:spPr>
          <a:xfrm>
            <a:off x="803412" y="4509120"/>
            <a:ext cx="10585176" cy="1661993"/>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3400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"rate": </a:t>
            </a:r>
            <a:r>
              <a:rPr lang="en-IN" dirty="0">
                <a:solidFill>
                  <a:srgbClr val="994646"/>
                </a:solidFill>
                <a:latin typeface="Source Code Pro" panose="020B0509030403020204" pitchFamily="49" charset="0"/>
                <a:ea typeface="Source Code Pro" panose="020B0509030403020204" pitchFamily="49" charset="0"/>
              </a:rPr>
              <a:t>4200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986541393"/>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596" y="1"/>
            <a:ext cx="9142810" cy="523220"/>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NoSQL Categories</a:t>
            </a:r>
          </a:p>
        </p:txBody>
      </p:sp>
      <p:sp>
        <p:nvSpPr>
          <p:cNvPr id="2" name="Rectangle 1">
            <a:extLst>
              <a:ext uri="{FF2B5EF4-FFF2-40B4-BE49-F238E27FC236}">
                <a16:creationId xmlns:a16="http://schemas.microsoft.com/office/drawing/2014/main" id="{68E4FE44-78E8-4349-A300-B3B8A53733E8}"/>
              </a:ext>
            </a:extLst>
          </p:cNvPr>
          <p:cNvSpPr/>
          <p:nvPr/>
        </p:nvSpPr>
        <p:spPr>
          <a:xfrm>
            <a:off x="263353" y="1283816"/>
            <a:ext cx="1991251" cy="369332"/>
          </a:xfrm>
          <a:prstGeom prst="rect">
            <a:avLst/>
          </a:prstGeom>
        </p:spPr>
        <p:txBody>
          <a:bodyPr wrap="none">
            <a:spAutoFit/>
          </a:bodyPr>
          <a:lstStyle/>
          <a:p>
            <a:r>
              <a:rPr lang="en-US" b="1" i="1" dirty="0">
                <a:solidFill>
                  <a:srgbClr val="036883"/>
                </a:solidFill>
                <a:latin typeface="Palatino Linotype" panose="02040502050505030304" pitchFamily="18" charset="0"/>
              </a:rPr>
              <a:t> Column-oriented</a:t>
            </a:r>
            <a:endParaRPr lang="en-US" dirty="0">
              <a:latin typeface="Palatino Linotype" panose="02040502050505030304" pitchFamily="18" charset="0"/>
            </a:endParaRPr>
          </a:p>
        </p:txBody>
      </p:sp>
      <p:pic>
        <p:nvPicPr>
          <p:cNvPr id="7" name="Picture 6">
            <a:extLst>
              <a:ext uri="{FF2B5EF4-FFF2-40B4-BE49-F238E27FC236}">
                <a16:creationId xmlns:a16="http://schemas.microsoft.com/office/drawing/2014/main" id="{5845BF7A-1F26-46CB-A6C4-74D8CF954A6D}"/>
              </a:ext>
            </a:extLst>
          </p:cNvPr>
          <p:cNvPicPr>
            <a:picLocks noChangeAspect="1"/>
          </p:cNvPicPr>
          <p:nvPr/>
        </p:nvPicPr>
        <p:blipFill>
          <a:blip r:embed="rId2" cstate="print"/>
          <a:stretch>
            <a:fillRect/>
          </a:stretch>
        </p:blipFill>
        <p:spPr>
          <a:xfrm>
            <a:off x="119336" y="1921721"/>
            <a:ext cx="4968552" cy="3907471"/>
          </a:xfrm>
          <a:prstGeom prst="rect">
            <a:avLst/>
          </a:prstGeom>
        </p:spPr>
      </p:pic>
      <p:pic>
        <p:nvPicPr>
          <p:cNvPr id="3078" name="Picture 6">
            <a:extLst>
              <a:ext uri="{FF2B5EF4-FFF2-40B4-BE49-F238E27FC236}">
                <a16:creationId xmlns:a16="http://schemas.microsoft.com/office/drawing/2014/main" id="{BCBF71E2-0EEA-447A-B669-9E3D7C32869E}"/>
              </a:ext>
            </a:extLst>
          </p:cNvPr>
          <p:cNvPicPr>
            <a:picLocks noChangeAspect="1" noChangeArrowheads="1"/>
          </p:cNvPicPr>
          <p:nvPr/>
        </p:nvPicPr>
        <p:blipFill>
          <a:blip r:embed="rId3" cstate="print">
            <a:extLst>
              <a:ext uri="{28A0092B-C50C-407E-A947-70E740481C1C}">
                <a14:useLocalDpi xmlns:a14="http://schemas.microsoft.com/office/drawing/2010/main" val="0"/>
              </a:ext>
            </a:extLst>
          </a:blip>
          <a:srcRect/>
          <a:stretch>
            <a:fillRect/>
          </a:stretch>
        </p:blipFill>
        <p:spPr bwMode="auto">
          <a:xfrm>
            <a:off x="5375920" y="1921720"/>
            <a:ext cx="6696744" cy="3907471"/>
          </a:xfrm>
          <a:prstGeom prst="rect">
            <a:avLst/>
          </a:prstGeom>
          <a:noFill/>
          <a:extLst>
            <a:ext uri="{909E8E84-426E-40DD-AFC4-6F175D3DCCD1}">
              <a14:hiddenFill xmlns:a14="http://schemas.microsoft.com/office/drawing/2010/main">
                <a:solidFill>
                  <a:srgbClr val="FFFFFF"/>
                </a:solidFill>
              </a14:hiddenFill>
            </a:ext>
          </a:extLst>
        </p:spPr>
      </p:pic>
      <p:sp>
        <p:nvSpPr>
          <p:cNvPr id="9" name="Rectangle 8">
            <a:extLst>
              <a:ext uri="{FF2B5EF4-FFF2-40B4-BE49-F238E27FC236}">
                <a16:creationId xmlns:a16="http://schemas.microsoft.com/office/drawing/2014/main" id="{8AD61FD5-7532-4DEC-92E7-BB97C78282D3}"/>
              </a:ext>
            </a:extLst>
          </p:cNvPr>
          <p:cNvSpPr/>
          <p:nvPr/>
        </p:nvSpPr>
        <p:spPr>
          <a:xfrm>
            <a:off x="5951985" y="1283816"/>
            <a:ext cx="838691" cy="369332"/>
          </a:xfrm>
          <a:prstGeom prst="rect">
            <a:avLst/>
          </a:prstGeom>
        </p:spPr>
        <p:txBody>
          <a:bodyPr wrap="none">
            <a:spAutoFit/>
          </a:bodyPr>
          <a:lstStyle/>
          <a:p>
            <a:r>
              <a:rPr lang="en-US" b="1" i="1" dirty="0">
                <a:solidFill>
                  <a:srgbClr val="036883"/>
                </a:solidFill>
                <a:latin typeface="Palatino Linotype" panose="02040502050505030304" pitchFamily="18" charset="0"/>
              </a:rPr>
              <a:t>Graph</a:t>
            </a:r>
            <a:endParaRPr lang="en-IN" dirty="0"/>
          </a:p>
        </p:txBody>
      </p:sp>
    </p:spTree>
    <p:extLst>
      <p:ext uri="{BB962C8B-B14F-4D97-AF65-F5344CB8AC3E}">
        <p14:creationId xmlns:p14="http://schemas.microsoft.com/office/powerpoint/2010/main" val="928265228"/>
      </p:ext>
    </p:extLst>
  </p:cSld>
  <p:clrMapOvr>
    <a:masterClrMapping/>
  </p:clrMapOvr>
</p:sld>
</file>

<file path=ppt/slides/slide9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676400" y="2057400"/>
            <a:ext cx="8839200"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db.collection.insertOne() &amp; db.collection.insertMany()</a:t>
            </a:r>
            <a:endParaRPr lang="en-US" dirty="0"/>
          </a:p>
          <a:p>
            <a:endParaRPr lang="en-US" dirty="0"/>
          </a:p>
        </p:txBody>
      </p:sp>
      <p:sp>
        <p:nvSpPr>
          <p:cNvPr id="3" name="Rectangle 2"/>
          <p:cNvSpPr/>
          <p:nvPr/>
        </p:nvSpPr>
        <p:spPr>
          <a:xfrm>
            <a:off x="1943100" y="3851756"/>
            <a:ext cx="8305800" cy="646331"/>
          </a:xfrm>
          <a:prstGeom prst="rect">
            <a:avLst/>
          </a:prstGeom>
          <a:solidFill>
            <a:schemeClr val="accent3">
              <a:lumMod val="20000"/>
              <a:lumOff val="80000"/>
            </a:schemeClr>
          </a:solidFill>
        </p:spPr>
        <p:txBody>
          <a:bodyPr wrap="square">
            <a:spAutoFit/>
          </a:bodyPr>
          <a:lstStyle/>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a document into a collection.</a:t>
            </a:r>
          </a:p>
          <a:p>
            <a:r>
              <a:rPr lang="en-US" dirty="0">
                <a:solidFill>
                  <a:srgbClr val="FF5A36"/>
                </a:solidFill>
                <a:latin typeface="SimSun" panose="02010600030101010101" pitchFamily="2" charset="-122"/>
                <a:ea typeface="SimSun" panose="02010600030101010101" pitchFamily="2" charset="-122"/>
                <a:cs typeface="Arial" panose="020B0604020202020204" pitchFamily="34" charset="0"/>
              </a:rPr>
              <a:t>Inserts multiple documents into a </a:t>
            </a:r>
            <a:r>
              <a:rPr lang="en-US">
                <a:solidFill>
                  <a:srgbClr val="FF5A36"/>
                </a:solidFill>
                <a:latin typeface="SimSun" panose="02010600030101010101" pitchFamily="2" charset="-122"/>
                <a:ea typeface="SimSun" panose="02010600030101010101" pitchFamily="2" charset="-122"/>
                <a:cs typeface="Arial" panose="020B0604020202020204" pitchFamily="34" charset="0"/>
              </a:rPr>
              <a:t>collection.</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500728323"/>
      </p:ext>
    </p:extLst>
  </p:cSld>
  <p:clrMapOvr>
    <a:masterClrMapping/>
  </p:clrMapOvr>
</p:sld>
</file>

<file path=ppt/slides/slide9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1077218"/>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db.collection.insertOne() &amp; db.collection.insertMany([]) </a:t>
            </a:r>
          </a:p>
        </p:txBody>
      </p:sp>
      <p:sp>
        <p:nvSpPr>
          <p:cNvPr id="4" name="Rectangle 3"/>
          <p:cNvSpPr/>
          <p:nvPr/>
        </p:nvSpPr>
        <p:spPr>
          <a:xfrm>
            <a:off x="1631504" y="2351584"/>
            <a:ext cx="9144000" cy="769441"/>
          </a:xfrm>
          <a:prstGeom prst="rect">
            <a:avLst/>
          </a:prstGeom>
        </p:spPr>
        <p:txBody>
          <a:bodyPr wrap="square">
            <a:spAutoFit/>
          </a:bodyPr>
          <a:lstStyle/>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insertOne</a:t>
            </a:r>
            <a:r>
              <a:rPr lang="en-IN" dirty="0">
                <a:solidFill>
                  <a:srgbClr val="061621"/>
                </a:solidFill>
                <a:latin typeface="Source Code Pro" panose="020B0509030403020204" pitchFamily="49" charset="0"/>
                <a:ea typeface="Source Code Pro" panose="020B0509030403020204" pitchFamily="49" charset="0"/>
              </a:rPr>
              <a:t>({&lt;document&gt;})</a:t>
            </a:r>
          </a:p>
          <a:p>
            <a:pPr>
              <a:spcBef>
                <a:spcPct val="0"/>
              </a:spcBef>
            </a:pPr>
            <a:endParaRPr lang="en-IN" sz="800" dirty="0">
              <a:solidFill>
                <a:srgbClr val="049DC8"/>
              </a:solidFill>
              <a:latin typeface="Source Code Pro" panose="020B0509030403020204" pitchFamily="49" charset="0"/>
              <a:ea typeface="Source Code Pro" panose="020B0509030403020204" pitchFamily="49" charset="0"/>
              <a:cs typeface="Calibri" panose="020F0502020204030204" pitchFamily="34" charset="0"/>
            </a:endParaRPr>
          </a:p>
          <a:p>
            <a:pPr>
              <a:spcBef>
                <a:spcPct val="0"/>
              </a:spcBef>
            </a:pPr>
            <a:r>
              <a:rPr lang="en-IN" dirty="0">
                <a:solidFill>
                  <a:schemeClr val="tx1">
                    <a:lumMod val="85000"/>
                    <a:lumOff val="15000"/>
                  </a:schemeClr>
                </a:solidFill>
                <a:latin typeface="Source Code Pro" panose="020B0509030403020204" pitchFamily="49" charset="0"/>
                <a:ea typeface="Source Code Pro" panose="020B0509030403020204" pitchFamily="49" charset="0"/>
              </a:rPr>
              <a:t>db.</a:t>
            </a:r>
            <a:r>
              <a:rPr lang="en-IN" dirty="0">
                <a:solidFill>
                  <a:srgbClr val="D83713"/>
                </a:solidFill>
                <a:latin typeface="Source Code Pro" panose="020B0509030403020204" pitchFamily="49" charset="0"/>
                <a:ea typeface="Source Code Pro" panose="020B0509030403020204" pitchFamily="49" charset="0"/>
              </a:rPr>
              <a:t>collection</a:t>
            </a:r>
            <a:r>
              <a:rPr lang="en-IN" dirty="0">
                <a:solidFill>
                  <a:schemeClr val="tx1">
                    <a:lumMod val="85000"/>
                    <a:lumOff val="15000"/>
                  </a:schemeClr>
                </a:solidFill>
                <a:latin typeface="Source Code Pro" panose="020B0509030403020204" pitchFamily="49" charset="0"/>
                <a:ea typeface="Source Code Pro" panose="020B0509030403020204" pitchFamily="49" charset="0"/>
              </a:rPr>
              <a:t>.</a:t>
            </a:r>
            <a:r>
              <a:rPr lang="en-IN" dirty="0">
                <a:solidFill>
                  <a:srgbClr val="D83713"/>
                </a:solidFill>
                <a:latin typeface="Source Code Pro" panose="020B0509030403020204" pitchFamily="49" charset="0"/>
                <a:ea typeface="Source Code Pro" panose="020B0509030403020204" pitchFamily="49" charset="0"/>
              </a:rPr>
              <a:t>insertMany</a:t>
            </a:r>
            <a:r>
              <a:rPr lang="en-IN" dirty="0">
                <a:solidFill>
                  <a:srgbClr val="061621"/>
                </a:solidFill>
                <a:latin typeface="Source Code Pro" panose="020B0509030403020204" pitchFamily="49" charset="0"/>
                <a:ea typeface="Source Code Pro" panose="020B0509030403020204" pitchFamily="49" charset="0"/>
              </a:rPr>
              <a:t>([{&lt;document 1&gt;} , {&lt;document 2&gt;}, ... ])</a:t>
            </a:r>
          </a:p>
        </p:txBody>
      </p:sp>
      <p:sp>
        <p:nvSpPr>
          <p:cNvPr id="8" name="Rectangle 7"/>
          <p:cNvSpPr/>
          <p:nvPr/>
        </p:nvSpPr>
        <p:spPr>
          <a:xfrm>
            <a:off x="1524000" y="1340768"/>
            <a:ext cx="9144000" cy="769441"/>
          </a:xfrm>
          <a:prstGeom prst="rect">
            <a:avLst/>
          </a:prstGeom>
        </p:spPr>
        <p:txBody>
          <a:bodyPr wrap="square">
            <a:spAutoFit/>
          </a:bodyPr>
          <a:lstStyle/>
          <a:p>
            <a:r>
              <a:rPr lang="en-US" b="1" i="1" dirty="0">
                <a:solidFill>
                  <a:srgbClr val="036883"/>
                </a:solidFill>
              </a:rPr>
              <a:t>insertOne() </a:t>
            </a:r>
            <a:r>
              <a:rPr lang="en-US" dirty="0"/>
              <a:t>inserts a single document into a collection.</a:t>
            </a:r>
          </a:p>
          <a:p>
            <a:endParaRPr lang="en-US" sz="800" b="1" i="1" dirty="0">
              <a:solidFill>
                <a:srgbClr val="036883"/>
              </a:solidFill>
            </a:endParaRPr>
          </a:p>
          <a:p>
            <a:r>
              <a:rPr lang="en-US" b="1" i="1" dirty="0">
                <a:solidFill>
                  <a:srgbClr val="036883"/>
                </a:solidFill>
              </a:rPr>
              <a:t>insertMany()</a:t>
            </a:r>
            <a:r>
              <a:rPr lang="en-US" dirty="0"/>
              <a:t> inserts a document or multiple documents into a collection.</a:t>
            </a:r>
            <a:endParaRPr lang="en-IN" dirty="0"/>
          </a:p>
        </p:txBody>
      </p:sp>
      <p:sp>
        <p:nvSpPr>
          <p:cNvPr id="3" name="Rectangle 2"/>
          <p:cNvSpPr/>
          <p:nvPr/>
        </p:nvSpPr>
        <p:spPr>
          <a:xfrm>
            <a:off x="803412" y="3466653"/>
            <a:ext cx="10693188" cy="923330"/>
          </a:xfrm>
          <a:prstGeom prst="rect">
            <a:avLst/>
          </a:prstGeom>
        </p:spPr>
        <p:txBody>
          <a:bodyPr wrap="square">
            <a:spAutoFit/>
          </a:bodyPr>
          <a:lstStyle/>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insertOne</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'ram'</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US" dirty="0">
                <a:latin typeface="Source Code Pro" panose="020B0509030403020204" pitchFamily="49" charset="0"/>
                <a:ea typeface="Source Code Pro" panose="020B0509030403020204" pitchFamily="49" charset="0"/>
                <a:cs typeface="Calibri" panose="020F0502020204030204" pitchFamily="34" charset="0"/>
              </a:rPr>
              <a:t>.emp.</a:t>
            </a:r>
            <a:r>
              <a:rPr lang="en-US"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US" dirty="0">
                <a:latin typeface="Source Code Pro" panose="020B0509030403020204" pitchFamily="49" charset="0"/>
                <a:ea typeface="Source Code Pro" panose="020B0509030403020204" pitchFamily="49" charset="0"/>
                <a:cs typeface="Calibri" panose="020F0502020204030204" pitchFamily="34" charset="0"/>
              </a:rPr>
              <a:t> ename: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'sham'</a:t>
            </a:r>
            <a:r>
              <a:rPr lang="en-US" dirty="0">
                <a:latin typeface="Source Code Pro" panose="020B0509030403020204" pitchFamily="49" charset="0"/>
                <a:ea typeface="Source Code Pro" panose="020B0509030403020204" pitchFamily="49" charset="0"/>
                <a:cs typeface="Calibri" panose="020F0502020204030204" pitchFamily="34" charset="0"/>
              </a:rPr>
              <a:t>, salary: </a:t>
            </a:r>
            <a:r>
              <a:rPr lang="en-US" dirty="0">
                <a:solidFill>
                  <a:srgbClr val="994646"/>
                </a:solidFill>
                <a:latin typeface="Source Code Pro" panose="020B0509030403020204" pitchFamily="49" charset="0"/>
                <a:ea typeface="Source Code Pro" panose="020B0509030403020204" pitchFamily="49" charset="0"/>
              </a:rPr>
              <a:t>2000</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US" dirty="0">
                <a:latin typeface="Source Code Pro" panose="020B0509030403020204" pitchFamily="49" charset="0"/>
                <a:ea typeface="Source Code Pro" panose="020B0509030403020204" pitchFamily="49" charset="0"/>
                <a:cs typeface="Calibri" panose="020F0502020204030204" pitchFamily="34" charset="0"/>
              </a:rPr>
              <a:t> ename :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'raj'</a:t>
            </a:r>
            <a:r>
              <a:rPr lang="en-US" dirty="0">
                <a:latin typeface="Source Code Pro" panose="020B0509030403020204" pitchFamily="49" charset="0"/>
                <a:ea typeface="Source Code Pro" panose="020B0509030403020204" pitchFamily="49" charset="0"/>
                <a:cs typeface="Calibri" panose="020F0502020204030204" pitchFamily="34" charset="0"/>
              </a:rPr>
              <a:t>, job: </a:t>
            </a:r>
            <a:r>
              <a:rPr lang="en-US"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'programmer'</a:t>
            </a:r>
            <a:r>
              <a:rPr lang="en-US" dirty="0">
                <a:latin typeface="Source Code Pro" panose="020B0509030403020204" pitchFamily="49" charset="0"/>
                <a:ea typeface="Source Code Pro" panose="020B0509030403020204" pitchFamily="49" charset="0"/>
                <a:cs typeface="Calibri" panose="020F0502020204030204" pitchFamily="34" charset="0"/>
              </a:rPr>
              <a:t> </a:t>
            </a:r>
            <a:r>
              <a:rPr lang="en-US"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p:txBody>
      </p:sp>
      <p:sp>
        <p:nvSpPr>
          <p:cNvPr id="7" name="TextBox 6">
            <a:extLst>
              <a:ext uri="{FF2B5EF4-FFF2-40B4-BE49-F238E27FC236}">
                <a16:creationId xmlns:a16="http://schemas.microsoft.com/office/drawing/2014/main" id="{4EE9DE8F-1105-49CC-8C19-05FF94871742}"/>
              </a:ext>
            </a:extLst>
          </p:cNvPr>
          <p:cNvSpPr txBox="1"/>
          <p:nvPr/>
        </p:nvSpPr>
        <p:spPr>
          <a:xfrm>
            <a:off x="803411" y="4725144"/>
            <a:ext cx="10693187" cy="1615827"/>
          </a:xfrm>
          <a:prstGeom prst="rect">
            <a:avLst/>
          </a:prstGeom>
          <a:noFill/>
        </p:spPr>
        <p:txBody>
          <a:bodyPr wrap="square">
            <a:spAutoFit/>
          </a:bodyPr>
          <a:lstStyle/>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"basketball"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pPr marL="342900" indent="-342900">
              <a:buFont typeface="Arial" panose="020B0604020202020204" pitchFamily="34" charset="0"/>
              <a:buChar char="•"/>
            </a:pPr>
            <a:r>
              <a:rPr lang="en-IN" dirty="0">
                <a:solidFill>
                  <a:srgbClr val="CC3887"/>
                </a:solidFill>
                <a:latin typeface="Source Code Pro" panose="020B0509030403020204" pitchFamily="49" charset="0"/>
                <a:ea typeface="Source Code Pro" panose="020B0509030403020204" pitchFamily="49" charset="0"/>
                <a:cs typeface="Calibri" panose="020F0502020204030204" pitchFamily="34" charset="0"/>
              </a:rPr>
              <a:t>const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"football"</a:t>
            </a:r>
            <a:r>
              <a:rPr lang="en-IN" dirty="0">
                <a:latin typeface="Source Code Pro" panose="020B0509030403020204" pitchFamily="49" charset="0"/>
                <a:ea typeface="Source Code Pro" panose="020B0509030403020204" pitchFamily="49" charset="0"/>
                <a:cs typeface="Calibri" panose="020F0502020204030204" pitchFamily="34" charset="0"/>
              </a:rPr>
              <a:t>,   "category":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"sports"</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30</a:t>
            </a:r>
            <a:r>
              <a:rPr lang="en-IN" dirty="0">
                <a:latin typeface="Source Code Pro" panose="020B0509030403020204" pitchFamily="49" charset="0"/>
                <a:ea typeface="Source Code Pro" panose="020B0509030403020204" pitchFamily="49" charset="0"/>
                <a:cs typeface="Calibri" panose="020F0502020204030204" pitchFamily="34" charset="0"/>
              </a:rPr>
              <a:t>, "reviews": []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a:p>
            <a:endParaRPr lang="en-IN" sz="600" dirty="0">
              <a:latin typeface="Source Code Pro" panose="020B0509030403020204" pitchFamily="49" charset="0"/>
              <a:ea typeface="Source Code Pro" panose="020B0509030403020204" pitchFamily="49" charset="0"/>
              <a:cs typeface="Calibri" panose="020F0502020204030204" pitchFamily="34" charset="0"/>
            </a:endParaRPr>
          </a:p>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.x.</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accent4">
                    <a:lumMod val="50000"/>
                  </a:schemeClr>
                </a:solidFill>
                <a:latin typeface="Source Code Pro" panose="020B0509030403020204" pitchFamily="49" charset="0"/>
                <a:ea typeface="Source Code Pro" panose="020B0509030403020204" pitchFamily="49" charset="0"/>
                <a:cs typeface="Calibri" panose="020F0502020204030204" pitchFamily="34" charset="0"/>
              </a:rPr>
              <a:t>doc2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1684840865"/>
      </p:ext>
    </p:extLst>
  </p:cSld>
  <p:clrMapOvr>
    <a:masterClrMapping/>
  </p:clrMapOvr>
</p:sld>
</file>

<file path=ppt/slides/slide9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one-to-one collection </a:t>
            </a:r>
          </a:p>
          <a:p>
            <a:r>
              <a:rPr lang="en-IN" dirty="0"/>
              <a:t>and </a:t>
            </a:r>
          </a:p>
          <a:p>
            <a:r>
              <a:rPr lang="en-IN" dirty="0"/>
              <a:t>one-to-many collection</a:t>
            </a:r>
            <a:endParaRPr lang="en-US" dirty="0"/>
          </a:p>
        </p:txBody>
      </p:sp>
      <p:sp>
        <p:nvSpPr>
          <p:cNvPr id="3" name="Rectangle 2"/>
          <p:cNvSpPr/>
          <p:nvPr/>
        </p:nvSpPr>
        <p:spPr>
          <a:xfrm>
            <a:off x="1943100" y="4437112"/>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2087297516"/>
      </p:ext>
    </p:extLst>
  </p:cSld>
  <p:clrMapOvr>
    <a:masterClrMapping/>
  </p:clrMapOvr>
</p:sld>
</file>

<file path=ppt/slides/slide9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Embedded Document Pattern.</a:t>
            </a:r>
            <a:endParaRPr lang="en-IN" dirty="0"/>
          </a:p>
        </p:txBody>
      </p:sp>
      <p:sp>
        <p:nvSpPr>
          <p:cNvPr id="11" name="TextBox 10">
            <a:extLst>
              <a:ext uri="{FF2B5EF4-FFF2-40B4-BE49-F238E27FC236}">
                <a16:creationId xmlns:a16="http://schemas.microsoft.com/office/drawing/2014/main" id="{F2AD47FD-31A5-47F6-B353-9607D305461E}"/>
              </a:ext>
            </a:extLst>
          </p:cNvPr>
          <p:cNvSpPr txBox="1"/>
          <p:nvPr/>
        </p:nvSpPr>
        <p:spPr>
          <a:xfrm>
            <a:off x="1524000" y="1530072"/>
            <a:ext cx="9144000" cy="535531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"24-July-1988",</a:t>
            </a:r>
          </a:p>
          <a:p>
            <a:r>
              <a:rPr lang="en-IN" dirty="0">
                <a:latin typeface="Source Code Pro" panose="020B0509030403020204" pitchFamily="49" charset="0"/>
                <a:ea typeface="Source Code Pro" panose="020B0509030403020204" pitchFamily="49" charset="0"/>
              </a:rPr>
              <a:t>        "valid to": "24-July-2008"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_id: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passport: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a:t>
            </a:r>
          </a:p>
          <a:p>
            <a:r>
              <a:rPr lang="en-IN" dirty="0">
                <a:latin typeface="Source Code Pro" panose="020B0509030403020204" pitchFamily="49" charset="0"/>
                <a:ea typeface="Source Code Pro" panose="020B0509030403020204" pitchFamily="49" charset="0"/>
              </a:rPr>
              <a:t>        "issue date": "04-May-1998",</a:t>
            </a:r>
          </a:p>
          <a:p>
            <a:r>
              <a:rPr lang="en-IN" dirty="0">
                <a:latin typeface="Source Code Pro" panose="020B0509030403020204" pitchFamily="49" charset="0"/>
                <a:ea typeface="Source Code Pro" panose="020B0509030403020204" pitchFamily="49" charset="0"/>
              </a:rPr>
              <a:t>        "valid to": "04-May-2018"</a:t>
            </a:r>
          </a:p>
          <a:p>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67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2" name="TextBox 11">
            <a:extLst>
              <a:ext uri="{FF2B5EF4-FFF2-40B4-BE49-F238E27FC236}">
                <a16:creationId xmlns:a16="http://schemas.microsoft.com/office/drawing/2014/main" id="{C54D18D0-F892-4CAD-9FFA-79B8884689EC}"/>
              </a:ext>
            </a:extLst>
          </p:cNvPr>
          <p:cNvSpPr txBox="1"/>
          <p:nvPr/>
        </p:nvSpPr>
        <p:spPr>
          <a:xfrm>
            <a:off x="1535832" y="1115452"/>
            <a:ext cx="4128120"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person-passport Collection</a:t>
            </a:r>
            <a:endParaRPr lang="en-IN" b="1" dirty="0">
              <a:solidFill>
                <a:schemeClr val="accent1">
                  <a:lumMod val="50000"/>
                </a:schemeClr>
              </a:solidFill>
            </a:endParaRPr>
          </a:p>
        </p:txBody>
      </p:sp>
    </p:spTree>
    <p:extLst>
      <p:ext uri="{BB962C8B-B14F-4D97-AF65-F5344CB8AC3E}">
        <p14:creationId xmlns:p14="http://schemas.microsoft.com/office/powerpoint/2010/main" val="836587236"/>
      </p:ext>
    </p:extLst>
  </p:cSld>
  <p:clrMapOvr>
    <a:masterClrMapping/>
  </p:clrMapOvr>
</p:sld>
</file>

<file path=ppt/slides/slide9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one-to-one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1200329"/>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.person.</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city: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pune"</a:t>
            </a:r>
            <a:r>
              <a:rPr lang="en-IN" dirty="0">
                <a:latin typeface="Source Code Pro" panose="020B0509030403020204" pitchFamily="49" charset="0"/>
                <a:ea typeface="Source Code Pro" panose="020B0509030403020204" pitchFamily="49" charset="0"/>
              </a:rPr>
              <a:t>, state: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"MH"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person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3429000"/>
            <a:ext cx="2820438" cy="369332"/>
          </a:xfrm>
          <a:prstGeom prst="rect">
            <a:avLst/>
          </a:prstGeom>
          <a:noFill/>
        </p:spPr>
        <p:txBody>
          <a:bodyPr wrap="square">
            <a:spAutoFit/>
          </a:bodyPr>
          <a:lstStyle/>
          <a:p>
            <a:r>
              <a:rPr lang="en-IN" b="1">
                <a:solidFill>
                  <a:schemeClr val="accent1">
                    <a:lumMod val="50000"/>
                  </a:schemeClr>
                </a:solidFill>
                <a:latin typeface="Source Code Pro" panose="020B0509030403020204" pitchFamily="49" charset="0"/>
                <a:ea typeface="Source Code Pro" panose="020B0509030403020204" pitchFamily="49" charset="0"/>
              </a:rPr>
              <a:t>passport </a:t>
            </a:r>
            <a:r>
              <a:rPr lang="en-IN" b="1" dirty="0">
                <a:solidFill>
                  <a:schemeClr val="accent1">
                    <a:lumMod val="50000"/>
                  </a:schemeClr>
                </a:solidFill>
                <a:latin typeface="Source Code Pro" panose="020B0509030403020204" pitchFamily="49" charset="0"/>
                <a:ea typeface="Source Code Pro" panose="020B0509030403020204" pitchFamily="49" charset="0"/>
              </a:rPr>
              <a:t>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3861048"/>
            <a:ext cx="11389390" cy="1754326"/>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.passport.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"AXITUD1092"</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"24-July-1988", "valid to": "24-July-2008"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711200" indent="-26193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"passport number":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"DKSK100SK"</a:t>
            </a:r>
            <a:r>
              <a:rPr lang="en-IN" dirty="0">
                <a:latin typeface="Source Code Pro" panose="020B0509030403020204" pitchFamily="49" charset="0"/>
                <a:ea typeface="Source Code Pro" panose="020B0509030403020204" pitchFamily="49" charset="0"/>
              </a:rPr>
              <a:t>, "country code":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"IN"</a:t>
            </a:r>
            <a:r>
              <a:rPr lang="en-IN" dirty="0">
                <a:latin typeface="Source Code Pro" panose="020B0509030403020204" pitchFamily="49" charset="0"/>
                <a:ea typeface="Source Code Pro" panose="020B0509030403020204" pitchFamily="49" charset="0"/>
              </a:rPr>
              <a:t>,    "issue date": "04-May-1998", "valid to": "04-May-2018"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363538">
              <a:tabLst>
                <a:tab pos="261938" algn="l"/>
              </a:tabLst>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p:txBody>
      </p:sp>
    </p:spTree>
    <p:extLst>
      <p:ext uri="{BB962C8B-B14F-4D97-AF65-F5344CB8AC3E}">
        <p14:creationId xmlns:p14="http://schemas.microsoft.com/office/powerpoint/2010/main" val="1310764361"/>
      </p:ext>
    </p:extLst>
  </p:cSld>
  <p:clrMapOvr>
    <a:masterClrMapping/>
  </p:clrMapOvr>
</p:sld>
</file>

<file path=ppt/slides/slide9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E046AEE0-4443-4CBD-96A9-5689774107B6}"/>
              </a:ext>
            </a:extLst>
          </p:cNvPr>
          <p:cNvSpPr txBox="1"/>
          <p:nvPr/>
        </p:nvSpPr>
        <p:spPr>
          <a:xfrm>
            <a:off x="623392" y="1857013"/>
            <a:ext cx="11089232" cy="4524315"/>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a:t>
            </a:r>
            <a:r>
              <a:rPr lang="en-IN" dirty="0">
                <a:latin typeface="Source Code Pro" panose="020B0509030403020204" pitchFamily="49" charset="0"/>
                <a:ea typeface="Source Code Pro" panose="020B0509030403020204" pitchFamily="49" charset="0"/>
                <a:cs typeface="Calibri" panose="020F0502020204030204" pitchFamily="34"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623888"/>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"cart":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1160463" defTabSz="12620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 </a:t>
            </a:r>
          </a:p>
          <a:p>
            <a:pPr marL="90011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embedded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35832" y="762000"/>
            <a:ext cx="8982980" cy="369332"/>
          </a:xfrm>
          <a:prstGeom prst="rect">
            <a:avLst/>
          </a:prstGeom>
        </p:spPr>
        <p:txBody>
          <a:bodyPr wrap="square">
            <a:spAutoFit/>
          </a:bodyPr>
          <a:lstStyle/>
          <a:p>
            <a:r>
              <a:rPr lang="en-US" dirty="0"/>
              <a:t>Embedded Document Pattern.</a:t>
            </a:r>
            <a:endParaRPr lang="en-IN" dirty="0"/>
          </a:p>
        </p:txBody>
      </p:sp>
      <p:sp>
        <p:nvSpPr>
          <p:cNvPr id="10" name="TextBox 9">
            <a:extLst>
              <a:ext uri="{FF2B5EF4-FFF2-40B4-BE49-F238E27FC236}">
                <a16:creationId xmlns:a16="http://schemas.microsoft.com/office/drawing/2014/main" id="{44765F94-4226-4249-BF05-54FFC0841726}"/>
              </a:ext>
            </a:extLst>
          </p:cNvPr>
          <p:cNvSpPr txBox="1"/>
          <p:nvPr/>
        </p:nvSpPr>
        <p:spPr>
          <a:xfrm>
            <a:off x="539258" y="1340768"/>
            <a:ext cx="354051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Tree>
    <p:extLst>
      <p:ext uri="{BB962C8B-B14F-4D97-AF65-F5344CB8AC3E}">
        <p14:creationId xmlns:p14="http://schemas.microsoft.com/office/powerpoint/2010/main" val="1019140032"/>
      </p:ext>
    </p:extLst>
  </p:cSld>
  <p:clrMapOvr>
    <a:masterClrMapping/>
  </p:clrMapOvr>
</p:sld>
</file>

<file path=ppt/slides/slide9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524000" y="762000"/>
            <a:ext cx="8994812" cy="369332"/>
          </a:xfrm>
          <a:prstGeom prst="rect">
            <a:avLst/>
          </a:prstGeom>
        </p:spPr>
        <p:txBody>
          <a:bodyPr wrap="square">
            <a:spAutoFit/>
          </a:bodyPr>
          <a:lstStyle/>
          <a:p>
            <a:r>
              <a:rPr lang="en-US" dirty="0"/>
              <a:t>Subset Pattern.</a:t>
            </a:r>
            <a:endParaRPr lang="en-IN" dirty="0"/>
          </a:p>
        </p:txBody>
      </p:sp>
      <p:sp>
        <p:nvSpPr>
          <p:cNvPr id="7" name="TextBox 6">
            <a:extLst>
              <a:ext uri="{FF2B5EF4-FFF2-40B4-BE49-F238E27FC236}">
                <a16:creationId xmlns:a16="http://schemas.microsoft.com/office/drawing/2014/main" id="{80894CDD-198E-4356-A005-13E6172355E6}"/>
              </a:ext>
            </a:extLst>
          </p:cNvPr>
          <p:cNvSpPr txBox="1"/>
          <p:nvPr/>
        </p:nvSpPr>
        <p:spPr>
          <a:xfrm>
            <a:off x="544214" y="1310826"/>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08944" y="3429000"/>
            <a:ext cx="3528686"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orderdetails Collection</a:t>
            </a:r>
            <a:endParaRPr lang="en-IN" b="1" dirty="0">
              <a:solidFill>
                <a:schemeClr val="accent1">
                  <a:lumMod val="50000"/>
                </a:schemeClr>
              </a:solidFill>
            </a:endParaRPr>
          </a:p>
        </p:txBody>
      </p:sp>
      <p:sp>
        <p:nvSpPr>
          <p:cNvPr id="11" name="TextBox 10">
            <a:extLst>
              <a:ext uri="{FF2B5EF4-FFF2-40B4-BE49-F238E27FC236}">
                <a16:creationId xmlns:a16="http://schemas.microsoft.com/office/drawing/2014/main" id="{4A517C6D-3D5E-4FF0-9F4B-F5482969D99D}"/>
              </a:ext>
            </a:extLst>
          </p:cNvPr>
          <p:cNvSpPr txBox="1"/>
          <p:nvPr/>
        </p:nvSpPr>
        <p:spPr>
          <a:xfrm>
            <a:off x="540000" y="1796400"/>
            <a:ext cx="9054155" cy="1477328"/>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"orderDay":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"Sat"</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
        <p:nvSpPr>
          <p:cNvPr id="12" name="TextBox 11">
            <a:extLst>
              <a:ext uri="{FF2B5EF4-FFF2-40B4-BE49-F238E27FC236}">
                <a16:creationId xmlns:a16="http://schemas.microsoft.com/office/drawing/2014/main" id="{B77EDF64-00E2-450D-A388-484F44B66662}"/>
              </a:ext>
            </a:extLst>
          </p:cNvPr>
          <p:cNvSpPr txBox="1"/>
          <p:nvPr/>
        </p:nvSpPr>
        <p:spPr>
          <a:xfrm>
            <a:off x="540000" y="3862800"/>
            <a:ext cx="11100616" cy="2308324"/>
          </a:xfrm>
          <a:prstGeom prst="rect">
            <a:avLst/>
          </a:prstGeom>
          <a:noFill/>
        </p:spPr>
        <p:txBody>
          <a:bodyPr wrap="square">
            <a:spAutoFit/>
          </a:bodyPr>
          <a:lstStyle/>
          <a:p>
            <a:pPr marL="342900" indent="-34290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cs typeface="Calibri" panose="020F0502020204030204" pitchFamily="34" charset="0"/>
              </a:rPr>
              <a:t>.orderdetails.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"maggi"</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40</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7</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"butter</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"cheese"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225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4</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"coffee"</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5</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"tea"</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175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3</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 </a:t>
            </a:r>
          </a:p>
          <a:p>
            <a:pPr marL="536575"/>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cs typeface="Calibri" panose="020F0502020204030204" pitchFamily="34" charset="0"/>
              </a:rPr>
              <a:t>"_id": </a:t>
            </a:r>
            <a:r>
              <a:rPr lang="en-IN" dirty="0">
                <a:solidFill>
                  <a:srgbClr val="994646"/>
                </a:solidFill>
                <a:latin typeface="Source Code Pro" panose="020B0509030403020204" pitchFamily="49" charset="0"/>
                <a:ea typeface="Source Code Pro" panose="020B0509030403020204" pitchFamily="49" charset="0"/>
              </a:rPr>
              <a:t>6</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C00000"/>
                </a:solidFill>
                <a:latin typeface="Source Code Pro" panose="020B0509030403020204" pitchFamily="49" charset="0"/>
                <a:ea typeface="Source Code Pro" panose="020B0509030403020204" pitchFamily="49" charset="0"/>
              </a:rPr>
              <a:t>"orderNo"</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"jam"</a:t>
            </a:r>
            <a:r>
              <a:rPr lang="en-IN" dirty="0">
                <a:latin typeface="Source Code Pro" panose="020B0509030403020204" pitchFamily="49" charset="0"/>
                <a:ea typeface="Source Code Pro" panose="020B0509030403020204" pitchFamily="49" charset="0"/>
                <a:cs typeface="Calibri" panose="020F0502020204030204" pitchFamily="34" charset="0"/>
              </a:rPr>
              <a:t>, "price": </a:t>
            </a:r>
            <a:r>
              <a:rPr lang="en-IN" dirty="0">
                <a:solidFill>
                  <a:srgbClr val="994646"/>
                </a:solidFill>
                <a:latin typeface="Source Code Pro" panose="020B0509030403020204" pitchFamily="49" charset="0"/>
                <a:ea typeface="Source Code Pro" panose="020B0509030403020204" pitchFamily="49" charset="0"/>
              </a:rPr>
              <a:t>375</a:t>
            </a:r>
            <a:r>
              <a:rPr lang="en-IN" dirty="0">
                <a:latin typeface="Source Code Pro" panose="020B0509030403020204" pitchFamily="49" charset="0"/>
                <a:ea typeface="Source Code Pro" panose="020B0509030403020204" pitchFamily="49" charset="0"/>
                <a:cs typeface="Calibri" panose="020F0502020204030204" pitchFamily="34"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cs typeface="Calibri" panose="020F0502020204030204" pitchFamily="34"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p>
          <a:p>
            <a:pPr marL="355600"/>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4281835489"/>
      </p:ext>
    </p:extLst>
  </p:cSld>
  <p:clrMapOvr>
    <a:masterClrMapping/>
  </p:clrMapOvr>
</p:sld>
</file>

<file path=ppt/slides/slide9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one-to-many collection – subset pattern</a:t>
            </a:r>
          </a:p>
        </p:txBody>
      </p:sp>
      <p:sp>
        <p:nvSpPr>
          <p:cNvPr id="8" name="Rectangle 7">
            <a:extLst>
              <a:ext uri="{FF2B5EF4-FFF2-40B4-BE49-F238E27FC236}">
                <a16:creationId xmlns:a16="http://schemas.microsoft.com/office/drawing/2014/main" id="{77103F18-4C67-423B-8327-96ABA8ECCB87}"/>
              </a:ext>
            </a:extLst>
          </p:cNvPr>
          <p:cNvSpPr/>
          <p:nvPr/>
        </p:nvSpPr>
        <p:spPr>
          <a:xfrm>
            <a:off x="1673188" y="762000"/>
            <a:ext cx="8845624" cy="369332"/>
          </a:xfrm>
          <a:prstGeom prst="rect">
            <a:avLst/>
          </a:prstGeom>
        </p:spPr>
        <p:txBody>
          <a:bodyPr wrap="square">
            <a:spAutoFit/>
          </a:bodyPr>
          <a:lstStyle/>
          <a:p>
            <a:r>
              <a:rPr lang="en-US" dirty="0"/>
              <a:t>Subset Pattern.</a:t>
            </a:r>
            <a:endParaRPr lang="en-IN" dirty="0"/>
          </a:p>
        </p:txBody>
      </p:sp>
      <p:sp>
        <p:nvSpPr>
          <p:cNvPr id="5" name="TextBox 4">
            <a:extLst>
              <a:ext uri="{FF2B5EF4-FFF2-40B4-BE49-F238E27FC236}">
                <a16:creationId xmlns:a16="http://schemas.microsoft.com/office/drawing/2014/main" id="{F51F1583-C5A6-47EB-8FBD-55C89F6E709E}"/>
              </a:ext>
            </a:extLst>
          </p:cNvPr>
          <p:cNvSpPr txBox="1"/>
          <p:nvPr/>
        </p:nvSpPr>
        <p:spPr>
          <a:xfrm>
            <a:off x="539258" y="1796623"/>
            <a:ext cx="10128742" cy="2862322"/>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.books.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1,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"redis"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2,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"mongodb"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3,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"hbase"</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4,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"pig"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5,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"python"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6,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"neo4j"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7,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"javascript"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_id</a:t>
            </a:r>
            <a:r>
              <a:rPr lang="en-IN" dirty="0">
                <a:latin typeface="Source Code Pro" panose="020B0509030403020204" pitchFamily="49" charset="0"/>
                <a:ea typeface="Source Code Pro" panose="020B0509030403020204" pitchFamily="49" charset="0"/>
              </a:rPr>
              <a:t>: 8, title: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"c++"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7" name="TextBox 6">
            <a:extLst>
              <a:ext uri="{FF2B5EF4-FFF2-40B4-BE49-F238E27FC236}">
                <a16:creationId xmlns:a16="http://schemas.microsoft.com/office/drawing/2014/main" id="{80894CDD-198E-4356-A005-13E6172355E6}"/>
              </a:ext>
            </a:extLst>
          </p:cNvPr>
          <p:cNvSpPr txBox="1"/>
          <p:nvPr/>
        </p:nvSpPr>
        <p:spPr>
          <a:xfrm>
            <a:off x="539258" y="1340768"/>
            <a:ext cx="2543944"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books Collection</a:t>
            </a:r>
            <a:endParaRPr lang="en-IN" b="1" dirty="0">
              <a:solidFill>
                <a:schemeClr val="accent1">
                  <a:lumMod val="50000"/>
                </a:schemeClr>
              </a:solidFill>
            </a:endParaRPr>
          </a:p>
        </p:txBody>
      </p:sp>
      <p:sp>
        <p:nvSpPr>
          <p:cNvPr id="9" name="TextBox 8">
            <a:extLst>
              <a:ext uri="{FF2B5EF4-FFF2-40B4-BE49-F238E27FC236}">
                <a16:creationId xmlns:a16="http://schemas.microsoft.com/office/drawing/2014/main" id="{71E5E612-C84A-400D-B70E-217776CE28A0}"/>
              </a:ext>
            </a:extLst>
          </p:cNvPr>
          <p:cNvSpPr txBox="1"/>
          <p:nvPr/>
        </p:nvSpPr>
        <p:spPr>
          <a:xfrm>
            <a:off x="539258" y="4737918"/>
            <a:ext cx="2820438" cy="369332"/>
          </a:xfrm>
          <a:prstGeom prst="rect">
            <a:avLst/>
          </a:prstGeom>
          <a:noFill/>
        </p:spPr>
        <p:txBody>
          <a:bodyPr wrap="square">
            <a:spAutoFit/>
          </a:bodyPr>
          <a:lstStyle/>
          <a:p>
            <a:r>
              <a:rPr lang="en-IN" b="1" dirty="0">
                <a:solidFill>
                  <a:schemeClr val="accent1">
                    <a:lumMod val="50000"/>
                  </a:schemeClr>
                </a:solidFill>
                <a:latin typeface="Source Code Pro" panose="020B0509030403020204" pitchFamily="49" charset="0"/>
                <a:ea typeface="Source Code Pro" panose="020B0509030403020204" pitchFamily="49" charset="0"/>
              </a:rPr>
              <a:t>author Collection</a:t>
            </a:r>
            <a:endParaRPr lang="en-IN" b="1" dirty="0">
              <a:solidFill>
                <a:schemeClr val="accent1">
                  <a:lumMod val="50000"/>
                </a:schemeClr>
              </a:solidFill>
            </a:endParaRPr>
          </a:p>
        </p:txBody>
      </p:sp>
      <p:sp>
        <p:nvSpPr>
          <p:cNvPr id="10" name="TextBox 9">
            <a:extLst>
              <a:ext uri="{FF2B5EF4-FFF2-40B4-BE49-F238E27FC236}">
                <a16:creationId xmlns:a16="http://schemas.microsoft.com/office/drawing/2014/main" id="{4BD65B98-8B02-4340-99A2-41D412CBF11C}"/>
              </a:ext>
            </a:extLst>
          </p:cNvPr>
          <p:cNvSpPr txBox="1"/>
          <p:nvPr/>
        </p:nvSpPr>
        <p:spPr>
          <a:xfrm>
            <a:off x="539258" y="5169966"/>
            <a:ext cx="11389390" cy="1477328"/>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insertMany</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id: 1,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"saleel"</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1, 3, 5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2,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"sharmin"</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2, 4, 6, 8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449263"/>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3, name: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"vrushali"</a:t>
            </a:r>
            <a:r>
              <a:rPr lang="en-IN" dirty="0">
                <a:latin typeface="Source Code Pro" panose="020B0509030403020204" pitchFamily="49" charset="0"/>
                <a:ea typeface="Source Code Pro" panose="020B0509030403020204" pitchFamily="49" charset="0"/>
              </a:rPr>
              <a:t>, </a:t>
            </a:r>
            <a:r>
              <a:rPr lang="en-IN" dirty="0">
                <a:solidFill>
                  <a:srgbClr val="C00000"/>
                </a:solidFill>
                <a:latin typeface="Source Code Pro" panose="020B0509030403020204" pitchFamily="49" charset="0"/>
                <a:ea typeface="Source Code Pro" panose="020B0509030403020204" pitchFamily="49" charset="0"/>
              </a:rPr>
              <a:t>bookID</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1, 3, 4, 6, 7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a:p>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
        <p:nvSpPr>
          <p:cNvPr id="11" name="TextBox 10">
            <a:extLst>
              <a:ext uri="{FF2B5EF4-FFF2-40B4-BE49-F238E27FC236}">
                <a16:creationId xmlns:a16="http://schemas.microsoft.com/office/drawing/2014/main" id="{B46003FB-C385-4038-B73A-BE2CF7FD54EB}"/>
              </a:ext>
            </a:extLst>
          </p:cNvPr>
          <p:cNvSpPr txBox="1"/>
          <p:nvPr/>
        </p:nvSpPr>
        <p:spPr>
          <a:xfrm>
            <a:off x="4727848" y="756190"/>
            <a:ext cx="7436544" cy="923330"/>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.author.</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aggregate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$lookup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from</a:t>
            </a:r>
            <a:r>
              <a:rPr lang="en-IN" dirty="0">
                <a:latin typeface="Source Code Pro" panose="020B0509030403020204" pitchFamily="49" charset="0"/>
                <a:ea typeface="Source Code Pro" panose="020B0509030403020204" pitchFamily="49" charset="0"/>
              </a:rPr>
              <a:t>: "books",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localField</a:t>
            </a:r>
            <a:r>
              <a:rPr lang="en-IN" dirty="0">
                <a:latin typeface="Source Code Pro" panose="020B0509030403020204" pitchFamily="49" charset="0"/>
                <a:ea typeface="Source Code Pro" panose="020B0509030403020204" pitchFamily="49" charset="0"/>
              </a:rPr>
              <a:t>: "bookID",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foreignField</a:t>
            </a:r>
            <a:r>
              <a:rPr lang="en-IN" dirty="0">
                <a:latin typeface="Source Code Pro" panose="020B0509030403020204" pitchFamily="49" charset="0"/>
                <a:ea typeface="Source Code Pro" panose="020B0509030403020204" pitchFamily="49" charset="0"/>
              </a:rPr>
              <a:t>: "_id",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as</a:t>
            </a:r>
            <a:r>
              <a:rPr lang="en-IN" dirty="0">
                <a:latin typeface="Source Code Pro" panose="020B0509030403020204" pitchFamily="49" charset="0"/>
                <a:ea typeface="Source Code Pro" panose="020B0509030403020204" pitchFamily="49" charset="0"/>
              </a:rPr>
              <a:t>: "Book Information"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p>
        </p:txBody>
      </p:sp>
    </p:spTree>
    <p:extLst>
      <p:ext uri="{BB962C8B-B14F-4D97-AF65-F5344CB8AC3E}">
        <p14:creationId xmlns:p14="http://schemas.microsoft.com/office/powerpoint/2010/main" val="2390948956"/>
      </p:ext>
    </p:extLst>
  </p:cSld>
  <p:clrMapOvr>
    <a:masterClrMapping/>
  </p:clrMapOvr>
</p:sld>
</file>

<file path=ppt/slides/slide9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 name="Rectangle 5"/>
          <p:cNvSpPr/>
          <p:nvPr/>
        </p:nvSpPr>
        <p:spPr>
          <a:xfrm>
            <a:off x="1524000" y="1"/>
            <a:ext cx="9144000" cy="584775"/>
          </a:xfrm>
          <a:prstGeom prst="rect">
            <a:avLst/>
          </a:prstGeom>
          <a:solidFill>
            <a:srgbClr val="FF5A36"/>
          </a:solidFill>
        </p:spPr>
        <p:txBody>
          <a:bodyPr wrap="square">
            <a:spAutoFit/>
          </a:bodyPr>
          <a:lstStyle/>
          <a:p>
            <a:pPr algn="r">
              <a:spcBef>
                <a:spcPct val="0"/>
              </a:spcBef>
            </a:pPr>
            <a:r>
              <a:rPr lang="en-IN" sz="3200" b="1" i="1" dirty="0">
                <a:solidFill>
                  <a:srgbClr val="FFFF00"/>
                </a:solidFill>
                <a:latin typeface="Arial" pitchFamily="34" charset="0"/>
                <a:cs typeface="Arial" pitchFamily="34" charset="0"/>
              </a:rPr>
              <a:t>array methods</a:t>
            </a:r>
          </a:p>
        </p:txBody>
      </p:sp>
      <p:sp>
        <p:nvSpPr>
          <p:cNvPr id="7" name="TextBox 6">
            <a:extLst>
              <a:ext uri="{FF2B5EF4-FFF2-40B4-BE49-F238E27FC236}">
                <a16:creationId xmlns:a16="http://schemas.microsoft.com/office/drawing/2014/main" id="{499B44B3-36AA-45FF-BB81-4841A8C09041}"/>
              </a:ext>
            </a:extLst>
          </p:cNvPr>
          <p:cNvSpPr txBox="1"/>
          <p:nvPr/>
        </p:nvSpPr>
        <p:spPr>
          <a:xfrm>
            <a:off x="407368" y="1196752"/>
            <a:ext cx="11377264" cy="1384995"/>
          </a:xfrm>
          <a:prstGeom prst="rect">
            <a:avLst/>
          </a:prstGeom>
          <a:noFill/>
        </p:spPr>
        <p:txBody>
          <a:bodyPr wrap="square">
            <a:spAutoFit/>
          </a:bodyPr>
          <a:lstStyle/>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$push</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item: </a:t>
            </a:r>
            <a:r>
              <a:rPr lang="en-IN" dirty="0">
                <a:solidFill>
                  <a:srgbClr val="669900"/>
                </a:solidFill>
                <a:latin typeface="Source Code Pro" panose="020B0509030403020204" pitchFamily="49" charset="0"/>
                <a:ea typeface="Source Code Pro" panose="020B0509030403020204" pitchFamily="49" charset="0"/>
                <a:cs typeface="Calibri" panose="020F0502020204030204" pitchFamily="34" charset="0"/>
              </a:rPr>
              <a:t>"bread"</a:t>
            </a:r>
            <a:r>
              <a:rPr lang="en-IN" dirty="0">
                <a:latin typeface="Source Code Pro" panose="020B0509030403020204" pitchFamily="49" charset="0"/>
                <a:ea typeface="Source Code Pro" panose="020B0509030403020204" pitchFamily="49" charset="0"/>
              </a:rPr>
              <a:t>, price: </a:t>
            </a:r>
            <a:r>
              <a:rPr lang="en-IN" dirty="0">
                <a:solidFill>
                  <a:srgbClr val="994646"/>
                </a:solidFill>
                <a:latin typeface="Source Code Pro" panose="020B0509030403020204" pitchFamily="49" charset="0"/>
                <a:ea typeface="Source Code Pro" panose="020B0509030403020204" pitchFamily="49" charset="0"/>
              </a:rPr>
              <a:t>45</a:t>
            </a:r>
            <a:r>
              <a:rPr lang="en-IN" dirty="0">
                <a:latin typeface="Source Code Pro" panose="020B0509030403020204" pitchFamily="49" charset="0"/>
                <a:ea typeface="Source Code Pro" panose="020B0509030403020204" pitchFamily="49" charset="0"/>
              </a:rPr>
              <a:t>, quantity: </a:t>
            </a:r>
            <a:r>
              <a:rPr lang="en-IN" dirty="0">
                <a:solidFill>
                  <a:srgbClr val="994646"/>
                </a:solidFill>
                <a:latin typeface="Source Code Pro" panose="020B0509030403020204" pitchFamily="49" charset="0"/>
                <a:ea typeface="Source Code Pro" panose="020B0509030403020204" pitchFamily="49" charset="0"/>
              </a:rPr>
              <a:t>2</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_id: </a:t>
            </a:r>
            <a:r>
              <a:rPr lang="en-IN" dirty="0">
                <a:solidFill>
                  <a:srgbClr val="994646"/>
                </a:solidFill>
                <a:latin typeface="Source Code Pro" panose="020B0509030403020204" pitchFamily="49" charset="0"/>
                <a:ea typeface="Source Code Pro" panose="020B0509030403020204" pitchFamily="49" charset="0"/>
              </a:rPr>
              <a:t>1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$unset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"cart.3":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p>
          <a:p>
            <a:pPr marL="285750" indent="-285750">
              <a:buFont typeface="Arial" panose="020B0604020202020204" pitchFamily="34" charset="0"/>
              <a:buChar char="•"/>
            </a:pPr>
            <a:endParaRPr lang="en-IN" sz="600" dirty="0">
              <a:latin typeface="Source Code Pro" panose="020B0509030403020204" pitchFamily="49" charset="0"/>
              <a:ea typeface="Source Code Pro" panose="020B0509030403020204" pitchFamily="49" charset="0"/>
            </a:endParaRPr>
          </a:p>
          <a:p>
            <a:pPr marL="285750" indent="-285750">
              <a:buFont typeface="Arial" panose="020B0604020202020204" pitchFamily="34" charset="0"/>
              <a:buChar char="•"/>
            </a:pP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db</a:t>
            </a:r>
            <a:r>
              <a:rPr lang="en-IN" dirty="0">
                <a:latin typeface="Source Code Pro" panose="020B0509030403020204" pitchFamily="49" charset="0"/>
                <a:ea typeface="Source Code Pro" panose="020B0509030403020204" pitchFamily="49" charset="0"/>
              </a:rPr>
              <a:t>.orderItems.</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updateOne</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_id: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 </a:t>
            </a:r>
            <a:r>
              <a:rPr lang="en-IN" dirty="0">
                <a:solidFill>
                  <a:srgbClr val="036883"/>
                </a:solidFill>
                <a:latin typeface="Source Code Pro" panose="020B0509030403020204" pitchFamily="49" charset="0"/>
                <a:ea typeface="Source Code Pro" panose="020B0509030403020204" pitchFamily="49" charset="0"/>
                <a:cs typeface="Calibri" panose="020F0502020204030204" pitchFamily="34" charset="0"/>
              </a:rPr>
              <a:t>$pop</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 </a:t>
            </a:r>
            <a:r>
              <a:rPr lang="en-IN" dirty="0">
                <a:latin typeface="Source Code Pro" panose="020B0509030403020204" pitchFamily="49" charset="0"/>
                <a:ea typeface="Source Code Pro" panose="020B0509030403020204" pitchFamily="49" charset="0"/>
              </a:rPr>
              <a:t>"cart": </a:t>
            </a:r>
            <a:r>
              <a:rPr lang="en-IN" dirty="0">
                <a:solidFill>
                  <a:srgbClr val="994646"/>
                </a:solidFill>
                <a:latin typeface="Source Code Pro" panose="020B0509030403020204" pitchFamily="49" charset="0"/>
                <a:ea typeface="Source Code Pro" panose="020B0509030403020204" pitchFamily="49" charset="0"/>
              </a:rPr>
              <a:t>1</a:t>
            </a:r>
            <a:r>
              <a:rPr lang="en-IN" dirty="0">
                <a:latin typeface="Source Code Pro" panose="020B0509030403020204" pitchFamily="49" charset="0"/>
                <a:ea typeface="Source Code Pro" panose="020B0509030403020204" pitchFamily="49" charset="0"/>
              </a:rPr>
              <a:t> </a:t>
            </a:r>
            <a:r>
              <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rPr>
              <a:t>}})</a:t>
            </a:r>
            <a:r>
              <a:rPr lang="en-IN" dirty="0">
                <a:latin typeface="Source Code Pro" panose="020B0509030403020204" pitchFamily="49" charset="0"/>
                <a:ea typeface="Source Code Pro" panose="020B0509030403020204" pitchFamily="49" charset="0"/>
              </a:rPr>
              <a:t>;</a:t>
            </a:r>
            <a:endParaRPr lang="en-IN" dirty="0">
              <a:solidFill>
                <a:schemeClr val="bg1">
                  <a:lumMod val="50000"/>
                </a:schemeClr>
              </a:solidFill>
              <a:latin typeface="Source Code Pro" panose="020B0509030403020204" pitchFamily="49" charset="0"/>
              <a:ea typeface="Source Code Pro" panose="020B0509030403020204" pitchFamily="49" charset="0"/>
              <a:cs typeface="Calibri" panose="020F0502020204030204" pitchFamily="34" charset="0"/>
            </a:endParaRPr>
          </a:p>
        </p:txBody>
      </p:sp>
    </p:spTree>
    <p:extLst>
      <p:ext uri="{BB962C8B-B14F-4D97-AF65-F5344CB8AC3E}">
        <p14:creationId xmlns:p14="http://schemas.microsoft.com/office/powerpoint/2010/main" val="2562750064"/>
      </p:ext>
    </p:extLst>
  </p:cSld>
  <p:clrMapOvr>
    <a:masterClrMapping/>
  </p:clrMapOvr>
</p:sld>
</file>

<file path=ppt/slides/slide9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txBox="1">
            <a:spLocks/>
          </p:cNvSpPr>
          <p:nvPr/>
        </p:nvSpPr>
        <p:spPr>
          <a:xfrm>
            <a:off x="191344" y="2057400"/>
            <a:ext cx="11809312" cy="838200"/>
          </a:xfrm>
          <a:prstGeom prst="rect">
            <a:avLst/>
          </a:prstGeom>
        </p:spPr>
        <p:txBody>
          <a:bodyPr>
            <a:noAutofit/>
          </a:bodyPr>
          <a:lstStyle>
            <a:defPPr>
              <a:defRPr lang="en-US"/>
            </a:defPPr>
            <a:lvl1pPr lvl="0" algn="ctr">
              <a:spcBef>
                <a:spcPct val="0"/>
              </a:spcBef>
              <a:defRPr sz="4800">
                <a:solidFill>
                  <a:srgbClr val="7EEEE3"/>
                </a:solidFill>
                <a:latin typeface="Segoe UI Light" panose="020B0502040204020203" pitchFamily="34" charset="0"/>
                <a:cs typeface="Segoe UI Light" panose="020B0502040204020203" pitchFamily="34" charset="0"/>
              </a:defRPr>
            </a:lvl1pPr>
          </a:lstStyle>
          <a:p>
            <a:r>
              <a:rPr lang="en-IN" dirty="0"/>
              <a:t>var bulk = db.collection.initializeUnorderedBulkOp()</a:t>
            </a:r>
            <a:endParaRPr lang="en-US" dirty="0"/>
          </a:p>
        </p:txBody>
      </p:sp>
      <p:sp>
        <p:nvSpPr>
          <p:cNvPr id="3" name="Rectangle 2"/>
          <p:cNvSpPr/>
          <p:nvPr/>
        </p:nvSpPr>
        <p:spPr>
          <a:xfrm>
            <a:off x="1943100" y="3593069"/>
            <a:ext cx="8305800" cy="369332"/>
          </a:xfrm>
          <a:prstGeom prst="rect">
            <a:avLst/>
          </a:prstGeom>
          <a:solidFill>
            <a:schemeClr val="accent3">
              <a:lumMod val="20000"/>
              <a:lumOff val="80000"/>
            </a:schemeClr>
          </a:solidFill>
        </p:spPr>
        <p:txBody>
          <a:bodyPr wrap="square">
            <a:spAutoFit/>
          </a:bodyPr>
          <a:lstStyle/>
          <a:p>
            <a:r>
              <a:rPr lang="en-IN" dirty="0">
                <a:solidFill>
                  <a:srgbClr val="FF5A36"/>
                </a:solidFill>
                <a:latin typeface="SimSun" panose="02010600030101010101" pitchFamily="2" charset="-122"/>
                <a:ea typeface="SimSun" panose="02010600030101010101" pitchFamily="2" charset="-122"/>
                <a:cs typeface="Arial" panose="020B0604020202020204" pitchFamily="34" charset="0"/>
              </a:rPr>
              <a:t>Inserting record in bulk.</a:t>
            </a:r>
            <a:endParaRPr lang="en-US" dirty="0">
              <a:solidFill>
                <a:srgbClr val="FF5A36"/>
              </a:solidFill>
              <a:latin typeface="SimSun" panose="02010600030101010101" pitchFamily="2" charset="-122"/>
              <a:ea typeface="SimSun" panose="02010600030101010101" pitchFamily="2" charset="-122"/>
              <a:cs typeface="Arial" panose="020B0604020202020204" pitchFamily="34" charset="0"/>
            </a:endParaRPr>
          </a:p>
        </p:txBody>
      </p:sp>
    </p:spTree>
    <p:extLst>
      <p:ext uri="{BB962C8B-B14F-4D97-AF65-F5344CB8AC3E}">
        <p14:creationId xmlns:p14="http://schemas.microsoft.com/office/powerpoint/2010/main" val="1762086630"/>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Origin">
  <a:themeElements>
    <a:clrScheme name="Custom 4">
      <a:dk1>
        <a:sysClr val="windowText" lastClr="000000"/>
      </a:dk1>
      <a:lt1>
        <a:sysClr val="window" lastClr="FFFFFF"/>
      </a:lt1>
      <a:dk2>
        <a:srgbClr val="464653"/>
      </a:dk2>
      <a:lt2>
        <a:srgbClr val="DDE9EC"/>
      </a:lt2>
      <a:accent1>
        <a:srgbClr val="727CA3"/>
      </a:accent1>
      <a:accent2>
        <a:srgbClr val="9FB8CD"/>
      </a:accent2>
      <a:accent3>
        <a:srgbClr val="D2DA7A"/>
      </a:accent3>
      <a:accent4>
        <a:srgbClr val="FADA7A"/>
      </a:accent4>
      <a:accent5>
        <a:srgbClr val="B88472"/>
      </a:accent5>
      <a:accent6>
        <a:srgbClr val="8E736A"/>
      </a:accent6>
      <a:hlink>
        <a:srgbClr val="000000"/>
      </a:hlink>
      <a:folHlink>
        <a:srgbClr val="000000"/>
      </a:folHlink>
    </a:clrScheme>
    <a:fontScheme name="Origin">
      <a:majorFont>
        <a:latin typeface="Bookman Old Style"/>
        <a:ea typeface=""/>
        <a:cs typeface=""/>
        <a:font script="Grek" typeface="Cambria"/>
        <a:font script="Cyrl" typeface="Cambria"/>
        <a:font script="Jpan" typeface="HG明朝E"/>
        <a:font script="Hang" typeface="돋움"/>
        <a:font script="Hans" typeface="宋体"/>
        <a:font script="Hant" typeface="標楷體"/>
        <a:font script="Arab" typeface="Times New Roman"/>
        <a:font script="Hebr" typeface="Times New Roman"/>
        <a:font script="Thai" typeface="Browalli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Gill Sans MT"/>
        <a:ea typeface=""/>
        <a:cs typeface=""/>
        <a:font script="Grek" typeface="Calibri"/>
        <a:font script="Cyrl" typeface="Calibri"/>
        <a:font script="Jpan" typeface="ＭＳ Ｐゴシック"/>
        <a:font script="Hang" typeface="맑은 고딕"/>
        <a:font script="Hans" typeface="华文新魏"/>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rigin">
      <a:fillStyleLst>
        <a:solidFill>
          <a:schemeClr val="phClr"/>
        </a:solidFill>
        <a:gradFill rotWithShape="1">
          <a:gsLst>
            <a:gs pos="0">
              <a:schemeClr val="phClr">
                <a:tint val="45000"/>
                <a:satMod val="200000"/>
              </a:schemeClr>
            </a:gs>
            <a:gs pos="30000">
              <a:schemeClr val="phClr">
                <a:tint val="61000"/>
                <a:satMod val="200000"/>
              </a:schemeClr>
            </a:gs>
            <a:gs pos="45000">
              <a:schemeClr val="phClr">
                <a:tint val="66000"/>
                <a:satMod val="200000"/>
              </a:schemeClr>
            </a:gs>
            <a:gs pos="55000">
              <a:schemeClr val="phClr">
                <a:tint val="66000"/>
                <a:satMod val="200000"/>
              </a:schemeClr>
            </a:gs>
            <a:gs pos="73000">
              <a:schemeClr val="phClr">
                <a:tint val="61000"/>
                <a:satMod val="200000"/>
              </a:schemeClr>
            </a:gs>
            <a:gs pos="100000">
              <a:schemeClr val="phClr">
                <a:tint val="45000"/>
                <a:satMod val="200000"/>
              </a:schemeClr>
            </a:gs>
          </a:gsLst>
          <a:lin ang="950000" scaled="1"/>
        </a:gradFill>
        <a:gradFill rotWithShape="1">
          <a:gsLst>
            <a:gs pos="0">
              <a:schemeClr val="phClr">
                <a:shade val="63000"/>
              </a:schemeClr>
            </a:gs>
            <a:gs pos="30000">
              <a:schemeClr val="phClr">
                <a:shade val="90000"/>
                <a:satMod val="110000"/>
              </a:schemeClr>
            </a:gs>
            <a:gs pos="45000">
              <a:schemeClr val="phClr">
                <a:shade val="100000"/>
                <a:satMod val="118000"/>
              </a:schemeClr>
            </a:gs>
            <a:gs pos="55000">
              <a:schemeClr val="phClr">
                <a:shade val="100000"/>
                <a:satMod val="118000"/>
              </a:schemeClr>
            </a:gs>
            <a:gs pos="73000">
              <a:schemeClr val="phClr">
                <a:shade val="90000"/>
                <a:satMod val="110000"/>
              </a:schemeClr>
            </a:gs>
            <a:gs pos="100000">
              <a:schemeClr val="phClr">
                <a:shade val="63000"/>
              </a:schemeClr>
            </a:gs>
          </a:gsLst>
          <a:lin ang="950000" scaled="1"/>
        </a:gradFill>
      </a:fillStyleLst>
      <a:lnStyleLst>
        <a:ln w="9525" cap="flat" cmpd="sng" algn="ctr">
          <a:solidFill>
            <a:schemeClr val="phClr"/>
          </a:solidFill>
          <a:prstDash val="solid"/>
        </a:ln>
        <a:ln w="19050" cap="flat" cmpd="sng" algn="ctr">
          <a:solidFill>
            <a:schemeClr val="phClr"/>
          </a:solidFill>
          <a:prstDash val="solid"/>
        </a:ln>
        <a:ln w="25400" cap="flat" cmpd="sng" algn="ctr">
          <a:solidFill>
            <a:schemeClr val="phClr"/>
          </a:solidFill>
          <a:prstDash val="solid"/>
        </a:ln>
      </a:lnStyleLst>
      <a:effectStyleLst>
        <a:effectStyle>
          <a:effectLst>
            <a:outerShdw blurRad="38100" dist="25400" dir="5400000" rotWithShape="0">
              <a:srgbClr val="000000">
                <a:alpha val="40000"/>
              </a:srgbClr>
            </a:outerShdw>
          </a:effectLst>
        </a:effectStyle>
        <a:effectStyle>
          <a:effectLst>
            <a:outerShdw blurRad="50800" dist="43000" dir="5400000" rotWithShape="0">
              <a:srgbClr val="000000">
                <a:alpha val="40000"/>
              </a:srgbClr>
            </a:outerShdw>
          </a:effectLst>
          <a:scene3d>
            <a:camera prst="orthographicFront" fov="0">
              <a:rot lat="0" lon="0" rev="0"/>
            </a:camera>
            <a:lightRig rig="balanced" dir="t">
              <a:rot lat="0" lon="0" rev="0"/>
            </a:lightRig>
          </a:scene3d>
          <a:sp3d prstMaterial="matte">
            <a:bevelT w="0" h="0"/>
            <a:contourClr>
              <a:schemeClr val="phClr">
                <a:tint val="100000"/>
                <a:shade val="100000"/>
                <a:hueMod val="100000"/>
                <a:satMod val="100000"/>
              </a:schemeClr>
            </a:contourClr>
          </a:sp3d>
        </a:effectStyle>
        <a:effectStyle>
          <a:effectLst>
            <a:outerShdw blurRad="50800" dist="25400" dir="5400000" rotWithShape="0">
              <a:srgbClr val="000000">
                <a:alpha val="50000"/>
              </a:srgbClr>
            </a:outerShdw>
          </a:effectLst>
          <a:scene3d>
            <a:camera prst="orthographicFront" fov="0">
              <a:rot lat="0" lon="0" rev="0"/>
            </a:camera>
            <a:lightRig rig="soft" dir="t">
              <a:rot lat="0" lon="0" rev="2700000"/>
            </a:lightRig>
          </a:scene3d>
          <a:sp3d prstMaterial="matte">
            <a:bevelT w="50800" h="50800"/>
            <a:contourClr>
              <a:schemeClr val="phClr"/>
            </a:contourClr>
          </a:sp3d>
        </a:effectStyle>
      </a:effectStyleLst>
      <a:bgFillStyleLst>
        <a:solidFill>
          <a:schemeClr val="phClr"/>
        </a:solidFill>
        <a:gradFill rotWithShape="1">
          <a:gsLst>
            <a:gs pos="0">
              <a:schemeClr val="phClr">
                <a:shade val="60000"/>
                <a:satMod val="300000"/>
              </a:schemeClr>
            </a:gs>
            <a:gs pos="30000">
              <a:schemeClr val="phClr">
                <a:shade val="80000"/>
                <a:satMod val="230000"/>
              </a:schemeClr>
            </a:gs>
            <a:gs pos="100000">
              <a:schemeClr val="phClr">
                <a:tint val="97000"/>
                <a:satMod val="220000"/>
              </a:schemeClr>
            </a:gs>
          </a:gsLst>
          <a:lin ang="16200000" scaled="1"/>
        </a:gradFill>
        <a:blipFill>
          <a:blip xmlns:r="http://schemas.openxmlformats.org/officeDocument/2006/relationships" r:embed="rId1">
            <a:duotone>
              <a:schemeClr val="phClr">
                <a:shade val="6000"/>
                <a:satMod val="120000"/>
              </a:schemeClr>
              <a:schemeClr val="phClr">
                <a:tint val="90000"/>
              </a:schemeClr>
            </a:duotone>
          </a:blip>
          <a:tile tx="0" ty="0" sx="35000" sy="40000" flip="x" algn="tl"/>
        </a:blipFill>
      </a:bgFillStyleLst>
    </a:fmtScheme>
  </a:themeElements>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emplate>Origin</Template>
  <TotalTime>32306</TotalTime>
  <Words>15424</Words>
  <Application>Microsoft Office PowerPoint</Application>
  <PresentationFormat>Widescreen</PresentationFormat>
  <Paragraphs>1579</Paragraphs>
  <Slides>194</Slides>
  <Notes>3</Notes>
  <HiddenSlides>3</HiddenSlides>
  <MMClips>0</MMClips>
  <ScaleCrop>false</ScaleCrop>
  <HeadingPairs>
    <vt:vector size="6" baseType="variant">
      <vt:variant>
        <vt:lpstr>Fonts Used</vt:lpstr>
      </vt:variant>
      <vt:variant>
        <vt:i4>23</vt:i4>
      </vt:variant>
      <vt:variant>
        <vt:lpstr>Theme</vt:lpstr>
      </vt:variant>
      <vt:variant>
        <vt:i4>1</vt:i4>
      </vt:variant>
      <vt:variant>
        <vt:lpstr>Slide Titles</vt:lpstr>
      </vt:variant>
      <vt:variant>
        <vt:i4>194</vt:i4>
      </vt:variant>
    </vt:vector>
  </HeadingPairs>
  <TitlesOfParts>
    <vt:vector size="218" baseType="lpstr">
      <vt:lpstr>SimSun</vt:lpstr>
      <vt:lpstr>Akzidenz</vt:lpstr>
      <vt:lpstr>-apple-system</vt:lpstr>
      <vt:lpstr>Arial</vt:lpstr>
      <vt:lpstr>Arial</vt:lpstr>
      <vt:lpstr>Bookman Old Style</vt:lpstr>
      <vt:lpstr>Calibri</vt:lpstr>
      <vt:lpstr>Cambria</vt:lpstr>
      <vt:lpstr>Consolas</vt:lpstr>
      <vt:lpstr>Gill Sans MT</vt:lpstr>
      <vt:lpstr>Gill Sans MT (Body)</vt:lpstr>
      <vt:lpstr>Liberation Mono</vt:lpstr>
      <vt:lpstr>Palatino Linotype</vt:lpstr>
      <vt:lpstr>Segoe Print</vt:lpstr>
      <vt:lpstr>Segoe UI</vt:lpstr>
      <vt:lpstr>Segoe UI Emoji</vt:lpstr>
      <vt:lpstr>Segoe UI Light</vt:lpstr>
      <vt:lpstr>Source Code Pro</vt:lpstr>
      <vt:lpstr>Symbol</vt:lpstr>
      <vt:lpstr>ui-monospace</vt:lpstr>
      <vt:lpstr>Verdana</vt:lpstr>
      <vt:lpstr>Wingdings</vt:lpstr>
      <vt:lpstr>Wingdings 3</vt:lpstr>
      <vt:lpstr>Origin</vt:lpstr>
      <vt:lpstr>Database Technologies - MongoDB</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lpstr>PowerPoint Presentation</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Database Technology</dc:title>
  <dc:creator>Administrator</dc:creator>
  <cp:lastModifiedBy>saleel.bagde@hotmail.com</cp:lastModifiedBy>
  <cp:revision>6611</cp:revision>
  <dcterms:created xsi:type="dcterms:W3CDTF">2015-10-09T06:09:34Z</dcterms:created>
  <dcterms:modified xsi:type="dcterms:W3CDTF">2022-06-03T07:00:05Z</dcterms:modified>
</cp:coreProperties>
</file>