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0"/>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05" r:id="rId13"/>
    <p:sldId id="1088" r:id="rId14"/>
    <p:sldId id="1089"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159" r:id="rId35"/>
    <p:sldId id="1160" r:id="rId36"/>
    <p:sldId id="1288" r:id="rId37"/>
    <p:sldId id="1165" r:id="rId38"/>
    <p:sldId id="1166" r:id="rId39"/>
    <p:sldId id="1198" r:id="rId40"/>
    <p:sldId id="1199" r:id="rId41"/>
    <p:sldId id="1140" r:id="rId42"/>
    <p:sldId id="1141" r:id="rId43"/>
    <p:sldId id="1163" r:id="rId44"/>
    <p:sldId id="1164" r:id="rId45"/>
    <p:sldId id="1284" r:id="rId46"/>
    <p:sldId id="1285" r:id="rId47"/>
    <p:sldId id="1282" r:id="rId48"/>
    <p:sldId id="1283" r:id="rId49"/>
    <p:sldId id="1228" r:id="rId50"/>
    <p:sldId id="1229" r:id="rId51"/>
    <p:sldId id="1171" r:id="rId52"/>
    <p:sldId id="1172" r:id="rId53"/>
    <p:sldId id="1167" r:id="rId54"/>
    <p:sldId id="1168" r:id="rId55"/>
    <p:sldId id="1142" r:id="rId56"/>
    <p:sldId id="1143" r:id="rId57"/>
    <p:sldId id="1144" r:id="rId58"/>
    <p:sldId id="1156" r:id="rId59"/>
    <p:sldId id="1145" r:id="rId60"/>
    <p:sldId id="1146" r:id="rId61"/>
    <p:sldId id="1147" r:id="rId62"/>
    <p:sldId id="1148" r:id="rId63"/>
    <p:sldId id="1149" r:id="rId64"/>
    <p:sldId id="1150" r:id="rId65"/>
    <p:sldId id="1151" r:id="rId66"/>
    <p:sldId id="1152" r:id="rId67"/>
    <p:sldId id="1153" r:id="rId68"/>
    <p:sldId id="1226" r:id="rId69"/>
    <p:sldId id="1227" r:id="rId70"/>
    <p:sldId id="1161" r:id="rId71"/>
    <p:sldId id="1162" r:id="rId72"/>
    <p:sldId id="1154" r:id="rId73"/>
    <p:sldId id="1155" r:id="rId74"/>
    <p:sldId id="1191" r:id="rId75"/>
    <p:sldId id="1192" r:id="rId76"/>
    <p:sldId id="1179" r:id="rId77"/>
    <p:sldId id="1180" r:id="rId78"/>
    <p:sldId id="1183" r:id="rId79"/>
    <p:sldId id="1184" r:id="rId80"/>
    <p:sldId id="1181" r:id="rId81"/>
    <p:sldId id="1182" r:id="rId82"/>
    <p:sldId id="1193" r:id="rId83"/>
    <p:sldId id="1194" r:id="rId84"/>
    <p:sldId id="1223" r:id="rId85"/>
    <p:sldId id="1224" r:id="rId86"/>
    <p:sldId id="1277" r:id="rId87"/>
    <p:sldId id="1185" r:id="rId88"/>
    <p:sldId id="1186" r:id="rId89"/>
    <p:sldId id="1187" r:id="rId90"/>
    <p:sldId id="1188" r:id="rId91"/>
    <p:sldId id="1189" r:id="rId92"/>
    <p:sldId id="1190" r:id="rId93"/>
    <p:sldId id="1234" r:id="rId94"/>
    <p:sldId id="1235" r:id="rId95"/>
    <p:sldId id="1275" r:id="rId96"/>
    <p:sldId id="1276" r:id="rId97"/>
    <p:sldId id="1310" r:id="rId98"/>
    <p:sldId id="1311" r:id="rId99"/>
    <p:sldId id="1273" r:id="rId100"/>
    <p:sldId id="1274" r:id="rId101"/>
    <p:sldId id="1173" r:id="rId102"/>
    <p:sldId id="1174" r:id="rId103"/>
    <p:sldId id="1175" r:id="rId104"/>
    <p:sldId id="1176" r:id="rId105"/>
    <p:sldId id="1308" r:id="rId106"/>
    <p:sldId id="1309" r:id="rId107"/>
    <p:sldId id="1200" r:id="rId108"/>
    <p:sldId id="1201" r:id="rId109"/>
    <p:sldId id="1099" r:id="rId110"/>
    <p:sldId id="1256" r:id="rId111"/>
    <p:sldId id="1257" r:id="rId112"/>
    <p:sldId id="1258" r:id="rId113"/>
    <p:sldId id="1259" r:id="rId114"/>
    <p:sldId id="1260" r:id="rId115"/>
    <p:sldId id="1261" r:id="rId116"/>
    <p:sldId id="1262" r:id="rId117"/>
    <p:sldId id="1263" r:id="rId118"/>
    <p:sldId id="1264" r:id="rId119"/>
    <p:sldId id="1265" r:id="rId120"/>
    <p:sldId id="1266" r:id="rId121"/>
    <p:sldId id="1267" r:id="rId122"/>
    <p:sldId id="1268" r:id="rId123"/>
    <p:sldId id="1216" r:id="rId124"/>
    <p:sldId id="1092" r:id="rId125"/>
    <p:sldId id="1251" r:id="rId126"/>
    <p:sldId id="1252" r:id="rId127"/>
    <p:sldId id="1269" r:id="rId128"/>
    <p:sldId id="1270" r:id="rId129"/>
    <p:sldId id="1271" r:id="rId130"/>
    <p:sldId id="1272" r:id="rId131"/>
    <p:sldId id="1219" r:id="rId132"/>
    <p:sldId id="1204" r:id="rId133"/>
    <p:sldId id="1222" r:id="rId134"/>
    <p:sldId id="1298" r:id="rId135"/>
    <p:sldId id="1292" r:id="rId136"/>
    <p:sldId id="1301" r:id="rId137"/>
    <p:sldId id="1302" r:id="rId138"/>
    <p:sldId id="1294" r:id="rId139"/>
    <p:sldId id="1293" r:id="rId140"/>
    <p:sldId id="1295" r:id="rId141"/>
    <p:sldId id="1296" r:id="rId142"/>
    <p:sldId id="1297" r:id="rId143"/>
    <p:sldId id="1303" r:id="rId144"/>
    <p:sldId id="1304" r:id="rId145"/>
    <p:sldId id="954" r:id="rId146"/>
    <p:sldId id="1307" r:id="rId147"/>
    <p:sldId id="788" r:id="rId148"/>
    <p:sldId id="1087"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a:t>
            </a:r>
            <a:r>
              <a:rPr lang="en-US" dirty="0" smtClean="0">
                <a:solidFill>
                  <a:srgbClr val="049DC8"/>
                </a:solidFill>
                <a:latin typeface="Consolas" panose="020B0609020204030204" pitchFamily="49" charset="0"/>
                <a:cs typeface="Calibri" panose="020F0502020204030204" pitchFamily="34" charset="0"/>
              </a:rPr>
              <a:t>({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a:t>
            </a:r>
            <a:r>
              <a:rPr lang="en-US" dirty="0" smtClean="0">
                <a:solidFill>
                  <a:srgbClr val="049DC8"/>
                </a:solidFill>
                <a:latin typeface="Consolas" panose="020B0609020204030204" pitchFamily="49" charset="0"/>
                <a:cs typeface="Calibri" panose="020F0502020204030204" pitchFamily="34" charset="0"/>
              </a:rPr>
              <a:t>({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a:t>
            </a:r>
            <a:r>
              <a:rPr lang="en-US" dirty="0" smtClean="0">
                <a:solidFill>
                  <a:srgbClr val="049DC8"/>
                </a:solidFill>
                <a:latin typeface="Consolas" panose="020B0609020204030204" pitchFamily="49" charset="0"/>
                <a:cs typeface="Calibri" panose="020F0502020204030204" pitchFamily="34" charset="0"/>
              </a:rPr>
              <a:t>({ filter },</a:t>
            </a:r>
            <a:r>
              <a:rPr lang="en-US" dirty="0" smtClean="0">
                <a:solidFill>
                  <a:srgbClr val="049DC8"/>
                </a:solidFill>
                <a:latin typeface="Consolas" panose="020B0609020204030204" pitchFamily="49" charset="0"/>
                <a:cs typeface="Calibri" panose="020F0502020204030204" pitchFamily="34" charset="0"/>
              </a:rPr>
              <a:t> [ </a:t>
            </a:r>
            <a:r>
              <a:rPr lang="en-US" dirty="0" smtClean="0">
                <a:solidFill>
                  <a:srgbClr val="049DC8"/>
                </a:solidFill>
                <a:latin typeface="Consolas" panose="020B0609020204030204" pitchFamily="49" charset="0"/>
                <a:cs typeface="Calibri" panose="020F0502020204030204" pitchFamily="34" charset="0"/>
              </a:rPr>
              <a:t>{ sort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smtClean="0"/>
          </a:p>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smtClean="0"/>
          </a:p>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a:t>
            </a:r>
            <a:r>
              <a:rPr lang="en-US" sz="2200" dirty="0" smtClean="0">
                <a:solidFill>
                  <a:srgbClr val="049DC8"/>
                </a:solidFill>
                <a:latin typeface="Calibri" panose="020F0502020204030204" pitchFamily="34" charset="0"/>
                <a:cs typeface="Calibri" panose="020F0502020204030204" pitchFamily="34" charset="0"/>
              </a:rPr>
              <a:t>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stp5</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db.hostInfo()      </a:t>
            </a:r>
            <a:r>
              <a:rPr lang="en-US" sz="22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smtClean="0">
                <a:solidFill>
                  <a:srgbClr val="00B050"/>
                </a:solidFill>
                <a:latin typeface="Calibri" panose="020F0502020204030204" pitchFamily="34" charset="0"/>
                <a:cs typeface="Calibri" panose="020F0502020204030204" pitchFamily="34" charset="0"/>
              </a:rPr>
              <a:t>underlying system that the mongod or mongos runs on.</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1138773"/>
          </a:xfrm>
          <a:prstGeom prst="rect">
            <a:avLst/>
          </a:prstGeom>
        </p:spPr>
        <p:txBody>
          <a:bodyPr wrap="square">
            <a:spAutoFit/>
          </a:bodyPr>
          <a:lstStyle/>
          <a:p>
            <a:r>
              <a:rPr lang="en-US" sz="2000" dirty="0">
                <a:solidFill>
                  <a:schemeClr val="accent4">
                    <a:lumMod val="50000"/>
                  </a:schemeClr>
                </a:solidFill>
              </a:rPr>
              <a:t>Big data is often characterized by the 3Vs: the extreme </a:t>
            </a:r>
            <a:r>
              <a:rPr lang="en-US" sz="2400" dirty="0" smtClean="0">
                <a:solidFill>
                  <a:schemeClr val="accent4">
                    <a:lumMod val="50000"/>
                  </a:schemeClr>
                </a:solidFill>
              </a:rPr>
              <a:t>VOLUME </a:t>
            </a:r>
            <a:r>
              <a:rPr lang="en-US" sz="2000" dirty="0" smtClean="0">
                <a:solidFill>
                  <a:schemeClr val="accent4">
                    <a:lumMod val="50000"/>
                  </a:schemeClr>
                </a:solidFill>
              </a:rPr>
              <a:t>of </a:t>
            </a:r>
            <a:r>
              <a:rPr lang="en-US" sz="2000" dirty="0">
                <a:solidFill>
                  <a:schemeClr val="accent4">
                    <a:lumMod val="50000"/>
                  </a:schemeClr>
                </a:solidFill>
              </a:rPr>
              <a:t>data, the wide </a:t>
            </a:r>
            <a:r>
              <a:rPr lang="en-US" sz="2400" dirty="0" smtClean="0">
                <a:solidFill>
                  <a:schemeClr val="accent4">
                    <a:lumMod val="50000"/>
                  </a:schemeClr>
                </a:solidFill>
              </a:rPr>
              <a:t>VARIETY </a:t>
            </a:r>
            <a:r>
              <a:rPr lang="en-US" sz="2000" dirty="0" smtClean="0">
                <a:solidFill>
                  <a:schemeClr val="accent4">
                    <a:lumMod val="50000"/>
                  </a:schemeClr>
                </a:solidFill>
              </a:rPr>
              <a:t>of </a:t>
            </a:r>
            <a:r>
              <a:rPr lang="en-US" sz="2000" dirty="0">
                <a:solidFill>
                  <a:schemeClr val="accent4">
                    <a:lumMod val="50000"/>
                  </a:schemeClr>
                </a:solidFill>
              </a:rPr>
              <a:t>data types and the </a:t>
            </a:r>
            <a:r>
              <a:rPr lang="en-US" sz="2400" dirty="0" smtClean="0">
                <a:solidFill>
                  <a:schemeClr val="accent4">
                    <a:lumMod val="50000"/>
                  </a:schemeClr>
                </a:solidFill>
              </a:rPr>
              <a:t>VELOCITY </a:t>
            </a:r>
            <a:r>
              <a:rPr lang="en-US" sz="2000" dirty="0" smtClean="0">
                <a:solidFill>
                  <a:schemeClr val="accent4">
                    <a:lumMod val="50000"/>
                  </a:schemeClr>
                </a:solidFill>
              </a:rPr>
              <a:t>at </a:t>
            </a:r>
            <a:r>
              <a:rPr lang="en-US" sz="2000" dirty="0">
                <a:solidFill>
                  <a:schemeClr val="accent4">
                    <a:lumMod val="50000"/>
                  </a:schemeClr>
                </a:solidFill>
              </a:rPr>
              <a:t>which the data must be processed.</a:t>
            </a: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smtClean="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214422"/>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smtClean="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a:t>
            </a:r>
            <a:r>
              <a:rPr lang="en-US" dirty="0" smtClean="0">
                <a:solidFill>
                  <a:srgbClr val="049DC8"/>
                </a:solidFill>
                <a:latin typeface="Consolas" panose="020B0609020204030204" pitchFamily="49" charset="0"/>
                <a:cs typeface="Calibri" panose="020F0502020204030204" pitchFamily="34" charset="0"/>
              </a:rPr>
              <a:t>({ query }, { projection }) </a:t>
            </a:r>
            <a:r>
              <a:rPr lang="en-US" dirty="0" smtClean="0">
                <a:solidFill>
                  <a:srgbClr val="049DC8"/>
                </a:solidFill>
                <a:latin typeface="Consolas" panose="020B0609020204030204" pitchFamily="49" charset="0"/>
                <a:cs typeface="Calibri" panose="020F0502020204030204" pitchFamily="34" charset="0"/>
              </a:rPr>
              <a:t>[&lt;index&gt;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642910" y="1857364"/>
            <a:ext cx="7737796" cy="3515378"/>
          </a:xfrm>
          <a:prstGeom prst="rect">
            <a:avLst/>
          </a:prstGeom>
        </p:spPr>
      </p:pic>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a:t>
            </a:r>
            <a:r>
              <a:rPr lang="en-US" dirty="0">
                <a:solidFill>
                  <a:srgbClr val="049DC8"/>
                </a:solidFill>
                <a:latin typeface="Consolas" panose="020B0609020204030204" pitchFamily="49" charset="0"/>
                <a:cs typeface="Calibri" panose="020F0502020204030204" pitchFamily="34" charset="0"/>
              </a:rPr>
              <a: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a:t>
            </a:r>
            <a:r>
              <a:rPr lang="en-US" dirty="0" smtClean="0">
                <a:solidFill>
                  <a:srgbClr val="049DC8"/>
                </a:solidFill>
                <a:latin typeface="Consolas" panose="020B0609020204030204" pitchFamily="49" charset="0"/>
                <a:cs typeface="Calibri" panose="020F0502020204030204" pitchFamily="34" charset="0"/>
              </a:rPr>
              <a:t>({ query }).</a:t>
            </a:r>
            <a:r>
              <a:rPr lang="en-US" dirty="0">
                <a:solidFill>
                  <a:srgbClr val="049DC8"/>
                </a:solidFill>
                <a:latin typeface="Consolas" panose="020B0609020204030204" pitchFamily="49" charset="0"/>
                <a:cs typeface="Calibri" panose="020F0502020204030204" pitchFamily="34" charset="0"/>
              </a:rPr>
              <a: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a:t>
            </a:r>
            <a:r>
              <a:rPr lang="en-US" dirty="0" smtClean="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a:t>
            </a:r>
            <a:r>
              <a:rPr lang="en-US" dirty="0" smtClean="0">
                <a:solidFill>
                  <a:srgbClr val="049DC8"/>
                </a:solidFill>
                <a:latin typeface="Consolas" panose="020B0609020204030204" pitchFamily="49" charset="0"/>
                <a:cs typeface="Calibri" panose="020F0502020204030204" pitchFamily="34" charset="0"/>
              </a:rPr>
              <a:t>]({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a:t>
            </a:r>
            <a:r>
              <a:rPr lang="en-US" dirty="0" smtClean="0">
                <a:solidFill>
                  <a:srgbClr val="049DC8"/>
                </a:solidFill>
                <a:latin typeface="Consolas" panose="020B0609020204030204" pitchFamily="49" charset="0"/>
                <a:cs typeface="Calibri" panose="020F0502020204030204" pitchFamily="34" charset="0"/>
              </a:rPr>
              <a:t>({ query } , { projection })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db.collection.findOne({ </a:t>
            </a:r>
            <a:r>
              <a:rPr lang="en-US" dirty="0" smtClean="0">
                <a:solidFill>
                  <a:srgbClr val="049DC8"/>
                </a:solidFill>
                <a:latin typeface="Consolas" panose="020B0609020204030204" pitchFamily="49" charset="0"/>
                <a:cs typeface="Calibri" panose="020F0502020204030204" pitchFamily="34" charset="0"/>
              </a:rPr>
              <a:t>query } , { projection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a:t>
            </a:r>
            <a:r>
              <a:rPr lang="en-IN" dirty="0" smtClean="0">
                <a:solidFill>
                  <a:srgbClr val="049DC8"/>
                </a:solidFill>
                <a:latin typeface="Consolas" panose="020B0609020204030204" pitchFamily="49" charset="0"/>
                <a:cs typeface="Calibri" panose="020F0502020204030204" pitchFamily="34" charset="0"/>
              </a:rPr>
              <a:t>({ document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28586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Riak</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r>
                        <a:rPr lang="en-US" dirty="0" smtClean="0"/>
                        <a:t>Neo4j,</a:t>
                      </a:r>
                      <a:r>
                        <a:rPr lang="en-US" baseline="0" dirty="0" smtClean="0"/>
                        <a:t> Infinite Graph</a:t>
                      </a:r>
                      <a:endParaRPr lang="en-US" dirty="0"/>
                    </a:p>
                  </a:txBody>
                  <a:tcPr/>
                </a:tc>
              </a:tr>
            </a:tbl>
          </a:graphicData>
        </a:graphic>
      </p:graphicFrame>
      <p:pic>
        <p:nvPicPr>
          <p:cNvPr id="5" name="Picture 2" descr="NoSQL Database Types"/>
          <p:cNvPicPr>
            <a:picLocks noChangeAspect="1" noChangeArrowheads="1"/>
          </p:cNvPicPr>
          <p:nvPr/>
        </p:nvPicPr>
        <p:blipFill>
          <a:blip r:embed="rId2"/>
          <a:srcRect/>
          <a:stretch>
            <a:fillRect/>
          </a:stretch>
        </p:blipFill>
        <p:spPr bwMode="auto">
          <a:xfrm>
            <a:off x="3628729" y="3286124"/>
            <a:ext cx="5236044" cy="3571876"/>
          </a:xfrm>
          <a:prstGeom prst="rect">
            <a:avLst/>
          </a:prstGeom>
          <a:noFill/>
        </p:spPr>
      </p:pic>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update }, { options })</a:t>
            </a:r>
            <a:endParaRPr lang="en-IN" dirty="0" smtClean="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a:t>
            </a:r>
            <a:r>
              <a:rPr lang="en-IN" dirty="0" smtClean="0">
                <a:solidFill>
                  <a:srgbClr val="049DC8"/>
                </a:solidFill>
                <a:latin typeface="Consolas" panose="020B0609020204030204" pitchFamily="49" charset="0"/>
                <a:cs typeface="Calibri" panose="020F0502020204030204" pitchFamily="34" charset="0"/>
              </a:rPr>
              <a:t>set</a:t>
            </a:r>
            <a:r>
              <a:rPr lang="en-IN" dirty="0" smtClean="0">
                <a:solidFill>
                  <a:srgbClr val="049DC8"/>
                </a:solidFill>
                <a:latin typeface="Consolas" panose="020B0609020204030204" pitchFamily="49" charset="0"/>
                <a:cs typeface="Calibri" panose="020F0502020204030204" pitchFamily="34" charset="0"/>
              </a:rPr>
              <a:t>:{ update }}, { options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smtClean="0">
                <a:solidFill>
                  <a:srgbClr val="FC6F0D"/>
                </a:solidFill>
                <a:latin typeface="Calibri" panose="020F0502020204030204" pitchFamily="34" charset="0"/>
                <a:cs typeface="Calibri" panose="020F0502020204030204" pitchFamily="34" charset="0"/>
              </a:rPr>
              <a:t>'abc1' </a:t>
            </a:r>
            <a:r>
              <a:rPr lang="en-US" sz="2200" dirty="0" smtClean="0">
                <a:solidFill>
                  <a:srgbClr val="FC6F0D"/>
                </a:solidFill>
                <a:latin typeface="Calibri" panose="020F0502020204030204" pitchFamily="34" charset="0"/>
                <a:cs typeface="Calibri" panose="020F0502020204030204" pitchFamily="34" charset="0"/>
              </a:rPr>
              <a:t>},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a:t>
            </a:r>
            <a:r>
              <a:rPr lang="en-US" dirty="0" smtClean="0">
                <a:solidFill>
                  <a:srgbClr val="049DC8"/>
                </a:solidFill>
                <a:latin typeface="Consolas" panose="020B0609020204030204" pitchFamily="49" charset="0"/>
                <a:cs typeface="Calibri" panose="020F0502020204030204" pitchFamily="34" charset="0"/>
              </a:rPr>
              <a:t>({ filter },</a:t>
            </a:r>
            <a:r>
              <a:rPr lang="en-US"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update },</a:t>
            </a:r>
            <a:r>
              <a:rPr lang="en-US"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28317</TotalTime>
  <Words>7052</Words>
  <Application>Microsoft Office PowerPoint</Application>
  <PresentationFormat>On-screen Show (4:3)</PresentationFormat>
  <Paragraphs>884</Paragraphs>
  <Slides>148</Slides>
  <Notes>0</Notes>
  <HiddenSlides>0</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5427</cp:revision>
  <dcterms:created xsi:type="dcterms:W3CDTF">2015-10-09T06:09:34Z</dcterms:created>
  <dcterms:modified xsi:type="dcterms:W3CDTF">2019-10-09T04:55:45Z</dcterms:modified>
</cp:coreProperties>
</file>