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57"/>
  </p:notesMasterIdLst>
  <p:sldIdLst>
    <p:sldId id="414" r:id="rId2"/>
    <p:sldId id="545" r:id="rId3"/>
    <p:sldId id="481" r:id="rId4"/>
    <p:sldId id="482" r:id="rId5"/>
    <p:sldId id="483" r:id="rId6"/>
    <p:sldId id="569" r:id="rId7"/>
    <p:sldId id="593" r:id="rId8"/>
    <p:sldId id="594" r:id="rId9"/>
    <p:sldId id="595" r:id="rId10"/>
    <p:sldId id="596" r:id="rId11"/>
    <p:sldId id="484" r:id="rId12"/>
    <p:sldId id="485" r:id="rId13"/>
    <p:sldId id="487" r:id="rId14"/>
    <p:sldId id="591" r:id="rId15"/>
    <p:sldId id="592" r:id="rId16"/>
    <p:sldId id="499" r:id="rId17"/>
    <p:sldId id="500" r:id="rId18"/>
    <p:sldId id="501" r:id="rId19"/>
    <p:sldId id="502" r:id="rId20"/>
    <p:sldId id="503" r:id="rId21"/>
    <p:sldId id="515" r:id="rId22"/>
    <p:sldId id="516" r:id="rId23"/>
    <p:sldId id="517" r:id="rId24"/>
    <p:sldId id="604" r:id="rId25"/>
    <p:sldId id="597" r:id="rId26"/>
    <p:sldId id="606" r:id="rId27"/>
    <p:sldId id="607" r:id="rId28"/>
    <p:sldId id="605" r:id="rId29"/>
    <p:sldId id="632" r:id="rId30"/>
    <p:sldId id="608" r:id="rId31"/>
    <p:sldId id="609" r:id="rId32"/>
    <p:sldId id="610" r:id="rId33"/>
    <p:sldId id="611" r:id="rId34"/>
    <p:sldId id="612" r:id="rId35"/>
    <p:sldId id="613" r:id="rId36"/>
    <p:sldId id="614" r:id="rId37"/>
    <p:sldId id="615" r:id="rId38"/>
    <p:sldId id="616" r:id="rId39"/>
    <p:sldId id="617" r:id="rId40"/>
    <p:sldId id="618" r:id="rId41"/>
    <p:sldId id="629" r:id="rId42"/>
    <p:sldId id="619" r:id="rId43"/>
    <p:sldId id="620" r:id="rId44"/>
    <p:sldId id="621" r:id="rId45"/>
    <p:sldId id="622" r:id="rId46"/>
    <p:sldId id="623" r:id="rId47"/>
    <p:sldId id="624" r:id="rId48"/>
    <p:sldId id="625" r:id="rId49"/>
    <p:sldId id="626" r:id="rId50"/>
    <p:sldId id="627" r:id="rId51"/>
    <p:sldId id="628" r:id="rId52"/>
    <p:sldId id="630" r:id="rId53"/>
    <p:sldId id="601" r:id="rId54"/>
    <p:sldId id="631" r:id="rId55"/>
    <p:sldId id="633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E30"/>
    <a:srgbClr val="11DDF3"/>
    <a:srgbClr val="13D9E3"/>
    <a:srgbClr val="4D4D4D"/>
    <a:srgbClr val="E1E1ED"/>
    <a:srgbClr val="D7E1E9"/>
    <a:srgbClr val="E1E3E3"/>
    <a:srgbClr val="DCDCDC"/>
    <a:srgbClr val="D3D3D3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>
      <p:cViewPr>
        <p:scale>
          <a:sx n="80" d="100"/>
          <a:sy n="80" d="100"/>
        </p:scale>
        <p:origin x="167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12/19/2018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000" b="1" dirty="0" smtClean="0">
                <a:solidFill>
                  <a:srgbClr val="A2AE30"/>
                </a:solidFill>
                <a:latin typeface="Arial" pitchFamily="34" charset="0"/>
                <a:cs typeface="Arial" pitchFamily="34" charset="0"/>
              </a:rPr>
              <a:t>Advanced Web Programming - CSS</a:t>
            </a:r>
            <a:endParaRPr lang="en-US" sz="3000" b="1" dirty="0">
              <a:solidFill>
                <a:srgbClr val="A2AE3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Arial" pitchFamily="34" charset="0"/>
                <a:cs typeface="Arial" pitchFamily="34" charset="0"/>
              </a:rPr>
              <a:t>infoway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Pseudo-classes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Pseudo-classes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60389"/>
            <a:ext cx="8636222" cy="3266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:active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:disabled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:enabled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:focus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:hover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:last-child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:link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391604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Internal styling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is defined in the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&lt;head&gt;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section of an HTML page, within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&lt;style&gt;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element.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" y="152400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greenyellow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Technologies,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PUNE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95400"/>
            <a:ext cx="9144000" cy="21236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CSS selectors are used to 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"find"</a:t>
            </a:r>
            <a:r>
              <a:rPr lang="en-US" sz="4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HTML elements based on their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element</a:t>
            </a:r>
            <a:r>
              <a:rPr lang="en-US" sz="3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4800" b="1" dirty="0">
                <a:latin typeface="Arial" pitchFamily="34" charset="0"/>
                <a:cs typeface="Arial" pitchFamily="34" charset="0"/>
              </a:rPr>
              <a:t>name, id, class, attributes, etc</a:t>
            </a:r>
            <a:r>
              <a:rPr lang="en-US" sz="4800" b="1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4000" b="1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0225" y="954292"/>
            <a:ext cx="21643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</a:t>
            </a:r>
            <a:r>
              <a:rPr lang="en-US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295400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647890"/>
            <a:ext cx="1494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id 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225" y="1757689"/>
            <a:ext cx="19784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.class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2176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.class1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30142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#p1 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225" y="3562290"/>
            <a:ext cx="3469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all &lt;p&gt; elements with class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318" y="3928646"/>
            <a:ext cx="7924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p.class1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0225" y="4462046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.class group Selector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1000" y="49192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.class1, .class2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29200" y="946341"/>
            <a:ext cx="290223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{ style properties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98027" y="1810131"/>
            <a:ext cx="3764974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 { style properties 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29200" y="2622319"/>
            <a:ext cx="388620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#id_value { style properties 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8026" y="3525794"/>
            <a:ext cx="2926773" cy="456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style properties 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57700" y="5283717"/>
            <a:ext cx="4572000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.classname, .classname { style properties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1981200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element element 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318" y="994184"/>
            <a:ext cx="23791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grouping Selector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1000" y="1414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h1, h2,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2362200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div p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75988" y="2895600"/>
            <a:ext cx="22910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attribute Selector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318" y="3733800"/>
            <a:ext cx="7924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name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BookHTML"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^=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$= "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 [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name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*="Book"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]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5988" y="3272135"/>
            <a:ext cx="8234612" cy="456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[attr] / [attr=value] / [attr^=value] / [attr$=value] / [attr*=value] { style properties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91544" y="998548"/>
            <a:ext cx="3900055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element, element { style properties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91544" y="1982941"/>
            <a:ext cx="3900055" cy="5078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 element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170832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334161"/>
            <a:ext cx="1366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318" y="994184"/>
            <a:ext cx="2760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:nth-child(n) </a:t>
            </a:r>
            <a:r>
              <a:rPr lang="en-US" sz="2000" b="1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Selector</a:t>
            </a:r>
            <a:endParaRPr lang="en-US" sz="2000" b="1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1414046"/>
            <a:ext cx="8153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p:nth-child(3) 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p:nth-child(</a:t>
            </a:r>
            <a:r>
              <a:rPr lang="en-US" sz="1600" b="1" i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odd / even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)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{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background-color: lightgreen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" y="2715161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* {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background-color: lightgreen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318" y="3280184"/>
            <a:ext cx="1750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:not Selector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1000" y="3700046"/>
            <a:ext cx="8153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:not(.class1)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{ background-color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: lightgreen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; }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4248" y="829723"/>
            <a:ext cx="19912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::after 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772180"/>
            <a:ext cx="2800767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Inserts some text after &lt;p&gt;</a:t>
            </a:r>
            <a:endParaRPr lang="en-US" sz="1600" b="1" i="1" dirty="0">
              <a:solidFill>
                <a:schemeClr val="accent3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982" y="2441482"/>
            <a:ext cx="8838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p::after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4" name="Rectangle 3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p::after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5052" y="838200"/>
            <a:ext cx="21551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::before Selector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5893" y="762000"/>
            <a:ext cx="2981907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600" b="1" i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Inserts some text before &lt;p&gt;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82" y="2441482"/>
            <a:ext cx="883861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::before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::before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"INFOWAY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19090"/>
            <a:ext cx="18501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:root 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" y="5867400"/>
            <a:ext cx="87630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:root selector matches the document's root element.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2421791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:root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8" name="Rectangle 7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root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:hover Selector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5879068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:hover selector is used to select elements when you mouse over them.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p:hover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152400" y="2438400"/>
            <a:ext cx="8839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p:hover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="HTMLBook"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="class1"&gt;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first line...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="p2"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="BookHTML"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="class2"&gt;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This is second line...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838200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:focus Selector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5879068"/>
            <a:ext cx="88392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:focus selector is used to select the element that has focus.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286000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input:focus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11" name="Rectangle 10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input:focus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Selectors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61027" y="804446"/>
            <a:ext cx="6006773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:focus selector is used to select the element that has focus.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3665" y="838200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:focus Selector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404170"/>
            <a:ext cx="88391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input[type=text]:focus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Book Details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="Text2"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="Button1"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9" name="Rectangle 8"/>
          <p:cNvSpPr/>
          <p:nvPr/>
        </p:nvSpPr>
        <p:spPr>
          <a:xfrm>
            <a:off x="152982" y="1270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input[type=text]:focus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cadetblue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External style </a:t>
            </a:r>
            <a:r>
              <a:rPr lang="en-US" dirty="0" smtClean="0"/>
              <a:t>sheet can be written in any text editor. The file should not contain any html tags. The style sheet file must be saved with a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".css "</a:t>
            </a:r>
            <a:r>
              <a:rPr lang="en-US" dirty="0" smtClean="0"/>
              <a:t> extension.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3276600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="text/css"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="myStyle.css"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Document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6" name="Rectangle 5"/>
          <p:cNvSpPr/>
          <p:nvPr/>
        </p:nvSpPr>
        <p:spPr>
          <a:xfrm>
            <a:off x="152982" y="2032337"/>
            <a:ext cx="8838618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="text/css"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="myStyle.css"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external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835997"/>
            <a:ext cx="8534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body {  font-style: italic;  background-color: lightgreen;  color: red; font-weight: bold;  }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h1, h2, p  {  background-color: lightgreen; </a:t>
            </a:r>
            <a:br>
              <a:rPr lang="en-US" sz="1400" b="1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    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color: red; font-weight: bold;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font-style: italic;  }</a:t>
            </a:r>
          </a:p>
          <a:p>
            <a:endParaRPr lang="en-US" sz="1400" b="1" dirty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.class1 {  background-color: lightgreen; </a:t>
            </a:r>
            <a:br>
              <a:rPr lang="en-US" sz="1400" b="1" dirty="0">
                <a:latin typeface="Arial" pitchFamily="34" charset="0"/>
                <a:cs typeface="Arial" pitchFamily="34" charset="0"/>
              </a:rPr>
            </a:br>
            <a:r>
              <a:rPr lang="en-US" sz="1400" b="1" dirty="0">
                <a:latin typeface="Arial" pitchFamily="34" charset="0"/>
                <a:cs typeface="Arial" pitchFamily="34" charset="0"/>
              </a:rPr>
              <a:t>    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color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 red ; font-weight: bold;</a:t>
            </a:r>
          </a:p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font-style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: italic;  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971800"/>
            <a:ext cx="914400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Save file with </a:t>
            </a:r>
            <a:r>
              <a:rPr lang="en-US" sz="3600" b="1" dirty="0" smtClean="0">
                <a:solidFill>
                  <a:srgbClr val="FFC000"/>
                </a:solidFill>
                <a:latin typeface="Arial" pitchFamily="34" charset="0"/>
                <a:cs typeface="Arial" pitchFamily="34" charset="0"/>
              </a:rPr>
              <a:t>"myStyle.css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" 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3886200"/>
            <a:ext cx="4343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@import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url("StyleSheet.css")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4495800" y="1393458"/>
            <a:ext cx="4123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i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@import [ &lt;string&gt; | &lt;url&gt; ]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507759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="StyleSheet.css"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!important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914400"/>
            <a:ext cx="8686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title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meta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charset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="utf-8"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green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!important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Take that!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3402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IN" sz="6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Bootstrap</a:t>
            </a:r>
            <a:endParaRPr lang="en-US" sz="6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505200"/>
            <a:ext cx="9144000" cy="95410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</a:rPr>
              <a:t>Bootstrap is the most popular HTML, CSS, and JavaScript framework for developing </a:t>
            </a:r>
            <a:r>
              <a:rPr lang="en-IN" sz="2800" dirty="0" smtClean="0">
                <a:solidFill>
                  <a:schemeClr val="bg1"/>
                </a:solidFill>
              </a:rPr>
              <a:t>web </a:t>
            </a:r>
            <a:r>
              <a:rPr lang="en-IN" sz="2800" dirty="0">
                <a:solidFill>
                  <a:schemeClr val="bg1"/>
                </a:solidFill>
              </a:rPr>
              <a:t>sites.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 </a:t>
            </a:r>
            <a:endParaRPr 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40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Containers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requires a containing element to wrap site contents and house our grid system.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86690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.container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a responsive fixed width container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.container-fluid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for a full width container, spanning the entire width of your viewport.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" y="3124200"/>
            <a:ext cx="8763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="container"&gt;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06663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Jumbotron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jumbotron is displayed as a grey box with rounded corners. It also enlarges the font sizes of the text inside it.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00200"/>
            <a:ext cx="88669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 a &lt;div&gt; element with class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.jumbotron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to create a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jumbotron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39328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="jumbotron"&gt;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Bootstrap Tutorial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some text.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another text.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2362200"/>
            <a:ext cx="88392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Place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.j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umbotron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inside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class=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"container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want the jumbotron to NOT extend to the edge of the screen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Place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.j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umbotron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outside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class=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"container"&gt;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if you want the jumbotron to extend to the screen edges.</a:t>
            </a:r>
          </a:p>
        </p:txBody>
      </p:sp>
    </p:spTree>
    <p:extLst>
      <p:ext uri="{BB962C8B-B14F-4D97-AF65-F5344CB8AC3E}">
        <p14:creationId xmlns:p14="http://schemas.microsoft.com/office/powerpoint/2010/main" val="38805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Well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667000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 well-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Small 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="well well-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Large Well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.well class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adds a rounded border around an element with a gray background color and some padding.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90255"/>
            <a:ext cx="8866909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Change the size of the well by adding the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.well-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class for small wells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.well-</a:t>
            </a:r>
            <a:r>
              <a:rPr lang="en-IN" sz="18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 for large wells.</a:t>
            </a:r>
          </a:p>
        </p:txBody>
      </p:sp>
    </p:spTree>
    <p:extLst>
      <p:ext uri="{BB962C8B-B14F-4D97-AF65-F5344CB8AC3E}">
        <p14:creationId xmlns:p14="http://schemas.microsoft.com/office/powerpoint/2010/main" val="370463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003042"/>
            <a:ext cx="88669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="forest_banner.png"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100%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navbar-default"&gt;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="container-fluid"&gt;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navbar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-header"&gt;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Railways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Airways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Waterways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INDIAN Roadways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20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2000" dirty="0">
                <a:solidFill>
                  <a:srgbClr val="800000"/>
                </a:solidFill>
                <a:latin typeface="Consolas" panose="020B0609020204030204" pitchFamily="49" charset="0"/>
              </a:rPr>
              <a:t>nav</a:t>
            </a:r>
            <a:r>
              <a:rPr lang="en-IN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78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Styling HTML with CSS</a:t>
            </a:r>
            <a:endParaRPr lang="en-US" sz="48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Alerts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4869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Alerts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class, followed by one of the four contextual classes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.alert-success, .alert-info, .alert-warning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.alert-danger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8545" y="2286000"/>
            <a:ext cx="88669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 send successfully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Alerts Link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34869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Alerts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class, classes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alert-link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9050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You should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="alert-link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read 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this message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260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Closing Alerts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an easy way to create predefined alert messages.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10772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close the alert message, add a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.alert-dismissable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the alert container. </a:t>
            </a:r>
            <a:endParaRPr lang="en-IN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class="close"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data-dismiss="alert"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a link or a button element (when you click on this the alert box will disappear).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2638961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 alert-success alert-dismissable"&gt;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="close"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data-dismiss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="alert"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aria-label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="close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times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Success!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strong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Indicates a successful or positive action.</a:t>
            </a:r>
          </a:p>
          <a:p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152400" y="4145340"/>
            <a:ext cx="8839200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aria-*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attribute 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times;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You should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include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aria-label="close"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attribute, when creating a close button.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&amp;times;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(×) is an HTML entity that is the preferred icon for close buttons, rather than the letter "x".</a:t>
            </a:r>
          </a:p>
        </p:txBody>
      </p:sp>
    </p:spTree>
    <p:extLst>
      <p:ext uri="{BB962C8B-B14F-4D97-AF65-F5344CB8AC3E}">
        <p14:creationId xmlns:p14="http://schemas.microsoft.com/office/powerpoint/2010/main" val="5326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different styles of buttons.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Bootstrap has the following classes: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btn,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.btn-default, .btn-primary, .btn-success, .btn-info, .btn-warning, .btn-danger,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btn-link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1" y="1981200"/>
            <a:ext cx="88669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Basic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btn-link"&gt;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29676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button classes can be used on an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, or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Bootstrap has the following classes: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btn,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.btn-default, .btn-primary, .btn-success, .btn-info, .btn-warning, .btn-danger,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btn-link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80109" y="2199382"/>
            <a:ext cx="8839200" cy="2228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Link 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 Button"&gt;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btn-info"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="Submit Button"&gt;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21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Sizes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provides four button sizes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classes that define the different sizes are: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.btn-md, 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and .btn-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199382"/>
            <a:ext cx="8839200" cy="19908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btn-</a:t>
            </a:r>
            <a:r>
              <a:rPr lang="en-IN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Large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btn-md"&gt;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Medium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Small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</a:t>
            </a:r>
            <a:r>
              <a:rPr lang="en-IN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XSmall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89236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Block </a:t>
            </a:r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Level Button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block level button spans the entire width of the parent element.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.btn-block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block level button.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953161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:600px;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:forestgreen;"&gt;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This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is the div tag contents...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btn-block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Submit  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269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Active/Disabled Buttons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button can be set to an active (appear pressed) or a disabled (unclickable) state.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2954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.active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makes a button appear pressed, and 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.disabled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makes a button unclickable.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1336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active"&gt;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Active Primary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disabled"&gt;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Disabled Primary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817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a &lt;div&gt; element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button group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btn-group-</a:t>
            </a:r>
            <a:r>
              <a:rPr lang="en-IN" sz="16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lg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.btn-group-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sm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.btn-group-</a:t>
            </a:r>
            <a:r>
              <a:rPr lang="en-IN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to size all buttons in the group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 the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.btn-group-vertical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vertical button group.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2470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Orange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Banana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7" name="Rectangle 6"/>
          <p:cNvSpPr/>
          <p:nvPr/>
        </p:nvSpPr>
        <p:spPr>
          <a:xfrm>
            <a:off x="152400" y="48472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="btn-group-vertical"&gt;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Grapes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Cherry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Mango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392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.btn-group-justified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7898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btn-group-justified"&gt;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Apple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Orange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Mango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9" name="Rectangle 8"/>
          <p:cNvSpPr/>
          <p:nvPr/>
        </p:nvSpPr>
        <p:spPr>
          <a:xfrm>
            <a:off x="152400" y="2131368"/>
            <a:ext cx="27622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Example with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elements.</a:t>
            </a:r>
          </a:p>
        </p:txBody>
      </p:sp>
    </p:spTree>
    <p:extLst>
      <p:ext uri="{BB962C8B-B14F-4D97-AF65-F5344CB8AC3E}">
        <p14:creationId xmlns:p14="http://schemas.microsoft.com/office/powerpoint/2010/main" val="227817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042682"/>
            <a:ext cx="8686800" cy="18435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Inline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   - using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style attribute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in HTML elements.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Internal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- using a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&lt;style&gt; element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 in the HTML &lt;head&gt; section.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External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- using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&lt;link&gt; element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link one or more 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external CSS files.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CSS stands for Cascading Style Sheets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356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Styling can be added to HTML elements in 3 ways.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8208" y="4095690"/>
            <a:ext cx="86971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selectorlist { property: value; [more property:value; pairs]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5240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.btn-group-justified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131368"/>
            <a:ext cx="34179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Example with 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elements.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514600"/>
            <a:ext cx="88392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 btn-group-justified"&gt;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Cherry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Grapes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Lemon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018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Dropdown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833497"/>
            <a:ext cx="8866909" cy="20621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indicates a dropdown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open the dropdown menu, use a button or a link with a class of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.dropdown-toggle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data-toggle="dropdown"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.caret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creates a caret arrow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icon,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which indicates that the button is a dropdown.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.dropdown-menu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a &lt;ul&gt; element to actually build the dropdown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menu.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99" y="2908280"/>
            <a:ext cx="886690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btn-default"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Images of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animals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="caret"&gt;&lt;/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dropdown-menu"&gt;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HTML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CSS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Bootstrap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Javascript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161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Button </a:t>
            </a:r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Groups &amp; Dropdown Menus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 allows you to group a series of buttons together (on a single line) in a button group.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.dropdown-toggle, .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dropdown-menu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209800"/>
            <a:ext cx="883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 One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 Two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="btn btn-primary dropdown-toggle"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Product Three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="caret"&gt;&lt;/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="dropdown-menu"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role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="menu"&gt;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Tablet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Smartphone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944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Panels are created with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.panel-default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is used to style the color of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.panel-heading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heading to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.panel-body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body to the panel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.panel-footer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a footer to the panel.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3962400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Heading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150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Panel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group many panels together, wrap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.panel-group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around them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5587425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To color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panel, use 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classes like </a:t>
            </a:r>
            <a:r>
              <a:rPr lang="en-IN" sz="16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.panel-default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, .panel-primary, .panel-success, .panel-info, .panel-warning,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 .panel-danger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058412"/>
            <a:ext cx="8839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 panel-danger"&gt;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 panel-primary"&gt;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Header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Content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0741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Collapsible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Collapsible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are useful when you want to hide and show large amount of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15696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.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collapse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class indicates a collapsible element (a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this is the content that will be shown or hidden with a click of a button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control (show/hide) the collapsible content, 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data-toggle="collapse"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 to an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or a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button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element. Then add 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data-target="#id"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attribute to connect the button with the collapsible content.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4691" y="3200400"/>
            <a:ext cx="886690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Click here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the test for Collapse in Bootstrap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="button"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="Click"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data-target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is the test for Collapse in Bootstrap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6674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Collapsible Panel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Collapsible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are useful when you want to hide and show large amount of content.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89770"/>
            <a:ext cx="8839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 panel-default"&gt;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="panel-heading"&gt;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smtClean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data-toggle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="#collapse1"&gt;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Collapsible panel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="collapse1"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="panel-collapse collapse"&gt;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="panel-body"&gt;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="panel-footer"&gt;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Panel Footer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89395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Navigation Bars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navigation bar is a navigation header that is placed at the top of the page.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432679"/>
            <a:ext cx="8839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navbar-default"&gt;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="navbar-header"&gt;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78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Navigation Bars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navigation bar is a navigation header that is placed at the top of the page.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436906"/>
            <a:ext cx="8839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 navbar-inverse"&gt;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="navbar-header"&gt;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="navbar-brand"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="active"&gt;&lt;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1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2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Page 3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="nav navbar-nav navbar-right"&gt;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glyphicon-user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Sign Up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="#"&gt;&lt;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glyphicon-log-in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"&gt;   </a:t>
            </a:r>
          </a:p>
          <a:p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   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Login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it-IT" sz="18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it-IT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it-IT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7250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Image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 panel in bootstrap is a bordered box with some padding around its content.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371600"/>
            <a:ext cx="8866909" cy="25545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.img-rounded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adds rounded corners to an image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.img-circle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shapes the image to a circle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.img-thumbnail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shapes the image to a thumbnail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Create responsive images by adding an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.img-responsive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to the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tag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.img-responsive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 applies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display: block;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max-width: 100%;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height: auto;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the image.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48441" y="4267200"/>
            <a:ext cx="8870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="cinqueterre.jpg"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="img-rounded"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alt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="Cinque Terre"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="304"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height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="236"&gt;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5646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Inline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739914"/>
            <a:ext cx="914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99174F"/>
                </a:solidFill>
                <a:latin typeface="Arial" pitchFamily="34" charset="0"/>
                <a:cs typeface="Arial" pitchFamily="34" charset="0"/>
              </a:rPr>
              <a:t>Inline styling</a:t>
            </a:r>
            <a:r>
              <a:rPr lang="en-US" sz="4000" dirty="0" smtClean="0"/>
              <a:t> is used to apply a unique style to a single HTML element.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650" y="2286000"/>
            <a:ext cx="86487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!DOCTYPE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head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forestgreen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greenyellow"&gt;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Infoway Technologies, PUNE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html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Grid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Bootstrap's grid system allows up to 12 columns across the page.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8440" y="1239200"/>
            <a:ext cx="8843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Bootstrap grid system has four classes: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xs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phones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sm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tablets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md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desktops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), and lg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(for larger desktops)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721358"/>
              </p:ext>
            </p:extLst>
          </p:nvPr>
        </p:nvGraphicFramePr>
        <p:xfrm>
          <a:off x="148438" y="1981200"/>
          <a:ext cx="8843160" cy="1671290"/>
        </p:xfrm>
        <a:graphic>
          <a:graphicData uri="http://schemas.openxmlformats.org/drawingml/2006/table">
            <a:tbl>
              <a:tblPr/>
              <a:tblGrid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  <a:gridCol w="736930"/>
              </a:tblGrid>
              <a:tr h="334258"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1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34258"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 dirty="0" smtClean="0">
                          <a:effectLst/>
                        </a:rPr>
                        <a:t>span </a:t>
                      </a:r>
                      <a:r>
                        <a:rPr lang="en-IN" sz="1400" dirty="0">
                          <a:effectLst/>
                        </a:rPr>
                        <a:t>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4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4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8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6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6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fontAlgn="t"/>
                      <a:r>
                        <a:rPr lang="en-IN" sz="1400">
                          <a:effectLst/>
                        </a:rPr>
                        <a:t>span 6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34258">
                <a:tc gridSpan="12"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effectLst/>
                        </a:rPr>
                        <a:t>span 12</a:t>
                      </a:r>
                    </a:p>
                  </a:txBody>
                  <a:tcPr marL="59689" marR="59689" marT="59689" marB="59689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8439" y="3810000"/>
            <a:ext cx="884315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="col-sm-4"&gt;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.col-sm-4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10" name="Rectangle 9"/>
          <p:cNvSpPr/>
          <p:nvPr/>
        </p:nvSpPr>
        <p:spPr>
          <a:xfrm>
            <a:off x="152400" y="5334000"/>
            <a:ext cx="8866909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First; create a row (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="row"&gt;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). Then, add the desired number of columns (tags with appropriate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.col-*-*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classes). Note that numbers in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.col-*-*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should always add up to 12 for each row</a:t>
            </a:r>
            <a:r>
              <a:rPr lang="en-IN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0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/>
              <a:t>The most basic list group is an unordered list with list items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1371600"/>
            <a:ext cx="8866909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To create a basic list group, use an &lt;ul&gt; element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.list-group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, and &lt;li&gt; elements with class </a:t>
            </a:r>
            <a:r>
              <a:rPr lang="en-IN" sz="1600" dirty="0">
                <a:solidFill>
                  <a:srgbClr val="FF0000"/>
                </a:solidFill>
                <a:latin typeface="Consolas" panose="020B0609020204030204" pitchFamily="49" charset="0"/>
              </a:rPr>
              <a:t>.list-group-item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2028885"/>
            <a:ext cx="8839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 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Infoway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Address1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 active"&gt;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CDAC-ACTS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Address 2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="list-group-item-heading"&gt;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My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h3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="list-group-item-text"&gt;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My Address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72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Form-group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glyphicon-user"&gt;&lt;/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="Email"&gt;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="glyphicon glyphicon-lock"&gt;&lt;/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Text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textarea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787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Form-group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93088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margin-left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margin-right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10%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margin-top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100px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User Name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user name"/&gt;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Email-ID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email-id"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="input-group-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addon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Password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IN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nbsp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span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input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="password"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="form-control"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="Enter password"/&gt;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br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14819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BootstrapCDN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38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BootstrapCDN is a free and public </a:t>
            </a:r>
            <a:r>
              <a:rPr lang="en-IN" sz="1800" i="1" dirty="0" smtClean="0">
                <a:solidFill>
                  <a:srgbClr val="11DD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Delivery Network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Users of BootstrapCDN can load CSS, JavaScript and images remotely, from its servers.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" y="1676400"/>
            <a:ext cx="883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link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="stylesheet"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="https://cdnjs.cloudflare.com/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ajax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/libs/font-awesome/4.7.0/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/font-awesome.min.css"&gt;</a:t>
            </a:r>
            <a:endParaRPr lang="en-IN" sz="1800" dirty="0"/>
          </a:p>
        </p:txBody>
      </p:sp>
      <p:sp>
        <p:nvSpPr>
          <p:cNvPr id="6" name="Rectangle 5"/>
          <p:cNvSpPr/>
          <p:nvPr/>
        </p:nvSpPr>
        <p:spPr>
          <a:xfrm>
            <a:off x="228600" y="3048000"/>
            <a:ext cx="876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 fa-facebook"&gt;&lt;/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="#"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="fa fa-twitter"&gt;&lt;/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1903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49868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Type of Selectors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9327" y="1371573"/>
            <a:ext cx="8756073" cy="1703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Basic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Combinators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Pseudo-elements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Standard pseudo-classes</a:t>
            </a:r>
          </a:p>
        </p:txBody>
      </p:sp>
    </p:spTree>
    <p:extLst>
      <p:ext uri="{BB962C8B-B14F-4D97-AF65-F5344CB8AC3E}">
        <p14:creationId xmlns:p14="http://schemas.microsoft.com/office/powerpoint/2010/main" val="26909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Basic 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Type selectors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elementname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19200"/>
            <a:ext cx="3215945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{ style properties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753265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Class selectors .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classname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78" y="2133600"/>
            <a:ext cx="3600666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.classname { style properties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669732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ID selectors #idname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978" y="3089189"/>
            <a:ext cx="3403496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#id_value { style properties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23254"/>
            <a:ext cx="88392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Universal selectors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978" y="4003589"/>
            <a:ext cx="240322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{ </a:t>
            </a: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properties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2400" y="4572000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Attribute selectors [attr=value]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02978" y="4952335"/>
            <a:ext cx="9113392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[attr] / [attr=value] / [attr^=value] / [attr$=value] / [attr*=value]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172470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Combinators</a:t>
            </a:r>
            <a:r>
              <a:rPr lang="en-US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Selectors 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Adjacent sibling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2978" y="1219200"/>
            <a:ext cx="6096541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former_element + target_element { style properties }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753265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General sibling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978" y="2133600"/>
            <a:ext cx="4418197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 ~ element { style properties 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" y="2669732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Child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2978" y="3089189"/>
            <a:ext cx="4674678" cy="496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&gt; selector2 { style properties 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3623254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Descendant selectors</a:t>
            </a:r>
            <a:endParaRPr lang="en-IN" sz="1800" dirty="0">
              <a:solidFill>
                <a:srgbClr val="298AE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02978" y="4091457"/>
            <a:ext cx="5112297" cy="958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selector2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selector1 &gt;&gt; selector2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54810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40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Pseudo-elements</a:t>
            </a:r>
            <a:endParaRPr lang="en-US" sz="4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191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799743"/>
            <a:ext cx="8839200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Pseudo-elements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2978" y="1260389"/>
            <a:ext cx="8636222" cy="2343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::after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::before { style properties 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::first-letter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::first-line { style properties 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::</a:t>
            </a:r>
            <a:r>
              <a:rPr lang="en-IN" sz="2000" dirty="0" smtClean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r>
              <a:rPr lang="en-IN" sz="2000" dirty="0">
                <a:solidFill>
                  <a:srgbClr val="298AE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{ style properties }</a:t>
            </a:r>
          </a:p>
        </p:txBody>
      </p:sp>
    </p:spTree>
    <p:extLst>
      <p:ext uri="{BB962C8B-B14F-4D97-AF65-F5344CB8AC3E}">
        <p14:creationId xmlns:p14="http://schemas.microsoft.com/office/powerpoint/2010/main" val="226645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9504</TotalTime>
  <Words>5150</Words>
  <Application>Microsoft Office PowerPoint</Application>
  <PresentationFormat>On-screen Show (4:3)</PresentationFormat>
  <Paragraphs>670</Paragraphs>
  <Slides>55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Bookman Old Style</vt:lpstr>
      <vt:lpstr>Calibri</vt:lpstr>
      <vt:lpstr>Century</vt:lpstr>
      <vt:lpstr>Consolas</vt:lpstr>
      <vt:lpstr>Gill Sans MT</vt:lpstr>
      <vt:lpstr>Times New Roman</vt:lpstr>
      <vt:lpstr>Wingdings</vt:lpstr>
      <vt:lpstr>Wingdings 3</vt:lpstr>
      <vt:lpstr>Origin</vt:lpstr>
      <vt:lpstr>Advanced Web Programming - CSS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1713</cp:revision>
  <cp:lastPrinted>1601-01-01T00:00:00Z</cp:lastPrinted>
  <dcterms:created xsi:type="dcterms:W3CDTF">2001-07-06T15:43:27Z</dcterms:created>
  <dcterms:modified xsi:type="dcterms:W3CDTF">2018-12-19T07:39:54Z</dcterms:modified>
  <cp:category>HTML Programming</cp:category>
</cp:coreProperties>
</file>