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7600" y="6447240"/>
            <a:ext cx="183600" cy="1533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6280" cy="12729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6280" cy="6786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7720" cy="12729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7720" cy="6786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7600" y="6447240"/>
            <a:ext cx="183600" cy="1533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7600" y="6447240"/>
            <a:ext cx="183600" cy="1533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7320" cy="9835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7240" cy="2847240"/>
          </a:xfrm>
          <a:prstGeom prst="rect">
            <a:avLst/>
          </a:prstGeom>
          <a:ln>
            <a:noFill/>
          </a:ln>
        </p:spPr>
      </p:pic>
      <p:sp>
        <p:nvSpPr>
          <p:cNvPr id="90" name="CustomShape 2"/>
          <p:cNvSpPr/>
          <p:nvPr/>
        </p:nvSpPr>
        <p:spPr>
          <a:xfrm>
            <a:off x="4444920" y="5050800"/>
            <a:ext cx="6057720" cy="5806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7240" cy="1060560"/>
          </a:xfrm>
          <a:prstGeom prst="rect">
            <a:avLst/>
          </a:prstGeom>
          <a:ln>
            <a:noFill/>
          </a:ln>
        </p:spPr>
      </p:pic>
      <p:sp>
        <p:nvSpPr>
          <p:cNvPr id="92" name="CustomShape 3"/>
          <p:cNvSpPr/>
          <p:nvPr/>
        </p:nvSpPr>
        <p:spPr>
          <a:xfrm>
            <a:off x="3557880" y="93600"/>
            <a:ext cx="84456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9040" cy="1062360"/>
          </a:xfrm>
          <a:prstGeom prst="rect">
            <a:avLst/>
          </a:prstGeom>
          <a:ln>
            <a:noFill/>
          </a:ln>
        </p:spPr>
      </p:pic>
      <p:pic>
        <p:nvPicPr>
          <p:cNvPr id="94" name="Picture 7" descr=""/>
          <p:cNvPicPr/>
          <p:nvPr/>
        </p:nvPicPr>
        <p:blipFill>
          <a:blip r:embed="rId4"/>
          <a:stretch/>
        </p:blipFill>
        <p:spPr>
          <a:xfrm>
            <a:off x="181440" y="2001960"/>
            <a:ext cx="2850120" cy="2850120"/>
          </a:xfrm>
          <a:prstGeom prst="rect">
            <a:avLst/>
          </a:prstGeom>
          <a:ln>
            <a:noFill/>
          </a:ln>
        </p:spPr>
      </p:pic>
      <p:sp>
        <p:nvSpPr>
          <p:cNvPr id="95" name="CustomShape 4"/>
          <p:cNvSpPr/>
          <p:nvPr/>
        </p:nvSpPr>
        <p:spPr>
          <a:xfrm>
            <a:off x="432000" y="5511600"/>
            <a:ext cx="4247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4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2640" cy="214704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4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2640" cy="255852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18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4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34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2640" cy="214704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45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2640" cy="173556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3160" cy="1363320"/>
          </a:xfrm>
          <a:prstGeom prst="rect">
            <a:avLst/>
          </a:prstGeom>
          <a:noFill/>
          <a:ln>
            <a:noFill/>
          </a:ln>
        </p:spPr>
        <p:style>
          <a:lnRef idx="0"/>
          <a:fillRef idx="0"/>
          <a:effectRef idx="0"/>
          <a:fontRef idx="minor"/>
        </p:style>
        <p:txBody>
          <a:bodyPr lIns="90000" rIns="90000" tIns="45000" bIns="45000">
            <a:noAutofit/>
          </a:bodyPr>
          <a:p>
            <a:pPr marL="216000" indent="-2120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20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20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20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20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45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2640" cy="132408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9160" cy="100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7080" cy="64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40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18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4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26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18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4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3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2400" cy="132408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9160" cy="100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52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152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18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4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3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9160" cy="7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5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4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9160" cy="7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5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4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18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1880" cy="1064520"/>
          </a:xfrm>
          <a:prstGeom prst="rect">
            <a:avLst/>
          </a:prstGeom>
          <a:noFill/>
          <a:ln>
            <a:noFill/>
          </a:ln>
        </p:spPr>
        <p:style>
          <a:lnRef idx="0"/>
          <a:fillRef idx="0"/>
          <a:effectRef idx="0"/>
          <a:fontRef idx="minor"/>
        </p:style>
        <p:txBody>
          <a:bodyPr lIns="90000" rIns="90000" tIns="45000" bIns="45000">
            <a:spAutoFit/>
          </a:bodyPr>
          <a:p>
            <a:pPr marL="343080" indent="-3358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58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452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680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864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5160" cy="34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4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34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2640" cy="173556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18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4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3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2640" cy="132408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18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89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4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5760" cy="79452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8400" cy="40669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4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9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4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2640" cy="132408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1760" cy="359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7960" cy="2553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4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4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2640" cy="91260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7280" cy="3592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7840" cy="5658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4520" cy="173628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LPOS</a:t>
            </a:r>
            <a:r>
              <a:rPr b="0" lang="en-US" sz="1800" spc="-1" strike="noStrike">
                <a:latin typeface="Arial"/>
                <a:ea typeface="DejaVu Sans"/>
              </a:rPr>
              <a:t> command </a:t>
            </a:r>
            <a:r>
              <a:rPr b="0" lang="en-US" sz="1800" spc="-1" strike="noStrike">
                <a:latin typeface="Arial"/>
                <a:ea typeface="DejaVu Sans"/>
              </a:rPr>
              <a:t>returns the index of </a:t>
            </a:r>
            <a:r>
              <a:rPr b="0" lang="en-US" sz="1800" spc="-1" strike="noStrike">
                <a:latin typeface="Arial"/>
                <a:ea typeface="DejaVu Sans"/>
              </a:rPr>
              <a:t>matching elements </a:t>
            </a:r>
            <a:r>
              <a:rPr b="0" lang="en-US" sz="1800" spc="-1" strike="noStrike">
                <a:latin typeface="Arial"/>
                <a:ea typeface="DejaVu Sans"/>
              </a:rPr>
              <a:t>inside a Redis list. By </a:t>
            </a:r>
            <a:r>
              <a:rPr b="0" lang="en-US" sz="1800" spc="-1" strike="noStrike">
                <a:latin typeface="Arial"/>
                <a:ea typeface="DejaVu Sans"/>
              </a:rPr>
              <a:t>default, when no </a:t>
            </a:r>
            <a:r>
              <a:rPr b="0" lang="en-US" sz="1800" spc="-1" strike="noStrike">
                <a:latin typeface="Arial"/>
                <a:ea typeface="DejaVu Sans"/>
              </a:rPr>
              <a:t>options are given, it will </a:t>
            </a:r>
            <a:r>
              <a:rPr b="0" lang="en-US" sz="1800" spc="-1" strike="noStrike">
                <a:latin typeface="Arial"/>
                <a:ea typeface="DejaVu Sans"/>
              </a:rPr>
              <a:t>scan the list from head </a:t>
            </a:r>
            <a:r>
              <a:rPr b="0" lang="en-US" sz="1800" spc="-1" strike="noStrike">
                <a:latin typeface="Arial"/>
                <a:ea typeface="DejaVu Sans"/>
              </a:rPr>
              <a:t>to tail, looking for the </a:t>
            </a:r>
            <a:r>
              <a:rPr b="0" lang="en-US" sz="1800" spc="-1" strike="noStrike">
                <a:latin typeface="Arial"/>
                <a:ea typeface="DejaVu Sans"/>
              </a:rPr>
              <a:t>first match of </a:t>
            </a:r>
            <a:r>
              <a:rPr b="0" lang="en-US" sz="1800" spc="-1" strike="noStrike">
                <a:latin typeface="Arial"/>
                <a:ea typeface="DejaVu Sans"/>
              </a:rPr>
              <a:t>"element". If the </a:t>
            </a:r>
            <a:r>
              <a:rPr b="0" lang="en-US" sz="1800" spc="-1" strike="noStrike">
                <a:latin typeface="Arial"/>
                <a:ea typeface="DejaVu Sans"/>
              </a:rPr>
              <a:t>element is found, its </a:t>
            </a:r>
            <a:r>
              <a:rPr b="0" lang="en-US" sz="1800" spc="-1" strike="noStrike">
                <a:latin typeface="Arial"/>
                <a:ea typeface="DejaVu Sans"/>
              </a:rPr>
              <a:t>index is returned. A </a:t>
            </a:r>
            <a:r>
              <a:rPr b="0" lang="en-US" sz="1800" spc="-1" strike="noStrike">
                <a:latin typeface="Arial"/>
                <a:ea typeface="DejaVu Sans"/>
              </a:rPr>
              <a:t>rank of 1 means to </a:t>
            </a:r>
            <a:r>
              <a:rPr b="0" lang="en-US" sz="1800" spc="-1" strike="noStrike">
                <a:latin typeface="Arial"/>
                <a:ea typeface="DejaVu Sans"/>
              </a:rPr>
              <a:t>return the first match, 2 </a:t>
            </a:r>
            <a:r>
              <a:rPr b="0" lang="en-US" sz="1800" spc="-1" strike="noStrike">
                <a:latin typeface="Arial"/>
                <a:ea typeface="DejaVu Sans"/>
              </a:rPr>
              <a:t>to return the second </a:t>
            </a:r>
            <a:r>
              <a:rPr b="0" lang="en-US" sz="1800" spc="-1" strike="noStrike">
                <a:latin typeface="Arial"/>
                <a:ea typeface="DejaVu Sans"/>
              </a:rPr>
              <a:t>match, and so forth. A </a:t>
            </a:r>
            <a:r>
              <a:rPr b="0" lang="en-US" sz="1800" spc="-1" strike="noStrike">
                <a:latin typeface="Arial"/>
                <a:ea typeface="DejaVu Sans"/>
              </a:rPr>
              <a:t>negative "rank" as the </a:t>
            </a:r>
            <a:r>
              <a:rPr b="0" lang="en-US" sz="1800" spc="-1" strike="noStrike">
                <a:latin typeface="Arial"/>
                <a:ea typeface="DejaVu Sans"/>
              </a:rPr>
              <a:t>RANK argument tells </a:t>
            </a:r>
            <a:r>
              <a:rPr b="0" lang="en-US" sz="1800" spc="-1" strike="noStrike">
                <a:latin typeface="Arial"/>
                <a:ea typeface="DejaVu Sans"/>
              </a:rPr>
              <a:t>LPOS to invert the </a:t>
            </a:r>
            <a:r>
              <a:rPr b="0" lang="en-US" sz="1800" spc="-1" strike="noStrike">
                <a:latin typeface="Arial"/>
                <a:ea typeface="DejaVu Sans"/>
              </a:rPr>
              <a:t>search direction, </a:t>
            </a:r>
            <a:r>
              <a:rPr b="0" lang="en-US" sz="1800" spc="-1" strike="noStrike">
                <a:latin typeface="Arial"/>
                <a:ea typeface="DejaVu Sans"/>
              </a:rPr>
              <a:t>starting from the tail to </a:t>
            </a:r>
            <a:r>
              <a:rPr b="0" lang="en-US" sz="1800" spc="-1" strike="noStrike">
                <a:latin typeface="Arial"/>
                <a:ea typeface="DejaVu Sans"/>
              </a:rPr>
              <a:t>the head.</a:t>
            </a:r>
            <a:endParaRPr b="0" lang="en-IN" sz="1800" spc="-1" strike="noStrike">
              <a:latin typeface="Arial"/>
            </a:endParaRPr>
          </a:p>
        </p:txBody>
      </p:sp>
      <p:sp>
        <p:nvSpPr>
          <p:cNvPr id="281" name="CustomShape 3"/>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3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a:t>
            </a:r>
            <a:r>
              <a:rPr b="0" lang="en-US" sz="2000" spc="-1" strike="noStrike">
                <a:solidFill>
                  <a:srgbClr val="00b0f0"/>
                </a:solidFill>
                <a:latin typeface="Consolas"/>
                <a:ea typeface="DejaVu Sans"/>
              </a:rPr>
              <a:t>element [RANK </a:t>
            </a:r>
            <a:r>
              <a:rPr b="0" lang="en-US" sz="2000" spc="-1" strike="noStrike">
                <a:solidFill>
                  <a:srgbClr val="00b0f0"/>
                </a:solidFill>
                <a:latin typeface="Consolas"/>
                <a:ea typeface="DejaVu Sans"/>
              </a:rPr>
              <a:t>rank] [COUNT </a:t>
            </a:r>
            <a:r>
              <a:rPr b="0" lang="en-US" sz="2000" spc="-1" strike="noStrike">
                <a:solidFill>
                  <a:srgbClr val="00b0f0"/>
                </a:solidFill>
                <a:latin typeface="Consolas"/>
                <a:ea typeface="DejaVu Sans"/>
              </a:rPr>
              <a:t>num-matches] </a:t>
            </a:r>
            <a:r>
              <a:rPr b="0" lang="en-US" sz="2000" spc="-1" strike="noStrike">
                <a:solidFill>
                  <a:srgbClr val="00b0f0"/>
                </a:solidFill>
                <a:latin typeface="Consolas"/>
                <a:ea typeface="DejaVu Sans"/>
              </a:rPr>
              <a:t>[MAXLEN len]</a:t>
            </a:r>
            <a:endParaRPr b="0" lang="en-IN" sz="2000" spc="-1" strike="noStrike">
              <a:latin typeface="Arial"/>
            </a:endParaRPr>
          </a:p>
        </p:txBody>
      </p:sp>
      <p:sp>
        <p:nvSpPr>
          <p:cNvPr id="283" name="CustomShape 5"/>
          <p:cNvSpPr/>
          <p:nvPr/>
        </p:nvSpPr>
        <p:spPr>
          <a:xfrm>
            <a:off x="1600200" y="3873600"/>
            <a:ext cx="8882640" cy="173556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7280" cy="3592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7840" cy="5658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365840" y="188640"/>
            <a:ext cx="96757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88" name="Picture 2" descr="http://www.bvctch.vn/vnt_upload/weblink/thks.jpg"/>
          <p:cNvPicPr/>
          <p:nvPr/>
        </p:nvPicPr>
        <p:blipFill>
          <a:blip r:embed="rId1"/>
          <a:stretch/>
        </p:blipFill>
        <p:spPr>
          <a:xfrm>
            <a:off x="4404600" y="2036160"/>
            <a:ext cx="3119400" cy="4656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45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9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3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3640" cy="173556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9160" cy="100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16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18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89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45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2640" cy="2558520"/>
          </a:xfrm>
          <a:prstGeom prst="rect">
            <a:avLst/>
          </a:prstGeom>
          <a:noFill/>
          <a:ln>
            <a:noFill/>
          </a:ln>
        </p:spPr>
        <p:style>
          <a:lnRef idx="0"/>
          <a:fillRef idx="0"/>
          <a:effectRef idx="0"/>
          <a:fontRef idx="minor"/>
        </p:style>
        <p:txBody>
          <a:bodyPr lIns="90000" rIns="90000" tIns="45000" bIns="45000">
            <a:spAutoFit/>
          </a:bodyPr>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86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3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18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89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11806</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2021-04-29T12:15:36Z</dcterms:modified>
  <cp:revision>2078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