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3"/>
  </p:notesMasterIdLst>
  <p:sldIdLst>
    <p:sldId id="257" r:id="rId2"/>
    <p:sldId id="1399" r:id="rId3"/>
    <p:sldId id="1094" r:id="rId4"/>
    <p:sldId id="1123" r:id="rId5"/>
    <p:sldId id="1124" r:id="rId6"/>
    <p:sldId id="1231" r:id="rId7"/>
    <p:sldId id="1232" r:id="rId8"/>
    <p:sldId id="1282" r:id="rId9"/>
    <p:sldId id="1222" r:id="rId10"/>
    <p:sldId id="1277" r:id="rId11"/>
    <p:sldId id="1235" r:id="rId12"/>
    <p:sldId id="579" r:id="rId13"/>
    <p:sldId id="1234" r:id="rId14"/>
    <p:sldId id="1344" r:id="rId15"/>
    <p:sldId id="1121" r:id="rId16"/>
    <p:sldId id="1122" r:id="rId17"/>
    <p:sldId id="599" r:id="rId18"/>
    <p:sldId id="271" r:id="rId19"/>
    <p:sldId id="315" r:id="rId20"/>
    <p:sldId id="314" r:id="rId21"/>
    <p:sldId id="600" r:id="rId22"/>
    <p:sldId id="1416" r:id="rId23"/>
    <p:sldId id="601" r:id="rId24"/>
    <p:sldId id="321" r:id="rId25"/>
    <p:sldId id="1286" r:id="rId26"/>
    <p:sldId id="901" r:id="rId27"/>
    <p:sldId id="902" r:id="rId28"/>
    <p:sldId id="603" r:id="rId29"/>
    <p:sldId id="499" r:id="rId30"/>
    <p:sldId id="604" r:id="rId31"/>
    <p:sldId id="489" r:id="rId32"/>
    <p:sldId id="1284" r:id="rId33"/>
    <p:sldId id="501" r:id="rId34"/>
    <p:sldId id="955" r:id="rId35"/>
    <p:sldId id="951" r:id="rId36"/>
    <p:sldId id="1278" r:id="rId37"/>
    <p:sldId id="606" r:id="rId38"/>
    <p:sldId id="538" r:id="rId39"/>
    <p:sldId id="1236" r:id="rId40"/>
    <p:sldId id="842" r:id="rId41"/>
    <p:sldId id="1237" r:id="rId42"/>
    <p:sldId id="843" r:id="rId43"/>
    <p:sldId id="1238" r:id="rId44"/>
    <p:sldId id="1239" r:id="rId45"/>
    <p:sldId id="845" r:id="rId46"/>
    <p:sldId id="267" r:id="rId47"/>
    <p:sldId id="272" r:id="rId48"/>
    <p:sldId id="273" r:id="rId49"/>
    <p:sldId id="1178" r:id="rId50"/>
    <p:sldId id="580" r:id="rId51"/>
    <p:sldId id="1040" r:id="rId52"/>
    <p:sldId id="621" r:id="rId53"/>
    <p:sldId id="615" r:id="rId54"/>
    <p:sldId id="506" r:id="rId55"/>
    <p:sldId id="803" r:id="rId56"/>
    <p:sldId id="804" r:id="rId57"/>
    <p:sldId id="791" r:id="rId58"/>
    <p:sldId id="793" r:id="rId59"/>
    <p:sldId id="794" r:id="rId60"/>
    <p:sldId id="795" r:id="rId61"/>
    <p:sldId id="78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007E"/>
    <a:srgbClr val="CAA496"/>
    <a:srgbClr val="164404"/>
    <a:srgbClr val="39AE0A"/>
    <a:srgbClr val="5E4C34"/>
    <a:srgbClr val="F63122"/>
    <a:srgbClr val="FD8603"/>
    <a:srgbClr val="41C60C"/>
    <a:srgbClr val="840FF9"/>
    <a:srgbClr val="D4EA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394"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27-11-2021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11/27/2021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11/27/2021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11/27/2021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11/27/2021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9" name="Subtitle 3"/>
          <p:cNvSpPr txBox="1">
            <a:spLocks/>
          </p:cNvSpPr>
          <p:nvPr/>
        </p:nvSpPr>
        <p:spPr>
          <a:xfrm>
            <a:off x="4444912" y="3760321"/>
            <a:ext cx="6065018" cy="587897"/>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8800" dirty="0">
                <a:solidFill>
                  <a:srgbClr val="17A889"/>
                </a:solidFill>
                <a:latin typeface="Calibri" panose="020F0502020204030204" pitchFamily="34" charset="0"/>
                <a:cs typeface="Calibri" panose="020F0502020204030204" pitchFamily="34" charset="0"/>
              </a:rPr>
              <a:t>iet</a:t>
            </a:r>
          </a:p>
        </p:txBody>
      </p:sp>
      <p:sp>
        <p:nvSpPr>
          <p:cNvPr id="6" name="Rectangle 5">
            <a:extLst>
              <a:ext uri="{FF2B5EF4-FFF2-40B4-BE49-F238E27FC236}">
                <a16:creationId xmlns:a16="http://schemas.microsoft.com/office/drawing/2014/main" id="{B8948F78-B708-4250-8816-44ACEC13C281}"/>
              </a:ext>
            </a:extLst>
          </p:cNvPr>
          <p:cNvSpPr/>
          <p:nvPr/>
        </p:nvSpPr>
        <p:spPr>
          <a:xfrm>
            <a:off x="184322" y="5517232"/>
            <a:ext cx="11675299" cy="430887"/>
          </a:xfrm>
          <a:prstGeom prst="rect">
            <a:avLst/>
          </a:prstGeom>
        </p:spPr>
        <p:txBody>
          <a:bodyPr wrap="square">
            <a:spAutoFit/>
          </a:bodyPr>
          <a:lstStyle/>
          <a:p>
            <a:r>
              <a:rPr lang="en-IN" sz="2200" dirty="0">
                <a:solidFill>
                  <a:srgbClr val="1185E5"/>
                </a:solidFill>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SQL, PL/SQL and NoSQL(MongoDB)</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accent4">
                    <a:lumMod val="50000"/>
                  </a:schemeClr>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accent4">
                    <a:lumMod val="50000"/>
                  </a:schemeClr>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181341" y="4212957"/>
            <a:ext cx="8146907" cy="64633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1800" dirty="0">
                <a:solidFill>
                  <a:schemeClr val="accent6"/>
                </a:solidFill>
              </a:rPr>
              <a:t>If A and a, B and b, C and c etc. are treated in the same way then it is case-insensitive. </a:t>
            </a:r>
            <a:r>
              <a:rPr lang="en-US" sz="1800" b="1" dirty="0">
                <a:solidFill>
                  <a:schemeClr val="accent6"/>
                </a:solidFill>
              </a:rPr>
              <a:t>MySQL is case-insensitive</a:t>
            </a:r>
            <a:endParaRPr lang="en-IN" sz="1800" b="1" dirty="0">
              <a:solidFill>
                <a:schemeClr val="accent6"/>
              </a:solidFill>
            </a:endParaRPr>
          </a:p>
        </p:txBody>
      </p:sp>
      <p:pic>
        <p:nvPicPr>
          <p:cNvPr id="1026" name="Picture 2">
            <a:extLst>
              <a:ext uri="{FF2B5EF4-FFF2-40B4-BE49-F238E27FC236}">
                <a16:creationId xmlns:a16="http://schemas.microsoft.com/office/drawing/2014/main" id="{3C20C115-B85A-4196-A39A-6E5F66E28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40" y="196593"/>
            <a:ext cx="3898435" cy="106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02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disadvantage </a:t>
            </a:r>
            <a:r>
              <a:rPr lang="en-US" sz="3200" i="1" dirty="0">
                <a:solidFill>
                  <a:srgbClr val="FF9900"/>
                </a:solidFill>
                <a:latin typeface="Arial" pitchFamily="34" charset="0"/>
                <a:cs typeface="Arial" pitchFamily="34" charset="0"/>
              </a:rPr>
              <a:t>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27420"/>
            <a:ext cx="6408712" cy="369332"/>
          </a:xfrm>
          <a:prstGeom prst="rect">
            <a:avLst/>
          </a:prstGeom>
        </p:spPr>
        <p:txBody>
          <a:bodyPr wrap="square">
            <a:spAutoFit/>
          </a:bodyPr>
          <a:lstStyle/>
          <a:p>
            <a:r>
              <a:rPr lang="en-US" dirty="0">
                <a:latin typeface="Palatino Linotype" pitchFamily="18" charset="0"/>
              </a:rPr>
              <a:t>The biggest disadvantage of file-based storage is as follows.</a:t>
            </a:r>
          </a:p>
        </p:txBody>
      </p:sp>
      <p:sp>
        <p:nvSpPr>
          <p:cNvPr id="2" name="Rectangle 1"/>
          <p:cNvSpPr/>
          <p:nvPr/>
        </p:nvSpPr>
        <p:spPr>
          <a:xfrm>
            <a:off x="335360" y="1340768"/>
            <a:ext cx="4536504" cy="369332"/>
          </a:xfrm>
          <a:prstGeom prst="rect">
            <a:avLst/>
          </a:prstGeom>
        </p:spPr>
        <p:txBody>
          <a:bodyPr wrap="square">
            <a:spAutoFit/>
          </a:bodyPr>
          <a:lstStyle/>
          <a:p>
            <a:r>
              <a:rPr lang="en-IN" b="1" dirty="0">
                <a:latin typeface="Palatino Linotype" panose="02040502050505030304" pitchFamily="18" charset="0"/>
              </a:rPr>
              <a:t>Disadvantage </a:t>
            </a:r>
            <a:r>
              <a:rPr lang="en-IN" b="1" dirty="0">
                <a:solidFill>
                  <a:srgbClr val="000000"/>
                </a:solidFill>
                <a:latin typeface="Palatino Linotype" panose="02040502050505030304" pitchFamily="18" charset="0"/>
              </a:rPr>
              <a:t> of File-oriented system</a:t>
            </a:r>
          </a:p>
        </p:txBody>
      </p:sp>
      <p:sp>
        <p:nvSpPr>
          <p:cNvPr id="4" name="Rectangle 3">
            <a:extLst>
              <a:ext uri="{FF2B5EF4-FFF2-40B4-BE49-F238E27FC236}">
                <a16:creationId xmlns:a16="http://schemas.microsoft.com/office/drawing/2014/main" id="{E34FB64D-797D-4CA3-B01A-3B25EEE43551}"/>
              </a:ext>
            </a:extLst>
          </p:cNvPr>
          <p:cNvSpPr/>
          <p:nvPr/>
        </p:nvSpPr>
        <p:spPr>
          <a:xfrm>
            <a:off x="119337" y="1844824"/>
            <a:ext cx="11881319" cy="4739759"/>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Data redundancy</a:t>
            </a:r>
            <a:r>
              <a:rPr lang="en-US" i="1" dirty="0">
                <a:latin typeface="Palatino Linotype" panose="02040502050505030304" pitchFamily="18" charset="0"/>
              </a:rPr>
              <a:t>: </a:t>
            </a:r>
            <a:r>
              <a:rPr lang="en-US" dirty="0">
                <a:latin typeface="Palatino Linotype" panose="02040502050505030304" pitchFamily="18" charset="0"/>
              </a:rPr>
              <a:t>It is possible that the same information may be duplicated in different files. This leads to data redundancy results in memory wastage. </a:t>
            </a:r>
            <a:r>
              <a:rPr lang="en-US" dirty="0">
                <a:solidFill>
                  <a:srgbClr val="006C86"/>
                </a:solidFill>
                <a:latin typeface="Palatino Linotype" panose="02040502050505030304" pitchFamily="18" charset="0"/>
              </a:rPr>
              <a:t>(Suppose a</a:t>
            </a:r>
            <a:r>
              <a:rPr lang="en-US" b="0" i="0" dirty="0">
                <a:solidFill>
                  <a:srgbClr val="006C86"/>
                </a:solidFill>
                <a:effectLst/>
                <a:latin typeface="Palatino Linotype" panose="02040502050505030304" pitchFamily="18" charset="0"/>
              </a:rPr>
              <a:t> </a:t>
            </a:r>
            <a:r>
              <a:rPr lang="en-US" dirty="0">
                <a:solidFill>
                  <a:srgbClr val="006C86"/>
                </a:solidFill>
                <a:latin typeface="Palatino Linotype" panose="02040502050505030304" pitchFamily="18" charset="0"/>
              </a:rPr>
              <a:t>customer having both kind of accounts- saving and current account. In such a situation a customers detail are stored in both the file, saving.txt- file and current.txt- file , which leads to Data Redundancy.)</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inconsistency</a:t>
            </a:r>
            <a:r>
              <a:rPr lang="en-US" i="1" dirty="0">
                <a:latin typeface="Palatino Linotype" panose="02040502050505030304" pitchFamily="18" charset="0"/>
              </a:rPr>
              <a:t>: </a:t>
            </a:r>
            <a:r>
              <a:rPr lang="en-US" dirty="0">
                <a:latin typeface="Palatino Linotype" panose="02040502050505030304" pitchFamily="18" charset="0"/>
              </a:rPr>
              <a:t>Because of data redundancy, it is possible that data may not be in consistent state. </a:t>
            </a:r>
            <a:r>
              <a:rPr lang="en-US" dirty="0">
                <a:solidFill>
                  <a:srgbClr val="006C86"/>
                </a:solidFill>
                <a:latin typeface="Palatino Linotype" panose="02040502050505030304" pitchFamily="18" charset="0"/>
              </a:rPr>
              <a:t>(Suppose customer changed his/her address. There might be a possibility that address is changed in only one file (saving.txt) and other (current.txt) remain unchanged.)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Limited</a:t>
            </a:r>
            <a:r>
              <a:rPr lang="en-US" i="1" dirty="0">
                <a:latin typeface="Palatino Linotype" panose="02040502050505030304" pitchFamily="18" charset="0"/>
              </a:rPr>
              <a:t> </a:t>
            </a: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are scattered in various files and also different files may have different formats </a:t>
            </a:r>
            <a:r>
              <a:rPr lang="en-US" dirty="0">
                <a:solidFill>
                  <a:srgbClr val="006C86"/>
                </a:solidFill>
                <a:latin typeface="Palatino Linotype" panose="02040502050505030304" pitchFamily="18" charset="0"/>
              </a:rPr>
              <a:t>(for example: .txt, .csv, .tsv and .xml) </a:t>
            </a:r>
            <a:r>
              <a:rPr lang="en-US" dirty="0">
                <a:latin typeface="Palatino Linotype" panose="02040502050505030304" pitchFamily="18" charset="0"/>
              </a:rPr>
              <a:t>and these files may be stored in different folders so, due to this it is difficult to share data among different applications.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Isolation: </a:t>
            </a:r>
            <a:r>
              <a:rPr lang="en-US" dirty="0">
                <a:latin typeface="Palatino Linotype" panose="02040502050505030304" pitchFamily="18" charset="0"/>
              </a:rPr>
              <a:t>Because data are scattered in various files, and files may be in different formats</a:t>
            </a:r>
            <a:r>
              <a:rPr lang="en-US" dirty="0">
                <a:solidFill>
                  <a:srgbClr val="006C86"/>
                </a:solidFill>
                <a:latin typeface="Palatino Linotype" panose="02040502050505030304" pitchFamily="18" charset="0"/>
              </a:rPr>
              <a:t> (for example: .txt, .csv, .tsv and .xml)</a:t>
            </a:r>
            <a:r>
              <a:rPr lang="en-US" dirty="0">
                <a:latin typeface="Palatino Linotype" panose="02040502050505030304" pitchFamily="18" charset="0"/>
              </a:rPr>
              <a:t>, writing new application programs to retrieve the appropriate data is difficult.</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security: </a:t>
            </a:r>
            <a:r>
              <a:rPr lang="en-US" dirty="0">
                <a:latin typeface="Palatino Linotype" panose="02040502050505030304" pitchFamily="18" charset="0"/>
              </a:rPr>
              <a:t>Data should be secured from unauthorized access, </a:t>
            </a:r>
            <a:r>
              <a:rPr lang="en-US" dirty="0">
                <a:solidFill>
                  <a:srgbClr val="006C86"/>
                </a:solidFill>
                <a:latin typeface="Palatino Linotype" panose="02040502050505030304" pitchFamily="18" charset="0"/>
              </a:rPr>
              <a:t>for example a account holder in a bank should not be able to see the account details of another account holder,</a:t>
            </a:r>
            <a:r>
              <a:rPr lang="en-US" dirty="0">
                <a:latin typeface="Palatino Linotype" panose="02040502050505030304" pitchFamily="18" charset="0"/>
              </a:rPr>
              <a:t> such kind of security constraints are difficult to apply in file processing systems.</a:t>
            </a:r>
          </a:p>
        </p:txBody>
      </p:sp>
      <p:sp>
        <p:nvSpPr>
          <p:cNvPr id="3" name="TextBox 2">
            <a:extLst>
              <a:ext uri="{FF2B5EF4-FFF2-40B4-BE49-F238E27FC236}">
                <a16:creationId xmlns:a16="http://schemas.microsoft.com/office/drawing/2014/main" id="{C6675901-2D84-4221-AE46-91479DEAB3E1}"/>
              </a:ext>
            </a:extLst>
          </p:cNvPr>
          <p:cNvSpPr txBox="1"/>
          <p:nvPr/>
        </p:nvSpPr>
        <p:spPr>
          <a:xfrm>
            <a:off x="7464152" y="1052736"/>
            <a:ext cx="3384376"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65253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47B32F-2DEE-4BF6-BF71-0D507C6D18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9511" y="4941168"/>
            <a:ext cx="4362359" cy="1916832"/>
          </a:xfrm>
          <a:prstGeom prst="rect">
            <a:avLst/>
          </a:prstGeom>
        </p:spPr>
      </p:pic>
      <p:sp>
        <p:nvSpPr>
          <p:cNvPr id="5" name="Rectangle 4">
            <a:extLst>
              <a:ext uri="{FF2B5EF4-FFF2-40B4-BE49-F238E27FC236}">
                <a16:creationId xmlns:a16="http://schemas.microsoft.com/office/drawing/2014/main" id="{C008A4DD-53D6-43AE-A7FD-1A80ED3421CE}"/>
              </a:ext>
            </a:extLst>
          </p:cNvPr>
          <p:cNvSpPr/>
          <p:nvPr/>
        </p:nvSpPr>
        <p:spPr>
          <a:xfrm>
            <a:off x="335360" y="260648"/>
            <a:ext cx="11593288" cy="769441"/>
          </a:xfrm>
          <a:prstGeom prst="rect">
            <a:avLst/>
          </a:prstGeom>
        </p:spPr>
        <p:txBody>
          <a:bodyPr wrap="square">
            <a:spAutoFit/>
          </a:bodyPr>
          <a:lstStyle/>
          <a:p>
            <a:r>
              <a:rPr lang="en-US" b="1" i="1" dirty="0">
                <a:latin typeface="Palatino Linotype" panose="02040502050505030304" pitchFamily="18" charset="0"/>
              </a:rPr>
              <a:t>Relation Schema</a:t>
            </a:r>
            <a:r>
              <a:rPr lang="en-US" b="1" dirty="0">
                <a:latin typeface="Palatino Linotype" panose="02040502050505030304" pitchFamily="18" charset="0"/>
              </a:rPr>
              <a:t>:</a:t>
            </a:r>
            <a:r>
              <a:rPr lang="en-US" dirty="0">
                <a:latin typeface="Palatino Linotype" panose="02040502050505030304" pitchFamily="18" charset="0"/>
              </a:rPr>
              <a:t> A relation schema represents name of the relation with its attributes. </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solidFill>
                  <a:srgbClr val="FF0000"/>
                </a:solidFill>
                <a:latin typeface="Palatino Linotype" panose="02040502050505030304" pitchFamily="18" charset="0"/>
              </a:rPr>
              <a:t>e.g. </a:t>
            </a:r>
            <a:r>
              <a:rPr lang="en-US" dirty="0">
                <a:latin typeface="Palatino Linotype" panose="02040502050505030304" pitchFamily="18" charset="0"/>
              </a:rPr>
              <a:t> student (roll_no, name, address, phone and age) is relation schema for STUDENT</a:t>
            </a:r>
            <a:endParaRPr lang="en-IN" dirty="0">
              <a:solidFill>
                <a:schemeClr val="bg1"/>
              </a:solidFill>
              <a:latin typeface="Palatino Linotype" panose="02040502050505030304" pitchFamily="18" charset="0"/>
            </a:endParaRPr>
          </a:p>
        </p:txBody>
      </p:sp>
      <p:sp>
        <p:nvSpPr>
          <p:cNvPr id="9" name="Title 1">
            <a:extLst>
              <a:ext uri="{FF2B5EF4-FFF2-40B4-BE49-F238E27FC236}">
                <a16:creationId xmlns:a16="http://schemas.microsoft.com/office/drawing/2014/main" id="{EDD29AA8-AA0C-4658-8F05-BAE35E63CA82}"/>
              </a:ext>
            </a:extLst>
          </p:cNvPr>
          <p:cNvSpPr txBox="1">
            <a:spLocks/>
          </p:cNvSpPr>
          <p:nvPr/>
        </p:nvSpPr>
        <p:spPr>
          <a:xfrm>
            <a:off x="1676182" y="1905000"/>
            <a:ext cx="8838049" cy="769441"/>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11" name="Rectangle 10">
            <a:extLst>
              <a:ext uri="{FF2B5EF4-FFF2-40B4-BE49-F238E27FC236}">
                <a16:creationId xmlns:a16="http://schemas.microsoft.com/office/drawing/2014/main" id="{5643E37C-A7AB-4B13-B6A8-ACC4B9D0F70E}"/>
              </a:ext>
            </a:extLst>
          </p:cNvPr>
          <p:cNvSpPr/>
          <p:nvPr/>
        </p:nvSpPr>
        <p:spPr>
          <a:xfrm>
            <a:off x="190550" y="3573016"/>
            <a:ext cx="11881320" cy="1692771"/>
          </a:xfrm>
          <a:prstGeom prst="rect">
            <a:avLst/>
          </a:prstGeom>
        </p:spPr>
        <p:txBody>
          <a:bodyPr wrap="square">
            <a:spAutoFit/>
          </a:bodyPr>
          <a:lstStyle/>
          <a:p>
            <a:pPr marL="285750" indent="-285750">
              <a:buFont typeface="Arial" panose="020B0604020202020204" pitchFamily="34" charset="0"/>
              <a:buChar char="•"/>
            </a:pPr>
            <a:r>
              <a:rPr lang="en-US" sz="2000" b="1" dirty="0">
                <a:latin typeface="Palatino Linotype" panose="02040502050505030304" pitchFamily="18" charset="0"/>
              </a:rPr>
              <a:t>database: </a:t>
            </a:r>
            <a:r>
              <a:rPr lang="en-US" sz="2000" dirty="0">
                <a:latin typeface="Palatino Linotype" panose="02040502050505030304" pitchFamily="18" charset="0"/>
              </a:rPr>
              <a:t>Is the collection of </a:t>
            </a:r>
            <a:r>
              <a:rPr lang="en-US" sz="2000" b="1" dirty="0">
                <a:latin typeface="Palatino Linotype" panose="02040502050505030304" pitchFamily="18" charset="0"/>
              </a:rPr>
              <a:t>related</a:t>
            </a:r>
            <a:r>
              <a:rPr lang="en-US" sz="2000" dirty="0">
                <a:latin typeface="Palatino Linotype" panose="02040502050505030304" pitchFamily="18" charset="0"/>
              </a:rPr>
              <a:t> </a:t>
            </a:r>
            <a:r>
              <a:rPr lang="en-US" sz="2000" b="1" dirty="0">
                <a:latin typeface="Palatino Linotype" panose="02040502050505030304" pitchFamily="18" charset="0"/>
              </a:rPr>
              <a:t>data </a:t>
            </a:r>
            <a:r>
              <a:rPr lang="en-US" sz="2000" dirty="0">
                <a:latin typeface="Palatino Linotype" panose="02040502050505030304" pitchFamily="18" charset="0"/>
              </a:rPr>
              <a:t>which is </a:t>
            </a:r>
            <a:r>
              <a:rPr lang="en-US" sz="2000" b="1" dirty="0">
                <a:latin typeface="Palatino Linotype" panose="02040502050505030304" pitchFamily="18" charset="0"/>
              </a:rPr>
              <a:t>organized, store and retrieve large amount of data </a:t>
            </a:r>
            <a:r>
              <a:rPr lang="en-US" sz="2000" dirty="0">
                <a:latin typeface="Palatino Linotype" panose="02040502050505030304" pitchFamily="18" charset="0"/>
              </a:rPr>
              <a:t>easily, which is stored in one or more data files by one or more users, it is called as </a:t>
            </a:r>
            <a:r>
              <a:rPr lang="en-US" sz="2000" b="1" dirty="0">
                <a:solidFill>
                  <a:srgbClr val="570528"/>
                </a:solidFill>
                <a:latin typeface="Palatino Linotype" panose="02040502050505030304" pitchFamily="18" charset="0"/>
              </a:rPr>
              <a:t>structured data</a:t>
            </a:r>
            <a:r>
              <a:rPr lang="en-US" sz="2000" b="1" dirty="0">
                <a:latin typeface="Palatino Linotype" panose="02040502050505030304" pitchFamily="18" charset="0"/>
              </a:rPr>
              <a:t>.</a:t>
            </a:r>
          </a:p>
          <a:p>
            <a:pPr marL="285750" indent="-285750">
              <a:buFont typeface="Arial" panose="020B0604020202020204" pitchFamily="34" charset="0"/>
              <a:buChar char="•"/>
            </a:pPr>
            <a:endParaRPr lang="en-US" sz="400" b="1" dirty="0">
              <a:latin typeface="Palatino Linotype" panose="02040502050505030304" pitchFamily="18" charset="0"/>
            </a:endParaRPr>
          </a:p>
          <a:p>
            <a:pPr marL="285750" indent="-285750">
              <a:buFont typeface="Arial" panose="020B0604020202020204" pitchFamily="34" charset="0"/>
              <a:buChar char="•"/>
            </a:pPr>
            <a:r>
              <a:rPr lang="en-IN" sz="2000" b="1" dirty="0">
                <a:latin typeface="Palatino Linotype" panose="02040502050505030304" pitchFamily="18" charset="0"/>
              </a:rPr>
              <a:t>management</a:t>
            </a:r>
            <a:r>
              <a:rPr lang="en-IN" sz="2000" dirty="0">
                <a:latin typeface="Palatino Linotype" panose="02040502050505030304" pitchFamily="18" charset="0"/>
              </a:rPr>
              <a:t> </a:t>
            </a:r>
            <a:r>
              <a:rPr lang="en-IN" sz="2000" b="1" dirty="0">
                <a:latin typeface="Palatino Linotype" panose="02040502050505030304" pitchFamily="18" charset="0"/>
              </a:rPr>
              <a:t>system</a:t>
            </a:r>
            <a:r>
              <a:rPr lang="en-IN" sz="2000" dirty="0">
                <a:latin typeface="Palatino Linotype" panose="02040502050505030304" pitchFamily="18" charset="0"/>
              </a:rPr>
              <a:t>: </a:t>
            </a:r>
            <a:r>
              <a:rPr lang="en-US" sz="2000" dirty="0">
                <a:latin typeface="Palatino Linotype" panose="02040502050505030304" pitchFamily="18" charset="0"/>
              </a:rPr>
              <a:t>is a software, designed to </a:t>
            </a:r>
            <a:r>
              <a:rPr lang="en-US" sz="2000" b="1" dirty="0">
                <a:latin typeface="Palatino Linotype" panose="02040502050505030304" pitchFamily="18" charset="0"/>
              </a:rPr>
              <a:t>define</a:t>
            </a:r>
            <a:r>
              <a:rPr lang="en-US" sz="2000" dirty="0">
                <a:latin typeface="Palatino Linotype" panose="02040502050505030304" pitchFamily="18" charset="0"/>
              </a:rPr>
              <a:t>, </a:t>
            </a:r>
            <a:r>
              <a:rPr lang="en-US" sz="2000" b="1" dirty="0">
                <a:latin typeface="Palatino Linotype" panose="02040502050505030304" pitchFamily="18" charset="0"/>
              </a:rPr>
              <a:t>manipulate</a:t>
            </a:r>
            <a:r>
              <a:rPr lang="en-US" sz="2000" dirty="0">
                <a:latin typeface="Palatino Linotype" panose="02040502050505030304" pitchFamily="18" charset="0"/>
              </a:rPr>
              <a:t>, </a:t>
            </a:r>
            <a:r>
              <a:rPr lang="en-US" sz="2000" b="1" dirty="0">
                <a:latin typeface="Palatino Linotype" panose="02040502050505030304" pitchFamily="18" charset="0"/>
              </a:rPr>
              <a:t>retrieve</a:t>
            </a:r>
            <a:r>
              <a:rPr lang="en-US" sz="2000" dirty="0">
                <a:latin typeface="Palatino Linotype" panose="02040502050505030304" pitchFamily="18" charset="0"/>
              </a:rPr>
              <a:t> and </a:t>
            </a:r>
            <a:r>
              <a:rPr lang="en-US" sz="2000" b="1" dirty="0">
                <a:latin typeface="Palatino Linotype" panose="02040502050505030304" pitchFamily="18" charset="0"/>
              </a:rPr>
              <a:t>manage</a:t>
            </a:r>
            <a:r>
              <a:rPr lang="en-US" sz="2000" dirty="0">
                <a:latin typeface="Palatino Linotype" panose="02040502050505030304" pitchFamily="18" charset="0"/>
              </a:rPr>
              <a:t> data in a database.</a:t>
            </a:r>
            <a:endParaRPr lang="en-IN" sz="2000" dirty="0">
              <a:latin typeface="Palatino Linotype" panose="02040502050505030304" pitchFamily="18" charset="0"/>
            </a:endParaRPr>
          </a:p>
        </p:txBody>
      </p:sp>
      <p:sp>
        <p:nvSpPr>
          <p:cNvPr id="6" name="TextBox 5">
            <a:extLst>
              <a:ext uri="{FF2B5EF4-FFF2-40B4-BE49-F238E27FC236}">
                <a16:creationId xmlns:a16="http://schemas.microsoft.com/office/drawing/2014/main" id="{74BB9E41-B291-4B0D-951B-121C6EFAB6D1}"/>
              </a:ext>
            </a:extLst>
          </p:cNvPr>
          <p:cNvSpPr txBox="1"/>
          <p:nvPr/>
        </p:nvSpPr>
        <p:spPr>
          <a:xfrm>
            <a:off x="344426" y="2780928"/>
            <a:ext cx="11573568" cy="646331"/>
          </a:xfrm>
          <a:prstGeom prst="rect">
            <a:avLst/>
          </a:prstGeom>
          <a:noFill/>
        </p:spPr>
        <p:txBody>
          <a:bodyPr wrap="square">
            <a:spAutoFit/>
          </a:bodyPr>
          <a:lstStyle/>
          <a:p>
            <a:r>
              <a:rPr lang="en-US" b="0" i="0" dirty="0">
                <a:solidFill>
                  <a:srgbClr val="202122"/>
                </a:solidFill>
                <a:effectLst/>
                <a:latin typeface="Arial" panose="020B0604020202020204" pitchFamily="34" charset="0"/>
              </a:rPr>
              <a:t>The </a:t>
            </a:r>
            <a:r>
              <a:rPr lang="en-US" dirty="0">
                <a:solidFill>
                  <a:srgbClr val="202122"/>
                </a:solidFill>
                <a:latin typeface="Arial" panose="020B0604020202020204" pitchFamily="34" charset="0"/>
              </a:rPr>
              <a:t>database management system (DBMS) is the software that interacts with </a:t>
            </a:r>
            <a:r>
              <a:rPr lang="en-US" b="1" dirty="0">
                <a:solidFill>
                  <a:srgbClr val="202122"/>
                </a:solidFill>
                <a:latin typeface="Arial" panose="020B0604020202020204" pitchFamily="34" charset="0"/>
              </a:rPr>
              <a:t>end users</a:t>
            </a:r>
            <a:r>
              <a:rPr lang="en-US" dirty="0">
                <a:solidFill>
                  <a:srgbClr val="202122"/>
                </a:solidFill>
                <a:latin typeface="Arial" panose="020B0604020202020204" pitchFamily="34" charset="0"/>
              </a:rPr>
              <a:t>, </a:t>
            </a:r>
            <a:r>
              <a:rPr lang="en-US" b="1" dirty="0">
                <a:solidFill>
                  <a:srgbClr val="202122"/>
                </a:solidFill>
                <a:latin typeface="Arial" panose="020B0604020202020204" pitchFamily="34" charset="0"/>
              </a:rPr>
              <a:t>applications</a:t>
            </a:r>
            <a:r>
              <a:rPr lang="en-US" dirty="0">
                <a:solidFill>
                  <a:srgbClr val="202122"/>
                </a:solidFill>
                <a:latin typeface="Arial" panose="020B0604020202020204" pitchFamily="34" charset="0"/>
              </a:rPr>
              <a:t>, and the </a:t>
            </a:r>
            <a:r>
              <a:rPr lang="en-US" b="1" dirty="0">
                <a:solidFill>
                  <a:srgbClr val="202122"/>
                </a:solidFill>
                <a:latin typeface="Arial" panose="020B0604020202020204" pitchFamily="34" charset="0"/>
              </a:rPr>
              <a:t>database</a:t>
            </a:r>
            <a:r>
              <a:rPr lang="en-US" dirty="0">
                <a:solidFill>
                  <a:srgbClr val="202122"/>
                </a:solidFill>
                <a:latin typeface="Arial" panose="020B0604020202020204" pitchFamily="34" charset="0"/>
              </a:rPr>
              <a:t> itself to store and analyze the data.</a:t>
            </a:r>
            <a:endParaRPr lang="en-IN" dirty="0">
              <a:solidFill>
                <a:srgbClr val="202122"/>
              </a:solidFill>
              <a:latin typeface="Arial" panose="020B0604020202020204" pitchFamily="34" charset="0"/>
            </a:endParaRPr>
          </a:p>
        </p:txBody>
      </p:sp>
    </p:spTree>
    <p:extLst>
      <p:ext uri="{BB962C8B-B14F-4D97-AF65-F5344CB8AC3E}">
        <p14:creationId xmlns:p14="http://schemas.microsoft.com/office/powerpoint/2010/main" val="3395159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816278" y="2137004"/>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3" name="Rectangle 2"/>
          <p:cNvSpPr/>
          <p:nvPr/>
        </p:nvSpPr>
        <p:spPr>
          <a:xfrm>
            <a:off x="816278" y="2682395"/>
            <a:ext cx="3733800" cy="2805063"/>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9877" y="2426261"/>
            <a:ext cx="4912627" cy="127281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2180" y="3728190"/>
            <a:ext cx="1301999" cy="1301999"/>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76120" y="4251582"/>
            <a:ext cx="3456384" cy="2201754"/>
          </a:xfrm>
          <a:prstGeom prst="rect">
            <a:avLst/>
          </a:prstGeom>
        </p:spPr>
      </p:pic>
      <p:sp>
        <p:nvSpPr>
          <p:cNvPr id="8" name="Rectangle 7">
            <a:extLst>
              <a:ext uri="{FF2B5EF4-FFF2-40B4-BE49-F238E27FC236}">
                <a16:creationId xmlns:a16="http://schemas.microsoft.com/office/drawing/2014/main" id="{98B98928-9ADD-41A9-8076-C44946E143A6}"/>
              </a:ext>
            </a:extLst>
          </p:cNvPr>
          <p:cNvSpPr/>
          <p:nvPr/>
        </p:nvSpPr>
        <p:spPr>
          <a:xfrm>
            <a:off x="407368" y="914400"/>
            <a:ext cx="11377264"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RDBMS is a database management system (DBMS) that is based on the </a:t>
            </a:r>
            <a:r>
              <a:rPr lang="en-IN" sz="2000" b="1" dirty="0">
                <a:solidFill>
                  <a:srgbClr val="C00000"/>
                </a:solidFill>
                <a:latin typeface="Arial" panose="020B0604020202020204" pitchFamily="34" charset="0"/>
                <a:cs typeface="Arial" panose="020B0604020202020204" pitchFamily="34" charset="0"/>
              </a:rPr>
              <a:t>relational model </a:t>
            </a:r>
            <a:r>
              <a:rPr lang="en-US" sz="2000" dirty="0">
                <a:solidFill>
                  <a:srgbClr val="000000"/>
                </a:solidFill>
                <a:latin typeface="verdana" panose="020B0604030504040204" pitchFamily="34" charset="0"/>
              </a:rPr>
              <a:t>introduced by Edgar Frank Codd </a:t>
            </a:r>
            <a:r>
              <a:rPr lang="en-US" sz="2000" b="0" i="0" dirty="0">
                <a:solidFill>
                  <a:srgbClr val="202122"/>
                </a:solidFill>
                <a:effectLst/>
                <a:latin typeface="Arial" panose="020B0604020202020204" pitchFamily="34" charset="0"/>
              </a:rPr>
              <a:t>at </a:t>
            </a:r>
            <a:r>
              <a:rPr lang="en-US" sz="2000" dirty="0">
                <a:solidFill>
                  <a:srgbClr val="000000"/>
                </a:solidFill>
                <a:latin typeface="verdana" panose="020B0604030504040204" pitchFamily="34" charset="0"/>
              </a:rPr>
              <a:t>IBM</a:t>
            </a:r>
            <a:r>
              <a:rPr lang="en-US" sz="2000" b="0" i="0" dirty="0">
                <a:solidFill>
                  <a:srgbClr val="202122"/>
                </a:solidFill>
                <a:effectLst/>
                <a:latin typeface="Arial" panose="020B0604020202020204" pitchFamily="34" charset="0"/>
              </a:rPr>
              <a:t> </a:t>
            </a:r>
            <a:r>
              <a:rPr lang="en-US" sz="2000" dirty="0">
                <a:latin typeface="Arial" panose="020B0604020202020204" pitchFamily="34" charset="0"/>
                <a:cs typeface="Arial" panose="020B0604020202020204" pitchFamily="34" charset="0"/>
              </a:rPr>
              <a:t>in 1970.</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880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C3BECD-8229-4550-80FE-D13886186878}"/>
              </a:ext>
            </a:extLst>
          </p:cNvPr>
          <p:cNvSpPr/>
          <p:nvPr/>
        </p:nvSpPr>
        <p:spPr>
          <a:xfrm>
            <a:off x="14649" y="260648"/>
            <a:ext cx="5998693" cy="523220"/>
          </a:xfrm>
          <a:prstGeom prst="rect">
            <a:avLst/>
          </a:prstGeom>
        </p:spPr>
        <p:txBody>
          <a:bodyPr wrap="none">
            <a:spAutoFit/>
          </a:bodyPr>
          <a:lstStyle/>
          <a:p>
            <a:pPr fontAlgn="base"/>
            <a:r>
              <a:rPr lang="en-US" sz="2800" dirty="0">
                <a:solidFill>
                  <a:srgbClr val="FF9900"/>
                </a:solidFill>
                <a:latin typeface="Arial" panose="020B0604020202020204" pitchFamily="34" charset="0"/>
                <a:ea typeface="Verdana" panose="020B0604030504040204" pitchFamily="34" charset="0"/>
                <a:cs typeface="Arial" panose="020B0604020202020204" pitchFamily="34" charset="0"/>
              </a:rPr>
              <a:t>difference between </a:t>
            </a:r>
            <a:r>
              <a:rPr lang="en-IN" sz="2800" dirty="0">
                <a:solidFill>
                  <a:srgbClr val="FF9900"/>
                </a:solidFill>
                <a:latin typeface="Arial" panose="020B0604020202020204" pitchFamily="34" charset="0"/>
                <a:ea typeface="Verdana" panose="020B0604030504040204" pitchFamily="34" charset="0"/>
                <a:cs typeface="Arial" panose="020B0604020202020204" pitchFamily="34" charset="0"/>
              </a:rPr>
              <a:t>dbms </a:t>
            </a:r>
            <a:r>
              <a:rPr lang="en-US" sz="2800" dirty="0">
                <a:solidFill>
                  <a:srgbClr val="FF9900"/>
                </a:solidFill>
                <a:latin typeface="Arial" panose="020B0604020202020204" pitchFamily="34" charset="0"/>
                <a:ea typeface="Verdana" panose="020B0604030504040204" pitchFamily="34" charset="0"/>
                <a:cs typeface="Arial" panose="020B0604020202020204" pitchFamily="34" charset="0"/>
              </a:rPr>
              <a:t>and r</a:t>
            </a:r>
            <a:r>
              <a:rPr lang="en-IN" sz="2800" dirty="0">
                <a:solidFill>
                  <a:srgbClr val="FF9900"/>
                </a:solidFill>
                <a:latin typeface="Arial" panose="020B0604020202020204" pitchFamily="34" charset="0"/>
                <a:ea typeface="Verdana" panose="020B0604030504040204" pitchFamily="34" charset="0"/>
                <a:cs typeface="Arial" panose="020B0604020202020204" pitchFamily="34" charset="0"/>
              </a:rPr>
              <a:t>dbms</a:t>
            </a:r>
            <a:endParaRPr lang="en-US" sz="2800" dirty="0">
              <a:solidFill>
                <a:srgbClr val="FF9900"/>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98D881-C189-488C-A721-AE415CC7E2F7}"/>
              </a:ext>
            </a:extLst>
          </p:cNvPr>
          <p:cNvGraphicFramePr>
            <a:graphicFrameLocks noGrp="1"/>
          </p:cNvGraphicFramePr>
          <p:nvPr>
            <p:extLst>
              <p:ext uri="{D42A27DB-BD31-4B8C-83A1-F6EECF244321}">
                <p14:modId xmlns:p14="http://schemas.microsoft.com/office/powerpoint/2010/main" val="464028700"/>
              </p:ext>
            </p:extLst>
          </p:nvPr>
        </p:nvGraphicFramePr>
        <p:xfrm>
          <a:off x="119336" y="836713"/>
          <a:ext cx="11953328" cy="3761247"/>
        </p:xfrm>
        <a:graphic>
          <a:graphicData uri="http://schemas.openxmlformats.org/drawingml/2006/table">
            <a:tbl>
              <a:tblPr>
                <a:tableStyleId>{BDBED569-4797-4DF1-A0F4-6AAB3CD982D8}</a:tableStyleId>
              </a:tblPr>
              <a:tblGrid>
                <a:gridCol w="5976664">
                  <a:extLst>
                    <a:ext uri="{9D8B030D-6E8A-4147-A177-3AD203B41FA5}">
                      <a16:colId xmlns:a16="http://schemas.microsoft.com/office/drawing/2014/main" val="3406180870"/>
                    </a:ext>
                  </a:extLst>
                </a:gridCol>
                <a:gridCol w="5976664">
                  <a:extLst>
                    <a:ext uri="{9D8B030D-6E8A-4147-A177-3AD203B41FA5}">
                      <a16:colId xmlns:a16="http://schemas.microsoft.com/office/drawing/2014/main" val="814245111"/>
                    </a:ext>
                  </a:extLst>
                </a:gridCol>
              </a:tblGrid>
              <a:tr h="506251">
                <a:tc>
                  <a:txBody>
                    <a:bodyPr/>
                    <a:lstStyle/>
                    <a:p>
                      <a:pPr algn="ctr" fontAlgn="base"/>
                      <a:r>
                        <a:rPr lang="en-IN" sz="2000" b="1" dirty="0">
                          <a:solidFill>
                            <a:schemeClr val="accent2">
                              <a:lumMod val="50000"/>
                            </a:schemeClr>
                          </a:solidFill>
                          <a:effectLst/>
                          <a:latin typeface="Palatino Linotype" panose="02040502050505030304" pitchFamily="18" charset="0"/>
                        </a:rPr>
                        <a:t>DBMS</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tc>
                <a:tc>
                  <a:txBody>
                    <a:bodyPr/>
                    <a:lstStyle/>
                    <a:p>
                      <a:pPr algn="ctr" fontAlgn="base"/>
                      <a:r>
                        <a:rPr lang="en-IN" sz="2000" b="1" dirty="0">
                          <a:solidFill>
                            <a:schemeClr val="accent2">
                              <a:lumMod val="50000"/>
                            </a:schemeClr>
                          </a:solidFill>
                          <a:effectLst/>
                          <a:latin typeface="Palatino Linotype" panose="02040502050505030304" pitchFamily="18" charset="0"/>
                        </a:rPr>
                        <a:t>RDBMS</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tc>
                <a:extLst>
                  <a:ext uri="{0D108BD9-81ED-4DB2-BD59-A6C34878D82A}">
                    <a16:rowId xmlns:a16="http://schemas.microsoft.com/office/drawing/2014/main" val="1900950636"/>
                  </a:ext>
                </a:extLst>
              </a:tr>
              <a:tr h="770820">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There is no relationship between data in DBMS.</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Data is present in multiple tables which can be related to each other.</a:t>
                      </a:r>
                    </a:p>
                  </a:txBody>
                  <a:tcPr marL="34385" marR="34385" marT="34385" marB="34385" anchor="ctr"/>
                </a:tc>
                <a:extLst>
                  <a:ext uri="{0D108BD9-81ED-4DB2-BD59-A6C34878D82A}">
                    <a16:rowId xmlns:a16="http://schemas.microsoft.com/office/drawing/2014/main" val="60521205"/>
                  </a:ext>
                </a:extLst>
              </a:tr>
              <a:tr h="428339">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DBMS has no support for distributed databases.</a:t>
                      </a:r>
                    </a:p>
                  </a:txBody>
                  <a:tcPr marL="34385" marR="34385" marT="34385" marB="34385" anchor="ctr"/>
                </a:tc>
                <a:tc>
                  <a:txBody>
                    <a:bodyPr/>
                    <a:lstStyle/>
                    <a:p>
                      <a:pPr marL="285750" indent="-285750" fontAlgn="t">
                        <a:buFont typeface="Arial" panose="020B0604020202020204" pitchFamily="34" charset="0"/>
                        <a:buChar char="•"/>
                      </a:pPr>
                      <a:r>
                        <a:rPr lang="en-IN" sz="1800" dirty="0">
                          <a:effectLst/>
                          <a:latin typeface="Palatino Linotype" panose="02040502050505030304" pitchFamily="18" charset="0"/>
                        </a:rPr>
                        <a:t>RDBMS supports distributed databases.</a:t>
                      </a:r>
                    </a:p>
                  </a:txBody>
                  <a:tcPr marL="34385" marR="34385" marT="34385" marB="34385" anchor="ctr"/>
                </a:tc>
                <a:extLst>
                  <a:ext uri="{0D108BD9-81ED-4DB2-BD59-A6C34878D82A}">
                    <a16:rowId xmlns:a16="http://schemas.microsoft.com/office/drawing/2014/main" val="1102398876"/>
                  </a:ext>
                </a:extLst>
              </a:tr>
              <a:tr h="428339">
                <a:tc>
                  <a:txBody>
                    <a:bodyPr/>
                    <a:lstStyle/>
                    <a:p>
                      <a:pPr marL="285750" indent="-285750" fontAlgn="t">
                        <a:buFont typeface="Arial" panose="020B0604020202020204" pitchFamily="34" charset="0"/>
                        <a:buChar char="•"/>
                      </a:pPr>
                      <a:r>
                        <a:rPr lang="en-IN" sz="1800" dirty="0">
                          <a:effectLst/>
                          <a:latin typeface="Palatino Linotype" panose="02040502050505030304" pitchFamily="18" charset="0"/>
                        </a:rPr>
                        <a:t>Normalization cannot be achieved.</a:t>
                      </a:r>
                    </a:p>
                  </a:txBody>
                  <a:tcPr marL="34385" marR="34385" marT="34385" marB="34385" anchor="ctr"/>
                </a:tc>
                <a:tc>
                  <a:txBody>
                    <a:bodyPr/>
                    <a:lstStyle/>
                    <a:p>
                      <a:pPr marL="285750" indent="-285750" fontAlgn="t">
                        <a:buFont typeface="Arial" panose="020B0604020202020204" pitchFamily="34" charset="0"/>
                        <a:buChar char="•"/>
                      </a:pPr>
                      <a:r>
                        <a:rPr lang="en-IN" sz="1800" dirty="0">
                          <a:effectLst/>
                          <a:latin typeface="Palatino Linotype" panose="02040502050505030304" pitchFamily="18" charset="0"/>
                        </a:rPr>
                        <a:t>Normalization can be achieved.</a:t>
                      </a:r>
                    </a:p>
                  </a:txBody>
                  <a:tcPr marL="34385" marR="34385" marT="34385" marB="34385" anchor="ctr"/>
                </a:tc>
                <a:extLst>
                  <a:ext uri="{0D108BD9-81ED-4DB2-BD59-A6C34878D82A}">
                    <a16:rowId xmlns:a16="http://schemas.microsoft.com/office/drawing/2014/main" val="1056554043"/>
                  </a:ext>
                </a:extLst>
              </a:tr>
              <a:tr h="428339">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DBMS supports single user at a time.</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RDBMS supports multiple users at a time.</a:t>
                      </a:r>
                    </a:p>
                  </a:txBody>
                  <a:tcPr marL="34385" marR="34385" marT="34385" marB="34385" anchor="ctr"/>
                </a:tc>
                <a:extLst>
                  <a:ext uri="{0D108BD9-81ED-4DB2-BD59-A6C34878D82A}">
                    <a16:rowId xmlns:a16="http://schemas.microsoft.com/office/drawing/2014/main" val="164864743"/>
                  </a:ext>
                </a:extLst>
              </a:tr>
              <a:tr h="428339">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Data Redundancy is common in DBMS.</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Data Redundancy can be reduced in RDBMS.</a:t>
                      </a:r>
                    </a:p>
                  </a:txBody>
                  <a:tcPr marL="34385" marR="34385" marT="34385" marB="34385" anchor="ctr"/>
                </a:tc>
                <a:extLst>
                  <a:ext uri="{0D108BD9-81ED-4DB2-BD59-A6C34878D82A}">
                    <a16:rowId xmlns:a16="http://schemas.microsoft.com/office/drawing/2014/main" val="4288000239"/>
                  </a:ext>
                </a:extLst>
              </a:tr>
              <a:tr h="770820">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DBMS provides low level of security during data manipulation.</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RDBMS has high level of security during data manipulation.</a:t>
                      </a:r>
                    </a:p>
                  </a:txBody>
                  <a:tcPr marL="34385" marR="34385" marT="34385" marB="34385" anchor="ctr"/>
                </a:tc>
                <a:extLst>
                  <a:ext uri="{0D108BD9-81ED-4DB2-BD59-A6C34878D82A}">
                    <a16:rowId xmlns:a16="http://schemas.microsoft.com/office/drawing/2014/main" val="792765653"/>
                  </a:ext>
                </a:extLst>
              </a:tr>
            </a:tbl>
          </a:graphicData>
        </a:graphic>
      </p:graphicFrame>
      <p:sp>
        <p:nvSpPr>
          <p:cNvPr id="5" name="TextBox 4">
            <a:extLst>
              <a:ext uri="{FF2B5EF4-FFF2-40B4-BE49-F238E27FC236}">
                <a16:creationId xmlns:a16="http://schemas.microsoft.com/office/drawing/2014/main" id="{96B3909A-AB17-4C7C-AF0D-0C59FE357E48}"/>
              </a:ext>
            </a:extLst>
          </p:cNvPr>
          <p:cNvSpPr txBox="1"/>
          <p:nvPr/>
        </p:nvSpPr>
        <p:spPr>
          <a:xfrm>
            <a:off x="119336" y="5229200"/>
            <a:ext cx="11953328" cy="646331"/>
          </a:xfrm>
          <a:prstGeom prst="rect">
            <a:avLst/>
          </a:prstGeom>
          <a:noFill/>
        </p:spPr>
        <p:txBody>
          <a:bodyPr wrap="square">
            <a:spAutoFit/>
          </a:bodyPr>
          <a:lstStyle/>
          <a:p>
            <a:r>
              <a:rPr lang="en-US" b="0" i="0" dirty="0">
                <a:solidFill>
                  <a:srgbClr val="212121"/>
                </a:solidFill>
                <a:effectLst/>
                <a:latin typeface="open sans" panose="020B0606030504020204" pitchFamily="34" charset="0"/>
              </a:rPr>
              <a:t>PostgreSQL is the most popular pure ORDBMS. Some popular databases including Microsoft SQL Server, Oracle, and IBM DB2 also support objects and can be considered as ORDBMS.</a:t>
            </a:r>
            <a:endParaRPr lang="en-IN" dirty="0"/>
          </a:p>
        </p:txBody>
      </p:sp>
    </p:spTree>
    <p:extLst>
      <p:ext uri="{BB962C8B-B14F-4D97-AF65-F5344CB8AC3E}">
        <p14:creationId xmlns:p14="http://schemas.microsoft.com/office/powerpoint/2010/main" val="2857620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2519536"/>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relational model concepts</a:t>
            </a:r>
          </a:p>
          <a:p>
            <a:r>
              <a:rPr lang="en-IN" sz="3600" dirty="0">
                <a:solidFill>
                  <a:srgbClr val="DC525C"/>
                </a:solidFill>
                <a:latin typeface="Segoe UI Light" panose="020B0502040204020203" pitchFamily="34" charset="0"/>
                <a:cs typeface="Segoe UI Light" panose="020B0502040204020203" pitchFamily="34" charset="0"/>
              </a:rPr>
              <a:t>and</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properties of relational table</a:t>
            </a:r>
          </a:p>
        </p:txBody>
      </p:sp>
    </p:spTree>
    <p:extLst>
      <p:ext uri="{BB962C8B-B14F-4D97-AF65-F5344CB8AC3E}">
        <p14:creationId xmlns:p14="http://schemas.microsoft.com/office/powerpoint/2010/main" val="2866196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E99D24-D45D-465C-A44E-C1CC61C43E55}"/>
              </a:ext>
            </a:extLst>
          </p:cNvPr>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model concepts</a:t>
            </a:r>
          </a:p>
        </p:txBody>
      </p:sp>
      <p:sp>
        <p:nvSpPr>
          <p:cNvPr id="9" name="Rectangle 8">
            <a:extLst>
              <a:ext uri="{FF2B5EF4-FFF2-40B4-BE49-F238E27FC236}">
                <a16:creationId xmlns:a16="http://schemas.microsoft.com/office/drawing/2014/main" id="{729FC44F-7384-47D1-AB43-E3D17B9872A8}"/>
              </a:ext>
            </a:extLst>
          </p:cNvPr>
          <p:cNvSpPr/>
          <p:nvPr/>
        </p:nvSpPr>
        <p:spPr>
          <a:xfrm>
            <a:off x="0" y="1743194"/>
            <a:ext cx="12192000" cy="4093428"/>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Tables</a:t>
            </a:r>
            <a:r>
              <a:rPr lang="en-US" dirty="0">
                <a:solidFill>
                  <a:schemeClr val="tx1">
                    <a:lumMod val="85000"/>
                    <a:lumOff val="15000"/>
                  </a:schemeClr>
                </a:solidFill>
                <a:latin typeface="Palatino Linotype" panose="02040502050505030304" pitchFamily="18" charset="0"/>
              </a:rPr>
              <a:t> − In relational model, relations are saved in the form of Tables. A table has rows and columns.</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 </a:t>
            </a:r>
            <a:r>
              <a:rPr lang="en-US" dirty="0">
                <a:solidFill>
                  <a:schemeClr val="tx1">
                    <a:lumMod val="85000"/>
                    <a:lumOff val="15000"/>
                  </a:schemeClr>
                </a:solidFill>
                <a:latin typeface="Palatino Linotype" panose="02040502050505030304" pitchFamily="18" charset="0"/>
              </a:rPr>
              <a:t>−  Attributes are the properties that define a relation. </a:t>
            </a:r>
            <a:r>
              <a:rPr lang="en-US" b="1" dirty="0">
                <a:solidFill>
                  <a:srgbClr val="FF0000"/>
                </a:solidFill>
                <a:latin typeface="Palatino Linotype" panose="02040502050505030304" pitchFamily="18" charset="0"/>
              </a:rPr>
              <a:t>e.g.</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roll_no, name, address, phone and age)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Tuple</a:t>
            </a:r>
            <a:r>
              <a:rPr lang="en-US" dirty="0">
                <a:solidFill>
                  <a:schemeClr val="tx1">
                    <a:lumMod val="85000"/>
                    <a:lumOff val="15000"/>
                  </a:schemeClr>
                </a:solidFill>
                <a:latin typeface="Palatino Linotype" panose="02040502050505030304" pitchFamily="18" charset="0"/>
              </a:rPr>
              <a:t> − A single row of a table, which contains a single record for that relation is called a tuple.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schema</a:t>
            </a:r>
            <a:r>
              <a:rPr lang="en-US" dirty="0">
                <a:solidFill>
                  <a:schemeClr val="tx1">
                    <a:lumMod val="85000"/>
                    <a:lumOff val="15000"/>
                  </a:schemeClr>
                </a:solidFill>
                <a:latin typeface="Palatino Linotype" panose="02040502050505030304" pitchFamily="18" charset="0"/>
              </a:rPr>
              <a:t> − A relation schema describes the relation name (table name) with its attribute (columns) names.</a:t>
            </a:r>
          </a:p>
          <a:p>
            <a:pPr algn="just"/>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domain</a:t>
            </a:r>
            <a:r>
              <a:rPr lang="en-US" dirty="0">
                <a:solidFill>
                  <a:schemeClr val="tx1">
                    <a:lumMod val="85000"/>
                    <a:lumOff val="15000"/>
                  </a:schemeClr>
                </a:solidFill>
                <a:latin typeface="Palatino Linotype" panose="02040502050505030304" pitchFamily="18" charset="0"/>
              </a:rPr>
              <a:t> − Every attribute has some pre-defined datatypes, known as attribute domain.</a:t>
            </a:r>
            <a:endParaRPr lang="en-US" dirty="0">
              <a:latin typeface="Palatino Linotype" panose="02040502050505030304" pitchFamily="18" charset="0"/>
            </a:endParaRPr>
          </a:p>
          <a:p>
            <a:pPr algn="just"/>
            <a:endParaRPr lang="en-US" dirty="0">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 key </a:t>
            </a:r>
            <a:r>
              <a:rPr lang="en-US" dirty="0">
                <a:latin typeface="Palatino Linotype" panose="02040502050505030304" pitchFamily="18" charset="0"/>
              </a:rPr>
              <a:t>− Each row has one or more attributes, known as relation key, which can identify the row in the relation (table) uniquely.</a:t>
            </a:r>
          </a:p>
          <a:p>
            <a:pPr algn="just"/>
            <a:endParaRPr lang="en-US" dirty="0">
              <a:solidFill>
                <a:schemeClr val="accent1">
                  <a:lumMod val="75000"/>
                </a:schemeClr>
              </a:solidFill>
              <a:latin typeface="Palatino Linotype" panose="02040502050505030304" pitchFamily="18" charset="0"/>
            </a:endParaRPr>
          </a:p>
        </p:txBody>
      </p:sp>
      <p:cxnSp>
        <p:nvCxnSpPr>
          <p:cNvPr id="10" name="Straight Connector 9">
            <a:extLst>
              <a:ext uri="{FF2B5EF4-FFF2-40B4-BE49-F238E27FC236}">
                <a16:creationId xmlns:a16="http://schemas.microsoft.com/office/drawing/2014/main" id="{0F5A2780-991E-4458-BDDE-7EA69311C413}"/>
              </a:ext>
            </a:extLst>
          </p:cNvPr>
          <p:cNvCxnSpPr/>
          <p:nvPr/>
        </p:nvCxnSpPr>
        <p:spPr>
          <a:xfrm>
            <a:off x="334566" y="6021288"/>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013D3AF-D1D5-4633-97A9-7D3B9E1F54AD}"/>
              </a:ext>
            </a:extLst>
          </p:cNvPr>
          <p:cNvSpPr/>
          <p:nvPr/>
        </p:nvSpPr>
        <p:spPr>
          <a:xfrm>
            <a:off x="695400" y="3779748"/>
            <a:ext cx="10441160" cy="369332"/>
          </a:xfrm>
          <a:prstGeom prst="rect">
            <a:avLst/>
          </a:prstGeom>
        </p:spPr>
        <p:txBody>
          <a:bodyPr wrap="square">
            <a:spAutoFit/>
          </a:bodyPr>
          <a:lstStyle/>
          <a:p>
            <a:r>
              <a:rPr lang="en-US" b="1" dirty="0">
                <a:solidFill>
                  <a:srgbClr val="FF0000"/>
                </a:solidFill>
                <a:latin typeface="Palatino Linotype" panose="02040502050505030304" pitchFamily="18" charset="0"/>
              </a:rPr>
              <a:t>e.g.</a:t>
            </a:r>
            <a:r>
              <a:rPr lang="en-US" b="1" dirty="0">
                <a:latin typeface="Palatino Linotype" panose="02040502050505030304" pitchFamily="18" charset="0"/>
              </a:rPr>
              <a:t> student(roll_no, name, address, phone and age) </a:t>
            </a:r>
            <a:r>
              <a:rPr lang="en-US" dirty="0">
                <a:latin typeface="Palatino Linotype" panose="02040502050505030304" pitchFamily="18" charset="0"/>
              </a:rPr>
              <a:t>is relation schema for student relation.</a:t>
            </a:r>
            <a:endParaRPr lang="en-IN" dirty="0">
              <a:solidFill>
                <a:schemeClr val="bg1"/>
              </a:solidFill>
              <a:latin typeface="Palatino Linotype" panose="02040502050505030304" pitchFamily="18" charset="0"/>
            </a:endParaRPr>
          </a:p>
        </p:txBody>
      </p:sp>
      <p:sp>
        <p:nvSpPr>
          <p:cNvPr id="12" name="Rectangle 11">
            <a:extLst>
              <a:ext uri="{FF2B5EF4-FFF2-40B4-BE49-F238E27FC236}">
                <a16:creationId xmlns:a16="http://schemas.microsoft.com/office/drawing/2014/main" id="{7E744384-0880-4809-81FF-459E1F7D11EF}"/>
              </a:ext>
            </a:extLst>
          </p:cNvPr>
          <p:cNvSpPr/>
          <p:nvPr/>
        </p:nvSpPr>
        <p:spPr>
          <a:xfrm>
            <a:off x="334566" y="901740"/>
            <a:ext cx="11726633" cy="646331"/>
          </a:xfrm>
          <a:prstGeom prst="rect">
            <a:avLst/>
          </a:prstGeom>
        </p:spPr>
        <p:txBody>
          <a:bodyPr wrap="square">
            <a:spAutoFit/>
          </a:bodyPr>
          <a:lstStyle/>
          <a:p>
            <a:r>
              <a:rPr lang="en-US" dirty="0">
                <a:solidFill>
                  <a:srgbClr val="222222"/>
                </a:solidFill>
                <a:latin typeface="Arial" panose="020B0604020202020204" pitchFamily="34" charset="0"/>
              </a:rPr>
              <a:t>Relational model organizes data into one or more </a:t>
            </a:r>
            <a:r>
              <a:rPr lang="en-US" dirty="0">
                <a:solidFill>
                  <a:srgbClr val="2658E6"/>
                </a:solidFill>
                <a:latin typeface="Arial" panose="020B0604020202020204" pitchFamily="34" charset="0"/>
              </a:rPr>
              <a:t>tables</a:t>
            </a:r>
            <a:r>
              <a:rPr lang="en-US" dirty="0">
                <a:solidFill>
                  <a:srgbClr val="222222"/>
                </a:solidFill>
                <a:latin typeface="Arial" panose="020B0604020202020204" pitchFamily="34" charset="0"/>
              </a:rPr>
              <a:t> (or "relations") of </a:t>
            </a:r>
            <a:r>
              <a:rPr lang="en-US" dirty="0">
                <a:solidFill>
                  <a:srgbClr val="2658E6"/>
                </a:solidFill>
                <a:latin typeface="Arial" panose="020B0604020202020204" pitchFamily="34" charset="0"/>
              </a:rPr>
              <a:t>columns</a:t>
            </a:r>
            <a:r>
              <a:rPr lang="en-US" dirty="0">
                <a:solidFill>
                  <a:srgbClr val="222222"/>
                </a:solidFill>
                <a:latin typeface="Arial" panose="020B0604020202020204" pitchFamily="34" charset="0"/>
              </a:rPr>
              <a:t> and </a:t>
            </a:r>
            <a:r>
              <a:rPr lang="en-US" dirty="0">
                <a:solidFill>
                  <a:srgbClr val="2658E6"/>
                </a:solidFill>
                <a:latin typeface="Arial" panose="020B0604020202020204" pitchFamily="34" charset="0"/>
              </a:rPr>
              <a:t>rows</a:t>
            </a:r>
            <a:r>
              <a:rPr lang="en-US" dirty="0">
                <a:solidFill>
                  <a:srgbClr val="222222"/>
                </a:solidFill>
                <a:latin typeface="Arial" panose="020B0604020202020204" pitchFamily="34" charset="0"/>
              </a:rPr>
              <a:t>. Rows are also called </a:t>
            </a:r>
            <a:r>
              <a:rPr lang="en-US" dirty="0">
                <a:solidFill>
                  <a:srgbClr val="2658E6"/>
                </a:solidFill>
                <a:latin typeface="Arial" panose="020B0604020202020204" pitchFamily="34" charset="0"/>
              </a:rPr>
              <a:t>records</a:t>
            </a:r>
            <a:r>
              <a:rPr lang="en-US" dirty="0">
                <a:solidFill>
                  <a:srgbClr val="222222"/>
                </a:solidFill>
                <a:latin typeface="Arial" panose="020B0604020202020204" pitchFamily="34" charset="0"/>
              </a:rPr>
              <a:t> or </a:t>
            </a:r>
            <a:r>
              <a:rPr lang="en-US" dirty="0">
                <a:solidFill>
                  <a:srgbClr val="2658E6"/>
                </a:solidFill>
                <a:latin typeface="Arial" panose="020B0604020202020204" pitchFamily="34" charset="0"/>
              </a:rPr>
              <a:t>tuples</a:t>
            </a:r>
            <a:r>
              <a:rPr lang="en-US" dirty="0">
                <a:solidFill>
                  <a:srgbClr val="222222"/>
                </a:solidFill>
                <a:latin typeface="Arial" panose="020B0604020202020204" pitchFamily="34" charset="0"/>
              </a:rPr>
              <a:t>. Columns are also called </a:t>
            </a:r>
            <a:r>
              <a:rPr lang="en-US" dirty="0">
                <a:solidFill>
                  <a:srgbClr val="2658E6"/>
                </a:solidFill>
                <a:latin typeface="Arial" panose="020B0604020202020204" pitchFamily="34" charset="0"/>
              </a:rPr>
              <a:t>attributes</a:t>
            </a:r>
            <a:r>
              <a:rPr lang="en-US" dirty="0">
                <a:solidFill>
                  <a:srgbClr val="0B0080"/>
                </a:solidFill>
                <a:latin typeface="Arial" panose="020B0604020202020204" pitchFamily="34" charset="0"/>
              </a:rPr>
              <a:t>.</a:t>
            </a:r>
            <a:endParaRPr lang="en-IN" dirty="0">
              <a:solidFill>
                <a:srgbClr val="0B0080"/>
              </a:solidFill>
              <a:latin typeface="Arial" panose="020B0604020202020204" pitchFamily="34" charset="0"/>
            </a:endParaRPr>
          </a:p>
        </p:txBody>
      </p:sp>
    </p:spTree>
    <p:extLst>
      <p:ext uri="{BB962C8B-B14F-4D97-AF65-F5344CB8AC3E}">
        <p14:creationId xmlns:p14="http://schemas.microsoft.com/office/powerpoint/2010/main" val="3858362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3552992"/>
            <a:ext cx="11809312" cy="3044360"/>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Values are atomic.</a:t>
            </a:r>
          </a:p>
          <a:p>
            <a:pPr marL="285750" indent="-285750">
              <a:buFont typeface="Arial" panose="020B0604020202020204" pitchFamily="34" charset="0"/>
              <a:buChar char="•"/>
            </a:pPr>
            <a:r>
              <a:rPr lang="en-IN" dirty="0">
                <a:solidFill>
                  <a:schemeClr val="tx2">
                    <a:lumMod val="50000"/>
                  </a:schemeClr>
                </a:solidFill>
                <a:latin typeface="Palatino Linotype" panose="02040502050505030304" pitchFamily="18" charset="0"/>
              </a:rPr>
              <a:t>Column values are of the same kind. (</a:t>
            </a:r>
            <a:r>
              <a:rPr lang="en-IN" b="1" i="1" u="sng" dirty="0">
                <a:solidFill>
                  <a:srgbClr val="006C86"/>
                </a:solidFill>
                <a:latin typeface="Palatino Linotype" panose="02040502050505030304" pitchFamily="18" charset="0"/>
              </a:rPr>
              <a:t>Attribute Domain</a:t>
            </a:r>
            <a:r>
              <a:rPr lang="en-IN" b="1" dirty="0">
                <a:solidFill>
                  <a:srgbClr val="006C86"/>
                </a:solidFill>
                <a:latin typeface="Palatino Linotype" panose="02040502050505030304" pitchFamily="18" charset="0"/>
              </a:rPr>
              <a:t>: </a:t>
            </a:r>
            <a:r>
              <a:rPr lang="en-US" dirty="0">
                <a:solidFill>
                  <a:srgbClr val="006C86"/>
                </a:solidFill>
                <a:latin typeface="Palatino Linotype" panose="02040502050505030304" pitchFamily="18" charset="0"/>
              </a:rPr>
              <a:t>Every attribute has some pre-defined datatypes, known as attribute domain.</a:t>
            </a:r>
            <a:r>
              <a:rPr lang="en-IN" dirty="0">
                <a:solidFill>
                  <a:schemeClr val="tx2">
                    <a:lumMod val="50000"/>
                  </a:schemeClr>
                </a:solidFill>
                <a:latin typeface="Palatino Linotype" panose="02040502050505030304" pitchFamily="18" charset="0"/>
              </a:rPr>
              <a: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row is unique.</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columns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rows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attribute/column must have a unique name.</a:t>
            </a:r>
          </a:p>
        </p:txBody>
      </p:sp>
      <p:sp>
        <p:nvSpPr>
          <p:cNvPr id="3" name="Rectangle 2"/>
          <p:cNvSpPr/>
          <p:nvPr/>
        </p:nvSpPr>
        <p:spPr>
          <a:xfrm>
            <a:off x="1524000" y="2"/>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properties of relational table</a:t>
            </a:r>
          </a:p>
        </p:txBody>
      </p:sp>
      <p:sp>
        <p:nvSpPr>
          <p:cNvPr id="7" name="TextBox 6">
            <a:extLst>
              <a:ext uri="{FF2B5EF4-FFF2-40B4-BE49-F238E27FC236}">
                <a16:creationId xmlns:a16="http://schemas.microsoft.com/office/drawing/2014/main" id="{17A98C40-890D-42D3-AED7-64811ED6D3F7}"/>
              </a:ext>
            </a:extLst>
          </p:cNvPr>
          <p:cNvSpPr txBox="1"/>
          <p:nvPr/>
        </p:nvSpPr>
        <p:spPr>
          <a:xfrm>
            <a:off x="7771667" y="697412"/>
            <a:ext cx="4428645" cy="707886"/>
          </a:xfrm>
          <a:prstGeom prst="rect">
            <a:avLst/>
          </a:prstGeom>
          <a:noFill/>
        </p:spPr>
        <p:txBody>
          <a:bodyPr wrap="square">
            <a:spAutoFit/>
          </a:bodyPr>
          <a:lstStyle/>
          <a:p>
            <a:r>
              <a:rPr lang="en-US" sz="2000" b="1" i="0" dirty="0">
                <a:solidFill>
                  <a:srgbClr val="5F6368"/>
                </a:solidFill>
                <a:effectLst/>
                <a:latin typeface="arial" panose="020B0604020202020204" pitchFamily="34" charset="0"/>
              </a:rPr>
              <a:t>Domain</a:t>
            </a:r>
            <a:r>
              <a:rPr lang="en-US" sz="2000" b="0" i="0" dirty="0">
                <a:solidFill>
                  <a:srgbClr val="4D5156"/>
                </a:solidFill>
                <a:effectLst/>
                <a:latin typeface="arial" panose="020B0604020202020204" pitchFamily="34" charset="0"/>
              </a:rPr>
              <a:t> refers to all the valid values which a column may contain. </a:t>
            </a:r>
            <a:endParaRPr lang="en-IN" sz="2000" dirty="0"/>
          </a:p>
        </p:txBody>
      </p:sp>
      <p:graphicFrame>
        <p:nvGraphicFramePr>
          <p:cNvPr id="6" name="Table 5">
            <a:extLst>
              <a:ext uri="{FF2B5EF4-FFF2-40B4-BE49-F238E27FC236}">
                <a16:creationId xmlns:a16="http://schemas.microsoft.com/office/drawing/2014/main" id="{F6E5EB7C-7CB0-4227-98E4-49F6FD72FD2C}"/>
              </a:ext>
            </a:extLst>
          </p:cNvPr>
          <p:cNvGraphicFramePr>
            <a:graphicFrameLocks noGrp="1"/>
          </p:cNvGraphicFramePr>
          <p:nvPr>
            <p:extLst>
              <p:ext uri="{D42A27DB-BD31-4B8C-83A1-F6EECF244321}">
                <p14:modId xmlns:p14="http://schemas.microsoft.com/office/powerpoint/2010/main" val="2791706728"/>
              </p:ext>
            </p:extLst>
          </p:nvPr>
        </p:nvGraphicFramePr>
        <p:xfrm>
          <a:off x="191344" y="692696"/>
          <a:ext cx="7560841" cy="2628974"/>
        </p:xfrm>
        <a:graphic>
          <a:graphicData uri="http://schemas.openxmlformats.org/drawingml/2006/table">
            <a:tbl>
              <a:tblPr firstRow="1" bandRow="1">
                <a:tableStyleId>{5940675A-B579-460E-94D1-54222C63F5DA}</a:tableStyleId>
              </a:tblPr>
              <a:tblGrid>
                <a:gridCol w="924515">
                  <a:extLst>
                    <a:ext uri="{9D8B030D-6E8A-4147-A177-3AD203B41FA5}">
                      <a16:colId xmlns:a16="http://schemas.microsoft.com/office/drawing/2014/main" val="2396132272"/>
                    </a:ext>
                  </a:extLst>
                </a:gridCol>
                <a:gridCol w="1699547">
                  <a:extLst>
                    <a:ext uri="{9D8B030D-6E8A-4147-A177-3AD203B41FA5}">
                      <a16:colId xmlns:a16="http://schemas.microsoft.com/office/drawing/2014/main" val="20001"/>
                    </a:ext>
                  </a:extLst>
                </a:gridCol>
                <a:gridCol w="1696418">
                  <a:extLst>
                    <a:ext uri="{9D8B030D-6E8A-4147-A177-3AD203B41FA5}">
                      <a16:colId xmlns:a16="http://schemas.microsoft.com/office/drawing/2014/main" val="1693957219"/>
                    </a:ext>
                  </a:extLst>
                </a:gridCol>
                <a:gridCol w="1656184">
                  <a:extLst>
                    <a:ext uri="{9D8B030D-6E8A-4147-A177-3AD203B41FA5}">
                      <a16:colId xmlns:a16="http://schemas.microsoft.com/office/drawing/2014/main" val="1961816629"/>
                    </a:ext>
                  </a:extLst>
                </a:gridCol>
                <a:gridCol w="1584177">
                  <a:extLst>
                    <a:ext uri="{9D8B030D-6E8A-4147-A177-3AD203B41FA5}">
                      <a16:colId xmlns:a16="http://schemas.microsoft.com/office/drawing/2014/main" val="4213359356"/>
                    </a:ext>
                  </a:extLst>
                </a:gridCol>
              </a:tblGrid>
              <a:tr h="403934">
                <a:tc>
                  <a:txBody>
                    <a:bodyPr/>
                    <a:lstStyle/>
                    <a:p>
                      <a:pPr algn="ctr"/>
                      <a:r>
                        <a:rPr lang="en-IN" dirty="0"/>
                        <a:t>ID</a:t>
                      </a:r>
                    </a:p>
                  </a:txBody>
                  <a:tcPr>
                    <a:solidFill>
                      <a:srgbClr val="FFFF00"/>
                    </a:solidFill>
                  </a:tcPr>
                </a:tc>
                <a:tc>
                  <a:txBody>
                    <a:bodyPr/>
                    <a:lstStyle/>
                    <a:p>
                      <a:pPr algn="ctr"/>
                      <a:r>
                        <a:rPr lang="en-IN" dirty="0"/>
                        <a:t>job</a:t>
                      </a:r>
                    </a:p>
                  </a:txBody>
                  <a:tcPr>
                    <a:solidFill>
                      <a:srgbClr val="FFFF00"/>
                    </a:solidFill>
                  </a:tcPr>
                </a:tc>
                <a:tc>
                  <a:txBody>
                    <a:bodyPr/>
                    <a:lstStyle/>
                    <a:p>
                      <a:pPr algn="ctr"/>
                      <a:r>
                        <a:rPr lang="en-IN" dirty="0"/>
                        <a:t>firstName</a:t>
                      </a:r>
                    </a:p>
                  </a:txBody>
                  <a:tcPr>
                    <a:solidFill>
                      <a:srgbClr val="FFFF00"/>
                    </a:solidFill>
                  </a:tcPr>
                </a:tc>
                <a:tc>
                  <a:txBody>
                    <a:bodyPr/>
                    <a:lstStyle/>
                    <a:p>
                      <a:pPr algn="ctr"/>
                      <a:r>
                        <a:rPr lang="en-IN" dirty="0"/>
                        <a:t>DoB</a:t>
                      </a:r>
                    </a:p>
                  </a:txBody>
                  <a:tcPr>
                    <a:solidFill>
                      <a:srgbClr val="FFFF00"/>
                    </a:solidFill>
                  </a:tcPr>
                </a:tc>
                <a:tc>
                  <a:txBody>
                    <a:bodyPr/>
                    <a:lstStyle/>
                    <a:p>
                      <a:pPr algn="ctr"/>
                      <a:r>
                        <a:rPr lang="en-US" dirty="0"/>
                        <a:t>salary</a:t>
                      </a:r>
                      <a:endParaRPr lang="en-IN" dirty="0"/>
                    </a:p>
                  </a:txBody>
                  <a:tcPr>
                    <a:solidFill>
                      <a:srgbClr val="FFFF00"/>
                    </a:solidFill>
                  </a:tcPr>
                </a:tc>
                <a:extLst>
                  <a:ext uri="{0D108BD9-81ED-4DB2-BD59-A6C34878D82A}">
                    <a16:rowId xmlns:a16="http://schemas.microsoft.com/office/drawing/2014/main" val="10000"/>
                  </a:ext>
                </a:extLst>
              </a:tr>
              <a:tr h="370840">
                <a:tc>
                  <a:txBody>
                    <a:bodyPr/>
                    <a:lstStyle/>
                    <a:p>
                      <a:pPr algn="ctr"/>
                      <a:r>
                        <a:rPr lang="en-IN" dirty="0"/>
                        <a:t>1</a:t>
                      </a:r>
                    </a:p>
                  </a:txBody>
                  <a:tcPr/>
                </a:tc>
                <a:tc>
                  <a:txBody>
                    <a:bodyPr/>
                    <a:lstStyle/>
                    <a:p>
                      <a:r>
                        <a:rPr lang="en-IN" dirty="0"/>
                        <a:t>manager</a:t>
                      </a:r>
                    </a:p>
                  </a:txBody>
                  <a:tcPr/>
                </a:tc>
                <a:tc>
                  <a:txBody>
                    <a:bodyPr/>
                    <a:lstStyle/>
                    <a:p>
                      <a:r>
                        <a:rPr lang="en-IN" dirty="0"/>
                        <a:t>Saleel Bagde</a:t>
                      </a:r>
                    </a:p>
                  </a:txBody>
                  <a:tcPr/>
                </a:tc>
                <a:tc>
                  <a:txBody>
                    <a:bodyPr/>
                    <a:lstStyle/>
                    <a:p>
                      <a:pPr algn="ctr"/>
                      <a:r>
                        <a:rPr lang="en-US" b="0" dirty="0"/>
                        <a:t>yyyy-mm-dd</a:t>
                      </a:r>
                      <a:endParaRPr lang="en-IN" b="0" dirty="0"/>
                    </a:p>
                  </a:txBody>
                  <a:tcPr/>
                </a:tc>
                <a:tc>
                  <a:txBody>
                    <a:bodyPr/>
                    <a:lstStyle/>
                    <a:p>
                      <a:pPr algn="ctr"/>
                      <a:r>
                        <a:rPr lang="en-IN" sz="1400" dirty="0">
                          <a:latin typeface="Arial" panose="020B0604020202020204" pitchFamily="34" charset="0"/>
                          <a:cs typeface="Arial" panose="020B0604020202020204" pitchFamily="34" charset="0"/>
                        </a:rPr>
                        <a:t>●●●●●●</a:t>
                      </a:r>
                      <a:endParaRPr lang="en-IN" sz="1400" dirty="0"/>
                    </a:p>
                  </a:txBody>
                  <a:tcPr/>
                </a:tc>
                <a:extLst>
                  <a:ext uri="{0D108BD9-81ED-4DB2-BD59-A6C34878D82A}">
                    <a16:rowId xmlns:a16="http://schemas.microsoft.com/office/drawing/2014/main" val="10001"/>
                  </a:ext>
                </a:extLst>
              </a:tr>
              <a:tr h="370840">
                <a:tc>
                  <a:txBody>
                    <a:bodyPr/>
                    <a:lstStyle/>
                    <a:p>
                      <a:pPr algn="ctr"/>
                      <a:r>
                        <a:rPr lang="en-IN" dirty="0"/>
                        <a:t>3</a:t>
                      </a:r>
                    </a:p>
                  </a:txBody>
                  <a:tcPr/>
                </a:tc>
                <a:tc>
                  <a:txBody>
                    <a:bodyPr/>
                    <a:lstStyle/>
                    <a:p>
                      <a:r>
                        <a:rPr lang="en-IN" dirty="0"/>
                        <a:t>salesman</a:t>
                      </a:r>
                    </a:p>
                  </a:txBody>
                  <a:tcPr/>
                </a:tc>
                <a:tc>
                  <a:txBody>
                    <a:bodyPr/>
                    <a:lstStyle/>
                    <a:p>
                      <a:r>
                        <a:rPr lang="en-IN" dirty="0"/>
                        <a:t>Sharmin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2"/>
                  </a:ext>
                </a:extLst>
              </a:tr>
              <a:tr h="370840">
                <a:tc>
                  <a:txBody>
                    <a:bodyPr/>
                    <a:lstStyle/>
                    <a:p>
                      <a:pPr algn="ctr"/>
                      <a:r>
                        <a:rPr lang="en-IN" dirty="0"/>
                        <a:t>4</a:t>
                      </a:r>
                    </a:p>
                  </a:txBody>
                  <a:tcPr/>
                </a:tc>
                <a:tc>
                  <a:txBody>
                    <a:bodyPr/>
                    <a:lstStyle/>
                    <a:p>
                      <a:r>
                        <a:rPr lang="en-US" dirty="0"/>
                        <a:t>accountant</a:t>
                      </a:r>
                      <a:endParaRPr lang="en-IN" dirty="0"/>
                    </a:p>
                  </a:txBody>
                  <a:tcPr/>
                </a:tc>
                <a:tc>
                  <a:txBody>
                    <a:bodyPr/>
                    <a:lstStyle/>
                    <a:p>
                      <a:r>
                        <a:rPr lang="en-IN" dirty="0"/>
                        <a:t>Vrushali</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3"/>
                  </a:ext>
                </a:extLst>
              </a:tr>
              <a:tr h="370840">
                <a:tc>
                  <a:txBody>
                    <a:bodyPr/>
                    <a:lstStyle/>
                    <a:p>
                      <a:pPr algn="ctr"/>
                      <a:r>
                        <a:rPr lang="en-IN" dirty="0"/>
                        <a:t>2</a:t>
                      </a:r>
                    </a:p>
                  </a:txBody>
                  <a:tcPr/>
                </a:tc>
                <a:tc>
                  <a:txBody>
                    <a:bodyPr/>
                    <a:lstStyle/>
                    <a:p>
                      <a:r>
                        <a:rPr lang="en-IN" dirty="0"/>
                        <a:t>salesman</a:t>
                      </a:r>
                    </a:p>
                  </a:txBody>
                  <a:tcPr/>
                </a:tc>
                <a:tc>
                  <a:txBody>
                    <a:bodyPr/>
                    <a:lstStyle/>
                    <a:p>
                      <a:r>
                        <a:rPr lang="en-IN" dirty="0"/>
                        <a:t>Ruhan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4"/>
                  </a:ext>
                </a:extLst>
              </a:tr>
              <a:tr h="370840">
                <a:tc>
                  <a:txBody>
                    <a:bodyPr/>
                    <a:lstStyle/>
                    <a:p>
                      <a:pPr algn="ctr"/>
                      <a:r>
                        <a:rPr lang="en-IN" dirty="0"/>
                        <a:t>5</a:t>
                      </a:r>
                    </a:p>
                  </a:txBody>
                  <a:tcPr/>
                </a:tc>
                <a:tc>
                  <a:txBody>
                    <a:bodyPr/>
                    <a:lstStyle/>
                    <a:p>
                      <a:r>
                        <a:rPr lang="en-IN" dirty="0"/>
                        <a:t>9500</a:t>
                      </a:r>
                    </a:p>
                  </a:txBody>
                  <a:tcPr/>
                </a:tc>
                <a:tc>
                  <a:txBody>
                    <a:bodyPr/>
                    <a:lstStyle/>
                    <a:p>
                      <a:r>
                        <a:rPr lang="en-IN" dirty="0"/>
                        <a:t>manager</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3105242808"/>
                  </a:ext>
                </a:extLst>
              </a:tr>
              <a:tr h="370840">
                <a:tc>
                  <a:txBody>
                    <a:bodyPr/>
                    <a:lstStyle/>
                    <a:p>
                      <a:pPr algn="ctr"/>
                      <a:r>
                        <a:rPr lang="en-IN" dirty="0"/>
                        <a:t>5</a:t>
                      </a:r>
                    </a:p>
                  </a:txBody>
                  <a:tcPr/>
                </a:tc>
                <a:tc>
                  <a:txBody>
                    <a:bodyPr/>
                    <a:lstStyle/>
                    <a:p>
                      <a:r>
                        <a:rPr lang="en-IN" dirty="0"/>
                        <a:t>Salesman</a:t>
                      </a:r>
                    </a:p>
                  </a:txBody>
                  <a:tcPr/>
                </a:tc>
                <a:tc>
                  <a:txBody>
                    <a:bodyPr/>
                    <a:lstStyle/>
                    <a:p>
                      <a:r>
                        <a:rPr lang="en-IN" dirty="0"/>
                        <a:t>Rahul Patil</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3536796661"/>
                  </a:ext>
                </a:extLst>
              </a:tr>
            </a:tbl>
          </a:graphicData>
        </a:graphic>
      </p:graphicFrame>
    </p:spTree>
    <p:extLst>
      <p:ext uri="{BB962C8B-B14F-4D97-AF65-F5344CB8AC3E}">
        <p14:creationId xmlns:p14="http://schemas.microsoft.com/office/powerpoint/2010/main" val="26393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F44A0F-8DE7-4550-9E48-6D6E2E4B0254}"/>
              </a:ext>
            </a:extLst>
          </p:cNvPr>
          <p:cNvSpPr/>
          <p:nvPr/>
        </p:nvSpPr>
        <p:spPr>
          <a:xfrm>
            <a:off x="407368" y="1382286"/>
            <a:ext cx="11449272" cy="3785652"/>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If anyone who wants to develop a good application </a:t>
            </a:r>
          </a:p>
          <a:p>
            <a:r>
              <a:rPr lang="en-US" sz="2000" dirty="0">
                <a:latin typeface="Arial" panose="020B0604020202020204" pitchFamily="34" charset="0"/>
                <a:cs typeface="Arial" pitchFamily="34" charset="0"/>
              </a:rPr>
              <a:t>	then he should have the knowledge three major components. </a:t>
            </a:r>
          </a:p>
          <a:p>
            <a:pPr marL="342900" indent="-342900">
              <a:buFont typeface="Arial" panose="020B0604020202020204" pitchFamily="34" charset="0"/>
              <a:buChar char="•"/>
            </a:pPr>
            <a:endParaRPr lang="en-US" sz="2000" dirty="0">
              <a:latin typeface="Arial" panose="020B0604020202020204" pitchFamily="34" charset="0"/>
              <a:cs typeface="Arial"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itchFamily="34" charset="0"/>
              </a:rPr>
              <a:t>They are  (</a:t>
            </a:r>
            <a:r>
              <a:rPr lang="en-IN" dirty="0"/>
              <a:t>3-Layer Architecture</a:t>
            </a:r>
            <a:r>
              <a:rPr lang="en-US" sz="2000" dirty="0">
                <a:latin typeface="Arial" panose="020B0604020202020204" pitchFamily="34" charset="0"/>
                <a:cs typeface="Arial" pitchFamily="34" charset="0"/>
              </a:rPr>
              <a:t>).</a:t>
            </a:r>
          </a:p>
          <a:p>
            <a:pPr marL="914400" lvl="1" indent="-457200">
              <a:buFont typeface="+mj-lt"/>
              <a:buAutoNum type="arabicPeriod"/>
            </a:pPr>
            <a:r>
              <a:rPr lang="en-US" sz="2000" dirty="0">
                <a:latin typeface="Arial" panose="020B0604020202020204" pitchFamily="34" charset="0"/>
                <a:cs typeface="Arial" pitchFamily="34" charset="0"/>
              </a:rPr>
              <a:t>Front End	(</a:t>
            </a:r>
            <a:r>
              <a:rPr lang="en-IN" sz="2000" b="1" dirty="0"/>
              <a:t>Presentation</a:t>
            </a:r>
            <a:r>
              <a:rPr lang="en-IN" sz="2000" dirty="0"/>
              <a:t> </a:t>
            </a:r>
            <a:r>
              <a:rPr lang="en-US" sz="2000" b="1" dirty="0"/>
              <a:t> Layer</a:t>
            </a:r>
            <a:r>
              <a:rPr lang="en-IN" sz="2000" b="1" dirty="0"/>
              <a:t> [ UI ] </a:t>
            </a:r>
            <a:r>
              <a:rPr lang="en-IN" sz="2000" dirty="0"/>
              <a:t>)</a:t>
            </a:r>
            <a:endParaRPr lang="en-US" sz="2000" dirty="0">
              <a:latin typeface="Arial" panose="020B0604020202020204" pitchFamily="34" charset="0"/>
              <a:cs typeface="Arial" pitchFamily="34" charset="0"/>
            </a:endParaRPr>
          </a:p>
          <a:p>
            <a:pPr marL="914400" lvl="1" indent="-457200">
              <a:buFont typeface="+mj-lt"/>
              <a:buAutoNum type="arabicPeriod"/>
            </a:pPr>
            <a:r>
              <a:rPr lang="en-US" sz="2000" dirty="0">
                <a:latin typeface="Arial" panose="020B0604020202020204" pitchFamily="34" charset="0"/>
                <a:cs typeface="Arial" pitchFamily="34" charset="0"/>
              </a:rPr>
              <a:t>Middle Layer 	(</a:t>
            </a:r>
            <a:r>
              <a:rPr lang="en-IN" sz="2000" b="1" dirty="0"/>
              <a:t>Application</a:t>
            </a:r>
            <a:r>
              <a:rPr lang="en-IN" sz="2000" dirty="0"/>
              <a:t> </a:t>
            </a:r>
            <a:r>
              <a:rPr lang="en-US" sz="2000" b="1" dirty="0"/>
              <a:t>Layer</a:t>
            </a:r>
            <a:r>
              <a:rPr lang="en-IN" sz="2000" b="1" dirty="0"/>
              <a:t> [ Server Application and Client Application ] </a:t>
            </a:r>
            <a:r>
              <a:rPr lang="en-IN" sz="2000" dirty="0"/>
              <a:t>)</a:t>
            </a:r>
            <a:endParaRPr lang="en-US" sz="2000" dirty="0">
              <a:latin typeface="Arial" panose="020B0604020202020204" pitchFamily="34" charset="0"/>
              <a:cs typeface="Arial" pitchFamily="34" charset="0"/>
            </a:endParaRPr>
          </a:p>
          <a:p>
            <a:pPr marL="914400" lvl="1" indent="-457200">
              <a:buFont typeface="+mj-lt"/>
              <a:buAutoNum type="arabicPeriod"/>
            </a:pPr>
            <a:r>
              <a:rPr lang="en-US" sz="2000" dirty="0">
                <a:solidFill>
                  <a:srgbClr val="FF0000"/>
                </a:solidFill>
                <a:latin typeface="Arial" pitchFamily="34" charset="0"/>
                <a:cs typeface="Arial" pitchFamily="34" charset="0"/>
              </a:rPr>
              <a:t>Back End</a:t>
            </a:r>
            <a:r>
              <a:rPr lang="en-US" sz="2000" b="1" dirty="0">
                <a:solidFill>
                  <a:srgbClr val="FF0000"/>
                </a:solidFill>
                <a:latin typeface="Arial" pitchFamily="34" charset="0"/>
                <a:cs typeface="Arial" pitchFamily="34" charset="0"/>
              </a:rPr>
              <a:t> 	</a:t>
            </a:r>
            <a:r>
              <a:rPr lang="en-US" sz="2000" dirty="0">
                <a:latin typeface="Arial" pitchFamily="34" charset="0"/>
                <a:cs typeface="Arial" pitchFamily="34" charset="0"/>
              </a:rPr>
              <a:t>(</a:t>
            </a:r>
            <a:r>
              <a:rPr lang="en-IN" sz="2000" b="1" dirty="0"/>
              <a:t>Data</a:t>
            </a:r>
            <a:r>
              <a:rPr lang="en-IN" sz="2000" dirty="0"/>
              <a:t> </a:t>
            </a:r>
            <a:r>
              <a:rPr lang="en-US" sz="2000" b="1" dirty="0"/>
              <a:t>Layer/</a:t>
            </a:r>
            <a:r>
              <a:rPr lang="en-IN" sz="2000" b="1" dirty="0"/>
              <a:t> Data Access Layer [ Flat Files / RDBMS / NoSQL</a:t>
            </a:r>
            <a:r>
              <a:rPr lang="en-US" sz="2000" b="1" dirty="0"/>
              <a:t> ]</a:t>
            </a:r>
            <a:r>
              <a:rPr lang="en-US" sz="2000" dirty="0">
                <a:solidFill>
                  <a:srgbClr val="FF0000"/>
                </a:solidFill>
                <a:latin typeface="Arial" pitchFamily="34" charset="0"/>
                <a:cs typeface="Arial" pitchFamily="34" charset="0"/>
              </a:rPr>
              <a:t> </a:t>
            </a:r>
            <a:r>
              <a:rPr lang="en-US" sz="2000" dirty="0">
                <a:latin typeface="Arial" pitchFamily="34" charset="0"/>
                <a:cs typeface="Arial" pitchFamily="34" charset="0"/>
              </a:rPr>
              <a:t>)</a:t>
            </a:r>
          </a:p>
          <a:p>
            <a:endParaRPr lang="en-US" sz="2000" b="1" dirty="0">
              <a:solidFill>
                <a:srgbClr val="FF0000"/>
              </a:solidFill>
              <a:latin typeface="Arial" pitchFamily="34" charset="0"/>
              <a:cs typeface="Arial" pitchFamily="34" charset="0"/>
            </a:endParaRPr>
          </a:p>
          <a:p>
            <a:r>
              <a:rPr lang="en-US" sz="2000" b="1" dirty="0">
                <a:solidFill>
                  <a:srgbClr val="FF0000"/>
                </a:solidFill>
                <a:latin typeface="Arial" pitchFamily="34" charset="0"/>
                <a:cs typeface="Arial" pitchFamily="34" charset="0"/>
              </a:rPr>
              <a:t>     </a:t>
            </a:r>
            <a:r>
              <a:rPr lang="en-US" sz="2000" b="1" dirty="0">
                <a:latin typeface="Arial" pitchFamily="34" charset="0"/>
                <a:cs typeface="Arial" pitchFamily="34" charset="0"/>
              </a:rPr>
              <a:t>So a</a:t>
            </a:r>
            <a:r>
              <a:rPr lang="en-US" sz="2000" b="1" i="1" dirty="0">
                <a:latin typeface="Arial" pitchFamily="34" charset="0"/>
                <a:cs typeface="Arial" pitchFamily="34" charset="0"/>
              </a:rPr>
              <a:t>s a programmer</a:t>
            </a:r>
            <a:r>
              <a:rPr lang="en-US" sz="2000" b="1" dirty="0">
                <a:latin typeface="Arial" pitchFamily="34" charset="0"/>
                <a:cs typeface="Arial" pitchFamily="34" charset="0"/>
              </a:rPr>
              <a:t>:</a:t>
            </a:r>
          </a:p>
          <a:p>
            <a:pPr marL="900113" indent="-900113"/>
            <a:r>
              <a:rPr lang="en-US" sz="2000" dirty="0">
                <a:latin typeface="Arial" panose="020B0604020202020204" pitchFamily="34" charset="0"/>
                <a:cs typeface="Arial" panose="020B0604020202020204" pitchFamily="34" charset="0"/>
              </a:rPr>
              <a:t>	a person should understand and be able to interact with a database is must, so than the data which is collected from the UI is processed and stored permanently. (eg. Any management systems, set top box, washing machine, mobile application etc.).</a:t>
            </a:r>
            <a:endParaRPr lang="en-US" sz="2000" b="1" dirty="0">
              <a:solidFill>
                <a:srgbClr val="FF0000"/>
              </a:solidFill>
              <a:latin typeface="Arial" pitchFamily="34" charset="0"/>
              <a:cs typeface="Arial" pitchFamily="34" charset="0"/>
            </a:endParaRPr>
          </a:p>
        </p:txBody>
      </p:sp>
      <p:sp>
        <p:nvSpPr>
          <p:cNvPr id="3" name="Title 1">
            <a:extLst>
              <a:ext uri="{FF2B5EF4-FFF2-40B4-BE49-F238E27FC236}">
                <a16:creationId xmlns:a16="http://schemas.microsoft.com/office/drawing/2014/main"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1541079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Entity Relationship Diagram (ER Diagram)</a:t>
            </a: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
        <p:nvSpPr>
          <p:cNvPr id="4" name="Rectangle 1">
            <a:extLst>
              <a:ext uri="{FF2B5EF4-FFF2-40B4-BE49-F238E27FC236}">
                <a16:creationId xmlns:a16="http://schemas.microsoft.com/office/drawing/2014/main" id="{DB2C897C-865C-4C4F-A081-01929F3A02DB}"/>
              </a:ext>
            </a:extLst>
          </p:cNvPr>
          <p:cNvSpPr>
            <a:spLocks noChangeArrowheads="1"/>
          </p:cNvSpPr>
          <p:nvPr/>
        </p:nvSpPr>
        <p:spPr bwMode="auto">
          <a:xfrm>
            <a:off x="1752600" y="4149081"/>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a:t>
            </a:r>
            <a:r>
              <a:rPr lang="en-US" sz="2400">
                <a:latin typeface="Arial" pitchFamily="34" charset="0"/>
                <a:cs typeface="Arial" pitchFamily="34" charset="0"/>
              </a:rPr>
              <a:t>basic constructs/components </a:t>
            </a:r>
            <a:r>
              <a:rPr lang="en-US" sz="2400" dirty="0">
                <a:latin typeface="Arial" pitchFamily="34" charset="0"/>
                <a:cs typeface="Arial" pitchFamily="34" charset="0"/>
              </a:rPr>
              <a:t>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335360" y="692696"/>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002" y="34290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205844" y="5508521"/>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99356" y="950480"/>
            <a:ext cx="11593288" cy="3724096"/>
          </a:xfrm>
          <a:prstGeom prst="rect">
            <a:avLst/>
          </a:prstGeom>
        </p:spPr>
        <p:txBody>
          <a:bodyPr wrap="square">
            <a:spAutoFit/>
          </a:bodyPr>
          <a:lstStyle/>
          <a:p>
            <a:r>
              <a:rPr lang="en-US" sz="2600" dirty="0">
                <a:latin typeface="Palatino Linotype" panose="02040502050505030304" pitchFamily="18" charset="0"/>
                <a:cs typeface="Arial" pitchFamily="34" charset="0"/>
              </a:rPr>
              <a:t>In relation to a database , an entity is a </a:t>
            </a:r>
          </a:p>
          <a:p>
            <a:endParaRPr lang="en-US" sz="1000" dirty="0">
              <a:latin typeface="Palatino Linotype" panose="02040502050505030304" pitchFamily="18" charset="0"/>
              <a:cs typeface="Arial" pitchFamily="34"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Person(</a:t>
            </a:r>
            <a:r>
              <a:rPr lang="en-IN" sz="2200" dirty="0">
                <a:solidFill>
                  <a:schemeClr val="tx1">
                    <a:lumMod val="85000"/>
                    <a:lumOff val="15000"/>
                  </a:schemeClr>
                </a:solidFill>
                <a:latin typeface="Palatino Linotype" panose="02040502050505030304" pitchFamily="18" charset="0"/>
              </a:rPr>
              <a:t>student, teacher, employee, department,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Place(</a:t>
            </a:r>
            <a:r>
              <a:rPr lang="en-IN" sz="2200" dirty="0">
                <a:solidFill>
                  <a:schemeClr val="tx1">
                    <a:lumMod val="85000"/>
                    <a:lumOff val="15000"/>
                  </a:schemeClr>
                </a:solidFill>
                <a:latin typeface="Palatino Linotype" panose="02040502050505030304" pitchFamily="18" charset="0"/>
              </a:rPr>
              <a:t>classroom, building,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Thing(</a:t>
            </a:r>
            <a:r>
              <a:rPr lang="en-IN" sz="2200" dirty="0">
                <a:solidFill>
                  <a:schemeClr val="tx1">
                    <a:lumMod val="85000"/>
                    <a:lumOff val="15000"/>
                  </a:schemeClr>
                </a:solidFill>
                <a:latin typeface="Palatino Linotype" panose="02040502050505030304" pitchFamily="18" charset="0"/>
              </a:rPr>
              <a:t>computer, lab equipment,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Concept(</a:t>
            </a:r>
            <a:r>
              <a:rPr lang="en-IN" sz="2200" dirty="0">
                <a:solidFill>
                  <a:schemeClr val="tx1">
                    <a:lumMod val="85000"/>
                    <a:lumOff val="15000"/>
                  </a:schemeClr>
                </a:solidFill>
                <a:latin typeface="Palatino Linotype" panose="02040502050505030304" pitchFamily="18" charset="0"/>
              </a:rPr>
              <a:t>course, batch,  student’s attendance, …</a:t>
            </a:r>
            <a:r>
              <a:rPr lang="en-IN" sz="2200" dirty="0">
                <a:solidFill>
                  <a:schemeClr val="bg2">
                    <a:lumMod val="25000"/>
                  </a:schemeClr>
                </a:solidFill>
                <a:latin typeface="Palatino Linotype" panose="02040502050505030304" pitchFamily="18" charset="0"/>
              </a:rPr>
              <a:t>)</a:t>
            </a:r>
            <a:r>
              <a:rPr lang="en-IN" sz="2200" dirty="0">
                <a:latin typeface="Palatino Linotype" panose="02040502050505030304" pitchFamily="18" charset="0"/>
              </a:rPr>
              <a:t>,</a:t>
            </a:r>
            <a:r>
              <a:rPr lang="en-IN" sz="2000" dirty="0">
                <a:latin typeface="Palatino Linotype" panose="02040502050505030304" pitchFamily="18" charset="0"/>
              </a:rPr>
              <a:t>  </a:t>
            </a:r>
          </a:p>
          <a:p>
            <a:endParaRPr lang="en-IN" sz="1000" dirty="0">
              <a:latin typeface="Palatino Linotype" panose="02040502050505030304" pitchFamily="18" charset="0"/>
              <a:cs typeface="Arial" pitchFamily="34" charset="0"/>
            </a:endParaRPr>
          </a:p>
          <a:p>
            <a:endParaRPr lang="en-IN" sz="1000" dirty="0">
              <a:latin typeface="Palatino Linotype" panose="02040502050505030304" pitchFamily="18" charset="0"/>
              <a:cs typeface="Arial" pitchFamily="34" charset="0"/>
            </a:endParaRPr>
          </a:p>
          <a:p>
            <a:r>
              <a:rPr lang="en-US" sz="2400" dirty="0">
                <a:latin typeface="Palatino Linotype" panose="02040502050505030304" pitchFamily="18" charset="0"/>
                <a:cs typeface="Arial" pitchFamily="34" charset="0"/>
              </a:rPr>
              <a:t>about which data can be stored. </a:t>
            </a: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a:t>
            </a:r>
          </a:p>
        </p:txBody>
      </p:sp>
    </p:spTree>
    <p:extLst>
      <p:ext uri="{BB962C8B-B14F-4D97-AF65-F5344CB8AC3E}">
        <p14:creationId xmlns:p14="http://schemas.microsoft.com/office/powerpoint/2010/main" val="2955792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Group 18"/>
          <p:cNvGrpSpPr/>
          <p:nvPr/>
        </p:nvGrpSpPr>
        <p:grpSpPr>
          <a:xfrm>
            <a:off x="8472264" y="3095197"/>
            <a:ext cx="3534998" cy="3534202"/>
            <a:chOff x="5564023" y="2715357"/>
            <a:chExt cx="3769267" cy="381156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802179" cy="427796"/>
            </a:xfrm>
            <a:prstGeom prst="rect">
              <a:avLst/>
            </a:prstGeom>
            <a:noFill/>
          </p:spPr>
          <p:txBody>
            <a:bodyPr wrap="none" rtlCol="0">
              <a:spAutoFit/>
            </a:bodyPr>
            <a:lstStyle/>
            <a:p>
              <a:r>
                <a:rPr lang="en-IN" dirty="0"/>
                <a:t>Entity</a:t>
              </a:r>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171018" cy="427796"/>
            </a:xfrm>
            <a:prstGeom prst="rect">
              <a:avLst/>
            </a:prstGeom>
            <a:noFill/>
          </p:spPr>
          <p:txBody>
            <a:bodyPr wrap="none" rtlCol="0">
              <a:spAutoFit/>
            </a:bodyPr>
            <a:lstStyle/>
            <a:p>
              <a:r>
                <a:rPr lang="en-IN" dirty="0"/>
                <a:t>Attribute</a:t>
              </a:r>
            </a:p>
          </p:txBody>
        </p:sp>
      </p:grpSp>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6" name="Rectangle 5">
            <a:extLst>
              <a:ext uri="{FF2B5EF4-FFF2-40B4-BE49-F238E27FC236}">
                <a16:creationId xmlns:a16="http://schemas.microsoft.com/office/drawing/2014/main" id="{82208478-F271-4139-8A17-511DF10D4431}"/>
              </a:ext>
            </a:extLst>
          </p:cNvPr>
          <p:cNvSpPr/>
          <p:nvPr/>
        </p:nvSpPr>
        <p:spPr>
          <a:xfrm>
            <a:off x="2604189" y="3193246"/>
            <a:ext cx="6983621" cy="707886"/>
          </a:xfrm>
          <a:prstGeom prst="rect">
            <a:avLst/>
          </a:prstGeom>
        </p:spPr>
        <p:txBody>
          <a:bodyPr wrap="square">
            <a:spAutoFit/>
          </a:bodyPr>
          <a:lstStyle/>
          <a:p>
            <a:pPr algn="ctr"/>
            <a:r>
              <a:rPr lang="en-US" sz="2000" dirty="0">
                <a:latin typeface="Palatino Linotype" panose="02040502050505030304" pitchFamily="18" charset="0"/>
              </a:rPr>
              <a:t>Attributes are the properties that define a relation</a:t>
            </a:r>
            <a:r>
              <a:rPr lang="en-US" sz="2000" dirty="0">
                <a:solidFill>
                  <a:srgbClr val="0089A4"/>
                </a:solidFill>
                <a:latin typeface="Palatino Linotype" panose="02040502050505030304" pitchFamily="18" charset="0"/>
              </a:rPr>
              <a:t>. </a:t>
            </a:r>
          </a:p>
          <a:p>
            <a:pPr algn="ctr"/>
            <a:r>
              <a:rPr lang="en-US" sz="2000" dirty="0">
                <a:solidFill>
                  <a:srgbClr val="FF0000"/>
                </a:solidFill>
                <a:latin typeface="Palatino Linotype" panose="02040502050505030304" pitchFamily="18" charset="0"/>
              </a:rPr>
              <a:t>e.g. </a:t>
            </a:r>
            <a:r>
              <a:rPr lang="en-US" sz="2000" dirty="0">
                <a:solidFill>
                  <a:srgbClr val="0089A4"/>
                </a:solidFill>
                <a:latin typeface="Palatino Linotype" panose="02040502050505030304" pitchFamily="18" charset="0"/>
              </a:rPr>
              <a:t> </a:t>
            </a:r>
            <a:r>
              <a:rPr lang="en-US" sz="2000" dirty="0">
                <a:latin typeface="Palatino Linotype" panose="02040502050505030304" pitchFamily="18" charset="0"/>
              </a:rPr>
              <a:t>student</a:t>
            </a:r>
            <a:r>
              <a:rPr lang="en-US" sz="2000" dirty="0">
                <a:solidFill>
                  <a:schemeClr val="bg1">
                    <a:lumMod val="65000"/>
                  </a:schemeClr>
                </a:solidFill>
                <a:latin typeface="Palatino Linotype" panose="02040502050505030304" pitchFamily="18" charset="0"/>
              </a:rPr>
              <a:t>(</a:t>
            </a:r>
            <a:r>
              <a:rPr lang="en-US" sz="2000" dirty="0">
                <a:latin typeface="Palatino Linotype" panose="02040502050505030304" pitchFamily="18" charset="0"/>
              </a:rPr>
              <a:t>ID, firstName, middleName, lastName, city</a:t>
            </a:r>
            <a:r>
              <a:rPr lang="en-US" sz="2000" dirty="0">
                <a:solidFill>
                  <a:schemeClr val="bg1">
                    <a:lumMod val="65000"/>
                  </a:schemeClr>
                </a:solidFill>
                <a:latin typeface="Palatino Linotype" panose="02040502050505030304" pitchFamily="18" charset="0"/>
              </a:rPr>
              <a:t>)</a:t>
            </a:r>
            <a:endParaRPr lang="en-IN" sz="2000" dirty="0">
              <a:solidFill>
                <a:schemeClr val="bg1">
                  <a:lumMod val="65000"/>
                </a:schemeClr>
              </a:solidFill>
              <a:latin typeface="Palatino Linotype" panose="02040502050505030304" pitchFamily="18" charset="0"/>
            </a:endParaRPr>
          </a:p>
        </p:txBody>
      </p:sp>
    </p:spTree>
    <p:extLst>
      <p:ext uri="{BB962C8B-B14F-4D97-AF65-F5344CB8AC3E}">
        <p14:creationId xmlns:p14="http://schemas.microsoft.com/office/powerpoint/2010/main" val="2234012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407368" y="838200"/>
            <a:ext cx="11233248"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407368" y="2640406"/>
            <a:ext cx="9955832" cy="1981825"/>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cs typeface="Arial" pitchFamily="34" charset="0"/>
              </a:rPr>
              <a:t> </a:t>
            </a:r>
            <a:r>
              <a:rPr lang="en-US" sz="2100" dirty="0">
                <a:solidFill>
                  <a:schemeClr val="bg2">
                    <a:lumMod val="50000"/>
                  </a:schemeClr>
                </a:solidFill>
                <a:latin typeface="Palatino Linotype" panose="02040502050505030304" pitchFamily="18" charset="0"/>
                <a:ea typeface="MS Mincho" pitchFamily="49" charset="-128"/>
                <a:cs typeface="Arial" pitchFamily="34" charset="0"/>
              </a:rPr>
              <a:t>Simple/Atomic and Composite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Single Valued and Multi Valued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Stored and Derived Attributes</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Complex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91344" y="188640"/>
            <a:ext cx="8424936"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Simple / Atomic Attribute       --VS--        Composite Attribute</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(Can’t be divided further)</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 be divided further)</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Single Value Attribute             --VS--        Multi Valued Attribute </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 </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(Multiple values)</a:t>
            </a:r>
          </a:p>
          <a:p>
            <a:pPr eaLnBrk="0" fontAlgn="base" hangingPunct="0">
              <a:spcBef>
                <a:spcPct val="0"/>
              </a:spcBef>
              <a:spcAft>
                <a:spcPct val="0"/>
              </a:spcAft>
            </a:pPr>
            <a:r>
              <a:rPr lang="en-US" sz="700" dirty="0">
                <a:latin typeface="Palatino Linotype" panose="02040502050505030304" pitchFamily="18" charset="0"/>
                <a:ea typeface="MS Mincho" pitchFamily="49" charset="-128"/>
                <a:cs typeface="Arial" pitchFamily="34" charset="0"/>
              </a:rPr>
              <a:t>	</a:t>
            </a: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Stored Attribute                        --VS--        Derived Attribute</a:t>
            </a:r>
            <a:endParaRPr lang="en-US" dirty="0">
              <a:latin typeface="Palatino Linotype" panose="02040502050505030304" pitchFamily="18" charset="0"/>
              <a:cs typeface="Arial" pitchFamily="34" charset="0"/>
            </a:endParaRPr>
          </a:p>
          <a:p>
            <a:pPr lvl="0"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(Virtual)</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Complex Attribute </a:t>
            </a: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(Composite &amp; Multivalued)</a:t>
            </a:r>
          </a:p>
        </p:txBody>
      </p:sp>
      <p:sp>
        <p:nvSpPr>
          <p:cNvPr id="5" name="Rectangle 4"/>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4" name="TextBox 3">
            <a:extLst>
              <a:ext uri="{FF2B5EF4-FFF2-40B4-BE49-F238E27FC236}">
                <a16:creationId xmlns:a16="http://schemas.microsoft.com/office/drawing/2014/main" id="{98E2650D-7E6C-49B9-BDC9-4E0AB7D1E25A}"/>
              </a:ext>
            </a:extLst>
          </p:cNvPr>
          <p:cNvSpPr txBox="1"/>
          <p:nvPr/>
        </p:nvSpPr>
        <p:spPr>
          <a:xfrm>
            <a:off x="191344" y="3140968"/>
            <a:ext cx="11593288"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Atomic Attribute: </a:t>
            </a:r>
            <a:r>
              <a:rPr lang="en-US" b="0" i="0" dirty="0">
                <a:solidFill>
                  <a:srgbClr val="2F2E2E"/>
                </a:solidFill>
                <a:effectLst/>
                <a:latin typeface="Palatino Linotype" panose="02040502050505030304" pitchFamily="18" charset="0"/>
                <a:cs typeface="Arial" panose="020B0604020202020204" pitchFamily="34" charset="0"/>
              </a:rPr>
              <a:t>An attribute that cannot be divided into smaller independent attribute is known as </a:t>
            </a:r>
            <a:r>
              <a:rPr lang="en-US" dirty="0">
                <a:solidFill>
                  <a:srgbClr val="2F2E2E"/>
                </a:solidFill>
                <a:effectLst/>
                <a:latin typeface="Palatino Linotype" panose="02040502050505030304" pitchFamily="18" charset="0"/>
                <a:cs typeface="Arial" panose="020B0604020202020204" pitchFamily="34" charset="0"/>
              </a:rPr>
              <a:t>atomic attribute</a:t>
            </a:r>
            <a:r>
              <a:rPr lang="en-US" b="0" i="0" dirty="0">
                <a:solidFill>
                  <a:srgbClr val="2F2E2E"/>
                </a:solidFill>
                <a:effectLst/>
                <a:latin typeface="Palatino Linotype" panose="02040502050505030304" pitchFamily="18" charset="0"/>
                <a:cs typeface="Arial" panose="020B0604020202020204" pitchFamily="34" charset="0"/>
              </a:rPr>
              <a:t>.</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ID’s,</a:t>
            </a:r>
            <a:r>
              <a:rPr lang="en-US" dirty="0">
                <a:solidFill>
                  <a:srgbClr val="FF0000"/>
                </a:solidFill>
                <a:latin typeface="Palatino Linotype" panose="02040502050505030304" pitchFamily="18" charset="0"/>
                <a:cs typeface="Arial" panose="020B0604020202020204" pitchFamily="34" charset="0"/>
              </a:rPr>
              <a:t> </a:t>
            </a:r>
            <a:r>
              <a:rPr lang="en-US" b="0" i="0" dirty="0">
                <a:solidFill>
                  <a:srgbClr val="2F2E2E"/>
                </a:solidFill>
                <a:effectLst/>
                <a:latin typeface="Palatino Linotype" panose="02040502050505030304" pitchFamily="18" charset="0"/>
              </a:rPr>
              <a:t>age, gender, zip, </a:t>
            </a:r>
            <a:r>
              <a:rPr lang="en-IN" dirty="0">
                <a:solidFill>
                  <a:srgbClr val="2F2E2E"/>
                </a:solidFill>
                <a:latin typeface="Palatino Linotype" panose="02040502050505030304" pitchFamily="18" charset="0"/>
              </a:rPr>
              <a:t>marital status</a:t>
            </a:r>
            <a:r>
              <a:rPr lang="en-US" dirty="0">
                <a:solidFill>
                  <a:srgbClr val="2F2E2E"/>
                </a:solidFill>
                <a:latin typeface="Palatino Linotype" panose="02040502050505030304" pitchFamily="18" charset="0"/>
              </a:rPr>
              <a:t> cannot further divide.</a:t>
            </a:r>
          </a:p>
          <a:p>
            <a:pPr marL="273050"/>
            <a:endParaRPr lang="en-US" dirty="0">
              <a:solidFill>
                <a:srgbClr val="2F2E2E"/>
              </a:solidFill>
              <a:latin typeface="Palatino Linotype" panose="02040502050505030304" pitchFamily="18"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Single Value Attribute: </a:t>
            </a:r>
            <a:r>
              <a:rPr lang="en-US" b="0" i="0" dirty="0">
                <a:solidFill>
                  <a:srgbClr val="2F2E2E"/>
                </a:solidFill>
                <a:effectLst/>
                <a:latin typeface="Palatino Linotype" panose="02040502050505030304" pitchFamily="18" charset="0"/>
              </a:rPr>
              <a:t>An attribute that has only single value is known as </a:t>
            </a:r>
            <a:r>
              <a:rPr lang="en-US" dirty="0">
                <a:solidFill>
                  <a:srgbClr val="2F2E2E"/>
                </a:solidFill>
                <a:effectLst/>
                <a:latin typeface="Palatino Linotype" panose="02040502050505030304" pitchFamily="18" charset="0"/>
              </a:rPr>
              <a:t>single valued attribute.</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manufactured part can have only one serial number, voter card,</a:t>
            </a:r>
            <a:r>
              <a:rPr lang="en-US" b="0" i="0" dirty="0">
                <a:solidFill>
                  <a:srgbClr val="2F2E2E"/>
                </a:solidFill>
                <a:effectLst/>
                <a:latin typeface="Palatino Linotype" panose="02040502050505030304" pitchFamily="18" charset="0"/>
              </a:rPr>
              <a:t> blood group, price, quantity, branch can have only one value.</a:t>
            </a:r>
          </a:p>
          <a:p>
            <a:pPr marL="273050"/>
            <a:endParaRPr lang="en-US" dirty="0">
              <a:solidFill>
                <a:srgbClr val="2F2E2E"/>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Stored Attribute: </a:t>
            </a:r>
            <a:r>
              <a:rPr lang="en-US" dirty="0">
                <a:solidFill>
                  <a:srgbClr val="2F2E2E"/>
                </a:solidFill>
                <a:latin typeface="Palatino Linotype" panose="02040502050505030304" pitchFamily="18" charset="0"/>
              </a:rPr>
              <a:t>The stored attribute are such attributes which are already stored in the database and from which the value of another attribute is derived.</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(HRA, DA…) can be derive from salary, age can be derived from </a:t>
            </a:r>
            <a:r>
              <a:rPr lang="en-US" b="0" i="0" dirty="0">
                <a:solidFill>
                  <a:srgbClr val="2F2E2E"/>
                </a:solidFill>
                <a:effectLst/>
                <a:latin typeface="Palatino Linotype" panose="02040502050505030304" pitchFamily="18" charset="0"/>
              </a:rPr>
              <a:t>DoB, t</a:t>
            </a:r>
            <a:r>
              <a:rPr lang="en-US" dirty="0">
                <a:solidFill>
                  <a:srgbClr val="2F2E2E"/>
                </a:solidFill>
                <a:latin typeface="Palatino Linotype" panose="02040502050505030304" pitchFamily="18" charset="0"/>
              </a:rPr>
              <a:t>otal marks or  average marks of a student can be derived from marks.</a:t>
            </a:r>
            <a:endParaRPr lang="en-IN" dirty="0">
              <a:solidFill>
                <a:srgbClr val="2F2E2E"/>
              </a:solidFill>
              <a:latin typeface="Palatino Linotype" panose="0204050205050503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p14="http://schemas.microsoft.com/office/powerpoint/2010/main" val="1923500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composite / multi valued attributes</a:t>
            </a:r>
          </a:p>
        </p:txBody>
      </p:sp>
      <p:sp>
        <p:nvSpPr>
          <p:cNvPr id="4" name="Rectangle 3"/>
          <p:cNvSpPr/>
          <p:nvPr/>
        </p:nvSpPr>
        <p:spPr>
          <a:xfrm>
            <a:off x="479377" y="332656"/>
            <a:ext cx="3130793"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Composite Attribute</a:t>
            </a:r>
            <a:endParaRPr lang="en-IN" sz="2400" dirty="0">
              <a:solidFill>
                <a:srgbClr val="2658E6"/>
              </a:solidFill>
            </a:endParaRPr>
          </a:p>
        </p:txBody>
      </p:sp>
      <p:sp>
        <p:nvSpPr>
          <p:cNvPr id="5" name="Rectangle 4"/>
          <p:cNvSpPr/>
          <p:nvPr/>
        </p:nvSpPr>
        <p:spPr>
          <a:xfrm>
            <a:off x="479376" y="4047455"/>
            <a:ext cx="3418372"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Multi Valued Attribute </a:t>
            </a:r>
            <a:endParaRPr lang="en-IN" sz="2400" dirty="0">
              <a:solidFill>
                <a:srgbClr val="2658E6"/>
              </a:solidFill>
            </a:endParaRPr>
          </a:p>
        </p:txBody>
      </p:sp>
      <p:sp>
        <p:nvSpPr>
          <p:cNvPr id="6" name="Rectangle 5"/>
          <p:cNvSpPr/>
          <p:nvPr/>
        </p:nvSpPr>
        <p:spPr>
          <a:xfrm>
            <a:off x="479376" y="861864"/>
            <a:ext cx="9883824" cy="1213089"/>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Name</a:t>
            </a:r>
            <a:r>
              <a:rPr lang="en-IN" b="1" dirty="0">
                <a:solidFill>
                  <a:schemeClr val="bg2">
                    <a:lumMod val="50000"/>
                  </a:schemeClr>
                </a:solidFill>
                <a:latin typeface="Palatino Linotype" panose="02040502050505030304" pitchFamily="18" charset="0"/>
              </a:rPr>
              <a:t> </a:t>
            </a:r>
            <a:r>
              <a:rPr lang="en-IN" dirty="0">
                <a:latin typeface="Palatino Linotype" panose="02040502050505030304" pitchFamily="18" charset="0"/>
              </a:rPr>
              <a:t>attribute: ( firstName, middleName, and lastName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PhoneNumber</a:t>
            </a:r>
            <a:r>
              <a:rPr lang="en-IN" b="1" dirty="0">
                <a:latin typeface="Palatino Linotype" panose="02040502050505030304" pitchFamily="18" charset="0"/>
              </a:rPr>
              <a:t> </a:t>
            </a:r>
            <a:r>
              <a:rPr lang="en-IN" dirty="0">
                <a:latin typeface="Palatino Linotype" panose="02040502050505030304" pitchFamily="18" charset="0"/>
              </a:rPr>
              <a:t>attribute: ( countryCode, cityCode, and phoneNumber )</a:t>
            </a:r>
          </a:p>
        </p:txBody>
      </p:sp>
      <p:sp>
        <p:nvSpPr>
          <p:cNvPr id="7" name="Rectangle 6"/>
          <p:cNvSpPr/>
          <p:nvPr/>
        </p:nvSpPr>
        <p:spPr>
          <a:xfrm>
            <a:off x="479376" y="4665581"/>
            <a:ext cx="9883824" cy="2050498"/>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Hobbies</a:t>
            </a:r>
            <a:r>
              <a:rPr lang="en-IN" b="1" dirty="0">
                <a:latin typeface="Palatino Linotype" panose="02040502050505030304" pitchFamily="18" charset="0"/>
              </a:rPr>
              <a:t> </a:t>
            </a:r>
            <a:r>
              <a:rPr lang="en-IN" dirty="0">
                <a:latin typeface="Palatino Linotype" panose="02040502050505030304" pitchFamily="18" charset="0"/>
              </a:rPr>
              <a:t>attribute: [ reading, hiking, hockey, skiing, photography, . . .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SpokenLanguages</a:t>
            </a:r>
            <a:r>
              <a:rPr lang="en-IN" b="1" dirty="0">
                <a:latin typeface="Palatino Linotype" panose="02040502050505030304" pitchFamily="18" charset="0"/>
              </a:rPr>
              <a:t> </a:t>
            </a:r>
            <a:r>
              <a:rPr lang="en-IN" dirty="0">
                <a:latin typeface="Palatino Linotype" panose="02040502050505030304" pitchFamily="18" charset="0"/>
              </a:rPr>
              <a:t>attribute: [ Hindi, Marathi, Gujarati, English, . . .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Degrees</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dirty="0">
                <a:latin typeface="Palatino Linotype" panose="02040502050505030304" pitchFamily="18" charset="0"/>
              </a:rPr>
              <a:t>: </a:t>
            </a:r>
            <a:r>
              <a:rPr lang="en-IN" dirty="0">
                <a:latin typeface="Palatino Linotype" panose="02040502050505030304" pitchFamily="18" charset="0"/>
              </a:rPr>
              <a:t>[ 10</a:t>
            </a:r>
            <a:r>
              <a:rPr lang="en-IN" baseline="30000" dirty="0">
                <a:latin typeface="Palatino Linotype" panose="02040502050505030304" pitchFamily="18" charset="0"/>
              </a:rPr>
              <a:t>th</a:t>
            </a:r>
            <a:r>
              <a:rPr lang="en-IN" dirty="0">
                <a:latin typeface="Palatino Linotype" panose="02040502050505030304" pitchFamily="18" charset="0"/>
              </a:rPr>
              <a:t> , 12</a:t>
            </a:r>
            <a:r>
              <a:rPr lang="en-IN" baseline="30000" dirty="0">
                <a:latin typeface="Palatino Linotype" panose="02040502050505030304" pitchFamily="18" charset="0"/>
              </a:rPr>
              <a:t>th</a:t>
            </a:r>
            <a:r>
              <a:rPr lang="en-IN" dirty="0">
                <a:latin typeface="Palatino Linotype" panose="02040502050505030304" pitchFamily="18" charset="0"/>
              </a:rPr>
              <a:t>, BE, ME, PhD, . . .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emailID</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i="1" dirty="0">
                <a:latin typeface="Palatino Linotype" panose="02040502050505030304" pitchFamily="18" charset="0"/>
              </a:rPr>
              <a:t>:</a:t>
            </a:r>
            <a:r>
              <a:rPr lang="en-IN" dirty="0">
                <a:latin typeface="Palatino Linotype" panose="02040502050505030304" pitchFamily="18" charset="0"/>
              </a:rPr>
              <a:t> [ saleel@gmail.com, salil@yahoomail.com, . . . ]</a:t>
            </a:r>
          </a:p>
        </p:txBody>
      </p:sp>
      <p:grpSp>
        <p:nvGrpSpPr>
          <p:cNvPr id="2" name="Group 1">
            <a:extLst>
              <a:ext uri="{FF2B5EF4-FFF2-40B4-BE49-F238E27FC236}">
                <a16:creationId xmlns:a16="http://schemas.microsoft.com/office/drawing/2014/main" id="{C89E1B55-B447-470E-AF99-30CAD90C8986}"/>
              </a:ext>
            </a:extLst>
          </p:cNvPr>
          <p:cNvGrpSpPr/>
          <p:nvPr/>
        </p:nvGrpSpPr>
        <p:grpSpPr>
          <a:xfrm>
            <a:off x="623392" y="2204864"/>
            <a:ext cx="7272808" cy="1512167"/>
            <a:chOff x="1850572" y="2570650"/>
            <a:chExt cx="7896225" cy="1536099"/>
          </a:xfrm>
        </p:grpSpPr>
        <p:pic>
          <p:nvPicPr>
            <p:cNvPr id="9" name="Picture 8"/>
            <p:cNvPicPr>
              <a:picLocks noChangeAspect="1"/>
            </p:cNvPicPr>
            <p:nvPr/>
          </p:nvPicPr>
          <p:blipFill>
            <a:blip r:embed="rId2" cstate="print"/>
            <a:stretch>
              <a:fillRect/>
            </a:stretch>
          </p:blipFill>
          <p:spPr>
            <a:xfrm>
              <a:off x="1900917" y="2570650"/>
              <a:ext cx="1543050" cy="419100"/>
            </a:xfrm>
            <a:prstGeom prst="rect">
              <a:avLst/>
            </a:prstGeom>
          </p:spPr>
        </p:pic>
        <p:pic>
          <p:nvPicPr>
            <p:cNvPr id="10" name="Picture 9"/>
            <p:cNvPicPr>
              <a:picLocks noChangeAspect="1"/>
            </p:cNvPicPr>
            <p:nvPr/>
          </p:nvPicPr>
          <p:blipFill>
            <a:blip r:embed="rId3" cstate="print"/>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cstate="print"/>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9564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Tree>
    <p:extLst>
      <p:ext uri="{BB962C8B-B14F-4D97-AF65-F5344CB8AC3E}">
        <p14:creationId xmlns:p14="http://schemas.microsoft.com/office/powerpoint/2010/main" val="747704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4"/>
          <p:cNvSpPr/>
          <p:nvPr/>
        </p:nvSpPr>
        <p:spPr>
          <a:xfrm>
            <a:off x="407368" y="990600"/>
            <a:ext cx="11377264" cy="2062103"/>
          </a:xfrm>
          <a:prstGeom prst="rect">
            <a:avLst/>
          </a:prstGeom>
        </p:spPr>
        <p:txBody>
          <a:bodyPr wrap="square">
            <a:spAutoFit/>
          </a:bodyPr>
          <a:lstStyle/>
          <a:p>
            <a:r>
              <a:rPr lang="en-IN" sz="2400" b="1" dirty="0">
                <a:solidFill>
                  <a:schemeClr val="accent6">
                    <a:lumMod val="50000"/>
                  </a:schemeClr>
                </a:solidFill>
                <a:latin typeface="Palatino Linotype" panose="02040502050505030304" pitchFamily="18" charset="0"/>
                <a:cs typeface="Arial" panose="020B0604020202020204" pitchFamily="34" charset="0"/>
              </a:rPr>
              <a:t>Prime attribute</a:t>
            </a:r>
            <a:r>
              <a:rPr lang="en-IN" sz="2400" b="1" dirty="0">
                <a:solidFill>
                  <a:schemeClr val="bg2">
                    <a:lumMod val="50000"/>
                  </a:schemeClr>
                </a:solidFill>
                <a:latin typeface="Palatino Linotype" panose="02040502050505030304" pitchFamily="18" charset="0"/>
                <a:cs typeface="Arial" panose="020B0604020202020204" pitchFamily="34" charset="0"/>
              </a:rPr>
              <a:t> </a:t>
            </a:r>
            <a:r>
              <a:rPr lang="en-IN" sz="2400" dirty="0">
                <a:solidFill>
                  <a:schemeClr val="accent6">
                    <a:lumMod val="50000"/>
                  </a:schemeClr>
                </a:solidFill>
                <a:latin typeface="Palatino Linotype" panose="02040502050505030304" pitchFamily="18" charset="0"/>
                <a:cs typeface="Arial" panose="020B0604020202020204" pitchFamily="34" charset="0"/>
              </a:rPr>
              <a:t>(</a:t>
            </a:r>
            <a:r>
              <a:rPr lang="en-IN" sz="2400" i="1" dirty="0">
                <a:solidFill>
                  <a:schemeClr val="accent6">
                    <a:lumMod val="50000"/>
                  </a:schemeClr>
                </a:solidFill>
                <a:latin typeface="Palatino Linotype" panose="02040502050505030304" pitchFamily="18" charset="0"/>
              </a:rPr>
              <a:t>Entity</a:t>
            </a:r>
            <a:r>
              <a:rPr lang="en-IN" sz="2400" dirty="0">
                <a:solidFill>
                  <a:schemeClr val="accent6">
                    <a:lumMod val="50000"/>
                  </a:schemeClr>
                </a:solidFill>
                <a:latin typeface="Palatino Linotype" panose="02040502050505030304" pitchFamily="18" charset="0"/>
              </a:rPr>
              <a:t> </a:t>
            </a:r>
            <a:r>
              <a:rPr lang="en-IN" sz="2400" i="1" dirty="0">
                <a:solidFill>
                  <a:schemeClr val="accent6">
                    <a:lumMod val="50000"/>
                  </a:schemeClr>
                </a:solidFill>
                <a:latin typeface="Palatino Linotype" panose="02040502050505030304" pitchFamily="18" charset="0"/>
              </a:rPr>
              <a:t>integrity</a:t>
            </a:r>
            <a:r>
              <a:rPr lang="en-IN" sz="2400" dirty="0">
                <a:solidFill>
                  <a:schemeClr val="accent6">
                    <a:lumMod val="50000"/>
                  </a:schemeClr>
                </a:solidFill>
                <a:latin typeface="Palatino Linotype" panose="02040502050505030304" pitchFamily="18" charset="0"/>
              </a:rPr>
              <a:t>)	</a:t>
            </a:r>
            <a:endParaRPr lang="en-IN" sz="2400"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 </a:t>
            </a:r>
            <a:r>
              <a:rPr lang="en-IN" sz="2000" b="1" dirty="0">
                <a:solidFill>
                  <a:srgbClr val="C00000"/>
                </a:solidFill>
                <a:latin typeface="Palatino Linotype" panose="02040502050505030304" pitchFamily="18" charset="0"/>
                <a:cs typeface="Arial" panose="020B0604020202020204" pitchFamily="34" charset="0"/>
              </a:rPr>
              <a:t>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known as a prime attribute.</a:t>
            </a:r>
          </a:p>
          <a:p>
            <a:endParaRPr lang="en-IN" sz="2000" dirty="0">
              <a:latin typeface="Palatino Linotype" panose="02040502050505030304" pitchFamily="18" charset="0"/>
              <a:cs typeface="Arial" panose="020B0604020202020204" pitchFamily="34" charset="0"/>
            </a:endParaRPr>
          </a:p>
          <a:p>
            <a:r>
              <a:rPr lang="en-IN" sz="2400" b="1" dirty="0">
                <a:solidFill>
                  <a:schemeClr val="accent6">
                    <a:lumMod val="50000"/>
                  </a:schemeClr>
                </a:solidFill>
                <a:latin typeface="Palatino Linotype" panose="02040502050505030304" pitchFamily="18" charset="0"/>
                <a:cs typeface="Arial" panose="020B0604020202020204" pitchFamily="34" charset="0"/>
              </a:rPr>
              <a:t>Non-prime attribute </a:t>
            </a:r>
          </a:p>
          <a:p>
            <a:r>
              <a:rPr lang="en-IN" sz="2000" dirty="0">
                <a:latin typeface="Palatino Linotype" panose="02040502050505030304" pitchFamily="18" charset="0"/>
                <a:cs typeface="Arial" panose="020B0604020202020204" pitchFamily="34" charset="0"/>
              </a:rPr>
              <a:t>An attribute, which is </a:t>
            </a:r>
            <a:r>
              <a:rPr lang="en-IN" sz="2000" b="1" dirty="0">
                <a:solidFill>
                  <a:srgbClr val="C00000"/>
                </a:solidFill>
                <a:latin typeface="Palatino Linotype" panose="02040502050505030304" pitchFamily="18" charset="0"/>
                <a:cs typeface="Arial" panose="020B0604020202020204" pitchFamily="34" charset="0"/>
              </a:rPr>
              <a:t>not a 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said to be a non-prime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56AA22-718B-48EE-BC0B-389C35895DB4}"/>
              </a:ext>
            </a:extLst>
          </p:cNvPr>
          <p:cNvSpPr/>
          <p:nvPr/>
        </p:nvSpPr>
        <p:spPr>
          <a:xfrm>
            <a:off x="335360" y="1382287"/>
            <a:ext cx="11449272" cy="2308324"/>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Why do we need databases (Use Case)?</a:t>
            </a:r>
          </a:p>
          <a:p>
            <a:endParaRPr lang="en-US" sz="2000" dirty="0">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We </a:t>
            </a:r>
            <a:r>
              <a:rPr lang="en-US" sz="2000" b="1" dirty="0">
                <a:solidFill>
                  <a:srgbClr val="222222"/>
                </a:solidFill>
                <a:latin typeface="Arial" panose="020B0604020202020204" pitchFamily="34" charset="0"/>
                <a:cs typeface="Arial" panose="020B0604020202020204" pitchFamily="34" charset="0"/>
              </a:rPr>
              <a:t>need databases</a:t>
            </a:r>
            <a:r>
              <a:rPr lang="en-US" sz="2000" dirty="0">
                <a:solidFill>
                  <a:srgbClr val="222222"/>
                </a:solidFill>
                <a:latin typeface="Arial" panose="020B0604020202020204" pitchFamily="34" charset="0"/>
                <a:cs typeface="Arial" panose="020B0604020202020204" pitchFamily="34" charset="0"/>
              </a:rPr>
              <a:t> because they organize data in a manner which allows us to </a:t>
            </a:r>
            <a:r>
              <a:rPr lang="en-US" sz="2000" dirty="0">
                <a:solidFill>
                  <a:srgbClr val="006C86"/>
                </a:solidFill>
                <a:latin typeface="Arial" panose="020B0604020202020204" pitchFamily="34" charset="0"/>
                <a:cs typeface="Arial" panose="020B0604020202020204" pitchFamily="34" charset="0"/>
              </a:rPr>
              <a:t>store</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query</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sort</a:t>
            </a:r>
            <a:r>
              <a:rPr lang="en-US" sz="2000" dirty="0">
                <a:solidFill>
                  <a:srgbClr val="222222"/>
                </a:solidFill>
                <a:latin typeface="Arial" panose="020B0604020202020204" pitchFamily="34" charset="0"/>
                <a:cs typeface="Arial" panose="020B0604020202020204" pitchFamily="34" charset="0"/>
              </a:rPr>
              <a:t>, and </a:t>
            </a:r>
            <a:r>
              <a:rPr lang="en-US" sz="2000" dirty="0">
                <a:solidFill>
                  <a:srgbClr val="006C86"/>
                </a:solidFill>
                <a:latin typeface="Arial" panose="020B0604020202020204" pitchFamily="34" charset="0"/>
                <a:cs typeface="Arial" panose="020B0604020202020204" pitchFamily="34" charset="0"/>
              </a:rPr>
              <a:t>manipulate</a:t>
            </a:r>
            <a:r>
              <a:rPr lang="en-US" sz="2000" dirty="0">
                <a:solidFill>
                  <a:srgbClr val="222222"/>
                </a:solidFill>
                <a:latin typeface="Arial" panose="020B0604020202020204" pitchFamily="34" charset="0"/>
                <a:cs typeface="Arial" panose="020B0604020202020204" pitchFamily="34" charset="0"/>
              </a:rPr>
              <a:t> data in various ways.</a:t>
            </a:r>
            <a:r>
              <a:rPr lang="en-US" sz="2000" dirty="0">
                <a:solidFill>
                  <a:srgbClr val="006C86"/>
                </a:solidFill>
                <a:latin typeface="Arial" panose="020B0604020202020204" pitchFamily="34" charset="0"/>
                <a:cs typeface="Arial" panose="020B0604020202020204" pitchFamily="34" charset="0"/>
              </a:rPr>
              <a:t> </a:t>
            </a:r>
            <a:r>
              <a:rPr lang="en-US" sz="2000" dirty="0">
                <a:solidFill>
                  <a:srgbClr val="C74C49"/>
                </a:solidFill>
                <a:latin typeface="Arial" panose="020B0604020202020204" pitchFamily="34" charset="0"/>
                <a:cs typeface="Arial" panose="020B0604020202020204" pitchFamily="34" charset="0"/>
              </a:rPr>
              <a:t>Databases  allow us to do all this things.</a:t>
            </a:r>
          </a:p>
          <a:p>
            <a:endParaRPr lang="en-US" sz="2000" dirty="0">
              <a:solidFill>
                <a:srgbClr val="222222"/>
              </a:solidFill>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Many companies collects data from different resource (like Weather data, Geographical data, Finance data, Scientific data, Transport data, Cultural data, etc.)</a:t>
            </a:r>
            <a:endParaRPr lang="en-US" sz="20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CB338E01-6A4B-470B-891B-450FBF1E1147}"/>
              </a:ext>
            </a:extLst>
          </p:cNvPr>
          <p:cNvSpPr txBox="1">
            <a:spLocks/>
          </p:cNvSpPr>
          <p:nvPr/>
        </p:nvSpPr>
        <p:spPr>
          <a:xfrm>
            <a:off x="1936265"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10621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p14="http://schemas.microsoft.com/office/powerpoint/2010/main" val="4151389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156788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147263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147263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141548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551384" y="1143000"/>
            <a:ext cx="10945216"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extBox 4">
            <a:extLst>
              <a:ext uri="{FF2B5EF4-FFF2-40B4-BE49-F238E27FC236}">
                <a16:creationId xmlns:a16="http://schemas.microsoft.com/office/drawing/2014/main" id="{F751A2D5-5197-47C4-85D2-95A855B71848}"/>
              </a:ext>
            </a:extLst>
          </p:cNvPr>
          <p:cNvSpPr txBox="1"/>
          <p:nvPr/>
        </p:nvSpPr>
        <p:spPr>
          <a:xfrm>
            <a:off x="10776520" y="188640"/>
            <a:ext cx="1243696" cy="523220"/>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i="0" dirty="0">
                <a:solidFill>
                  <a:schemeClr val="bg1"/>
                </a:solidFill>
                <a:effectLst/>
                <a:latin typeface="Times New Roman" panose="02020603050405020304" pitchFamily="18" charset="0"/>
              </a:rPr>
              <a:t>erdplus.com</a:t>
            </a:r>
          </a:p>
          <a:p>
            <a:pPr algn="l"/>
            <a:r>
              <a:rPr lang="en-IN" sz="1400" b="1" i="0" dirty="0">
                <a:solidFill>
                  <a:schemeClr val="bg1"/>
                </a:solidFill>
                <a:effectLst/>
                <a:latin typeface="Times New Roman" panose="02020603050405020304" pitchFamily="18" charset="0"/>
              </a:rPr>
              <a:t>www.draw.io</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99392"/>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a:t>
            </a:r>
          </a:p>
        </p:txBody>
      </p:sp>
      <p:grpSp>
        <p:nvGrpSpPr>
          <p:cNvPr id="13" name="Group 12">
            <a:extLst>
              <a:ext uri="{FF2B5EF4-FFF2-40B4-BE49-F238E27FC236}">
                <a16:creationId xmlns:a16="http://schemas.microsoft.com/office/drawing/2014/main" id="{DE2DFFA6-F420-42E9-B5AF-D7C629FF8F68}"/>
              </a:ext>
            </a:extLst>
          </p:cNvPr>
          <p:cNvGrpSpPr/>
          <p:nvPr/>
        </p:nvGrpSpPr>
        <p:grpSpPr>
          <a:xfrm>
            <a:off x="743068" y="432048"/>
            <a:ext cx="10705864" cy="6381328"/>
            <a:chOff x="743068" y="432048"/>
            <a:chExt cx="10705864" cy="6381328"/>
          </a:xfrm>
        </p:grpSpPr>
        <p:pic>
          <p:nvPicPr>
            <p:cNvPr id="4" name="Picture 3">
              <a:extLst>
                <a:ext uri="{FF2B5EF4-FFF2-40B4-BE49-F238E27FC236}">
                  <a16:creationId xmlns:a16="http://schemas.microsoft.com/office/drawing/2014/main" id="{2C80A607-6F18-41A4-BF70-2AF2C08732C1}"/>
                </a:ext>
              </a:extLst>
            </p:cNvPr>
            <p:cNvPicPr>
              <a:picLocks noChangeAspect="1"/>
            </p:cNvPicPr>
            <p:nvPr/>
          </p:nvPicPr>
          <p:blipFill>
            <a:blip r:embed="rId2"/>
            <a:stretch>
              <a:fillRect/>
            </a:stretch>
          </p:blipFill>
          <p:spPr>
            <a:xfrm>
              <a:off x="743068" y="432048"/>
              <a:ext cx="10705864" cy="6381328"/>
            </a:xfrm>
            <a:prstGeom prst="rect">
              <a:avLst/>
            </a:prstGeom>
          </p:spPr>
        </p:pic>
        <p:grpSp>
          <p:nvGrpSpPr>
            <p:cNvPr id="12" name="Group 11">
              <a:extLst>
                <a:ext uri="{FF2B5EF4-FFF2-40B4-BE49-F238E27FC236}">
                  <a16:creationId xmlns:a16="http://schemas.microsoft.com/office/drawing/2014/main" id="{434FB312-BCF8-4310-932A-832A3D7BAD96}"/>
                </a:ext>
              </a:extLst>
            </p:cNvPr>
            <p:cNvGrpSpPr/>
            <p:nvPr/>
          </p:nvGrpSpPr>
          <p:grpSpPr>
            <a:xfrm>
              <a:off x="839416" y="812659"/>
              <a:ext cx="2681706" cy="2094314"/>
              <a:chOff x="839416" y="812659"/>
              <a:chExt cx="2681706" cy="2094314"/>
            </a:xfrm>
          </p:grpSpPr>
          <p:sp>
            <p:nvSpPr>
              <p:cNvPr id="2" name="Oval 1">
                <a:extLst>
                  <a:ext uri="{FF2B5EF4-FFF2-40B4-BE49-F238E27FC236}">
                    <a16:creationId xmlns:a16="http://schemas.microsoft.com/office/drawing/2014/main" id="{7F1C6CBD-DE88-43DC-81F1-E8EF9D7E4C57}"/>
                  </a:ext>
                </a:extLst>
              </p:cNvPr>
              <p:cNvSpPr/>
              <p:nvPr/>
            </p:nvSpPr>
            <p:spPr>
              <a:xfrm>
                <a:off x="839416" y="812659"/>
                <a:ext cx="1296144" cy="53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05E3FFE-385A-4C5F-B4EA-67F717BFC305}"/>
                  </a:ext>
                </a:extLst>
              </p:cNvPr>
              <p:cNvSpPr txBox="1"/>
              <p:nvPr/>
            </p:nvSpPr>
            <p:spPr>
              <a:xfrm>
                <a:off x="1227641" y="924490"/>
                <a:ext cx="519694" cy="307777"/>
              </a:xfrm>
              <a:prstGeom prst="rect">
                <a:avLst/>
              </a:prstGeom>
              <a:noFill/>
            </p:spPr>
            <p:txBody>
              <a:bodyPr wrap="none" rtlCol="0">
                <a:spAutoFit/>
              </a:bodyPr>
              <a:lstStyle/>
              <a:p>
                <a:r>
                  <a:rPr lang="en-US" sz="1400" dirty="0"/>
                  <a:t>DoB</a:t>
                </a:r>
                <a:endParaRPr lang="en-IN" sz="1400" dirty="0"/>
              </a:p>
            </p:txBody>
          </p:sp>
          <p:cxnSp>
            <p:nvCxnSpPr>
              <p:cNvPr id="8" name="Straight Connector 7">
                <a:extLst>
                  <a:ext uri="{FF2B5EF4-FFF2-40B4-BE49-F238E27FC236}">
                    <a16:creationId xmlns:a16="http://schemas.microsoft.com/office/drawing/2014/main" id="{39F3AD6F-7A5F-4B60-BD80-F78ED6CC1F1E}"/>
                  </a:ext>
                </a:extLst>
              </p:cNvPr>
              <p:cNvCxnSpPr>
                <a:cxnSpLocks/>
                <a:stCxn id="2" idx="5"/>
              </p:cNvCxnSpPr>
              <p:nvPr/>
            </p:nvCxnSpPr>
            <p:spPr>
              <a:xfrm>
                <a:off x="1945744" y="1266271"/>
                <a:ext cx="1575378" cy="1640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degree, cardinality, domain and union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407368" y="1845439"/>
            <a:ext cx="11305256" cy="3600986"/>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Degree d(R) / Arity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attributes/columns</a:t>
            </a:r>
            <a:r>
              <a:rPr lang="en-IN" dirty="0">
                <a:solidFill>
                  <a:schemeClr val="tx1">
                    <a:lumMod val="75000"/>
                    <a:lumOff val="25000"/>
                  </a:schemeClr>
                </a:solidFill>
                <a:latin typeface="Palatino Linotype" panose="02040502050505030304" pitchFamily="18" charset="0"/>
              </a:rPr>
              <a:t> present in a relation/table is called </a:t>
            </a:r>
            <a:r>
              <a:rPr lang="en-IN" b="1" dirty="0">
                <a:solidFill>
                  <a:schemeClr val="tx1">
                    <a:lumMod val="75000"/>
                    <a:lumOff val="25000"/>
                  </a:schemeClr>
                </a:solidFill>
                <a:latin typeface="Palatino Linotype" panose="02040502050505030304" pitchFamily="18" charset="0"/>
              </a:rPr>
              <a:t>degree of the relation </a:t>
            </a:r>
            <a:r>
              <a:rPr lang="en-IN" dirty="0">
                <a:solidFill>
                  <a:schemeClr val="tx1">
                    <a:lumMod val="75000"/>
                    <a:lumOff val="25000"/>
                  </a:schemeClr>
                </a:solidFill>
                <a:latin typeface="Palatino Linotype" panose="02040502050505030304" pitchFamily="18" charset="0"/>
              </a:rPr>
              <a:t>and is denoted by </a:t>
            </a:r>
            <a:r>
              <a:rPr lang="en-IN" sz="2200" b="1" dirty="0">
                <a:solidFill>
                  <a:schemeClr val="tx1">
                    <a:lumMod val="75000"/>
                    <a:lumOff val="25000"/>
                  </a:schemeClr>
                </a:solidFill>
                <a:latin typeface="Palatino Linotype" panose="02040502050505030304" pitchFamily="18" charset="0"/>
              </a:rPr>
              <a:t>d(</a:t>
            </a:r>
            <a:r>
              <a:rPr lang="en-IN" sz="2200" b="1" i="1" dirty="0">
                <a:solidFill>
                  <a:schemeClr val="tx1">
                    <a:lumMod val="75000"/>
                    <a:lumOff val="25000"/>
                  </a:schemeClr>
                </a:solidFill>
                <a:latin typeface="Palatino Linotype" panose="02040502050505030304" pitchFamily="18" charset="0"/>
              </a:rPr>
              <a:t>R</a:t>
            </a:r>
            <a:r>
              <a:rPr lang="en-IN" sz="2200" b="1" dirty="0">
                <a:solidFill>
                  <a:schemeClr val="tx1">
                    <a:lumMod val="75000"/>
                    <a:lumOff val="25000"/>
                  </a:schemeClr>
                </a:solidFill>
                <a:latin typeface="Palatino Linotype" panose="02040502050505030304" pitchFamily="18" charset="0"/>
              </a:rPr>
              <a:t>)</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Cardinality |R|</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tuples/rows</a:t>
            </a:r>
            <a:r>
              <a:rPr lang="en-IN" dirty="0">
                <a:solidFill>
                  <a:schemeClr val="tx1">
                    <a:lumMod val="75000"/>
                    <a:lumOff val="25000"/>
                  </a:schemeClr>
                </a:solidFill>
                <a:latin typeface="Palatino Linotype" panose="02040502050505030304" pitchFamily="18" charset="0"/>
              </a:rPr>
              <a:t> present in a relation/table, </a:t>
            </a:r>
            <a:r>
              <a:rPr lang="en-IN" b="1" dirty="0">
                <a:solidFill>
                  <a:schemeClr val="tx1">
                    <a:lumMod val="75000"/>
                    <a:lumOff val="25000"/>
                  </a:schemeClr>
                </a:solidFill>
                <a:latin typeface="Palatino Linotype" panose="02040502050505030304" pitchFamily="18" charset="0"/>
              </a:rPr>
              <a:t>is called cardinality of a relation </a:t>
            </a:r>
            <a:r>
              <a:rPr lang="en-IN" dirty="0">
                <a:solidFill>
                  <a:schemeClr val="tx1">
                    <a:lumMod val="75000"/>
                    <a:lumOff val="25000"/>
                  </a:schemeClr>
                </a:solidFill>
                <a:latin typeface="Palatino Linotype" panose="02040502050505030304" pitchFamily="18" charset="0"/>
              </a:rPr>
              <a:t>and is denoted by </a:t>
            </a:r>
            <a:r>
              <a:rPr lang="en-IN" sz="2200"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Domain</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range of accepted values for an attribute of the relation </a:t>
            </a:r>
            <a:r>
              <a:rPr lang="en-IN" b="1" dirty="0">
                <a:solidFill>
                  <a:schemeClr val="tx1">
                    <a:lumMod val="75000"/>
                    <a:lumOff val="25000"/>
                  </a:schemeClr>
                </a:solidFill>
                <a:latin typeface="Palatino Linotype" panose="02040502050505030304" pitchFamily="18" charset="0"/>
              </a:rPr>
              <a:t>is called the domain of the attribute</a:t>
            </a:r>
            <a:r>
              <a:rPr lang="en-IN" dirty="0">
                <a:solidFill>
                  <a:schemeClr val="tx1">
                    <a:lumMod val="75000"/>
                    <a:lumOff val="25000"/>
                  </a:schemeClr>
                </a:solidFill>
                <a:latin typeface="Palatino Linotype" panose="02040502050505030304" pitchFamily="18" charset="0"/>
              </a:rPr>
              <a:t>. (</a:t>
            </a:r>
            <a:r>
              <a:rPr lang="en-IN" b="1" dirty="0">
                <a:solidFill>
                  <a:srgbClr val="5C4504"/>
                </a:solidFill>
                <a:latin typeface="Palatino Linotype" panose="02040502050505030304" pitchFamily="18" charset="0"/>
              </a:rPr>
              <a:t>Data Type</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Union Compatibility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Two relations </a:t>
            </a:r>
            <a:r>
              <a:rPr lang="en-IN"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and </a:t>
            </a:r>
            <a:r>
              <a:rPr lang="en-IN" b="1" i="1" dirty="0">
                <a:solidFill>
                  <a:schemeClr val="tx1">
                    <a:lumMod val="75000"/>
                    <a:lumOff val="25000"/>
                  </a:schemeClr>
                </a:solidFill>
                <a:latin typeface="Palatino Linotype" panose="02040502050505030304" pitchFamily="18" charset="0"/>
              </a:rPr>
              <a:t>S</a:t>
            </a:r>
            <a:r>
              <a:rPr lang="en-IN" dirty="0">
                <a:solidFill>
                  <a:schemeClr val="tx1">
                    <a:lumMod val="75000"/>
                    <a:lumOff val="25000"/>
                  </a:schemeClr>
                </a:solidFill>
                <a:latin typeface="Palatino Linotype" panose="02040502050505030304" pitchFamily="18" charset="0"/>
              </a:rPr>
              <a:t> are set to be Union Compatible to each other if and only if:</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They have the </a:t>
            </a:r>
            <a:r>
              <a:rPr lang="en-IN" b="1" dirty="0">
                <a:solidFill>
                  <a:schemeClr val="tx1">
                    <a:lumMod val="75000"/>
                    <a:lumOff val="25000"/>
                  </a:schemeClr>
                </a:solidFill>
                <a:latin typeface="Palatino Linotype" panose="02040502050505030304" pitchFamily="18" charset="0"/>
              </a:rPr>
              <a:t>same</a:t>
            </a:r>
            <a:r>
              <a:rPr lang="en-IN" dirty="0">
                <a:solidFill>
                  <a:schemeClr val="tx1">
                    <a:lumMod val="75000"/>
                    <a:lumOff val="25000"/>
                  </a:schemeClr>
                </a:solidFill>
                <a:latin typeface="Palatino Linotype" panose="02040502050505030304" pitchFamily="18" charset="0"/>
              </a:rPr>
              <a:t> </a:t>
            </a:r>
            <a:r>
              <a:rPr lang="en-IN" b="1" dirty="0">
                <a:solidFill>
                  <a:schemeClr val="tx1">
                    <a:lumMod val="75000"/>
                    <a:lumOff val="25000"/>
                  </a:schemeClr>
                </a:solidFill>
                <a:latin typeface="Palatino Linotype" panose="02040502050505030304" pitchFamily="18" charset="0"/>
              </a:rPr>
              <a:t>degree </a:t>
            </a:r>
            <a:r>
              <a:rPr lang="en-IN" sz="2200" b="1" dirty="0">
                <a:solidFill>
                  <a:schemeClr val="tx1">
                    <a:lumMod val="75000"/>
                    <a:lumOff val="25000"/>
                  </a:schemeClr>
                </a:solidFill>
                <a:latin typeface="Palatino Linotype" panose="02040502050505030304" pitchFamily="18" charset="0"/>
              </a:rPr>
              <a:t>d(R)</a:t>
            </a:r>
            <a:r>
              <a:rPr lang="en-IN" dirty="0">
                <a:solidFill>
                  <a:schemeClr val="tx1">
                    <a:lumMod val="75000"/>
                    <a:lumOff val="25000"/>
                  </a:schemeClr>
                </a:solidFill>
                <a:latin typeface="Palatino Linotype" panose="02040502050505030304" pitchFamily="18" charset="0"/>
              </a:rPr>
              <a:t>.</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Domains of the respective attributes should also be same.</a:t>
            </a:r>
          </a:p>
        </p:txBody>
      </p:sp>
    </p:spTree>
    <p:extLst>
      <p:ext uri="{BB962C8B-B14F-4D97-AF65-F5344CB8AC3E}">
        <p14:creationId xmlns:p14="http://schemas.microsoft.com/office/powerpoint/2010/main" val="265997695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52926" y="315233"/>
            <a:ext cx="6971666"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A domain constraint and types of data integrity constraints</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91344" y="1628800"/>
            <a:ext cx="11486869" cy="738664"/>
          </a:xfrm>
          <a:prstGeom prst="rect">
            <a:avLst/>
          </a:prstGeom>
        </p:spPr>
        <p:txBody>
          <a:bodyPr wrap="square">
            <a:spAutoFit/>
          </a:bodyPr>
          <a:lstStyle/>
          <a:p>
            <a:pPr marL="342900" indent="-342900" algn="just">
              <a:buFont typeface="Wingdings" panose="05000000000000000000" pitchFamily="2" charset="2"/>
              <a:buChar char="v"/>
            </a:pPr>
            <a:r>
              <a:rPr lang="en-IN" b="1" dirty="0">
                <a:solidFill>
                  <a:srgbClr val="0089A4"/>
                </a:solidFill>
                <a:latin typeface="Palatino Linotype" panose="02040502050505030304" pitchFamily="18" charset="0"/>
                <a:cs typeface="Arial" panose="020B0604020202020204" pitchFamily="34" charset="0"/>
              </a:rPr>
              <a:t>Domain Constraint </a:t>
            </a:r>
            <a:r>
              <a:rPr lang="en-IN" b="1" dirty="0">
                <a:latin typeface="Palatino Linotype" panose="02040502050505030304" pitchFamily="18" charset="0"/>
                <a:cs typeface="Arial" panose="020B0604020202020204" pitchFamily="34" charset="0"/>
              </a:rPr>
              <a:t>=</a:t>
            </a:r>
            <a:r>
              <a:rPr lang="en-IN" b="1" dirty="0">
                <a:solidFill>
                  <a:srgbClr val="0089A4"/>
                </a:solidFill>
                <a:latin typeface="Palatino Linotype" panose="02040502050505030304" pitchFamily="18" charset="0"/>
                <a:cs typeface="Arial" panose="020B0604020202020204" pitchFamily="34" charset="0"/>
              </a:rPr>
              <a:t> </a:t>
            </a:r>
            <a:r>
              <a:rPr lang="en-IN" dirty="0">
                <a:solidFill>
                  <a:schemeClr val="tx1">
                    <a:lumMod val="65000"/>
                    <a:lumOff val="35000"/>
                  </a:schemeClr>
                </a:solidFill>
                <a:latin typeface="Palatino Linotype" panose="02040502050505030304" pitchFamily="18" charset="0"/>
                <a:cs typeface="Arial" panose="020B0604020202020204" pitchFamily="34" charset="0"/>
              </a:rPr>
              <a:t>data type </a:t>
            </a:r>
            <a:r>
              <a:rPr lang="en-IN" b="1" dirty="0">
                <a:latin typeface="Palatino Linotype" panose="02040502050505030304" pitchFamily="18" charset="0"/>
                <a:cs typeface="Arial" panose="020B0604020202020204" pitchFamily="34" charset="0"/>
              </a:rPr>
              <a:t>+</a:t>
            </a:r>
            <a:r>
              <a:rPr lang="en-IN" dirty="0">
                <a:solidFill>
                  <a:schemeClr val="tx1">
                    <a:lumMod val="65000"/>
                    <a:lumOff val="35000"/>
                  </a:schemeClr>
                </a:solidFill>
                <a:latin typeface="Palatino Linotype" panose="02040502050505030304" pitchFamily="18" charset="0"/>
                <a:cs typeface="Arial" panose="020B0604020202020204" pitchFamily="34" charset="0"/>
              </a:rPr>
              <a:t> Constraints (</a:t>
            </a:r>
            <a:r>
              <a:rPr lang="en-IN" sz="1900" b="1" dirty="0">
                <a:solidFill>
                  <a:schemeClr val="tx1">
                    <a:lumMod val="65000"/>
                    <a:lumOff val="35000"/>
                  </a:schemeClr>
                </a:solidFill>
                <a:latin typeface="Palatino Linotype" panose="02040502050505030304" pitchFamily="18" charset="0"/>
                <a:cs typeface="Arial" panose="020B0604020202020204" pitchFamily="34" charset="0"/>
              </a:rPr>
              <a:t>not null/unique/primary key/foreign key/check/default</a:t>
            </a:r>
            <a:r>
              <a:rPr lang="en-IN" dirty="0">
                <a:solidFill>
                  <a:schemeClr val="tx1">
                    <a:lumMod val="65000"/>
                    <a:lumOff val="35000"/>
                  </a:schemeClr>
                </a:solidFill>
                <a:latin typeface="Palatino Linotype" panose="02040502050505030304" pitchFamily="18" charset="0"/>
                <a:cs typeface="Arial" panose="020B0604020202020204" pitchFamily="34" charset="0"/>
              </a:rPr>
              <a:t>)</a:t>
            </a:r>
          </a:p>
          <a:p>
            <a:pPr algn="just"/>
            <a:endParaRPr lang="en-IN" sz="500" dirty="0">
              <a:solidFill>
                <a:schemeClr val="tx1">
                  <a:lumMod val="65000"/>
                  <a:lumOff val="35000"/>
                </a:schemeClr>
              </a:solidFill>
              <a:latin typeface="Palatino Linotype" panose="02040502050505030304" pitchFamily="18" charset="0"/>
              <a:cs typeface="Arial" panose="020B0604020202020204" pitchFamily="34" charset="0"/>
            </a:endParaRPr>
          </a:p>
          <a:p>
            <a:pPr marL="355600" algn="just"/>
            <a:r>
              <a:rPr lang="en-IN" dirty="0">
                <a:solidFill>
                  <a:srgbClr val="FF0000"/>
                </a:solidFill>
                <a:latin typeface="Palatino Linotype" panose="02040502050505030304" pitchFamily="18" charset="0"/>
                <a:cs typeface="Arial" panose="020B0604020202020204" pitchFamily="34" charset="0"/>
              </a:rPr>
              <a:t>e.g.</a:t>
            </a:r>
            <a:r>
              <a:rPr lang="en-IN" dirty="0">
                <a:solidFill>
                  <a:schemeClr val="tx1">
                    <a:lumMod val="65000"/>
                    <a:lumOff val="35000"/>
                  </a:schemeClr>
                </a:solidFill>
                <a:latin typeface="Palatino Linotype" panose="02040502050505030304" pitchFamily="18" charset="0"/>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pk_custid </a:t>
            </a:r>
            <a:r>
              <a:rPr lang="en-IN" dirty="0">
                <a:solidFill>
                  <a:srgbClr val="FE1212"/>
                </a:solidFill>
                <a:latin typeface="Liberation Mono"/>
                <a:cs typeface="Arial" panose="020B0604020202020204" pitchFamily="34" charset="0"/>
              </a:rPr>
              <a:t>PRIMARY KEY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a:t>
            </a:r>
            <a:r>
              <a:rPr lang="en-IN" dirty="0">
                <a:solidFill>
                  <a:schemeClr val="bg1">
                    <a:lumMod val="65000"/>
                  </a:schemeClr>
                </a:solidFill>
                <a:latin typeface="Liberation Mono"/>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p:txBody>
      </p:sp>
      <p:sp>
        <p:nvSpPr>
          <p:cNvPr id="6" name="Rectangle 5"/>
          <p:cNvSpPr/>
          <p:nvPr/>
        </p:nvSpPr>
        <p:spPr>
          <a:xfrm>
            <a:off x="195513" y="3169999"/>
            <a:ext cx="11809312" cy="3139321"/>
          </a:xfrm>
          <a:prstGeom prst="rect">
            <a:avLst/>
          </a:prstGeom>
        </p:spPr>
        <p:txBody>
          <a:bodyPr wrap="square">
            <a:spAutoFit/>
          </a:bodyPr>
          <a:lstStyle/>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Entity</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 </a:t>
            </a:r>
            <a:r>
              <a:rPr lang="en-US" b="0" dirty="0">
                <a:effectLst/>
                <a:latin typeface="Palatino Linotype" panose="02040502050505030304" pitchFamily="18" charset="0"/>
              </a:rPr>
              <a:t>Entity Integrity Constraint is used to ensure the uniqueness of each record the table. There are primarily two types of integrity constraints that help us in ensuring the uniqueness of each row, namely, UNIQUE constraint and PRIMARY KEY constraint.</a:t>
            </a: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Referential</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US" b="0" i="0" dirty="0">
                <a:effectLst/>
                <a:latin typeface="Palatino Linotype" panose="02040502050505030304" pitchFamily="18" charset="0"/>
              </a:rPr>
              <a:t>Referential Integrity Constraint ensures that there always exists a valid relationship between two tables. This makes sure that if a foreign key exists in a table relationship then it should always reference a corresponding value in the second table or it should be null.</a:t>
            </a:r>
            <a:endParaRPr lang="en-IN"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Domain</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domain is a set of values of the same type. </a:t>
            </a:r>
            <a:r>
              <a:rPr lang="en-US" dirty="0">
                <a:latin typeface="Palatino Linotype" panose="02040502050505030304" pitchFamily="18" charset="0"/>
                <a:cs typeface="Arial" panose="020B0604020202020204" pitchFamily="34" charset="0"/>
              </a:rPr>
              <a:t>For example, we can specify if a particular column can hold null values or not, if the values have to be unique or not, the data type or size of values that can be entered in the column, the default values for the column, etc.</a:t>
            </a:r>
            <a:r>
              <a:rPr lang="en-IN" dirty="0">
                <a:latin typeface="Palatino Linotype" panose="02040502050505030304" pitchFamily="18" charset="0"/>
                <a:cs typeface="Arial" panose="020B0604020202020204" pitchFamily="34" charset="0"/>
              </a:rPr>
              <a:t>.</a:t>
            </a:r>
          </a:p>
        </p:txBody>
      </p:sp>
      <p:sp>
        <p:nvSpPr>
          <p:cNvPr id="7" name="Rectangle 6"/>
          <p:cNvSpPr/>
          <p:nvPr/>
        </p:nvSpPr>
        <p:spPr>
          <a:xfrm>
            <a:off x="382688" y="2607295"/>
            <a:ext cx="11622137" cy="400110"/>
          </a:xfrm>
          <a:prstGeom prst="rect">
            <a:avLst/>
          </a:prstGeom>
        </p:spPr>
        <p:txBody>
          <a:bodyPr wrap="square">
            <a:spAutoFit/>
          </a:bodyPr>
          <a:lstStyle/>
          <a:p>
            <a:r>
              <a:rPr lang="en-IN" sz="2000" dirty="0">
                <a:solidFill>
                  <a:schemeClr val="tx1">
                    <a:lumMod val="75000"/>
                    <a:lumOff val="25000"/>
                  </a:schemeClr>
                </a:solidFill>
                <a:latin typeface="Palatino Linotype" panose="02040502050505030304" pitchFamily="18" charset="0"/>
                <a:cs typeface="Arial" panose="020B0604020202020204" pitchFamily="34" charset="0"/>
              </a:rPr>
              <a:t>Three types of integrity constraints: </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entity integrity, referential integrity </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and</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 domain integrity</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t>
            </a:r>
          </a:p>
        </p:txBody>
      </p:sp>
      <p:sp>
        <p:nvSpPr>
          <p:cNvPr id="8" name="Rectangle 7"/>
          <p:cNvSpPr/>
          <p:nvPr/>
        </p:nvSpPr>
        <p:spPr>
          <a:xfrm>
            <a:off x="191344" y="7937"/>
            <a:ext cx="5638800" cy="830997"/>
          </a:xfrm>
          <a:prstGeom prst="rect">
            <a:avLst/>
          </a:prstGeom>
        </p:spPr>
        <p:txBody>
          <a:bodyPr wrap="square">
            <a:spAutoFit/>
          </a:bodyPr>
          <a:lstStyle/>
          <a:p>
            <a:r>
              <a:rPr lang="en-IN" sz="2400" dirty="0">
                <a:solidFill>
                  <a:srgbClr val="C74C49"/>
                </a:solidFill>
                <a:latin typeface="Palatino Linotype" panose="02040502050505030304" pitchFamily="18" charset="0"/>
              </a:rPr>
              <a:t>Data integrity refers to the correctness and completeness of data.</a:t>
            </a:r>
          </a:p>
        </p:txBody>
      </p:sp>
    </p:spTree>
    <p:extLst>
      <p:ext uri="{BB962C8B-B14F-4D97-AF65-F5344CB8AC3E}">
        <p14:creationId xmlns:p14="http://schemas.microsoft.com/office/powerpoint/2010/main" val="64766593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584775"/>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domain constraint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399039" y="1219200"/>
            <a:ext cx="10369153" cy="707886"/>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Palatino Linotype" panose="02040502050505030304" pitchFamily="18" charset="0"/>
              </a:rPr>
              <a:t>Domain Constraint = </a:t>
            </a:r>
            <a:r>
              <a:rPr lang="en-IN" sz="2000" dirty="0">
                <a:solidFill>
                  <a:srgbClr val="0089A4"/>
                </a:solidFill>
                <a:latin typeface="Palatino Linotype" panose="02040502050505030304" pitchFamily="18" charset="0"/>
              </a:rPr>
              <a:t>data type + Constraints (NOT NULL / UNIQUE / PRIMARY KEY / FOREIGN KEY / CHECK / DEFAULT)</a:t>
            </a:r>
          </a:p>
        </p:txBody>
      </p:sp>
      <p:sp>
        <p:nvSpPr>
          <p:cNvPr id="8" name="Rectangle 7"/>
          <p:cNvSpPr/>
          <p:nvPr/>
        </p:nvSpPr>
        <p:spPr>
          <a:xfrm>
            <a:off x="407368" y="2643183"/>
            <a:ext cx="11377264" cy="646331"/>
          </a:xfrm>
          <a:prstGeom prst="rect">
            <a:avLst/>
          </a:prstGeom>
        </p:spPr>
        <p:txBody>
          <a:bodyPr wrap="square">
            <a:spAutoFit/>
          </a:bodyPr>
          <a:lstStyle/>
          <a:p>
            <a:r>
              <a:rPr lang="en-US" dirty="0">
                <a:solidFill>
                  <a:srgbClr val="006C86"/>
                </a:solidFill>
                <a:latin typeface="Palatino Linotype" panose="02040502050505030304" pitchFamily="18" charset="0"/>
              </a:rPr>
              <a:t>Data Domain refers to all the valid values which a column may contain and can be done by giving data type to the column.</a:t>
            </a:r>
          </a:p>
        </p:txBody>
      </p:sp>
    </p:spTree>
    <p:extLst>
      <p:ext uri="{BB962C8B-B14F-4D97-AF65-F5344CB8AC3E}">
        <p14:creationId xmlns:p14="http://schemas.microsoft.com/office/powerpoint/2010/main" val="64120605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p:spPr>
        <p:txBody>
          <a:bodyPr wrap="square">
            <a:spAutoFit/>
          </a:bodyPr>
          <a:lstStyle/>
          <a:p>
            <a:pPr lvl="0" algn="r">
              <a:spcBef>
                <a:spcPct val="0"/>
              </a:spcBef>
              <a:defRPr/>
            </a:pPr>
            <a:r>
              <a:rPr lang="en-US" sz="3200" i="1" dirty="0">
                <a:solidFill>
                  <a:srgbClr val="FF9900"/>
                </a:solidFill>
                <a:latin typeface="Arial" pitchFamily="34" charset="0"/>
                <a:cs typeface="Arial" pitchFamily="34" charset="0"/>
              </a:rPr>
              <a:t>types</a:t>
            </a:r>
            <a:r>
              <a:rPr lang="en-US" sz="3200" dirty="0"/>
              <a:t> </a:t>
            </a:r>
            <a:r>
              <a:rPr lang="en-US" sz="3200" i="1" dirty="0">
                <a:solidFill>
                  <a:srgbClr val="FF9900"/>
                </a:solidFill>
                <a:latin typeface="Arial" pitchFamily="34" charset="0"/>
                <a:cs typeface="Arial" pitchFamily="34" charset="0"/>
              </a:rPr>
              <a:t>of</a:t>
            </a:r>
            <a:r>
              <a:rPr lang="en-US" sz="3200" dirty="0"/>
              <a:t> </a:t>
            </a:r>
            <a:r>
              <a:rPr lang="en-US" sz="3200" i="1" dirty="0">
                <a:solidFill>
                  <a:srgbClr val="FF9900"/>
                </a:solidFill>
                <a:latin typeface="Arial" pitchFamily="34" charset="0"/>
                <a:cs typeface="Arial" pitchFamily="34" charset="0"/>
              </a:rPr>
              <a:t>Keys</a:t>
            </a:r>
            <a:r>
              <a:rPr lang="en-IN" sz="3200" i="1" dirty="0">
                <a:solidFill>
                  <a:srgbClr val="FF9900"/>
                </a:solidFill>
                <a:latin typeface="Arial" pitchFamily="34" charset="0"/>
                <a:cs typeface="Arial" pitchFamily="34" charset="0"/>
              </a:rPr>
              <a:t>?</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43904" y="1954617"/>
            <a:ext cx="11856751" cy="4524315"/>
          </a:xfrm>
          <a:prstGeom prst="rect">
            <a:avLst/>
          </a:prstGeom>
        </p:spPr>
        <p:txBody>
          <a:bodyPr wrap="square">
            <a:spAutoFit/>
          </a:bodyPr>
          <a:lstStyle/>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Candidate Key: </a:t>
            </a:r>
            <a:r>
              <a:rPr lang="en-US" dirty="0">
                <a:solidFill>
                  <a:schemeClr val="tx1">
                    <a:lumMod val="65000"/>
                    <a:lumOff val="35000"/>
                  </a:schemeClr>
                </a:solidFill>
                <a:latin typeface="Palatino Linotype" panose="02040502050505030304" pitchFamily="18" charset="0"/>
                <a:cs typeface="Arial" panose="020B0604020202020204" pitchFamily="34" charset="0"/>
              </a:rPr>
              <a:t>are individual columns in a table that qualifies for uniqueness of all the rows. Here in Employee table EmployeeID,  PAN or emailID are Candidate keys.</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Primary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is the columns you choose to maintain uniqueness in a table. Here in Employee table you can choose either EmployeeID, PAN or emailID columns, EmployeeID is preferable choice.</a:t>
            </a:r>
          </a:p>
          <a:p>
            <a:pPr marL="285750" indent="-285750">
              <a:buFont typeface="Arial" panose="020B0604020202020204" pitchFamily="34" charset="0"/>
              <a:buChar char="•"/>
            </a:pPr>
            <a:endParaRPr lang="en-US" dirty="0">
              <a:solidFill>
                <a:schemeClr val="tx1">
                  <a:lumMod val="65000"/>
                  <a:lumOff val="3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Alternate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Candidate column other the primary key column, like if EmployeeID is primary key then , PAN or emailID columns would be the Alternate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Super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you add any other column to a primary key then it become a super key, like EmployeeID + FullName is a Super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Composite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a table do not have any single column that qualifies for a Candidate key, then you have to select 2 or more columns to make a row unique. Like if there is no EmployeeID, PAN or emailID columns, then you can make FullName + DateOfBirth as Composite key. But still there can be a narrow chance of duplicate row.</a:t>
            </a:r>
          </a:p>
        </p:txBody>
      </p:sp>
      <p:sp>
        <p:nvSpPr>
          <p:cNvPr id="2" name="Rectangle 1">
            <a:extLst>
              <a:ext uri="{FF2B5EF4-FFF2-40B4-BE49-F238E27FC236}">
                <a16:creationId xmlns:a16="http://schemas.microsoft.com/office/drawing/2014/main" id="{A00F4B72-19EC-4C4F-BF84-684395B5182C}"/>
              </a:ext>
            </a:extLst>
          </p:cNvPr>
          <p:cNvSpPr/>
          <p:nvPr/>
        </p:nvSpPr>
        <p:spPr>
          <a:xfrm>
            <a:off x="119336" y="1268760"/>
            <a:ext cx="11881320"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i="1" dirty="0">
                <a:solidFill>
                  <a:srgbClr val="570528"/>
                </a:solidFill>
                <a:latin typeface="Liberation Mono"/>
              </a:rPr>
              <a:t>r</a:t>
            </a:r>
            <a:r>
              <a:rPr lang="en-US" sz="2400" dirty="0">
                <a:solidFill>
                  <a:srgbClr val="570528"/>
                </a:solidFill>
                <a:latin typeface="Liberation Mono"/>
              </a:rPr>
              <a:t> = Employee(EmployeeID, FullName, job, salary, PAN, DateOfBirth, emailID, deptno)</a:t>
            </a:r>
          </a:p>
        </p:txBody>
      </p:sp>
      <p:sp>
        <p:nvSpPr>
          <p:cNvPr id="8" name="TextBox 7">
            <a:extLst>
              <a:ext uri="{FF2B5EF4-FFF2-40B4-BE49-F238E27FC236}">
                <a16:creationId xmlns:a16="http://schemas.microsoft.com/office/drawing/2014/main" id="{64F692CE-D5CF-4EC6-AF4B-765B3FC84A13}"/>
              </a:ext>
            </a:extLst>
          </p:cNvPr>
          <p:cNvSpPr txBox="1"/>
          <p:nvPr/>
        </p:nvSpPr>
        <p:spPr>
          <a:xfrm>
            <a:off x="47328" y="116632"/>
            <a:ext cx="7045604" cy="769441"/>
          </a:xfrm>
          <a:prstGeom prst="rect">
            <a:avLst/>
          </a:prstGeom>
          <a:noFill/>
        </p:spPr>
        <p:txBody>
          <a:bodyPr wrap="square">
            <a:spAutoFit/>
          </a:bodyPr>
          <a:lstStyle/>
          <a:p>
            <a:r>
              <a:rPr lang="en-IN" sz="2200" dirty="0">
                <a:solidFill>
                  <a:srgbClr val="5C4504"/>
                </a:solidFill>
                <a:latin typeface="Palatino Linotype" panose="02040502050505030304" pitchFamily="18" charset="0"/>
              </a:rPr>
              <a:t>Keys are used to establish relationships between tables and also to uniquely identify any record in the table. </a:t>
            </a:r>
          </a:p>
        </p:txBody>
      </p:sp>
    </p:spTree>
    <p:extLst>
      <p:ext uri="{BB962C8B-B14F-4D97-AF65-F5344CB8AC3E}">
        <p14:creationId xmlns:p14="http://schemas.microsoft.com/office/powerpoint/2010/main" val="9673378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695400" y="2438967"/>
            <a:ext cx="9614812"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a:latin typeface="Arial" pitchFamily="34" charset="0"/>
                <a:cs typeface="Arial" pitchFamily="34" charset="0"/>
              </a:rPr>
              <a:t>one-to-one (1:1)</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one-to-many (1:M)</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many-to-many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cstate="print"/>
          <a:stretch>
            <a:fillRect/>
          </a:stretch>
        </p:blipFill>
        <p:spPr>
          <a:xfrm>
            <a:off x="5791201" y="2166090"/>
            <a:ext cx="1857375" cy="790575"/>
          </a:xfrm>
          <a:prstGeom prst="rect">
            <a:avLst/>
          </a:prstGeom>
        </p:spPr>
      </p:pic>
      <p:pic>
        <p:nvPicPr>
          <p:cNvPr id="8" name="Picture 7" descr="many_to_many_entity_relationship_diagram.jpg"/>
          <p:cNvPicPr>
            <a:picLocks noChangeAspect="1"/>
          </p:cNvPicPr>
          <p:nvPr/>
        </p:nvPicPr>
        <p:blipFill>
          <a:blip r:embed="rId3" cstate="print"/>
          <a:stretch>
            <a:fillRect/>
          </a:stretch>
        </p:blipFill>
        <p:spPr>
          <a:xfrm>
            <a:off x="6004913" y="4620422"/>
            <a:ext cx="2314575" cy="1457325"/>
          </a:xfrm>
          <a:prstGeom prst="rect">
            <a:avLst/>
          </a:prstGeom>
        </p:spPr>
      </p:pic>
      <p:pic>
        <p:nvPicPr>
          <p:cNvPr id="9" name="Picture 8" descr="one_to_many_entity_relationship_diagram.jpg"/>
          <p:cNvPicPr>
            <a:picLocks noChangeAspect="1"/>
          </p:cNvPicPr>
          <p:nvPr/>
        </p:nvPicPr>
        <p:blipFill>
          <a:blip r:embed="rId4" cstate="print"/>
          <a:stretch>
            <a:fillRect/>
          </a:stretch>
        </p:blipFill>
        <p:spPr>
          <a:xfrm>
            <a:off x="5929313" y="2995047"/>
            <a:ext cx="2828925" cy="1333500"/>
          </a:xfrm>
          <a:prstGeom prst="rect">
            <a:avLst/>
          </a:prstGeom>
        </p:spPr>
      </p:pic>
      <p:sp>
        <p:nvSpPr>
          <p:cNvPr id="4" name="Rectangle 3"/>
          <p:cNvSpPr/>
          <p:nvPr/>
        </p:nvSpPr>
        <p:spPr>
          <a:xfrm>
            <a:off x="695400" y="1174532"/>
            <a:ext cx="6410934" cy="461665"/>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one-to-one relationship</a:t>
            </a:r>
          </a:p>
        </p:txBody>
      </p:sp>
    </p:spTree>
    <p:extLst>
      <p:ext uri="{BB962C8B-B14F-4D97-AF65-F5344CB8AC3E}">
        <p14:creationId xmlns:p14="http://schemas.microsoft.com/office/powerpoint/2010/main" val="164540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2324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7" name="Rectangle 16">
            <a:extLst>
              <a:ext uri="{FF2B5EF4-FFF2-40B4-BE49-F238E27FC236}">
                <a16:creationId xmlns:a16="http://schemas.microsoft.com/office/drawing/2014/main" id="{C078924E-739D-44F4-A904-71C9047A4AB9}"/>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sp>
        <p:nvSpPr>
          <p:cNvPr id="18" name="Rectangle 17">
            <a:extLst>
              <a:ext uri="{FF2B5EF4-FFF2-40B4-BE49-F238E27FC236}">
                <a16:creationId xmlns:a16="http://schemas.microsoft.com/office/drawing/2014/main"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grpSp>
        <p:nvGrpSpPr>
          <p:cNvPr id="27" name="Group 26">
            <a:extLst>
              <a:ext uri="{FF2B5EF4-FFF2-40B4-BE49-F238E27FC236}">
                <a16:creationId xmlns:a16="http://schemas.microsoft.com/office/drawing/2014/main" id="{1B7E5188-DF80-4F4A-B8C1-EE8DC1356550}"/>
              </a:ext>
            </a:extLst>
          </p:cNvPr>
          <p:cNvGrpSpPr/>
          <p:nvPr/>
        </p:nvGrpSpPr>
        <p:grpSpPr>
          <a:xfrm>
            <a:off x="292512" y="3276600"/>
            <a:ext cx="11492120" cy="2616932"/>
            <a:chOff x="292512" y="3265124"/>
            <a:chExt cx="11492120" cy="2616932"/>
          </a:xfrm>
        </p:grpSpPr>
        <p:sp>
          <p:nvSpPr>
            <p:cNvPr id="28" name="Rectangle 27">
              <a:extLst>
                <a:ext uri="{FF2B5EF4-FFF2-40B4-BE49-F238E27FC236}">
                  <a16:creationId xmlns:a16="http://schemas.microsoft.com/office/drawing/2014/main" id="{6CB30761-DCA7-4384-9E12-EE8F4F5CC2E8}"/>
                </a:ext>
              </a:extLst>
            </p:cNvPr>
            <p:cNvSpPr/>
            <p:nvPr/>
          </p:nvSpPr>
          <p:spPr>
            <a:xfrm>
              <a:off x="292512" y="3265124"/>
              <a:ext cx="1987063"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Country-1</a:t>
              </a:r>
              <a:endParaRPr lang="en-IN" sz="2200" dirty="0">
                <a:solidFill>
                  <a:schemeClr val="tx1"/>
                </a:solidFill>
                <a:latin typeface="Vrinda" panose="020B0502040204020203" pitchFamily="34" charset="0"/>
                <a:cs typeface="Vrinda" panose="020B0502040204020203" pitchFamily="34" charset="0"/>
              </a:endParaRPr>
            </a:p>
          </p:txBody>
        </p:sp>
        <p:sp>
          <p:nvSpPr>
            <p:cNvPr id="29" name="Rectangle 28">
              <a:extLst>
                <a:ext uri="{FF2B5EF4-FFF2-40B4-BE49-F238E27FC236}">
                  <a16:creationId xmlns:a16="http://schemas.microsoft.com/office/drawing/2014/main" id="{AB153281-0BCF-4321-AAF6-FF64733E8762}"/>
                </a:ext>
              </a:extLst>
            </p:cNvPr>
            <p:cNvSpPr/>
            <p:nvPr/>
          </p:nvSpPr>
          <p:spPr>
            <a:xfrm>
              <a:off x="4367808"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Capital-1</a:t>
              </a:r>
              <a:endParaRPr lang="en-IN" sz="2200" dirty="0">
                <a:solidFill>
                  <a:schemeClr val="tx1"/>
                </a:solidFill>
                <a:latin typeface="Vrinda" panose="020B0502040204020203" pitchFamily="34" charset="0"/>
                <a:cs typeface="Vrinda" panose="020B0502040204020203" pitchFamily="34" charset="0"/>
              </a:endParaRPr>
            </a:p>
          </p:txBody>
        </p:sp>
        <p:sp>
          <p:nvSpPr>
            <p:cNvPr id="30" name="Rectangle 29">
              <a:extLst>
                <a:ext uri="{FF2B5EF4-FFF2-40B4-BE49-F238E27FC236}">
                  <a16:creationId xmlns:a16="http://schemas.microsoft.com/office/drawing/2014/main" id="{0E7B610C-77A8-4A89-8C11-EDD2D96A6189}"/>
                </a:ext>
              </a:extLst>
            </p:cNvPr>
            <p:cNvSpPr/>
            <p:nvPr/>
          </p:nvSpPr>
          <p:spPr>
            <a:xfrm>
              <a:off x="7680176" y="3265124"/>
              <a:ext cx="2029780"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Country-1</a:t>
              </a:r>
              <a:endParaRPr lang="en-IN" sz="2200" dirty="0">
                <a:solidFill>
                  <a:schemeClr val="tx1"/>
                </a:solidFill>
                <a:latin typeface="Vrinda" panose="020B0502040204020203" pitchFamily="34" charset="0"/>
                <a:cs typeface="Vrinda" panose="020B0502040204020203" pitchFamily="34" charset="0"/>
              </a:endParaRPr>
            </a:p>
          </p:txBody>
        </p:sp>
        <p:sp>
          <p:nvSpPr>
            <p:cNvPr id="31" name="Rectangle 30">
              <a:extLst>
                <a:ext uri="{FF2B5EF4-FFF2-40B4-BE49-F238E27FC236}">
                  <a16:creationId xmlns:a16="http://schemas.microsoft.com/office/drawing/2014/main" id="{9CA91BFD-3989-45A8-9F8D-CD5B22D2C472}"/>
                </a:ext>
              </a:extLst>
            </p:cNvPr>
            <p:cNvSpPr/>
            <p:nvPr/>
          </p:nvSpPr>
          <p:spPr>
            <a:xfrm>
              <a:off x="2294090" y="4258971"/>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sp>
          <p:nvSpPr>
            <p:cNvPr id="32" name="Rectangle 31">
              <a:extLst>
                <a:ext uri="{FF2B5EF4-FFF2-40B4-BE49-F238E27FC236}">
                  <a16:creationId xmlns:a16="http://schemas.microsoft.com/office/drawing/2014/main" id="{11161B47-E3C0-4939-B14D-A47C8662ACE2}"/>
                </a:ext>
              </a:extLst>
            </p:cNvPr>
            <p:cNvSpPr/>
            <p:nvPr/>
          </p:nvSpPr>
          <p:spPr>
            <a:xfrm>
              <a:off x="6744072" y="4405122"/>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33" name="Rectangle 32">
              <a:extLst>
                <a:ext uri="{FF2B5EF4-FFF2-40B4-BE49-F238E27FC236}">
                  <a16:creationId xmlns:a16="http://schemas.microsoft.com/office/drawing/2014/main" id="{96A9340A-FB6E-4545-B54B-3FB32B3EAE2E}"/>
                </a:ext>
              </a:extLst>
            </p:cNvPr>
            <p:cNvSpPr/>
            <p:nvPr/>
          </p:nvSpPr>
          <p:spPr>
            <a:xfrm>
              <a:off x="9840416"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Capital-1</a:t>
              </a:r>
              <a:endParaRPr lang="en-IN" sz="2200" dirty="0">
                <a:solidFill>
                  <a:schemeClr val="tx1"/>
                </a:solidFill>
                <a:latin typeface="Vrinda" panose="020B0502040204020203" pitchFamily="34" charset="0"/>
                <a:cs typeface="Vrinda" panose="020B0502040204020203" pitchFamily="34" charset="0"/>
              </a:endParaRPr>
            </a:p>
          </p:txBody>
        </p:sp>
        <p:sp>
          <p:nvSpPr>
            <p:cNvPr id="34" name="Rectangle 33">
              <a:extLst>
                <a:ext uri="{FF2B5EF4-FFF2-40B4-BE49-F238E27FC236}">
                  <a16:creationId xmlns:a16="http://schemas.microsoft.com/office/drawing/2014/main" id="{E77830FB-9A94-4A2E-8F9E-EE4CCBD5DDDF}"/>
                </a:ext>
              </a:extLst>
            </p:cNvPr>
            <p:cNvSpPr/>
            <p:nvPr/>
          </p:nvSpPr>
          <p:spPr>
            <a:xfrm>
              <a:off x="292512" y="4177546"/>
              <a:ext cx="1987063"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Country-2</a:t>
              </a:r>
              <a:endParaRPr lang="en-IN" sz="2200" dirty="0">
                <a:solidFill>
                  <a:schemeClr val="tx1"/>
                </a:solidFill>
                <a:latin typeface="Vrinda" panose="020B0502040204020203" pitchFamily="34" charset="0"/>
                <a:cs typeface="Vrinda" panose="020B0502040204020203" pitchFamily="34" charset="0"/>
              </a:endParaRPr>
            </a:p>
          </p:txBody>
        </p:sp>
        <p:sp>
          <p:nvSpPr>
            <p:cNvPr id="35" name="Rectangle 34">
              <a:extLst>
                <a:ext uri="{FF2B5EF4-FFF2-40B4-BE49-F238E27FC236}">
                  <a16:creationId xmlns:a16="http://schemas.microsoft.com/office/drawing/2014/main" id="{852563ED-8A74-4E9B-9BB1-380A38AD1E30}"/>
                </a:ext>
              </a:extLst>
            </p:cNvPr>
            <p:cNvSpPr/>
            <p:nvPr/>
          </p:nvSpPr>
          <p:spPr>
            <a:xfrm>
              <a:off x="4367808"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Capital-2</a:t>
              </a:r>
              <a:endParaRPr lang="en-IN" sz="2200" dirty="0">
                <a:solidFill>
                  <a:schemeClr val="tx1"/>
                </a:solidFill>
                <a:latin typeface="Vrinda" panose="020B0502040204020203" pitchFamily="34" charset="0"/>
                <a:cs typeface="Vrinda" panose="020B0502040204020203" pitchFamily="34" charset="0"/>
              </a:endParaRPr>
            </a:p>
          </p:txBody>
        </p:sp>
        <p:sp>
          <p:nvSpPr>
            <p:cNvPr id="36" name="Rectangle 35">
              <a:extLst>
                <a:ext uri="{FF2B5EF4-FFF2-40B4-BE49-F238E27FC236}">
                  <a16:creationId xmlns:a16="http://schemas.microsoft.com/office/drawing/2014/main" id="{B0EE5C98-B517-4940-9578-587B9ACE7B26}"/>
                </a:ext>
              </a:extLst>
            </p:cNvPr>
            <p:cNvSpPr/>
            <p:nvPr/>
          </p:nvSpPr>
          <p:spPr>
            <a:xfrm>
              <a:off x="7680176" y="4177546"/>
              <a:ext cx="2029780"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Country-2</a:t>
              </a:r>
              <a:endParaRPr lang="en-IN" sz="2200" dirty="0">
                <a:solidFill>
                  <a:schemeClr val="tx1"/>
                </a:solidFill>
                <a:latin typeface="Vrinda" panose="020B0502040204020203" pitchFamily="34" charset="0"/>
                <a:cs typeface="Vrinda" panose="020B0502040204020203" pitchFamily="34" charset="0"/>
              </a:endParaRPr>
            </a:p>
          </p:txBody>
        </p:sp>
        <p:sp>
          <p:nvSpPr>
            <p:cNvPr id="37" name="Rectangle 36">
              <a:extLst>
                <a:ext uri="{FF2B5EF4-FFF2-40B4-BE49-F238E27FC236}">
                  <a16:creationId xmlns:a16="http://schemas.microsoft.com/office/drawing/2014/main" id="{A1619DF3-E25C-48E3-8FE5-BAF7B57DCC58}"/>
                </a:ext>
              </a:extLst>
            </p:cNvPr>
            <p:cNvSpPr/>
            <p:nvPr/>
          </p:nvSpPr>
          <p:spPr>
            <a:xfrm>
              <a:off x="9840416"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Capital-2</a:t>
              </a:r>
              <a:endParaRPr lang="en-IN" sz="2200" dirty="0">
                <a:solidFill>
                  <a:schemeClr val="tx1"/>
                </a:solidFill>
                <a:latin typeface="Vrinda" panose="020B0502040204020203" pitchFamily="34" charset="0"/>
                <a:cs typeface="Vrinda" panose="020B0502040204020203" pitchFamily="34" charset="0"/>
              </a:endParaRPr>
            </a:p>
          </p:txBody>
        </p:sp>
        <p:sp>
          <p:nvSpPr>
            <p:cNvPr id="38" name="Rectangle 37">
              <a:extLst>
                <a:ext uri="{FF2B5EF4-FFF2-40B4-BE49-F238E27FC236}">
                  <a16:creationId xmlns:a16="http://schemas.microsoft.com/office/drawing/2014/main" id="{BBA4EA87-E00F-4496-9365-CCF8DB8A59A6}"/>
                </a:ext>
              </a:extLst>
            </p:cNvPr>
            <p:cNvSpPr/>
            <p:nvPr/>
          </p:nvSpPr>
          <p:spPr>
            <a:xfrm>
              <a:off x="292512" y="5089968"/>
              <a:ext cx="1987063"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Country-3</a:t>
              </a:r>
              <a:endParaRPr lang="en-IN" sz="2200" dirty="0">
                <a:solidFill>
                  <a:schemeClr val="tx1"/>
                </a:solidFill>
                <a:latin typeface="Vrinda" panose="020B0502040204020203" pitchFamily="34" charset="0"/>
                <a:cs typeface="Vrinda" panose="020B0502040204020203" pitchFamily="34" charset="0"/>
              </a:endParaRPr>
            </a:p>
          </p:txBody>
        </p:sp>
        <p:sp>
          <p:nvSpPr>
            <p:cNvPr id="39" name="Rectangle 38">
              <a:extLst>
                <a:ext uri="{FF2B5EF4-FFF2-40B4-BE49-F238E27FC236}">
                  <a16:creationId xmlns:a16="http://schemas.microsoft.com/office/drawing/2014/main" id="{C52CFF38-5D24-4E3E-A852-0A81315D203B}"/>
                </a:ext>
              </a:extLst>
            </p:cNvPr>
            <p:cNvSpPr/>
            <p:nvPr/>
          </p:nvSpPr>
          <p:spPr>
            <a:xfrm>
              <a:off x="4367808"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Capital-3</a:t>
              </a:r>
              <a:endParaRPr lang="en-IN" sz="2200" dirty="0">
                <a:solidFill>
                  <a:schemeClr val="tx1"/>
                </a:solidFill>
                <a:latin typeface="Vrinda" panose="020B0502040204020203" pitchFamily="34" charset="0"/>
                <a:cs typeface="Vrinda" panose="020B0502040204020203" pitchFamily="34" charset="0"/>
              </a:endParaRPr>
            </a:p>
          </p:txBody>
        </p:sp>
        <p:sp>
          <p:nvSpPr>
            <p:cNvPr id="40" name="Rectangle 39">
              <a:extLst>
                <a:ext uri="{FF2B5EF4-FFF2-40B4-BE49-F238E27FC236}">
                  <a16:creationId xmlns:a16="http://schemas.microsoft.com/office/drawing/2014/main" id="{F8C62D94-AA22-4187-BA9C-593B55E14A04}"/>
                </a:ext>
              </a:extLst>
            </p:cNvPr>
            <p:cNvSpPr/>
            <p:nvPr/>
          </p:nvSpPr>
          <p:spPr>
            <a:xfrm>
              <a:off x="7666617" y="5089968"/>
              <a:ext cx="2029780"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Country-3</a:t>
              </a:r>
              <a:endParaRPr lang="en-IN" sz="2200" dirty="0">
                <a:solidFill>
                  <a:schemeClr val="tx1"/>
                </a:solidFill>
                <a:latin typeface="Vrinda" panose="020B0502040204020203" pitchFamily="34" charset="0"/>
                <a:cs typeface="Vrinda" panose="020B0502040204020203" pitchFamily="34" charset="0"/>
              </a:endParaRPr>
            </a:p>
          </p:txBody>
        </p:sp>
        <p:sp>
          <p:nvSpPr>
            <p:cNvPr id="41" name="Rectangle 40">
              <a:extLst>
                <a:ext uri="{FF2B5EF4-FFF2-40B4-BE49-F238E27FC236}">
                  <a16:creationId xmlns:a16="http://schemas.microsoft.com/office/drawing/2014/main" id="{FD2CA094-394E-402E-87E6-011978A99E8F}"/>
                </a:ext>
              </a:extLst>
            </p:cNvPr>
            <p:cNvSpPr/>
            <p:nvPr/>
          </p:nvSpPr>
          <p:spPr>
            <a:xfrm>
              <a:off x="9812420"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Capital-3</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30469094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one-to-many relationship</a:t>
            </a:r>
          </a:p>
        </p:txBody>
      </p:sp>
    </p:spTree>
    <p:extLst>
      <p:ext uri="{BB962C8B-B14F-4D97-AF65-F5344CB8AC3E}">
        <p14:creationId xmlns:p14="http://schemas.microsoft.com/office/powerpoint/2010/main" val="1778769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sp>
        <p:nvSpPr>
          <p:cNvPr id="21" name="Rectangle 20">
            <a:extLst>
              <a:ext uri="{FF2B5EF4-FFF2-40B4-BE49-F238E27FC236}">
                <a16:creationId xmlns:a16="http://schemas.microsoft.com/office/drawing/2014/main" id="{B4F66151-EED6-4171-8A2F-88B53771FE18}"/>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zero or more row in the table on the other side of their relationship. </a:t>
            </a:r>
          </a:p>
        </p:txBody>
      </p:sp>
      <p:sp>
        <p:nvSpPr>
          <p:cNvPr id="23" name="Rectangle 22">
            <a:extLst>
              <a:ext uri="{FF2B5EF4-FFF2-40B4-BE49-F238E27FC236}">
                <a16:creationId xmlns:a16="http://schemas.microsoft.com/office/drawing/2014/main" id="{5AE765EC-924E-4252-8FA7-8625CE4BDD3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grpSp>
        <p:nvGrpSpPr>
          <p:cNvPr id="3" name="Group 2">
            <a:extLst>
              <a:ext uri="{FF2B5EF4-FFF2-40B4-BE49-F238E27FC236}">
                <a16:creationId xmlns:a16="http://schemas.microsoft.com/office/drawing/2014/main"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45" name="Rectangle 44">
              <a:extLst>
                <a:ext uri="{FF2B5EF4-FFF2-40B4-BE49-F238E27FC236}">
                  <a16:creationId xmlns:a16="http://schemas.microsoft.com/office/drawing/2014/main"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47" name="Rectangle 46">
              <a:extLst>
                <a:ext uri="{FF2B5EF4-FFF2-40B4-BE49-F238E27FC236}">
                  <a16:creationId xmlns:a16="http://schemas.microsoft.com/office/drawing/2014/main"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48" name="Rectangle 47">
              <a:extLst>
                <a:ext uri="{FF2B5EF4-FFF2-40B4-BE49-F238E27FC236}">
                  <a16:creationId xmlns:a16="http://schemas.microsoft.com/office/drawing/2014/main"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4" name="Rectangle 53">
              <a:extLst>
                <a:ext uri="{FF2B5EF4-FFF2-40B4-BE49-F238E27FC236}">
                  <a16:creationId xmlns:a16="http://schemas.microsoft.com/office/drawing/2014/main" id="{5C7ACCFC-E7FE-4FD5-9AE5-3227CE7FDD9F}"/>
                </a:ext>
              </a:extLst>
            </p:cNvPr>
            <p:cNvSpPr/>
            <p:nvPr/>
          </p:nvSpPr>
          <p:spPr>
            <a:xfrm>
              <a:off x="76488" y="4989580"/>
              <a:ext cx="2232000" cy="504056"/>
            </a:xfrm>
            <a:prstGeom prst="rect">
              <a:avLst/>
            </a:prstGeom>
            <a:pattFill prst="pct5">
              <a:fgClr>
                <a:srgbClr val="FF0000"/>
              </a:fgClr>
              <a:bgClr>
                <a:schemeClr val="bg2"/>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Customer-5</a:t>
              </a:r>
            </a:p>
          </p:txBody>
        </p:sp>
        <p:sp>
          <p:nvSpPr>
            <p:cNvPr id="55" name="Rectangle 54">
              <a:extLst>
                <a:ext uri="{FF2B5EF4-FFF2-40B4-BE49-F238E27FC236}">
                  <a16:creationId xmlns:a16="http://schemas.microsoft.com/office/drawing/2014/main"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4" name="Rectangle 63">
              <a:extLst>
                <a:ext uri="{FF2B5EF4-FFF2-40B4-BE49-F238E27FC236}">
                  <a16:creationId xmlns:a16="http://schemas.microsoft.com/office/drawing/2014/main"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9" name="Rectangle 68">
              <a:extLst>
                <a:ext uri="{FF2B5EF4-FFF2-40B4-BE49-F238E27FC236}">
                  <a16:creationId xmlns:a16="http://schemas.microsoft.com/office/drawing/2014/main"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0" name="Rectangle 69">
              <a:extLst>
                <a:ext uri="{FF2B5EF4-FFF2-40B4-BE49-F238E27FC236}">
                  <a16:creationId xmlns:a16="http://schemas.microsoft.com/office/drawing/2014/main"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1" name="Rectangle 70">
              <a:extLst>
                <a:ext uri="{FF2B5EF4-FFF2-40B4-BE49-F238E27FC236}">
                  <a16:creationId xmlns:a16="http://schemas.microsoft.com/office/drawing/2014/main"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2" name="Rectangle 71">
              <a:extLst>
                <a:ext uri="{FF2B5EF4-FFF2-40B4-BE49-F238E27FC236}">
                  <a16:creationId xmlns:a16="http://schemas.microsoft.com/office/drawing/2014/main"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77" name="Rectangle 76">
              <a:extLst>
                <a:ext uri="{FF2B5EF4-FFF2-40B4-BE49-F238E27FC236}">
                  <a16:creationId xmlns:a16="http://schemas.microsoft.com/office/drawing/2014/main"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1727666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many-to-one relationship</a:t>
            </a:r>
          </a:p>
        </p:txBody>
      </p:sp>
    </p:spTree>
    <p:extLst>
      <p:ext uri="{BB962C8B-B14F-4D97-AF65-F5344CB8AC3E}">
        <p14:creationId xmlns:p14="http://schemas.microsoft.com/office/powerpoint/2010/main" val="8949109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a:solidFill>
                  <a:srgbClr val="DC525C"/>
                </a:solidFill>
                <a:latin typeface="Segoe UI Light" panose="020B0502040204020203" pitchFamily="34" charset="0"/>
                <a:cs typeface="Segoe UI Light" panose="020B0502040204020203" pitchFamily="34" charset="0"/>
              </a:rPr>
              <a:t>many-to-many </a:t>
            </a:r>
            <a:r>
              <a:rPr lang="en-US" sz="5000" dirty="0">
                <a:solidFill>
                  <a:srgbClr val="DC525C"/>
                </a:solidFill>
                <a:latin typeface="Segoe UI Light" panose="020B0502040204020203" pitchFamily="34" charset="0"/>
                <a:cs typeface="Segoe UI Light" panose="020B0502040204020203" pitchFamily="34" charset="0"/>
              </a:rPr>
              <a:t>relationship</a:t>
            </a:r>
          </a:p>
        </p:txBody>
      </p:sp>
    </p:spTree>
    <p:extLst>
      <p:ext uri="{BB962C8B-B14F-4D97-AF65-F5344CB8AC3E}">
        <p14:creationId xmlns:p14="http://schemas.microsoft.com/office/powerpoint/2010/main" val="1526016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many-to-many relationship</a:t>
            </a:r>
          </a:p>
        </p:txBody>
      </p:sp>
      <p:sp>
        <p:nvSpPr>
          <p:cNvPr id="25" name="Rectangle 24">
            <a:extLst>
              <a:ext uri="{FF2B5EF4-FFF2-40B4-BE49-F238E27FC236}">
                <a16:creationId xmlns:a16="http://schemas.microsoft.com/office/drawing/2014/main" id="{794F464A-E28B-48B4-90C6-E53F17B5E808}"/>
              </a:ext>
            </a:extLst>
          </p:cNvPr>
          <p:cNvSpPr/>
          <p:nvPr/>
        </p:nvSpPr>
        <p:spPr>
          <a:xfrm>
            <a:off x="292514" y="692696"/>
            <a:ext cx="11348101"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many-to-many </a:t>
            </a:r>
            <a:r>
              <a:rPr lang="en-US" sz="2000" dirty="0">
                <a:latin typeface="Palatino Linotype" pitchFamily="18" charset="0"/>
              </a:rPr>
              <a:t>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t>
            </a:r>
            <a:r>
              <a:rPr lang="en-US" sz="2000" b="1" i="1" dirty="0">
                <a:latin typeface="Palatino Linotype" panose="02040502050505030304" pitchFamily="18" charset="0"/>
              </a:rPr>
              <a:t>R</a:t>
            </a:r>
            <a:r>
              <a:rPr lang="en-US" sz="2000" dirty="0">
                <a:latin typeface="Palatino Linotype" pitchFamily="18" charset="0"/>
              </a:rPr>
              <a:t> may contain a parent instance for which there are many children in </a:t>
            </a:r>
            <a:r>
              <a:rPr lang="en-US" sz="2000" b="1" i="1" dirty="0">
                <a:latin typeface="Palatino Linotype" panose="02040502050505030304" pitchFamily="18" charset="0"/>
              </a:rPr>
              <a:t>S</a:t>
            </a:r>
            <a:r>
              <a:rPr lang="en-US" sz="2000" dirty="0">
                <a:latin typeface="Palatino Linotype" pitchFamily="18" charset="0"/>
              </a:rPr>
              <a:t> and vice versa.</a:t>
            </a:r>
          </a:p>
        </p:txBody>
      </p:sp>
      <p:sp>
        <p:nvSpPr>
          <p:cNvPr id="9" name="TextBox 8">
            <a:extLst>
              <a:ext uri="{FF2B5EF4-FFF2-40B4-BE49-F238E27FC236}">
                <a16:creationId xmlns:a16="http://schemas.microsoft.com/office/drawing/2014/main" id="{47F17EF7-8A49-4FDD-AA68-255BC52A609B}"/>
              </a:ext>
            </a:extLst>
          </p:cNvPr>
          <p:cNvSpPr txBox="1"/>
          <p:nvPr/>
        </p:nvSpPr>
        <p:spPr>
          <a:xfrm>
            <a:off x="899994" y="4509120"/>
            <a:ext cx="487020" cy="584775"/>
          </a:xfrm>
          <a:prstGeom prst="rect">
            <a:avLst/>
          </a:prstGeom>
          <a:noFill/>
        </p:spPr>
        <p:txBody>
          <a:bodyPr wrap="square">
            <a:spAutoFit/>
          </a:bodyPr>
          <a:lstStyle/>
          <a:p>
            <a:r>
              <a:rPr lang="en-US" sz="3200" b="1" dirty="0">
                <a:latin typeface="Palatino Linotype" pitchFamily="18" charset="0"/>
              </a:rPr>
              <a:t>=</a:t>
            </a:r>
            <a:endParaRPr lang="en-IN" b="1" dirty="0"/>
          </a:p>
        </p:txBody>
      </p:sp>
      <p:sp>
        <p:nvSpPr>
          <p:cNvPr id="10" name="TextBox 9">
            <a:extLst>
              <a:ext uri="{FF2B5EF4-FFF2-40B4-BE49-F238E27FC236}">
                <a16:creationId xmlns:a16="http://schemas.microsoft.com/office/drawing/2014/main" id="{73191B78-393D-4321-9CD2-0FB22A2B18AB}"/>
              </a:ext>
            </a:extLst>
          </p:cNvPr>
          <p:cNvSpPr txBox="1"/>
          <p:nvPr/>
        </p:nvSpPr>
        <p:spPr>
          <a:xfrm>
            <a:off x="5491470" y="3708321"/>
            <a:ext cx="442745" cy="584775"/>
          </a:xfrm>
          <a:prstGeom prst="rect">
            <a:avLst/>
          </a:prstGeom>
          <a:noFill/>
        </p:spPr>
        <p:txBody>
          <a:bodyPr wrap="square">
            <a:spAutoFit/>
          </a:bodyPr>
          <a:lstStyle/>
          <a:p>
            <a:r>
              <a:rPr lang="en-US" sz="3200" b="1" dirty="0">
                <a:latin typeface="Palatino Linotype" pitchFamily="18" charset="0"/>
              </a:rPr>
              <a:t>=</a:t>
            </a:r>
            <a:endParaRPr lang="en-IN" b="1" dirty="0"/>
          </a:p>
        </p:txBody>
      </p:sp>
      <p:grpSp>
        <p:nvGrpSpPr>
          <p:cNvPr id="4" name="Group 3">
            <a:extLst>
              <a:ext uri="{FF2B5EF4-FFF2-40B4-BE49-F238E27FC236}">
                <a16:creationId xmlns:a16="http://schemas.microsoft.com/office/drawing/2014/main" id="{0AE6AEE1-4BC7-4EF6-ADC7-3764C613DC0B}"/>
              </a:ext>
            </a:extLst>
          </p:cNvPr>
          <p:cNvGrpSpPr/>
          <p:nvPr/>
        </p:nvGrpSpPr>
        <p:grpSpPr>
          <a:xfrm>
            <a:off x="292514" y="2031826"/>
            <a:ext cx="11636134" cy="4421510"/>
            <a:chOff x="292514" y="2031826"/>
            <a:chExt cx="11636134" cy="4421510"/>
          </a:xfrm>
        </p:grpSpPr>
        <p:pic>
          <p:nvPicPr>
            <p:cNvPr id="3" name="Picture 2">
              <a:extLst>
                <a:ext uri="{FF2B5EF4-FFF2-40B4-BE49-F238E27FC236}">
                  <a16:creationId xmlns:a16="http://schemas.microsoft.com/office/drawing/2014/main" id="{A31FD8F0-1D08-4FED-AFF6-38F0E77AB4EC}"/>
                </a:ext>
              </a:extLst>
            </p:cNvPr>
            <p:cNvPicPr>
              <a:picLocks noChangeAspect="1"/>
            </p:cNvPicPr>
            <p:nvPr/>
          </p:nvPicPr>
          <p:blipFill>
            <a:blip r:embed="rId2"/>
            <a:stretch>
              <a:fillRect/>
            </a:stretch>
          </p:blipFill>
          <p:spPr>
            <a:xfrm>
              <a:off x="292514" y="2031826"/>
              <a:ext cx="11636134" cy="4421510"/>
            </a:xfrm>
            <a:prstGeom prst="rect">
              <a:avLst/>
            </a:prstGeom>
          </p:spPr>
        </p:pic>
        <p:grpSp>
          <p:nvGrpSpPr>
            <p:cNvPr id="27" name="Group 26">
              <a:extLst>
                <a:ext uri="{FF2B5EF4-FFF2-40B4-BE49-F238E27FC236}">
                  <a16:creationId xmlns:a16="http://schemas.microsoft.com/office/drawing/2014/main" id="{20234C42-DB0F-4A2D-BFDA-EA24EAAD18E4}"/>
                </a:ext>
              </a:extLst>
            </p:cNvPr>
            <p:cNvGrpSpPr/>
            <p:nvPr/>
          </p:nvGrpSpPr>
          <p:grpSpPr>
            <a:xfrm>
              <a:off x="2847256" y="5171144"/>
              <a:ext cx="296416" cy="446562"/>
              <a:chOff x="751786" y="5985284"/>
              <a:chExt cx="296416" cy="446562"/>
            </a:xfrm>
          </p:grpSpPr>
          <p:cxnSp>
            <p:nvCxnSpPr>
              <p:cNvPr id="8" name="Straight Connector 7">
                <a:extLst>
                  <a:ext uri="{FF2B5EF4-FFF2-40B4-BE49-F238E27FC236}">
                    <a16:creationId xmlns:a16="http://schemas.microsoft.com/office/drawing/2014/main" id="{26F6E554-E1CD-4E21-B3F6-5AEFED03F2A8}"/>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2FDC28E-E254-4DF1-BFE1-BADC32879C43}"/>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a16="http://schemas.microsoft.com/office/drawing/2014/main" id="{994BFEF9-52DA-4E18-91A0-908C153728ED}"/>
                </a:ext>
              </a:extLst>
            </p:cNvPr>
            <p:cNvGrpSpPr/>
            <p:nvPr/>
          </p:nvGrpSpPr>
          <p:grpSpPr>
            <a:xfrm rot="10800000">
              <a:off x="4799857" y="4782638"/>
              <a:ext cx="296416" cy="446562"/>
              <a:chOff x="751786" y="5985284"/>
              <a:chExt cx="296416" cy="446562"/>
            </a:xfrm>
          </p:grpSpPr>
          <p:cxnSp>
            <p:nvCxnSpPr>
              <p:cNvPr id="32" name="Straight Connector 31">
                <a:extLst>
                  <a:ext uri="{FF2B5EF4-FFF2-40B4-BE49-F238E27FC236}">
                    <a16:creationId xmlns:a16="http://schemas.microsoft.com/office/drawing/2014/main" id="{83015BDD-48EB-45C2-ACE3-67C99148A821}"/>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C0B6D6D-5DD4-470E-8CE1-5BF260810836}"/>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596" y="1371603"/>
            <a:ext cx="914281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MySQL</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753167" y="2819400"/>
            <a:ext cx="8685669"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168" y="4470735"/>
            <a:ext cx="4202657" cy="2185666"/>
          </a:xfrm>
          <a:prstGeom prst="rect">
            <a:avLst/>
          </a:prstGeom>
        </p:spPr>
      </p:pic>
      <p:sp>
        <p:nvSpPr>
          <p:cNvPr id="5" name="TextBox 4"/>
          <p:cNvSpPr txBox="1"/>
          <p:nvPr/>
        </p:nvSpPr>
        <p:spPr>
          <a:xfrm>
            <a:off x="119336" y="3740839"/>
            <a:ext cx="10657184" cy="1200329"/>
          </a:xfrm>
          <a:prstGeom prst="rect">
            <a:avLst/>
          </a:prstGeom>
          <a:noFill/>
        </p:spPr>
        <p:txBody>
          <a:bodyPr wrap="square" rtlCol="0">
            <a:spAutoFit/>
          </a:bodyPr>
          <a:lstStyle/>
          <a:p>
            <a:r>
              <a:rPr lang="en-IN" sz="2000" dirty="0"/>
              <a:t>When you use MySQL, you’re actually using at least two programmes. One program is the MySQL server </a:t>
            </a:r>
            <a:r>
              <a:rPr lang="en-IN" sz="2800" dirty="0"/>
              <a:t>(</a:t>
            </a:r>
            <a:r>
              <a:rPr lang="en-IN" sz="3200" i="1" dirty="0">
                <a:solidFill>
                  <a:srgbClr val="FF0000"/>
                </a:solidFill>
              </a:rPr>
              <a:t>mysqld.exe</a:t>
            </a:r>
            <a:r>
              <a:rPr lang="en-IN" sz="2800" dirty="0"/>
              <a:t>)</a:t>
            </a:r>
            <a:r>
              <a:rPr lang="en-IN" sz="2000" i="1" dirty="0"/>
              <a:t> </a:t>
            </a:r>
            <a:r>
              <a:rPr lang="en-IN" sz="2000" dirty="0"/>
              <a:t>and other program is MySQL client program </a:t>
            </a:r>
            <a:r>
              <a:rPr lang="en-IN" sz="2800" dirty="0"/>
              <a:t>(</a:t>
            </a:r>
            <a:r>
              <a:rPr lang="en-IN" sz="3200" i="1" dirty="0">
                <a:solidFill>
                  <a:srgbClr val="FF0000"/>
                </a:solidFill>
              </a:rPr>
              <a:t>mysql.exe</a:t>
            </a:r>
            <a:r>
              <a:rPr lang="en-IN" sz="2800" dirty="0"/>
              <a:t>)</a:t>
            </a:r>
            <a:r>
              <a:rPr lang="en-IN" sz="2000" dirty="0"/>
              <a:t>  that connects to the database server.</a:t>
            </a:r>
            <a:endParaRPr lang="en-IN" sz="2000" i="1" dirty="0"/>
          </a:p>
        </p:txBody>
      </p:sp>
    </p:spTree>
    <p:extLst>
      <p:ext uri="{BB962C8B-B14F-4D97-AF65-F5344CB8AC3E}">
        <p14:creationId xmlns:p14="http://schemas.microsoft.com/office/powerpoint/2010/main" val="1497936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SQL?</a:t>
            </a:r>
          </a:p>
        </p:txBody>
      </p:sp>
    </p:spTree>
    <p:extLst>
      <p:ext uri="{BB962C8B-B14F-4D97-AF65-F5344CB8AC3E}">
        <p14:creationId xmlns:p14="http://schemas.microsoft.com/office/powerpoint/2010/main" val="1052945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3" name="Rectangle 2"/>
          <p:cNvSpPr/>
          <p:nvPr/>
        </p:nvSpPr>
        <p:spPr>
          <a:xfrm>
            <a:off x="335360" y="1220559"/>
            <a:ext cx="11449272" cy="1200329"/>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a:t>
            </a:r>
            <a:r>
              <a:rPr lang="en-IN" sz="2400" b="1" dirty="0">
                <a:latin typeface="Segoe UI Light" panose="020B0502040204020203" pitchFamily="34" charset="0"/>
                <a:cs typeface="Segoe UI Light" panose="020B0502040204020203" pitchFamily="34" charset="0"/>
              </a:rPr>
              <a:t>Structured Query Language</a:t>
            </a:r>
            <a:r>
              <a:rPr lang="en-IN" sz="2400" dirty="0">
                <a:latin typeface="Segoe UI Light" panose="020B0502040204020203" pitchFamily="34" charset="0"/>
                <a:cs typeface="Segoe UI Light" panose="020B0502040204020203" pitchFamily="34" charset="0"/>
              </a:rPr>
              <a:t>) is a database language designed and developed for managing data in relational database management systems (</a:t>
            </a:r>
            <a:r>
              <a:rPr lang="en-IN" sz="2400" b="1" dirty="0">
                <a:latin typeface="Segoe UI Light" panose="020B0502040204020203" pitchFamily="34" charset="0"/>
                <a:cs typeface="Segoe UI Light" panose="020B0502040204020203" pitchFamily="34" charset="0"/>
              </a:rPr>
              <a:t>RDBMS</a:t>
            </a:r>
            <a:r>
              <a:rPr lang="en-IN" sz="2400" dirty="0">
                <a:latin typeface="Segoe UI Light" panose="020B0502040204020203" pitchFamily="34" charset="0"/>
                <a:cs typeface="Segoe UI Light" panose="020B0502040204020203" pitchFamily="34" charset="0"/>
              </a:rPr>
              <a:t>). SQL is common language for all Relational Databases.</a:t>
            </a:r>
          </a:p>
        </p:txBody>
      </p:sp>
      <p:pic>
        <p:nvPicPr>
          <p:cNvPr id="9" name="Picture 2" descr="Related image">
            <a:extLst>
              <a:ext uri="{FF2B5EF4-FFF2-40B4-BE49-F238E27FC236}">
                <a16:creationId xmlns:a16="http://schemas.microsoft.com/office/drawing/2014/main" id="{92C2FCF3-CBD3-40C1-8E31-4F775FB3DCB0}"/>
              </a:ext>
            </a:extLst>
          </p:cNvPr>
          <p:cNvPicPr>
            <a:picLocks noChangeAspect="1" noChangeArrowheads="1"/>
          </p:cNvPicPr>
          <p:nvPr/>
        </p:nvPicPr>
        <p:blipFill>
          <a:blip r:embed="rId2" cstate="print"/>
          <a:srcRect/>
          <a:stretch>
            <a:fillRect/>
          </a:stretch>
        </p:blipFill>
        <p:spPr bwMode="auto">
          <a:xfrm>
            <a:off x="1524596" y="2966115"/>
            <a:ext cx="8838048" cy="3463560"/>
          </a:xfrm>
          <a:prstGeom prst="rect">
            <a:avLst/>
          </a:prstGeom>
          <a:noFill/>
        </p:spPr>
      </p:pic>
    </p:spTree>
    <p:extLst>
      <p:ext uri="{BB962C8B-B14F-4D97-AF65-F5344CB8AC3E}">
        <p14:creationId xmlns:p14="http://schemas.microsoft.com/office/powerpoint/2010/main" val="1415780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https://cdncontribute.geeksforgeeks.org/wp-content/uploads/sql-commands.jpg"/>
          <p:cNvPicPr>
            <a:picLocks noChangeAspect="1" noChangeArrowheads="1"/>
          </p:cNvPicPr>
          <p:nvPr/>
        </p:nvPicPr>
        <p:blipFill>
          <a:blip r:embed="rId2" cstate="print"/>
          <a:srcRect/>
          <a:stretch>
            <a:fillRect/>
          </a:stretch>
        </p:blipFill>
        <p:spPr bwMode="auto">
          <a:xfrm>
            <a:off x="794" y="322783"/>
            <a:ext cx="12190413" cy="4286256"/>
          </a:xfrm>
          <a:prstGeom prst="rect">
            <a:avLst/>
          </a:prstGeom>
          <a:noFill/>
        </p:spPr>
      </p:pic>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9" name="Rectangle 8">
            <a:extLst>
              <a:ext uri="{FF2B5EF4-FFF2-40B4-BE49-F238E27FC236}">
                <a16:creationId xmlns:a16="http://schemas.microsoft.com/office/drawing/2014/main" id="{21D463F1-BAAD-4732-BDD3-00C1B05E4B41}"/>
              </a:ext>
            </a:extLst>
          </p:cNvPr>
          <p:cNvSpPr/>
          <p:nvPr/>
        </p:nvSpPr>
        <p:spPr>
          <a:xfrm>
            <a:off x="227349" y="4135139"/>
            <a:ext cx="11737303"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i="1" dirty="0">
              <a:solidFill>
                <a:srgbClr val="006C86"/>
              </a:solidFill>
              <a:latin typeface="Open Sans"/>
              <a:cs typeface="Segoe UI Light" panose="020B0502040204020203" pitchFamily="34" charset="0"/>
            </a:endParaRPr>
          </a:p>
          <a:p>
            <a:pPr marL="342900" indent="-342900">
              <a:buFont typeface="Arial" panose="020B0604020202020204" pitchFamily="34" charset="0"/>
              <a:buChar char="•"/>
            </a:pPr>
            <a:r>
              <a:rPr lang="en-IN" dirty="0">
                <a:solidFill>
                  <a:srgbClr val="303030"/>
                </a:solidFill>
                <a:latin typeface="Palatino Linotype" panose="02040502050505030304" pitchFamily="18" charset="0"/>
              </a:rPr>
              <a:t>A </a:t>
            </a:r>
            <a:r>
              <a:rPr lang="en-IN" b="1" dirty="0">
                <a:solidFill>
                  <a:srgbClr val="303030"/>
                </a:solidFill>
                <a:latin typeface="Palatino Linotype" panose="02040502050505030304" pitchFamily="18" charset="0"/>
              </a:rPr>
              <a:t>NULL</a:t>
            </a:r>
            <a:r>
              <a:rPr lang="en-IN" dirty="0">
                <a:solidFill>
                  <a:srgbClr val="303030"/>
                </a:solidFill>
                <a:latin typeface="Palatino Linotype" panose="02040502050505030304" pitchFamily="18" charset="0"/>
              </a:rPr>
              <a:t> value is not treated as a </a:t>
            </a:r>
            <a:r>
              <a:rPr lang="en-IN" b="1" dirty="0">
                <a:solidFill>
                  <a:srgbClr val="303030"/>
                </a:solidFill>
                <a:latin typeface="Palatino Linotype" panose="02040502050505030304" pitchFamily="18" charset="0"/>
              </a:rPr>
              <a:t>blank</a:t>
            </a:r>
            <a:r>
              <a:rPr lang="en-IN" dirty="0">
                <a:solidFill>
                  <a:srgbClr val="303030"/>
                </a:solidFill>
                <a:latin typeface="Palatino Linotype" panose="02040502050505030304" pitchFamily="18" charset="0"/>
              </a:rPr>
              <a:t> or </a:t>
            </a:r>
            <a:r>
              <a:rPr lang="en-IN" b="1" dirty="0">
                <a:solidFill>
                  <a:srgbClr val="303030"/>
                </a:solidFill>
                <a:latin typeface="Palatino Linotype" panose="02040502050505030304" pitchFamily="18" charset="0"/>
              </a:rPr>
              <a:t>0</a:t>
            </a:r>
            <a:r>
              <a:rPr lang="en-IN" dirty="0">
                <a:solidFill>
                  <a:srgbClr val="303030"/>
                </a:solidFill>
                <a:latin typeface="Palatino Linotype" panose="02040502050505030304" pitchFamily="18" charset="0"/>
              </a:rPr>
              <a:t>. </a:t>
            </a:r>
            <a:r>
              <a:rPr lang="en-US" dirty="0">
                <a:solidFill>
                  <a:srgbClr val="303030"/>
                </a:solidFill>
                <a:latin typeface="Palatino Linotype" panose="02040502050505030304" pitchFamily="18" charset="0"/>
              </a:rPr>
              <a:t>Null or NULL is a special marker used in Structured Query Language to indicate that a data value does not exist in the database.</a:t>
            </a:r>
            <a:endParaRPr lang="en-IN"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dirty="0">
              <a:solidFill>
                <a:srgbClr val="303030"/>
              </a:solidFill>
              <a:latin typeface="Palatino Linotype" panose="02040502050505030304" pitchFamily="18" charset="0"/>
            </a:endParaRPr>
          </a:p>
          <a:p>
            <a:pPr marL="342900" indent="-342900">
              <a:buFont typeface="Arial" panose="020B0604020202020204" pitchFamily="34" charset="0"/>
              <a:buChar char="•"/>
            </a:pPr>
            <a:r>
              <a:rPr lang="en-US" b="1" dirty="0">
                <a:solidFill>
                  <a:schemeClr val="bg2">
                    <a:lumMod val="25000"/>
                  </a:schemeClr>
                </a:solidFill>
                <a:latin typeface="Palatino Linotype" panose="02040502050505030304" pitchFamily="18" charset="0"/>
              </a:rPr>
              <a:t>Degree d(R)</a:t>
            </a:r>
            <a:r>
              <a:rPr lang="en-US" dirty="0">
                <a:solidFill>
                  <a:srgbClr val="303030"/>
                </a:solidFill>
                <a:latin typeface="Palatino Linotype" panose="02040502050505030304" pitchFamily="18" charset="0"/>
              </a:rPr>
              <a:t>: Total no. of attributes/columns present in a relation/table is called degree of the relation and is denoted by </a:t>
            </a:r>
            <a:r>
              <a:rPr lang="en-US" b="1" dirty="0">
                <a:solidFill>
                  <a:srgbClr val="303030"/>
                </a:solidFill>
                <a:latin typeface="Palatino Linotype" panose="02040502050505030304" pitchFamily="18" charset="0"/>
              </a:rPr>
              <a:t>d(R).</a:t>
            </a:r>
          </a:p>
          <a:p>
            <a:pPr marL="342900" indent="-342900">
              <a:buFont typeface="Arial" panose="020B0604020202020204" pitchFamily="34" charset="0"/>
              <a:buChar char="•"/>
            </a:pPr>
            <a:endParaRPr lang="en-IN" sz="800" b="1" i="1" dirty="0">
              <a:solidFill>
                <a:srgbClr val="006C86"/>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b="1" dirty="0">
                <a:solidFill>
                  <a:srgbClr val="303030"/>
                </a:solidFill>
                <a:latin typeface="Palatino Linotype" panose="02040502050505030304" pitchFamily="18" charset="0"/>
              </a:rPr>
              <a:t>Cardinality |R|</a:t>
            </a:r>
            <a:r>
              <a:rPr lang="en-US" dirty="0">
                <a:solidFill>
                  <a:srgbClr val="303030"/>
                </a:solidFill>
                <a:latin typeface="Palatino Linotype" panose="02040502050505030304" pitchFamily="18" charset="0"/>
              </a:rPr>
              <a:t>: Total no. of tuples present in a relation or Rows present in a table, is called cardinality of a relation and is denoted by </a:t>
            </a:r>
            <a:r>
              <a:rPr lang="en-US" b="1" dirty="0">
                <a:solidFill>
                  <a:srgbClr val="303030"/>
                </a:solidFill>
                <a:latin typeface="Palatino Linotype" panose="02040502050505030304" pitchFamily="18" charset="0"/>
              </a:rPr>
              <a:t>|R|.</a:t>
            </a:r>
            <a:endParaRPr lang="en-IN" b="1" dirty="0">
              <a:latin typeface="Palatino Linotype" panose="02040502050505030304" pitchFamily="18" charset="0"/>
            </a:endParaRPr>
          </a:p>
        </p:txBody>
      </p:sp>
    </p:spTree>
    <p:extLst>
      <p:ext uri="{BB962C8B-B14F-4D97-AF65-F5344CB8AC3E}">
        <p14:creationId xmlns:p14="http://schemas.microsoft.com/office/powerpoint/2010/main" val="31981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335360" y="914401"/>
            <a:ext cx="11449272" cy="892552"/>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t>
            </a:r>
            <a:r>
              <a:rPr lang="en-IN" sz="2800" b="1" dirty="0">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(in Relational Algebra </a:t>
            </a:r>
            <a:r>
              <a:rPr lang="en-IN" sz="2000" i="1" dirty="0">
                <a:solidFill>
                  <a:srgbClr val="FF0000"/>
                </a:solidFill>
                <a:latin typeface="Arial" panose="020B0604020202020204" pitchFamily="34" charset="0"/>
                <a:cs typeface="Arial" panose="020B0604020202020204" pitchFamily="34" charset="0"/>
              </a:rPr>
              <a:t>"</a:t>
            </a:r>
            <a:r>
              <a:rPr lang="en-IN" sz="2000" b="1" i="1" dirty="0">
                <a:solidFill>
                  <a:srgbClr val="FF0000"/>
                </a:solidFill>
                <a:latin typeface="Arial" panose="020B0604020202020204" pitchFamily="34" charset="0"/>
                <a:cs typeface="Arial" panose="020B0604020202020204" pitchFamily="34" charset="0"/>
              </a:rPr>
              <a:t>R</a:t>
            </a:r>
            <a:r>
              <a:rPr lang="en-IN" sz="2000" i="1" dirty="0">
                <a:solidFill>
                  <a:srgbClr val="FF0000"/>
                </a:solidFill>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stands for relation)</a:t>
            </a:r>
            <a:r>
              <a:rPr lang="en-IN" sz="2800" b="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In Database, a relation represents a </a:t>
            </a:r>
            <a:r>
              <a:rPr lang="en-IN" sz="2400" b="1" dirty="0">
                <a:solidFill>
                  <a:srgbClr val="C00000"/>
                </a:solidFill>
                <a:latin typeface="Arial" panose="020B0604020202020204" pitchFamily="34" charset="0"/>
                <a:cs typeface="Arial" panose="020B0604020202020204" pitchFamily="34" charset="0"/>
              </a:rPr>
              <a:t>table</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an </a:t>
            </a:r>
            <a:r>
              <a:rPr lang="en-IN" sz="2400" b="1" dirty="0">
                <a:solidFill>
                  <a:srgbClr val="C00000"/>
                </a:solidFill>
                <a:latin typeface="Arial" panose="020B0604020202020204" pitchFamily="34" charset="0"/>
                <a:cs typeface="Arial" panose="020B0604020202020204" pitchFamily="34" charset="0"/>
              </a:rPr>
              <a:t>entity</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than contain attributes.</a:t>
            </a:r>
          </a:p>
        </p:txBody>
      </p:sp>
      <p:sp>
        <p:nvSpPr>
          <p:cNvPr id="5" name="Rectangle 4"/>
          <p:cNvSpPr/>
          <p:nvPr/>
        </p:nvSpPr>
        <p:spPr>
          <a:xfrm>
            <a:off x="335360" y="2060848"/>
            <a:ext cx="11449272"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Relationship:</a:t>
            </a:r>
            <a:r>
              <a:rPr lang="en-IN" sz="28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In database, relationship is that how the two entities are </a:t>
            </a:r>
            <a:r>
              <a:rPr lang="en-IN" sz="2400" b="1" dirty="0">
                <a:solidFill>
                  <a:srgbClr val="0070C0"/>
                </a:solidFill>
                <a:latin typeface="Arial" panose="020B0604020202020204" pitchFamily="34" charset="0"/>
                <a:cs typeface="Arial" panose="020B0604020202020204" pitchFamily="34" charset="0"/>
              </a:rPr>
              <a:t>connected</a:t>
            </a:r>
            <a:r>
              <a:rPr lang="en-IN" sz="2400" dirty="0">
                <a:solidFill>
                  <a:srgbClr val="0070C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 and relationship?</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335360" y="3429000"/>
            <a:ext cx="4720414" cy="830997"/>
          </a:xfrm>
          <a:prstGeom prst="rect">
            <a:avLst/>
          </a:prstGeom>
          <a:noFill/>
        </p:spPr>
        <p:txBody>
          <a:bodyPr wrap="square">
            <a:spAutoFit/>
          </a:bodyPr>
          <a:lstStyle/>
          <a:p>
            <a:r>
              <a:rPr lang="en-IN" sz="2400" b="1" dirty="0">
                <a:solidFill>
                  <a:srgbClr val="00B050"/>
                </a:solidFill>
                <a:latin typeface="Arial" panose="020B0604020202020204" pitchFamily="34" charset="0"/>
                <a:cs typeface="Arial" panose="020B0604020202020204" pitchFamily="34" charset="0"/>
              </a:rPr>
              <a:t>Primary/Foreign key</a:t>
            </a:r>
            <a:r>
              <a:rPr lang="en-IN" sz="2400" dirty="0">
                <a:solidFill>
                  <a:srgbClr val="00B05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is used to specify this relationship.</a:t>
            </a:r>
          </a:p>
        </p:txBody>
      </p:sp>
      <p:sp>
        <p:nvSpPr>
          <p:cNvPr id="7" name="Rectangle 6"/>
          <p:cNvSpPr/>
          <p:nvPr/>
        </p:nvSpPr>
        <p:spPr>
          <a:xfrm>
            <a:off x="5447928" y="4869160"/>
            <a:ext cx="6520614" cy="169277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342900" indent="-342900">
              <a:buFont typeface="Arial" pitchFamily="34" charset="0"/>
              <a:buChar char="•"/>
            </a:pPr>
            <a:endParaRPr lang="en-US" sz="800" b="1" dirty="0">
              <a:solidFill>
                <a:srgbClr val="006C86"/>
              </a:solidFill>
              <a:latin typeface="Arial" panose="020B0604020202020204" pitchFamily="34" charset="0"/>
              <a:cs typeface="Arial" panose="020B0604020202020204" pitchFamily="34" charset="0"/>
            </a:endParaRP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Table -</a:t>
            </a:r>
            <a:r>
              <a:rPr lang="en-US" dirty="0">
                <a:solidFill>
                  <a:schemeClr val="tx1">
                    <a:lumMod val="85000"/>
                    <a:lumOff val="15000"/>
                  </a:schemeClr>
                </a:solidFill>
                <a:latin typeface="Arial" panose="020B0604020202020204" pitchFamily="34" charset="0"/>
                <a:cs typeface="Arial" panose="020B0604020202020204" pitchFamily="34" charset="0"/>
              </a:rPr>
              <a:t> The physical instantiation of a relation in the database schema.</a:t>
            </a: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Relation</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anose="020B0604020202020204" pitchFamily="34" charset="0"/>
              </a:rPr>
              <a:t> A logical construct that organizes data into rows and columns.</a:t>
            </a:r>
          </a:p>
        </p:txBody>
      </p:sp>
      <p:sp>
        <p:nvSpPr>
          <p:cNvPr id="8" name="Rectangle 7"/>
          <p:cNvSpPr/>
          <p:nvPr/>
        </p:nvSpPr>
        <p:spPr>
          <a:xfrm>
            <a:off x="223458" y="4869160"/>
            <a:ext cx="4288366"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Foreign Key is also know as</a:t>
            </a:r>
          </a:p>
          <a:p>
            <a:pPr marL="177800" indent="-177800">
              <a:buFont typeface="Arial" panose="020B0604020202020204" pitchFamily="34" charset="0"/>
              <a:buChar char="•"/>
            </a:pPr>
            <a:r>
              <a:rPr lang="en-US" sz="2000" dirty="0">
                <a:solidFill>
                  <a:srgbClr val="006C86"/>
                </a:solidFill>
                <a:latin typeface="Arial" panose="020B0604020202020204" pitchFamily="34" charset="0"/>
                <a:cs typeface="Arial" panose="020B0604020202020204" pitchFamily="34" charset="0"/>
              </a:rPr>
              <a:t>Reference</a:t>
            </a:r>
          </a:p>
          <a:p>
            <a:pPr marL="177800" indent="-177800">
              <a:buFont typeface="Arial" panose="020B0604020202020204" pitchFamily="34" charset="0"/>
              <a:buChar char="•"/>
            </a:pPr>
            <a:r>
              <a:rPr lang="en-US" sz="2000" dirty="0">
                <a:solidFill>
                  <a:srgbClr val="006C86"/>
                </a:solidFill>
                <a:latin typeface="Arial" panose="020B0604020202020204" pitchFamily="34" charset="0"/>
                <a:cs typeface="Arial" panose="020B0604020202020204" pitchFamily="34" charset="0"/>
              </a:rPr>
              <a:t>Referential key.</a:t>
            </a:r>
          </a:p>
        </p:txBody>
      </p:sp>
    </p:spTree>
    <p:extLst>
      <p:ext uri="{BB962C8B-B14F-4D97-AF65-F5344CB8AC3E}">
        <p14:creationId xmlns:p14="http://schemas.microsoft.com/office/powerpoint/2010/main" val="344249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comments in mysql</a:t>
            </a:r>
          </a:p>
        </p:txBody>
      </p:sp>
      <p:sp>
        <p:nvSpPr>
          <p:cNvPr id="4" name="Rectangle 3"/>
          <p:cNvSpPr/>
          <p:nvPr/>
        </p:nvSpPr>
        <p:spPr>
          <a:xfrm>
            <a:off x="407368" y="1196752"/>
            <a:ext cx="10108232" cy="156337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following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4" name="Rectangle 3"/>
          <p:cNvSpPr/>
          <p:nvPr/>
        </p:nvSpPr>
        <p:spPr>
          <a:xfrm>
            <a:off x="263352" y="824008"/>
            <a:ext cx="11593288" cy="2465996"/>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Liberation Mono"/>
                <a:cs typeface="Arial" panose="020B0604020202020204" pitchFamily="34" charset="0"/>
              </a:rPr>
              <a:t>C:\&gt; mysql -hlocalhost -P3307 -uroot -p</a:t>
            </a:r>
          </a:p>
          <a:p>
            <a:pPr marL="342900" indent="-342900">
              <a:lnSpc>
                <a:spcPct val="150000"/>
              </a:lnSpc>
              <a:buFont typeface="Wingdings" panose="05000000000000000000" pitchFamily="2" charset="2"/>
              <a:buChar char="§"/>
            </a:pPr>
            <a:r>
              <a:rPr lang="en-IN" sz="2100" dirty="0">
                <a:solidFill>
                  <a:srgbClr val="006C86"/>
                </a:solidFill>
                <a:latin typeface="Liberation Mono"/>
                <a:cs typeface="Arial" panose="020B0604020202020204" pitchFamily="34" charset="0"/>
              </a:rPr>
              <a:t>C:\&gt; mysql -h127.0.0.1 -P3307 -uroot -p [database_name]</a:t>
            </a:r>
          </a:p>
          <a:p>
            <a:pPr marL="342900" indent="-342900">
              <a:lnSpc>
                <a:spcPct val="150000"/>
              </a:lnSpc>
              <a:buFont typeface="Wingdings" panose="05000000000000000000" pitchFamily="2" charset="2"/>
              <a:buChar char="§"/>
            </a:pPr>
            <a:r>
              <a:rPr lang="en-IN" sz="2100" dirty="0">
                <a:solidFill>
                  <a:srgbClr val="006C86"/>
                </a:solidFill>
                <a:latin typeface="Liberation Mono"/>
                <a:cs typeface="Arial" panose="020B0604020202020204" pitchFamily="34" charset="0"/>
              </a:rPr>
              <a:t>C:\&gt; mysql -h192.168.100.14 -P3307 -uroot -psaleel [database_name]</a:t>
            </a:r>
          </a:p>
          <a:p>
            <a:pPr marL="342900" indent="-342900">
              <a:lnSpc>
                <a:spcPct val="150000"/>
              </a:lnSpc>
              <a:buFont typeface="Wingdings" panose="05000000000000000000" pitchFamily="2" charset="2"/>
              <a:buChar char="§"/>
            </a:pPr>
            <a:r>
              <a:rPr lang="en-IN" sz="2100" dirty="0">
                <a:solidFill>
                  <a:srgbClr val="006C86"/>
                </a:solidFill>
                <a:latin typeface="Liberation Mono"/>
                <a:cs typeface="Arial" panose="020B0604020202020204" pitchFamily="34" charset="0"/>
              </a:rPr>
              <a:t>C:\&gt; mysql --host localhost --port 3306 --user root --password=ROOT [database_name]</a:t>
            </a:r>
          </a:p>
          <a:p>
            <a:pPr marL="342900" indent="-342900">
              <a:lnSpc>
                <a:spcPct val="150000"/>
              </a:lnSpc>
              <a:buFont typeface="Wingdings" panose="05000000000000000000" pitchFamily="2" charset="2"/>
              <a:buChar char="§"/>
            </a:pPr>
            <a:r>
              <a:rPr lang="en-IN" sz="2100" dirty="0">
                <a:solidFill>
                  <a:srgbClr val="006C86"/>
                </a:solidFill>
                <a:latin typeface="Liberation Mono"/>
                <a:cs typeface="Arial" panose="020B0604020202020204" pitchFamily="34" charset="0"/>
              </a:rPr>
              <a:t>C:\&gt; mysql --host=localhost --port=3306 --user=root --password=ROOT [database_name]</a:t>
            </a:r>
          </a:p>
        </p:txBody>
      </p:sp>
      <p:sp>
        <p:nvSpPr>
          <p:cNvPr id="2" name="Rectangle 1"/>
          <p:cNvSpPr/>
          <p:nvPr/>
        </p:nvSpPr>
        <p:spPr>
          <a:xfrm>
            <a:off x="289299" y="197868"/>
            <a:ext cx="5626861"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Default port for MySQL Server: </a:t>
            </a:r>
            <a:r>
              <a:rPr lang="en-IN" sz="2200" b="1" dirty="0">
                <a:solidFill>
                  <a:srgbClr val="FFFF00"/>
                </a:solidFill>
                <a:latin typeface="Consolas" panose="020B0609020204030204" pitchFamily="49" charset="0"/>
                <a:ea typeface="Calibri" panose="020F0502020204030204" pitchFamily="34" charset="0"/>
              </a:rPr>
              <a:t>3306</a:t>
            </a:r>
            <a:endParaRPr lang="en-IN" sz="2200" b="1" dirty="0">
              <a:solidFill>
                <a:srgbClr val="FFFF00"/>
              </a:solidFill>
              <a:latin typeface="Consolas" panose="020B0609020204030204" pitchFamily="49" charset="0"/>
            </a:endParaRPr>
          </a:p>
        </p:txBody>
      </p:sp>
      <p:pic>
        <p:nvPicPr>
          <p:cNvPr id="9" name="Picture 8">
            <a:extLst>
              <a:ext uri="{FF2B5EF4-FFF2-40B4-BE49-F238E27FC236}">
                <a16:creationId xmlns:a16="http://schemas.microsoft.com/office/drawing/2014/main" id="{6A2DF3D0-BE7B-4A8A-AF7B-46F6E8A4FD59}"/>
              </a:ext>
            </a:extLst>
          </p:cNvPr>
          <p:cNvPicPr>
            <a:picLocks noChangeAspect="1"/>
          </p:cNvPicPr>
          <p:nvPr/>
        </p:nvPicPr>
        <p:blipFill>
          <a:blip r:embed="rId2"/>
          <a:stretch>
            <a:fillRect/>
          </a:stretch>
        </p:blipFill>
        <p:spPr>
          <a:xfrm>
            <a:off x="289298" y="3717032"/>
            <a:ext cx="10378701" cy="3036238"/>
          </a:xfrm>
          <a:prstGeom prst="rect">
            <a:avLst/>
          </a:prstGeom>
        </p:spPr>
      </p:pic>
    </p:spTree>
    <p:extLst>
      <p:ext uri="{BB962C8B-B14F-4D97-AF65-F5344CB8AC3E}">
        <p14:creationId xmlns:p14="http://schemas.microsoft.com/office/powerpoint/2010/main" val="2733507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609600" y="2819400"/>
            <a:ext cx="9906000" cy="1754326"/>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p:txBody>
      </p:sp>
      <p:sp>
        <p:nvSpPr>
          <p:cNvPr id="4" name="Rectangle 3"/>
          <p:cNvSpPr/>
          <p:nvPr/>
        </p:nvSpPr>
        <p:spPr>
          <a:xfrm>
            <a:off x="533400" y="2103903"/>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0077AA"/>
                </a:solidFill>
                <a:latin typeface="Liberation Mono"/>
              </a:rPr>
              <a:t>DATABASES</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SCHEMAS</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A67F59"/>
                </a:solidFill>
                <a:latin typeface="Liberation Mono"/>
              </a:rPr>
              <a:t>LIKE</a:t>
            </a:r>
            <a:r>
              <a:rPr lang="en-IN" sz="2000" dirty="0">
                <a:solidFill>
                  <a:srgbClr val="000000"/>
                </a:solidFill>
                <a:latin typeface="Liberation Mono"/>
              </a:rPr>
              <a:t> </a:t>
            </a:r>
            <a:r>
              <a:rPr lang="en-IN" sz="2000" dirty="0">
                <a:solidFill>
                  <a:srgbClr val="669900"/>
                </a:solidFill>
                <a:latin typeface="Liberation Mono"/>
              </a:rPr>
              <a:t>'</a:t>
            </a:r>
            <a:r>
              <a:rPr lang="en-IN" sz="2000" i="1" dirty="0">
                <a:solidFill>
                  <a:srgbClr val="669900"/>
                </a:solidFill>
                <a:latin typeface="Liberation Mono"/>
              </a:rPr>
              <a:t>pattern</a:t>
            </a:r>
            <a:r>
              <a:rPr lang="en-IN" sz="2000" dirty="0">
                <a:solidFill>
                  <a:srgbClr val="669900"/>
                </a:solidFill>
                <a:latin typeface="Liberation Mono"/>
              </a:rPr>
              <a:t>'</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WHERE</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endParaRPr lang="en-IN" sz="2000" dirty="0"/>
          </a:p>
        </p:txBody>
      </p:sp>
      <p:sp>
        <p:nvSpPr>
          <p:cNvPr id="5" name="TextBox 4"/>
          <p:cNvSpPr txBox="1"/>
          <p:nvPr/>
        </p:nvSpPr>
        <p:spPr>
          <a:xfrm>
            <a:off x="533400" y="5151060"/>
            <a:ext cx="11395248" cy="400110"/>
          </a:xfrm>
          <a:prstGeom prst="rect">
            <a:avLst/>
          </a:prstGeom>
          <a:noFill/>
        </p:spPr>
        <p:txBody>
          <a:bodyPr wrap="square" rtlCol="0">
            <a:spAutoFit/>
          </a:bodyPr>
          <a:lstStyle/>
          <a:p>
            <a:r>
              <a:rPr lang="en-IN" sz="2000" b="1" i="1" dirty="0">
                <a:solidFill>
                  <a:srgbClr val="C74C49"/>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 means “no database is selected”. Issue the </a:t>
            </a:r>
            <a:r>
              <a:rPr lang="en-IN" sz="2000" b="1" i="1" dirty="0">
                <a:solidFill>
                  <a:srgbClr val="C74C49"/>
                </a:solidFill>
                <a:latin typeface="Arial" panose="020B0604020202020204" pitchFamily="34" charset="0"/>
                <a:cs typeface="Arial" panose="020B0604020202020204" pitchFamily="34" charset="0"/>
              </a:rPr>
              <a:t>USE dbName</a:t>
            </a:r>
            <a:r>
              <a:rPr lang="en-IN" sz="2000" dirty="0">
                <a:latin typeface="Arial" panose="020B0604020202020204" pitchFamily="34" charset="0"/>
                <a:cs typeface="Arial" panose="020B0604020202020204" pitchFamily="34" charset="0"/>
              </a:rPr>
              <a:t> command to select the database.</a:t>
            </a:r>
          </a:p>
        </p:txBody>
      </p:sp>
    </p:spTree>
    <p:extLst>
      <p:ext uri="{BB962C8B-B14F-4D97-AF65-F5344CB8AC3E}">
        <p14:creationId xmlns:p14="http://schemas.microsoft.com/office/powerpoint/2010/main" val="40349963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9517" y="42062"/>
            <a:ext cx="5544642" cy="3386938"/>
          </a:xfrm>
          <a:prstGeom prst="rect">
            <a:avLst/>
          </a:prstGeom>
        </p:spPr>
      </p:pic>
      <p:sp>
        <p:nvSpPr>
          <p:cNvPr id="2" name="Title 1"/>
          <p:cNvSpPr txBox="1">
            <a:spLocks/>
          </p:cNvSpPr>
          <p:nvPr/>
        </p:nvSpPr>
        <p:spPr>
          <a:xfrm>
            <a:off x="1676400" y="2778948"/>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407368" y="3717032"/>
            <a:ext cx="11449272" cy="1015663"/>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The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a:t>
            </a:r>
            <a:r>
              <a:rPr lang="en-IN" sz="2000" b="1" dirty="0">
                <a:latin typeface="Palatino Linotype" panose="02040502050505030304" pitchFamily="18" charset="0"/>
                <a:cs typeface="Segoe UI Light" panose="020B0502040204020203" pitchFamily="34" charset="0"/>
              </a:rPr>
              <a:t>db_name</a:t>
            </a:r>
            <a:r>
              <a:rPr lang="en-IN" sz="2000" dirty="0">
                <a:latin typeface="Palatino Linotype" panose="02040502050505030304" pitchFamily="18" charset="0"/>
                <a:cs typeface="Segoe UI Light" panose="020B0502040204020203" pitchFamily="34" charset="0"/>
              </a:rPr>
              <a:t> statement tells MySQL to use the db_name database as the default (current) database for subsequent statements. The database remains the default until the end of the session or another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statement is issued.</a:t>
            </a:r>
          </a:p>
        </p:txBody>
      </p:sp>
    </p:spTree>
    <p:extLst>
      <p:ext uri="{BB962C8B-B14F-4D97-AF65-F5344CB8AC3E}">
        <p14:creationId xmlns:p14="http://schemas.microsoft.com/office/powerpoint/2010/main" val="38680288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USE DATABASES Syntax</a:t>
            </a:r>
          </a:p>
        </p:txBody>
      </p:sp>
      <p:sp>
        <p:nvSpPr>
          <p:cNvPr id="3" name="Rectangle 2"/>
          <p:cNvSpPr/>
          <p:nvPr/>
        </p:nvSpPr>
        <p:spPr>
          <a:xfrm>
            <a:off x="590419" y="3861882"/>
            <a:ext cx="8839200" cy="872034"/>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db1</a:t>
            </a:r>
          </a:p>
          <a:p>
            <a:pPr>
              <a:lnSpc>
                <a:spcPct val="150000"/>
              </a:lnSpc>
            </a:pPr>
            <a:r>
              <a:rPr lang="en-IN" dirty="0">
                <a:solidFill>
                  <a:srgbClr val="0077AA"/>
                </a:solidFill>
                <a:latin typeface="Liberation Mono"/>
                <a:cs typeface="Arial" panose="020B0604020202020204" pitchFamily="34" charset="0"/>
              </a:rPr>
              <a:t>\U </a:t>
            </a:r>
            <a:r>
              <a:rPr lang="en-IN" dirty="0">
                <a:latin typeface="Liberation Mono"/>
                <a:cs typeface="Arial" panose="020B0604020202020204" pitchFamily="34" charset="0"/>
              </a:rPr>
              <a:t>db1</a:t>
            </a:r>
          </a:p>
        </p:txBody>
      </p:sp>
      <p:sp>
        <p:nvSpPr>
          <p:cNvPr id="4" name="Rectangle 3"/>
          <p:cNvSpPr/>
          <p:nvPr/>
        </p:nvSpPr>
        <p:spPr>
          <a:xfrm>
            <a:off x="620734" y="2043341"/>
            <a:ext cx="6477000" cy="1354217"/>
          </a:xfrm>
          <a:prstGeom prst="rect">
            <a:avLst/>
          </a:prstGeom>
          <a:noFill/>
        </p:spPr>
        <p:txBody>
          <a:bodyPr wrap="square">
            <a:spAutoFit/>
          </a:bodyPr>
          <a:lstStyle/>
          <a:p>
            <a:r>
              <a:rPr lang="en-US" sz="2000" dirty="0">
                <a:solidFill>
                  <a:srgbClr val="FF0000"/>
                </a:solidFill>
              </a:rPr>
              <a:t>Note:</a:t>
            </a:r>
          </a:p>
          <a:p>
            <a:endParaRPr lang="en-IN" sz="800"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does not require a semicolon.</a:t>
            </a:r>
          </a:p>
          <a:p>
            <a:pPr marL="285750" indent="-285750">
              <a:buFont typeface="Arial" panose="020B0604020202020204" pitchFamily="34" charset="0"/>
              <a:buChar char="•"/>
            </a:pPr>
            <a:endParaRPr lang="en-IN"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must be followed by a database name.</a:t>
            </a:r>
          </a:p>
        </p:txBody>
      </p:sp>
      <p:sp>
        <p:nvSpPr>
          <p:cNvPr id="6" name="Rectangle 5"/>
          <p:cNvSpPr/>
          <p:nvPr/>
        </p:nvSpPr>
        <p:spPr>
          <a:xfrm>
            <a:off x="609600" y="1364902"/>
            <a:ext cx="1630575"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db_name</a:t>
            </a:r>
            <a:endParaRPr lang="en-IN" sz="2000" dirty="0"/>
          </a:p>
        </p:txBody>
      </p:sp>
    </p:spTree>
    <p:extLst>
      <p:ext uri="{BB962C8B-B14F-4D97-AF65-F5344CB8AC3E}">
        <p14:creationId xmlns:p14="http://schemas.microsoft.com/office/powerpoint/2010/main" val="15247336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database</a:t>
            </a:r>
          </a:p>
        </p:txBody>
      </p:sp>
      <p:sp>
        <p:nvSpPr>
          <p:cNvPr id="5" name="Rectangle 4"/>
          <p:cNvSpPr/>
          <p:nvPr/>
        </p:nvSpPr>
        <p:spPr>
          <a:xfrm>
            <a:off x="263352" y="1680390"/>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263352" y="3645024"/>
            <a:ext cx="8839199" cy="880369"/>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DATABASE </a:t>
            </a:r>
            <a:r>
              <a:rPr lang="en-IN" dirty="0">
                <a:latin typeface="Liberation Mono"/>
              </a:rPr>
              <a:t>db1</a:t>
            </a:r>
            <a:r>
              <a:rPr lang="en-IN" dirty="0">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DATABASE </a:t>
            </a:r>
            <a:r>
              <a:rPr lang="en-IN" dirty="0">
                <a:solidFill>
                  <a:srgbClr val="A67F59"/>
                </a:solidFill>
                <a:latin typeface="Liberation Mono"/>
              </a:rPr>
              <a:t>IF NOT EXISTS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p>
        </p:txBody>
      </p:sp>
      <p:sp>
        <p:nvSpPr>
          <p:cNvPr id="8" name="Rectangle 7"/>
          <p:cNvSpPr/>
          <p:nvPr/>
        </p:nvSpPr>
        <p:spPr>
          <a:xfrm>
            <a:off x="263352" y="2547512"/>
            <a:ext cx="6477000" cy="369332"/>
          </a:xfrm>
          <a:prstGeom prst="rect">
            <a:avLst/>
          </a:prstGeom>
          <a:noFill/>
        </p:spPr>
        <p:txBody>
          <a:bodyPr wrap="square">
            <a:spAutoFit/>
          </a:bodyPr>
          <a:lstStyle/>
          <a:p>
            <a:r>
              <a:rPr lang="en-IN" b="1" dirty="0">
                <a:solidFill>
                  <a:schemeClr val="accent6">
                    <a:lumMod val="7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911424" y="3276600"/>
            <a:ext cx="10513168" cy="707886"/>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896616"/>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File System </a:t>
            </a:r>
          </a:p>
          <a:p>
            <a:r>
              <a:rPr lang="en-IN" dirty="0">
                <a:solidFill>
                  <a:srgbClr val="DC525C"/>
                </a:solidFill>
                <a:latin typeface="Segoe UI Light" panose="020B0502040204020203" pitchFamily="34" charset="0"/>
                <a:cs typeface="Segoe UI Light" panose="020B0502040204020203" pitchFamily="34" charset="0"/>
              </a:rPr>
              <a:t>vs </a:t>
            </a:r>
          </a:p>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E363A54F-8C67-4BC5-9DA7-415C81521D3D}"/>
              </a:ext>
            </a:extLst>
          </p:cNvPr>
          <p:cNvSpPr/>
          <p:nvPr/>
        </p:nvSpPr>
        <p:spPr>
          <a:xfrm>
            <a:off x="407368" y="908720"/>
            <a:ext cx="8712968" cy="400110"/>
          </a:xfrm>
          <a:prstGeom prst="rect">
            <a:avLst/>
          </a:prstGeom>
        </p:spPr>
        <p:txBody>
          <a:bodyPr wrap="square">
            <a:spAutoFit/>
          </a:bodyPr>
          <a:lstStyle/>
          <a:p>
            <a:r>
              <a:rPr lang="en-US" sz="2000" dirty="0">
                <a:solidFill>
                  <a:srgbClr val="444444"/>
                </a:solidFill>
                <a:latin typeface="Verdana" panose="020B0604030504040204" pitchFamily="34" charset="0"/>
              </a:rPr>
              <a:t>File Systems is the traditional way to keep your data organized. </a:t>
            </a:r>
            <a:endParaRPr lang="en-IN" sz="2000" dirty="0"/>
          </a:p>
        </p:txBody>
      </p:sp>
    </p:spTree>
    <p:extLst>
      <p:ext uri="{BB962C8B-B14F-4D97-AF65-F5344CB8AC3E}">
        <p14:creationId xmlns:p14="http://schemas.microsoft.com/office/powerpoint/2010/main" val="40340639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database</a:t>
            </a:r>
          </a:p>
        </p:txBody>
      </p:sp>
      <p:sp>
        <p:nvSpPr>
          <p:cNvPr id="5" name="Rectangle 4"/>
          <p:cNvSpPr/>
          <p:nvPr/>
        </p:nvSpPr>
        <p:spPr>
          <a:xfrm>
            <a:off x="407368" y="174515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407368" y="3645024"/>
            <a:ext cx="8839199" cy="878574"/>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IF</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407368" y="703183"/>
            <a:ext cx="1130525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407368" y="2617644"/>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DROP SCHEMA is a synonym for DROP DATABASE.</a:t>
            </a:r>
          </a:p>
        </p:txBody>
      </p:sp>
    </p:spTree>
    <p:extLst>
      <p:ext uri="{BB962C8B-B14F-4D97-AF65-F5344CB8AC3E}">
        <p14:creationId xmlns:p14="http://schemas.microsoft.com/office/powerpoint/2010/main" val="19038240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16A2C-B559-406D-96AF-79271E02C4D7}"/>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sp>
        <p:nvSpPr>
          <p:cNvPr id="10" name="Rectangle 9">
            <a:extLst>
              <a:ext uri="{FF2B5EF4-FFF2-40B4-BE49-F238E27FC236}">
                <a16:creationId xmlns:a16="http://schemas.microsoft.com/office/drawing/2014/main" id="{58639E09-8671-429F-A84D-38A2FB0A1C06}"/>
              </a:ext>
            </a:extLst>
          </p:cNvPr>
          <p:cNvSpPr/>
          <p:nvPr/>
        </p:nvSpPr>
        <p:spPr>
          <a:xfrm>
            <a:off x="119335" y="1916832"/>
            <a:ext cx="188688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1" name="TextBox 4">
            <a:extLst>
              <a:ext uri="{FF2B5EF4-FFF2-40B4-BE49-F238E27FC236}">
                <a16:creationId xmlns:a16="http://schemas.microsoft.com/office/drawing/2014/main" id="{EDCA90A6-E886-4156-8AC1-AD96826DECB6}"/>
              </a:ext>
            </a:extLst>
          </p:cNvPr>
          <p:cNvSpPr txBox="1"/>
          <p:nvPr/>
        </p:nvSpPr>
        <p:spPr>
          <a:xfrm>
            <a:off x="163731" y="227687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3" name="TextBox 4">
            <a:extLst>
              <a:ext uri="{FF2B5EF4-FFF2-40B4-BE49-F238E27FC236}">
                <a16:creationId xmlns:a16="http://schemas.microsoft.com/office/drawing/2014/main" id="{00D74674-582E-433A-939A-183876D246DB}"/>
              </a:ext>
            </a:extLst>
          </p:cNvPr>
          <p:cNvSpPr txBox="1"/>
          <p:nvPr/>
        </p:nvSpPr>
        <p:spPr>
          <a:xfrm>
            <a:off x="4771004" y="2276872"/>
            <a:ext cx="2223923"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pankaj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5" name="TextBox 4">
            <a:extLst>
              <a:ext uri="{FF2B5EF4-FFF2-40B4-BE49-F238E27FC236}">
                <a16:creationId xmlns:a16="http://schemas.microsoft.com/office/drawing/2014/main" id="{C9813531-AC4C-46B3-9CFE-85225D89B018}"/>
              </a:ext>
            </a:extLst>
          </p:cNvPr>
          <p:cNvSpPr txBox="1"/>
          <p:nvPr/>
        </p:nvSpPr>
        <p:spPr>
          <a:xfrm>
            <a:off x="9847562" y="2276872"/>
            <a:ext cx="2081082" cy="369331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250 neel 4500</a:t>
            </a:r>
          </a:p>
        </p:txBody>
      </p:sp>
      <p:sp>
        <p:nvSpPr>
          <p:cNvPr id="18" name="TextBox 4">
            <a:extLst>
              <a:ext uri="{FF2B5EF4-FFF2-40B4-BE49-F238E27FC236}">
                <a16:creationId xmlns:a16="http://schemas.microsoft.com/office/drawing/2014/main" id="{538D7DD9-7751-4D7E-8D6B-76F445598B88}"/>
              </a:ext>
            </a:extLst>
          </p:cNvPr>
          <p:cNvSpPr txBox="1"/>
          <p:nvPr/>
        </p:nvSpPr>
        <p:spPr>
          <a:xfrm>
            <a:off x="7409687" y="2276872"/>
            <a:ext cx="2081083"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pankaj 500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jerry 2000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4" name="Rectangle 13">
            <a:extLst>
              <a:ext uri="{FF2B5EF4-FFF2-40B4-BE49-F238E27FC236}">
                <a16:creationId xmlns:a16="http://schemas.microsoft.com/office/drawing/2014/main" id="{6F38807E-9DF8-49BA-B7A9-FC2C7B2FB5CF}"/>
              </a:ext>
            </a:extLst>
          </p:cNvPr>
          <p:cNvSpPr/>
          <p:nvPr/>
        </p:nvSpPr>
        <p:spPr>
          <a:xfrm>
            <a:off x="2415534" y="1916832"/>
            <a:ext cx="1985029"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a16="http://schemas.microsoft.com/office/drawing/2014/main" id="{D93F6A11-1A0B-4A71-96FA-3C658A4236AB}"/>
              </a:ext>
            </a:extLst>
          </p:cNvPr>
          <p:cNvSpPr txBox="1"/>
          <p:nvPr/>
        </p:nvSpPr>
        <p:spPr>
          <a:xfrm>
            <a:off x="2415535" y="2276872"/>
            <a:ext cx="1964951"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id="{2242D56B-5252-4AD1-9242-02566D0B09A2}"/>
              </a:ext>
            </a:extLst>
          </p:cNvPr>
          <p:cNvSpPr/>
          <p:nvPr/>
        </p:nvSpPr>
        <p:spPr>
          <a:xfrm>
            <a:off x="4771004" y="1916832"/>
            <a:ext cx="2223923"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60BCF4B4-20D2-418C-A6FA-91F42912E3AC}"/>
              </a:ext>
            </a:extLst>
          </p:cNvPr>
          <p:cNvSpPr/>
          <p:nvPr/>
        </p:nvSpPr>
        <p:spPr>
          <a:xfrm>
            <a:off x="7409687" y="1916832"/>
            <a:ext cx="208108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C034FE0-D7F2-489F-B5C5-C84D05074D86}"/>
              </a:ext>
            </a:extLst>
          </p:cNvPr>
          <p:cNvSpPr/>
          <p:nvPr/>
        </p:nvSpPr>
        <p:spPr>
          <a:xfrm>
            <a:off x="9847562" y="1916832"/>
            <a:ext cx="208108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6799C23-E059-4D4E-9E9B-37AADF2EC663}"/>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FBDA941E-DCF1-4A9C-8DED-52624EC5BC8B}"/>
              </a:ext>
            </a:extLst>
          </p:cNvPr>
          <p:cNvSpPr txBox="1"/>
          <p:nvPr/>
        </p:nvSpPr>
        <p:spPr>
          <a:xfrm>
            <a:off x="92315" y="44624"/>
            <a:ext cx="4923565" cy="15240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Closing a file</a:t>
            </a:r>
          </a:p>
        </p:txBody>
      </p:sp>
    </p:spTree>
    <p:extLst>
      <p:ext uri="{BB962C8B-B14F-4D97-AF65-F5344CB8AC3E}">
        <p14:creationId xmlns:p14="http://schemas.microsoft.com/office/powerpoint/2010/main" val="283979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8" grpId="0" animBg="1"/>
      <p:bldP spid="14" grpId="0"/>
      <p:bldP spid="17" grpId="0" animBg="1"/>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D532583-6971-4E53-B315-96FB43B276F9}"/>
              </a:ext>
            </a:extLst>
          </p:cNvPr>
          <p:cNvGrpSpPr/>
          <p:nvPr/>
        </p:nvGrpSpPr>
        <p:grpSpPr>
          <a:xfrm>
            <a:off x="3132171" y="1909490"/>
            <a:ext cx="2248107" cy="1292661"/>
            <a:chOff x="3132171" y="1909490"/>
            <a:chExt cx="2248107" cy="1292661"/>
          </a:xfrm>
        </p:grpSpPr>
        <p:sp>
          <p:nvSpPr>
            <p:cNvPr id="26" name="TextBox 4">
              <a:extLst>
                <a:ext uri="{FF2B5EF4-FFF2-40B4-BE49-F238E27FC236}">
                  <a16:creationId xmlns:a16="http://schemas.microsoft.com/office/drawing/2014/main" id="{20946110-F3E8-40E3-9676-FB824CE1EF73}"/>
                </a:ext>
              </a:extLst>
            </p:cNvPr>
            <p:cNvSpPr txBox="1"/>
            <p:nvPr/>
          </p:nvSpPr>
          <p:spPr>
            <a:xfrm>
              <a:off x="3132171" y="2278822"/>
              <a:ext cx="2248106" cy="92332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Name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Type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Location</a:t>
              </a:r>
            </a:p>
          </p:txBody>
        </p:sp>
        <p:sp>
          <p:nvSpPr>
            <p:cNvPr id="23" name="Rectangle 22">
              <a:extLst>
                <a:ext uri="{FF2B5EF4-FFF2-40B4-BE49-F238E27FC236}">
                  <a16:creationId xmlns:a16="http://schemas.microsoft.com/office/drawing/2014/main" id="{5C0BDFE7-2335-44E2-8A2E-C5E8DD9E4350}"/>
                </a:ext>
              </a:extLst>
            </p:cNvPr>
            <p:cNvSpPr/>
            <p:nvPr/>
          </p:nvSpPr>
          <p:spPr>
            <a:xfrm>
              <a:off x="3132172" y="1909490"/>
              <a:ext cx="2248106"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attributes</a:t>
              </a:r>
            </a:p>
          </p:txBody>
        </p:sp>
      </p:grpSp>
      <p:sp>
        <p:nvSpPr>
          <p:cNvPr id="24" name="Rectangle 23">
            <a:extLst>
              <a:ext uri="{FF2B5EF4-FFF2-40B4-BE49-F238E27FC236}">
                <a16:creationId xmlns:a16="http://schemas.microsoft.com/office/drawing/2014/main" id="{632B7B62-66C8-4D27-BDC3-E755795EBD7B}"/>
              </a:ext>
            </a:extLst>
          </p:cNvPr>
          <p:cNvSpPr/>
          <p:nvPr/>
        </p:nvSpPr>
        <p:spPr>
          <a:xfrm>
            <a:off x="407368" y="1909490"/>
            <a:ext cx="2416781"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17FF7D22-C590-4D01-AE4A-64099B1AF166}"/>
              </a:ext>
            </a:extLst>
          </p:cNvPr>
          <p:cNvGrpSpPr/>
          <p:nvPr/>
        </p:nvGrpSpPr>
        <p:grpSpPr>
          <a:xfrm>
            <a:off x="5755445" y="1909490"/>
            <a:ext cx="2953844" cy="1015679"/>
            <a:chOff x="5755445" y="1909490"/>
            <a:chExt cx="2953844" cy="1015679"/>
          </a:xfrm>
        </p:grpSpPr>
        <p:sp>
          <p:nvSpPr>
            <p:cNvPr id="16" name="Rectangle 15">
              <a:extLst>
                <a:ext uri="{FF2B5EF4-FFF2-40B4-BE49-F238E27FC236}">
                  <a16:creationId xmlns:a16="http://schemas.microsoft.com/office/drawing/2014/main" id="{57046FE5-1679-441F-BA13-495986EF56C2}"/>
                </a:ext>
              </a:extLst>
            </p:cNvPr>
            <p:cNvSpPr/>
            <p:nvPr/>
          </p:nvSpPr>
          <p:spPr>
            <a:xfrm>
              <a:off x="5755445" y="1909490"/>
              <a:ext cx="2952961"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permissions</a:t>
              </a:r>
            </a:p>
          </p:txBody>
        </p:sp>
        <p:sp>
          <p:nvSpPr>
            <p:cNvPr id="2" name="TextBox 4">
              <a:extLst>
                <a:ext uri="{FF2B5EF4-FFF2-40B4-BE49-F238E27FC236}">
                  <a16:creationId xmlns:a16="http://schemas.microsoft.com/office/drawing/2014/main" id="{F932B940-6A80-47DA-829E-4A613FD0B722}"/>
                </a:ext>
              </a:extLst>
            </p:cNvPr>
            <p:cNvSpPr txBox="1"/>
            <p:nvPr/>
          </p:nvSpPr>
          <p:spPr>
            <a:xfrm>
              <a:off x="5755447" y="2278838"/>
              <a:ext cx="2953842" cy="64633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permissions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Share permissions</a:t>
              </a:r>
            </a:p>
          </p:txBody>
        </p:sp>
      </p:grpSp>
      <p:sp>
        <p:nvSpPr>
          <p:cNvPr id="18" name="TextBox 17">
            <a:extLst>
              <a:ext uri="{FF2B5EF4-FFF2-40B4-BE49-F238E27FC236}">
                <a16:creationId xmlns:a16="http://schemas.microsoft.com/office/drawing/2014/main" id="{C4F9A9FF-76FC-4078-A624-AD40401DC63A}"/>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5EFC949E-29DF-444B-8719-BAD3F1F04B14}"/>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sp>
        <p:nvSpPr>
          <p:cNvPr id="25" name="TextBox 4">
            <a:extLst>
              <a:ext uri="{FF2B5EF4-FFF2-40B4-BE49-F238E27FC236}">
                <a16:creationId xmlns:a16="http://schemas.microsoft.com/office/drawing/2014/main" id="{F892E006-8E25-4822-99C2-81083B5C8E54}"/>
              </a:ext>
            </a:extLst>
          </p:cNvPr>
          <p:cNvSpPr txBox="1"/>
          <p:nvPr/>
        </p:nvSpPr>
        <p:spPr>
          <a:xfrm>
            <a:off x="406485" y="227882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8" name="TextBox 27">
            <a:extLst>
              <a:ext uri="{FF2B5EF4-FFF2-40B4-BE49-F238E27FC236}">
                <a16:creationId xmlns:a16="http://schemas.microsoft.com/office/drawing/2014/main" id="{E1805F52-E394-487D-B9BD-3EF97ABD8B83}"/>
              </a:ext>
            </a:extLst>
          </p:cNvPr>
          <p:cNvSpPr txBox="1"/>
          <p:nvPr/>
        </p:nvSpPr>
        <p:spPr>
          <a:xfrm>
            <a:off x="92315" y="44624"/>
            <a:ext cx="4923565" cy="15240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Closing a file</a:t>
            </a:r>
          </a:p>
        </p:txBody>
      </p:sp>
      <p:grpSp>
        <p:nvGrpSpPr>
          <p:cNvPr id="6" name="Group 5">
            <a:extLst>
              <a:ext uri="{FF2B5EF4-FFF2-40B4-BE49-F238E27FC236}">
                <a16:creationId xmlns:a16="http://schemas.microsoft.com/office/drawing/2014/main" id="{EF9A22FF-AB86-4FAA-A7C4-FF8984A9153D}"/>
              </a:ext>
            </a:extLst>
          </p:cNvPr>
          <p:cNvGrpSpPr/>
          <p:nvPr/>
        </p:nvGrpSpPr>
        <p:grpSpPr>
          <a:xfrm>
            <a:off x="8814753" y="1918799"/>
            <a:ext cx="3113896" cy="3499344"/>
            <a:chOff x="8814753" y="1918799"/>
            <a:chExt cx="3113896" cy="3499344"/>
          </a:xfrm>
        </p:grpSpPr>
        <p:sp>
          <p:nvSpPr>
            <p:cNvPr id="17" name="Rectangle 16">
              <a:extLst>
                <a:ext uri="{FF2B5EF4-FFF2-40B4-BE49-F238E27FC236}">
                  <a16:creationId xmlns:a16="http://schemas.microsoft.com/office/drawing/2014/main" id="{7B5A4814-66DD-4E55-A395-B9F34714EFEA}"/>
                </a:ext>
              </a:extLst>
            </p:cNvPr>
            <p:cNvSpPr/>
            <p:nvPr/>
          </p:nvSpPr>
          <p:spPr>
            <a:xfrm>
              <a:off x="8814753" y="1918799"/>
              <a:ext cx="3113896"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employee with ID=1</a:t>
              </a:r>
              <a:endParaRPr lang="en-IN" dirty="0">
                <a:solidFill>
                  <a:srgbClr val="0070C0"/>
                </a:solidFill>
                <a:latin typeface="Arial" panose="020B0604020202020204" pitchFamily="34" charset="0"/>
                <a:cs typeface="Arial" panose="020B0604020202020204" pitchFamily="34" charset="0"/>
              </a:endParaRPr>
            </a:p>
          </p:txBody>
        </p:sp>
        <p:sp>
          <p:nvSpPr>
            <p:cNvPr id="20" name="TextBox 4">
              <a:extLst>
                <a:ext uri="{FF2B5EF4-FFF2-40B4-BE49-F238E27FC236}">
                  <a16:creationId xmlns:a16="http://schemas.microsoft.com/office/drawing/2014/main" id="{B3D33450-1150-4716-9105-42096DAE3F4D}"/>
                </a:ext>
              </a:extLst>
            </p:cNvPr>
            <p:cNvSpPr txBox="1"/>
            <p:nvPr/>
          </p:nvSpPr>
          <p:spPr>
            <a:xfrm>
              <a:off x="9083573" y="227882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Tree>
    <p:extLst>
      <p:ext uri="{BB962C8B-B14F-4D97-AF65-F5344CB8AC3E}">
        <p14:creationId xmlns:p14="http://schemas.microsoft.com/office/powerpoint/2010/main" val="276815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advantages 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36712"/>
            <a:ext cx="11521280" cy="369332"/>
          </a:xfrm>
          <a:prstGeom prst="rect">
            <a:avLst/>
          </a:prstGeom>
        </p:spPr>
        <p:txBody>
          <a:bodyPr wrap="square">
            <a:spAutoFit/>
          </a:bodyPr>
          <a:lstStyle/>
          <a:p>
            <a:r>
              <a:rPr lang="en-US" dirty="0">
                <a:latin typeface="Palatino Linotype" pitchFamily="18" charset="0"/>
              </a:rPr>
              <a:t>The biggest advantage of file-based storage is that anyone can understand the system.</a:t>
            </a:r>
          </a:p>
        </p:txBody>
      </p:sp>
      <p:sp>
        <p:nvSpPr>
          <p:cNvPr id="3" name="Rectangle 2"/>
          <p:cNvSpPr/>
          <p:nvPr/>
        </p:nvSpPr>
        <p:spPr>
          <a:xfrm>
            <a:off x="119337" y="1844824"/>
            <a:ext cx="11637137" cy="3139321"/>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Backup</a:t>
            </a:r>
            <a:r>
              <a:rPr lang="en-US" dirty="0">
                <a:latin typeface="Palatino Linotype" panose="02040502050505030304" pitchFamily="18" charset="0"/>
              </a:rPr>
              <a:t>: It is possible to take faster and automatic back-up of database stored in files of computer-based systems.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retrieval: </a:t>
            </a:r>
            <a:r>
              <a:rPr lang="en-US" dirty="0">
                <a:latin typeface="Palatino Linotype" panose="02040502050505030304" pitchFamily="18" charset="0"/>
              </a:rPr>
              <a:t>It is possible to retrieve data stored in files in easy and efficient way.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Editing</a:t>
            </a:r>
            <a:r>
              <a:rPr lang="en-US" i="1" dirty="0">
                <a:latin typeface="Palatino Linotype" panose="02040502050505030304" pitchFamily="18" charset="0"/>
              </a:rPr>
              <a:t>: </a:t>
            </a:r>
            <a:r>
              <a:rPr lang="en-US" dirty="0">
                <a:latin typeface="Palatino Linotype" panose="02040502050505030304" pitchFamily="18" charset="0"/>
              </a:rPr>
              <a:t>It is easy to edit any information stored in computers in form of files.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Remote</a:t>
            </a:r>
            <a:r>
              <a:rPr lang="en-US" i="1" dirty="0">
                <a:latin typeface="Palatino Linotype" panose="02040502050505030304" pitchFamily="18" charset="0"/>
              </a:rPr>
              <a:t> </a:t>
            </a:r>
            <a:r>
              <a:rPr lang="en-US" b="1" dirty="0">
                <a:latin typeface="Palatino Linotype" panose="02040502050505030304" pitchFamily="18" charset="0"/>
              </a:rPr>
              <a:t>access</a:t>
            </a:r>
            <a:r>
              <a:rPr lang="en-US" i="1" dirty="0">
                <a:latin typeface="Palatino Linotype" panose="02040502050505030304" pitchFamily="18" charset="0"/>
              </a:rPr>
              <a:t>: </a:t>
            </a:r>
            <a:r>
              <a:rPr lang="en-US" dirty="0">
                <a:latin typeface="Palatino Linotype" panose="02040502050505030304" pitchFamily="18" charset="0"/>
              </a:rPr>
              <a:t>In computer-based systems, it is possible to access data remotely.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stored in files of computer-based systems can be shared among multiple users at a same time.</a:t>
            </a:r>
          </a:p>
          <a:p>
            <a:pPr marL="285750" indent="-285750">
              <a:buFont typeface="Arial" panose="020B0604020202020204" pitchFamily="34" charset="0"/>
              <a:buChar char="•"/>
            </a:pP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93AEAC98-450C-4687-94C0-9E460D163123}"/>
              </a:ext>
            </a:extLst>
          </p:cNvPr>
          <p:cNvSpPr/>
          <p:nvPr/>
        </p:nvSpPr>
        <p:spPr>
          <a:xfrm>
            <a:off x="335360" y="1340768"/>
            <a:ext cx="4536504" cy="369332"/>
          </a:xfrm>
          <a:prstGeom prst="rect">
            <a:avLst/>
          </a:prstGeom>
        </p:spPr>
        <p:txBody>
          <a:bodyPr wrap="square">
            <a:spAutoFit/>
          </a:bodyPr>
          <a:lstStyle/>
          <a:p>
            <a:r>
              <a:rPr lang="en-IN" b="1" dirty="0">
                <a:solidFill>
                  <a:srgbClr val="000000"/>
                </a:solidFill>
                <a:latin typeface="Palatino Linotype" panose="02040502050505030304" pitchFamily="18" charset="0"/>
              </a:rPr>
              <a:t>Advantage of File-oriented system</a:t>
            </a:r>
          </a:p>
        </p:txBody>
      </p:sp>
    </p:spTree>
    <p:extLst>
      <p:ext uri="{BB962C8B-B14F-4D97-AF65-F5344CB8AC3E}">
        <p14:creationId xmlns:p14="http://schemas.microsoft.com/office/powerpoint/2010/main" val="3589360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40566</TotalTime>
  <Words>4126</Words>
  <Application>Microsoft Office PowerPoint</Application>
  <PresentationFormat>Widescreen</PresentationFormat>
  <Paragraphs>540</Paragraphs>
  <Slides>61</Slides>
  <Notes>0</Notes>
  <HiddenSlides>1</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61</vt:i4>
      </vt:variant>
    </vt:vector>
  </HeadingPairs>
  <TitlesOfParts>
    <vt:vector size="83" baseType="lpstr">
      <vt:lpstr>SimSun</vt:lpstr>
      <vt:lpstr>arial</vt:lpstr>
      <vt:lpstr>arial</vt:lpstr>
      <vt:lpstr>Bookman Old Style</vt:lpstr>
      <vt:lpstr>Calibri</vt:lpstr>
      <vt:lpstr>Cambria</vt:lpstr>
      <vt:lpstr>Consolas</vt:lpstr>
      <vt:lpstr>Gill Sans MT</vt:lpstr>
      <vt:lpstr>Liberation Mono</vt:lpstr>
      <vt:lpstr>Open Sans</vt:lpstr>
      <vt:lpstr>Open Sans</vt:lpstr>
      <vt:lpstr>Open Sans Light</vt:lpstr>
      <vt:lpstr>Palatino Linotype</vt:lpstr>
      <vt:lpstr>Segoe Print</vt:lpstr>
      <vt:lpstr>Segoe UI Light</vt:lpstr>
      <vt:lpstr>Times New Roman</vt:lpstr>
      <vt:lpstr>Verdana</vt:lpstr>
      <vt:lpstr>Verdana</vt:lpstr>
      <vt:lpstr>Vrinda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9394</cp:revision>
  <dcterms:created xsi:type="dcterms:W3CDTF">2015-10-09T06:09:34Z</dcterms:created>
  <dcterms:modified xsi:type="dcterms:W3CDTF">2021-11-27T09:31:05Z</dcterms:modified>
</cp:coreProperties>
</file>