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1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60" r:id="rId30"/>
    <p:sldId id="1451" r:id="rId31"/>
    <p:sldId id="1452" r:id="rId32"/>
    <p:sldId id="1457" r:id="rId33"/>
    <p:sldId id="1465" r:id="rId34"/>
    <p:sldId id="1454" r:id="rId35"/>
    <p:sldId id="1456" r:id="rId36"/>
    <p:sldId id="1455" r:id="rId37"/>
    <p:sldId id="1458" r:id="rId38"/>
    <p:sldId id="1461" r:id="rId39"/>
    <p:sldId id="1462" r:id="rId40"/>
    <p:sldId id="1463" r:id="rId41"/>
    <p:sldId id="1464" r:id="rId42"/>
    <p:sldId id="1475" r:id="rId43"/>
    <p:sldId id="1476" r:id="rId44"/>
    <p:sldId id="1477" r:id="rId45"/>
    <p:sldId id="1469" r:id="rId46"/>
    <p:sldId id="1470" r:id="rId47"/>
    <p:sldId id="1472" r:id="rId48"/>
    <p:sldId id="947" r:id="rId49"/>
    <p:sldId id="1446" r:id="rId50"/>
    <p:sldId id="1444" r:id="rId51"/>
    <p:sldId id="1445" r:id="rId52"/>
    <p:sldId id="1479" r:id="rId53"/>
    <p:sldId id="1468" r:id="rId54"/>
    <p:sldId id="1480" r:id="rId55"/>
    <p:sldId id="1478" r:id="rId56"/>
    <p:sldId id="1430" r:id="rId57"/>
    <p:sldId id="1431" r:id="rId58"/>
    <p:sldId id="1432" r:id="rId59"/>
    <p:sldId id="1433" r:id="rId60"/>
    <p:sldId id="1471" r:id="rId61"/>
    <p:sldId id="1442" r:id="rId62"/>
    <p:sldId id="1447" r:id="rId63"/>
    <p:sldId id="1481" r:id="rId64"/>
    <p:sldId id="1482" r:id="rId65"/>
    <p:sldId id="1448" r:id="rId66"/>
    <p:sldId id="1449" r:id="rId67"/>
    <p:sldId id="1424" r:id="rId68"/>
    <p:sldId id="1421" r:id="rId69"/>
    <p:sldId id="35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F63122"/>
    <a:srgbClr val="FD8603"/>
    <a:srgbClr val="329909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empno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013176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(+)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increase or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(-)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attempt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A9246-A769-489D-A429-D8C63F909BAB}"/>
              </a:ext>
            </a:extLst>
          </p:cNvPr>
          <p:cNvSpPr txBox="1"/>
          <p:nvPr/>
        </p:nvSpPr>
        <p:spPr>
          <a:xfrm>
            <a:off x="252054" y="5085184"/>
            <a:ext cx="116819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map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['set_items']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'redis’);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address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"id":2,"title":"mongoDB", "author":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"Author1", "Author2", "Author3"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"publisher":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"Publisher1", "Publisher2"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,"address":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"line1":"paud Road",  "city":"pune", "state":"MH", "pin":100011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tuple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 tuple data type is useful when we need to accommodate many fields we can accommodate maximum </a:t>
            </a:r>
            <a:r>
              <a:rPr lang="en-US" sz="1800" b="1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32768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fields.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11627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tuple datatype –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989114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CREATE TABLE machine_details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machineID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machineDetails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tuple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8454B-4B54-4191-8186-DA458D072CAE}"/>
              </a:ext>
            </a:extLst>
          </p:cNvPr>
          <p:cNvSpPr txBox="1"/>
          <p:nvPr/>
        </p:nvSpPr>
        <p:spPr>
          <a:xfrm>
            <a:off x="246600" y="4005064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machine_details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machineID, machineDetails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'192.168.100.10', 'stp5', 'windows10'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machine_details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"machineID": 2, "machineDetails":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"192.168.100.10", "stp5", "windows10"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 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6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7C120"/>
                </a:solidFill>
                <a:latin typeface="Open Sans"/>
                <a:ea typeface="DejaVu Sans"/>
              </a:rPr>
              <a:t>tuple 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988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machine_details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machineDetails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'192.168.100.10', 'stp6', 'Ubuntu'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2D764D6A-6CB0-45AC-AB9E-3A2D93F0FFE0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36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517085"/>
            <a:chOff x="246600" y="3717032"/>
            <a:chExt cx="11687400" cy="2517085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717032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map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set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589240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list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5424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87400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 </a:t>
              </a:r>
              <a:r>
                <a:rPr lang="en-US" dirty="0">
                  <a:latin typeface="Consolas" panose="020B0609020204030204" pitchFamily="49" charset="0"/>
                </a:rPr>
                <a:t>'ruhan'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defRPr b="0" strike="noStrike" spc="-1">
                <a:solidFill>
                  <a:srgbClr val="BB0643"/>
                </a:solidFill>
                <a:latin typeface="Segoe UI"/>
                <a:ea typeface="DejaVu Sans"/>
              </a:defRPr>
            </a:lvl1pPr>
          </a:lstStyle>
          <a:p>
            <a:r>
              <a:rPr lang="en-I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304412" y="3313992"/>
            <a:ext cx="958317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pc="-1" dirty="0">
                <a:solidFill>
                  <a:srgbClr val="BB0643"/>
                </a:solidFill>
                <a:latin typeface="Segoe UI"/>
              </a:rPr>
              <a:t>CQL does not execute joins or sub-queries and a select statement only apply to a single table.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1C0DA-F201-45E9-A82F-780EEB3F4B42}"/>
              </a:ext>
            </a:extLst>
          </p:cNvPr>
          <p:cNvSpPr/>
          <p:nvPr/>
        </p:nvSpPr>
        <p:spPr>
          <a:xfrm>
            <a:off x="262558" y="4077072"/>
            <a:ext cx="11594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Aliases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are not recognized in the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WHERE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or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ORDER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BY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clauses in the statement. You must use the original column name instead.</a:t>
            </a:r>
            <a:endParaRPr lang="en-US" sz="2400" b="1" dirty="0">
              <a:solidFill>
                <a:srgbClr val="7E007E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aggregate functions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These aggregate functions are pre-defined or in-built functions. Aggregate functions in Cassandra work on a set of rows. Aggregate functions receive values for each row and then return one value for the whole set.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81406"/>
              </p:ext>
            </p:extLst>
          </p:nvPr>
        </p:nvGraphicFramePr>
        <p:xfrm>
          <a:off x="1981257" y="4760952"/>
          <a:ext cx="82294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AVG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79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3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UUID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as UUID, ename, job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F7C120"/>
                </a:solidFill>
                <a:latin typeface="Open Sans"/>
                <a:ea typeface="DejaVu Sans"/>
              </a:rPr>
              <a:t>retrieving all results in the JSON format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ename, job, sal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 : value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  <a:p>
            <a:pPr marL="23760">
              <a:buClr>
                <a:srgbClr val="808080"/>
              </a:buClr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ename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job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//value in ""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658544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0791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8A26C5C-420F-40D2-829C-67FB65E5D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5316"/>
              </p:ext>
            </p:extLst>
          </p:nvPr>
        </p:nvGraphicFramePr>
        <p:xfrm>
          <a:off x="335360" y="4653136"/>
          <a:ext cx="11521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3651072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895810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446481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455199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9065521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772226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6580989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43744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HELP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CAPTURE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COPY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DESCRIBE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EXIT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SOURCE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SHOW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PAGING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3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CAPTURE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CAPTURE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paging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32119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PAGING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 ON | OFF ] ( page_size )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PAGING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PAGING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75;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PAGING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981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C32A-1796-4399-A55F-83A797F1749D}"/>
              </a:ext>
            </a:extLst>
          </p:cNvPr>
          <p:cNvSpPr txBox="1"/>
          <p:nvPr/>
        </p:nvSpPr>
        <p:spPr>
          <a:xfrm>
            <a:off x="246600" y="4881934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COPY</a:t>
            </a:r>
            <a:r>
              <a:rPr lang="en-IN" dirty="0">
                <a:latin typeface="Consolas" panose="020B0609020204030204" pitchFamily="49" charset="0"/>
              </a:rPr>
              <a:t>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Precipitation, weatherDate, Month, Week, Year, City, Code, Location, State, AvgTemp, MaxTemp, MinTemp, WindDirection, WindSpeed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'd:\weather.csv' </a:t>
            </a:r>
            <a:r>
              <a:rPr lang="en-US" spc="-1" dirty="0">
                <a:solidFill>
                  <a:srgbClr val="2B8208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746AE-9F05-4C11-A48E-CB1F5136EE22}"/>
              </a:ext>
            </a:extLst>
          </p:cNvPr>
          <p:cNvSpPr txBox="1"/>
          <p:nvPr/>
        </p:nvSpPr>
        <p:spPr>
          <a:xfrm>
            <a:off x="246600" y="3356992"/>
            <a:ext cx="1168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latin typeface="Consolas" panose="020B0609020204030204" pitchFamily="49" charset="0"/>
              </a:rPr>
              <a:t>CREATE COLUMNFAMILY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weatherDate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IN" dirty="0">
                <a:latin typeface="Consolas" panose="020B0609020204030204" pitchFamily="49" charset="0"/>
              </a:rPr>
              <a:t>, Month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Week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Year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City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Code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Location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State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AvgTemp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MaxTemp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MinTemp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WindDirection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WindSpeed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state, city, code, weatherDate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40403</TotalTime>
  <Words>4898</Words>
  <Application>Microsoft Office PowerPoint</Application>
  <PresentationFormat>Widescreen</PresentationFormat>
  <Paragraphs>553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7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9067</cp:revision>
  <dcterms:created xsi:type="dcterms:W3CDTF">2015-10-09T06:09:34Z</dcterms:created>
  <dcterms:modified xsi:type="dcterms:W3CDTF">2022-04-20T03:54:04Z</dcterms:modified>
</cp:coreProperties>
</file>