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
  </p:notesMasterIdLst>
  <p:sldIdLst>
    <p:sldId id="257" r:id="rId2"/>
    <p:sldId id="599" r:id="rId3"/>
    <p:sldId id="271" r:id="rId4"/>
    <p:sldId id="1184" r:id="rId5"/>
    <p:sldId id="1185" r:id="rId6"/>
    <p:sldId id="1123" r:id="rId7"/>
    <p:sldId id="1177" r:id="rId8"/>
    <p:sldId id="1180" r:id="rId9"/>
    <p:sldId id="1181" r:id="rId10"/>
    <p:sldId id="1182" r:id="rId11"/>
    <p:sldId id="1321" r:id="rId12"/>
    <p:sldId id="864" r:id="rId13"/>
    <p:sldId id="1179" r:id="rId14"/>
    <p:sldId id="1183" r:id="rId15"/>
    <p:sldId id="1322" r:id="rId16"/>
    <p:sldId id="1323" r:id="rId17"/>
    <p:sldId id="132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F63122"/>
    <a:srgbClr val="FF0000"/>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8/14/2023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Big Data</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AF1A7F1D-E2F5-31E0-8529-E05791A42820}"/>
              </a:ext>
            </a:extLst>
          </p:cNvPr>
          <p:cNvPicPr>
            <a:picLocks noChangeAspect="1"/>
          </p:cNvPicPr>
          <p:nvPr/>
        </p:nvPicPr>
        <p:blipFill>
          <a:blip r:embed="rId2"/>
          <a:stretch>
            <a:fillRect/>
          </a:stretch>
        </p:blipFill>
        <p:spPr>
          <a:xfrm>
            <a:off x="1127448" y="908720"/>
            <a:ext cx="9716326" cy="5296133"/>
          </a:xfrm>
          <a:prstGeom prst="rect">
            <a:avLst/>
          </a:prstGeom>
        </p:spPr>
      </p:pic>
    </p:spTree>
    <p:extLst>
      <p:ext uri="{BB962C8B-B14F-4D97-AF65-F5344CB8AC3E}">
        <p14:creationId xmlns:p14="http://schemas.microsoft.com/office/powerpoint/2010/main" val="157082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0E59B27-ACC8-FE63-F904-CF7318D5C22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06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522" y="785795"/>
            <a:ext cx="11572956" cy="5232202"/>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a:t>
            </a:r>
          </a:p>
          <a:p>
            <a:pPr marL="363538"/>
            <a:endParaRPr lang="en-US" dirty="0">
              <a:latin typeface="Palatino Linotype" panose="02040502050505030304" pitchFamily="18" charset="0"/>
            </a:endParaRPr>
          </a:p>
          <a:p>
            <a:pPr marL="342900" indent="-342900">
              <a:buFont typeface="Arial" panose="020B0604020202020204" pitchFamily="34" charset="0"/>
              <a:buChar char="•"/>
            </a:pPr>
            <a:r>
              <a:rPr lang="en-IN" sz="2000" b="1" i="1" dirty="0">
                <a:solidFill>
                  <a:schemeClr val="accent1">
                    <a:lumMod val="75000"/>
                  </a:schemeClr>
                </a:solidFill>
                <a:latin typeface="Palatino Linotype" panose="02040502050505030304" pitchFamily="18" charset="0"/>
              </a:rPr>
              <a:t>Quasi-structured Data</a:t>
            </a:r>
            <a:r>
              <a:rPr lang="en-IN" sz="1800" dirty="0">
                <a:latin typeface="Arial" panose="020B0604020202020204" pitchFamily="34" charset="0"/>
                <a:cs typeface="Arial" panose="020B0604020202020204" pitchFamily="34" charset="0"/>
              </a:rPr>
              <a:t>: The data format contains textual data with inconsistent data formats that are formatted with effort and time with some tools.</a:t>
            </a:r>
          </a:p>
          <a:p>
            <a:pPr marL="363538"/>
            <a:endParaRPr lang="en-US" dirty="0">
              <a:latin typeface="Palatino Linotype" panose="02040502050505030304" pitchFamily="18" charset="0"/>
            </a:endParaRPr>
          </a:p>
        </p:txBody>
      </p:sp>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32694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F0B1D105-7EE0-AA2E-400E-AA8B45C872E1}"/>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Value is an essential characteristic of big data. It is not the data that we process or store. It is valuable and reliable data that we store, process, and also analyze.</a:t>
            </a:r>
          </a:p>
        </p:txBody>
      </p:sp>
    </p:spTree>
    <p:extLst>
      <p:ext uri="{BB962C8B-B14F-4D97-AF65-F5344CB8AC3E}">
        <p14:creationId xmlns:p14="http://schemas.microsoft.com/office/powerpoint/2010/main" val="1804314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Velocity</a:t>
            </a:r>
            <a:endParaRPr lang="en-IN" sz="3200" i="1" dirty="0">
              <a:solidFill>
                <a:srgbClr val="FF99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5287A31C-4250-DD07-96FC-E2341DACE96E}"/>
              </a:ext>
            </a:extLst>
          </p:cNvPr>
          <p:cNvPicPr>
            <a:picLocks noChangeAspect="1"/>
          </p:cNvPicPr>
          <p:nvPr/>
        </p:nvPicPr>
        <p:blipFill>
          <a:blip r:embed="rId2"/>
          <a:stretch>
            <a:fillRect/>
          </a:stretch>
        </p:blipFill>
        <p:spPr>
          <a:xfrm>
            <a:off x="1415480" y="3356992"/>
            <a:ext cx="9545044" cy="3229347"/>
          </a:xfrm>
          <a:prstGeom prst="rect">
            <a:avLst/>
          </a:prstGeom>
        </p:spPr>
      </p:pic>
      <p:sp>
        <p:nvSpPr>
          <p:cNvPr id="6" name="TextBox 5">
            <a:extLst>
              <a:ext uri="{FF2B5EF4-FFF2-40B4-BE49-F238E27FC236}">
                <a16:creationId xmlns:a16="http://schemas.microsoft.com/office/drawing/2014/main" id="{DECBAD34-3220-60D3-B61D-4FD2174EA290}"/>
              </a:ext>
            </a:extLst>
          </p:cNvPr>
          <p:cNvSpPr txBox="1"/>
          <p:nvPr/>
        </p:nvSpPr>
        <p:spPr>
          <a:xfrm>
            <a:off x="335360" y="1008355"/>
            <a:ext cx="11449272" cy="1200329"/>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Velocity deals with the speed at the data flows from sources like application logs, business processes, networks, and social media sites, sensors, mobile devices, etc.</a:t>
            </a:r>
          </a:p>
        </p:txBody>
      </p:sp>
    </p:spTree>
    <p:extLst>
      <p:ext uri="{BB962C8B-B14F-4D97-AF65-F5344CB8AC3E}">
        <p14:creationId xmlns:p14="http://schemas.microsoft.com/office/powerpoint/2010/main" val="4166802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Jobs in Big Data</a:t>
            </a:r>
          </a:p>
        </p:txBody>
      </p:sp>
    </p:spTree>
    <p:extLst>
      <p:ext uri="{BB962C8B-B14F-4D97-AF65-F5344CB8AC3E}">
        <p14:creationId xmlns:p14="http://schemas.microsoft.com/office/powerpoint/2010/main" val="3468983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5078313"/>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MIS Reporting Executive</a:t>
            </a:r>
            <a:r>
              <a:rPr lang="en-IN" dirty="0">
                <a:latin typeface="Arial" panose="020B0604020202020204" pitchFamily="34" charset="0"/>
                <a:cs typeface="Arial" panose="020B0604020202020204" pitchFamily="34" charset="0"/>
              </a:rPr>
              <a:t>: Business managers rely on Management Information System reports to automatically track progress, make decisions, and identify problems.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Business Analyst</a:t>
            </a:r>
            <a:r>
              <a:rPr lang="en-US" dirty="0">
                <a:latin typeface="Arial" panose="020B0604020202020204" pitchFamily="34" charset="0"/>
                <a:cs typeface="Arial" panose="020B0604020202020204" pitchFamily="34" charset="0"/>
              </a:rPr>
              <a:t>:  Although many of their job tasks are similar to that of data analysts, business analysts are experts in the domain they work in. They try to narrow the gap between business and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Analyst</a:t>
            </a:r>
            <a:r>
              <a:rPr lang="en-US" dirty="0">
                <a:latin typeface="Arial" panose="020B0604020202020204" pitchFamily="34" charset="0"/>
                <a:cs typeface="Arial" panose="020B0604020202020204" pitchFamily="34" charset="0"/>
              </a:rPr>
              <a:t>: </a:t>
            </a:r>
            <a:r>
              <a:rPr lang="en-US" b="0" i="0" dirty="0">
                <a:solidFill>
                  <a:srgbClr val="202124"/>
                </a:solidFill>
                <a:effectLst/>
                <a:latin typeface="Arial" panose="020B0604020202020204" pitchFamily="34" charset="0"/>
                <a:cs typeface="Arial" panose="020B0604020202020204" pitchFamily="34" charset="0"/>
              </a:rPr>
              <a:t>A Data Analyst's responsibilities include the </a:t>
            </a:r>
            <a:r>
              <a:rPr lang="en-US" b="0" i="0" dirty="0">
                <a:solidFill>
                  <a:srgbClr val="040C28"/>
                </a:solidFill>
                <a:effectLst/>
                <a:latin typeface="Arial" panose="020B0604020202020204" pitchFamily="34" charset="0"/>
                <a:cs typeface="Arial" panose="020B0604020202020204" pitchFamily="34" charset="0"/>
              </a:rPr>
              <a:t>deep analysis of data and then determining the best way to represent it visually to managers and stakeholders</a:t>
            </a:r>
            <a:r>
              <a:rPr lang="en-US" b="0" i="0" dirty="0">
                <a:solidFill>
                  <a:srgbClr val="202124"/>
                </a:solidFill>
                <a:effectLst/>
                <a:latin typeface="Arial" panose="020B0604020202020204" pitchFamily="34" charset="0"/>
                <a:cs typeface="Arial" panose="020B0604020202020204" pitchFamily="34" charset="0"/>
              </a:rPr>
              <a:t>. They also ensure quality assurance and process documentation and define Key Performance Indicators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Statistician</a:t>
            </a:r>
            <a:r>
              <a:rPr lang="en-US" dirty="0">
                <a:latin typeface="Arial" panose="020B0604020202020204" pitchFamily="34" charset="0"/>
                <a:cs typeface="Arial" panose="020B0604020202020204" pitchFamily="34" charset="0"/>
              </a:rPr>
              <a:t>: Statisticians collect, organize, present, analyze, and interpret data to reach valid conclusions and make correct decisions. They are key players in ensuring the success of companies involved in market research, transportation, product development, finance, forensics, sport, quality control, environment, education, and also in governmental agencies.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Scientist</a:t>
            </a:r>
            <a:r>
              <a:rPr lang="en-US" dirty="0">
                <a:latin typeface="Arial" panose="020B0604020202020204" pitchFamily="34" charset="0"/>
                <a:cs typeface="Arial" panose="020B0604020202020204" pitchFamily="34" charset="0"/>
              </a:rPr>
              <a:t>: A Data Scientist is a professional who collects large amounts of data using analytical, statistical, and programmable skills. It is their responsibility to use data to develop solutions tailored to meet the organization's unique needs.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250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2862322"/>
          </a:xfrm>
          <a:prstGeom prst="rect">
            <a:avLst/>
          </a:prstGeom>
          <a:noFill/>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Engineer/Data Architect: </a:t>
            </a:r>
            <a:r>
              <a:rPr lang="en-US" dirty="0">
                <a:latin typeface="Arial" panose="020B0604020202020204" pitchFamily="34" charset="0"/>
                <a:cs typeface="Arial" panose="020B0604020202020204" pitchFamily="34" charset="0"/>
              </a:rPr>
              <a:t>“Data engineers are the designers, builders and managers of the information or “big data” infrastructure.” Data engineers ensure that an organization’s big data ecosystem is running without glitches for data scientists to carry out the analysis.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Machine Learning Engineer</a:t>
            </a:r>
            <a:r>
              <a:rPr lang="en-US" dirty="0">
                <a:latin typeface="Arial" panose="020B0604020202020204" pitchFamily="34" charset="0"/>
                <a:cs typeface="Arial" panose="020B0604020202020204" pitchFamily="34" charset="0"/>
              </a:rPr>
              <a:t>: A Machine Learning Engineer is responsible for designing and developing machine learning systems, implementing appropriate ML algorithms, and conducting experiments. They possess strong programming skills, knowledge of data science, and expertise in statistics.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Big Data Engineer</a:t>
            </a:r>
            <a:r>
              <a:rPr lang="en-US" dirty="0">
                <a:latin typeface="Arial" panose="020B0604020202020204" pitchFamily="34" charset="0"/>
                <a:cs typeface="Arial" panose="020B0604020202020204" pitchFamily="34" charset="0"/>
              </a:rPr>
              <a:t>: The big data engineer's role is to Design, construct and maintain large-scale data processing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086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680" y="3435879"/>
            <a:ext cx="4398640" cy="1837715"/>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big data?</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0946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247859"/>
          </a:xfrm>
          <a:prstGeom prst="rect">
            <a:avLst/>
          </a:prstGeom>
        </p:spPr>
        <p:txBody>
          <a:bodyPr wrap="square">
            <a:spAutoFit/>
          </a:bodyPr>
          <a:lstStyle/>
          <a:p>
            <a:pPr>
              <a:lnSpc>
                <a:spcPct val="150000"/>
              </a:lnSpc>
            </a:pPr>
            <a:r>
              <a:rPr lang="en-US" sz="2400" b="1" i="0" dirty="0">
                <a:solidFill>
                  <a:srgbClr val="222222"/>
                </a:solidFill>
                <a:effectLst/>
                <a:latin typeface="Arial" panose="020B0604020202020204" pitchFamily="34" charset="0"/>
                <a:cs typeface="Arial" panose="020B0604020202020204" pitchFamily="34" charset="0"/>
              </a:rPr>
              <a:t>Big Data</a:t>
            </a:r>
            <a:r>
              <a:rPr lang="en-US" sz="2400" b="0" i="0" dirty="0">
                <a:solidFill>
                  <a:srgbClr val="222222"/>
                </a:solidFill>
                <a:effectLst/>
                <a:latin typeface="Arial" panose="020B0604020202020204" pitchFamily="34" charset="0"/>
                <a:cs typeface="Arial" panose="020B0604020202020204" pitchFamily="34" charset="0"/>
              </a:rPr>
              <a:t> is a collection of data that is huge in volume, yet growing exponentially with time. It is a data with so large size and complexity that none of traditional data management tools can store it or process it efficiently. Big data is also a data but with huge size.</a:t>
            </a:r>
            <a:endParaRPr lang="en-US" sz="1600" dirty="0">
              <a:solidFill>
                <a:schemeClr val="bg2">
                  <a:lumMod val="25000"/>
                </a:schemeClr>
              </a:solidFill>
              <a:latin typeface="Arial" panose="020B0604020202020204"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big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spTree>
    <p:extLst>
      <p:ext uri="{BB962C8B-B14F-4D97-AF65-F5344CB8AC3E}">
        <p14:creationId xmlns:p14="http://schemas.microsoft.com/office/powerpoint/2010/main" val="1282666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Characteristics</a:t>
            </a:r>
            <a:r>
              <a:rPr lang="en-US" sz="4800" i="1" dirty="0">
                <a:solidFill>
                  <a:srgbClr val="FF9900"/>
                </a:solidFill>
                <a:latin typeface="Arial" pitchFamily="34" charset="0"/>
                <a:cs typeface="Arial" pitchFamily="34" charset="0"/>
              </a:rPr>
              <a:t> </a:t>
            </a:r>
            <a:r>
              <a:rPr lang="en-US" dirty="0">
                <a:solidFill>
                  <a:srgbClr val="DC525C"/>
                </a:solidFill>
                <a:latin typeface="Segoe UI Light" panose="020B0502040204020203" pitchFamily="34" charset="0"/>
                <a:cs typeface="Segoe UI Light" panose="020B0502040204020203" pitchFamily="34" charset="0"/>
              </a:rPr>
              <a:t>of Big Data</a:t>
            </a:r>
          </a:p>
        </p:txBody>
      </p:sp>
    </p:spTree>
    <p:extLst>
      <p:ext uri="{BB962C8B-B14F-4D97-AF65-F5344CB8AC3E}">
        <p14:creationId xmlns:p14="http://schemas.microsoft.com/office/powerpoint/2010/main" val="862324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Characteristics of Big Data</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7A4EC6FF-50F3-7757-E8E3-74F1C85A625C}"/>
              </a:ext>
            </a:extLst>
          </p:cNvPr>
          <p:cNvSpPr txBox="1"/>
          <p:nvPr/>
        </p:nvSpPr>
        <p:spPr>
          <a:xfrm>
            <a:off x="191344" y="908720"/>
            <a:ext cx="11809312" cy="1045223"/>
          </a:xfrm>
          <a:prstGeom prst="rect">
            <a:avLst/>
          </a:prstGeom>
          <a:noFill/>
        </p:spPr>
        <p:txBody>
          <a:bodyPr wrap="square">
            <a:spAutoFit/>
          </a:bodyPr>
          <a:lstStyle/>
          <a:p>
            <a:pPr>
              <a:lnSpc>
                <a:spcPct val="150000"/>
              </a:lnSpc>
            </a:pPr>
            <a:r>
              <a:rPr lang="en-IN" sz="2200" dirty="0">
                <a:latin typeface="Arial" panose="020B0604020202020204" pitchFamily="34" charset="0"/>
                <a:cs typeface="Arial" panose="020B0604020202020204" pitchFamily="34" charset="0"/>
              </a:rPr>
              <a:t>It is used by many multinational companies to process the data and business of many organizations. The data flow would exceed 150 exabytes per day before replication.</a:t>
            </a:r>
          </a:p>
        </p:txBody>
      </p:sp>
      <p:sp>
        <p:nvSpPr>
          <p:cNvPr id="9" name="TextBox 8">
            <a:extLst>
              <a:ext uri="{FF2B5EF4-FFF2-40B4-BE49-F238E27FC236}">
                <a16:creationId xmlns:a16="http://schemas.microsoft.com/office/drawing/2014/main" id="{AB4E6DC9-BF67-59E6-9A9C-1C759377F018}"/>
              </a:ext>
            </a:extLst>
          </p:cNvPr>
          <p:cNvSpPr txBox="1"/>
          <p:nvPr/>
        </p:nvSpPr>
        <p:spPr>
          <a:xfrm>
            <a:off x="407368" y="2420888"/>
            <a:ext cx="11377264" cy="3420873"/>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There are five v's of Big Data that explains the characteristics.</a:t>
            </a:r>
          </a:p>
          <a:p>
            <a:pPr algn="just"/>
            <a:endParaRPr lang="en-US" sz="12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610B4B"/>
                </a:solidFill>
                <a:effectLst/>
                <a:latin typeface="Arial" panose="020B0604020202020204" pitchFamily="34" charset="0"/>
                <a:cs typeface="Arial" panose="020B0604020202020204" pitchFamily="34" charset="0"/>
              </a:rPr>
              <a:t>5 V's of Big Data</a:t>
            </a:r>
          </a:p>
          <a:p>
            <a:pPr algn="just"/>
            <a:endParaRPr lang="en-US" sz="1200" b="0" i="0" dirty="0">
              <a:solidFill>
                <a:srgbClr val="610B4B"/>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Volume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Veracity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Variety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Value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Velocity</a:t>
            </a:r>
          </a:p>
        </p:txBody>
      </p:sp>
    </p:spTree>
    <p:extLst>
      <p:ext uri="{BB962C8B-B14F-4D97-AF65-F5344CB8AC3E}">
        <p14:creationId xmlns:p14="http://schemas.microsoft.com/office/powerpoint/2010/main" val="3232024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Volume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0BD80FA2-0692-8C0A-410E-6B42560A0A5E}"/>
              </a:ext>
            </a:extLst>
          </p:cNvPr>
          <p:cNvSpPr txBox="1"/>
          <p:nvPr/>
        </p:nvSpPr>
        <p:spPr>
          <a:xfrm>
            <a:off x="263352" y="2366878"/>
            <a:ext cx="1152128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is a vast 'volumes' of data generated from many sources daily, such as </a:t>
            </a:r>
            <a:r>
              <a:rPr lang="en-US" sz="2000" b="1" i="0" dirty="0">
                <a:solidFill>
                  <a:srgbClr val="333333"/>
                </a:solidFill>
                <a:effectLst/>
                <a:latin typeface="Arial" panose="020B0604020202020204" pitchFamily="34" charset="0"/>
                <a:cs typeface="Arial" panose="020B0604020202020204" pitchFamily="34" charset="0"/>
              </a:rPr>
              <a:t>business processes, machines, social media platforms, networks, human interactions,</a:t>
            </a:r>
            <a:r>
              <a:rPr lang="en-US" sz="2000" b="0" i="0" dirty="0">
                <a:solidFill>
                  <a:srgbClr val="333333"/>
                </a:solidFill>
                <a:effectLst/>
                <a:latin typeface="Arial" panose="020B0604020202020204" pitchFamily="34" charset="0"/>
                <a:cs typeface="Arial" panose="020B0604020202020204" pitchFamily="34" charset="0"/>
              </a:rPr>
              <a:t> and many more.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Facebook</a:t>
            </a:r>
            <a:r>
              <a:rPr lang="en-US" sz="2000" b="0" i="0" dirty="0">
                <a:solidFill>
                  <a:srgbClr val="333333"/>
                </a:solidFill>
                <a:effectLst/>
                <a:latin typeface="Arial" panose="020B0604020202020204" pitchFamily="34" charset="0"/>
                <a:cs typeface="Arial" panose="020B0604020202020204" pitchFamily="34" charset="0"/>
              </a:rPr>
              <a:t> can generate approximately a </a:t>
            </a: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messages,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times that the "</a:t>
            </a:r>
            <a:r>
              <a:rPr lang="en-US" sz="2000" b="1" i="0" dirty="0">
                <a:solidFill>
                  <a:srgbClr val="333333"/>
                </a:solidFill>
                <a:effectLst/>
                <a:latin typeface="Arial" panose="020B0604020202020204" pitchFamily="34" charset="0"/>
                <a:cs typeface="Arial" panose="020B0604020202020204" pitchFamily="34" charset="0"/>
              </a:rPr>
              <a:t>Like</a:t>
            </a:r>
            <a:r>
              <a:rPr lang="en-US" sz="2000" b="0" i="0" dirty="0">
                <a:solidFill>
                  <a:srgbClr val="333333"/>
                </a:solidFill>
                <a:effectLst/>
                <a:latin typeface="Arial" panose="020B0604020202020204" pitchFamily="34" charset="0"/>
                <a:cs typeface="Arial" panose="020B0604020202020204" pitchFamily="34" charset="0"/>
              </a:rPr>
              <a:t>" button is recorded,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and more than </a:t>
            </a:r>
            <a:r>
              <a:rPr lang="en-US" sz="2000" b="1" i="0" dirty="0">
                <a:solidFill>
                  <a:srgbClr val="333333"/>
                </a:solidFill>
                <a:effectLst/>
                <a:latin typeface="Arial" panose="020B0604020202020204" pitchFamily="34" charset="0"/>
                <a:cs typeface="Arial" panose="020B0604020202020204" pitchFamily="34" charset="0"/>
              </a:rPr>
              <a:t>350 million</a:t>
            </a:r>
            <a:r>
              <a:rPr lang="en-US" sz="2000" b="0" i="0" dirty="0">
                <a:solidFill>
                  <a:srgbClr val="333333"/>
                </a:solidFill>
                <a:effectLst/>
                <a:latin typeface="Arial" panose="020B0604020202020204" pitchFamily="34" charset="0"/>
                <a:cs typeface="Arial" panose="020B0604020202020204" pitchFamily="34" charset="0"/>
              </a:rPr>
              <a:t> new posts are uploaded each day. </a:t>
            </a:r>
          </a:p>
        </p:txBody>
      </p:sp>
      <p:sp>
        <p:nvSpPr>
          <p:cNvPr id="5" name="TextBox 4">
            <a:extLst>
              <a:ext uri="{FF2B5EF4-FFF2-40B4-BE49-F238E27FC236}">
                <a16:creationId xmlns:a16="http://schemas.microsoft.com/office/drawing/2014/main" id="{4BBE33AB-BF80-A13E-D5B7-119EB9740A68}"/>
              </a:ext>
            </a:extLst>
          </p:cNvPr>
          <p:cNvSpPr txBox="1"/>
          <p:nvPr/>
        </p:nvSpPr>
        <p:spPr>
          <a:xfrm>
            <a:off x="551384" y="1008355"/>
            <a:ext cx="11233248" cy="830997"/>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 name Big Data itself is related to an enormous size of data. </a:t>
            </a:r>
            <a:r>
              <a:rPr lang="en-US" sz="2400" b="0" i="0" dirty="0">
                <a:solidFill>
                  <a:srgbClr val="333333"/>
                </a:solidFill>
                <a:effectLst/>
                <a:latin typeface="Arial" panose="020B0604020202020204" pitchFamily="34" charset="0"/>
                <a:cs typeface="Arial" panose="020B0604020202020204" pitchFamily="34" charset="0"/>
              </a:rPr>
              <a:t>Big data technologies can handle large amounts of data.</a:t>
            </a:r>
          </a:p>
        </p:txBody>
      </p:sp>
      <p:pic>
        <p:nvPicPr>
          <p:cNvPr id="2" name="Picture 2" descr="Big Data Volume Growth - Big Data Tutorial - Edureka">
            <a:extLst>
              <a:ext uri="{FF2B5EF4-FFF2-40B4-BE49-F238E27FC236}">
                <a16:creationId xmlns:a16="http://schemas.microsoft.com/office/drawing/2014/main" id="{5A774089-67ED-8738-2FF5-785289EB2AC4}"/>
              </a:ext>
            </a:extLst>
          </p:cNvPr>
          <p:cNvPicPr>
            <a:picLocks noChangeAspect="1" noChangeArrowheads="1"/>
          </p:cNvPicPr>
          <p:nvPr/>
        </p:nvPicPr>
        <p:blipFill>
          <a:blip r:embed="rId2"/>
          <a:srcRect/>
          <a:stretch>
            <a:fillRect/>
          </a:stretch>
        </p:blipFill>
        <p:spPr bwMode="auto">
          <a:xfrm>
            <a:off x="8382016" y="3535026"/>
            <a:ext cx="3258600" cy="3299418"/>
          </a:xfrm>
          <a:prstGeom prst="rect">
            <a:avLst/>
          </a:prstGeom>
          <a:noFill/>
        </p:spPr>
      </p:pic>
    </p:spTree>
    <p:extLst>
      <p:ext uri="{BB962C8B-B14F-4D97-AF65-F5344CB8AC3E}">
        <p14:creationId xmlns:p14="http://schemas.microsoft.com/office/powerpoint/2010/main" val="255849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Veracity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4B5CEDCA-EEE7-04D8-EDEC-C2FA5EFF6CE5}"/>
              </a:ext>
            </a:extLst>
          </p:cNvPr>
          <p:cNvSpPr txBox="1"/>
          <p:nvPr/>
        </p:nvSpPr>
        <p:spPr>
          <a:xfrm>
            <a:off x="191344" y="215444"/>
            <a:ext cx="4608512" cy="461665"/>
          </a:xfrm>
          <a:prstGeom prst="rect">
            <a:avLst/>
          </a:prstGeom>
          <a:noFill/>
        </p:spPr>
        <p:txBody>
          <a:bodyPr wrap="square">
            <a:spAutoFit/>
          </a:bodyPr>
          <a:lstStyle/>
          <a:p>
            <a:r>
              <a:rPr lang="en-IN" sz="2400" b="0" i="0" u="none" strike="noStrike" dirty="0">
                <a:solidFill>
                  <a:srgbClr val="202124"/>
                </a:solidFill>
                <a:effectLst/>
                <a:latin typeface="arial" panose="020B0604020202020204" pitchFamily="34" charset="0"/>
              </a:rPr>
              <a:t>Conformity</a:t>
            </a:r>
            <a:r>
              <a:rPr lang="en-IN" sz="2400" b="0" i="0" dirty="0">
                <a:solidFill>
                  <a:srgbClr val="202124"/>
                </a:solidFill>
                <a:effectLst/>
                <a:latin typeface="arial" panose="020B0604020202020204" pitchFamily="34" charset="0"/>
              </a:rPr>
              <a:t> to facts; accuracy.</a:t>
            </a:r>
            <a:endParaRPr lang="en-IN" sz="2400" dirty="0"/>
          </a:p>
        </p:txBody>
      </p:sp>
      <p:sp>
        <p:nvSpPr>
          <p:cNvPr id="5" name="TextBox 4">
            <a:extLst>
              <a:ext uri="{FF2B5EF4-FFF2-40B4-BE49-F238E27FC236}">
                <a16:creationId xmlns:a16="http://schemas.microsoft.com/office/drawing/2014/main" id="{60A76E6C-5DA9-1FE0-BCA5-8C766DE8FD05}"/>
              </a:ext>
            </a:extLst>
          </p:cNvPr>
          <p:cNvSpPr txBox="1"/>
          <p:nvPr/>
        </p:nvSpPr>
        <p:spPr>
          <a:xfrm>
            <a:off x="407368" y="1008355"/>
            <a:ext cx="11377264" cy="1200329"/>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Veracity means how much the data is reliable and accurate. It has many ways to filter the data. Veracity is the process of being able to handle and manage data efficiently.</a:t>
            </a:r>
          </a:p>
        </p:txBody>
      </p:sp>
    </p:spTree>
    <p:extLst>
      <p:ext uri="{BB962C8B-B14F-4D97-AF65-F5344CB8AC3E}">
        <p14:creationId xmlns:p14="http://schemas.microsoft.com/office/powerpoint/2010/main" val="24134280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49045</TotalTime>
  <Words>938</Words>
  <Application>Microsoft Office PowerPoint</Application>
  <PresentationFormat>Widescreen</PresentationFormat>
  <Paragraphs>79</Paragraphs>
  <Slides>17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SimSun</vt:lpstr>
      <vt:lpstr>Arial</vt:lpstr>
      <vt:lpstr>Arial</vt:lpstr>
      <vt:lpstr>Bookman Old Style</vt:lpstr>
      <vt:lpstr>Calibri</vt:lpstr>
      <vt:lpstr>Gill Sans MT</vt:lpstr>
      <vt:lpstr>Palatino Linotype</vt:lpstr>
      <vt:lpstr>Segoe Print</vt:lpstr>
      <vt:lpstr>Segoe UI Light</vt:lpstr>
      <vt:lpstr>Wingdings</vt:lpstr>
      <vt:lpstr>Wingdings 3</vt:lpstr>
      <vt:lpstr>Origin</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11037</cp:revision>
  <dcterms:created xsi:type="dcterms:W3CDTF">2015-10-09T06:09:34Z</dcterms:created>
  <dcterms:modified xsi:type="dcterms:W3CDTF">2023-08-14T07:26:09Z</dcterms:modified>
</cp:coreProperties>
</file>