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Line 1"/>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10" name="Line 2"/>
          <p:cNvSpPr/>
          <p:nvPr/>
        </p:nvSpPr>
        <p:spPr>
          <a:xfrm>
            <a:off x="609480" y="114300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2" name="CustomShape 3" hidden="1"/>
          <p:cNvSpPr/>
          <p:nvPr/>
        </p:nvSpPr>
        <p:spPr>
          <a:xfrm rot="5400000">
            <a:off x="608760" y="6447240"/>
            <a:ext cx="172440" cy="14220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5120" cy="1261800"/>
          </a:xfrm>
          <a:prstGeom prst="rect">
            <a:avLst/>
          </a:prstGeom>
          <a:noFill/>
          <a:ln w="6480" cap="rnd">
            <a:solidFill>
              <a:schemeClr val="accent1"/>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5120" cy="667440"/>
          </a:xfrm>
          <a:prstGeom prst="rect">
            <a:avLst/>
          </a:prstGeom>
          <a:noFill/>
          <a:ln w="6480" cap="rnd">
            <a:solidFill>
              <a:schemeClr val="accent2"/>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6560" cy="1261800"/>
          </a:xfrm>
          <a:prstGeom prst="rect">
            <a:avLst/>
          </a:prstGeom>
          <a:no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6560" cy="667440"/>
          </a:xfrm>
          <a:prstGeom prst="rect">
            <a:avLst/>
          </a:prstGeom>
          <a:no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7" name="CustomShape 3" hidden="1"/>
          <p:cNvSpPr/>
          <p:nvPr/>
        </p:nvSpPr>
        <p:spPr>
          <a:xfrm rot="5400000">
            <a:off x="608760" y="6447240"/>
            <a:ext cx="172440" cy="14220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9" name="CustomShape 5" hidden="1"/>
          <p:cNvSpPr/>
          <p:nvPr/>
        </p:nvSpPr>
        <p:spPr>
          <a:xfrm rot="5400000">
            <a:off x="608760" y="6447240"/>
            <a:ext cx="172440" cy="14220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1"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hyperlink" Target="mailto:saleel@saleel-Latitude-E6430" TargetMode="Externa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 name="CustomShape 1"/>
          <p:cNvSpPr/>
          <p:nvPr/>
        </p:nvSpPr>
        <p:spPr>
          <a:xfrm>
            <a:off x="1975680" y="3553920"/>
            <a:ext cx="8516160" cy="97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6080" cy="2836080"/>
          </a:xfrm>
          <a:prstGeom prst="rect">
            <a:avLst/>
          </a:prstGeom>
          <a:ln>
            <a:noFill/>
          </a:ln>
        </p:spPr>
      </p:pic>
      <p:sp>
        <p:nvSpPr>
          <p:cNvPr id="90" name="CustomShape 2"/>
          <p:cNvSpPr/>
          <p:nvPr/>
        </p:nvSpPr>
        <p:spPr>
          <a:xfrm>
            <a:off x="720000" y="5158800"/>
            <a:ext cx="1086624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36080" cy="1049400"/>
          </a:xfrm>
          <a:prstGeom prst="rect">
            <a:avLst/>
          </a:prstGeom>
          <a:ln>
            <a:noFill/>
          </a:ln>
        </p:spPr>
      </p:pic>
      <p:sp>
        <p:nvSpPr>
          <p:cNvPr id="92" name="CustomShape 3"/>
          <p:cNvSpPr/>
          <p:nvPr/>
        </p:nvSpPr>
        <p:spPr>
          <a:xfrm>
            <a:off x="3557880" y="93600"/>
            <a:ext cx="84344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a:solidFill>
                  <a:srgbClr val="FF5733"/>
                </a:solidFill>
                <a:latin typeface="Segoe Print"/>
                <a:ea typeface="DejaVu Sans"/>
              </a:rPr>
              <a:t>“In a day, when you don't come across any problems - you can be sure that you are travelling in a wrong path”</a:t>
            </a:r>
            <a:endParaRPr lang="en-IN" sz="4400" b="0" strike="noStrike" spc="-1">
              <a:latin typeface="Arial"/>
            </a:endParaRPr>
          </a:p>
          <a:p>
            <a:pPr algn="r">
              <a:lnSpc>
                <a:spcPct val="100000"/>
              </a:lnSpc>
            </a:pPr>
            <a:r>
              <a:rPr lang="en-IN" sz="1800" b="0" strike="noStrike" spc="-1">
                <a:solidFill>
                  <a:srgbClr val="111111"/>
                </a:solidFill>
                <a:latin typeface="-apple-system"/>
                <a:ea typeface="DejaVu Sans"/>
              </a:rPr>
              <a:t>~ Swami Vivekananda</a:t>
            </a:r>
            <a:endParaRPr lang="en-IN" sz="1800" b="0" strike="noStrike" spc="-1">
              <a:latin typeface="Arial"/>
            </a:endParaRPr>
          </a:p>
        </p:txBody>
      </p:sp>
      <p:pic>
        <p:nvPicPr>
          <p:cNvPr id="93" name="Picture 2_0"/>
          <p:cNvPicPr/>
          <p:nvPr/>
        </p:nvPicPr>
        <p:blipFill>
          <a:blip r:embed="rId3"/>
          <a:stretch/>
        </p:blipFill>
        <p:spPr>
          <a:xfrm>
            <a:off x="181440" y="196920"/>
            <a:ext cx="2837880" cy="1051200"/>
          </a:xfrm>
          <a:prstGeom prst="rect">
            <a:avLst/>
          </a:prstGeom>
          <a:ln>
            <a:noFill/>
          </a:ln>
        </p:spPr>
      </p:pic>
      <p:pic>
        <p:nvPicPr>
          <p:cNvPr id="94" name="Picture 7"/>
          <p:cNvPicPr/>
          <p:nvPr/>
        </p:nvPicPr>
        <p:blipFill>
          <a:blip r:embed="rId2"/>
          <a:stretch/>
        </p:blipFill>
        <p:spPr>
          <a:xfrm>
            <a:off x="57960" y="2448000"/>
            <a:ext cx="3534120" cy="3534120"/>
          </a:xfrm>
          <a:prstGeom prst="rect">
            <a:avLst/>
          </a:prstGeom>
          <a:ln>
            <a:noFill/>
          </a:ln>
        </p:spPr>
      </p:pic>
      <p:sp>
        <p:nvSpPr>
          <p:cNvPr id="95" name="CustomShape 4"/>
          <p:cNvSpPr/>
          <p:nvPr/>
        </p:nvSpPr>
        <p:spPr>
          <a:xfrm>
            <a:off x="7632000" y="4716000"/>
            <a:ext cx="3450240" cy="3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setex key &amp; setnx key</a:t>
            </a:r>
            <a:endParaRPr lang="en-IN" sz="4000" b="0" strike="noStrike" spc="-1">
              <a:latin typeface="Arial"/>
            </a:endParaRPr>
          </a:p>
        </p:txBody>
      </p:sp>
      <p:sp>
        <p:nvSpPr>
          <p:cNvPr id="130" name="CustomShape 2"/>
          <p:cNvSpPr/>
          <p:nvPr/>
        </p:nvSpPr>
        <p:spPr>
          <a:xfrm>
            <a:off x="248400" y="762120"/>
            <a:ext cx="116942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1" name="CustomShape 3"/>
          <p:cNvSpPr/>
          <p:nvPr/>
        </p:nvSpPr>
        <p:spPr>
          <a:xfrm>
            <a:off x="246600" y="3024359"/>
            <a:ext cx="11696040" cy="170696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message:1 60 "this is the test by SALEEL!, we are learning Redis."</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6379</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2" name="Line 4"/>
          <p:cNvSpPr/>
          <p:nvPr/>
        </p:nvSpPr>
        <p:spPr>
          <a:xfrm>
            <a:off x="0" y="195707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6960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solidFill>
                  <a:srgbClr val="00B0F0"/>
                </a:solidFill>
                <a:latin typeface="Consolas"/>
                <a:ea typeface="DejaVu Sans"/>
              </a:rPr>
              <a:t>SETEX key seconds value</a:t>
            </a:r>
            <a:endParaRPr lang="en-IN" sz="2000" b="0" strike="noStrike" spc="-1">
              <a:latin typeface="Arial"/>
            </a:endParaRPr>
          </a:p>
          <a:p>
            <a:pPr>
              <a:lnSpc>
                <a:spcPct val="100000"/>
              </a:lnSpc>
            </a:pPr>
            <a:r>
              <a:rPr lang="en-IN" sz="2000" b="0" strike="noStrike" spc="-1">
                <a:solidFill>
                  <a:srgbClr val="00B0F0"/>
                </a:solidFill>
                <a:latin typeface="Consolas"/>
                <a:ea typeface="DejaVu Sans"/>
              </a:rPr>
              <a:t>SETNX key value</a:t>
            </a:r>
            <a:endParaRPr lang="en-IN" sz="2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5"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7" name="CustomShape 2"/>
          <p:cNvSpPr/>
          <p:nvPr/>
        </p:nvSpPr>
        <p:spPr>
          <a:xfrm>
            <a:off x="248400" y="762120"/>
            <a:ext cx="116942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8" name="CustomShape 3"/>
          <p:cNvSpPr/>
          <p:nvPr/>
        </p:nvSpPr>
        <p:spPr>
          <a:xfrm>
            <a:off x="246599" y="3064946"/>
            <a:ext cx="11696039" cy="25585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6960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GET key</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GETEX key [EX seconds|PX milliseconds]</a:t>
            </a:r>
            <a:endParaRPr lang="en-IN" sz="20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2" name="CustomShape 2"/>
          <p:cNvSpPr/>
          <p:nvPr/>
        </p:nvSpPr>
        <p:spPr>
          <a:xfrm>
            <a:off x="522360" y="4323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 key</a:t>
            </a:r>
            <a:endParaRPr lang="en-IN" sz="4000" b="0" strike="noStrike" spc="-1" dirty="0">
              <a:latin typeface="Arial"/>
            </a:endParaRPr>
          </a:p>
        </p:txBody>
      </p:sp>
      <p:sp>
        <p:nvSpPr>
          <p:cNvPr id="144" name="CustomShape 2"/>
          <p:cNvSpPr/>
          <p:nvPr/>
        </p:nvSpPr>
        <p:spPr>
          <a:xfrm>
            <a:off x="248400" y="762120"/>
            <a:ext cx="116942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lang="en-IN" sz="1800" b="0" strike="noStrike" spc="-1" dirty="0">
              <a:latin typeface="Arial"/>
            </a:endParaRPr>
          </a:p>
        </p:txBody>
      </p:sp>
      <p:sp>
        <p:nvSpPr>
          <p:cNvPr id="145" name="CustomShape 3"/>
          <p:cNvSpPr/>
          <p:nvPr/>
        </p:nvSpPr>
        <p:spPr>
          <a:xfrm>
            <a:off x="246599" y="4438655"/>
            <a:ext cx="11696039"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69604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GETSET key value</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GETDEL key</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GETRANGE key start end</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STRLEN key</a:t>
            </a:r>
            <a:endParaRPr lang="en-IN" sz="20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49"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1" name="CustomShape 2"/>
          <p:cNvSpPr/>
          <p:nvPr/>
        </p:nvSpPr>
        <p:spPr>
          <a:xfrm>
            <a:off x="248400" y="762120"/>
            <a:ext cx="116942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2" name="CustomShape 3"/>
          <p:cNvSpPr/>
          <p:nvPr/>
        </p:nvSpPr>
        <p:spPr>
          <a:xfrm>
            <a:off x="246600" y="2609735"/>
            <a:ext cx="8871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3" name="CustomShape 4"/>
          <p:cNvSpPr/>
          <p:nvPr/>
        </p:nvSpPr>
        <p:spPr>
          <a:xfrm>
            <a:off x="6482869" y="1945257"/>
            <a:ext cx="5459771" cy="21913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0880">
              <a:lnSpc>
                <a:spcPct val="150000"/>
              </a:lnSpc>
              <a:buClr>
                <a:srgbClr val="000000"/>
              </a:buClr>
              <a:buFont typeface="StarSymbol"/>
              <a:buAutoNum type="arabicPeriod"/>
            </a:pPr>
            <a:r>
              <a:rPr lang="en-IN" sz="1800" b="0" strike="noStrike" spc="-1" dirty="0">
                <a:solidFill>
                  <a:srgbClr val="000000"/>
                </a:solidFill>
                <a:latin typeface="Arial"/>
                <a:ea typeface="DejaVu Sans"/>
              </a:rPr>
              <a:t> </a:t>
            </a:r>
            <a:r>
              <a:rPr lang="en-IN" sz="1800" b="0" strike="noStrike" spc="-1" dirty="0">
                <a:solidFill>
                  <a:srgbClr val="333333"/>
                </a:solidFill>
                <a:latin typeface="Arial"/>
                <a:ea typeface="DejaVu Sans"/>
              </a:rPr>
              <a:t>h?llo matches hello, hallo and hxllo</a:t>
            </a:r>
            <a:endParaRPr lang="en-IN" sz="1800" b="0" strike="noStrike" spc="-1" dirty="0">
              <a:latin typeface="Arial"/>
            </a:endParaRPr>
          </a:p>
          <a:p>
            <a:pPr marL="216000" indent="-200880">
              <a:lnSpc>
                <a:spcPct val="150000"/>
              </a:lnSpc>
              <a:buClr>
                <a:srgbClr val="000000"/>
              </a:buClr>
              <a:buFont typeface="StarSymbol"/>
              <a:buAutoNum type="arabicPeriod"/>
            </a:pPr>
            <a:r>
              <a:rPr lang="en-IN" sz="1800" b="0" strike="noStrike" spc="-1" dirty="0">
                <a:solidFill>
                  <a:srgbClr val="333333"/>
                </a:solidFill>
                <a:latin typeface="Arial"/>
                <a:ea typeface="DejaVu Sans"/>
              </a:rPr>
              <a:t> h*llo matches hllo and heeeello</a:t>
            </a:r>
            <a:endParaRPr lang="en-IN" sz="1800" b="0" strike="noStrike" spc="-1" dirty="0">
              <a:latin typeface="Arial"/>
            </a:endParaRPr>
          </a:p>
          <a:p>
            <a:pPr marL="216000" indent="-200880">
              <a:lnSpc>
                <a:spcPct val="150000"/>
              </a:lnSpc>
              <a:buClr>
                <a:srgbClr val="000000"/>
              </a:buClr>
              <a:buFont typeface="StarSymbol"/>
              <a:buAutoNum type="arabicPeriod"/>
            </a:pPr>
            <a:r>
              <a:rPr lang="en-IN" sz="1800" b="0" strike="noStrike" spc="-1" dirty="0">
                <a:solidFill>
                  <a:srgbClr val="333333"/>
                </a:solidFill>
                <a:latin typeface="Arial"/>
                <a:ea typeface="DejaVu Sans"/>
              </a:rPr>
              <a:t> h[ae]llo matches hello and hallo, but not hillo</a:t>
            </a:r>
            <a:endParaRPr lang="en-IN" sz="1800" b="0" strike="noStrike" spc="-1" dirty="0">
              <a:latin typeface="Arial"/>
            </a:endParaRPr>
          </a:p>
          <a:p>
            <a:pPr marL="216000" indent="-200880">
              <a:lnSpc>
                <a:spcPct val="150000"/>
              </a:lnSpc>
              <a:buClr>
                <a:srgbClr val="000000"/>
              </a:buClr>
              <a:buFont typeface="StarSymbol"/>
              <a:buAutoNum type="arabicPeriod"/>
            </a:pPr>
            <a:r>
              <a:rPr lang="en-IN" sz="1800" b="0" strike="noStrike" spc="-1" dirty="0">
                <a:solidFill>
                  <a:srgbClr val="333333"/>
                </a:solidFill>
                <a:latin typeface="Arial"/>
                <a:ea typeface="DejaVu Sans"/>
              </a:rPr>
              <a:t> h[^e]llo matches hallo, hbllo, ... but not hello</a:t>
            </a:r>
            <a:endParaRPr lang="en-IN" sz="1800" b="0" strike="noStrike" spc="-1" dirty="0">
              <a:latin typeface="Arial"/>
            </a:endParaRPr>
          </a:p>
          <a:p>
            <a:pPr marL="216000" indent="-200880">
              <a:lnSpc>
                <a:spcPct val="150000"/>
              </a:lnSpc>
              <a:buClr>
                <a:srgbClr val="000000"/>
              </a:buClr>
              <a:buFont typeface="StarSymbol"/>
              <a:buAutoNum type="arabicPeriod"/>
            </a:pPr>
            <a:r>
              <a:rPr lang="en-IN" sz="1800" b="0" strike="noStrike" spc="-1" dirty="0">
                <a:solidFill>
                  <a:srgbClr val="333333"/>
                </a:solidFill>
                <a:latin typeface="Arial"/>
                <a:ea typeface="DejaVu Sans"/>
              </a:rPr>
              <a:t> h[a-b]llo matches hallo and hbllo</a:t>
            </a:r>
            <a:endParaRPr lang="en-IN" sz="1800" b="0" strike="noStrike" spc="-1" dirty="0">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6960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KEYS pattern</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dbsize</a:t>
            </a:r>
            <a:endParaRPr lang="en-IN" sz="20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7"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59" name="CustomShape 2"/>
          <p:cNvSpPr/>
          <p:nvPr/>
        </p:nvSpPr>
        <p:spPr>
          <a:xfrm>
            <a:off x="248400" y="762120"/>
            <a:ext cx="116942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0" name="CustomShape 3"/>
          <p:cNvSpPr/>
          <p:nvPr/>
        </p:nvSpPr>
        <p:spPr>
          <a:xfrm>
            <a:off x="246600" y="3280931"/>
            <a:ext cx="88714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otp:1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pttl otp:2</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password:1</a:t>
            </a:r>
            <a:endParaRPr lang="en-IN" sz="1800" b="0" strike="noStrike" spc="-1" dirty="0">
              <a:latin typeface="Arial"/>
            </a:endParaRPr>
          </a:p>
        </p:txBody>
      </p:sp>
      <p:sp>
        <p:nvSpPr>
          <p:cNvPr id="161" name="CustomShape 4"/>
          <p:cNvSpPr/>
          <p:nvPr/>
        </p:nvSpPr>
        <p:spPr>
          <a:xfrm>
            <a:off x="246600" y="4839844"/>
            <a:ext cx="8838000" cy="99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8000">
              <a:lnSpc>
                <a:spcPct val="100000"/>
              </a:lnSpc>
              <a:buClr>
                <a:srgbClr val="000000"/>
              </a:buClr>
              <a:buSzPct val="45000"/>
              <a:buFont typeface="Wingdings" charset="2"/>
              <a:buChar char=""/>
            </a:pPr>
            <a:r>
              <a:rPr lang="en-IN" sz="1800" b="0" strike="noStrike" spc="-1" dirty="0">
                <a:solidFill>
                  <a:schemeClr val="tx1">
                    <a:lumMod val="85000"/>
                    <a:lumOff val="15000"/>
                  </a:schemeClr>
                </a:solidFill>
                <a:latin typeface="Arial"/>
                <a:ea typeface="Open Sans"/>
              </a:rPr>
              <a:t>The command returns -1 if the key exists but has no associated expire.</a:t>
            </a:r>
            <a:endParaRPr lang="en-IN" sz="1800" b="0" strike="noStrike" spc="-1" dirty="0">
              <a:solidFill>
                <a:schemeClr val="tx1">
                  <a:lumMod val="85000"/>
                  <a:lumOff val="15000"/>
                </a:schemeClr>
              </a:solidFill>
              <a:latin typeface="Arial"/>
            </a:endParaRPr>
          </a:p>
          <a:p>
            <a:pPr marL="216000" indent="-198000">
              <a:lnSpc>
                <a:spcPct val="100000"/>
              </a:lnSpc>
              <a:buClr>
                <a:srgbClr val="000000"/>
              </a:buClr>
              <a:buSzPct val="45000"/>
              <a:buFont typeface="Wingdings" charset="2"/>
              <a:buChar char=""/>
            </a:pPr>
            <a:r>
              <a:rPr lang="en-IN" sz="1800" b="0" strike="noStrike" spc="-1" dirty="0">
                <a:solidFill>
                  <a:schemeClr val="tx1">
                    <a:lumMod val="85000"/>
                    <a:lumOff val="15000"/>
                  </a:schemeClr>
                </a:solidFill>
                <a:latin typeface="Arial"/>
                <a:ea typeface="Open Sans"/>
              </a:rPr>
              <a:t>The command returns -2 if the key does not exist.</a:t>
            </a:r>
            <a:endParaRPr lang="en-IN" sz="1800" b="0" strike="noStrike" spc="-1" dirty="0">
              <a:solidFill>
                <a:schemeClr val="tx1">
                  <a:lumMod val="85000"/>
                  <a:lumOff val="15000"/>
                </a:schemeClr>
              </a:solidFill>
              <a:latin typeface="Arial"/>
            </a:endParaRPr>
          </a:p>
        </p:txBody>
      </p:sp>
      <p:sp>
        <p:nvSpPr>
          <p:cNvPr id="162" name="CustomShape 5"/>
          <p:cNvSpPr/>
          <p:nvPr/>
        </p:nvSpPr>
        <p:spPr>
          <a:xfrm>
            <a:off x="246600" y="2579407"/>
            <a:ext cx="11696040" cy="4666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dirty="0">
                <a:solidFill>
                  <a:srgbClr val="000000"/>
                </a:solidFill>
                <a:latin typeface="Times New Roman"/>
                <a:ea typeface="DejaVu Sans"/>
              </a:rPr>
              <a:t>TTL</a:t>
            </a:r>
            <a:r>
              <a:rPr lang="en-US" sz="2000" b="0" strike="noStrike" spc="-1" dirty="0">
                <a:solidFill>
                  <a:srgbClr val="000000"/>
                </a:solidFill>
                <a:latin typeface="Times New Roman"/>
                <a:ea typeface="DejaVu Sans"/>
              </a:rPr>
              <a:t> returns the amount of remaining time in seconds while </a:t>
            </a:r>
            <a:r>
              <a:rPr lang="en-US" sz="2000" b="1" strike="noStrike" spc="-1" dirty="0">
                <a:solidFill>
                  <a:srgbClr val="000000"/>
                </a:solidFill>
                <a:latin typeface="Times New Roman"/>
                <a:ea typeface="DejaVu Sans"/>
              </a:rPr>
              <a:t>PTTL</a:t>
            </a:r>
            <a:r>
              <a:rPr lang="en-US" sz="2000" b="0" strike="noStrike" spc="-1" dirty="0">
                <a:solidFill>
                  <a:srgbClr val="000000"/>
                </a:solidFill>
                <a:latin typeface="Times New Roman"/>
                <a:ea typeface="DejaVu Sans"/>
              </a:rPr>
              <a:t> returns it in milliseconds.</a:t>
            </a:r>
            <a:endParaRPr lang="en-IN" sz="2000" b="0" strike="noStrike" spc="-1" dirty="0">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6960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TTL key</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PTTL key</a:t>
            </a:r>
            <a:endParaRPr lang="en-IN" sz="20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6"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297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20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68" name="CustomShape 2"/>
          <p:cNvSpPr/>
          <p:nvPr/>
        </p:nvSpPr>
        <p:spPr>
          <a:xfrm>
            <a:off x="248400" y="762120"/>
            <a:ext cx="116942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69" name="CustomShape 3"/>
          <p:cNvSpPr/>
          <p:nvPr/>
        </p:nvSpPr>
        <p:spPr>
          <a:xfrm>
            <a:off x="246600" y="3329207"/>
            <a:ext cx="11696040" cy="170696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expire user:1 180</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expire password:1 180</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persist user:1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persist password:1</a:t>
            </a:r>
            <a:endParaRPr lang="en-IN" sz="1800" b="0" strike="noStrike" spc="-1" dirty="0">
              <a:latin typeface="Arial"/>
            </a:endParaRPr>
          </a:p>
        </p:txBody>
      </p:sp>
      <p:sp>
        <p:nvSpPr>
          <p:cNvPr id="170" name="Line 4"/>
          <p:cNvSpPr/>
          <p:nvPr/>
        </p:nvSpPr>
        <p:spPr>
          <a:xfrm>
            <a:off x="0" y="2247216"/>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438472"/>
            <a:ext cx="116960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EXPIRE key seconds</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PERSIST key</a:t>
            </a:r>
            <a:endParaRPr lang="en-IN" sz="20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3"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5" name="CustomShape 2"/>
          <p:cNvSpPr/>
          <p:nvPr/>
        </p:nvSpPr>
        <p:spPr>
          <a:xfrm>
            <a:off x="248400" y="762120"/>
            <a:ext cx="11616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6" name="CustomShape 3"/>
          <p:cNvSpPr/>
          <p:nvPr/>
        </p:nvSpPr>
        <p:spPr>
          <a:xfrm>
            <a:off x="246600" y="4205700"/>
            <a:ext cx="11001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a:t>
            </a:r>
            <a:r>
              <a:rPr lang="en-IN" sz="1800" b="0" strike="noStrike" spc="-1" dirty="0" err="1">
                <a:solidFill>
                  <a:srgbClr val="FF5733"/>
                </a:solidFill>
                <a:latin typeface="Consolas"/>
                <a:ea typeface="SimSun"/>
              </a:rPr>
              <a:t>linux</a:t>
            </a:r>
            <a:r>
              <a:rPr lang="en-IN" sz="1800" b="0" strike="noStrike" spc="-1" dirty="0">
                <a:solidFill>
                  <a:srgbClr val="FF5733"/>
                </a:solidFill>
                <a:latin typeface="Consolas"/>
                <a:ea typeface="SimSun"/>
              </a:rPr>
              <a:t> user:2 administrator password:2 admin</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7" name="CustomShape 4"/>
          <p:cNvSpPr/>
          <p:nvPr/>
        </p:nvSpPr>
        <p:spPr>
          <a:xfrm>
            <a:off x="246600" y="5610240"/>
            <a:ext cx="11696040" cy="99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70360">
              <a:lnSpc>
                <a:spcPct val="100000"/>
              </a:lnSpc>
              <a:buClr>
                <a:srgbClr val="666666"/>
              </a:buClr>
              <a:buFont typeface="Arial"/>
              <a:buChar char="•"/>
            </a:pPr>
            <a:r>
              <a:rPr lang="en-IN" sz="1800" b="1" strike="noStrike" spc="-1" dirty="0">
                <a:solidFill>
                  <a:schemeClr val="tx1">
                    <a:lumMod val="85000"/>
                    <a:lumOff val="15000"/>
                  </a:schemeClr>
                </a:solidFill>
                <a:latin typeface="Arial"/>
                <a:ea typeface="Open Sans"/>
              </a:rPr>
              <a:t>returns 0</a:t>
            </a:r>
            <a:r>
              <a:rPr lang="en-IN" sz="1800" b="0" strike="noStrike" spc="-1" dirty="0">
                <a:solidFill>
                  <a:schemeClr val="tx1">
                    <a:lumMod val="85000"/>
                    <a:lumOff val="15000"/>
                  </a:schemeClr>
                </a:solidFill>
                <a:latin typeface="Arial"/>
                <a:ea typeface="Open Sans"/>
              </a:rPr>
              <a:t> if no key was set (at least one key already existed).</a:t>
            </a:r>
            <a:endParaRPr lang="en-IN" sz="1800" b="0" strike="noStrike" spc="-1" dirty="0">
              <a:solidFill>
                <a:schemeClr val="tx1">
                  <a:lumMod val="85000"/>
                  <a:lumOff val="15000"/>
                </a:schemeClr>
              </a:solidFill>
              <a:latin typeface="Arial"/>
            </a:endParaRPr>
          </a:p>
          <a:p>
            <a:pPr marL="285840" indent="-270360">
              <a:lnSpc>
                <a:spcPct val="100000"/>
              </a:lnSpc>
              <a:buClr>
                <a:srgbClr val="666666"/>
              </a:buClr>
              <a:buFont typeface="Arial"/>
              <a:buChar char="•"/>
            </a:pPr>
            <a:r>
              <a:rPr lang="en-IN" sz="1800" b="1" strike="noStrike" spc="-1" dirty="0">
                <a:solidFill>
                  <a:schemeClr val="tx1">
                    <a:lumMod val="85000"/>
                    <a:lumOff val="15000"/>
                  </a:schemeClr>
                </a:solidFill>
                <a:latin typeface="Arial"/>
                <a:ea typeface="Open Sans"/>
              </a:rPr>
              <a:t>returns 1</a:t>
            </a:r>
            <a:r>
              <a:rPr lang="en-IN" sz="1800" b="0" strike="noStrike" spc="-1" dirty="0">
                <a:solidFill>
                  <a:schemeClr val="tx1">
                    <a:lumMod val="85000"/>
                    <a:lumOff val="15000"/>
                  </a:schemeClr>
                </a:solidFill>
                <a:latin typeface="Arial"/>
                <a:ea typeface="Open Sans"/>
              </a:rPr>
              <a:t> if the all the keys were set.</a:t>
            </a:r>
            <a:endParaRPr lang="en-IN" sz="1800" b="0" strike="noStrike" spc="-1" dirty="0">
              <a:solidFill>
                <a:schemeClr val="tx1">
                  <a:lumMod val="85000"/>
                  <a:lumOff val="15000"/>
                </a:schemeClr>
              </a:solidFill>
              <a:latin typeface="Arial"/>
            </a:endParaRPr>
          </a:p>
        </p:txBody>
      </p:sp>
      <p:sp>
        <p:nvSpPr>
          <p:cNvPr id="178" name="Line 5"/>
          <p:cNvSpPr/>
          <p:nvPr/>
        </p:nvSpPr>
        <p:spPr>
          <a:xfrm>
            <a:off x="0" y="288587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6960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MSET key value [key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MSETNX key value [key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MGET key [key ...]</a:t>
            </a:r>
            <a:endParaRPr lang="en-IN" sz="20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incr key, incrby key &amp; incrbyfloat key</a:t>
            </a:r>
            <a:endParaRPr lang="en-IN" sz="5400" b="0" strike="noStrike" spc="-1">
              <a:latin typeface="Arial"/>
            </a:endParaRPr>
          </a:p>
        </p:txBody>
      </p:sp>
      <p:sp>
        <p:nvSpPr>
          <p:cNvPr id="181"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2" name="Table 3"/>
          <p:cNvGraphicFramePr/>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a:solidFill>
                            <a:srgbClr val="FF1744"/>
                          </a:solidFill>
                          <a:latin typeface="Arial"/>
                          <a:ea typeface="DejaVu Sans"/>
                        </a:rPr>
                        <a:t>Things to remember</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a:solidFill>
                            <a:srgbClr val="424242"/>
                          </a:solidFill>
                          <a:latin typeface="Arial"/>
                          <a:ea typeface="DejaVu Sans"/>
                        </a:rPr>
                        <a:t> incr</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decr</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ea typeface="DejaVu Sans"/>
                        </a:rPr>
                        <a:t> incrby</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decrby</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ea typeface="DejaVu Sans"/>
                        </a:rPr>
                        <a:t> incrbyfloat</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Incr, incrby &amp; incrbyfloat</a:t>
            </a:r>
            <a:endParaRPr lang="en-IN" sz="4000" b="0" strike="noStrike" spc="-1">
              <a:latin typeface="Arial"/>
            </a:endParaRPr>
          </a:p>
        </p:txBody>
      </p:sp>
      <p:sp>
        <p:nvSpPr>
          <p:cNvPr id="185" name="CustomShape 2"/>
          <p:cNvSpPr/>
          <p:nvPr/>
        </p:nvSpPr>
        <p:spPr>
          <a:xfrm>
            <a:off x="248400" y="762120"/>
            <a:ext cx="116942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6" name="CustomShape 3"/>
          <p:cNvSpPr/>
          <p:nvPr/>
        </p:nvSpPr>
        <p:spPr>
          <a:xfrm>
            <a:off x="246600" y="4301981"/>
            <a:ext cx="8871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7" name="CustomShape 4"/>
          <p:cNvSpPr/>
          <p:nvPr/>
        </p:nvSpPr>
        <p:spPr>
          <a:xfrm>
            <a:off x="246600" y="5420500"/>
            <a:ext cx="88380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70360">
              <a:lnSpc>
                <a:spcPct val="100000"/>
              </a:lnSpc>
              <a:buClr>
                <a:srgbClr val="666666"/>
              </a:buClr>
              <a:buFont typeface="Arial"/>
              <a:buChar char="•"/>
            </a:pPr>
            <a:r>
              <a:rPr lang="en-IN" sz="1800" b="0" strike="noStrike" spc="-1" dirty="0">
                <a:solidFill>
                  <a:schemeClr val="tx1">
                    <a:lumMod val="85000"/>
                    <a:lumOff val="15000"/>
                  </a:schemeClr>
                </a:solidFill>
                <a:latin typeface="Arial"/>
                <a:ea typeface="Open Sans"/>
              </a:rPr>
              <a:t>This operation is limited to 64 bit signed integers.</a:t>
            </a:r>
            <a:endParaRPr lang="en-IN" sz="1800" b="0" strike="noStrike" spc="-1" dirty="0">
              <a:solidFill>
                <a:schemeClr val="tx1">
                  <a:lumMod val="85000"/>
                  <a:lumOff val="15000"/>
                </a:schemeClr>
              </a:solidFill>
              <a:latin typeface="Arial"/>
            </a:endParaRPr>
          </a:p>
        </p:txBody>
      </p:sp>
      <p:sp>
        <p:nvSpPr>
          <p:cNvPr id="188" name="Line 5"/>
          <p:cNvSpPr/>
          <p:nvPr/>
        </p:nvSpPr>
        <p:spPr>
          <a:xfrm>
            <a:off x="0" y="288574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9" name="CustomShape 6"/>
          <p:cNvSpPr/>
          <p:nvPr/>
        </p:nvSpPr>
        <p:spPr>
          <a:xfrm>
            <a:off x="246600" y="3091662"/>
            <a:ext cx="116960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INCR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INCRBY key increment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INCRBYFLOAT key increment</a:t>
            </a:r>
            <a:endParaRPr lang="en-IN" sz="20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decr key &amp; decrby key</a:t>
            </a:r>
            <a:endParaRPr lang="en-IN" sz="5400" b="0" strike="noStrike" spc="-1">
              <a:latin typeface="Arial"/>
            </a:endParaRPr>
          </a:p>
        </p:txBody>
      </p:sp>
      <p:sp>
        <p:nvSpPr>
          <p:cNvPr id="191"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92" name="Table 3"/>
          <p:cNvGraphicFramePr/>
          <p:nvPr/>
        </p:nvGraphicFramePr>
        <p:xfrm>
          <a:off x="131040" y="15480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a:solidFill>
                            <a:srgbClr val="FF1744"/>
                          </a:solidFill>
                          <a:latin typeface="Arial"/>
                          <a:ea typeface="DejaVu Sans"/>
                        </a:rPr>
                        <a:t>Things to remember</a:t>
                      </a:r>
                      <a:endParaRPr lang="en-IN" sz="22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a:solidFill>
                            <a:srgbClr val="283593"/>
                          </a:solidFill>
                          <a:latin typeface="Arial"/>
                          <a:ea typeface="DejaVu Sans"/>
                        </a:rPr>
                        <a:t>SET</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a:solidFill>
                            <a:srgbClr val="283593"/>
                          </a:solidFill>
                          <a:latin typeface="Arial"/>
                          <a:ea typeface="DejaVu Sans"/>
                        </a:rPr>
                        <a:t>HASH</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a:solidFill>
                            <a:srgbClr val="424242"/>
                          </a:solidFill>
                          <a:latin typeface="Arial"/>
                          <a:ea typeface="DejaVu Sans"/>
                        </a:rPr>
                        <a:t> incr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ea typeface="DejaVu Sans"/>
                        </a:rPr>
                        <a:t> 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ea typeface="DejaVu Sans"/>
                        </a:rPr>
                        <a:t> 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decr &amp; decrby</a:t>
            </a:r>
            <a:endParaRPr lang="en-IN" sz="4000" b="0" strike="noStrike" spc="-1">
              <a:latin typeface="Arial"/>
            </a:endParaRPr>
          </a:p>
        </p:txBody>
      </p:sp>
      <p:sp>
        <p:nvSpPr>
          <p:cNvPr id="194" name="CustomShape 2"/>
          <p:cNvSpPr/>
          <p:nvPr/>
        </p:nvSpPr>
        <p:spPr>
          <a:xfrm>
            <a:off x="248400" y="762120"/>
            <a:ext cx="116942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5" name="CustomShape 3"/>
          <p:cNvSpPr/>
          <p:nvPr/>
        </p:nvSpPr>
        <p:spPr>
          <a:xfrm>
            <a:off x="246600" y="3429000"/>
            <a:ext cx="8871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decr cnt</a:t>
            </a:r>
            <a:endParaRPr lang="en-IN" sz="1800" b="0" strike="noStrike" spc="-1">
              <a:latin typeface="Arial"/>
            </a:endParaRPr>
          </a:p>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decrby cnt 2</a:t>
            </a:r>
            <a:endParaRPr lang="en-IN" sz="1800" b="0" strike="noStrike" spc="-1">
              <a:latin typeface="Arial"/>
            </a:endParaRPr>
          </a:p>
        </p:txBody>
      </p:sp>
      <p:sp>
        <p:nvSpPr>
          <p:cNvPr id="196" name="CustomShape 4"/>
          <p:cNvSpPr/>
          <p:nvPr/>
        </p:nvSpPr>
        <p:spPr>
          <a:xfrm>
            <a:off x="246600" y="4676040"/>
            <a:ext cx="88380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70360">
              <a:lnSpc>
                <a:spcPct val="100000"/>
              </a:lnSpc>
              <a:buClr>
                <a:srgbClr val="666666"/>
              </a:buClr>
              <a:buFont typeface="Arial"/>
              <a:buChar char="•"/>
            </a:pPr>
            <a:r>
              <a:rPr lang="en-IN" sz="1800" b="0" strike="noStrike" spc="-1" dirty="0">
                <a:solidFill>
                  <a:schemeClr val="tx1">
                    <a:lumMod val="85000"/>
                    <a:lumOff val="15000"/>
                  </a:schemeClr>
                </a:solidFill>
                <a:latin typeface="Arial"/>
                <a:ea typeface="Open Sans"/>
              </a:rPr>
              <a:t>This operation is limited to 64 bit signed integers.</a:t>
            </a:r>
            <a:endParaRPr lang="en-IN" sz="1800" b="0" strike="noStrike" spc="-1" dirty="0">
              <a:solidFill>
                <a:schemeClr val="tx1">
                  <a:lumMod val="85000"/>
                  <a:lumOff val="15000"/>
                </a:schemeClr>
              </a:solidFill>
              <a:latin typeface="Arial"/>
            </a:endParaRPr>
          </a:p>
        </p:txBody>
      </p:sp>
      <p:sp>
        <p:nvSpPr>
          <p:cNvPr id="197" name="Line 5"/>
          <p:cNvSpPr/>
          <p:nvPr/>
        </p:nvSpPr>
        <p:spPr>
          <a:xfrm>
            <a:off x="0" y="220367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8" name="CustomShape 6"/>
          <p:cNvSpPr/>
          <p:nvPr/>
        </p:nvSpPr>
        <p:spPr>
          <a:xfrm>
            <a:off x="246600" y="2395080"/>
            <a:ext cx="116960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DECR key</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DECRBY key decrement</a:t>
            </a:r>
            <a:endParaRPr lang="en-IN" sz="20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&amp; strlen key</a:t>
            </a:r>
            <a:endParaRPr lang="en-IN" sz="5400" b="0" strike="noStrike" spc="-1" dirty="0">
              <a:latin typeface="Arial"/>
            </a:endParaRPr>
          </a:p>
        </p:txBody>
      </p:sp>
      <p:sp>
        <p:nvSpPr>
          <p:cNvPr id="200"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&amp; strlen</a:t>
            </a:r>
            <a:endParaRPr lang="en-IN" sz="4000" b="0" strike="noStrike" spc="-1" dirty="0">
              <a:latin typeface="Arial"/>
            </a:endParaRPr>
          </a:p>
        </p:txBody>
      </p:sp>
      <p:sp>
        <p:nvSpPr>
          <p:cNvPr id="202" name="CustomShape 2"/>
          <p:cNvSpPr/>
          <p:nvPr/>
        </p:nvSpPr>
        <p:spPr>
          <a:xfrm>
            <a:off x="248400" y="762120"/>
            <a:ext cx="116942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p:txBody>
      </p:sp>
      <p:sp>
        <p:nvSpPr>
          <p:cNvPr id="203" name="CustomShape 3"/>
          <p:cNvSpPr/>
          <p:nvPr/>
        </p:nvSpPr>
        <p:spPr>
          <a:xfrm>
            <a:off x="246600" y="3186001"/>
            <a:ext cx="8871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p:txBody>
      </p:sp>
      <p:sp>
        <p:nvSpPr>
          <p:cNvPr id="204"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5" name="CustomShape 5"/>
          <p:cNvSpPr/>
          <p:nvPr/>
        </p:nvSpPr>
        <p:spPr>
          <a:xfrm>
            <a:off x="246600" y="2148480"/>
            <a:ext cx="116960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APPEND key value</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STRLEN key</a:t>
            </a:r>
            <a:endParaRPr lang="en-IN" sz="20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7" name="CustomShape 2"/>
          <p:cNvSpPr/>
          <p:nvPr/>
        </p:nvSpPr>
        <p:spPr>
          <a:xfrm>
            <a:off x="522360" y="4467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CustomShape 1"/>
          <p:cNvSpPr/>
          <p:nvPr/>
        </p:nvSpPr>
        <p:spPr>
          <a:xfrm>
            <a:off x="246600" y="2563200"/>
            <a:ext cx="11699280" cy="85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247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redis-server --redis.conf --protected-mode no   </a:t>
            </a:r>
            <a:r>
              <a:rPr lang="en-IN" sz="1400" b="0" strike="noStrike" spc="-1">
                <a:solidFill>
                  <a:srgbClr val="92D050"/>
                </a:solidFill>
                <a:latin typeface="Consolas"/>
                <a:ea typeface="Tahoma"/>
              </a:rPr>
              <a:t>//start server</a:t>
            </a:r>
            <a:endParaRPr lang="en-IN" sz="1400" b="0" strike="noStrike" spc="-1">
              <a:latin typeface="Arial"/>
            </a:endParaRPr>
          </a:p>
          <a:p>
            <a:pPr>
              <a:lnSpc>
                <a:spcPct val="100000"/>
              </a:lnSpc>
            </a:pPr>
            <a:endParaRPr lang="en-IN" sz="1400" b="0" strike="noStrike" spc="-1">
              <a:latin typeface="Arial"/>
            </a:endParaRPr>
          </a:p>
          <a:p>
            <a:pPr marL="343080" indent="-3247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–h 127.0.0.1 –p6379 –n 1 </a:t>
            </a:r>
            <a:r>
              <a:rPr lang="en-IN" sz="1400" b="0" strike="noStrike" spc="-1">
                <a:solidFill>
                  <a:srgbClr val="92D050"/>
                </a:solidFill>
                <a:latin typeface="Consolas"/>
                <a:ea typeface="Tahoma"/>
              </a:rPr>
              <a:t>//</a:t>
            </a:r>
            <a:r>
              <a:rPr lang="en-IN" sz="1400" b="0" strike="noStrike" spc="-1">
                <a:solidFill>
                  <a:srgbClr val="528693"/>
                </a:solidFill>
                <a:latin typeface="Consolas"/>
                <a:ea typeface="Tahoma"/>
              </a:rPr>
              <a:t> </a:t>
            </a:r>
            <a:r>
              <a:rPr lang="en-IN" sz="1400" b="0" strike="noStrike" spc="-1">
                <a:solidFill>
                  <a:srgbClr val="92D050"/>
                </a:solidFill>
                <a:latin typeface="Consolas"/>
                <a:ea typeface="Tahoma"/>
              </a:rPr>
              <a:t>redis-cli is the Redis command line interface</a:t>
            </a:r>
            <a:endParaRPr lang="en-IN" sz="1400" b="0" strike="noStrike" spc="-1">
              <a:latin typeface="Arial"/>
            </a:endParaRPr>
          </a:p>
        </p:txBody>
      </p:sp>
      <p:sp>
        <p:nvSpPr>
          <p:cNvPr id="100" name="CustomShape 2"/>
          <p:cNvSpPr/>
          <p:nvPr/>
        </p:nvSpPr>
        <p:spPr>
          <a:xfrm>
            <a:off x="246600" y="1742040"/>
            <a:ext cx="116992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 redis-cli -h host -p port –n dbIndexNumber</a:t>
            </a:r>
            <a:endParaRPr lang="en-IN" sz="2000" b="0" strike="noStrike" spc="-1">
              <a:latin typeface="Arial"/>
            </a:endParaRPr>
          </a:p>
        </p:txBody>
      </p:sp>
      <p:sp>
        <p:nvSpPr>
          <p:cNvPr id="101" name="CustomShape 3"/>
          <p:cNvSpPr/>
          <p:nvPr/>
        </p:nvSpPr>
        <p:spPr>
          <a:xfrm>
            <a:off x="246600" y="762120"/>
            <a:ext cx="116992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2" name="CustomShape 4"/>
          <p:cNvSpPr/>
          <p:nvPr/>
        </p:nvSpPr>
        <p:spPr>
          <a:xfrm>
            <a:off x="246600" y="4239720"/>
            <a:ext cx="11699280" cy="199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r>
              <a:rPr lang="en-IN" sz="800" b="0" strike="noStrike" spc="-1">
                <a:solidFill>
                  <a:srgbClr val="000000"/>
                </a:solidFill>
                <a:latin typeface="Arial"/>
                <a:ea typeface="DejaVu Sans"/>
              </a:rPr>
              <a:t> </a:t>
            </a:r>
            <a:endParaRPr lang="en-IN" sz="800" b="0" strike="noStrike" spc="-1">
              <a:latin typeface="Arial"/>
            </a:endParaRPr>
          </a:p>
          <a:p>
            <a:pPr marL="285840" indent="-267480">
              <a:lnSpc>
                <a:spcPct val="100000"/>
              </a:lnSpc>
              <a:buClr>
                <a:srgbClr val="000000"/>
              </a:buClr>
              <a:buFont typeface="Arial"/>
              <a:buChar char="•"/>
            </a:pPr>
            <a:r>
              <a:rPr lang="en-IN" sz="1800" b="0" strike="noStrike" spc="-1">
                <a:solidFill>
                  <a:srgbClr val="000000"/>
                </a:solidFill>
                <a:latin typeface="Open Sans"/>
                <a:ea typeface="Open Sans"/>
              </a:rPr>
              <a:t>By default</a:t>
            </a:r>
            <a:r>
              <a:rPr lang="en-IN" sz="1800" b="1" strike="noStrike" spc="-1">
                <a:solidFill>
                  <a:srgbClr val="000000"/>
                </a:solidFill>
                <a:latin typeface="Open Sans"/>
                <a:ea typeface="Open Sans"/>
              </a:rPr>
              <a:t> </a:t>
            </a:r>
            <a:r>
              <a:rPr lang="en-IN" sz="1800" b="0" strike="noStrike" spc="-1">
                <a:solidFill>
                  <a:srgbClr val="000000"/>
                </a:solidFill>
                <a:latin typeface="Open Sans"/>
                <a:ea typeface="Open Sans"/>
              </a:rPr>
              <a:t>redis-cli connects to the server at 127.0.0.1 port 6379</a:t>
            </a:r>
            <a:endParaRPr lang="en-IN" sz="1800" b="0" strike="noStrike" spc="-1">
              <a:latin typeface="Arial"/>
            </a:endParaRPr>
          </a:p>
          <a:p>
            <a:pPr marL="285840" indent="-267480">
              <a:lnSpc>
                <a:spcPct val="100000"/>
              </a:lnSpc>
              <a:buClr>
                <a:srgbClr val="000000"/>
              </a:buClr>
              <a:buFont typeface="Arial"/>
              <a:buChar char="•"/>
            </a:pPr>
            <a:r>
              <a:rPr lang="en-IN" sz="1800" b="0" strike="noStrike" spc="-1">
                <a:solidFill>
                  <a:srgbClr val="000000"/>
                </a:solidFill>
                <a:latin typeface="Open Sans"/>
                <a:ea typeface="Open Sans"/>
              </a:rPr>
              <a:t>It's possible to run the same command multiple times by prefixing the command name by a number.</a:t>
            </a:r>
            <a:endParaRPr lang="en-IN" sz="1800" b="0" strike="noStrike" spc="-1">
              <a:latin typeface="Arial"/>
            </a:endParaRPr>
          </a:p>
          <a:p>
            <a:pPr>
              <a:lnSpc>
                <a:spcPct val="100000"/>
              </a:lnSpc>
            </a:pPr>
            <a:r>
              <a:rPr lang="en-IN" sz="1600" b="0" strike="noStrike" spc="-1">
                <a:solidFill>
                  <a:srgbClr val="E53935"/>
                </a:solidFill>
                <a:latin typeface="Open Sans"/>
                <a:ea typeface="Open Sans"/>
              </a:rPr>
              <a:t>e.g.</a:t>
            </a:r>
            <a:endParaRPr lang="en-IN" sz="1600" b="0" strike="noStrike" spc="-1">
              <a:latin typeface="Arial"/>
            </a:endParaRPr>
          </a:p>
          <a:p>
            <a:pPr marL="285840" indent="-267480">
              <a:lnSpc>
                <a:spcPct val="150000"/>
              </a:lnSpc>
              <a:buClr>
                <a:srgbClr val="00000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5</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a:t>
            </a:r>
            <a:endParaRPr lang="en-IN" sz="1800" b="0" strike="noStrike" spc="-1">
              <a:latin typeface="Arial"/>
            </a:endParaRPr>
          </a:p>
        </p:txBody>
      </p:sp>
      <p:sp>
        <p:nvSpPr>
          <p:cNvPr id="103" name="CustomShape 5"/>
          <p:cNvSpPr/>
          <p:nvPr/>
        </p:nvSpPr>
        <p:spPr>
          <a:xfrm>
            <a:off x="246600" y="3678480"/>
            <a:ext cx="8694000" cy="33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4" name="CustomShape 6"/>
          <p:cNvSpPr/>
          <p:nvPr/>
        </p:nvSpPr>
        <p:spPr>
          <a:xfrm>
            <a:off x="246600" y="0"/>
            <a:ext cx="116992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Getting Started</a:t>
            </a:r>
            <a:endParaRPr lang="en-IN" sz="4000" b="0" strike="noStrike" spc="-1">
              <a:latin typeface="Arial"/>
            </a:endParaRPr>
          </a:p>
        </p:txBody>
      </p:sp>
      <p:sp>
        <p:nvSpPr>
          <p:cNvPr id="105" name="CustomShape 7"/>
          <p:cNvSpPr/>
          <p:nvPr/>
        </p:nvSpPr>
        <p:spPr>
          <a:xfrm>
            <a:off x="246600" y="6212880"/>
            <a:ext cx="11232720" cy="48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6" name="CustomShape 8"/>
          <p:cNvSpPr/>
          <p:nvPr/>
        </p:nvSpPr>
        <p:spPr>
          <a:xfrm>
            <a:off x="6357240" y="5906160"/>
            <a:ext cx="6241680" cy="37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09" name="CustomShape 2"/>
          <p:cNvSpPr/>
          <p:nvPr/>
        </p:nvSpPr>
        <p:spPr>
          <a:xfrm>
            <a:off x="248400" y="762120"/>
            <a:ext cx="116942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0" name="CustomShape 3"/>
          <p:cNvSpPr/>
          <p:nvPr/>
        </p:nvSpPr>
        <p:spPr>
          <a:xfrm>
            <a:off x="246600" y="4724377"/>
            <a:ext cx="8871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copy user:1 user:1 DB 4</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move password:1 4</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[4]</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del user:1 password:1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exists user:1 password:1</a:t>
            </a:r>
            <a:endParaRPr lang="en-IN" sz="1800" b="0" strike="noStrike" spc="-1" dirty="0">
              <a:latin typeface="Arial"/>
            </a:endParaRPr>
          </a:p>
        </p:txBody>
      </p:sp>
      <p:sp>
        <p:nvSpPr>
          <p:cNvPr id="211" name="Line 4"/>
          <p:cNvSpPr/>
          <p:nvPr/>
        </p:nvSpPr>
        <p:spPr>
          <a:xfrm>
            <a:off x="0" y="271174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2" name="CustomShape 5"/>
          <p:cNvSpPr/>
          <p:nvPr/>
        </p:nvSpPr>
        <p:spPr>
          <a:xfrm>
            <a:off x="246600" y="2903040"/>
            <a:ext cx="1169604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COPY source destination [DB destination-db] [REPLACE]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MOVE key db</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DEL key [key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EXISTS key [key ...]</a:t>
            </a:r>
            <a:endParaRPr lang="en-IN" sz="2000" b="0" strike="noStrike"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3"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4" name="CustomShape 2"/>
          <p:cNvSpPr/>
          <p:nvPr/>
        </p:nvSpPr>
        <p:spPr>
          <a:xfrm>
            <a:off x="522360" y="425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5" name="Table 3"/>
          <p:cNvGraphicFramePr/>
          <p:nvPr>
            <p:extLst>
              <p:ext uri="{D42A27DB-BD31-4B8C-83A1-F6EECF244321}">
                <p14:modId xmlns:p14="http://schemas.microsoft.com/office/powerpoint/2010/main" val="873588508"/>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a:solidFill>
                            <a:srgbClr val="FF1744"/>
                          </a:solidFill>
                          <a:latin typeface="Arial"/>
                          <a:ea typeface="DejaVu Sans"/>
                        </a:rPr>
                        <a:t>Things to remember</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a:solidFill>
                            <a:srgbClr val="283593"/>
                          </a:solidFill>
                          <a:latin typeface="Arial"/>
                        </a:rPr>
                        <a:t>KEYS</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marL="4680" indent="0" algn="ctr">
                        <a:lnSpc>
                          <a:spcPct val="100000"/>
                        </a:lnSpc>
                        <a:buClr>
                          <a:srgbClr val="000000"/>
                        </a:buClr>
                        <a:buSzPct val="45000"/>
                        <a:buFont typeface="Wingdings" charset="2"/>
                        <a:buNone/>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rPr>
                        <a:t> randomkey</a:t>
                      </a:r>
                      <a:endParaRPr lang="en-IN" sz="1800" b="0" strike="noStrike" spc="-1" dirty="0">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rPr>
                        <a:t> hrandfield key</a:t>
                      </a:r>
                      <a:endParaRPr lang="en-IN" sz="1800" b="0" strike="noStrike" spc="-1">
                        <a:latin typeface="Arial"/>
                      </a:endParaRPr>
                    </a:p>
                  </a:txBody>
                  <a:tcPr marL="90000" marR="90000">
                    <a:lnR w="4320">
                      <a:solidFill>
                        <a:srgbClr val="000000"/>
                      </a:solidFill>
                    </a:lnR>
                    <a:lnB w="4320">
                      <a:solidFill>
                        <a:srgbClr val="000000"/>
                      </a:solidFill>
                    </a:lnB>
                    <a:noFill/>
                  </a:tcPr>
                </a:tc>
                <a:tc>
                  <a:txBody>
                    <a:bodyPr/>
                    <a:lstStyle/>
                    <a:p>
                      <a:pPr>
                        <a:lnSpc>
                          <a:spcPct val="100000"/>
                        </a:lnSpc>
                      </a:pPr>
                      <a:r>
                        <a:rPr lang="en-IN" sz="1800" b="1" strike="noStrike" spc="-1">
                          <a:solidFill>
                            <a:srgbClr val="424242"/>
                          </a:solidFill>
                          <a:latin typeface="Arial"/>
                        </a:rPr>
                        <a:t> srandmember</a:t>
                      </a:r>
                      <a:endParaRPr lang="en-IN" sz="1800" b="0" strike="noStrike" spc="-1">
                        <a:latin typeface="Arial"/>
                      </a:endParaRPr>
                    </a:p>
                  </a:txBody>
                  <a:tcPr marL="90000" marR="90000">
                    <a:lnL w="4320" cap="flat" cmpd="sng" algn="ctr">
                      <a:solidFill>
                        <a:srgbClr val="000000"/>
                      </a:solidFill>
                      <a:prstDash val="solid"/>
                      <a:round/>
                      <a:headEnd type="none" w="med" len="med"/>
                      <a:tailEnd type="none" w="med" len="med"/>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rPr>
                        <a:t> zrandmember key</a:t>
                      </a:r>
                      <a:endParaRPr lang="en-IN" sz="1800" b="0" strike="noStrike" spc="-1" dirty="0">
                        <a:latin typeface="Arial"/>
                      </a:endParaRPr>
                    </a:p>
                  </a:txBody>
                  <a:tcPr marL="90000" marR="90000">
                    <a:lnL w="4320" cap="flat" cmpd="sng" algn="ctr">
                      <a:solidFill>
                        <a:srgbClr val="000000"/>
                      </a:solidFill>
                      <a:prstDash val="solid"/>
                      <a:round/>
                      <a:headEnd type="none" w="med" len="med"/>
                      <a:tailEnd type="none" w="med" len="med"/>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7" name="CustomShape 2"/>
          <p:cNvSpPr/>
          <p:nvPr/>
        </p:nvSpPr>
        <p:spPr>
          <a:xfrm>
            <a:off x="248400" y="762120"/>
            <a:ext cx="116942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8" name="CustomShape 3"/>
          <p:cNvSpPr/>
          <p:nvPr/>
        </p:nvSpPr>
        <p:spPr>
          <a:xfrm>
            <a:off x="246600" y="3677645"/>
            <a:ext cx="88714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oldKey newKey</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oldKey newKey</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19" name="Line 4"/>
          <p:cNvSpPr/>
          <p:nvPr/>
        </p:nvSpPr>
        <p:spPr>
          <a:xfrm>
            <a:off x="0" y="231995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0" name="CustomShape 5"/>
          <p:cNvSpPr/>
          <p:nvPr/>
        </p:nvSpPr>
        <p:spPr>
          <a:xfrm>
            <a:off x="246600" y="2496600"/>
            <a:ext cx="116960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RENAME key newkey</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RENAMENX key newkey</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RANDOMKEY</a:t>
            </a:r>
            <a:endParaRPr lang="en-IN" sz="20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22" name="CustomShape 2"/>
          <p:cNvSpPr/>
          <p:nvPr/>
        </p:nvSpPr>
        <p:spPr>
          <a:xfrm>
            <a:off x="1666800" y="609480"/>
            <a:ext cx="8820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3" name="CustomShape 3"/>
          <p:cNvSpPr/>
          <p:nvPr/>
        </p:nvSpPr>
        <p:spPr>
          <a:xfrm>
            <a:off x="522360" y="3531600"/>
            <a:ext cx="110577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lpush key &amp; rpush key</a:t>
            </a:r>
            <a:endParaRPr lang="en-IN" sz="5400" b="0" strike="noStrike" spc="-1" dirty="0">
              <a:latin typeface="Arial"/>
            </a:endParaRPr>
          </a:p>
        </p:txBody>
      </p:sp>
      <p:sp>
        <p:nvSpPr>
          <p:cNvPr id="225"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7" name="CustomShape 2"/>
          <p:cNvSpPr/>
          <p:nvPr/>
        </p:nvSpPr>
        <p:spPr>
          <a:xfrm>
            <a:off x="248400" y="762120"/>
            <a:ext cx="116942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8" name="CustomShape 3"/>
          <p:cNvSpPr/>
          <p:nvPr/>
        </p:nvSpPr>
        <p:spPr>
          <a:xfrm>
            <a:off x="246600" y="3353645"/>
            <a:ext cx="8871480" cy="17083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pc="-1" dirty="0">
                <a:solidFill>
                  <a:srgbClr val="FF5733"/>
                </a:solidFill>
                <a:latin typeface="Consolas"/>
                <a:ea typeface="SimSun"/>
              </a:rPr>
              <a:t>lpush a 0 1 2 3 4</a:t>
            </a: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pc="-1" dirty="0">
                <a:solidFill>
                  <a:srgbClr val="FF5733"/>
                </a:solidFill>
                <a:latin typeface="Consolas"/>
                <a:ea typeface="SimSun"/>
              </a:rPr>
              <a:t>rpush a 5 6 7 8 9</a:t>
            </a:r>
          </a:p>
        </p:txBody>
      </p:sp>
      <p:sp>
        <p:nvSpPr>
          <p:cNvPr id="230" name="CustomShape 5"/>
          <p:cNvSpPr/>
          <p:nvPr/>
        </p:nvSpPr>
        <p:spPr>
          <a:xfrm>
            <a:off x="10445400" y="2218074"/>
            <a:ext cx="1497240" cy="40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000000"/>
                </a:solidFill>
                <a:latin typeface="Arial"/>
                <a:ea typeface="DejaVu Sans"/>
              </a:rPr>
              <a:t>  </a:t>
            </a:r>
            <a:r>
              <a:rPr lang="en-IN" sz="1800" b="0" strike="noStrike" spc="-1" dirty="0">
                <a:solidFill>
                  <a:srgbClr val="1DE9B6"/>
                </a:solidFill>
                <a:latin typeface="Consolas"/>
                <a:ea typeface="SimSun"/>
              </a:rPr>
              <a:t>1) "4"</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2) "3"</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3) "2"</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4)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5) "0"</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6) "5"</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7) "6"</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8) "7"</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9) "8"</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10) "9"</a:t>
            </a:r>
            <a:endParaRPr lang="en-IN" sz="1800" b="0" strike="noStrike" spc="-1" dirty="0">
              <a:latin typeface="Arial"/>
            </a:endParaRPr>
          </a:p>
        </p:txBody>
      </p:sp>
      <p:sp>
        <p:nvSpPr>
          <p:cNvPr id="231" name="Line 6"/>
          <p:cNvSpPr/>
          <p:nvPr/>
        </p:nvSpPr>
        <p:spPr>
          <a:xfrm>
            <a:off x="0" y="221807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7"/>
          <p:cNvSpPr/>
          <p:nvPr/>
        </p:nvSpPr>
        <p:spPr>
          <a:xfrm>
            <a:off x="246600" y="2496600"/>
            <a:ext cx="116960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LPUSH key element [element ...]</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RPUSH key element [element ...]</a:t>
            </a:r>
            <a:endParaRPr lang="en-IN" sz="20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lindex key &amp; lrange key</a:t>
            </a:r>
            <a:endParaRPr lang="en-IN" sz="5400" b="0" strike="noStrike" spc="-1">
              <a:latin typeface="Arial"/>
            </a:endParaRPr>
          </a:p>
        </p:txBody>
      </p:sp>
      <p:sp>
        <p:nvSpPr>
          <p:cNvPr id="234"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lindex &amp; lrange</a:t>
            </a:r>
            <a:endParaRPr lang="en-IN" sz="4000" b="0" strike="noStrike" spc="-1">
              <a:latin typeface="Arial"/>
            </a:endParaRPr>
          </a:p>
        </p:txBody>
      </p:sp>
      <p:sp>
        <p:nvSpPr>
          <p:cNvPr id="236" name="CustomShape 2"/>
          <p:cNvSpPr/>
          <p:nvPr/>
        </p:nvSpPr>
        <p:spPr>
          <a:xfrm>
            <a:off x="248400" y="762120"/>
            <a:ext cx="116942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7" name="CustomShape 3"/>
          <p:cNvSpPr/>
          <p:nvPr/>
        </p:nvSpPr>
        <p:spPr>
          <a:xfrm>
            <a:off x="8849880" y="2814840"/>
            <a:ext cx="29736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8" name="CustomShape 4"/>
          <p:cNvSpPr/>
          <p:nvPr/>
        </p:nvSpPr>
        <p:spPr>
          <a:xfrm>
            <a:off x="246600" y="3690720"/>
            <a:ext cx="8871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lindex fruits 4</a:t>
            </a:r>
            <a:endParaRPr lang="en-IN" sz="1800" b="0" strike="noStrike" spc="-1">
              <a:latin typeface="Arial"/>
            </a:endParaRPr>
          </a:p>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lrange fruits 0 -1</a:t>
            </a:r>
            <a:endParaRPr lang="en-IN" sz="1800" b="0" strike="noStrike" spc="-1">
              <a:latin typeface="Arial"/>
            </a:endParaRPr>
          </a:p>
        </p:txBody>
      </p:sp>
      <p:sp>
        <p:nvSpPr>
          <p:cNvPr id="239"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6"/>
          <p:cNvSpPr/>
          <p:nvPr/>
        </p:nvSpPr>
        <p:spPr>
          <a:xfrm>
            <a:off x="246600" y="2903040"/>
            <a:ext cx="11576880"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LINDEX key index</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LRANGE key start stop</a:t>
            </a:r>
            <a:endParaRPr lang="en-IN" sz="2000" b="0" strike="noStrike" spc="-1" dirty="0">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lset key &amp; linsert key</a:t>
            </a:r>
            <a:endParaRPr lang="en-IN" sz="5400" b="0" strike="noStrike" spc="-1" dirty="0">
              <a:latin typeface="Arial"/>
            </a:endParaRPr>
          </a:p>
        </p:txBody>
      </p:sp>
      <p:sp>
        <p:nvSpPr>
          <p:cNvPr id="242"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4" name="CustomShape 2"/>
          <p:cNvSpPr/>
          <p:nvPr/>
        </p:nvSpPr>
        <p:spPr>
          <a:xfrm>
            <a:off x="248400" y="762120"/>
            <a:ext cx="116942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5" name="CustomShape 3"/>
          <p:cNvSpPr/>
          <p:nvPr/>
        </p:nvSpPr>
        <p:spPr>
          <a:xfrm>
            <a:off x="246600" y="2749037"/>
            <a:ext cx="88714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endParaRPr lang="en-IN" sz="1800" b="0" strike="noStrike" spc="-1" dirty="0">
              <a:latin typeface="Arial"/>
            </a:endParaRPr>
          </a:p>
        </p:txBody>
      </p:sp>
      <p:sp>
        <p:nvSpPr>
          <p:cNvPr id="246" name="CustomShape 4"/>
          <p:cNvSpPr/>
          <p:nvPr/>
        </p:nvSpPr>
        <p:spPr>
          <a:xfrm>
            <a:off x="4601520" y="5832000"/>
            <a:ext cx="5610600" cy="34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7" name="CustomShape 5"/>
          <p:cNvSpPr/>
          <p:nvPr/>
        </p:nvSpPr>
        <p:spPr>
          <a:xfrm>
            <a:off x="10584000" y="3710160"/>
            <a:ext cx="1396800" cy="254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48" name="Line 6"/>
          <p:cNvSpPr/>
          <p:nvPr/>
        </p:nvSpPr>
        <p:spPr>
          <a:xfrm>
            <a:off x="0" y="1666746"/>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9" name="CustomShape 7"/>
          <p:cNvSpPr/>
          <p:nvPr/>
        </p:nvSpPr>
        <p:spPr>
          <a:xfrm>
            <a:off x="246600" y="1858152"/>
            <a:ext cx="116960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LSET key index element</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LINSERT key BEFORE|AFTER pivot element</a:t>
            </a:r>
            <a:endParaRPr lang="en-IN"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09"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lpop key &amp; rpop key</a:t>
            </a:r>
            <a:endParaRPr lang="en-IN" sz="5400" b="0" strike="noStrike" spc="-1" dirty="0">
              <a:latin typeface="Arial"/>
            </a:endParaRPr>
          </a:p>
        </p:txBody>
      </p:sp>
      <p:sp>
        <p:nvSpPr>
          <p:cNvPr id="251"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lpop &amp; rpop</a:t>
            </a:r>
            <a:endParaRPr lang="en-IN" sz="4000" b="0" strike="noStrike" spc="-1" dirty="0">
              <a:latin typeface="Arial"/>
            </a:endParaRPr>
          </a:p>
        </p:txBody>
      </p:sp>
      <p:sp>
        <p:nvSpPr>
          <p:cNvPr id="253" name="CustomShape 2"/>
          <p:cNvSpPr/>
          <p:nvPr/>
        </p:nvSpPr>
        <p:spPr>
          <a:xfrm>
            <a:off x="248400" y="762120"/>
            <a:ext cx="116942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4" name="CustomShape 3"/>
          <p:cNvSpPr/>
          <p:nvPr/>
        </p:nvSpPr>
        <p:spPr>
          <a:xfrm>
            <a:off x="246600" y="3810587"/>
            <a:ext cx="11696040" cy="8759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lpop fruits 2</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rpop fruits 2</a:t>
            </a:r>
            <a:endParaRPr lang="en-IN" sz="1800" b="0" strike="noStrike" spc="-1" dirty="0">
              <a:latin typeface="Arial"/>
            </a:endParaRPr>
          </a:p>
        </p:txBody>
      </p:sp>
      <p:sp>
        <p:nvSpPr>
          <p:cNvPr id="255" name="Line 4"/>
          <p:cNvSpPr/>
          <p:nvPr/>
        </p:nvSpPr>
        <p:spPr>
          <a:xfrm>
            <a:off x="0" y="27842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6" name="CustomShape 5"/>
          <p:cNvSpPr/>
          <p:nvPr/>
        </p:nvSpPr>
        <p:spPr>
          <a:xfrm>
            <a:off x="246600" y="2961078"/>
            <a:ext cx="116960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LPOP key [count]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RPOP key [count]</a:t>
            </a:r>
            <a:endParaRPr lang="en-IN" sz="2000" b="0" strike="noStrike" spc="-1" dirty="0">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58"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 name="Line 1"/>
          <p:cNvSpPr/>
          <p:nvPr/>
        </p:nvSpPr>
        <p:spPr>
          <a:xfrm>
            <a:off x="0" y="291477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2"/>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1" name="CustomShape 3"/>
          <p:cNvSpPr/>
          <p:nvPr/>
        </p:nvSpPr>
        <p:spPr>
          <a:xfrm>
            <a:off x="248400" y="762120"/>
            <a:ext cx="104137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2" name="CustomShape 4"/>
          <p:cNvSpPr/>
          <p:nvPr/>
        </p:nvSpPr>
        <p:spPr>
          <a:xfrm>
            <a:off x="246600" y="4055609"/>
            <a:ext cx="8871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endParaRPr lang="en-IN" sz="1800" b="0" strike="noStrike" spc="-1" dirty="0">
              <a:latin typeface="Arial"/>
            </a:endParaRPr>
          </a:p>
        </p:txBody>
      </p:sp>
      <p:sp>
        <p:nvSpPr>
          <p:cNvPr id="263" name="CustomShape 5"/>
          <p:cNvSpPr/>
          <p:nvPr/>
        </p:nvSpPr>
        <p:spPr>
          <a:xfrm>
            <a:off x="2244423" y="5914567"/>
            <a:ext cx="8161377" cy="3626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41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4" name="CustomShape 6"/>
          <p:cNvSpPr/>
          <p:nvPr/>
        </p:nvSpPr>
        <p:spPr>
          <a:xfrm>
            <a:off x="10585440" y="973800"/>
            <a:ext cx="1426680" cy="571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5" name="CustomShape 7"/>
          <p:cNvSpPr/>
          <p:nvPr/>
        </p:nvSpPr>
        <p:spPr>
          <a:xfrm>
            <a:off x="246600" y="3135450"/>
            <a:ext cx="116960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LLEN key</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LREM key count element</a:t>
            </a:r>
            <a:endParaRPr lang="en-IN" sz="20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lpos key</a:t>
            </a:r>
            <a:endParaRPr lang="en-IN" sz="5400" b="0" strike="noStrike" spc="-1" dirty="0">
              <a:latin typeface="Arial"/>
            </a:endParaRPr>
          </a:p>
        </p:txBody>
      </p:sp>
      <p:sp>
        <p:nvSpPr>
          <p:cNvPr id="267"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8"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69" name="CustomShape 2"/>
          <p:cNvSpPr/>
          <p:nvPr/>
        </p:nvSpPr>
        <p:spPr>
          <a:xfrm>
            <a:off x="248400" y="762120"/>
            <a:ext cx="103251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0" name="CustomShape 3"/>
          <p:cNvSpPr/>
          <p:nvPr/>
        </p:nvSpPr>
        <p:spPr>
          <a:xfrm>
            <a:off x="246600" y="3099061"/>
            <a:ext cx="8871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1" name="CustomShape 4"/>
          <p:cNvSpPr/>
          <p:nvPr/>
        </p:nvSpPr>
        <p:spPr>
          <a:xfrm>
            <a:off x="1224000" y="5904000"/>
            <a:ext cx="8916120" cy="34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41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2" name="CustomShape 5"/>
          <p:cNvSpPr/>
          <p:nvPr/>
        </p:nvSpPr>
        <p:spPr>
          <a:xfrm>
            <a:off x="10585440" y="1036440"/>
            <a:ext cx="1426680" cy="564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3"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4" name="CustomShape 7"/>
          <p:cNvSpPr/>
          <p:nvPr/>
        </p:nvSpPr>
        <p:spPr>
          <a:xfrm>
            <a:off x="246600" y="2496600"/>
            <a:ext cx="116960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LPOS key element [RANK rank] [COUNT num-matches] [MAXLEN len]</a:t>
            </a:r>
            <a:endParaRPr lang="en-IN" sz="20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76" name="CustomShape 2"/>
          <p:cNvSpPr/>
          <p:nvPr/>
        </p:nvSpPr>
        <p:spPr>
          <a:xfrm>
            <a:off x="1666800" y="609480"/>
            <a:ext cx="8820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7" name="CustomShape 3"/>
          <p:cNvSpPr/>
          <p:nvPr/>
        </p:nvSpPr>
        <p:spPr>
          <a:xfrm>
            <a:off x="522360" y="3531600"/>
            <a:ext cx="110577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2052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hset key, hsetnx key &amp; hget key</a:t>
            </a:r>
            <a:endParaRPr lang="en-IN" sz="5400" b="0" strike="noStrike" spc="-1">
              <a:latin typeface="Arial"/>
            </a:endParaRPr>
          </a:p>
        </p:txBody>
      </p:sp>
      <p:sp>
        <p:nvSpPr>
          <p:cNvPr id="279"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hset, hsetnx &amp; hget</a:t>
            </a:r>
            <a:endParaRPr lang="en-IN" sz="4000" b="0" strike="noStrike" spc="-1">
              <a:latin typeface="Arial"/>
            </a:endParaRPr>
          </a:p>
        </p:txBody>
      </p:sp>
      <p:sp>
        <p:nvSpPr>
          <p:cNvPr id="281" name="CustomShape 2"/>
          <p:cNvSpPr/>
          <p:nvPr/>
        </p:nvSpPr>
        <p:spPr>
          <a:xfrm>
            <a:off x="248400" y="762120"/>
            <a:ext cx="116942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2" name="CustomShape 3"/>
          <p:cNvSpPr/>
          <p:nvPr/>
        </p:nvSpPr>
        <p:spPr>
          <a:xfrm>
            <a:off x="248400" y="3494880"/>
            <a:ext cx="116942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HSET key field value [field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HSETNX key field value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HGET key field</a:t>
            </a:r>
            <a:endParaRPr lang="en-IN" sz="2000" b="0" strike="noStrike" spc="-1" dirty="0">
              <a:latin typeface="Arial"/>
            </a:endParaRPr>
          </a:p>
        </p:txBody>
      </p:sp>
      <p:sp>
        <p:nvSpPr>
          <p:cNvPr id="283" name="CustomShape 4"/>
          <p:cNvSpPr/>
          <p:nvPr/>
        </p:nvSpPr>
        <p:spPr>
          <a:xfrm>
            <a:off x="248400" y="4716359"/>
            <a:ext cx="11535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hset customer:1 id 1 name saleel mobile 9850884228 amount 4500</a:t>
            </a:r>
            <a:endParaRPr lang="en-IN" sz="1800" b="0" strike="noStrike" spc="-1">
              <a:latin typeface="Arial"/>
            </a:endParaRPr>
          </a:p>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 customer:1 name</a:t>
            </a:r>
            <a:endParaRPr lang="en-IN" sz="1800" b="0" strike="noStrike" spc="-1">
              <a:latin typeface="Arial"/>
            </a:endParaRPr>
          </a:p>
        </p:txBody>
      </p:sp>
      <p:sp>
        <p:nvSpPr>
          <p:cNvPr id="284"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hmset key &amp; hmget key</a:t>
            </a:r>
            <a:endParaRPr lang="en-IN" sz="5400" b="0" strike="noStrike" spc="-1" dirty="0">
              <a:latin typeface="Arial"/>
            </a:endParaRPr>
          </a:p>
        </p:txBody>
      </p:sp>
      <p:sp>
        <p:nvSpPr>
          <p:cNvPr id="286"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 name="CustomShape 1"/>
          <p:cNvSpPr/>
          <p:nvPr/>
        </p:nvSpPr>
        <p:spPr>
          <a:xfrm>
            <a:off x="246600" y="762120"/>
            <a:ext cx="116928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1" name="CustomShape 2"/>
          <p:cNvSpPr/>
          <p:nvPr/>
        </p:nvSpPr>
        <p:spPr>
          <a:xfrm>
            <a:off x="246600" y="2441520"/>
            <a:ext cx="9402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2" name="CustomShape 3"/>
          <p:cNvSpPr/>
          <p:nvPr/>
        </p:nvSpPr>
        <p:spPr>
          <a:xfrm>
            <a:off x="246600" y="4416481"/>
            <a:ext cx="8838000" cy="99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80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3" name="CustomShape 4"/>
          <p:cNvSpPr/>
          <p:nvPr/>
        </p:nvSpPr>
        <p:spPr>
          <a:xfrm>
            <a:off x="246600" y="0"/>
            <a:ext cx="116928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28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SELECT index</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ECHO message</a:t>
            </a:r>
            <a:endParaRPr lang="en-IN" sz="20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88" name="CustomShape 2"/>
          <p:cNvSpPr/>
          <p:nvPr/>
        </p:nvSpPr>
        <p:spPr>
          <a:xfrm>
            <a:off x="248400" y="762120"/>
            <a:ext cx="116942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89" name="CustomShape 3"/>
          <p:cNvSpPr/>
          <p:nvPr/>
        </p:nvSpPr>
        <p:spPr>
          <a:xfrm>
            <a:off x="248400" y="2628720"/>
            <a:ext cx="116942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HMSET key field value [field value ...]</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HMGET key field [field ...]</a:t>
            </a:r>
            <a:endParaRPr lang="en-IN" sz="2000" b="0" strike="noStrike" spc="-1">
              <a:latin typeface="Arial"/>
            </a:endParaRPr>
          </a:p>
        </p:txBody>
      </p:sp>
      <p:sp>
        <p:nvSpPr>
          <p:cNvPr id="290" name="CustomShape 4"/>
          <p:cNvSpPr/>
          <p:nvPr/>
        </p:nvSpPr>
        <p:spPr>
          <a:xfrm>
            <a:off x="248400" y="3529801"/>
            <a:ext cx="116618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1" name="Line 5"/>
          <p:cNvSpPr/>
          <p:nvPr/>
        </p:nvSpPr>
        <p:spPr>
          <a:xfrm>
            <a:off x="0" y="249394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3"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5" name="CustomShape 2"/>
          <p:cNvSpPr/>
          <p:nvPr/>
        </p:nvSpPr>
        <p:spPr>
          <a:xfrm>
            <a:off x="248400" y="762120"/>
            <a:ext cx="116942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296" name="CustomShape 3"/>
          <p:cNvSpPr/>
          <p:nvPr/>
        </p:nvSpPr>
        <p:spPr>
          <a:xfrm>
            <a:off x="248400" y="2508330"/>
            <a:ext cx="116942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HKEYS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HVALS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HGETALL key</a:t>
            </a:r>
            <a:endParaRPr lang="en-IN" sz="2000" b="0" strike="noStrike" spc="-1" dirty="0">
              <a:latin typeface="Arial"/>
            </a:endParaRPr>
          </a:p>
        </p:txBody>
      </p:sp>
      <p:sp>
        <p:nvSpPr>
          <p:cNvPr id="297" name="CustomShape 4"/>
          <p:cNvSpPr/>
          <p:nvPr/>
        </p:nvSpPr>
        <p:spPr>
          <a:xfrm>
            <a:off x="248400" y="3657713"/>
            <a:ext cx="88714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298" name="Line 5"/>
          <p:cNvSpPr/>
          <p:nvPr/>
        </p:nvSpPr>
        <p:spPr>
          <a:xfrm>
            <a:off x="0" y="2363346"/>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9"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hincrby key &amp; hincrbyfloat key</a:t>
            </a:r>
            <a:endParaRPr lang="en-IN" sz="5400" b="0" strike="noStrike" spc="-1" dirty="0">
              <a:latin typeface="Arial"/>
            </a:endParaRPr>
          </a:p>
        </p:txBody>
      </p:sp>
      <p:sp>
        <p:nvSpPr>
          <p:cNvPr id="300"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1"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a:solidFill>
                            <a:srgbClr val="FF1744"/>
                          </a:solidFill>
                          <a:latin typeface="Arial"/>
                          <a:ea typeface="DejaVu Sans"/>
                        </a:rPr>
                        <a:t>Things to remember</a:t>
                      </a:r>
                      <a:endParaRPr lang="en-IN" sz="22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a:solidFill>
                            <a:srgbClr val="283593"/>
                          </a:solidFill>
                          <a:latin typeface="Arial"/>
                          <a:ea typeface="DejaVu Sans"/>
                        </a:rPr>
                        <a:t>SET</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a:solidFill>
                            <a:srgbClr val="283593"/>
                          </a:solidFill>
                          <a:latin typeface="Arial"/>
                          <a:ea typeface="DejaVu Sans"/>
                        </a:rPr>
                        <a:t>HASH</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a:solidFill>
                            <a:srgbClr val="424242"/>
                          </a:solidFill>
                          <a:latin typeface="Arial"/>
                          <a:ea typeface="DejaVu Sans"/>
                        </a:rPr>
                        <a:t> incr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ea typeface="DejaVu Sans"/>
                        </a:rPr>
                        <a:t> 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ea typeface="DejaVu Sans"/>
                        </a:rPr>
                        <a:t> 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3" name="CustomShape 2"/>
          <p:cNvSpPr/>
          <p:nvPr/>
        </p:nvSpPr>
        <p:spPr>
          <a:xfrm>
            <a:off x="248400" y="762120"/>
            <a:ext cx="116942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4" name="CustomShape 3"/>
          <p:cNvSpPr/>
          <p:nvPr/>
        </p:nvSpPr>
        <p:spPr>
          <a:xfrm>
            <a:off x="248400" y="2669760"/>
            <a:ext cx="116942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HINCRBY key field increment</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HINCRBYFLOAT key field increment</a:t>
            </a:r>
            <a:endParaRPr lang="en-IN" sz="2000" b="0" strike="noStrike" spc="-1">
              <a:latin typeface="Arial"/>
            </a:endParaRPr>
          </a:p>
        </p:txBody>
      </p:sp>
      <p:sp>
        <p:nvSpPr>
          <p:cNvPr id="305" name="CustomShape 4"/>
          <p:cNvSpPr/>
          <p:nvPr/>
        </p:nvSpPr>
        <p:spPr>
          <a:xfrm>
            <a:off x="248400" y="3544937"/>
            <a:ext cx="88714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06" name="Line 5"/>
          <p:cNvSpPr/>
          <p:nvPr/>
        </p:nvSpPr>
        <p:spPr>
          <a:xfrm>
            <a:off x="0" y="249406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 name="CustomShape 1"/>
          <p:cNvSpPr/>
          <p:nvPr/>
        </p:nvSpPr>
        <p:spPr>
          <a:xfrm>
            <a:off x="1676520" y="2362320"/>
            <a:ext cx="88207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08"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9"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a:solidFill>
                            <a:srgbClr val="FF1744"/>
                          </a:solidFill>
                          <a:latin typeface="Arial"/>
                          <a:ea typeface="DejaVu Sans"/>
                        </a:rPr>
                        <a:t>Things to remember</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a:solidFill>
                            <a:srgbClr val="283593"/>
                          </a:solidFill>
                          <a:latin typeface="Arial"/>
                        </a:rPr>
                        <a:t>KEYS</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rPr>
                        <a:t> randomkey</a:t>
                      </a:r>
                      <a:endParaRPr lang="en-IN" sz="1800" b="0" strike="noStrike" spc="-1" dirty="0">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rPr>
                        <a:t> hrandfield key</a:t>
                      </a:r>
                      <a:endParaRPr lang="en-IN" sz="1800" b="0" strike="noStrike" spc="-1">
                        <a:latin typeface="Arial"/>
                      </a:endParaRPr>
                    </a:p>
                  </a:txBody>
                  <a:tcPr marL="90000" marR="90000">
                    <a:lnR w="4320">
                      <a:solidFill>
                        <a:srgbClr val="000000"/>
                      </a:solidFill>
                    </a:lnR>
                    <a:lnB w="4320">
                      <a:solidFill>
                        <a:srgbClr val="000000"/>
                      </a:solidFill>
                    </a:lnB>
                    <a:noFill/>
                  </a:tcPr>
                </a:tc>
                <a:tc>
                  <a:txBody>
                    <a:bodyPr/>
                    <a:lstStyle/>
                    <a:p>
                      <a:pPr>
                        <a:lnSpc>
                          <a:spcPct val="100000"/>
                        </a:lnSpc>
                      </a:pPr>
                      <a:r>
                        <a:rPr lang="en-IN" sz="1800" b="1" strike="noStrike" spc="-1">
                          <a:solidFill>
                            <a:srgbClr val="424242"/>
                          </a:solidFill>
                          <a:latin typeface="Arial"/>
                        </a:rPr>
                        <a:t> srandmember</a:t>
                      </a:r>
                      <a:endParaRPr lang="en-IN" sz="1800" b="0" strike="noStrike" spc="-1">
                        <a:latin typeface="Arial"/>
                      </a:endParaRPr>
                    </a:p>
                  </a:txBody>
                  <a:tcPr marL="90000" marR="90000">
                    <a:lnL w="4320" cap="flat" cmpd="sng" algn="ctr">
                      <a:solidFill>
                        <a:srgbClr val="000000"/>
                      </a:solidFill>
                      <a:prstDash val="solid"/>
                      <a:round/>
                      <a:headEnd type="none" w="med" len="med"/>
                      <a:tailEnd type="none" w="med" len="med"/>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rPr>
                        <a:t> zrandmember key</a:t>
                      </a:r>
                      <a:endParaRPr lang="en-IN" sz="1800" b="0" strike="noStrike" spc="-1" dirty="0">
                        <a:latin typeface="Arial"/>
                      </a:endParaRPr>
                    </a:p>
                  </a:txBody>
                  <a:tcPr marL="90000" marR="90000">
                    <a:lnL w="4320" cap="flat" cmpd="sng" algn="ctr">
                      <a:solidFill>
                        <a:srgbClr val="000000"/>
                      </a:solidFill>
                      <a:prstDash val="solid"/>
                      <a:round/>
                      <a:headEnd type="none" w="med" len="med"/>
                      <a:tailEnd type="none" w="med" len="med"/>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1" name="CustomShape 2"/>
          <p:cNvSpPr/>
          <p:nvPr/>
        </p:nvSpPr>
        <p:spPr>
          <a:xfrm>
            <a:off x="248400" y="762120"/>
            <a:ext cx="116942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2" name="CustomShape 3"/>
          <p:cNvSpPr/>
          <p:nvPr/>
        </p:nvSpPr>
        <p:spPr>
          <a:xfrm>
            <a:off x="248400" y="3206880"/>
            <a:ext cx="1169424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HDEL key field [field ...]</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HLEN key</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HEXISTS key field</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HRANDFIELD key [count [WITHVALUES]]</a:t>
            </a:r>
            <a:endParaRPr lang="en-IN" sz="2000" b="0" strike="noStrike" spc="-1">
              <a:latin typeface="Arial"/>
            </a:endParaRPr>
          </a:p>
        </p:txBody>
      </p:sp>
      <p:sp>
        <p:nvSpPr>
          <p:cNvPr id="313" name="CustomShape 4"/>
          <p:cNvSpPr/>
          <p:nvPr/>
        </p:nvSpPr>
        <p:spPr>
          <a:xfrm>
            <a:off x="248400" y="4692239"/>
            <a:ext cx="88714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4"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5"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16" name="CustomShape 2"/>
          <p:cNvSpPr/>
          <p:nvPr/>
        </p:nvSpPr>
        <p:spPr>
          <a:xfrm>
            <a:off x="1666800" y="609480"/>
            <a:ext cx="8820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17" name="CustomShape 3"/>
          <p:cNvSpPr/>
          <p:nvPr/>
        </p:nvSpPr>
        <p:spPr>
          <a:xfrm>
            <a:off x="522360" y="3531600"/>
            <a:ext cx="110577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sadd, smembers, sismember &amp; scard</a:t>
            </a:r>
            <a:endParaRPr lang="en-IN" sz="5400" b="0" strike="noStrike" spc="-1">
              <a:latin typeface="Arial"/>
            </a:endParaRPr>
          </a:p>
        </p:txBody>
      </p:sp>
      <p:sp>
        <p:nvSpPr>
          <p:cNvPr id="319"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0"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sadd, smembers, sismember &amp; scard</a:t>
            </a:r>
            <a:endParaRPr lang="en-IN" sz="4000" b="0" strike="noStrike" spc="-1">
              <a:latin typeface="Arial"/>
            </a:endParaRPr>
          </a:p>
        </p:txBody>
      </p:sp>
      <p:sp>
        <p:nvSpPr>
          <p:cNvPr id="321" name="CustomShape 2"/>
          <p:cNvSpPr/>
          <p:nvPr/>
        </p:nvSpPr>
        <p:spPr>
          <a:xfrm>
            <a:off x="248400" y="762120"/>
            <a:ext cx="116942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2" name="CustomShape 3"/>
          <p:cNvSpPr/>
          <p:nvPr/>
        </p:nvSpPr>
        <p:spPr>
          <a:xfrm>
            <a:off x="248400" y="3422880"/>
            <a:ext cx="1169424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SADD key member [member ...]</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SMEMBERS key</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SISMEMBER key member</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SCARD key</a:t>
            </a:r>
            <a:endParaRPr lang="en-IN" sz="2000" b="0" strike="noStrike" spc="-1">
              <a:latin typeface="Arial"/>
            </a:endParaRPr>
          </a:p>
        </p:txBody>
      </p:sp>
      <p:sp>
        <p:nvSpPr>
          <p:cNvPr id="323" name="CustomShape 4"/>
          <p:cNvSpPr/>
          <p:nvPr/>
        </p:nvSpPr>
        <p:spPr>
          <a:xfrm>
            <a:off x="288000" y="4687920"/>
            <a:ext cx="11654640"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sadd</a:t>
            </a:r>
            <a:r>
              <a:rPr lang="en-IN" sz="1800" b="0" strike="noStrike" spc="-1" dirty="0">
                <a:solidFill>
                  <a:srgbClr val="FF5733"/>
                </a:solidFill>
                <a:latin typeface="Consolas"/>
                <a:ea typeface="SimSun"/>
              </a:rPr>
              <a:t> point:1 101 102 103 104 105 106</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sadd</a:t>
            </a:r>
            <a:r>
              <a:rPr lang="en-IN" sz="1800" b="0" strike="noStrike" spc="-1" dirty="0">
                <a:solidFill>
                  <a:srgbClr val="FF5733"/>
                </a:solidFill>
                <a:latin typeface="Consolas"/>
                <a:ea typeface="SimSun"/>
              </a:rPr>
              <a:t> point:2 103 104 105 106 107 108</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smembers</a:t>
            </a:r>
            <a:r>
              <a:rPr lang="en-IN" sz="1800" b="0" strike="noStrike" spc="-1" dirty="0">
                <a:solidFill>
                  <a:srgbClr val="FF5733"/>
                </a:solidFill>
                <a:latin typeface="Consolas"/>
                <a:ea typeface="SimSun"/>
              </a:rPr>
              <a:t> point:1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sismembers</a:t>
            </a:r>
            <a:r>
              <a:rPr lang="en-IN" sz="1800" b="0" strike="noStrike" spc="-1" dirty="0">
                <a:solidFill>
                  <a:srgbClr val="FF5733"/>
                </a:solidFill>
                <a:latin typeface="Consolas"/>
                <a:ea typeface="SimSun"/>
              </a:rPr>
              <a:t> point:1 103</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scard</a:t>
            </a:r>
            <a:r>
              <a:rPr lang="en-IN" sz="1800" b="0" strike="noStrike" spc="-1" dirty="0">
                <a:solidFill>
                  <a:srgbClr val="FF5733"/>
                </a:solidFill>
                <a:latin typeface="Consolas"/>
                <a:ea typeface="SimSun"/>
              </a:rPr>
              <a:t> point:1</a:t>
            </a:r>
            <a:endParaRPr lang="en-IN" sz="1800" b="0" strike="noStrike" spc="-1" dirty="0">
              <a:latin typeface="Arial"/>
            </a:endParaRPr>
          </a:p>
        </p:txBody>
      </p:sp>
      <p:sp>
        <p:nvSpPr>
          <p:cNvPr id="324" name="Line 5"/>
          <p:cNvSpPr/>
          <p:nvPr/>
        </p:nvSpPr>
        <p:spPr>
          <a:xfrm>
            <a:off x="0" y="32758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7" name="CustomShape 2"/>
          <p:cNvSpPr/>
          <p:nvPr/>
        </p:nvSpPr>
        <p:spPr>
          <a:xfrm>
            <a:off x="1666800" y="609480"/>
            <a:ext cx="8820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8" name="CustomShape 3"/>
          <p:cNvSpPr/>
          <p:nvPr/>
        </p:nvSpPr>
        <p:spPr>
          <a:xfrm>
            <a:off x="522360" y="3531600"/>
            <a:ext cx="110577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5"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26"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28" name="CustomShape 2"/>
          <p:cNvSpPr/>
          <p:nvPr/>
        </p:nvSpPr>
        <p:spPr>
          <a:xfrm>
            <a:off x="248400" y="762120"/>
            <a:ext cx="116942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29" name="CustomShape 3"/>
          <p:cNvSpPr/>
          <p:nvPr/>
        </p:nvSpPr>
        <p:spPr>
          <a:xfrm>
            <a:off x="248400" y="2549049"/>
            <a:ext cx="116942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SUNION key [key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SINTER key [key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SDIFF key [key ...]</a:t>
            </a:r>
            <a:endParaRPr lang="en-IN" sz="2000" b="0" strike="noStrike" spc="-1" dirty="0">
              <a:latin typeface="Arial"/>
            </a:endParaRPr>
          </a:p>
        </p:txBody>
      </p:sp>
      <p:sp>
        <p:nvSpPr>
          <p:cNvPr id="330" name="CustomShape 4"/>
          <p:cNvSpPr/>
          <p:nvPr/>
        </p:nvSpPr>
        <p:spPr>
          <a:xfrm>
            <a:off x="248400" y="3743993"/>
            <a:ext cx="88714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sunion</a:t>
            </a:r>
            <a:r>
              <a:rPr lang="en-IN" sz="1800" b="0" strike="noStrike" spc="-1" dirty="0">
                <a:solidFill>
                  <a:srgbClr val="FF5733"/>
                </a:solidFill>
                <a:latin typeface="Consolas"/>
                <a:ea typeface="SimSun"/>
              </a:rPr>
              <a:t> point:1 point:2</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sdiff</a:t>
            </a:r>
            <a:r>
              <a:rPr lang="en-IN" sz="1800" b="0" strike="noStrike" spc="-1" dirty="0">
                <a:solidFill>
                  <a:srgbClr val="FF5733"/>
                </a:solidFill>
                <a:latin typeface="Consolas"/>
                <a:ea typeface="SimSun"/>
              </a:rPr>
              <a:t> point:1 point:2</a:t>
            </a:r>
            <a:endParaRPr lang="en-IN" sz="1800" b="0" strike="noStrike" spc="-1" dirty="0">
              <a:latin typeface="Arial"/>
            </a:endParaRPr>
          </a:p>
        </p:txBody>
      </p:sp>
      <p:sp>
        <p:nvSpPr>
          <p:cNvPr id="331" name="Line 5"/>
          <p:cNvSpPr/>
          <p:nvPr/>
        </p:nvSpPr>
        <p:spPr>
          <a:xfrm>
            <a:off x="0" y="23585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2" name="CustomShape 6"/>
          <p:cNvSpPr/>
          <p:nvPr/>
        </p:nvSpPr>
        <p:spPr>
          <a:xfrm>
            <a:off x="6096000" y="2882880"/>
            <a:ext cx="5922960" cy="64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dirty="0">
                <a:solidFill>
                  <a:schemeClr val="accent6">
                    <a:lumMod val="50000"/>
                  </a:schemeClr>
                </a:solidFill>
                <a:latin typeface="Courier New"/>
                <a:ea typeface="DejaVu Sans"/>
              </a:rPr>
              <a:t>point:1 = { 101 102 103 104 105 106 }</a:t>
            </a:r>
            <a:endParaRPr lang="en-IN" sz="2000" b="0" strike="noStrike" spc="-1" dirty="0">
              <a:solidFill>
                <a:schemeClr val="accent6">
                  <a:lumMod val="50000"/>
                </a:schemeClr>
              </a:solidFill>
              <a:latin typeface="Arial"/>
            </a:endParaRPr>
          </a:p>
          <a:p>
            <a:pPr>
              <a:lnSpc>
                <a:spcPct val="100000"/>
              </a:lnSpc>
            </a:pPr>
            <a:r>
              <a:rPr lang="en-IN" sz="2000" b="0" strike="noStrike" spc="-1" dirty="0">
                <a:solidFill>
                  <a:schemeClr val="accent6">
                    <a:lumMod val="50000"/>
                  </a:schemeClr>
                </a:solidFill>
                <a:latin typeface="Courier New"/>
                <a:ea typeface="DejaVu Sans"/>
              </a:rPr>
              <a:t>Point:2 = { 103 104 105 106 107 108 }</a:t>
            </a:r>
            <a:endParaRPr lang="en-IN" sz="2000" b="0" strike="noStrike" spc="-1" dirty="0">
              <a:solidFill>
                <a:schemeClr val="accent6">
                  <a:lumMod val="50000"/>
                </a:schemeClr>
              </a:solidFill>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3"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34"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5"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36" name="CustomShape 2"/>
          <p:cNvSpPr/>
          <p:nvPr/>
        </p:nvSpPr>
        <p:spPr>
          <a:xfrm>
            <a:off x="248400" y="762120"/>
            <a:ext cx="116942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37" name="CustomShape 3"/>
          <p:cNvSpPr/>
          <p:nvPr/>
        </p:nvSpPr>
        <p:spPr>
          <a:xfrm>
            <a:off x="248400" y="3026880"/>
            <a:ext cx="116942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SUNIONSTORE destination key [key ...]</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SINTERSTORE destination key [key ...]</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SDIFFSTORE destination key [key ...]</a:t>
            </a:r>
            <a:endParaRPr lang="en-IN" sz="2000" b="0" strike="noStrike" spc="-1">
              <a:latin typeface="Arial"/>
            </a:endParaRPr>
          </a:p>
        </p:txBody>
      </p:sp>
      <p:sp>
        <p:nvSpPr>
          <p:cNvPr id="338" name="CustomShape 4"/>
          <p:cNvSpPr/>
          <p:nvPr/>
        </p:nvSpPr>
        <p:spPr>
          <a:xfrm>
            <a:off x="248399" y="4207319"/>
            <a:ext cx="11694239" cy="132408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74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8" name="CustomShape 6">
            <a:extLst>
              <a:ext uri="{FF2B5EF4-FFF2-40B4-BE49-F238E27FC236}">
                <a16:creationId xmlns:a16="http://schemas.microsoft.com/office/drawing/2014/main" id="{E6645774-FDE7-4455-9EA8-339B5B8AC66C}"/>
              </a:ext>
            </a:extLst>
          </p:cNvPr>
          <p:cNvSpPr/>
          <p:nvPr/>
        </p:nvSpPr>
        <p:spPr>
          <a:xfrm>
            <a:off x="6096000" y="2998992"/>
            <a:ext cx="5922960" cy="64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dirty="0">
                <a:solidFill>
                  <a:schemeClr val="accent6">
                    <a:lumMod val="50000"/>
                  </a:schemeClr>
                </a:solidFill>
                <a:latin typeface="Courier New"/>
                <a:ea typeface="DejaVu Sans"/>
              </a:rPr>
              <a:t>point:1 = { 101 102 103 104 105 106 }</a:t>
            </a:r>
            <a:endParaRPr lang="en-IN" sz="2000" b="0" strike="noStrike" spc="-1" dirty="0">
              <a:solidFill>
                <a:schemeClr val="accent6">
                  <a:lumMod val="50000"/>
                </a:schemeClr>
              </a:solidFill>
              <a:latin typeface="Arial"/>
            </a:endParaRPr>
          </a:p>
          <a:p>
            <a:pPr>
              <a:lnSpc>
                <a:spcPct val="100000"/>
              </a:lnSpc>
            </a:pPr>
            <a:r>
              <a:rPr lang="en-IN" sz="2000" b="0" strike="noStrike" spc="-1" dirty="0">
                <a:solidFill>
                  <a:schemeClr val="accent6">
                    <a:lumMod val="50000"/>
                  </a:schemeClr>
                </a:solidFill>
                <a:latin typeface="Courier New"/>
                <a:ea typeface="DejaVu Sans"/>
              </a:rPr>
              <a:t>Point:2 = { 103 104 105 106 107 108 }</a:t>
            </a:r>
            <a:endParaRPr lang="en-IN" sz="2000" b="0" strike="noStrike" spc="-1" dirty="0">
              <a:solidFill>
                <a:schemeClr val="accent6">
                  <a:lumMod val="50000"/>
                </a:schemeClr>
              </a:solidFill>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1"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smove, srem &amp; srandmember</a:t>
            </a:r>
            <a:endParaRPr lang="en-IN" sz="5400" b="0" strike="noStrike" spc="-1">
              <a:latin typeface="Arial"/>
            </a:endParaRPr>
          </a:p>
        </p:txBody>
      </p:sp>
      <p:sp>
        <p:nvSpPr>
          <p:cNvPr id="342"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3"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a:solidFill>
                            <a:srgbClr val="FF1744"/>
                          </a:solidFill>
                          <a:latin typeface="Arial"/>
                          <a:ea typeface="DejaVu Sans"/>
                        </a:rPr>
                        <a:t>Things to remember</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a:solidFill>
                            <a:srgbClr val="283593"/>
                          </a:solidFill>
                          <a:latin typeface="Arial"/>
                        </a:rPr>
                        <a:t>KEYS</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rPr>
                        <a:t> randomkey</a:t>
                      </a:r>
                      <a:endParaRPr lang="en-IN" sz="1800" b="0" strike="noStrike" spc="-1" dirty="0">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rPr>
                        <a:t> hrandfield key</a:t>
                      </a:r>
                      <a:endParaRPr lang="en-IN" sz="1800" b="0" strike="noStrike" spc="-1">
                        <a:latin typeface="Arial"/>
                      </a:endParaRPr>
                    </a:p>
                  </a:txBody>
                  <a:tcPr marL="90000" marR="90000">
                    <a:lnR w="4320">
                      <a:solidFill>
                        <a:srgbClr val="000000"/>
                      </a:solidFill>
                    </a:lnR>
                    <a:lnB w="4320">
                      <a:solidFill>
                        <a:srgbClr val="000000"/>
                      </a:solidFill>
                    </a:lnB>
                    <a:noFill/>
                  </a:tcPr>
                </a:tc>
                <a:tc>
                  <a:txBody>
                    <a:bodyPr/>
                    <a:lstStyle/>
                    <a:p>
                      <a:pPr>
                        <a:lnSpc>
                          <a:spcPct val="100000"/>
                        </a:lnSpc>
                      </a:pPr>
                      <a:r>
                        <a:rPr lang="en-IN" sz="1800" b="1" strike="noStrike" spc="-1">
                          <a:solidFill>
                            <a:srgbClr val="424242"/>
                          </a:solidFill>
                          <a:latin typeface="Arial"/>
                        </a:rPr>
                        <a:t> srandmember</a:t>
                      </a:r>
                      <a:endParaRPr lang="en-IN" sz="1800" b="0" strike="noStrike" spc="-1">
                        <a:latin typeface="Arial"/>
                      </a:endParaRPr>
                    </a:p>
                  </a:txBody>
                  <a:tcPr marL="90000" marR="90000">
                    <a:lnL w="4320" cap="flat" cmpd="sng" algn="ctr">
                      <a:solidFill>
                        <a:srgbClr val="000000"/>
                      </a:solidFill>
                      <a:prstDash val="solid"/>
                      <a:round/>
                      <a:headEnd type="none" w="med" len="med"/>
                      <a:tailEnd type="none" w="med" len="med"/>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rPr>
                        <a:t> zrandmember key</a:t>
                      </a:r>
                      <a:endParaRPr lang="en-IN" sz="1800" b="0" strike="noStrike" spc="-1" dirty="0">
                        <a:latin typeface="Arial"/>
                      </a:endParaRPr>
                    </a:p>
                  </a:txBody>
                  <a:tcPr marL="90000" marR="90000">
                    <a:lnL w="4320" cap="flat" cmpd="sng" algn="ctr">
                      <a:solidFill>
                        <a:srgbClr val="000000"/>
                      </a:solidFill>
                      <a:prstDash val="solid"/>
                      <a:round/>
                      <a:headEnd type="none" w="med" len="med"/>
                      <a:tailEnd type="none" w="med" len="med"/>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4"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smove, srem &amp; srandmember</a:t>
            </a:r>
            <a:endParaRPr lang="en-IN" sz="4000" b="0" strike="noStrike" spc="-1">
              <a:latin typeface="Arial"/>
            </a:endParaRPr>
          </a:p>
        </p:txBody>
      </p:sp>
      <p:sp>
        <p:nvSpPr>
          <p:cNvPr id="345" name="CustomShape 2"/>
          <p:cNvSpPr/>
          <p:nvPr/>
        </p:nvSpPr>
        <p:spPr>
          <a:xfrm>
            <a:off x="248400" y="762120"/>
            <a:ext cx="116942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46" name="CustomShape 3"/>
          <p:cNvSpPr/>
          <p:nvPr/>
        </p:nvSpPr>
        <p:spPr>
          <a:xfrm>
            <a:off x="248400" y="3366534"/>
            <a:ext cx="116942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SMOVE source destination member</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SREM key member [member ...]</a:t>
            </a:r>
            <a:endParaRPr lang="en-IN" sz="2000" b="0" strike="noStrike" spc="-1">
              <a:latin typeface="Arial"/>
            </a:endParaRPr>
          </a:p>
          <a:p>
            <a:pPr>
              <a:lnSpc>
                <a:spcPct val="100000"/>
              </a:lnSpc>
            </a:pPr>
            <a:r>
              <a:rPr lang="en-US" sz="2000" b="0" strike="noStrike" spc="-1">
                <a:solidFill>
                  <a:srgbClr val="00B0F0"/>
                </a:solidFill>
                <a:latin typeface="Consolas"/>
                <a:ea typeface="DejaVu Sans"/>
              </a:rPr>
              <a:t>SRANDMEMBER key [count]</a:t>
            </a:r>
            <a:endParaRPr lang="en-IN" sz="2000" b="0" strike="noStrike" spc="-1">
              <a:latin typeface="Arial"/>
            </a:endParaRPr>
          </a:p>
        </p:txBody>
      </p:sp>
      <p:sp>
        <p:nvSpPr>
          <p:cNvPr id="347" name="CustomShape 4"/>
          <p:cNvSpPr/>
          <p:nvPr/>
        </p:nvSpPr>
        <p:spPr>
          <a:xfrm>
            <a:off x="248399" y="4540001"/>
            <a:ext cx="11694239" cy="173556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smove</a:t>
            </a:r>
            <a:r>
              <a:rPr lang="en-IN" sz="1800" b="0" strike="noStrike" spc="-1" dirty="0">
                <a:solidFill>
                  <a:srgbClr val="FF5733"/>
                </a:solidFill>
                <a:latin typeface="Consolas"/>
                <a:ea typeface="SimSun"/>
              </a:rPr>
              <a:t> point:3 point:1 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srem</a:t>
            </a:r>
            <a:r>
              <a:rPr lang="en-IN" sz="1800" b="0" strike="noStrike" spc="-1" dirty="0">
                <a:solidFill>
                  <a:srgbClr val="FF5733"/>
                </a:solidFill>
                <a:latin typeface="Consolas"/>
                <a:ea typeface="SimSun"/>
              </a:rPr>
              <a:t> point:3 1 2 3 4 5</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srandmember</a:t>
            </a:r>
            <a:r>
              <a:rPr lang="en-IN" sz="1800" b="0" strike="noStrike" spc="-1" dirty="0">
                <a:solidFill>
                  <a:srgbClr val="FF5733"/>
                </a:solidFill>
                <a:latin typeface="Consolas"/>
                <a:ea typeface="SimSun"/>
              </a:rPr>
              <a:t> point:1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srandmember</a:t>
            </a:r>
            <a:r>
              <a:rPr lang="en-IN" sz="1800" b="0" strike="noStrike" spc="-1" dirty="0">
                <a:solidFill>
                  <a:srgbClr val="FF5733"/>
                </a:solidFill>
                <a:latin typeface="Consolas"/>
                <a:ea typeface="SimSun"/>
              </a:rPr>
              <a:t> point:1 2</a:t>
            </a:r>
            <a:endParaRPr lang="en-IN" sz="1800" b="0" strike="noStrike" spc="-1" dirty="0">
              <a:latin typeface="Arial"/>
            </a:endParaRPr>
          </a:p>
        </p:txBody>
      </p:sp>
      <p:sp>
        <p:nvSpPr>
          <p:cNvPr id="348" name="Line 5"/>
          <p:cNvSpPr/>
          <p:nvPr/>
        </p:nvSpPr>
        <p:spPr>
          <a:xfrm>
            <a:off x="0" y="3197466"/>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9"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Sorted Sets</a:t>
            </a:r>
            <a:endParaRPr lang="en-IN" sz="5400" b="0" strike="noStrike" spc="-1">
              <a:latin typeface="Arial"/>
            </a:endParaRPr>
          </a:p>
        </p:txBody>
      </p:sp>
      <p:sp>
        <p:nvSpPr>
          <p:cNvPr id="350" name="CustomShape 2"/>
          <p:cNvSpPr/>
          <p:nvPr/>
        </p:nvSpPr>
        <p:spPr>
          <a:xfrm>
            <a:off x="1666800" y="609480"/>
            <a:ext cx="8820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1" name="CustomShape 3"/>
          <p:cNvSpPr/>
          <p:nvPr/>
        </p:nvSpPr>
        <p:spPr>
          <a:xfrm>
            <a:off x="522360" y="3531600"/>
            <a:ext cx="110577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2"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zadd</a:t>
            </a:r>
            <a:endParaRPr lang="en-IN" sz="5400" b="0" strike="noStrike" spc="-1" dirty="0">
              <a:latin typeface="Arial"/>
            </a:endParaRPr>
          </a:p>
        </p:txBody>
      </p:sp>
      <p:sp>
        <p:nvSpPr>
          <p:cNvPr id="353"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4"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zadd</a:t>
            </a:r>
            <a:endParaRPr lang="en-IN" sz="4000" b="0" strike="noStrike" spc="-1" dirty="0">
              <a:latin typeface="Arial"/>
            </a:endParaRPr>
          </a:p>
        </p:txBody>
      </p:sp>
      <p:sp>
        <p:nvSpPr>
          <p:cNvPr id="355" name="CustomShape 2"/>
          <p:cNvSpPr/>
          <p:nvPr/>
        </p:nvSpPr>
        <p:spPr>
          <a:xfrm>
            <a:off x="248400" y="762120"/>
            <a:ext cx="116942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56" name="CustomShape 3"/>
          <p:cNvSpPr/>
          <p:nvPr/>
        </p:nvSpPr>
        <p:spPr>
          <a:xfrm>
            <a:off x="248400" y="2566992"/>
            <a:ext cx="116942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ZADD key [NX|XX] [GT|LT] [CH] [INCR] score member [score member ...]</a:t>
            </a:r>
            <a:endParaRPr lang="en-IN" sz="2000" b="0" strike="noStrike" spc="-1">
              <a:latin typeface="Arial"/>
            </a:endParaRPr>
          </a:p>
        </p:txBody>
      </p:sp>
      <p:sp>
        <p:nvSpPr>
          <p:cNvPr id="357" name="CustomShape 4"/>
          <p:cNvSpPr/>
          <p:nvPr/>
        </p:nvSpPr>
        <p:spPr>
          <a:xfrm>
            <a:off x="248400" y="3101591"/>
            <a:ext cx="11806200" cy="295345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game:1 12 saleel 04 neel 28 deep 10 nitish 7 gau 5 ruhan 5 raj 10 kau 17 saleel 23 sangita</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dirty="0">
              <a:latin typeface="Arial"/>
            </a:endParaRPr>
          </a:p>
        </p:txBody>
      </p:sp>
      <p:sp>
        <p:nvSpPr>
          <p:cNvPr id="358" name="Line 5"/>
          <p:cNvSpPr/>
          <p:nvPr/>
        </p:nvSpPr>
        <p:spPr>
          <a:xfrm>
            <a:off x="0" y="2368896"/>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9"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 and zrevrange</a:t>
            </a:r>
            <a:endParaRPr lang="en-IN" sz="5400" b="0" strike="noStrike" spc="-1" dirty="0">
              <a:latin typeface="Arial"/>
            </a:endParaRPr>
          </a:p>
        </p:txBody>
      </p:sp>
      <p:sp>
        <p:nvSpPr>
          <p:cNvPr id="360"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0"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1"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a:t>
            </a:r>
            <a:endParaRPr lang="en-IN" sz="4000" b="0" strike="noStrike" spc="-1" dirty="0">
              <a:latin typeface="Arial"/>
            </a:endParaRPr>
          </a:p>
        </p:txBody>
      </p:sp>
      <p:sp>
        <p:nvSpPr>
          <p:cNvPr id="362" name="CustomShape 2"/>
          <p:cNvSpPr/>
          <p:nvPr/>
        </p:nvSpPr>
        <p:spPr>
          <a:xfrm>
            <a:off x="248400" y="762120"/>
            <a:ext cx="99021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63" name="CustomShape 3"/>
          <p:cNvSpPr/>
          <p:nvPr/>
        </p:nvSpPr>
        <p:spPr>
          <a:xfrm>
            <a:off x="248400" y="3062880"/>
            <a:ext cx="98301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ZRANGE key min max [BYSCORE|BYLEX] [REV] [LIMIT offset count] [WITHSCORES] </a:t>
            </a:r>
            <a:endParaRPr lang="en-IN" sz="2000" b="0" strike="noStrike" spc="-1" dirty="0">
              <a:latin typeface="Arial"/>
            </a:endParaRPr>
          </a:p>
        </p:txBody>
      </p:sp>
      <p:sp>
        <p:nvSpPr>
          <p:cNvPr id="364" name="CustomShape 4"/>
          <p:cNvSpPr/>
          <p:nvPr/>
        </p:nvSpPr>
        <p:spPr>
          <a:xfrm>
            <a:off x="248400" y="3866399"/>
            <a:ext cx="118062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 game:1 0 -1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 game:1 0 -1 withscores</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 game:1 7 23 byscore</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 game:1 7 23 byscore withscores</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 game:1 7 (23 byscore withscores</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 game:1 (7 23 byscore withscores</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 game:1 (7 (23 byscore withscores</a:t>
            </a:r>
            <a:endParaRPr lang="en-IN" sz="1800" b="0" strike="noStrike" spc="-1" dirty="0">
              <a:latin typeface="Arial"/>
            </a:endParaRPr>
          </a:p>
        </p:txBody>
      </p:sp>
      <p:sp>
        <p:nvSpPr>
          <p:cNvPr id="365"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66" name="CustomShape 6"/>
          <p:cNvSpPr/>
          <p:nvPr/>
        </p:nvSpPr>
        <p:spPr>
          <a:xfrm>
            <a:off x="10332000" y="682560"/>
            <a:ext cx="1894680" cy="571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BF360C"/>
                </a:solidFill>
                <a:latin typeface="Arial"/>
                <a:ea typeface="DejaVu Sans"/>
              </a:rPr>
              <a:t>  1) "neel"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2) "4"</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3) "raj"</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4)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5) "ruhan"</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6)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7) "gau"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8) "7"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9) "kau"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10)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11) "nitish"</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12)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13)  "saleel"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14) "17"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15) "sangita"</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16) "23"</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17) "deep"</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18) "28"</a:t>
            </a:r>
            <a:endParaRPr lang="en-IN" sz="2200" b="0" strike="noStrike" spc="-1" dirty="0">
              <a:latin typeface="Arial"/>
            </a:endParaRPr>
          </a:p>
        </p:txBody>
      </p:sp>
      <p:sp>
        <p:nvSpPr>
          <p:cNvPr id="367" name="Line 7"/>
          <p:cNvSpPr/>
          <p:nvPr/>
        </p:nvSpPr>
        <p:spPr>
          <a:xfrm flipH="1">
            <a:off x="6458857" y="3960000"/>
            <a:ext cx="4017143" cy="597486"/>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zrevrange</a:t>
            </a:r>
            <a:endParaRPr lang="en-IN" sz="4000" b="0" strike="noStrike" spc="-1" dirty="0">
              <a:latin typeface="Arial"/>
            </a:endParaRPr>
          </a:p>
        </p:txBody>
      </p:sp>
      <p:sp>
        <p:nvSpPr>
          <p:cNvPr id="369" name="CustomShape 2"/>
          <p:cNvSpPr/>
          <p:nvPr/>
        </p:nvSpPr>
        <p:spPr>
          <a:xfrm>
            <a:off x="248399" y="762120"/>
            <a:ext cx="11694239"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REVRANGE</a:t>
            </a:r>
            <a:r>
              <a:rPr lang="en-US" sz="1800" b="0" strike="noStrike" spc="-1" dirty="0">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dirty="0">
              <a:latin typeface="Arial"/>
            </a:endParaRPr>
          </a:p>
        </p:txBody>
      </p:sp>
      <p:sp>
        <p:nvSpPr>
          <p:cNvPr id="370" name="CustomShape 3"/>
          <p:cNvSpPr/>
          <p:nvPr/>
        </p:nvSpPr>
        <p:spPr>
          <a:xfrm>
            <a:off x="248400" y="1752936"/>
            <a:ext cx="98301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ZREVRANGE key start stop [WITHSCORES] </a:t>
            </a:r>
            <a:endParaRPr lang="en-IN" sz="2000" b="0" strike="noStrike" spc="-1">
              <a:latin typeface="Arial"/>
            </a:endParaRPr>
          </a:p>
        </p:txBody>
      </p:sp>
      <p:sp>
        <p:nvSpPr>
          <p:cNvPr id="371" name="CustomShape 4"/>
          <p:cNvSpPr/>
          <p:nvPr/>
        </p:nvSpPr>
        <p:spPr>
          <a:xfrm>
            <a:off x="248400" y="2309591"/>
            <a:ext cx="118062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 game:1 0 -1</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 game:1 0 -1 withscores</a:t>
            </a:r>
            <a:endParaRPr lang="en-IN" sz="1800" b="0" strike="noStrike" spc="-1" dirty="0">
              <a:latin typeface="Arial"/>
            </a:endParaRPr>
          </a:p>
        </p:txBody>
      </p:sp>
      <p:sp>
        <p:nvSpPr>
          <p:cNvPr id="372"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zrangebyscore &amp; zrevrangebyscore</a:t>
            </a:r>
            <a:endParaRPr lang="en-IN" sz="5400" b="0" strike="noStrike" spc="-1">
              <a:latin typeface="Arial"/>
            </a:endParaRPr>
          </a:p>
        </p:txBody>
      </p:sp>
      <p:sp>
        <p:nvSpPr>
          <p:cNvPr id="374"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5"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zrangebyscore &amp; zrevrangebyscore</a:t>
            </a:r>
            <a:endParaRPr lang="en-IN" sz="4000" b="0" strike="noStrike" spc="-1">
              <a:latin typeface="Arial"/>
            </a:endParaRPr>
          </a:p>
        </p:txBody>
      </p:sp>
      <p:sp>
        <p:nvSpPr>
          <p:cNvPr id="376" name="CustomShape 2"/>
          <p:cNvSpPr/>
          <p:nvPr/>
        </p:nvSpPr>
        <p:spPr>
          <a:xfrm>
            <a:off x="248400" y="762120"/>
            <a:ext cx="117021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77" name="CustomShape 3"/>
          <p:cNvSpPr/>
          <p:nvPr/>
        </p:nvSpPr>
        <p:spPr>
          <a:xfrm>
            <a:off x="248400" y="3019338"/>
            <a:ext cx="98301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ZRANGEBYSCORE key min max [WITHSCORES] [LIMIT offset count]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ZREVRANGEBYSCORE key max min [WITHSCORES] [LIMIT offset count]</a:t>
            </a:r>
            <a:endParaRPr lang="en-IN" sz="2000" b="0" strike="noStrike" spc="-1" dirty="0">
              <a:latin typeface="Arial"/>
            </a:endParaRPr>
          </a:p>
        </p:txBody>
      </p:sp>
      <p:sp>
        <p:nvSpPr>
          <p:cNvPr id="378" name="CustomShape 4"/>
          <p:cNvSpPr/>
          <p:nvPr/>
        </p:nvSpPr>
        <p:spPr>
          <a:xfrm>
            <a:off x="288000" y="3751920"/>
            <a:ext cx="118062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zrangebyscore</a:t>
            </a:r>
            <a:r>
              <a:rPr lang="en-IN" sz="1800" b="0" strike="noStrike" spc="-1" dirty="0">
                <a:solidFill>
                  <a:srgbClr val="FF5733"/>
                </a:solidFill>
                <a:latin typeface="Consolas"/>
                <a:ea typeface="SimSun"/>
              </a:rPr>
              <a:t> game:1 7 23 withscores</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zrangebyscore</a:t>
            </a:r>
            <a:r>
              <a:rPr lang="en-IN" sz="1800" b="0" strike="noStrike" spc="-1" dirty="0">
                <a:solidFill>
                  <a:srgbClr val="FF5733"/>
                </a:solidFill>
                <a:latin typeface="Consolas"/>
                <a:ea typeface="SimSun"/>
              </a:rPr>
              <a:t> game:1 7 (23 withscores</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zrangebyscore</a:t>
            </a:r>
            <a:r>
              <a:rPr lang="en-IN" sz="1800" b="0" strike="noStrike" spc="-1" dirty="0">
                <a:solidFill>
                  <a:srgbClr val="FF5733"/>
                </a:solidFill>
                <a:latin typeface="Consolas"/>
                <a:ea typeface="SimSun"/>
              </a:rPr>
              <a:t> game:1 (7 23 withscores</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zrangebyscore</a:t>
            </a:r>
            <a:r>
              <a:rPr lang="en-IN" sz="1800" b="0" strike="noStrike" spc="-1" dirty="0">
                <a:solidFill>
                  <a:srgbClr val="FF5733"/>
                </a:solidFill>
                <a:latin typeface="Consolas"/>
                <a:ea typeface="SimSun"/>
              </a:rPr>
              <a:t> game:1 (7 (23 withscores</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zrangebyscore</a:t>
            </a:r>
            <a:r>
              <a:rPr lang="en-IN" sz="1800" b="0" strike="noStrike" spc="-1" dirty="0">
                <a:solidFill>
                  <a:srgbClr val="FF5733"/>
                </a:solidFill>
                <a:latin typeface="Consolas"/>
                <a:ea typeface="SimSun"/>
              </a:rPr>
              <a:t> game:1 7 23 limit 1 3</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zrevrangebyscore</a:t>
            </a:r>
            <a:r>
              <a:rPr lang="en-IN" sz="1800" b="0" strike="noStrike" spc="-1" dirty="0">
                <a:solidFill>
                  <a:srgbClr val="FF5733"/>
                </a:solidFill>
                <a:latin typeface="Consolas"/>
                <a:ea typeface="SimSun"/>
              </a:rPr>
              <a:t> game:1 23 7  withscores</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zrevrangebyscore</a:t>
            </a:r>
            <a:r>
              <a:rPr lang="en-IN" sz="1800" b="0" strike="noStrike" spc="-1" dirty="0">
                <a:solidFill>
                  <a:srgbClr val="FF5733"/>
                </a:solidFill>
                <a:latin typeface="Consolas"/>
                <a:ea typeface="SimSun"/>
              </a:rPr>
              <a:t> game:1 (23 7  withscores</a:t>
            </a:r>
            <a:endParaRPr lang="en-IN" sz="1800" b="0" strike="noStrike" spc="-1" dirty="0">
              <a:latin typeface="Arial"/>
            </a:endParaRPr>
          </a:p>
        </p:txBody>
      </p:sp>
      <p:sp>
        <p:nvSpPr>
          <p:cNvPr id="37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0"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zrank, zrevrank and zscore, zmscore</a:t>
            </a:r>
            <a:endParaRPr lang="en-IN" sz="5400" b="0" strike="noStrike" spc="-1" dirty="0">
              <a:latin typeface="Arial"/>
            </a:endParaRPr>
          </a:p>
        </p:txBody>
      </p:sp>
      <p:sp>
        <p:nvSpPr>
          <p:cNvPr id="381"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2"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83" name="CustomShape 2"/>
          <p:cNvSpPr/>
          <p:nvPr/>
        </p:nvSpPr>
        <p:spPr>
          <a:xfrm>
            <a:off x="248400" y="762120"/>
            <a:ext cx="117021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84" name="CustomShape 3"/>
          <p:cNvSpPr/>
          <p:nvPr/>
        </p:nvSpPr>
        <p:spPr>
          <a:xfrm>
            <a:off x="248400" y="3566310"/>
            <a:ext cx="11694240" cy="13093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ZRANK key member</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ZREVRANK key member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ZSCORE key member</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ZMSCORE key member [member ...]</a:t>
            </a:r>
            <a:endParaRPr lang="en-IN" sz="2000" b="0" strike="noStrike" spc="-1" dirty="0">
              <a:latin typeface="Arial"/>
            </a:endParaRPr>
          </a:p>
        </p:txBody>
      </p:sp>
      <p:sp>
        <p:nvSpPr>
          <p:cNvPr id="385" name="CustomShape 4"/>
          <p:cNvSpPr/>
          <p:nvPr/>
        </p:nvSpPr>
        <p:spPr>
          <a:xfrm>
            <a:off x="248400" y="5087099"/>
            <a:ext cx="118062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86" name="Line 5"/>
          <p:cNvSpPr/>
          <p:nvPr/>
        </p:nvSpPr>
        <p:spPr>
          <a:xfrm>
            <a:off x="0" y="3354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7" name="CustomShape 1"/>
          <p:cNvSpPr/>
          <p:nvPr/>
        </p:nvSpPr>
        <p:spPr>
          <a:xfrm>
            <a:off x="1676520" y="2362320"/>
            <a:ext cx="88207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zcount, zrem, zrandmember</a:t>
            </a:r>
            <a:endParaRPr lang="en-IN" sz="5400" b="0" strike="noStrike" spc="-1" dirty="0">
              <a:latin typeface="Arial"/>
            </a:endParaRPr>
          </a:p>
        </p:txBody>
      </p:sp>
      <p:sp>
        <p:nvSpPr>
          <p:cNvPr id="388"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0" name="CustomShape 2"/>
          <p:cNvSpPr/>
          <p:nvPr/>
        </p:nvSpPr>
        <p:spPr>
          <a:xfrm>
            <a:off x="248400" y="762120"/>
            <a:ext cx="117021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ZREM</a:t>
            </a:r>
            <a:r>
              <a:rPr lang="en-US" sz="1800" b="0" strike="noStrike" spc="-1" dirty="0">
                <a:latin typeface="Arial"/>
                <a:ea typeface="DejaVu Sans"/>
              </a:rPr>
              <a:t> removes the specified members from the sorted set stored at key. Non existing members are ignored.</a:t>
            </a:r>
            <a:endParaRPr lang="en-IN" sz="1800" b="0" strike="noStrike" spc="-1" dirty="0">
              <a:latin typeface="Arial"/>
            </a:endParaRPr>
          </a:p>
          <a:p>
            <a:pPr algn="just"/>
            <a:endParaRPr lang="en-IN" sz="800" b="0" strike="noStrike" spc="-1" dirty="0">
              <a:latin typeface="Arial"/>
            </a:endParaRPr>
          </a:p>
          <a:p>
            <a:pPr algn="just"/>
            <a:r>
              <a:rPr lang="en-US" sz="1800" b="1" strike="noStrike" spc="-1" dirty="0">
                <a:solidFill>
                  <a:srgbClr val="7C4DFF"/>
                </a:solidFill>
                <a:latin typeface="Arial"/>
                <a:ea typeface="DejaVu Sans"/>
              </a:rPr>
              <a:t>ZRANDMEMBER</a:t>
            </a:r>
            <a:r>
              <a:rPr lang="en-US" sz="1800" b="0" strike="noStrike" spc="-1" dirty="0">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1" name="CustomShape 3"/>
          <p:cNvSpPr/>
          <p:nvPr/>
        </p:nvSpPr>
        <p:spPr>
          <a:xfrm>
            <a:off x="248400" y="2896824"/>
            <a:ext cx="11694240" cy="10051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ZCOUNT key min max</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ZREM key member [member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ZRANDMEMBER key [count [WITHSCORES]]</a:t>
            </a:r>
            <a:endParaRPr lang="en-IN" sz="2000" b="0" strike="noStrike" spc="-1" dirty="0">
              <a:latin typeface="Arial"/>
            </a:endParaRPr>
          </a:p>
        </p:txBody>
      </p:sp>
      <p:sp>
        <p:nvSpPr>
          <p:cNvPr id="392" name="CustomShape 4"/>
          <p:cNvSpPr/>
          <p:nvPr/>
        </p:nvSpPr>
        <p:spPr>
          <a:xfrm>
            <a:off x="248400" y="4121525"/>
            <a:ext cx="11806200" cy="255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393" name="Line 5"/>
          <p:cNvSpPr/>
          <p:nvPr/>
        </p:nvSpPr>
        <p:spPr>
          <a:xfrm>
            <a:off x="0" y="267724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395" name="CustomShape 2"/>
          <p:cNvSpPr/>
          <p:nvPr/>
        </p:nvSpPr>
        <p:spPr>
          <a:xfrm>
            <a:off x="1666800" y="609480"/>
            <a:ext cx="8820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396" name="CustomShape 3"/>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 name="CustomShape 1"/>
          <p:cNvSpPr/>
          <p:nvPr/>
        </p:nvSpPr>
        <p:spPr>
          <a:xfrm>
            <a:off x="0" y="727200"/>
            <a:ext cx="19364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398" name="CustomShape 2"/>
          <p:cNvSpPr/>
          <p:nvPr/>
        </p:nvSpPr>
        <p:spPr>
          <a:xfrm>
            <a:off x="288000" y="2061720"/>
            <a:ext cx="11656440" cy="40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a:solidFill>
                  <a:srgbClr val="000000"/>
                </a:solidFill>
                <a:latin typeface="Arial"/>
                <a:ea typeface="DejaVu Sans"/>
              </a:rPr>
              <a:t>EVAL</a:t>
            </a:r>
            <a:r>
              <a:rPr lang="en-IN" sz="2000" b="0" strike="noStrike" spc="-1">
                <a:solidFill>
                  <a:srgbClr val="000000"/>
                </a:solidFill>
                <a:latin typeface="Arial"/>
                <a:ea typeface="DejaVu Sans"/>
              </a:rPr>
              <a:t> is used to evaluate scripts using the Lua interpreter built into Redis starting from version 2.6.0.</a:t>
            </a:r>
            <a:endParaRPr lang="en-IN" sz="2000" b="0" strike="noStrike" spc="-1">
              <a:latin typeface="Arial"/>
            </a:endParaRPr>
          </a:p>
          <a:p>
            <a:pPr>
              <a:lnSpc>
                <a:spcPct val="100000"/>
              </a:lnSpc>
            </a:pPr>
            <a:endParaRPr lang="en-IN" sz="2000" b="0" strike="noStrike" spc="-1">
              <a:latin typeface="Arial"/>
            </a:endParaRPr>
          </a:p>
          <a:p>
            <a:pPr marL="216000" indent="-208440">
              <a:lnSpc>
                <a:spcPct val="100000"/>
              </a:lnSpc>
              <a:buClr>
                <a:srgbClr val="000000"/>
              </a:buClr>
              <a:buSzPct val="45000"/>
              <a:buFont typeface="Wingdings" charset="2"/>
              <a:buChar char=""/>
            </a:pPr>
            <a:r>
              <a:rPr lang="en-IN" sz="2000" b="1" strike="noStrike" spc="-1">
                <a:solidFill>
                  <a:srgbClr val="000000"/>
                </a:solidFill>
                <a:latin typeface="Arial"/>
                <a:ea typeface="DejaVu Sans"/>
              </a:rPr>
              <a:t>The first argument of EVAL</a:t>
            </a:r>
            <a:r>
              <a:rPr lang="en-IN" sz="2000" b="0" strike="noStrike" spc="-1">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a:latin typeface="Arial"/>
            </a:endParaRPr>
          </a:p>
          <a:p>
            <a:pPr>
              <a:lnSpc>
                <a:spcPct val="100000"/>
              </a:lnSpc>
            </a:pPr>
            <a:endParaRPr lang="en-IN" sz="2000" b="0" strike="noStrike" spc="-1">
              <a:latin typeface="Arial"/>
            </a:endParaRPr>
          </a:p>
          <a:p>
            <a:pPr marL="216000" indent="-208440">
              <a:lnSpc>
                <a:spcPct val="100000"/>
              </a:lnSpc>
              <a:buClr>
                <a:srgbClr val="000000"/>
              </a:buClr>
              <a:buSzPct val="45000"/>
              <a:buFont typeface="Wingdings" charset="2"/>
              <a:buChar char=""/>
            </a:pPr>
            <a:r>
              <a:rPr lang="en-IN" sz="2000" b="1" strike="noStrike" spc="-1">
                <a:solidFill>
                  <a:srgbClr val="000000"/>
                </a:solidFill>
                <a:latin typeface="Arial"/>
                <a:ea typeface="DejaVu Sans"/>
              </a:rPr>
              <a:t>The second argument of EVAL</a:t>
            </a:r>
            <a:r>
              <a:rPr lang="en-IN" sz="2000" b="0" strike="noStrike" spc="-1">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a:solidFill>
                  <a:srgbClr val="000000"/>
                </a:solidFill>
                <a:latin typeface="Arial"/>
                <a:ea typeface="DejaVu Sans"/>
              </a:rPr>
              <a:t>KEYS global variable</a:t>
            </a:r>
            <a:r>
              <a:rPr lang="en-IN" sz="2000" b="0" strike="noStrike" spc="-1">
                <a:solidFill>
                  <a:srgbClr val="000000"/>
                </a:solidFill>
                <a:latin typeface="Arial"/>
                <a:ea typeface="DejaVu Sans"/>
              </a:rPr>
              <a:t> in the form of a one-based array (so </a:t>
            </a:r>
            <a:r>
              <a:rPr lang="en-IN" sz="2000" b="1" strike="noStrike" spc="-1">
                <a:solidFill>
                  <a:srgbClr val="000000"/>
                </a:solidFill>
                <a:latin typeface="Arial"/>
                <a:ea typeface="DejaVu Sans"/>
              </a:rPr>
              <a:t>KEYS[1], KEYS[2], ...</a:t>
            </a:r>
            <a:r>
              <a:rPr lang="en-IN" sz="2000" b="0" strike="noStrike" spc="-1">
                <a:solidFill>
                  <a:srgbClr val="000000"/>
                </a:solidFill>
                <a:latin typeface="Arial"/>
                <a:ea typeface="DejaVu Sans"/>
              </a:rPr>
              <a:t>).</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solidFill>
                  <a:srgbClr val="000000"/>
                </a:solidFill>
                <a:latin typeface="Arial"/>
                <a:ea typeface="DejaVu Sans"/>
              </a:rPr>
              <a:t>All the additional arguments should not represent key names and can be accessed by Lua using the </a:t>
            </a:r>
            <a:r>
              <a:rPr lang="en-IN" sz="2000" b="1" strike="noStrike" spc="-1">
                <a:solidFill>
                  <a:srgbClr val="000000"/>
                </a:solidFill>
                <a:latin typeface="Arial"/>
                <a:ea typeface="DejaVu Sans"/>
              </a:rPr>
              <a:t>ARGV global variable</a:t>
            </a:r>
            <a:r>
              <a:rPr lang="en-IN" sz="2000" b="0" strike="noStrike" spc="-1">
                <a:solidFill>
                  <a:srgbClr val="000000"/>
                </a:solidFill>
                <a:latin typeface="Arial"/>
                <a:ea typeface="DejaVu Sans"/>
              </a:rPr>
              <a:t>, very similarly to what happens with keys (so </a:t>
            </a:r>
            <a:r>
              <a:rPr lang="en-IN" sz="2000" b="1" strike="noStrike" spc="-1">
                <a:solidFill>
                  <a:srgbClr val="000000"/>
                </a:solidFill>
                <a:latin typeface="Arial"/>
                <a:ea typeface="DejaVu Sans"/>
              </a:rPr>
              <a:t>ARGV[1], ARGV[2], ...</a:t>
            </a:r>
            <a:r>
              <a:rPr lang="en-IN" sz="2000" b="0" strike="noStrike" spc="-1">
                <a:solidFill>
                  <a:srgbClr val="000000"/>
                </a:solidFill>
                <a:latin typeface="Arial"/>
                <a:ea typeface="DejaVu Sans"/>
              </a:rPr>
              <a:t>).</a:t>
            </a:r>
            <a:endParaRPr lang="en-IN" sz="2000" b="0" strike="noStrike" spc="-1">
              <a:latin typeface="Arial"/>
            </a:endParaRPr>
          </a:p>
        </p:txBody>
      </p:sp>
      <p:sp>
        <p:nvSpPr>
          <p:cNvPr id="399" name="CustomShape 3"/>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00" name="CustomShape 4"/>
          <p:cNvSpPr/>
          <p:nvPr/>
        </p:nvSpPr>
        <p:spPr>
          <a:xfrm>
            <a:off x="576000" y="1504080"/>
            <a:ext cx="8344440" cy="3603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401" name="CustomShape 5"/>
          <p:cNvSpPr/>
          <p:nvPr/>
        </p:nvSpPr>
        <p:spPr>
          <a:xfrm>
            <a:off x="288000" y="5543280"/>
            <a:ext cx="1082844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1800" b="1" strike="noStrike" spc="-1">
                <a:solidFill>
                  <a:srgbClr val="000000"/>
                </a:solidFill>
                <a:latin typeface="Arial"/>
                <a:ea typeface="Open Sans"/>
              </a:rPr>
              <a:t>KEYS[1], KEYS[2], . . .  </a:t>
            </a:r>
            <a:r>
              <a:rPr lang="en-IN" sz="1800" b="0" strike="noStrike" spc="-1">
                <a:solidFill>
                  <a:srgbClr val="000000"/>
                </a:solidFill>
                <a:latin typeface="Arial"/>
                <a:ea typeface="Open Sans"/>
              </a:rPr>
              <a:t>and</a:t>
            </a:r>
            <a:r>
              <a:rPr lang="en-IN" sz="1800" b="1" strike="noStrike" spc="-1">
                <a:solidFill>
                  <a:srgbClr val="000000"/>
                </a:solidFill>
                <a:latin typeface="Arial"/>
                <a:ea typeface="Open Sans"/>
              </a:rPr>
              <a:t> ARGV[1], ARGV[2]</a:t>
            </a:r>
            <a:r>
              <a:rPr lang="en-IN" sz="1800" b="0" strike="noStrike" spc="-1">
                <a:solidFill>
                  <a:srgbClr val="000000"/>
                </a:solidFill>
                <a:latin typeface="Arial"/>
                <a:ea typeface="Open Sans"/>
              </a:rPr>
              <a:t>.</a:t>
            </a:r>
            <a:r>
              <a:rPr lang="en-IN" sz="1800" b="1" strike="noStrike" spc="-1">
                <a:solidFill>
                  <a:srgbClr val="000000"/>
                </a:solidFill>
                <a:latin typeface="Arial"/>
                <a:ea typeface="Open Sans"/>
              </a:rPr>
              <a:t>, . . . </a:t>
            </a:r>
            <a:r>
              <a:rPr lang="en-IN" sz="1800" b="0" strike="noStrike" spc="-1">
                <a:solidFill>
                  <a:srgbClr val="000000"/>
                </a:solidFill>
                <a:latin typeface="Arial"/>
                <a:ea typeface="Open Sans"/>
              </a:rPr>
              <a:t>must be in upper case.</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CustomShape 1"/>
          <p:cNvSpPr/>
          <p:nvPr/>
        </p:nvSpPr>
        <p:spPr>
          <a:xfrm>
            <a:off x="248400" y="0"/>
            <a:ext cx="116942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2" name="CustomShape 2"/>
          <p:cNvSpPr/>
          <p:nvPr/>
        </p:nvSpPr>
        <p:spPr>
          <a:xfrm>
            <a:off x="248400" y="762120"/>
            <a:ext cx="11694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3" name="CustomShape 3"/>
          <p:cNvSpPr/>
          <p:nvPr/>
        </p:nvSpPr>
        <p:spPr>
          <a:xfrm>
            <a:off x="246599" y="4042620"/>
            <a:ext cx="9067679" cy="25585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74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a:t>
            </a:r>
            <a:r>
              <a:rPr lang="en-IN" sz="1800" b="0" strike="noStrike" spc="-1" dirty="0" err="1">
                <a:solidFill>
                  <a:srgbClr val="FF5733"/>
                </a:solidFill>
                <a:latin typeface="Consolas"/>
                <a:ea typeface="SimSun"/>
              </a:rPr>
              <a:t>sony</a:t>
            </a:r>
            <a:endParaRPr lang="en-IN" sz="1800" b="0" strike="noStrike" spc="-1" dirty="0">
              <a:latin typeface="Arial"/>
            </a:endParaRPr>
          </a:p>
        </p:txBody>
      </p:sp>
      <p:graphicFrame>
        <p:nvGraphicFramePr>
          <p:cNvPr id="124" name="Table 4"/>
          <p:cNvGraphicFramePr/>
          <p:nvPr>
            <p:extLst>
              <p:ext uri="{D42A27DB-BD31-4B8C-83A1-F6EECF244321}">
                <p14:modId xmlns:p14="http://schemas.microsoft.com/office/powerpoint/2010/main" val="2312385353"/>
              </p:ext>
            </p:extLst>
          </p:nvPr>
        </p:nvGraphicFramePr>
        <p:xfrm>
          <a:off x="246600" y="2465460"/>
          <a:ext cx="9067680" cy="147816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7080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03503">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404040"/>
                          </a:solidFill>
                          <a:latin typeface="Open Sans"/>
                          <a:ea typeface="DejaVu Sans"/>
                        </a:rPr>
                        <a:t> Only set the key if it already exist.</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69604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SET key value [EX seconds] [PX milliseconds] [NX|XX]</a:t>
            </a:r>
            <a:endParaRPr lang="en-IN" sz="2000" b="0" strike="noStrike" spc="-1" dirty="0">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2" name="CustomShape 1"/>
          <p:cNvSpPr/>
          <p:nvPr/>
        </p:nvSpPr>
        <p:spPr>
          <a:xfrm>
            <a:off x="216000" y="216000"/>
            <a:ext cx="19364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03" name="CustomShape 2"/>
          <p:cNvSpPr/>
          <p:nvPr/>
        </p:nvSpPr>
        <p:spPr>
          <a:xfrm>
            <a:off x="432720" y="1224000"/>
            <a:ext cx="8344440" cy="3603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404" name="CustomShape 3"/>
          <p:cNvSpPr/>
          <p:nvPr/>
        </p:nvSpPr>
        <p:spPr>
          <a:xfrm>
            <a:off x="288000" y="1656000"/>
            <a:ext cx="6040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05" name="CustomShape 4"/>
          <p:cNvSpPr/>
          <p:nvPr/>
        </p:nvSpPr>
        <p:spPr>
          <a:xfrm>
            <a:off x="216000" y="2253600"/>
            <a:ext cx="11758286" cy="336895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x=redis.call('keys','*')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x=redis.call('mget',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6" name="CustomShape 1"/>
          <p:cNvSpPr/>
          <p:nvPr/>
        </p:nvSpPr>
        <p:spPr>
          <a:xfrm>
            <a:off x="216000" y="216000"/>
            <a:ext cx="19364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07" name="CustomShape 2"/>
          <p:cNvSpPr/>
          <p:nvPr/>
        </p:nvSpPr>
        <p:spPr>
          <a:xfrm>
            <a:off x="432720" y="1224000"/>
            <a:ext cx="8344440" cy="3603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408" name="CustomShape 3"/>
          <p:cNvSpPr/>
          <p:nvPr/>
        </p:nvSpPr>
        <p:spPr>
          <a:xfrm>
            <a:off x="216000" y="2253600"/>
            <a:ext cx="11743771" cy="338148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09" name="CustomShape 4"/>
          <p:cNvSpPr/>
          <p:nvPr/>
        </p:nvSpPr>
        <p:spPr>
          <a:xfrm>
            <a:off x="288000" y="1656000"/>
            <a:ext cx="604080" cy="39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 name="CustomShape 1"/>
          <p:cNvSpPr/>
          <p:nvPr/>
        </p:nvSpPr>
        <p:spPr>
          <a:xfrm>
            <a:off x="1365840" y="188640"/>
            <a:ext cx="96645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11" name="Picture 2" descr="http://www.bvctch.vn/vnt_upload/weblink/thks.jpg"/>
          <p:cNvPicPr/>
          <p:nvPr/>
        </p:nvPicPr>
        <p:blipFill>
          <a:blip r:embed="rId2"/>
          <a:stretch/>
        </p:blipFill>
        <p:spPr>
          <a:xfrm>
            <a:off x="4404600" y="2036160"/>
            <a:ext cx="3108240" cy="4645080"/>
          </a:xfrm>
          <a:prstGeom prst="rect">
            <a:avLst/>
          </a:prstGeom>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2" name="CustomShape 1"/>
          <p:cNvSpPr/>
          <p:nvPr/>
        </p:nvSpPr>
        <p:spPr>
          <a:xfrm>
            <a:off x="474480" y="2448000"/>
            <a:ext cx="10389240" cy="238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77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77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77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77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77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13" name="CustomShape 2"/>
          <p:cNvSpPr/>
          <p:nvPr/>
        </p:nvSpPr>
        <p:spPr>
          <a:xfrm>
            <a:off x="363600" y="193320"/>
            <a:ext cx="4236120" cy="59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414" name="CustomShape 3"/>
          <p:cNvSpPr/>
          <p:nvPr/>
        </p:nvSpPr>
        <p:spPr>
          <a:xfrm>
            <a:off x="504000" y="5760000"/>
            <a:ext cx="11151720" cy="59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u="sng" strike="noStrike" spc="-1">
                <a:solidFill>
                  <a:srgbClr val="B292CA"/>
                </a:solidFill>
                <a:uFillTx/>
                <a:latin typeface="Arial"/>
                <a:ea typeface="DejaVu Sans"/>
                <a:hlinkClick r:id="rId2"/>
              </a:rPr>
              <a:t>saleel@saleel-Latitude-E6430</a:t>
            </a:r>
            <a:r>
              <a:rPr lang="en-IN" sz="1800" b="0" strike="noStrike" spc="-1">
                <a:solidFill>
                  <a:srgbClr val="B292CA"/>
                </a:solidFill>
                <a:latin typeface="Arial"/>
                <a:ea typeface="DejaVu Sans"/>
              </a:rPr>
              <a:t>:~$ redis-cli --csv -h 127.0.0.1 -p 6379 -n 3  hgetall cust:2 &gt;&gt; customer</a:t>
            </a:r>
            <a:endParaRPr lang="en-IN" sz="1800" b="0" strike="noStrike" spc="-1">
              <a:latin typeface="Arial"/>
            </a:endParaRPr>
          </a:p>
        </p:txBody>
      </p:sp>
      <p:sp>
        <p:nvSpPr>
          <p:cNvPr id="415" name="CustomShape 4"/>
          <p:cNvSpPr/>
          <p:nvPr/>
        </p:nvSpPr>
        <p:spPr>
          <a:xfrm>
            <a:off x="9648000" y="4014000"/>
            <a:ext cx="2151720" cy="297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6" name="CustomShape 1"/>
          <p:cNvSpPr/>
          <p:nvPr/>
        </p:nvSpPr>
        <p:spPr>
          <a:xfrm>
            <a:off x="1368000" y="1669320"/>
            <a:ext cx="3665160" cy="293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7" name="Picture 356"/>
          <p:cNvPicPr/>
          <p:nvPr/>
        </p:nvPicPr>
        <p:blipFill>
          <a:blip r:embed="rId2"/>
          <a:stretch/>
        </p:blipFill>
        <p:spPr>
          <a:xfrm>
            <a:off x="483840" y="144000"/>
            <a:ext cx="8582040" cy="64350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7" name="CustomShape 1"/>
          <p:cNvSpPr/>
          <p:nvPr/>
        </p:nvSpPr>
        <p:spPr>
          <a:xfrm>
            <a:off x="1676520" y="2362320"/>
            <a:ext cx="88207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8" name="CustomShape 2"/>
          <p:cNvSpPr/>
          <p:nvPr/>
        </p:nvSpPr>
        <p:spPr>
          <a:xfrm>
            <a:off x="522360" y="3531600"/>
            <a:ext cx="11057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12987</TotalTime>
  <Words>6469</Words>
  <Application>Microsoft Office PowerPoint</Application>
  <PresentationFormat>Widescreen</PresentationFormat>
  <Paragraphs>708</Paragraphs>
  <Slides>85</Slides>
  <Notes>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85</vt:i4>
      </vt:variant>
    </vt:vector>
  </HeadingPairs>
  <TitlesOfParts>
    <vt:vector size="102" baseType="lpstr">
      <vt:lpstr>SimSun</vt:lpstr>
      <vt:lpstr>-apple-system</vt:lpstr>
      <vt:lpstr>Arial</vt:lpstr>
      <vt:lpstr>Calibri</vt:lpstr>
      <vt:lpstr>Century</vt:lpstr>
      <vt:lpstr>Consolas</vt:lpstr>
      <vt:lpstr>Courier New</vt:lpstr>
      <vt:lpstr>Monospace</vt:lpstr>
      <vt:lpstr>Open Sans</vt:lpstr>
      <vt:lpstr>Segoe Print</vt:lpstr>
      <vt:lpstr>Segoe UI</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dc:description/>
  <cp:lastModifiedBy>Saleel</cp:lastModifiedBy>
  <cp:revision>2366</cp:revision>
  <cp:lastPrinted>1601-01-01T00:00:00Z</cp:lastPrinted>
  <dcterms:created xsi:type="dcterms:W3CDTF">2001-07-06T15:43:27Z</dcterms:created>
  <dcterms:modified xsi:type="dcterms:W3CDTF">2021-05-05T17:15:38Z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64</vt:i4>
  </property>
  <property fmtid="{D5CDD505-2E9C-101B-9397-08002B2CF9AE}" pid="12" name="category">
    <vt:lpwstr>HTML Programming</vt:lpwstr>
  </property>
</Properties>
</file>