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0"/>
  </p:notesMasterIdLst>
  <p:sldIdLst>
    <p:sldId id="257" r:id="rId2"/>
    <p:sldId id="733" r:id="rId3"/>
    <p:sldId id="411" r:id="rId4"/>
    <p:sldId id="821" r:id="rId5"/>
    <p:sldId id="822" r:id="rId6"/>
    <p:sldId id="807" r:id="rId7"/>
    <p:sldId id="578" r:id="rId8"/>
    <p:sldId id="579" r:id="rId9"/>
    <p:sldId id="581" r:id="rId10"/>
    <p:sldId id="582" r:id="rId11"/>
    <p:sldId id="726" r:id="rId12"/>
    <p:sldId id="727" r:id="rId13"/>
    <p:sldId id="725" r:id="rId14"/>
    <p:sldId id="583" r:id="rId15"/>
    <p:sldId id="584" r:id="rId16"/>
    <p:sldId id="585" r:id="rId17"/>
    <p:sldId id="586" r:id="rId18"/>
    <p:sldId id="587" r:id="rId19"/>
    <p:sldId id="728" r:id="rId20"/>
    <p:sldId id="729" r:id="rId21"/>
    <p:sldId id="730" r:id="rId22"/>
    <p:sldId id="589" r:id="rId23"/>
    <p:sldId id="590" r:id="rId24"/>
    <p:sldId id="734" r:id="rId25"/>
    <p:sldId id="591" r:id="rId26"/>
    <p:sldId id="592" r:id="rId27"/>
    <p:sldId id="738" r:id="rId28"/>
    <p:sldId id="808" r:id="rId29"/>
    <p:sldId id="809" r:id="rId30"/>
    <p:sldId id="817" r:id="rId31"/>
    <p:sldId id="810" r:id="rId32"/>
    <p:sldId id="811" r:id="rId33"/>
    <p:sldId id="818" r:id="rId34"/>
    <p:sldId id="819" r:id="rId35"/>
    <p:sldId id="816" r:id="rId36"/>
    <p:sldId id="732" r:id="rId37"/>
    <p:sldId id="735" r:id="rId38"/>
    <p:sldId id="736" r:id="rId39"/>
    <p:sldId id="737" r:id="rId40"/>
    <p:sldId id="593" r:id="rId41"/>
    <p:sldId id="594" r:id="rId42"/>
    <p:sldId id="595" r:id="rId43"/>
    <p:sldId id="596" r:id="rId44"/>
    <p:sldId id="597" r:id="rId45"/>
    <p:sldId id="598" r:id="rId46"/>
    <p:sldId id="599" r:id="rId47"/>
    <p:sldId id="739" r:id="rId48"/>
    <p:sldId id="740" r:id="rId49"/>
    <p:sldId id="741" r:id="rId50"/>
    <p:sldId id="600" r:id="rId51"/>
    <p:sldId id="601" r:id="rId52"/>
    <p:sldId id="602" r:id="rId53"/>
    <p:sldId id="603" r:id="rId54"/>
    <p:sldId id="604" r:id="rId55"/>
    <p:sldId id="742" r:id="rId56"/>
    <p:sldId id="605" r:id="rId57"/>
    <p:sldId id="743" r:id="rId58"/>
    <p:sldId id="606" r:id="rId59"/>
    <p:sldId id="744" r:id="rId60"/>
    <p:sldId id="745" r:id="rId61"/>
    <p:sldId id="746" r:id="rId62"/>
    <p:sldId id="747" r:id="rId63"/>
    <p:sldId id="608" r:id="rId64"/>
    <p:sldId id="748" r:id="rId65"/>
    <p:sldId id="609" r:id="rId66"/>
    <p:sldId id="749" r:id="rId67"/>
    <p:sldId id="610" r:id="rId68"/>
    <p:sldId id="611" r:id="rId69"/>
    <p:sldId id="612" r:id="rId70"/>
    <p:sldId id="613" r:id="rId71"/>
    <p:sldId id="614" r:id="rId72"/>
    <p:sldId id="615" r:id="rId73"/>
    <p:sldId id="616" r:id="rId74"/>
    <p:sldId id="617" r:id="rId75"/>
    <p:sldId id="618" r:id="rId76"/>
    <p:sldId id="757" r:id="rId77"/>
    <p:sldId id="619" r:id="rId78"/>
    <p:sldId id="750" r:id="rId79"/>
    <p:sldId id="751" r:id="rId80"/>
    <p:sldId id="752" r:id="rId81"/>
    <p:sldId id="753" r:id="rId82"/>
    <p:sldId id="754" r:id="rId83"/>
    <p:sldId id="755" r:id="rId84"/>
    <p:sldId id="756" r:id="rId85"/>
    <p:sldId id="758" r:id="rId86"/>
    <p:sldId id="620" r:id="rId87"/>
    <p:sldId id="759" r:id="rId88"/>
    <p:sldId id="760" r:id="rId89"/>
    <p:sldId id="761" r:id="rId90"/>
    <p:sldId id="762" r:id="rId91"/>
    <p:sldId id="763" r:id="rId92"/>
    <p:sldId id="764" r:id="rId93"/>
    <p:sldId id="765" r:id="rId94"/>
    <p:sldId id="621" r:id="rId95"/>
    <p:sldId id="622" r:id="rId96"/>
    <p:sldId id="623" r:id="rId97"/>
    <p:sldId id="624" r:id="rId98"/>
    <p:sldId id="625" r:id="rId99"/>
    <p:sldId id="626" r:id="rId100"/>
    <p:sldId id="627" r:id="rId101"/>
    <p:sldId id="805" r:id="rId102"/>
    <p:sldId id="806" r:id="rId103"/>
    <p:sldId id="801" r:id="rId104"/>
    <p:sldId id="766" r:id="rId105"/>
    <p:sldId id="767" r:id="rId106"/>
    <p:sldId id="768" r:id="rId107"/>
    <p:sldId id="769" r:id="rId108"/>
    <p:sldId id="770" r:id="rId109"/>
    <p:sldId id="771" r:id="rId110"/>
    <p:sldId id="772" r:id="rId111"/>
    <p:sldId id="773" r:id="rId112"/>
    <p:sldId id="789" r:id="rId113"/>
    <p:sldId id="790" r:id="rId114"/>
    <p:sldId id="791" r:id="rId115"/>
    <p:sldId id="792" r:id="rId116"/>
    <p:sldId id="793" r:id="rId117"/>
    <p:sldId id="794" r:id="rId118"/>
    <p:sldId id="795" r:id="rId119"/>
    <p:sldId id="796" r:id="rId120"/>
    <p:sldId id="797" r:id="rId121"/>
    <p:sldId id="798" r:id="rId122"/>
    <p:sldId id="799" r:id="rId123"/>
    <p:sldId id="800" r:id="rId124"/>
    <p:sldId id="783" r:id="rId125"/>
    <p:sldId id="784" r:id="rId126"/>
    <p:sldId id="785" r:id="rId127"/>
    <p:sldId id="786" r:id="rId128"/>
    <p:sldId id="787" r:id="rId129"/>
    <p:sldId id="788" r:id="rId130"/>
    <p:sldId id="775" r:id="rId131"/>
    <p:sldId id="776" r:id="rId132"/>
    <p:sldId id="777" r:id="rId133"/>
    <p:sldId id="778" r:id="rId134"/>
    <p:sldId id="779" r:id="rId135"/>
    <p:sldId id="780" r:id="rId136"/>
    <p:sldId id="781" r:id="rId137"/>
    <p:sldId id="782" r:id="rId138"/>
    <p:sldId id="577" r:id="rId1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76507" autoAdjust="0"/>
  </p:normalViewPr>
  <p:slideViewPr>
    <p:cSldViewPr>
      <p:cViewPr>
        <p:scale>
          <a:sx n="69" d="100"/>
          <a:sy n="69" d="100"/>
        </p:scale>
        <p:origin x="-1416" y="-1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D80AE-D81A-4EFB-A701-C800640E20AF}" type="datetimeFigureOut">
              <a:rPr lang="en-US" smtClean="0"/>
              <a:pPr/>
              <a:t>9/23/2021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C462C-CBC6-47A4-8ED6-892F0778C915}" type="slidenum">
              <a:rPr lang="en-US" smtClean="0"/>
              <a:pPr/>
              <a:t>‹#›</a:t>
            </a:fld>
            <a:endParaRPr lang="en-US"/>
          </a:p>
        </p:txBody>
      </p:sp>
    </p:spTree>
    <p:extLst>
      <p:ext uri="{BB962C8B-B14F-4D97-AF65-F5344CB8AC3E}">
        <p14:creationId xmlns="" xmlns:p14="http://schemas.microsoft.com/office/powerpoint/2010/main" val="3227969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0" fontAlgn="base" hangingPunct="0">
              <a:spcBef>
                <a:spcPct val="0"/>
              </a:spcBef>
              <a:spcAft>
                <a:spcPct val="0"/>
              </a:spcAft>
              <a:buClrTx/>
              <a:buSzTx/>
              <a:buNone/>
              <a:tabLst>
                <a:tab pos="457200" algn="l"/>
                <a:tab pos="1104900" algn="l"/>
              </a:tabLst>
            </a:pPr>
            <a:r>
              <a:rPr lang="en-US" sz="2000" b="1" dirty="0" smtClean="0">
                <a:latin typeface="Times New Roman" pitchFamily="18" charset="0"/>
                <a:ea typeface="Times New Roman" pitchFamily="18" charset="0"/>
                <a:cs typeface="Times New Roman" pitchFamily="18" charset="0"/>
              </a:rPr>
              <a:t>Example:</a:t>
            </a:r>
            <a:endParaRPr lang="en-US" sz="2000" b="1"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457200" algn="l"/>
                <a:tab pos="1104900" algn="l"/>
              </a:tabLst>
            </a:pPr>
            <a:r>
              <a:rPr lang="en-US" sz="2000" dirty="0" smtClean="0">
                <a:latin typeface="Times New Roman" pitchFamily="18" charset="0"/>
                <a:ea typeface="Times New Roman" pitchFamily="18" charset="0"/>
                <a:cs typeface="Times New Roman" pitchFamily="18" charset="0"/>
              </a:rPr>
              <a:t>	23,160,-205,+78,9978….</a:t>
            </a:r>
            <a:r>
              <a:rPr lang="en-US" sz="2000" dirty="0" err="1" smtClean="0">
                <a:latin typeface="Times New Roman" pitchFamily="18" charset="0"/>
                <a:ea typeface="Times New Roman" pitchFamily="18" charset="0"/>
                <a:cs typeface="Times New Roman" pitchFamily="18" charset="0"/>
              </a:rPr>
              <a:t>etc</a:t>
            </a:r>
            <a:endParaRPr lang="en-US"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457200" algn="l"/>
                <a:tab pos="1104900" algn="l"/>
              </a:tabLst>
            </a:pPr>
            <a:r>
              <a:rPr lang="en-US" sz="2000" b="1" dirty="0" smtClean="0">
                <a:latin typeface="Times New Roman" pitchFamily="18" charset="0"/>
                <a:ea typeface="Times New Roman" pitchFamily="18" charset="0"/>
                <a:cs typeface="Times New Roman" pitchFamily="18" charset="0"/>
              </a:rPr>
              <a:t>Float/Real constants</a:t>
            </a:r>
            <a:endParaRPr lang="en-US"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457200" algn="l"/>
                <a:tab pos="1104900" algn="l"/>
              </a:tabLst>
            </a:pPr>
            <a:r>
              <a:rPr lang="en-US" sz="2000" dirty="0" smtClean="0">
                <a:latin typeface="Times New Roman" pitchFamily="18" charset="0"/>
                <a:ea typeface="Times New Roman" pitchFamily="18" charset="0"/>
                <a:cs typeface="Times New Roman" pitchFamily="18" charset="0"/>
              </a:rPr>
              <a:t>	These are refer as floating point/fractional parts.</a:t>
            </a:r>
            <a:endParaRPr lang="en-US" sz="2000" dirty="0" smtClean="0">
              <a:latin typeface="Arial" pitchFamily="34" charset="0"/>
              <a:cs typeface="Arial" pitchFamily="34" charset="0"/>
            </a:endParaRPr>
          </a:p>
          <a:p>
            <a:pPr marL="0" lvl="0" indent="0" eaLnBrk="0" fontAlgn="base" hangingPunct="0">
              <a:spcBef>
                <a:spcPct val="0"/>
              </a:spcBef>
              <a:spcAft>
                <a:spcPct val="0"/>
              </a:spcAft>
              <a:buClrTx/>
              <a:buSzTx/>
              <a:buNone/>
              <a:tabLst>
                <a:tab pos="457200" algn="l"/>
                <a:tab pos="1104900" algn="l"/>
              </a:tabLst>
            </a:pPr>
            <a:r>
              <a:rPr lang="en-US" sz="2000" b="1" dirty="0" smtClean="0">
                <a:latin typeface="Times New Roman" pitchFamily="18" charset="0"/>
                <a:ea typeface="Times New Roman" pitchFamily="18" charset="0"/>
                <a:cs typeface="Times New Roman" pitchFamily="18" charset="0"/>
              </a:rPr>
              <a:t>Rules for creating Float/Real constants</a:t>
            </a:r>
            <a:endParaRPr lang="en-US" sz="2000" dirty="0" smtClean="0">
              <a:latin typeface="Arial" pitchFamily="34" charset="0"/>
              <a:cs typeface="Arial" pitchFamily="34" charset="0"/>
            </a:endParaRPr>
          </a:p>
          <a:p>
            <a:pPr marL="457200" lvl="1" indent="0" eaLnBrk="0" fontAlgn="base" hangingPunct="0">
              <a:spcBef>
                <a:spcPct val="0"/>
              </a:spcBef>
              <a:spcAft>
                <a:spcPct val="0"/>
              </a:spcAft>
              <a:buClrTx/>
              <a:buFont typeface="Courier New" pitchFamily="49" charset="0"/>
              <a:buChar char="o"/>
              <a:tabLst>
                <a:tab pos="457200" algn="l"/>
                <a:tab pos="1104900" algn="l"/>
              </a:tabLst>
            </a:pPr>
            <a:r>
              <a:rPr lang="en-US" sz="2000" dirty="0" smtClean="0">
                <a:latin typeface="Times New Roman" pitchFamily="18" charset="0"/>
                <a:ea typeface="Times New Roman" pitchFamily="18" charset="0"/>
                <a:cs typeface="Times New Roman" pitchFamily="18" charset="0"/>
              </a:rPr>
              <a:t>It must have at least one digit.</a:t>
            </a:r>
            <a:endParaRPr lang="en-US" sz="2000" dirty="0" smtClean="0">
              <a:latin typeface="Arial" pitchFamily="34" charset="0"/>
              <a:cs typeface="Arial" pitchFamily="34" charset="0"/>
            </a:endParaRPr>
          </a:p>
          <a:p>
            <a:pPr marL="457200" lvl="1" indent="0" eaLnBrk="0" fontAlgn="base" hangingPunct="0">
              <a:spcBef>
                <a:spcPct val="0"/>
              </a:spcBef>
              <a:spcAft>
                <a:spcPct val="0"/>
              </a:spcAft>
              <a:buClrTx/>
              <a:buFont typeface="Courier New" pitchFamily="49" charset="0"/>
              <a:buChar char="o"/>
              <a:tabLst>
                <a:tab pos="457200" algn="l"/>
                <a:tab pos="1104900" algn="l"/>
              </a:tabLst>
            </a:pPr>
            <a:r>
              <a:rPr lang="en-US" sz="2000" dirty="0" smtClean="0">
                <a:latin typeface="Times New Roman" pitchFamily="18" charset="0"/>
                <a:ea typeface="Times New Roman" pitchFamily="18" charset="0"/>
                <a:cs typeface="Times New Roman" pitchFamily="18" charset="0"/>
              </a:rPr>
              <a:t>It must have decimal/floating point.</a:t>
            </a:r>
            <a:endParaRPr lang="en-US" sz="2000" dirty="0" smtClean="0">
              <a:latin typeface="Arial" pitchFamily="34" charset="0"/>
              <a:cs typeface="Arial" pitchFamily="34" charset="0"/>
            </a:endParaRPr>
          </a:p>
          <a:p>
            <a:pPr marL="457200" lvl="1" indent="0" eaLnBrk="0" fontAlgn="base" hangingPunct="0">
              <a:spcBef>
                <a:spcPct val="0"/>
              </a:spcBef>
              <a:spcAft>
                <a:spcPct val="0"/>
              </a:spcAft>
              <a:buClrTx/>
              <a:buFont typeface="Courier New" pitchFamily="49" charset="0"/>
              <a:buChar char="o"/>
              <a:tabLst>
                <a:tab pos="457200" algn="l"/>
                <a:tab pos="1104900" algn="l"/>
              </a:tabLst>
            </a:pPr>
            <a:r>
              <a:rPr lang="en-US" sz="2000" dirty="0" smtClean="0">
                <a:latin typeface="Times New Roman" pitchFamily="18" charset="0"/>
                <a:ea typeface="Times New Roman" pitchFamily="18" charset="0"/>
                <a:cs typeface="Times New Roman" pitchFamily="18" charset="0"/>
              </a:rPr>
              <a:t>It can be either positive/negative.</a:t>
            </a:r>
            <a:endParaRPr lang="en-US" sz="2000" dirty="0" smtClean="0">
              <a:latin typeface="Arial" pitchFamily="34" charset="0"/>
              <a:cs typeface="Arial" pitchFamily="34" charset="0"/>
            </a:endParaRPr>
          </a:p>
          <a:p>
            <a:pPr marL="457200" lvl="1" indent="0" eaLnBrk="0" fontAlgn="base" hangingPunct="0">
              <a:spcBef>
                <a:spcPct val="0"/>
              </a:spcBef>
              <a:spcAft>
                <a:spcPct val="0"/>
              </a:spcAft>
              <a:buClrTx/>
              <a:buFont typeface="Courier New" pitchFamily="49" charset="0"/>
              <a:buChar char="o"/>
              <a:tabLst>
                <a:tab pos="457200" algn="l"/>
                <a:tab pos="1104900" algn="l"/>
              </a:tabLst>
            </a:pPr>
            <a:r>
              <a:rPr lang="en-US" sz="2000" dirty="0" smtClean="0">
                <a:latin typeface="Times New Roman" pitchFamily="18" charset="0"/>
                <a:ea typeface="Times New Roman" pitchFamily="18" charset="0"/>
                <a:cs typeface="Times New Roman" pitchFamily="18" charset="0"/>
              </a:rPr>
              <a:t>If it does not begins with sign it will be considered as positive.</a:t>
            </a:r>
          </a:p>
          <a:p>
            <a:pPr marL="457200" lvl="1" indent="0" eaLnBrk="0" fontAlgn="base" hangingPunct="0">
              <a:spcBef>
                <a:spcPct val="0"/>
              </a:spcBef>
              <a:spcAft>
                <a:spcPct val="0"/>
              </a:spcAft>
              <a:buFont typeface="Courier New" pitchFamily="49" charset="0"/>
              <a:buChar char="o"/>
              <a:tabLst>
                <a:tab pos="457200" algn="l"/>
                <a:tab pos="1104900" algn="l"/>
              </a:tabLst>
            </a:pPr>
            <a:r>
              <a:rPr lang="en-US" sz="2000" dirty="0" smtClean="0"/>
              <a:t>Commas and blanks are allowed here.</a:t>
            </a:r>
          </a:p>
          <a:p>
            <a:pPr>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85.2,6.3,563.9…..etc.	</a:t>
            </a:r>
          </a:p>
          <a:p>
            <a:pPr>
              <a:buNone/>
            </a:pPr>
            <a:r>
              <a:rPr lang="en-US" sz="2000" b="1" dirty="0" smtClean="0">
                <a:latin typeface="Times New Roman" pitchFamily="18" charset="0"/>
                <a:cs typeface="Times New Roman" pitchFamily="18" charset="0"/>
              </a:rPr>
              <a:t>Character &amp; String constants</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Character constant is a single character/alphabet/digit/symbol enclosed within a single quote (‘‘).</a:t>
            </a:r>
          </a:p>
          <a:p>
            <a:pPr>
              <a:buNone/>
            </a:pPr>
            <a:r>
              <a:rPr lang="en-US" sz="2000" dirty="0" smtClean="0">
                <a:latin typeface="Times New Roman" pitchFamily="18" charset="0"/>
                <a:cs typeface="Times New Roman" pitchFamily="18" charset="0"/>
              </a:rPr>
              <a:t>         	String constants are enclosed within a double quote (“”).</a:t>
            </a:r>
          </a:p>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19</a:t>
            </a:fld>
            <a:endParaRPr lang="en-US"/>
          </a:p>
        </p:txBody>
      </p:sp>
    </p:spTree>
    <p:extLst>
      <p:ext uri="{BB962C8B-B14F-4D97-AF65-F5344CB8AC3E}">
        <p14:creationId xmlns="" xmlns:p14="http://schemas.microsoft.com/office/powerpoint/2010/main" val="1293050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37</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38</a:t>
            </a:fld>
            <a:endParaRPr lang="en-US"/>
          </a:p>
        </p:txBody>
      </p:sp>
    </p:spTree>
    <p:extLst>
      <p:ext uri="{BB962C8B-B14F-4D97-AF65-F5344CB8AC3E}">
        <p14:creationId xmlns="" xmlns:p14="http://schemas.microsoft.com/office/powerpoint/2010/main" val="51250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39</a:t>
            </a:fld>
            <a:endParaRPr lang="en-US"/>
          </a:p>
        </p:txBody>
      </p:sp>
    </p:spTree>
    <p:extLst>
      <p:ext uri="{BB962C8B-B14F-4D97-AF65-F5344CB8AC3E}">
        <p14:creationId xmlns="" xmlns:p14="http://schemas.microsoft.com/office/powerpoint/2010/main" val="2887624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47</a:t>
            </a:fld>
            <a:endParaRPr lang="en-US"/>
          </a:p>
        </p:txBody>
      </p:sp>
    </p:spTree>
    <p:extLst>
      <p:ext uri="{BB962C8B-B14F-4D97-AF65-F5344CB8AC3E}">
        <p14:creationId xmlns="" xmlns:p14="http://schemas.microsoft.com/office/powerpoint/2010/main" val="79015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48</a:t>
            </a:fld>
            <a:endParaRPr lang="en-US"/>
          </a:p>
        </p:txBody>
      </p:sp>
    </p:spTree>
    <p:extLst>
      <p:ext uri="{BB962C8B-B14F-4D97-AF65-F5344CB8AC3E}">
        <p14:creationId xmlns="" xmlns:p14="http://schemas.microsoft.com/office/powerpoint/2010/main" val="2666463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49</a:t>
            </a:fld>
            <a:endParaRPr lang="en-US"/>
          </a:p>
        </p:txBody>
      </p:sp>
    </p:spTree>
    <p:extLst>
      <p:ext uri="{BB962C8B-B14F-4D97-AF65-F5344CB8AC3E}">
        <p14:creationId xmlns="" xmlns:p14="http://schemas.microsoft.com/office/powerpoint/2010/main" val="4240170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57</a:t>
            </a:fld>
            <a:endParaRPr lang="en-US"/>
          </a:p>
        </p:txBody>
      </p:sp>
    </p:spTree>
    <p:extLst>
      <p:ext uri="{BB962C8B-B14F-4D97-AF65-F5344CB8AC3E}">
        <p14:creationId xmlns="" xmlns:p14="http://schemas.microsoft.com/office/powerpoint/2010/main" val="3471789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59</a:t>
            </a:fld>
            <a:endParaRPr lang="en-US"/>
          </a:p>
        </p:txBody>
      </p:sp>
    </p:spTree>
    <p:extLst>
      <p:ext uri="{BB962C8B-B14F-4D97-AF65-F5344CB8AC3E}">
        <p14:creationId xmlns="" xmlns:p14="http://schemas.microsoft.com/office/powerpoint/2010/main" val="1020239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60</a:t>
            </a:fld>
            <a:endParaRPr lang="en-US"/>
          </a:p>
        </p:txBody>
      </p:sp>
    </p:spTree>
    <p:extLst>
      <p:ext uri="{BB962C8B-B14F-4D97-AF65-F5344CB8AC3E}">
        <p14:creationId xmlns="" xmlns:p14="http://schemas.microsoft.com/office/powerpoint/2010/main" val="529670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61</a:t>
            </a:fld>
            <a:endParaRPr lang="en-US"/>
          </a:p>
        </p:txBody>
      </p:sp>
    </p:spTree>
    <p:extLst>
      <p:ext uri="{BB962C8B-B14F-4D97-AF65-F5344CB8AC3E}">
        <p14:creationId xmlns="" xmlns:p14="http://schemas.microsoft.com/office/powerpoint/2010/main" val="106121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2000" b="1" dirty="0" smtClean="0">
                <a:latin typeface="Times New Roman" pitchFamily="18" charset="0"/>
                <a:cs typeface="Times New Roman" pitchFamily="18" charset="0"/>
              </a:rPr>
              <a:t>Two ways using </a:t>
            </a:r>
            <a:r>
              <a:rPr lang="en-US" sz="2000" b="1" dirty="0" err="1" smtClean="0">
                <a:latin typeface="Times New Roman" pitchFamily="18" charset="0"/>
                <a:cs typeface="Times New Roman" pitchFamily="18" charset="0"/>
              </a:rPr>
              <a:t>const</a:t>
            </a:r>
            <a:r>
              <a:rPr lang="en-US" sz="2000" b="1" dirty="0" smtClean="0">
                <a:latin typeface="Times New Roman" pitchFamily="18" charset="0"/>
                <a:cs typeface="Times New Roman" pitchFamily="18" charset="0"/>
              </a:rPr>
              <a:t> keyword in C</a:t>
            </a:r>
            <a:endParaRPr lang="en-US" sz="2000" dirty="0" smtClean="0">
              <a:latin typeface="Times New Roman" pitchFamily="18" charset="0"/>
              <a:cs typeface="Times New Roman" pitchFamily="18" charset="0"/>
            </a:endParaRPr>
          </a:p>
          <a:p>
            <a:pPr marL="971550" lvl="1" indent="-514350">
              <a:buFont typeface="+mj-lt"/>
              <a:buAutoNum type="arabicPeriod"/>
            </a:pPr>
            <a:r>
              <a:rPr lang="en-US" sz="2000" dirty="0" err="1" smtClean="0">
                <a:latin typeface="Times New Roman" pitchFamily="18" charset="0"/>
                <a:cs typeface="Times New Roman" pitchFamily="18" charset="0"/>
              </a:rPr>
              <a:t>const</a:t>
            </a:r>
            <a:r>
              <a:rPr lang="en-US" sz="2000" dirty="0" smtClean="0">
                <a:latin typeface="Times New Roman" pitchFamily="18" charset="0"/>
                <a:cs typeface="Times New Roman" pitchFamily="18" charset="0"/>
              </a:rPr>
              <a:t> keyword	</a:t>
            </a:r>
          </a:p>
          <a:p>
            <a:pPr marL="971550" lvl="1" indent="-514350">
              <a:buFont typeface="+mj-lt"/>
              <a:buAutoNum type="arabicPeriod"/>
            </a:pPr>
            <a:r>
              <a:rPr lang="en-US" sz="2000" dirty="0" smtClean="0">
                <a:latin typeface="Times New Roman" pitchFamily="18" charset="0"/>
                <a:cs typeface="Times New Roman" pitchFamily="18" charset="0"/>
              </a:rPr>
              <a:t>#define preprocessor</a:t>
            </a:r>
          </a:p>
          <a:p>
            <a:pPr>
              <a:buNone/>
            </a:pPr>
            <a:r>
              <a:rPr lang="en-US" sz="2000" b="1" dirty="0" err="1" smtClean="0">
                <a:latin typeface="Times New Roman" pitchFamily="18" charset="0"/>
                <a:cs typeface="Times New Roman" pitchFamily="18" charset="0"/>
              </a:rPr>
              <a:t>Const</a:t>
            </a:r>
            <a:r>
              <a:rPr lang="en-US" sz="2000" b="1" dirty="0" smtClean="0">
                <a:latin typeface="Times New Roman" pitchFamily="18" charset="0"/>
                <a:cs typeface="Times New Roman" pitchFamily="18" charset="0"/>
              </a:rPr>
              <a:t> keyword</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It can be start with </a:t>
            </a:r>
            <a:r>
              <a:rPr lang="en-US" sz="2000" dirty="0" err="1" smtClean="0">
                <a:latin typeface="Times New Roman" pitchFamily="18" charset="0"/>
                <a:cs typeface="Times New Roman" pitchFamily="18" charset="0"/>
              </a:rPr>
              <a:t>const</a:t>
            </a:r>
            <a:r>
              <a:rPr lang="en-US" sz="2000" dirty="0" smtClean="0">
                <a:latin typeface="Times New Roman" pitchFamily="18" charset="0"/>
                <a:cs typeface="Times New Roman" pitchFamily="18" charset="0"/>
              </a:rPr>
              <a:t> keyword to declare constants.</a:t>
            </a:r>
          </a:p>
          <a:p>
            <a:pPr>
              <a:buNone/>
            </a:pPr>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const</a:t>
            </a:r>
            <a:r>
              <a:rPr lang="en-US" sz="2000" dirty="0" smtClean="0">
                <a:latin typeface="Times New Roman" pitchFamily="18" charset="0"/>
                <a:cs typeface="Times New Roman" pitchFamily="18" charset="0"/>
              </a:rPr>
              <a:t>  VARIABLE_NAME=VALUE;</a:t>
            </a:r>
          </a:p>
          <a:p>
            <a:pPr>
              <a:buNone/>
            </a:pPr>
            <a:r>
              <a:rPr lang="en-US" sz="2000" b="1" dirty="0" smtClean="0">
                <a:latin typeface="Times New Roman" pitchFamily="18" charset="0"/>
                <a:cs typeface="Times New Roman" pitchFamily="18" charset="0"/>
              </a:rPr>
              <a:t>Note:-it  will be better by naming constant in capitals.</a:t>
            </a:r>
          </a:p>
          <a:p>
            <a:pPr>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20</a:t>
            </a:fld>
            <a:endParaRPr lang="en-US"/>
          </a:p>
        </p:txBody>
      </p:sp>
    </p:spTree>
    <p:extLst>
      <p:ext uri="{BB962C8B-B14F-4D97-AF65-F5344CB8AC3E}">
        <p14:creationId xmlns="" xmlns:p14="http://schemas.microsoft.com/office/powerpoint/2010/main" val="3921823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62</a:t>
            </a:fld>
            <a:endParaRPr lang="en-US"/>
          </a:p>
        </p:txBody>
      </p:sp>
    </p:spTree>
    <p:extLst>
      <p:ext uri="{BB962C8B-B14F-4D97-AF65-F5344CB8AC3E}">
        <p14:creationId xmlns="" xmlns:p14="http://schemas.microsoft.com/office/powerpoint/2010/main" val="3578752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solidFill>
                  <a:prstClr val="black"/>
                </a:solidFill>
              </a:rPr>
              <a:pPr/>
              <a:t>66</a:t>
            </a:fld>
            <a:endParaRPr lang="en-US">
              <a:solidFill>
                <a:prstClr val="black"/>
              </a:solidFill>
            </a:endParaRPr>
          </a:p>
        </p:txBody>
      </p:sp>
    </p:spTree>
    <p:extLst>
      <p:ext uri="{BB962C8B-B14F-4D97-AF65-F5344CB8AC3E}">
        <p14:creationId xmlns="" xmlns:p14="http://schemas.microsoft.com/office/powerpoint/2010/main" val="24842885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solidFill>
                  <a:prstClr val="black"/>
                </a:solidFill>
              </a:rPr>
              <a:pPr/>
              <a:t>78</a:t>
            </a:fld>
            <a:endParaRPr lang="en-US">
              <a:solidFill>
                <a:prstClr val="black"/>
              </a:solidFill>
            </a:endParaRPr>
          </a:p>
        </p:txBody>
      </p:sp>
    </p:spTree>
    <p:extLst>
      <p:ext uri="{BB962C8B-B14F-4D97-AF65-F5344CB8AC3E}">
        <p14:creationId xmlns="" xmlns:p14="http://schemas.microsoft.com/office/powerpoint/2010/main" val="229507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134</a:t>
            </a:fld>
            <a:endParaRPr lang="en-US"/>
          </a:p>
        </p:txBody>
      </p:sp>
    </p:spTree>
    <p:extLst>
      <p:ext uri="{BB962C8B-B14F-4D97-AF65-F5344CB8AC3E}">
        <p14:creationId xmlns="" xmlns:p14="http://schemas.microsoft.com/office/powerpoint/2010/main" val="3473666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135</a:t>
            </a:fld>
            <a:endParaRPr lang="en-US"/>
          </a:p>
        </p:txBody>
      </p:sp>
    </p:spTree>
    <p:extLst>
      <p:ext uri="{BB962C8B-B14F-4D97-AF65-F5344CB8AC3E}">
        <p14:creationId xmlns="" xmlns:p14="http://schemas.microsoft.com/office/powerpoint/2010/main" val="1879851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136</a:t>
            </a:fld>
            <a:endParaRPr lang="en-US"/>
          </a:p>
        </p:txBody>
      </p:sp>
    </p:spTree>
    <p:extLst>
      <p:ext uri="{BB962C8B-B14F-4D97-AF65-F5344CB8AC3E}">
        <p14:creationId xmlns="" xmlns:p14="http://schemas.microsoft.com/office/powerpoint/2010/main" val="114475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29</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30</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31</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32</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33</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34</a:t>
            </a:fld>
            <a:endParaRPr lang="en-US"/>
          </a:p>
        </p:txBody>
      </p:sp>
    </p:spTree>
    <p:extLst>
      <p:ext uri="{BB962C8B-B14F-4D97-AF65-F5344CB8AC3E}">
        <p14:creationId xmlns="" xmlns:p14="http://schemas.microsoft.com/office/powerpoint/2010/main" val="2562347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5C462C-CBC6-47A4-8ED6-892F0778C915}" type="slidenum">
              <a:rPr lang="en-US" smtClean="0"/>
              <a:pPr/>
              <a:t>35</a:t>
            </a:fld>
            <a:endParaRPr lang="en-US"/>
          </a:p>
        </p:txBody>
      </p:sp>
    </p:spTree>
    <p:extLst>
      <p:ext uri="{BB962C8B-B14F-4D97-AF65-F5344CB8AC3E}">
        <p14:creationId xmlns="" xmlns:p14="http://schemas.microsoft.com/office/powerpoint/2010/main" val="2562347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FB41F86-A540-46A9-AE89-EAA30C5E2AE4}" type="datetimeFigureOut">
              <a:rPr lang="en-IN" smtClean="0"/>
              <a:pPr/>
              <a:t>23-09-2021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806CFD-2B0C-42F8-B5AC-9A99EB94336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806CFD-2B0C-42F8-B5AC-9A99EB94336E}" type="slidenum">
              <a:rPr lang="en-IN" smtClean="0"/>
              <a:pPr/>
              <a:t>‹#›</a:t>
            </a:fld>
            <a:endParaRPr lang="en-IN"/>
          </a:p>
        </p:txBody>
      </p:sp>
      <p:pic>
        <p:nvPicPr>
          <p:cNvPr id="7" name="Picture 6"/>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108000" y="6300000"/>
            <a:ext cx="1357322" cy="44037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38.jpeg"/></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5857852" y="5857892"/>
            <a:ext cx="3286148" cy="709602"/>
          </a:xfrm>
        </p:spPr>
        <p:txBody>
          <a:bodyPr/>
          <a:lstStyle/>
          <a:p>
            <a:r>
              <a:rPr lang="en-US" dirty="0" err="1" smtClean="0"/>
              <a:t>Harshita</a:t>
            </a:r>
            <a:endParaRPr lang="en-US" dirty="0"/>
          </a:p>
        </p:txBody>
      </p:sp>
      <p:sp>
        <p:nvSpPr>
          <p:cNvPr id="171010" name="AutoShape 2" descr="Advanced C Programming | ICT Academy Skill Development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1013" name="AutoShape 5" descr="Advanced C Programming | ICT Academy Skill Development Course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1015" name="Picture 7" descr="http://www.ictacademy.in/pages/assets/base/img/content/stock/cprogram.jpg"/>
          <p:cNvPicPr>
            <a:picLocks noChangeAspect="1" noChangeArrowheads="1"/>
          </p:cNvPicPr>
          <p:nvPr/>
        </p:nvPicPr>
        <p:blipFill>
          <a:blip r:embed="rId2"/>
          <a:srcRect/>
          <a:stretch>
            <a:fillRect/>
          </a:stretch>
        </p:blipFill>
        <p:spPr bwMode="auto">
          <a:xfrm>
            <a:off x="214282" y="357166"/>
            <a:ext cx="8623283" cy="4857784"/>
          </a:xfrm>
          <a:prstGeom prst="rect">
            <a:avLst/>
          </a:prstGeom>
          <a:noFill/>
        </p:spPr>
      </p:pic>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More Features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248430" cy="5832648"/>
          </a:xfrm>
        </p:spPr>
        <p:txBody>
          <a:bodyPr>
            <a:normAutofit/>
          </a:bodyPr>
          <a:lstStyle/>
          <a:p>
            <a:pPr>
              <a:spcAft>
                <a:spcPts val="1200"/>
              </a:spcAft>
              <a:buNone/>
            </a:pPr>
            <a:r>
              <a:rPr lang="en-US" sz="2800" dirty="0" smtClean="0"/>
              <a:t>Simple</a:t>
            </a:r>
          </a:p>
          <a:p>
            <a:pPr>
              <a:spcAft>
                <a:spcPts val="1200"/>
              </a:spcAft>
              <a:buNone/>
            </a:pPr>
            <a:r>
              <a:rPr lang="en-US" sz="2800" dirty="0" smtClean="0"/>
              <a:t>structured programming language</a:t>
            </a:r>
          </a:p>
          <a:p>
            <a:pPr>
              <a:spcAft>
                <a:spcPts val="1200"/>
              </a:spcAft>
              <a:buNone/>
            </a:pPr>
            <a:r>
              <a:rPr lang="en-US" sz="2800" dirty="0" smtClean="0"/>
              <a:t>Memory Management</a:t>
            </a:r>
          </a:p>
          <a:p>
            <a:pPr>
              <a:spcAft>
                <a:spcPts val="1200"/>
              </a:spcAft>
              <a:buNone/>
            </a:pPr>
            <a:r>
              <a:rPr lang="en-US" sz="2800" dirty="0" smtClean="0"/>
              <a:t>Fast Speed</a:t>
            </a:r>
          </a:p>
          <a:p>
            <a:pPr>
              <a:spcAft>
                <a:spcPts val="1200"/>
              </a:spcAft>
              <a:buNone/>
            </a:pPr>
            <a:r>
              <a:rPr lang="en-US" sz="2800" dirty="0" smtClean="0"/>
              <a:t>Pointers</a:t>
            </a:r>
          </a:p>
          <a:p>
            <a:pPr>
              <a:spcAft>
                <a:spcPts val="1200"/>
              </a:spcAft>
              <a:buNone/>
            </a:pPr>
            <a:r>
              <a:rPr lang="en-US" sz="2800" dirty="0" smtClean="0"/>
              <a:t>Recursion</a:t>
            </a:r>
          </a:p>
          <a:p>
            <a:pPr>
              <a:spcAft>
                <a:spcPts val="1200"/>
              </a:spcAft>
              <a:buNone/>
            </a:pPr>
            <a:r>
              <a:rPr lang="en-US" sz="2800" dirty="0" smtClean="0"/>
              <a:t>Extensible</a:t>
            </a:r>
          </a:p>
          <a:p>
            <a:pPr marL="0">
              <a:buNone/>
            </a:pPr>
            <a:endParaRPr lang="en-US" sz="2800" dirty="0" smtClean="0"/>
          </a:p>
          <a:p>
            <a:pPr marL="0">
              <a:buNone/>
            </a:pPr>
            <a:endParaRPr lang="en-US" sz="2800" dirty="0" smtClean="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Pointer Arithmetic</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smtClean="0"/>
              <a:t> There are only two arithmetic operations that can be used on pointers</a:t>
            </a:r>
          </a:p>
          <a:p>
            <a:pPr marL="0">
              <a:buNone/>
            </a:pPr>
            <a:r>
              <a:rPr lang="en-US" sz="2800" dirty="0" smtClean="0"/>
              <a:t> – Addition </a:t>
            </a:r>
          </a:p>
          <a:p>
            <a:pPr marL="0">
              <a:buNone/>
            </a:pPr>
            <a:r>
              <a:rPr lang="en-US" sz="2800" dirty="0" smtClean="0"/>
              <a:t>– Subtraction </a:t>
            </a:r>
          </a:p>
          <a:p>
            <a:pPr marL="0">
              <a:buNone/>
            </a:pPr>
            <a:endParaRPr lang="en-US" sz="2800" dirty="0" smtClean="0"/>
          </a:p>
          <a:p>
            <a:pPr marL="0">
              <a:buNone/>
            </a:pPr>
            <a:endParaRPr lang="en-US" sz="2800" dirty="0"/>
          </a:p>
        </p:txBody>
      </p:sp>
      <p:pic>
        <p:nvPicPr>
          <p:cNvPr id="3074" name="Picture 2"/>
          <p:cNvPicPr>
            <a:picLocks noChangeAspect="1" noChangeArrowheads="1"/>
          </p:cNvPicPr>
          <p:nvPr/>
        </p:nvPicPr>
        <p:blipFill>
          <a:blip r:embed="rId2"/>
          <a:srcRect/>
          <a:stretch>
            <a:fillRect/>
          </a:stretch>
        </p:blipFill>
        <p:spPr bwMode="auto">
          <a:xfrm>
            <a:off x="2500298" y="1857364"/>
            <a:ext cx="5923046" cy="4286280"/>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Arithmetic Rules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a:buNone/>
            </a:pPr>
            <a:r>
              <a:rPr lang="en-US" sz="2800" dirty="0" smtClean="0"/>
              <a:t>• You cannot multiply or divide pointers. </a:t>
            </a:r>
          </a:p>
          <a:p>
            <a:pPr>
              <a:buNone/>
            </a:pPr>
            <a:endParaRPr lang="en-US" sz="2800" dirty="0" smtClean="0"/>
          </a:p>
          <a:p>
            <a:pPr>
              <a:buNone/>
            </a:pPr>
            <a:r>
              <a:rPr lang="en-US" sz="2800" dirty="0" smtClean="0"/>
              <a:t>• You cannot add or subtract two pointers. </a:t>
            </a:r>
          </a:p>
          <a:p>
            <a:pPr>
              <a:buNone/>
            </a:pPr>
            <a:endParaRPr lang="en-US" sz="2800" dirty="0" smtClean="0"/>
          </a:p>
          <a:p>
            <a:pPr>
              <a:buNone/>
            </a:pPr>
            <a:r>
              <a:rPr lang="en-US" sz="2800" dirty="0" smtClean="0"/>
              <a:t>• You cannot apply bitwise operators to them. </a:t>
            </a:r>
          </a:p>
          <a:p>
            <a:pPr>
              <a:buNone/>
            </a:pPr>
            <a:endParaRPr lang="en-US" sz="2800" dirty="0" smtClean="0"/>
          </a:p>
          <a:p>
            <a:pPr marL="0">
              <a:buNone/>
            </a:pPr>
            <a:r>
              <a:rPr lang="en-US" sz="2800" dirty="0" smtClean="0"/>
              <a:t>• You cannot add or subtract type float or double to or from pointers.</a:t>
            </a: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Pointer Comparison</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pic>
        <p:nvPicPr>
          <p:cNvPr id="2050" name="Picture 2"/>
          <p:cNvPicPr>
            <a:picLocks noGrp="1" noChangeAspect="1" noChangeArrowheads="1"/>
          </p:cNvPicPr>
          <p:nvPr>
            <p:ph idx="1"/>
          </p:nvPr>
        </p:nvPicPr>
        <p:blipFill>
          <a:blip r:embed="rId2"/>
          <a:srcRect/>
          <a:stretch>
            <a:fillRect/>
          </a:stretch>
        </p:blipFill>
        <p:spPr bwMode="auto">
          <a:xfrm>
            <a:off x="571472" y="1214422"/>
            <a:ext cx="7946255" cy="4143404"/>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Generic Pointer</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57158" y="1071546"/>
            <a:ext cx="8496944" cy="4832540"/>
          </a:xfrm>
        </p:spPr>
        <p:txBody>
          <a:bodyPr>
            <a:normAutofit/>
          </a:bodyPr>
          <a:lstStyle/>
          <a:p>
            <a:pPr marL="0">
              <a:buFont typeface="Wingdings" pitchFamily="2" charset="2"/>
              <a:buChar char="Ø"/>
            </a:pPr>
            <a:r>
              <a:rPr lang="en-US" sz="2800" dirty="0" smtClean="0"/>
              <a:t>void * pointer is called as generic pointer.</a:t>
            </a:r>
          </a:p>
          <a:p>
            <a:pPr marL="0">
              <a:buFont typeface="Wingdings" pitchFamily="2" charset="2"/>
              <a:buChar char="Ø"/>
            </a:pPr>
            <a:r>
              <a:rPr lang="en-US" sz="2800" dirty="0" smtClean="0"/>
              <a:t>Can’t convert void *pointer to another pointer and vice-versa.</a:t>
            </a:r>
          </a:p>
          <a:p>
            <a:pPr marL="0">
              <a:buFont typeface="Wingdings" pitchFamily="2" charset="2"/>
              <a:buChar char="Ø"/>
            </a:pPr>
            <a:r>
              <a:rPr lang="en-US" sz="2800" dirty="0" smtClean="0"/>
              <a:t>void *pointer can be assigned to any other type of pointer. </a:t>
            </a:r>
          </a:p>
          <a:p>
            <a:pPr marL="0">
              <a:buFont typeface="Wingdings" pitchFamily="2" charset="2"/>
              <a:buChar char="Ø"/>
            </a:pPr>
            <a:r>
              <a:rPr lang="en-US" sz="2800" dirty="0" smtClean="0"/>
              <a:t>void * is used to specify a pointer whose base type is unknown. </a:t>
            </a:r>
          </a:p>
          <a:p>
            <a:pPr marL="0">
              <a:buFont typeface="Wingdings" pitchFamily="2" charset="2"/>
              <a:buChar char="Ø"/>
            </a:pPr>
            <a:r>
              <a:rPr lang="en-US" sz="2800" dirty="0" smtClean="0"/>
              <a:t>It is capable of receiving any type of pointer argument without reporting any type of mismatch.</a:t>
            </a: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44000" cy="6400800"/>
          </a:xfrm>
        </p:spPr>
        <p:txBody>
          <a:bodyPr>
            <a:normAutofit/>
          </a:bodyPr>
          <a:lstStyle/>
          <a:p>
            <a:pPr>
              <a:buNone/>
            </a:pPr>
            <a:r>
              <a:rPr lang="en-US" sz="2400" b="1" dirty="0" smtClean="0">
                <a:latin typeface="Times New Roman" pitchFamily="18" charset="0"/>
                <a:cs typeface="Times New Roman" pitchFamily="18" charset="0"/>
              </a:rPr>
              <a:t>Preprocessor directives in C</a:t>
            </a:r>
            <a:endParaRPr lang="en-US" sz="2400" dirty="0" smtClean="0">
              <a:latin typeface="Times New Roman" pitchFamily="18" charset="0"/>
              <a:cs typeface="Times New Roman" pitchFamily="18" charset="0"/>
            </a:endParaRPr>
          </a:p>
          <a:p>
            <a:pPr marL="0" algn="just">
              <a:buFont typeface="Wingdings" panose="05000000000000000000" pitchFamily="2" charset="2"/>
              <a:buChar char="Ø"/>
            </a:pPr>
            <a:r>
              <a:rPr lang="en-US" sz="2400" dirty="0" smtClean="0">
                <a:latin typeface="Times New Roman" pitchFamily="18" charset="0"/>
                <a:cs typeface="Times New Roman" pitchFamily="18" charset="0"/>
              </a:rPr>
              <a:t>Preprocessor is a text alternate tool and it instructs the compiler to do specified pre-processing before the compilation.</a:t>
            </a:r>
          </a:p>
          <a:p>
            <a:pPr marL="0" algn="just">
              <a:buFont typeface="Wingdings" panose="05000000000000000000" pitchFamily="2" charset="2"/>
              <a:buChar char="Ø"/>
            </a:pPr>
            <a:endParaRPr lang="en-US" sz="2400" dirty="0">
              <a:latin typeface="Times New Roman" pitchFamily="18" charset="0"/>
              <a:cs typeface="Times New Roman" pitchFamily="18" charset="0"/>
            </a:endParaRPr>
          </a:p>
          <a:p>
            <a:pPr marL="0" algn="just">
              <a:buFont typeface="Wingdings" panose="05000000000000000000" pitchFamily="2" charset="2"/>
              <a:buChar char="Ø"/>
            </a:pPr>
            <a:r>
              <a:rPr lang="en-US" sz="2400" dirty="0" smtClean="0">
                <a:latin typeface="Times New Roman" pitchFamily="18" charset="0"/>
                <a:cs typeface="Times New Roman" pitchFamily="18" charset="0"/>
              </a:rPr>
              <a:t>In other words, it is micro processor that is used by the compiler to transfer your code before compilation. It is known as micro preprocessor because it can be add macros.</a:t>
            </a:r>
          </a:p>
          <a:p>
            <a:pPr marL="0" algn="just">
              <a:buFont typeface="Wingdings" panose="05000000000000000000" pitchFamily="2" charset="2"/>
              <a:buChar char="Ø"/>
            </a:pPr>
            <a:endParaRPr lang="en-US" sz="2400" dirty="0">
              <a:latin typeface="Times New Roman" pitchFamily="18" charset="0"/>
              <a:cs typeface="Times New Roman" pitchFamily="18" charset="0"/>
            </a:endParaRPr>
          </a:p>
          <a:p>
            <a:pPr marL="0" algn="just">
              <a:buFont typeface="Wingdings" panose="05000000000000000000" pitchFamily="2" charset="2"/>
              <a:buChar char="Ø"/>
            </a:pPr>
            <a:r>
              <a:rPr lang="en-US" sz="2400" dirty="0" smtClean="0">
                <a:latin typeface="Times New Roman" pitchFamily="18" charset="0"/>
                <a:cs typeface="Times New Roman" pitchFamily="18" charset="0"/>
              </a:rPr>
              <a:t>All preprocessor commands must start with hash symbol(#).</a:t>
            </a:r>
          </a:p>
          <a:p>
            <a:pPr>
              <a:buNone/>
            </a:pPr>
            <a:r>
              <a:rPr lang="en-US" sz="2400" dirty="0" smtClean="0">
                <a:latin typeface="Times New Roman" pitchFamily="18" charset="0"/>
                <a:cs typeface="Times New Roman" pitchFamily="18" charset="0"/>
              </a:rPr>
              <a:t>	Here we list out the preprocessors available in C as follows.</a:t>
            </a:r>
          </a:p>
          <a:p>
            <a:pPr>
              <a:buNone/>
            </a:pPr>
            <a:endParaRPr lang="en-US" sz="2400"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Preprocessor Directives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0017943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preprocessor directives in c"/>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107504" y="1412776"/>
            <a:ext cx="8845722" cy="396044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Preprocessor Directives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01960067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 y="692696"/>
            <a:ext cx="8229600" cy="6629400"/>
          </a:xfrm>
        </p:spPr>
        <p:txBody>
          <a:bodyPr>
            <a:normAutofit/>
          </a:bodyPr>
          <a:lstStyle/>
          <a:p>
            <a:pPr>
              <a:buNone/>
            </a:pPr>
            <a:r>
              <a:rPr lang="en-US" sz="2400" b="1" dirty="0" smtClean="0">
                <a:latin typeface="Times New Roman" pitchFamily="18" charset="0"/>
                <a:cs typeface="Times New Roman" pitchFamily="18" charset="0"/>
              </a:rPr>
              <a:t>Macros in C	</a:t>
            </a:r>
            <a:endParaRPr lang="en-US" sz="2400" dirty="0">
              <a:latin typeface="Times New Roman" pitchFamily="18" charset="0"/>
              <a:cs typeface="Times New Roman" pitchFamily="18" charset="0"/>
            </a:endParaRPr>
          </a:p>
          <a:p>
            <a:pPr>
              <a:buFont typeface="Wingdings" panose="05000000000000000000" pitchFamily="2" charset="2"/>
              <a:buChar char="Ø"/>
            </a:pPr>
            <a:r>
              <a:rPr lang="en-US" sz="2400" dirty="0" smtClean="0">
                <a:latin typeface="Times New Roman" pitchFamily="18" charset="0"/>
                <a:cs typeface="Times New Roman" pitchFamily="18" charset="0"/>
              </a:rPr>
              <a:t>It is a part of code which is replaced by the value of macro that can be defined by #define directive.</a:t>
            </a:r>
          </a:p>
          <a:p>
            <a:pPr>
              <a:buFont typeface="Wingdings" panose="05000000000000000000" pitchFamily="2" charset="2"/>
              <a:buChar char="Ø"/>
            </a:pPr>
            <a:endParaRPr lang="en-US" sz="2400" dirty="0">
              <a:latin typeface="Times New Roman" pitchFamily="18" charset="0"/>
              <a:cs typeface="Times New Roman" pitchFamily="18" charset="0"/>
            </a:endParaRPr>
          </a:p>
          <a:p>
            <a:pPr>
              <a:buFont typeface="Wingdings" panose="05000000000000000000" pitchFamily="2" charset="2"/>
              <a:buChar char="Ø"/>
            </a:pPr>
            <a:r>
              <a:rPr lang="en-US" sz="2400" dirty="0" smtClean="0">
                <a:latin typeface="Times New Roman" pitchFamily="18" charset="0"/>
                <a:cs typeface="Times New Roman" pitchFamily="18" charset="0"/>
              </a:rPr>
              <a:t>There are 2 types of macros available in c as follows.</a:t>
            </a:r>
          </a:p>
          <a:p>
            <a:pPr marL="0" indent="0">
              <a:buNone/>
            </a:pPr>
            <a:r>
              <a:rPr lang="en-US" sz="2400" dirty="0" smtClean="0">
                <a:latin typeface="Times New Roman" pitchFamily="18" charset="0"/>
                <a:cs typeface="Times New Roman" pitchFamily="18" charset="0"/>
              </a:rPr>
              <a:t>1.Simple macro.</a:t>
            </a:r>
          </a:p>
          <a:p>
            <a:pPr lvl="0">
              <a:buNone/>
            </a:pPr>
            <a:r>
              <a:rPr lang="en-US" sz="2400" dirty="0" smtClean="0">
                <a:latin typeface="Times New Roman" pitchFamily="18" charset="0"/>
                <a:cs typeface="Times New Roman" pitchFamily="18" charset="0"/>
              </a:rPr>
              <a:t>2.Function like macro</a:t>
            </a:r>
          </a:p>
          <a:p>
            <a:pPr lvl="0">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Macros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8436897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6165304"/>
          </a:xfrm>
        </p:spPr>
        <p:txBody>
          <a:bodyPr>
            <a:normAutofit/>
          </a:bodyPr>
          <a:lstStyle/>
          <a:p>
            <a:pPr>
              <a:buNone/>
            </a:pPr>
            <a:r>
              <a:rPr lang="en-US" sz="2000" b="1" dirty="0" smtClean="0">
                <a:latin typeface="Times New Roman" pitchFamily="18" charset="0"/>
                <a:cs typeface="Times New Roman" pitchFamily="18" charset="0"/>
              </a:rPr>
              <a:t>Example</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stdio.h</a:t>
            </a:r>
            <a:r>
              <a:rPr lang="en-US" sz="2000" dirty="0">
                <a:latin typeface="Times New Roman" pitchFamily="18" charset="0"/>
                <a:cs typeface="Times New Roman" pitchFamily="18" charset="0"/>
              </a:rPr>
              <a:t>&gt;</a:t>
            </a:r>
          </a:p>
          <a:p>
            <a:pPr>
              <a:buNone/>
            </a:pPr>
            <a:r>
              <a:rPr lang="en-US" sz="2000" dirty="0">
                <a:latin typeface="Times New Roman" pitchFamily="18" charset="0"/>
                <a:cs typeface="Times New Roman" pitchFamily="18" charset="0"/>
              </a:rPr>
              <a:t>#define  pi 3.14</a:t>
            </a:r>
          </a:p>
          <a:p>
            <a:pPr>
              <a:buNone/>
            </a:pPr>
            <a:r>
              <a:rPr lang="en-US" sz="2000" dirty="0">
                <a:latin typeface="Times New Roman" pitchFamily="18" charset="0"/>
                <a:cs typeface="Times New Roman" pitchFamily="18" charset="0"/>
              </a:rPr>
              <a:t>#define p printf</a:t>
            </a:r>
          </a:p>
          <a:p>
            <a:pPr>
              <a:buNone/>
            </a:pPr>
            <a:r>
              <a:rPr lang="en-US" sz="2000" dirty="0">
                <a:latin typeface="Times New Roman" pitchFamily="18" charset="0"/>
                <a:cs typeface="Times New Roman" pitchFamily="18" charset="0"/>
              </a:rPr>
              <a:t>#define s scanf</a:t>
            </a:r>
          </a:p>
          <a:p>
            <a:pPr>
              <a:buNone/>
            </a:pPr>
            <a:r>
              <a:rPr lang="en-US" sz="2000" dirty="0">
                <a:latin typeface="Times New Roman" pitchFamily="18" charset="0"/>
                <a:cs typeface="Times New Roman" pitchFamily="18" charset="0"/>
              </a:rPr>
              <a:t>void main()</a:t>
            </a:r>
          </a:p>
          <a:p>
            <a:pPr>
              <a:buNone/>
            </a:pPr>
            <a:r>
              <a:rPr lang="en-US" sz="2000" dirty="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int </a:t>
            </a:r>
            <a:r>
              <a:rPr lang="en-US" sz="2000" dirty="0">
                <a:latin typeface="Times New Roman" pitchFamily="18" charset="0"/>
                <a:cs typeface="Times New Roman" pitchFamily="18" charset="0"/>
              </a:rPr>
              <a:t>r;</a:t>
            </a:r>
          </a:p>
          <a:p>
            <a:pPr>
              <a:buNone/>
            </a:pPr>
            <a:r>
              <a:rPr lang="en-US" sz="2000" dirty="0" smtClean="0">
                <a:latin typeface="Times New Roman" pitchFamily="18" charset="0"/>
                <a:cs typeface="Times New Roman" pitchFamily="18" charset="0"/>
              </a:rPr>
              <a:t>	float </a:t>
            </a:r>
            <a:r>
              <a:rPr lang="en-US" sz="2000" dirty="0">
                <a:latin typeface="Times New Roman" pitchFamily="18" charset="0"/>
                <a:cs typeface="Times New Roman" pitchFamily="18" charset="0"/>
              </a:rPr>
              <a:t>c;</a:t>
            </a:r>
          </a:p>
          <a:p>
            <a:pPr>
              <a:buNone/>
            </a:pPr>
            <a:r>
              <a:rPr lang="en-US" sz="2000" dirty="0" smtClean="0">
                <a:latin typeface="Times New Roman" pitchFamily="18" charset="0"/>
                <a:cs typeface="Times New Roman" pitchFamily="18" charset="0"/>
              </a:rPr>
              <a:t>	p</a:t>
            </a:r>
            <a:r>
              <a:rPr lang="en-US" sz="2000" dirty="0">
                <a:latin typeface="Times New Roman" pitchFamily="18" charset="0"/>
                <a:cs typeface="Times New Roman" pitchFamily="18" charset="0"/>
              </a:rPr>
              <a:t>("enter r value");</a:t>
            </a:r>
          </a:p>
          <a:p>
            <a:pPr>
              <a:buNone/>
            </a:pPr>
            <a:r>
              <a:rPr lang="en-US" sz="2000" dirty="0" smtClean="0">
                <a:latin typeface="Times New Roman" pitchFamily="18" charset="0"/>
                <a:cs typeface="Times New Roman" pitchFamily="18" charset="0"/>
              </a:rPr>
              <a:t>	s("%</a:t>
            </a:r>
            <a:r>
              <a:rPr lang="en-US" sz="2000" dirty="0" err="1" smtClean="0">
                <a:latin typeface="Times New Roman" pitchFamily="18" charset="0"/>
                <a:cs typeface="Times New Roman" pitchFamily="18" charset="0"/>
              </a:rPr>
              <a:t>d",&amp;r</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c=2*pi*r;</a:t>
            </a:r>
          </a:p>
          <a:p>
            <a:pPr>
              <a:buNone/>
            </a:pPr>
            <a:r>
              <a:rPr lang="en-US" sz="2000" dirty="0" smtClean="0">
                <a:latin typeface="Times New Roman" pitchFamily="18" charset="0"/>
                <a:cs typeface="Times New Roman" pitchFamily="18" charset="0"/>
              </a:rPr>
              <a:t>	p("area of circle is=%</a:t>
            </a:r>
            <a:r>
              <a:rPr lang="en-US" sz="2000" dirty="0" err="1" smtClean="0">
                <a:latin typeface="Times New Roman" pitchFamily="18" charset="0"/>
                <a:cs typeface="Times New Roman" pitchFamily="18" charset="0"/>
              </a:rPr>
              <a:t>f",c</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a: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Simple Macro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293771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352928" cy="4896544"/>
          </a:xfrm>
        </p:spPr>
        <p:txBody>
          <a:bodyPr>
            <a:normAutofit/>
          </a:bodyPr>
          <a:lstStyle/>
          <a:p>
            <a:pPr>
              <a:buNone/>
            </a:pPr>
            <a:r>
              <a:rPr lang="en-US" sz="2000" b="1" dirty="0">
                <a:latin typeface="Times New Roman" pitchFamily="18" charset="0"/>
                <a:cs typeface="Times New Roman" pitchFamily="18" charset="0"/>
              </a:rPr>
              <a:t>Example</a:t>
            </a:r>
            <a:endParaRPr lang="en-US" sz="2000" dirty="0">
              <a:latin typeface="Times New Roman" pitchFamily="18" charset="0"/>
              <a:cs typeface="Times New Roman" pitchFamily="18" charset="0"/>
            </a:endParaRPr>
          </a:p>
          <a:p>
            <a:pPr>
              <a:buNone/>
            </a:pPr>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stdio.h</a:t>
            </a:r>
            <a:r>
              <a:rPr lang="en-US" sz="2000" dirty="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define </a:t>
            </a:r>
            <a:r>
              <a:rPr lang="en-US" sz="2000" dirty="0" smtClean="0">
                <a:latin typeface="Times New Roman" pitchFamily="18" charset="0"/>
                <a:cs typeface="Times New Roman" pitchFamily="18" charset="0"/>
              </a:rPr>
              <a:t>min(</a:t>
            </a:r>
            <a:r>
              <a:rPr lang="en-US" sz="2000" dirty="0" err="1" smtClean="0">
                <a:latin typeface="Times New Roman" pitchFamily="18" charset="0"/>
                <a:cs typeface="Times New Roman" pitchFamily="18" charset="0"/>
              </a:rPr>
              <a:t>a,b</a:t>
            </a:r>
            <a:r>
              <a:rPr lang="en-US" sz="2000" dirty="0">
                <a:latin typeface="Times New Roman" pitchFamily="18" charset="0"/>
                <a:cs typeface="Times New Roman" pitchFamily="18" charset="0"/>
              </a:rPr>
              <a:t>) (a*b)</a:t>
            </a:r>
          </a:p>
          <a:p>
            <a:pPr>
              <a:buNone/>
            </a:pPr>
            <a:r>
              <a:rPr lang="en-US" sz="2000" dirty="0">
                <a:latin typeface="Times New Roman" pitchFamily="18" charset="0"/>
                <a:cs typeface="Times New Roman" pitchFamily="18" charset="0"/>
              </a:rPr>
              <a:t>void main()</a:t>
            </a:r>
          </a:p>
          <a:p>
            <a:pPr>
              <a:buNone/>
            </a:pPr>
            <a:r>
              <a:rPr lang="en-US" sz="2000" dirty="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printf("</a:t>
            </a:r>
            <a:r>
              <a:rPr lang="en-US" sz="2000" dirty="0" err="1" smtClean="0">
                <a:latin typeface="Times New Roman" pitchFamily="18" charset="0"/>
                <a:cs typeface="Times New Roman" pitchFamily="18" charset="0"/>
              </a:rPr>
              <a:t>mul</a:t>
            </a:r>
            <a:r>
              <a:rPr lang="en-US" sz="2000" dirty="0" smtClean="0">
                <a:latin typeface="Times New Roman" pitchFamily="18" charset="0"/>
                <a:cs typeface="Times New Roman" pitchFamily="18" charset="0"/>
              </a:rPr>
              <a:t> value of a*b=%</a:t>
            </a:r>
            <a:r>
              <a:rPr lang="en-US" sz="2000" dirty="0" err="1" smtClean="0">
                <a:latin typeface="Times New Roman" pitchFamily="18" charset="0"/>
                <a:cs typeface="Times New Roman" pitchFamily="18" charset="0"/>
              </a:rPr>
              <a:t>d",min</a:t>
            </a:r>
            <a:r>
              <a:rPr lang="en-US" sz="2000" dirty="0" smtClean="0">
                <a:latin typeface="Times New Roman" pitchFamily="18" charset="0"/>
                <a:cs typeface="Times New Roman" pitchFamily="18" charset="0"/>
              </a:rPr>
              <a:t>(12,10));</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getch</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marL="0" indent="0">
              <a:buNone/>
            </a:pPr>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Function Macro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2455481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3368" y="692696"/>
            <a:ext cx="3608140" cy="495746"/>
          </a:xfrm>
        </p:spPr>
        <p:txBody>
          <a:bodyPr/>
          <a:lstStyle/>
          <a:p>
            <a:r>
              <a:rPr lang="en-US" dirty="0">
                <a:latin typeface="Times New Roman" pitchFamily="18" charset="0"/>
                <a:cs typeface="Times New Roman" pitchFamily="18" charset="0"/>
              </a:rPr>
              <a:t>Example for - #</a:t>
            </a:r>
            <a:r>
              <a:rPr lang="en-US" dirty="0" err="1" smtClean="0">
                <a:latin typeface="Times New Roman" pitchFamily="18" charset="0"/>
                <a:cs typeface="Times New Roman" pitchFamily="18" charset="0"/>
              </a:rPr>
              <a:t>undef</a:t>
            </a:r>
            <a:endParaRPr lang="en-US" dirty="0">
              <a:latin typeface="Times New Roman" pitchFamily="18" charset="0"/>
              <a:cs typeface="Times New Roman" pitchFamily="18" charset="0"/>
            </a:endParaRPr>
          </a:p>
        </p:txBody>
      </p:sp>
      <p:sp>
        <p:nvSpPr>
          <p:cNvPr id="3" name="Content Placeholder 2"/>
          <p:cNvSpPr>
            <a:spLocks noGrp="1"/>
          </p:cNvSpPr>
          <p:nvPr>
            <p:ph sz="half" idx="2"/>
          </p:nvPr>
        </p:nvSpPr>
        <p:spPr>
          <a:xfrm>
            <a:off x="0" y="1196752"/>
            <a:ext cx="4355976" cy="4896544"/>
          </a:xfrm>
        </p:spPr>
        <p:txBody>
          <a:bodyPr>
            <a:normAutofit/>
          </a:bodyPr>
          <a:lstStyle/>
          <a:p>
            <a:pPr>
              <a:buNone/>
            </a:pP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include&lt;</a:t>
            </a:r>
            <a:r>
              <a:rPr lang="en-US" sz="2200" dirty="0" err="1">
                <a:latin typeface="Times New Roman" pitchFamily="18" charset="0"/>
                <a:cs typeface="Times New Roman" pitchFamily="18" charset="0"/>
              </a:rPr>
              <a:t>stdio.h</a:t>
            </a:r>
            <a:r>
              <a:rPr lang="en-US" sz="2200" dirty="0">
                <a:latin typeface="Times New Roman" pitchFamily="18" charset="0"/>
                <a:cs typeface="Times New Roman" pitchFamily="18" charset="0"/>
              </a:rPr>
              <a:t>&gt;</a:t>
            </a:r>
          </a:p>
          <a:p>
            <a:pPr>
              <a:buNone/>
            </a:pP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define id 123</a:t>
            </a:r>
          </a:p>
          <a:p>
            <a:pPr>
              <a:buNone/>
            </a:pPr>
            <a:r>
              <a:rPr lang="en-US" sz="2200" dirty="0">
                <a:latin typeface="Times New Roman" pitchFamily="18" charset="0"/>
                <a:cs typeface="Times New Roman" pitchFamily="18" charset="0"/>
              </a:rPr>
              <a:t>/*int i=id;//if we give then it will display</a:t>
            </a:r>
          </a:p>
          <a:p>
            <a:pPr>
              <a:buNone/>
            </a:pPr>
            <a:r>
              <a:rPr lang="en-US" sz="2200" dirty="0">
                <a:latin typeface="Times New Roman" pitchFamily="18" charset="0"/>
                <a:cs typeface="Times New Roman" pitchFamily="18" charset="0"/>
              </a:rPr>
              <a:t>id value because we assign before #</a:t>
            </a:r>
            <a:r>
              <a:rPr lang="en-US" sz="2200" dirty="0" err="1">
                <a:latin typeface="Times New Roman" pitchFamily="18" charset="0"/>
                <a:cs typeface="Times New Roman" pitchFamily="18" charset="0"/>
              </a:rPr>
              <a:t>undef</a:t>
            </a:r>
            <a:r>
              <a:rPr lang="en-US" sz="2200" dirty="0">
                <a:latin typeface="Times New Roman" pitchFamily="18" charset="0"/>
                <a:cs typeface="Times New Roman" pitchFamily="18" charset="0"/>
              </a:rPr>
              <a:t>*/</a:t>
            </a:r>
          </a:p>
          <a:p>
            <a:pPr>
              <a:buNone/>
            </a:pP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undef</a:t>
            </a:r>
            <a:r>
              <a:rPr lang="en-US" sz="2200" b="1" dirty="0">
                <a:latin typeface="Times New Roman" pitchFamily="18" charset="0"/>
                <a:cs typeface="Times New Roman" pitchFamily="18" charset="0"/>
              </a:rPr>
              <a:t> id</a:t>
            </a:r>
          </a:p>
          <a:p>
            <a:pPr>
              <a:buNone/>
            </a:pP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void main(){</a:t>
            </a:r>
          </a:p>
          <a:p>
            <a:pPr>
              <a:buNone/>
            </a:pPr>
            <a:r>
              <a:rPr lang="en-US" sz="2200" dirty="0" smtClean="0">
                <a:latin typeface="Times New Roman" pitchFamily="18" charset="0"/>
                <a:cs typeface="Times New Roman" pitchFamily="18" charset="0"/>
              </a:rPr>
              <a:t>printf("id=%</a:t>
            </a:r>
            <a:r>
              <a:rPr lang="en-US" sz="2200" dirty="0" err="1" smtClean="0">
                <a:latin typeface="Times New Roman" pitchFamily="18" charset="0"/>
                <a:cs typeface="Times New Roman" pitchFamily="18" charset="0"/>
              </a:rPr>
              <a:t>d",id</a:t>
            </a:r>
            <a:r>
              <a:rPr lang="en-US" sz="2200" dirty="0" smtClean="0">
                <a:latin typeface="Times New Roman" pitchFamily="18" charset="0"/>
                <a:cs typeface="Times New Roman" pitchFamily="18" charset="0"/>
              </a:rPr>
              <a:t>);     // it shows error like id is undefined symbol</a:t>
            </a:r>
          </a:p>
          <a:p>
            <a:pPr>
              <a:buNone/>
            </a:pPr>
            <a:r>
              <a:rPr lang="en-US" sz="2200" dirty="0" smtClean="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a:p>
            <a:pPr>
              <a:buNone/>
            </a:pPr>
            <a:endParaRPr lang="en-US" sz="2000" dirty="0" smtClean="0">
              <a:latin typeface="Times New Roman" pitchFamily="18" charset="0"/>
              <a:cs typeface="Times New Roman" pitchFamily="18" charset="0"/>
            </a:endParaRPr>
          </a:p>
          <a:p>
            <a:endParaRPr lang="en-US" dirty="0"/>
          </a:p>
        </p:txBody>
      </p:sp>
      <p:sp>
        <p:nvSpPr>
          <p:cNvPr id="6" name="Text Placeholder 5"/>
          <p:cNvSpPr>
            <a:spLocks noGrp="1"/>
          </p:cNvSpPr>
          <p:nvPr>
            <p:ph type="body" sz="quarter" idx="3"/>
          </p:nvPr>
        </p:nvSpPr>
        <p:spPr>
          <a:xfrm>
            <a:off x="4020012" y="476672"/>
            <a:ext cx="5112568" cy="648072"/>
          </a:xfrm>
        </p:spPr>
        <p:txBody>
          <a:bodyPr>
            <a:normAutofit/>
          </a:bodyPr>
          <a:lstStyle/>
          <a:p>
            <a:r>
              <a:rPr lang="en-US" dirty="0">
                <a:latin typeface="Times New Roman" pitchFamily="18" charset="0"/>
                <a:cs typeface="Times New Roman" pitchFamily="18" charset="0"/>
              </a:rPr>
              <a:t>Example for  #</a:t>
            </a:r>
            <a:r>
              <a:rPr lang="en-US" dirty="0" err="1">
                <a:latin typeface="Times New Roman" pitchFamily="18" charset="0"/>
                <a:cs typeface="Times New Roman" pitchFamily="18" charset="0"/>
              </a:rPr>
              <a:t>ifdef</a:t>
            </a:r>
            <a:r>
              <a:rPr lang="en-US" dirty="0">
                <a:latin typeface="Times New Roman" pitchFamily="18" charset="0"/>
                <a:cs typeface="Times New Roman" pitchFamily="18" charset="0"/>
              </a:rPr>
              <a:t>, #else and #</a:t>
            </a:r>
            <a:r>
              <a:rPr lang="en-US" dirty="0" err="1" smtClean="0">
                <a:latin typeface="Times New Roman" pitchFamily="18" charset="0"/>
                <a:cs typeface="Times New Roman" pitchFamily="18" charset="0"/>
              </a:rPr>
              <a:t>endif</a:t>
            </a:r>
            <a:endParaRPr lang="en-US" dirty="0">
              <a:latin typeface="Times New Roman" pitchFamily="18" charset="0"/>
              <a:cs typeface="Times New Roman" pitchFamily="18" charset="0"/>
            </a:endParaRPr>
          </a:p>
        </p:txBody>
      </p:sp>
      <p:sp>
        <p:nvSpPr>
          <p:cNvPr id="7" name="Content Placeholder 6"/>
          <p:cNvSpPr>
            <a:spLocks noGrp="1"/>
          </p:cNvSpPr>
          <p:nvPr>
            <p:ph sz="quarter" idx="4"/>
          </p:nvPr>
        </p:nvSpPr>
        <p:spPr>
          <a:xfrm>
            <a:off x="4728652" y="1196752"/>
            <a:ext cx="4392488" cy="5112568"/>
          </a:xfrm>
        </p:spPr>
        <p:txBody>
          <a:bodyPr>
            <a:normAutofit lnSpcReduction="10000"/>
          </a:bodyPr>
          <a:lstStyle/>
          <a:p>
            <a:pPr>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pPr>
              <a:buNone/>
            </a:pPr>
            <a:r>
              <a:rPr lang="en-US" dirty="0">
                <a:latin typeface="Times New Roman" pitchFamily="18" charset="0"/>
                <a:cs typeface="Times New Roman" pitchFamily="18" charset="0"/>
              </a:rPr>
              <a:t>#define </a:t>
            </a:r>
            <a:r>
              <a:rPr lang="en-US" dirty="0" err="1">
                <a:latin typeface="Times New Roman" pitchFamily="18" charset="0"/>
                <a:cs typeface="Times New Roman" pitchFamily="18" charset="0"/>
              </a:rPr>
              <a:t>noval</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void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int n; #</a:t>
            </a:r>
            <a:r>
              <a:rPr lang="en-US" dirty="0" err="1">
                <a:latin typeface="Times New Roman" pitchFamily="18" charset="0"/>
                <a:cs typeface="Times New Roman" pitchFamily="18" charset="0"/>
              </a:rPr>
              <a:t>ifdef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noval</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n=2;</a:t>
            </a:r>
          </a:p>
          <a:p>
            <a:pPr>
              <a:buNone/>
            </a:pPr>
            <a:r>
              <a:rPr lang="en-US" dirty="0">
                <a:latin typeface="Times New Roman" pitchFamily="18" charset="0"/>
                <a:cs typeface="Times New Roman" pitchFamily="18" charset="0"/>
              </a:rPr>
              <a:t>#else</a:t>
            </a:r>
          </a:p>
          <a:p>
            <a:pPr>
              <a:buNone/>
            </a:pPr>
            <a:r>
              <a:rPr lang="en-US" dirty="0">
                <a:latin typeface="Times New Roman" pitchFamily="18" charset="0"/>
                <a:cs typeface="Times New Roman" pitchFamily="18" charset="0"/>
              </a:rPr>
              <a:t>printf("enter n value:");</a:t>
            </a:r>
          </a:p>
          <a:p>
            <a:pPr>
              <a:buNone/>
            </a:pPr>
            <a:r>
              <a:rPr lang="en-US" dirty="0">
                <a:latin typeface="Times New Roman" pitchFamily="18" charset="0"/>
                <a:cs typeface="Times New Roman" pitchFamily="18" charset="0"/>
              </a:rPr>
              <a:t>scanf("%</a:t>
            </a:r>
            <a:r>
              <a:rPr lang="en-US" dirty="0" err="1">
                <a:latin typeface="Times New Roman" pitchFamily="18" charset="0"/>
                <a:cs typeface="Times New Roman" pitchFamily="18" charset="0"/>
              </a:rPr>
              <a:t>d",&amp;n</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printf("</a:t>
            </a:r>
            <a:r>
              <a:rPr lang="en-US" dirty="0" err="1">
                <a:latin typeface="Times New Roman" pitchFamily="18" charset="0"/>
                <a:cs typeface="Times New Roman" pitchFamily="18" charset="0"/>
              </a:rPr>
              <a:t>valu</a:t>
            </a:r>
            <a:r>
              <a:rPr lang="en-US" dirty="0">
                <a:latin typeface="Times New Roman" pitchFamily="18" charset="0"/>
                <a:cs typeface="Times New Roman" pitchFamily="18" charset="0"/>
              </a:rPr>
              <a:t> of n:%d",n);</a:t>
            </a:r>
          </a:p>
          <a:p>
            <a:pPr marL="0" indent="0">
              <a:buNone/>
            </a:pPr>
            <a:r>
              <a:rPr lang="en-US" dirty="0" smtClean="0"/>
              <a:t>}</a:t>
            </a:r>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err="1" smtClean="0">
                <a:solidFill>
                  <a:schemeClr val="bg1"/>
                </a:solidFill>
                <a:latin typeface="Times New Roman" pitchFamily="18" charset="0"/>
                <a:cs typeface="Times New Roman" pitchFamily="18" charset="0"/>
              </a:rPr>
              <a:t>Undef</a:t>
            </a:r>
            <a:r>
              <a:rPr lang="en-US" sz="3600" b="1" dirty="0" smtClean="0">
                <a:solidFill>
                  <a:schemeClr val="bg1"/>
                </a:solidFill>
                <a:latin typeface="Times New Roman" pitchFamily="18" charset="0"/>
                <a:cs typeface="Times New Roman" pitchFamily="18" charset="0"/>
              </a:rPr>
              <a:t> and </a:t>
            </a:r>
            <a:r>
              <a:rPr lang="en-US" sz="3600" b="1" dirty="0" err="1" smtClean="0">
                <a:solidFill>
                  <a:schemeClr val="bg1"/>
                </a:solidFill>
                <a:latin typeface="Times New Roman" pitchFamily="18" charset="0"/>
                <a:cs typeface="Times New Roman" pitchFamily="18" charset="0"/>
              </a:rPr>
              <a:t>ifdef</a:t>
            </a:r>
            <a:r>
              <a:rPr lang="en-US" sz="3600" b="1" dirty="0" smtClean="0">
                <a:solidFill>
                  <a:schemeClr val="bg1"/>
                </a:solidFill>
                <a:latin typeface="Times New Roman" pitchFamily="18" charset="0"/>
                <a:cs typeface="Times New Roman" pitchFamily="18" charset="0"/>
              </a:rPr>
              <a:t> #else examples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36947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57158" y="357166"/>
            <a:ext cx="8248430" cy="5832648"/>
          </a:xfrm>
        </p:spPr>
        <p:txBody>
          <a:bodyPr>
            <a:normAutofit/>
          </a:bodyPr>
          <a:lstStyle/>
          <a:p>
            <a:pPr marL="0">
              <a:buNone/>
            </a:pPr>
            <a:r>
              <a:rPr lang="en-US" sz="2800" dirty="0" smtClean="0"/>
              <a:t>‘C’ was designed and developed by</a:t>
            </a:r>
            <a:r>
              <a:rPr lang="en-US" sz="2800" b="1" dirty="0" smtClean="0"/>
              <a:t> Brian Kernighan and Dennis Ritchie</a:t>
            </a:r>
            <a:r>
              <a:rPr lang="en-US" sz="2800" dirty="0" smtClean="0"/>
              <a:t> in bell labs in 1972.</a:t>
            </a:r>
          </a:p>
          <a:p>
            <a:pPr marL="0" indent="-180000">
              <a:spcBef>
                <a:spcPts val="300"/>
              </a:spcBef>
              <a:buNone/>
            </a:pPr>
            <a:endParaRPr lang="en-US" sz="2800" dirty="0" smtClean="0"/>
          </a:p>
          <a:p>
            <a:pPr marL="0">
              <a:buNone/>
            </a:pPr>
            <a:r>
              <a:rPr lang="en-US" sz="2800" dirty="0" smtClean="0"/>
              <a:t>It was developed to overcome the problems of previous languages such as B, BCPL (Basic Combined programming Language), etc.</a:t>
            </a:r>
          </a:p>
          <a:p>
            <a:pPr marL="0">
              <a:buNone/>
            </a:pPr>
            <a:endParaRPr lang="en-US" sz="2800" dirty="0" smtClean="0"/>
          </a:p>
          <a:p>
            <a:pPr marL="0">
              <a:buNone/>
            </a:pPr>
            <a:r>
              <a:rPr lang="en-US" sz="2800" dirty="0" smtClean="0"/>
              <a:t>UNIX Operating system was developed in C language in 1972.</a:t>
            </a:r>
          </a:p>
          <a:p>
            <a:pPr marL="0">
              <a:buNone/>
            </a:pPr>
            <a:endParaRPr lang="en-US" sz="2800" dirty="0" smtClean="0"/>
          </a:p>
          <a:p>
            <a:pPr marL="0">
              <a:buNone/>
            </a:pPr>
            <a:r>
              <a:rPr lang="en-US" sz="2800" dirty="0" smtClean="0"/>
              <a:t>ANSI C is the standards for ‘C’ defined by American National Standards Institute(ANSI)</a:t>
            </a:r>
          </a:p>
          <a:p>
            <a:pPr marL="0">
              <a:buNone/>
            </a:pPr>
            <a:endParaRPr lang="en-US" dirty="0" smtClean="0"/>
          </a:p>
          <a:p>
            <a:pPr marL="0">
              <a:buNone/>
            </a:pPr>
            <a:endParaRPr lang="en-US" dirty="0" smtClean="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7504" y="836712"/>
            <a:ext cx="4038600" cy="4525963"/>
          </a:xfrm>
        </p:spPr>
        <p:txBody>
          <a:bodyPr>
            <a:normAutofit fontScale="77500" lnSpcReduction="20000"/>
          </a:bodyPr>
          <a:lstStyle/>
          <a:p>
            <a:pPr>
              <a:buNone/>
            </a:pPr>
            <a:r>
              <a:rPr lang="en-US" sz="3200" b="1" dirty="0" smtClean="0">
                <a:cs typeface="Times New Roman" pitchFamily="18" charset="0"/>
              </a:rPr>
              <a:t>#</a:t>
            </a:r>
            <a:r>
              <a:rPr lang="en-US" sz="3200" b="1" dirty="0" err="1" smtClean="0">
                <a:cs typeface="Times New Roman" pitchFamily="18" charset="0"/>
              </a:rPr>
              <a:t>ifndef</a:t>
            </a:r>
          </a:p>
          <a:p>
            <a:pPr>
              <a:buNone/>
            </a:pPr>
            <a:r>
              <a:rPr lang="en-US" sz="3200" b="1" dirty="0" smtClean="0">
                <a:cs typeface="Times New Roman" pitchFamily="18" charset="0"/>
              </a:rPr>
              <a:t>	</a:t>
            </a:r>
            <a:r>
              <a:rPr lang="en-US" sz="3200" dirty="0" smtClean="0">
                <a:cs typeface="Times New Roman" pitchFamily="18" charset="0"/>
              </a:rPr>
              <a:t>It is used to </a:t>
            </a:r>
            <a:r>
              <a:rPr lang="en-US" sz="3200" dirty="0" err="1" smtClean="0">
                <a:cs typeface="Times New Roman" pitchFamily="18" charset="0"/>
              </a:rPr>
              <a:t>undefine</a:t>
            </a:r>
            <a:r>
              <a:rPr lang="en-US" sz="3200" dirty="0" smtClean="0">
                <a:cs typeface="Times New Roman" pitchFamily="18" charset="0"/>
              </a:rPr>
              <a:t> the defined preprocessor directive.</a:t>
            </a:r>
          </a:p>
          <a:p>
            <a:pPr>
              <a:buNone/>
            </a:pPr>
            <a:r>
              <a:rPr lang="en-US" sz="3200" b="1" dirty="0" smtClean="0">
                <a:cs typeface="Times New Roman" pitchFamily="18" charset="0"/>
              </a:rPr>
              <a:t>Syntax:</a:t>
            </a:r>
            <a:endParaRPr lang="en-US" sz="3200" dirty="0" smtClean="0">
              <a:cs typeface="Times New Roman" pitchFamily="18" charset="0"/>
            </a:endParaRPr>
          </a:p>
          <a:p>
            <a:pPr>
              <a:buNone/>
            </a:pPr>
            <a:r>
              <a:rPr lang="en-US" sz="3200" dirty="0" smtClean="0">
                <a:cs typeface="Times New Roman" pitchFamily="18" charset="0"/>
              </a:rPr>
              <a:t>	#</a:t>
            </a:r>
            <a:r>
              <a:rPr lang="en-US" sz="3200" dirty="0" err="1" smtClean="0">
                <a:cs typeface="Times New Roman" pitchFamily="18" charset="0"/>
              </a:rPr>
              <a:t>ifndef</a:t>
            </a:r>
            <a:r>
              <a:rPr lang="en-US" sz="3200" dirty="0" smtClean="0">
                <a:cs typeface="Times New Roman" pitchFamily="18" charset="0"/>
              </a:rPr>
              <a:t> </a:t>
            </a:r>
            <a:r>
              <a:rPr lang="en-US" sz="3200" dirty="0" err="1" smtClean="0">
                <a:cs typeface="Times New Roman" pitchFamily="18" charset="0"/>
              </a:rPr>
              <a:t>macro_name</a:t>
            </a:r>
            <a:endParaRPr lang="en-US" sz="3200" dirty="0">
              <a:cs typeface="Times New Roman" pitchFamily="18" charset="0"/>
            </a:endParaRPr>
          </a:p>
        </p:txBody>
      </p:sp>
      <p:sp>
        <p:nvSpPr>
          <p:cNvPr id="5" name="Content Placeholder 4"/>
          <p:cNvSpPr>
            <a:spLocks noGrp="1"/>
          </p:cNvSpPr>
          <p:nvPr>
            <p:ph sz="half" idx="2"/>
          </p:nvPr>
        </p:nvSpPr>
        <p:spPr>
          <a:xfrm>
            <a:off x="4067944" y="692696"/>
            <a:ext cx="4752528" cy="4968552"/>
          </a:xfrm>
        </p:spPr>
        <p:txBody>
          <a:bodyPr>
            <a:normAutofit fontScale="77500" lnSpcReduction="20000"/>
          </a:bodyPr>
          <a:lstStyle/>
          <a:p>
            <a:pPr>
              <a:buNone/>
            </a:pPr>
            <a:r>
              <a:rPr lang="en-US" b="1" dirty="0">
                <a:latin typeface="Times New Roman" pitchFamily="18" charset="0"/>
                <a:cs typeface="Times New Roman" pitchFamily="18" charset="0"/>
              </a:rPr>
              <a:t>Example</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stdio.h</a:t>
            </a:r>
            <a:r>
              <a:rPr lang="en-US" dirty="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define </a:t>
            </a:r>
            <a:r>
              <a:rPr lang="en-US" dirty="0" err="1">
                <a:latin typeface="Times New Roman" pitchFamily="18" charset="0"/>
                <a:cs typeface="Times New Roman" pitchFamily="18" charset="0"/>
              </a:rPr>
              <a:t>noval</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void main()</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int n;</a:t>
            </a:r>
          </a:p>
          <a:p>
            <a:pPr>
              <a:buNone/>
            </a:pPr>
            <a:r>
              <a:rPr lang="en-US" dirty="0" smtClean="0">
                <a:latin typeface="Times New Roman" pitchFamily="18" charset="0"/>
                <a:cs typeface="Times New Roman" pitchFamily="18" charset="0"/>
              </a:rPr>
              <a:t>#</a:t>
            </a:r>
            <a:r>
              <a:rPr lang="en-US" dirty="0" err="1">
                <a:latin typeface="Times New Roman" pitchFamily="18" charset="0"/>
                <a:cs typeface="Times New Roman" pitchFamily="18" charset="0"/>
              </a:rPr>
              <a:t>ifndef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noval</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n=2;</a:t>
            </a:r>
          </a:p>
          <a:p>
            <a:pPr>
              <a:buNone/>
            </a:pPr>
            <a:r>
              <a:rPr lang="en-US" dirty="0">
                <a:latin typeface="Times New Roman" pitchFamily="18" charset="0"/>
                <a:cs typeface="Times New Roman" pitchFamily="18" charset="0"/>
              </a:rPr>
              <a:t>#else</a:t>
            </a:r>
          </a:p>
          <a:p>
            <a:pPr>
              <a:buNone/>
            </a:pPr>
            <a:r>
              <a:rPr lang="en-US" dirty="0">
                <a:latin typeface="Times New Roman" pitchFamily="18" charset="0"/>
                <a:cs typeface="Times New Roman" pitchFamily="18" charset="0"/>
              </a:rPr>
              <a:t>printf("enter n value:");</a:t>
            </a:r>
          </a:p>
          <a:p>
            <a:pPr>
              <a:buNone/>
            </a:pPr>
            <a:r>
              <a:rPr lang="en-US" dirty="0">
                <a:latin typeface="Times New Roman" pitchFamily="18" charset="0"/>
                <a:cs typeface="Times New Roman" pitchFamily="18" charset="0"/>
              </a:rPr>
              <a:t>scanf("%</a:t>
            </a:r>
            <a:r>
              <a:rPr lang="en-US" dirty="0" err="1">
                <a:latin typeface="Times New Roman" pitchFamily="18" charset="0"/>
                <a:cs typeface="Times New Roman" pitchFamily="18" charset="0"/>
              </a:rPr>
              <a:t>d",&amp;n</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a:buNone/>
            </a:pPr>
            <a:r>
              <a:rPr lang="en-US" dirty="0">
                <a:latin typeface="Times New Roman" pitchFamily="18" charset="0"/>
                <a:cs typeface="Times New Roman" pitchFamily="18" charset="0"/>
              </a:rPr>
              <a:t>printf("value of n:%d",n);</a:t>
            </a: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0" indent="0">
              <a:buNone/>
            </a:pPr>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err="1" smtClean="0">
                <a:solidFill>
                  <a:schemeClr val="bg1"/>
                </a:solidFill>
                <a:latin typeface="Times New Roman" pitchFamily="18" charset="0"/>
                <a:cs typeface="Times New Roman" pitchFamily="18" charset="0"/>
              </a:rPr>
              <a:t>Ifndef</a:t>
            </a:r>
            <a:r>
              <a:rPr lang="en-US" sz="3600" b="1" dirty="0" smtClean="0">
                <a:solidFill>
                  <a:schemeClr val="bg1"/>
                </a:solidFill>
                <a:latin typeface="Times New Roman" pitchFamily="18" charset="0"/>
                <a:cs typeface="Times New Roman" pitchFamily="18" charset="0"/>
              </a:rPr>
              <a:t> </a:t>
            </a:r>
            <a:r>
              <a:rPr lang="en-US" sz="3600" b="1" dirty="0" err="1" smtClean="0">
                <a:solidFill>
                  <a:schemeClr val="bg1"/>
                </a:solidFill>
                <a:latin typeface="Times New Roman" pitchFamily="18" charset="0"/>
                <a:cs typeface="Times New Roman" pitchFamily="18" charset="0"/>
              </a:rPr>
              <a:t>exampls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06127332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692696"/>
            <a:ext cx="8856984" cy="6048672"/>
          </a:xfrm>
        </p:spPr>
        <p:txBody>
          <a:bodyPr>
            <a:normAutofit/>
          </a:bodyPr>
          <a:lstStyle/>
          <a:p>
            <a:pPr>
              <a:buNone/>
            </a:pPr>
            <a:r>
              <a:rPr lang="en-US" sz="2000" b="1" dirty="0" smtClean="0">
                <a:latin typeface="Times New Roman" pitchFamily="18" charset="0"/>
                <a:cs typeface="Times New Roman" pitchFamily="18" charset="0"/>
              </a:rPr>
              <a:t>Example for #if, #else and #</a:t>
            </a:r>
            <a:r>
              <a:rPr lang="en-US" sz="2000" b="1" dirty="0" err="1" smtClean="0">
                <a:latin typeface="Times New Roman" pitchFamily="18" charset="0"/>
                <a:cs typeface="Times New Roman" pitchFamily="18" charset="0"/>
              </a:rPr>
              <a:t>endif</a:t>
            </a:r>
            <a:endParaRPr lang="en-US" sz="20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#include&lt;</a:t>
            </a:r>
            <a:r>
              <a:rPr lang="en-US" sz="2400" dirty="0" err="1" smtClean="0">
                <a:latin typeface="Times New Roman" pitchFamily="18" charset="0"/>
                <a:cs typeface="Times New Roman" pitchFamily="18" charset="0"/>
              </a:rPr>
              <a:t>stdio.h</a:t>
            </a:r>
            <a:r>
              <a:rPr lang="en-US" sz="2400" dirty="0" smtClean="0">
                <a:latin typeface="Times New Roman" pitchFamily="18" charset="0"/>
                <a:cs typeface="Times New Roman" pitchFamily="18" charset="0"/>
              </a:rPr>
              <a:t>&gt;</a:t>
            </a:r>
          </a:p>
          <a:p>
            <a:pPr>
              <a:buNone/>
            </a:pPr>
            <a:r>
              <a:rPr lang="en-US" sz="2400" dirty="0" smtClean="0">
                <a:latin typeface="Times New Roman" pitchFamily="18" charset="0"/>
                <a:cs typeface="Times New Roman" pitchFamily="18" charset="0"/>
              </a:rPr>
              <a:t>#define n -2</a:t>
            </a:r>
          </a:p>
          <a:p>
            <a:pPr>
              <a:buNone/>
            </a:pPr>
            <a:r>
              <a:rPr lang="en-US" sz="2400" dirty="0" smtClean="0">
                <a:latin typeface="Times New Roman" pitchFamily="18" charset="0"/>
                <a:cs typeface="Times New Roman" pitchFamily="18" charset="0"/>
              </a:rPr>
              <a:t>void main()</a:t>
            </a:r>
          </a:p>
          <a:p>
            <a:pPr>
              <a:buNone/>
            </a:pP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#if(n&lt;0)</a:t>
            </a:r>
          </a:p>
          <a:p>
            <a:pPr>
              <a:buNone/>
            </a:pPr>
            <a:r>
              <a:rPr lang="en-US" sz="2400" dirty="0" smtClean="0">
                <a:latin typeface="Times New Roman" pitchFamily="18" charset="0"/>
                <a:cs typeface="Times New Roman" pitchFamily="18" charset="0"/>
              </a:rPr>
              <a:t>			printf("n is negative..");</a:t>
            </a:r>
          </a:p>
          <a:p>
            <a:pPr>
              <a:buNone/>
            </a:pPr>
            <a:r>
              <a:rPr lang="en-US" sz="2400" dirty="0" smtClean="0">
                <a:latin typeface="Times New Roman" pitchFamily="18" charset="0"/>
                <a:cs typeface="Times New Roman" pitchFamily="18" charset="0"/>
              </a:rPr>
              <a:t>		#else</a:t>
            </a:r>
          </a:p>
          <a:p>
            <a:pPr>
              <a:buNone/>
            </a:pPr>
            <a:r>
              <a:rPr lang="en-US" sz="2400" dirty="0" smtClean="0">
                <a:latin typeface="Times New Roman" pitchFamily="18" charset="0"/>
                <a:cs typeface="Times New Roman" pitchFamily="18" charset="0"/>
              </a:rPr>
              <a:t>			printf("n is positive");</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endif</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printf("\</a:t>
            </a:r>
            <a:r>
              <a:rPr lang="en-US" sz="2400" dirty="0" err="1" smtClean="0">
                <a:latin typeface="Times New Roman" pitchFamily="18" charset="0"/>
                <a:cs typeface="Times New Roman" pitchFamily="18" charset="0"/>
              </a:rPr>
              <a:t>nvalue</a:t>
            </a:r>
            <a:r>
              <a:rPr lang="en-US" sz="2400" dirty="0" smtClean="0">
                <a:latin typeface="Times New Roman" pitchFamily="18" charset="0"/>
                <a:cs typeface="Times New Roman" pitchFamily="18" charset="0"/>
              </a:rPr>
              <a:t> of n=%</a:t>
            </a:r>
            <a:r>
              <a:rPr lang="en-US" sz="2400" dirty="0" err="1" smtClean="0">
                <a:latin typeface="Times New Roman" pitchFamily="18" charset="0"/>
                <a:cs typeface="Times New Roman" pitchFamily="18" charset="0"/>
              </a:rPr>
              <a:t>d",n</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#if and #else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6588511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1155"/>
            <a:ext cx="9144000" cy="6110213"/>
          </a:xfrm>
        </p:spPr>
        <p:txBody>
          <a:bodyPr>
            <a:normAutofit fontScale="55000" lnSpcReduction="20000"/>
          </a:bodyPr>
          <a:lstStyle/>
          <a:p>
            <a:pPr algn="just">
              <a:buFont typeface="Wingdings" panose="05000000000000000000" pitchFamily="2" charset="2"/>
              <a:buChar char="Ø"/>
            </a:pPr>
            <a:r>
              <a:rPr lang="en-US" sz="3600" dirty="0" smtClean="0">
                <a:latin typeface="Times New Roman" pitchFamily="18" charset="0"/>
                <a:cs typeface="Times New Roman" pitchFamily="18" charset="0"/>
              </a:rPr>
              <a:t>Structure is a collection of different data type variables are grouped together under a single name. It is user defined data type. </a:t>
            </a:r>
          </a:p>
          <a:p>
            <a:pPr marL="0" indent="0" algn="just">
              <a:buNone/>
            </a:pPr>
            <a:endParaRPr lang="en-US" sz="3600" dirty="0" smtClean="0">
              <a:latin typeface="Times New Roman" pitchFamily="18" charset="0"/>
              <a:cs typeface="Times New Roman" pitchFamily="18" charset="0"/>
            </a:endParaRPr>
          </a:p>
          <a:p>
            <a:pPr algn="just">
              <a:buFont typeface="Wingdings" panose="05000000000000000000" pitchFamily="2" charset="2"/>
              <a:buChar char="Ø"/>
            </a:pPr>
            <a:r>
              <a:rPr lang="en-US" sz="3600" dirty="0" smtClean="0">
                <a:latin typeface="Times New Roman" pitchFamily="18" charset="0"/>
                <a:cs typeface="Times New Roman" pitchFamily="18" charset="0"/>
              </a:rPr>
              <a:t>Each element/variable declared inside the structure is called member/ members of structure.</a:t>
            </a:r>
          </a:p>
          <a:p>
            <a:pPr marL="0" indent="0" algn="just">
              <a:buNone/>
            </a:pPr>
            <a:endParaRPr lang="en-US" sz="3600" dirty="0" smtClean="0">
              <a:latin typeface="Times New Roman" pitchFamily="18" charset="0"/>
              <a:cs typeface="Times New Roman" pitchFamily="18" charset="0"/>
            </a:endParaRPr>
          </a:p>
          <a:p>
            <a:pPr algn="just">
              <a:buFont typeface="Wingdings" panose="05000000000000000000" pitchFamily="2" charset="2"/>
              <a:buChar char="Ø"/>
            </a:pPr>
            <a:r>
              <a:rPr lang="en-US" sz="3600" dirty="0" smtClean="0">
                <a:latin typeface="Times New Roman" pitchFamily="18" charset="0"/>
                <a:cs typeface="Times New Roman" pitchFamily="18" charset="0"/>
              </a:rPr>
              <a:t>Keyword struct is used to declare the structure in C.</a:t>
            </a:r>
          </a:p>
          <a:p>
            <a:pPr marL="0" indent="0" algn="just">
              <a:buNone/>
            </a:pPr>
            <a:endParaRPr lang="en-US" sz="3600" dirty="0" smtClean="0">
              <a:latin typeface="Times New Roman" pitchFamily="18" charset="0"/>
              <a:cs typeface="Times New Roman" pitchFamily="18" charset="0"/>
            </a:endParaRPr>
          </a:p>
          <a:p>
            <a:pPr algn="just">
              <a:buFont typeface="Wingdings" panose="05000000000000000000" pitchFamily="2" charset="2"/>
              <a:buChar char="Ø"/>
            </a:pPr>
            <a:r>
              <a:rPr lang="en-US" sz="3600" dirty="0" smtClean="0">
                <a:latin typeface="Times New Roman" pitchFamily="18" charset="0"/>
                <a:cs typeface="Times New Roman" pitchFamily="18" charset="0"/>
              </a:rPr>
              <a:t>We can declare many variables in same structure. Memory will be allocated separately.</a:t>
            </a:r>
          </a:p>
          <a:p>
            <a:pPr algn="just">
              <a:buFont typeface="Wingdings" panose="05000000000000000000" pitchFamily="2" charset="2"/>
              <a:buChar char="Ø"/>
            </a:pPr>
            <a:endParaRPr lang="en-US" sz="3600" dirty="0">
              <a:latin typeface="Times New Roman" pitchFamily="18" charset="0"/>
              <a:cs typeface="Times New Roman" pitchFamily="18" charset="0"/>
            </a:endParaRPr>
          </a:p>
          <a:p>
            <a:pPr algn="just">
              <a:buFont typeface="Wingdings" panose="05000000000000000000" pitchFamily="2" charset="2"/>
              <a:buChar char="Ø"/>
            </a:pPr>
            <a:r>
              <a:rPr lang="en-US" sz="3600" dirty="0" smtClean="0">
                <a:latin typeface="Times New Roman" pitchFamily="18" charset="0"/>
                <a:cs typeface="Times New Roman" pitchFamily="18" charset="0"/>
              </a:rPr>
              <a:t>It is mostly used to store student information, book information, employee information and patient information, etc.</a:t>
            </a:r>
          </a:p>
          <a:p>
            <a:pPr marL="0" indent="0" algn="just">
              <a:buNone/>
            </a:pPr>
            <a:endParaRPr lang="en-US" sz="3600" dirty="0" smtClean="0">
              <a:latin typeface="Times New Roman" pitchFamily="18" charset="0"/>
              <a:cs typeface="Times New Roman" pitchFamily="18" charset="0"/>
            </a:endParaRPr>
          </a:p>
          <a:p>
            <a:pPr>
              <a:buNone/>
            </a:pPr>
            <a:r>
              <a:rPr lang="en-US" sz="3600" b="1" dirty="0" smtClean="0">
                <a:latin typeface="Times New Roman" pitchFamily="18" charset="0"/>
                <a:cs typeface="Times New Roman" pitchFamily="18" charset="0"/>
              </a:rPr>
              <a:t>Uses of structure</a:t>
            </a:r>
            <a:endParaRPr lang="en-US" sz="3600" dirty="0" smtClean="0">
              <a:latin typeface="Times New Roman" pitchFamily="18" charset="0"/>
              <a:cs typeface="Times New Roman" pitchFamily="18" charset="0"/>
            </a:endParaRPr>
          </a:p>
          <a:p>
            <a:pPr lvl="0">
              <a:buFont typeface="Wingdings" pitchFamily="2" charset="2"/>
              <a:buChar char="§"/>
            </a:pPr>
            <a:r>
              <a:rPr lang="en-US" sz="3600" dirty="0" smtClean="0">
                <a:latin typeface="Times New Roman" pitchFamily="18" charset="0"/>
                <a:cs typeface="Times New Roman" pitchFamily="18" charset="0"/>
              </a:rPr>
              <a:t>Structures are use to store large amount of data. It can be act like data base.</a:t>
            </a:r>
          </a:p>
          <a:p>
            <a:pPr lvl="0">
              <a:buFont typeface="Wingdings" pitchFamily="2" charset="2"/>
              <a:buChar char="§"/>
            </a:pPr>
            <a:r>
              <a:rPr lang="en-US" sz="3600" dirty="0" smtClean="0">
                <a:latin typeface="Times New Roman" pitchFamily="18" charset="0"/>
                <a:cs typeface="Times New Roman" pitchFamily="18" charset="0"/>
              </a:rPr>
              <a:t>By using structure we can send data to the printer.</a:t>
            </a:r>
          </a:p>
          <a:p>
            <a:pPr lvl="0">
              <a:buFont typeface="Wingdings" pitchFamily="2" charset="2"/>
              <a:buChar char="§"/>
            </a:pPr>
            <a:r>
              <a:rPr lang="en-US" sz="3600" dirty="0" smtClean="0">
                <a:latin typeface="Times New Roman" pitchFamily="18" charset="0"/>
                <a:cs typeface="Times New Roman" pitchFamily="18" charset="0"/>
              </a:rPr>
              <a:t>It can be interact with keyboard and mouse to store the data.</a:t>
            </a:r>
          </a:p>
          <a:p>
            <a:pPr lvl="0">
              <a:buFont typeface="Wingdings" pitchFamily="2" charset="2"/>
              <a:buChar char="§"/>
            </a:pPr>
            <a:r>
              <a:rPr lang="en-US" sz="3600" dirty="0" smtClean="0">
                <a:latin typeface="Times New Roman" pitchFamily="18" charset="0"/>
                <a:cs typeface="Times New Roman" pitchFamily="18" charset="0"/>
              </a:rPr>
              <a:t>It used to check the memory size of the computer.</a:t>
            </a:r>
          </a:p>
          <a:p>
            <a:pPr lvl="0">
              <a:buFont typeface="Wingdings" pitchFamily="2" charset="2"/>
              <a:buChar char="§"/>
            </a:pPr>
            <a:r>
              <a:rPr lang="en-US" sz="3600" dirty="0" smtClean="0">
                <a:latin typeface="Times New Roman" pitchFamily="18" charset="0"/>
                <a:cs typeface="Times New Roman" pitchFamily="18" charset="0"/>
              </a:rPr>
              <a:t>It is used to clear the output screen contents.</a:t>
            </a:r>
          </a:p>
          <a:p>
            <a:pPr>
              <a:buNone/>
            </a:pPr>
            <a:endParaRPr lang="en-US" dirty="0"/>
          </a:p>
        </p:txBody>
      </p:sp>
      <p:sp>
        <p:nvSpPr>
          <p:cNvPr id="4" name="Rectangle 3"/>
          <p:cNvSpPr/>
          <p:nvPr/>
        </p:nvSpPr>
        <p:spPr>
          <a:xfrm>
            <a:off x="0" y="4773"/>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Structures in C</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62814489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normAutofit fontScale="70000" lnSpcReduction="20000"/>
          </a:bodyPr>
          <a:lstStyle/>
          <a:p>
            <a:pPr>
              <a:buNone/>
            </a:pPr>
            <a:r>
              <a:rPr lang="en-US" b="1" dirty="0" smtClean="0">
                <a:latin typeface="Times New Roman" pitchFamily="18" charset="0"/>
                <a:cs typeface="Times New Roman" pitchFamily="18" charset="0"/>
              </a:rPr>
              <a:t>Syntax</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struct </a:t>
            </a:r>
            <a:r>
              <a:rPr lang="en-US" dirty="0" err="1" smtClean="0">
                <a:latin typeface="Times New Roman" pitchFamily="18" charset="0"/>
                <a:cs typeface="Times New Roman" pitchFamily="18" charset="0"/>
              </a:rPr>
              <a:t>structure_name</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Data type variable_name1;</a:t>
            </a:r>
          </a:p>
          <a:p>
            <a:pPr>
              <a:buNone/>
            </a:pPr>
            <a:r>
              <a:rPr lang="en-US" dirty="0" smtClean="0">
                <a:latin typeface="Times New Roman" pitchFamily="18" charset="0"/>
                <a:cs typeface="Times New Roman" pitchFamily="18" charset="0"/>
              </a:rPr>
              <a:t>		Data type variable_name2;</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Data type </a:t>
            </a:r>
            <a:r>
              <a:rPr lang="en-US" dirty="0" err="1" smtClean="0">
                <a:latin typeface="Times New Roman" pitchFamily="18" charset="0"/>
                <a:cs typeface="Times New Roman" pitchFamily="18" charset="0"/>
              </a:rPr>
              <a:t>variable_nameN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}structure </a:t>
            </a:r>
            <a:r>
              <a:rPr lang="en-US" dirty="0" err="1" smtClean="0">
                <a:latin typeface="Times New Roman" pitchFamily="18" charset="0"/>
                <a:cs typeface="Times New Roman" pitchFamily="18" charset="0"/>
              </a:rPr>
              <a:t>reference_name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Note: - structure must ends with semicolon (;).</a:t>
            </a:r>
          </a:p>
          <a:p>
            <a:pPr>
              <a:buNone/>
            </a:pPr>
            <a:r>
              <a:rPr lang="en-US" b="1" dirty="0" smtClean="0">
                <a:latin typeface="Times New Roman" pitchFamily="18" charset="0"/>
                <a:cs typeface="Times New Roman" pitchFamily="18" charset="0"/>
              </a:rPr>
              <a:t>Structure member accessing</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(Dot/member operator for normal variable) it is also called period operator.</a:t>
            </a:r>
          </a:p>
          <a:p>
            <a:pPr>
              <a:buNone/>
            </a:pPr>
            <a:r>
              <a:rPr lang="en-US" dirty="0" smtClean="0">
                <a:latin typeface="Times New Roman" pitchFamily="18" charset="0"/>
                <a:cs typeface="Times New Roman" pitchFamily="18" charset="0"/>
              </a:rPr>
              <a:t>-&gt; (structure pointer operator)</a:t>
            </a:r>
          </a:p>
          <a:p>
            <a:pPr>
              <a:buNone/>
            </a:pPr>
            <a:r>
              <a:rPr lang="en-US" dirty="0" smtClean="0">
                <a:latin typeface="Times New Roman" pitchFamily="18" charset="0"/>
                <a:cs typeface="Times New Roman" pitchFamily="18" charset="0"/>
              </a:rPr>
              <a:t>Syntax:</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Structure_variable_name.member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Rectangle 3"/>
          <p:cNvSpPr/>
          <p:nvPr/>
        </p:nvSpPr>
        <p:spPr>
          <a:xfrm>
            <a:off x="0" y="4773"/>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Structures in C</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2533083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76672"/>
            <a:ext cx="9144000" cy="6381328"/>
          </a:xfrm>
        </p:spPr>
        <p:txBody>
          <a:bodyPr numCol="2">
            <a:normAutofit/>
          </a:bodyPr>
          <a:lstStyle/>
          <a:p>
            <a:pPr marL="0" indent="0">
              <a:buNone/>
            </a:pPr>
            <a:r>
              <a:rPr lang="en-US" sz="2000" dirty="0" smtClean="0"/>
              <a:t> </a:t>
            </a:r>
            <a:r>
              <a:rPr lang="en-US" sz="2000" dirty="0" smtClean="0">
                <a:cs typeface="Times New Roman" pitchFamily="18" charset="0"/>
              </a:rPr>
              <a:t>#include&lt;</a:t>
            </a:r>
            <a:r>
              <a:rPr lang="en-US" sz="2000" dirty="0" err="1" smtClean="0">
                <a:cs typeface="Times New Roman" pitchFamily="18" charset="0"/>
              </a:rPr>
              <a:t>stdio.h</a:t>
            </a:r>
            <a:r>
              <a:rPr lang="en-US" sz="2000" dirty="0" smtClean="0">
                <a:cs typeface="Times New Roman" pitchFamily="18" charset="0"/>
              </a:rPr>
              <a:t>&gt;</a:t>
            </a:r>
          </a:p>
          <a:p>
            <a:pPr>
              <a:buNone/>
            </a:pPr>
            <a:r>
              <a:rPr lang="en-US" sz="2000" dirty="0" smtClean="0">
                <a:cs typeface="Times New Roman" pitchFamily="18" charset="0"/>
              </a:rPr>
              <a:t>struct info</a:t>
            </a:r>
          </a:p>
          <a:p>
            <a:pPr>
              <a:buNone/>
            </a:pPr>
            <a:r>
              <a:rPr lang="en-US" sz="2000" dirty="0" smtClean="0">
                <a:cs typeface="Times New Roman" pitchFamily="18" charset="0"/>
              </a:rPr>
              <a:t>{</a:t>
            </a:r>
          </a:p>
          <a:p>
            <a:pPr>
              <a:buNone/>
            </a:pPr>
            <a:r>
              <a:rPr lang="en-US" sz="2000" dirty="0" smtClean="0">
                <a:cs typeface="Times New Roman" pitchFamily="18" charset="0"/>
              </a:rPr>
              <a:t>	char name[50];</a:t>
            </a:r>
          </a:p>
          <a:p>
            <a:pPr>
              <a:buNone/>
            </a:pPr>
            <a:r>
              <a:rPr lang="en-US" sz="2000" dirty="0" smtClean="0">
                <a:cs typeface="Times New Roman" pitchFamily="18" charset="0"/>
              </a:rPr>
              <a:t>	int </a:t>
            </a:r>
            <a:r>
              <a:rPr lang="en-US" sz="2000" dirty="0" err="1" smtClean="0">
                <a:cs typeface="Times New Roman" pitchFamily="18" charset="0"/>
              </a:rPr>
              <a:t>regno</a:t>
            </a:r>
            <a:r>
              <a:rPr lang="en-US" sz="2000" dirty="0" smtClean="0">
                <a:cs typeface="Times New Roman" pitchFamily="18" charset="0"/>
              </a:rPr>
              <a:t>[20];</a:t>
            </a:r>
          </a:p>
          <a:p>
            <a:pPr>
              <a:buNone/>
            </a:pPr>
            <a:r>
              <a:rPr lang="en-US" sz="2000" dirty="0" smtClean="0">
                <a:cs typeface="Times New Roman" pitchFamily="18" charset="0"/>
              </a:rPr>
              <a:t>	char city[30];</a:t>
            </a:r>
          </a:p>
          <a:p>
            <a:pPr>
              <a:buNone/>
            </a:pPr>
            <a:r>
              <a:rPr lang="en-US" sz="2000" dirty="0" smtClean="0">
                <a:cs typeface="Times New Roman" pitchFamily="18" charset="0"/>
              </a:rPr>
              <a:t>}</a:t>
            </a:r>
            <a:r>
              <a:rPr lang="en-US" sz="2000" dirty="0" err="1" smtClean="0">
                <a:cs typeface="Times New Roman" pitchFamily="18" charset="0"/>
              </a:rPr>
              <a:t>infostr</a:t>
            </a:r>
            <a:r>
              <a:rPr lang="en-US" sz="2000" dirty="0" smtClean="0">
                <a:cs typeface="Times New Roman" pitchFamily="18" charset="0"/>
              </a:rPr>
              <a:t>;                          //</a:t>
            </a:r>
            <a:r>
              <a:rPr lang="en-US" sz="2000" dirty="0" err="1" smtClean="0">
                <a:cs typeface="Times New Roman" pitchFamily="18" charset="0"/>
              </a:rPr>
              <a:t>infostr</a:t>
            </a:r>
            <a:r>
              <a:rPr lang="en-US" sz="2000" dirty="0" smtClean="0">
                <a:cs typeface="Times New Roman" pitchFamily="18" charset="0"/>
              </a:rPr>
              <a:t> is structure</a:t>
            </a:r>
          </a:p>
          <a:p>
            <a:pPr>
              <a:buNone/>
            </a:pPr>
            <a:r>
              <a:rPr lang="en-US" sz="2000" dirty="0" smtClean="0">
                <a:cs typeface="Times New Roman" pitchFamily="18" charset="0"/>
              </a:rPr>
              <a:t>void main(){</a:t>
            </a:r>
          </a:p>
          <a:p>
            <a:pPr>
              <a:buNone/>
            </a:pPr>
            <a:r>
              <a:rPr lang="en-US" sz="2000" dirty="0" smtClean="0">
                <a:cs typeface="Times New Roman" pitchFamily="18" charset="0"/>
              </a:rPr>
              <a:t>//infostr.name=”</a:t>
            </a:r>
            <a:r>
              <a:rPr lang="en-US" sz="2000" dirty="0" err="1" smtClean="0">
                <a:cs typeface="Times New Roman" pitchFamily="18" charset="0"/>
              </a:rPr>
              <a:t>divya</a:t>
            </a:r>
            <a:endParaRPr lang="en-US" sz="2000" dirty="0" smtClean="0">
              <a:cs typeface="Times New Roman" pitchFamily="18" charset="0"/>
            </a:endParaRPr>
          </a:p>
          <a:p>
            <a:pPr>
              <a:buNone/>
            </a:pPr>
            <a:r>
              <a:rPr lang="en-US" sz="2000" dirty="0" smtClean="0">
                <a:cs typeface="Times New Roman" pitchFamily="18" charset="0"/>
              </a:rPr>
              <a:t>printf("enter your name:");</a:t>
            </a:r>
          </a:p>
          <a:p>
            <a:pPr>
              <a:buNone/>
            </a:pPr>
            <a:r>
              <a:rPr lang="en-US" sz="2000" dirty="0" smtClean="0">
                <a:cs typeface="Times New Roman" pitchFamily="18" charset="0"/>
              </a:rPr>
              <a:t>gets(infostr.name);</a:t>
            </a:r>
          </a:p>
          <a:p>
            <a:pPr>
              <a:buNone/>
            </a:pPr>
            <a:r>
              <a:rPr lang="en-US" sz="2000" dirty="0" smtClean="0">
                <a:cs typeface="Times New Roman" pitchFamily="18" charset="0"/>
              </a:rPr>
              <a:t>printf("enter </a:t>
            </a:r>
            <a:r>
              <a:rPr lang="en-US" sz="2000" dirty="0" err="1" smtClean="0">
                <a:cs typeface="Times New Roman" pitchFamily="18" charset="0"/>
              </a:rPr>
              <a:t>regno</a:t>
            </a:r>
            <a:r>
              <a:rPr lang="en-US" sz="2000" dirty="0" smtClean="0">
                <a:cs typeface="Times New Roman" pitchFamily="18" charset="0"/>
              </a:rPr>
              <a:t>:");</a:t>
            </a:r>
          </a:p>
          <a:p>
            <a:pPr>
              <a:buNone/>
            </a:pPr>
            <a:r>
              <a:rPr lang="en-US" sz="2000" dirty="0" err="1" smtClean="0">
                <a:cs typeface="Times New Roman" pitchFamily="18" charset="0"/>
              </a:rPr>
              <a:t>scanf</a:t>
            </a:r>
            <a:r>
              <a:rPr lang="en-US" sz="2000" dirty="0" smtClean="0">
                <a:cs typeface="Times New Roman" pitchFamily="18" charset="0"/>
              </a:rPr>
              <a:t>("%</a:t>
            </a:r>
            <a:r>
              <a:rPr lang="en-US" sz="2000" dirty="0" err="1" smtClean="0">
                <a:cs typeface="Times New Roman" pitchFamily="18" charset="0"/>
              </a:rPr>
              <a:t>d",&amp;infostr.regno</a:t>
            </a:r>
            <a:r>
              <a:rPr lang="en-US" sz="2000" dirty="0" smtClean="0">
                <a:cs typeface="Times New Roman" pitchFamily="18" charset="0"/>
              </a:rPr>
              <a:t>);</a:t>
            </a:r>
          </a:p>
          <a:p>
            <a:pPr>
              <a:buNone/>
            </a:pPr>
            <a:r>
              <a:rPr lang="en-US" sz="2000" dirty="0" smtClean="0">
                <a:cs typeface="Times New Roman" pitchFamily="18" charset="0"/>
              </a:rPr>
              <a:t>printf("enter your city:");</a:t>
            </a:r>
          </a:p>
          <a:p>
            <a:pPr>
              <a:buNone/>
            </a:pPr>
            <a:r>
              <a:rPr lang="en-US" sz="2000" dirty="0" err="1" smtClean="0">
                <a:cs typeface="Times New Roman" pitchFamily="18" charset="0"/>
              </a:rPr>
              <a:t>scanf</a:t>
            </a:r>
            <a:r>
              <a:rPr lang="en-US" sz="2000" dirty="0" smtClean="0">
                <a:cs typeface="Times New Roman" pitchFamily="18" charset="0"/>
              </a:rPr>
              <a:t>("%</a:t>
            </a:r>
            <a:r>
              <a:rPr lang="en-US" sz="2000" dirty="0" err="1" smtClean="0">
                <a:cs typeface="Times New Roman" pitchFamily="18" charset="0"/>
              </a:rPr>
              <a:t>s",&amp;infostr.city</a:t>
            </a:r>
            <a:r>
              <a:rPr lang="en-US" sz="2000" dirty="0" smtClean="0">
                <a:cs typeface="Times New Roman" pitchFamily="18" charset="0"/>
              </a:rPr>
              <a:t>);</a:t>
            </a:r>
          </a:p>
          <a:p>
            <a:pPr>
              <a:buNone/>
            </a:pPr>
            <a:r>
              <a:rPr lang="en-US" sz="2000" dirty="0" smtClean="0">
                <a:cs typeface="Times New Roman" pitchFamily="18" charset="0"/>
              </a:rPr>
              <a:t>printf("Name=%s\</a:t>
            </a:r>
            <a:r>
              <a:rPr lang="en-US" sz="2000" dirty="0" err="1" smtClean="0">
                <a:cs typeface="Times New Roman" pitchFamily="18" charset="0"/>
              </a:rPr>
              <a:t>nRegno</a:t>
            </a:r>
            <a:r>
              <a:rPr lang="en-US" sz="2000" dirty="0" smtClean="0">
                <a:cs typeface="Times New Roman" pitchFamily="18" charset="0"/>
              </a:rPr>
              <a:t>=%d\</a:t>
            </a:r>
            <a:r>
              <a:rPr lang="en-US" sz="2000" dirty="0" err="1" smtClean="0">
                <a:cs typeface="Times New Roman" pitchFamily="18" charset="0"/>
              </a:rPr>
              <a:t>ncity</a:t>
            </a:r>
            <a:r>
              <a:rPr lang="en-US" sz="2000" dirty="0" smtClean="0">
                <a:cs typeface="Times New Roman" pitchFamily="18" charset="0"/>
              </a:rPr>
              <a:t>=%s\n”</a:t>
            </a:r>
            <a:r>
              <a:rPr lang="en-US" sz="2000" dirty="0">
                <a:cs typeface="Times New Roman" pitchFamily="18" charset="0"/>
              </a:rPr>
              <a:t> </a:t>
            </a:r>
            <a:r>
              <a:rPr lang="en-US" sz="2000" dirty="0" err="1" smtClean="0">
                <a:cs typeface="Times New Roman" pitchFamily="18" charset="0"/>
              </a:rPr>
              <a:t>nfostr.name,infostr.regno,infostr.city</a:t>
            </a:r>
            <a:r>
              <a:rPr lang="en-US" sz="2000" dirty="0" smtClean="0">
                <a:cs typeface="Times New Roman" pitchFamily="18" charset="0"/>
              </a:rPr>
              <a:t>);}</a:t>
            </a:r>
          </a:p>
        </p:txBody>
      </p:sp>
      <p:sp>
        <p:nvSpPr>
          <p:cNvPr id="4" name="Rectangle 3"/>
          <p:cNvSpPr/>
          <p:nvPr/>
        </p:nvSpPr>
        <p:spPr>
          <a:xfrm>
            <a:off x="0" y="-99392"/>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Structures in C</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5204589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6" y="605473"/>
            <a:ext cx="9029789" cy="6135895"/>
          </a:xfrm>
        </p:spPr>
        <p:txBody>
          <a:bodyPr>
            <a:normAutofit/>
          </a:bodyPr>
          <a:lstStyle/>
          <a:p>
            <a:pPr>
              <a:buFont typeface="Wingdings" panose="05000000000000000000" pitchFamily="2" charset="2"/>
              <a:buChar char="Ø"/>
            </a:pPr>
            <a:r>
              <a:rPr lang="en-US" sz="2000" dirty="0" smtClean="0">
                <a:latin typeface="Times New Roman" pitchFamily="18" charset="0"/>
                <a:cs typeface="Times New Roman" pitchFamily="18" charset="0"/>
              </a:rPr>
              <a:t>It is used to store huge information of different data types. This is also called collection of structures or structure array.</a:t>
            </a:r>
          </a:p>
          <a:p>
            <a:pPr>
              <a:buNone/>
            </a:pPr>
            <a:r>
              <a:rPr lang="en-US" sz="1900" b="1" dirty="0" smtClean="0">
                <a:latin typeface="Times New Roman" pitchFamily="18" charset="0"/>
                <a:cs typeface="Times New Roman" pitchFamily="18" charset="0"/>
              </a:rPr>
              <a:t>Example:</a:t>
            </a:r>
            <a:endParaRPr lang="en-US" sz="1900" dirty="0" smtClean="0">
              <a:latin typeface="Times New Roman" pitchFamily="18" charset="0"/>
              <a:cs typeface="Times New Roman" pitchFamily="18" charset="0"/>
            </a:endParaRPr>
          </a:p>
          <a:p>
            <a:pPr>
              <a:buNone/>
            </a:pPr>
            <a:r>
              <a:rPr lang="en-US" sz="1900" dirty="0" smtClean="0">
                <a:latin typeface="Times New Roman" pitchFamily="18" charset="0"/>
                <a:cs typeface="Times New Roman" pitchFamily="18" charset="0"/>
              </a:rPr>
              <a:t>#include&lt;</a:t>
            </a:r>
            <a:r>
              <a:rPr lang="en-US" sz="1900" dirty="0" err="1" smtClean="0">
                <a:latin typeface="Times New Roman" pitchFamily="18" charset="0"/>
                <a:cs typeface="Times New Roman" pitchFamily="18" charset="0"/>
              </a:rPr>
              <a:t>stdio.h</a:t>
            </a:r>
            <a:r>
              <a:rPr lang="en-US" sz="1900" dirty="0" smtClean="0">
                <a:latin typeface="Times New Roman" pitchFamily="18" charset="0"/>
                <a:cs typeface="Times New Roman" pitchFamily="18" charset="0"/>
              </a:rPr>
              <a:t>&gt;</a:t>
            </a:r>
          </a:p>
          <a:p>
            <a:pPr>
              <a:buNone/>
            </a:pPr>
            <a:r>
              <a:rPr lang="en-US" sz="1900" dirty="0" smtClean="0">
                <a:latin typeface="Times New Roman" pitchFamily="18" charset="0"/>
                <a:cs typeface="Times New Roman" pitchFamily="18" charset="0"/>
              </a:rPr>
              <a:t>struct book</a:t>
            </a:r>
          </a:p>
          <a:p>
            <a:pPr>
              <a:buNone/>
            </a:pPr>
            <a:r>
              <a:rPr lang="en-US" sz="1900" dirty="0" smtClean="0">
                <a:latin typeface="Times New Roman" pitchFamily="18" charset="0"/>
                <a:cs typeface="Times New Roman" pitchFamily="18" charset="0"/>
              </a:rPr>
              <a:t>{</a:t>
            </a:r>
          </a:p>
          <a:p>
            <a:pPr>
              <a:buNone/>
            </a:pPr>
            <a:r>
              <a:rPr lang="en-US" sz="1900" dirty="0" smtClean="0">
                <a:latin typeface="Times New Roman" pitchFamily="18" charset="0"/>
                <a:cs typeface="Times New Roman" pitchFamily="18" charset="0"/>
              </a:rPr>
              <a:t>	int  bid;</a:t>
            </a:r>
          </a:p>
          <a:p>
            <a:pPr>
              <a:buNone/>
            </a:pPr>
            <a:r>
              <a:rPr lang="en-US" sz="1900" dirty="0" smtClean="0">
                <a:latin typeface="Times New Roman" pitchFamily="18" charset="0"/>
                <a:cs typeface="Times New Roman" pitchFamily="18" charset="0"/>
              </a:rPr>
              <a:t>	char </a:t>
            </a:r>
            <a:r>
              <a:rPr lang="en-US" sz="1900" dirty="0" err="1" smtClean="0">
                <a:latin typeface="Times New Roman" pitchFamily="18" charset="0"/>
                <a:cs typeface="Times New Roman" pitchFamily="18" charset="0"/>
              </a:rPr>
              <a:t>bname</a:t>
            </a:r>
            <a:r>
              <a:rPr lang="en-US" sz="1900" dirty="0" smtClean="0">
                <a:latin typeface="Times New Roman" pitchFamily="18" charset="0"/>
                <a:cs typeface="Times New Roman" pitchFamily="18" charset="0"/>
              </a:rPr>
              <a:t>[20];</a:t>
            </a:r>
          </a:p>
          <a:p>
            <a:pPr>
              <a:buNone/>
            </a:pPr>
            <a:r>
              <a:rPr lang="en-US" sz="1900" dirty="0" smtClean="0">
                <a:latin typeface="Times New Roman" pitchFamily="18" charset="0"/>
                <a:cs typeface="Times New Roman" pitchFamily="18" charset="0"/>
              </a:rPr>
              <a:t>};</a:t>
            </a:r>
          </a:p>
          <a:p>
            <a:endParaRPr lang="en-US" dirty="0"/>
          </a:p>
        </p:txBody>
      </p:sp>
      <p:sp>
        <p:nvSpPr>
          <p:cNvPr id="4" name="Rectangle 3"/>
          <p:cNvSpPr/>
          <p:nvPr/>
        </p:nvSpPr>
        <p:spPr>
          <a:xfrm>
            <a:off x="0" y="-99392"/>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Array of Structures in C</a:t>
            </a:r>
            <a:endParaRPr lang="en-US" sz="3600" b="1" dirty="0">
              <a:solidFill>
                <a:schemeClr val="bg1"/>
              </a:solidFill>
              <a:latin typeface="Times New Roman" pitchFamily="18" charset="0"/>
              <a:cs typeface="Times New Roman" pitchFamily="18" charset="0"/>
            </a:endParaRPr>
          </a:p>
        </p:txBody>
      </p:sp>
      <p:sp>
        <p:nvSpPr>
          <p:cNvPr id="5" name="Content Placeholder 2"/>
          <p:cNvSpPr txBox="1">
            <a:spLocks/>
          </p:cNvSpPr>
          <p:nvPr/>
        </p:nvSpPr>
        <p:spPr>
          <a:xfrm>
            <a:off x="3563888" y="1412776"/>
            <a:ext cx="5256584" cy="504056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8000" dirty="0" smtClean="0">
                <a:latin typeface="Times New Roman" pitchFamily="18" charset="0"/>
                <a:cs typeface="Times New Roman" pitchFamily="18" charset="0"/>
              </a:rPr>
              <a:t>void main(){</a:t>
            </a:r>
          </a:p>
          <a:p>
            <a:pPr>
              <a:buFont typeface="Arial" pitchFamily="34" charset="0"/>
              <a:buNone/>
            </a:pPr>
            <a:r>
              <a:rPr lang="en-US" sz="8000" dirty="0" smtClean="0">
                <a:latin typeface="Times New Roman" pitchFamily="18" charset="0"/>
                <a:cs typeface="Times New Roman" pitchFamily="18" charset="0"/>
              </a:rPr>
              <a:t>struct book b1[5];//here also we can declare structure reference name</a:t>
            </a:r>
          </a:p>
          <a:p>
            <a:pPr>
              <a:buFont typeface="Arial" pitchFamily="34" charset="0"/>
              <a:buNone/>
            </a:pPr>
            <a:r>
              <a:rPr lang="en-US" sz="8000" dirty="0" smtClean="0">
                <a:latin typeface="Times New Roman" pitchFamily="18" charset="0"/>
                <a:cs typeface="Times New Roman" pitchFamily="18" charset="0"/>
              </a:rPr>
              <a:t>	int i;</a:t>
            </a:r>
          </a:p>
          <a:p>
            <a:pPr>
              <a:buFont typeface="Arial" pitchFamily="34" charset="0"/>
              <a:buNone/>
            </a:pPr>
            <a:r>
              <a:rPr lang="en-US" sz="8000" dirty="0" smtClean="0">
                <a:latin typeface="Times New Roman" pitchFamily="18" charset="0"/>
                <a:cs typeface="Times New Roman" pitchFamily="18" charset="0"/>
              </a:rPr>
              <a:t>printf("enter 5 books details\n");</a:t>
            </a:r>
          </a:p>
          <a:p>
            <a:pPr>
              <a:buFont typeface="Arial" pitchFamily="34" charset="0"/>
              <a:buNone/>
            </a:pPr>
            <a:r>
              <a:rPr lang="en-US" sz="8000" dirty="0" smtClean="0">
                <a:latin typeface="Times New Roman" pitchFamily="18" charset="0"/>
                <a:cs typeface="Times New Roman" pitchFamily="18" charset="0"/>
              </a:rPr>
              <a:t>for(</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=0;i&lt;5;i++){</a:t>
            </a:r>
          </a:p>
          <a:p>
            <a:pPr>
              <a:buFont typeface="Arial" pitchFamily="34" charset="0"/>
              <a:buNone/>
            </a:pPr>
            <a:r>
              <a:rPr lang="en-US" sz="8000" dirty="0" smtClean="0">
                <a:latin typeface="Times New Roman" pitchFamily="18" charset="0"/>
                <a:cs typeface="Times New Roman" pitchFamily="18" charset="0"/>
              </a:rPr>
              <a:t>	printf("enter book id:");</a:t>
            </a:r>
          </a:p>
          <a:p>
            <a:pPr>
              <a:buFont typeface="Arial" pitchFamily="34" charset="0"/>
              <a:buNone/>
            </a:pPr>
            <a:r>
              <a:rPr lang="en-US" sz="8000" dirty="0" smtClean="0">
                <a:latin typeface="Times New Roman" pitchFamily="18" charset="0"/>
                <a:cs typeface="Times New Roman" pitchFamily="18" charset="0"/>
              </a:rPr>
              <a:t>	scanf("%d",&amp;b1[</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].bid);</a:t>
            </a:r>
          </a:p>
          <a:p>
            <a:pPr>
              <a:buFont typeface="Arial" pitchFamily="34" charset="0"/>
              <a:buNone/>
            </a:pPr>
            <a:r>
              <a:rPr lang="en-US" sz="8000" dirty="0" smtClean="0">
                <a:latin typeface="Times New Roman" pitchFamily="18" charset="0"/>
                <a:cs typeface="Times New Roman" pitchFamily="18" charset="0"/>
              </a:rPr>
              <a:t>	printf("enter book name:");</a:t>
            </a:r>
          </a:p>
          <a:p>
            <a:pPr>
              <a:buFont typeface="Arial" pitchFamily="34" charset="0"/>
              <a:buNone/>
            </a:pPr>
            <a:r>
              <a:rPr lang="en-US" sz="8000" dirty="0" smtClean="0">
                <a:latin typeface="Times New Roman" pitchFamily="18" charset="0"/>
                <a:cs typeface="Times New Roman" pitchFamily="18" charset="0"/>
              </a:rPr>
              <a:t>	scanf("%s",&amp;b1[</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a:t>
            </a:r>
            <a:r>
              <a:rPr lang="en-US" sz="8000" dirty="0" err="1" smtClean="0">
                <a:latin typeface="Times New Roman" pitchFamily="18" charset="0"/>
                <a:cs typeface="Times New Roman" pitchFamily="18" charset="0"/>
              </a:rPr>
              <a:t>bname</a:t>
            </a:r>
            <a:r>
              <a:rPr lang="en-US" sz="8000" dirty="0" smtClean="0">
                <a:latin typeface="Times New Roman" pitchFamily="18" charset="0"/>
                <a:cs typeface="Times New Roman" pitchFamily="18" charset="0"/>
              </a:rPr>
              <a:t>);</a:t>
            </a:r>
          </a:p>
          <a:p>
            <a:pPr>
              <a:buFont typeface="Arial" pitchFamily="34" charset="0"/>
              <a:buNone/>
            </a:pPr>
            <a:r>
              <a:rPr lang="en-US" sz="8000" dirty="0" smtClean="0">
                <a:latin typeface="Times New Roman" pitchFamily="18" charset="0"/>
                <a:cs typeface="Times New Roman" pitchFamily="18" charset="0"/>
              </a:rPr>
              <a:t> }</a:t>
            </a:r>
          </a:p>
          <a:p>
            <a:pPr>
              <a:buFont typeface="Arial" pitchFamily="34" charset="0"/>
              <a:buNone/>
            </a:pPr>
            <a:r>
              <a:rPr lang="en-US" sz="8000" dirty="0" smtClean="0">
                <a:latin typeface="Times New Roman" pitchFamily="18" charset="0"/>
                <a:cs typeface="Times New Roman" pitchFamily="18" charset="0"/>
              </a:rPr>
              <a:t>printf("\n 5 book details are");</a:t>
            </a:r>
          </a:p>
          <a:p>
            <a:pPr>
              <a:buFont typeface="Arial" pitchFamily="34" charset="0"/>
              <a:buNone/>
            </a:pPr>
            <a:r>
              <a:rPr lang="en-US" sz="8000" dirty="0" smtClean="0">
                <a:latin typeface="Times New Roman" pitchFamily="18" charset="0"/>
                <a:cs typeface="Times New Roman" pitchFamily="18" charset="0"/>
              </a:rPr>
              <a:t>for(</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=0;i&lt;5;i++){</a:t>
            </a:r>
          </a:p>
          <a:p>
            <a:pPr>
              <a:buFont typeface="Arial" pitchFamily="34" charset="0"/>
              <a:buNone/>
            </a:pPr>
            <a:r>
              <a:rPr lang="en-US" sz="8000" dirty="0" smtClean="0">
                <a:latin typeface="Times New Roman" pitchFamily="18" charset="0"/>
                <a:cs typeface="Times New Roman" pitchFamily="18" charset="0"/>
              </a:rPr>
              <a:t>	printf("\</a:t>
            </a:r>
            <a:r>
              <a:rPr lang="en-US" sz="8000" dirty="0" err="1" smtClean="0">
                <a:latin typeface="Times New Roman" pitchFamily="18" charset="0"/>
                <a:cs typeface="Times New Roman" pitchFamily="18" charset="0"/>
              </a:rPr>
              <a:t>nbook</a:t>
            </a:r>
            <a:r>
              <a:rPr lang="en-US" sz="8000" dirty="0" smtClean="0">
                <a:latin typeface="Times New Roman" pitchFamily="18" charset="0"/>
                <a:cs typeface="Times New Roman" pitchFamily="18" charset="0"/>
              </a:rPr>
              <a:t> id:%d",b1[</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].bid);</a:t>
            </a:r>
          </a:p>
          <a:p>
            <a:pPr>
              <a:buFont typeface="Arial" pitchFamily="34" charset="0"/>
              <a:buNone/>
            </a:pPr>
            <a:r>
              <a:rPr lang="en-US" sz="8000" dirty="0" smtClean="0">
                <a:latin typeface="Times New Roman" pitchFamily="18" charset="0"/>
                <a:cs typeface="Times New Roman" pitchFamily="18" charset="0"/>
              </a:rPr>
              <a:t>	printf("\</a:t>
            </a:r>
            <a:r>
              <a:rPr lang="en-US" sz="8000" dirty="0" err="1" smtClean="0">
                <a:latin typeface="Times New Roman" pitchFamily="18" charset="0"/>
                <a:cs typeface="Times New Roman" pitchFamily="18" charset="0"/>
              </a:rPr>
              <a:t>nbook</a:t>
            </a:r>
            <a:r>
              <a:rPr lang="en-US" sz="8000" dirty="0" smtClean="0">
                <a:latin typeface="Times New Roman" pitchFamily="18" charset="0"/>
                <a:cs typeface="Times New Roman" pitchFamily="18" charset="0"/>
              </a:rPr>
              <a:t> name:%s",b1[</a:t>
            </a:r>
            <a:r>
              <a:rPr lang="en-US" sz="8000" dirty="0" err="1" smtClean="0">
                <a:latin typeface="Times New Roman" pitchFamily="18" charset="0"/>
                <a:cs typeface="Times New Roman" pitchFamily="18" charset="0"/>
              </a:rPr>
              <a:t>i</a:t>
            </a:r>
            <a:r>
              <a:rPr lang="en-US" sz="8000" dirty="0" smtClean="0">
                <a:latin typeface="Times New Roman" pitchFamily="18" charset="0"/>
                <a:cs typeface="Times New Roman" pitchFamily="18" charset="0"/>
              </a:rPr>
              <a:t>].</a:t>
            </a:r>
            <a:r>
              <a:rPr lang="en-US" sz="8000" dirty="0" err="1" smtClean="0">
                <a:latin typeface="Times New Roman" pitchFamily="18" charset="0"/>
                <a:cs typeface="Times New Roman" pitchFamily="18" charset="0"/>
              </a:rPr>
              <a:t>bname</a:t>
            </a:r>
            <a:r>
              <a:rPr lang="en-US" sz="8000" dirty="0" smtClean="0">
                <a:latin typeface="Times New Roman" pitchFamily="18" charset="0"/>
                <a:cs typeface="Times New Roman" pitchFamily="18" charset="0"/>
              </a:rPr>
              <a:t>);}</a:t>
            </a:r>
          </a:p>
          <a:p>
            <a:pPr>
              <a:buFont typeface="Arial" pitchFamily="34" charset="0"/>
              <a:buNone/>
            </a:pPr>
            <a:r>
              <a:rPr lang="en-US" sz="8000" dirty="0" smtClean="0">
                <a:latin typeface="Times New Roman" pitchFamily="18" charset="0"/>
                <a:cs typeface="Times New Roman" pitchFamily="18" charset="0"/>
              </a:rPr>
              <a:t>}</a:t>
            </a:r>
          </a:p>
          <a:p>
            <a:endParaRPr lang="en-US" dirty="0"/>
          </a:p>
        </p:txBody>
      </p:sp>
    </p:spTree>
    <p:extLst>
      <p:ext uri="{BB962C8B-B14F-4D97-AF65-F5344CB8AC3E}">
        <p14:creationId xmlns="" xmlns:p14="http://schemas.microsoft.com/office/powerpoint/2010/main" val="274724825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8" y="620688"/>
            <a:ext cx="9144000" cy="6237312"/>
          </a:xfrm>
        </p:spPr>
        <p:txBody>
          <a:bodyPr>
            <a:noAutofit/>
          </a:bodyPr>
          <a:lstStyle/>
          <a:p>
            <a:pPr>
              <a:buNone/>
            </a:pPr>
            <a:r>
              <a:rPr lang="en-US" sz="2000" dirty="0" smtClean="0">
                <a:latin typeface="Times New Roman" pitchFamily="18" charset="0"/>
                <a:cs typeface="Times New Roman" pitchFamily="18" charset="0"/>
              </a:rPr>
              <a:t>#include&lt;</a:t>
            </a:r>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#include&lt;</a:t>
            </a:r>
            <a:r>
              <a:rPr lang="en-US" sz="2000" dirty="0" err="1" smtClean="0">
                <a:latin typeface="Times New Roman" pitchFamily="18" charset="0"/>
                <a:cs typeface="Times New Roman" pitchFamily="18" charset="0"/>
              </a:rPr>
              <a:t>string.h</a:t>
            </a:r>
            <a:r>
              <a:rPr lang="en-US" sz="2000" dirty="0" smtClean="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struct empinfo</a:t>
            </a:r>
          </a:p>
          <a:p>
            <a:pPr>
              <a:buNone/>
            </a:pP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int </a:t>
            </a:r>
            <a:r>
              <a:rPr lang="en-US" sz="2000" dirty="0" err="1" smtClean="0">
                <a:latin typeface="Times New Roman" pitchFamily="18" charset="0"/>
                <a:cs typeface="Times New Roman" pitchFamily="18" charset="0"/>
              </a:rPr>
              <a:t>empid</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char ename[15];</a:t>
            </a:r>
          </a:p>
          <a:p>
            <a:pPr>
              <a:buNone/>
            </a:pPr>
            <a:r>
              <a:rPr lang="en-US" sz="2000" dirty="0" smtClean="0">
                <a:latin typeface="Times New Roman" pitchFamily="18" charset="0"/>
                <a:cs typeface="Times New Roman" pitchFamily="18" charset="0"/>
              </a:rPr>
              <a:t>}e;</a:t>
            </a:r>
          </a:p>
          <a:p>
            <a:pPr>
              <a:buNone/>
            </a:pPr>
            <a:r>
              <a:rPr lang="en-US" sz="2000" dirty="0" smtClean="0">
                <a:latin typeface="Times New Roman" pitchFamily="18" charset="0"/>
                <a:cs typeface="Times New Roman" pitchFamily="18" charset="0"/>
              </a:rPr>
              <a:t>void empdetails(struct empinfo e);</a:t>
            </a:r>
          </a:p>
          <a:p>
            <a:pPr>
              <a:buNone/>
            </a:pPr>
            <a:r>
              <a:rPr lang="en-US" sz="2000" dirty="0" smtClean="0">
                <a:latin typeface="Times New Roman" pitchFamily="18" charset="0"/>
                <a:cs typeface="Times New Roman" pitchFamily="18" charset="0"/>
              </a:rPr>
              <a:t>main(){</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e.empid</a:t>
            </a:r>
            <a:r>
              <a:rPr lang="en-US" sz="2000" dirty="0" smtClean="0">
                <a:latin typeface="Times New Roman" pitchFamily="18" charset="0"/>
                <a:cs typeface="Times New Roman" pitchFamily="18" charset="0"/>
              </a:rPr>
              <a:t>=452;</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strcpy</a:t>
            </a:r>
            <a:r>
              <a:rPr lang="en-US" sz="2000" dirty="0" smtClean="0">
                <a:latin typeface="Times New Roman" pitchFamily="18" charset="0"/>
                <a:cs typeface="Times New Roman" pitchFamily="18" charset="0"/>
              </a:rPr>
              <a:t>(e.</a:t>
            </a:r>
            <a:r>
              <a:rPr lang="en-US" sz="2000" dirty="0" err="1" smtClean="0">
                <a:latin typeface="Times New Roman" pitchFamily="18" charset="0"/>
                <a:cs typeface="Times New Roman" pitchFamily="18" charset="0"/>
              </a:rPr>
              <a:t>ename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divya</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empdetails</a:t>
            </a:r>
            <a:r>
              <a:rPr lang="en-US" sz="2000" dirty="0">
                <a:latin typeface="Times New Roman" pitchFamily="18" charset="0"/>
                <a:cs typeface="Times New Roman" pitchFamily="18" charset="0"/>
              </a:rPr>
              <a:t>(e); }</a:t>
            </a:r>
          </a:p>
          <a:p>
            <a:pPr>
              <a:buNone/>
            </a:pPr>
            <a:r>
              <a:rPr lang="en-US" sz="2000" dirty="0">
                <a:latin typeface="Times New Roman" pitchFamily="18" charset="0"/>
                <a:cs typeface="Times New Roman" pitchFamily="18" charset="0"/>
              </a:rPr>
              <a:t>void empdetails(struct empinfo e)</a:t>
            </a:r>
          </a:p>
          <a:p>
            <a:pPr>
              <a:buNone/>
            </a:pPr>
            <a:r>
              <a:rPr lang="en-US" sz="2000" dirty="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printf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 id=%d\n",</a:t>
            </a:r>
            <a:r>
              <a:rPr lang="en-US" sz="2000" dirty="0" err="1">
                <a:latin typeface="Times New Roman" pitchFamily="18" charset="0"/>
                <a:cs typeface="Times New Roman" pitchFamily="18" charset="0"/>
              </a:rPr>
              <a:t>e.empid</a:t>
            </a:r>
            <a:r>
              <a:rPr lang="en-US" sz="2000" dirty="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printf</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emp</a:t>
            </a:r>
            <a:r>
              <a:rPr lang="en-US" sz="2000" dirty="0">
                <a:latin typeface="Times New Roman" pitchFamily="18" charset="0"/>
                <a:cs typeface="Times New Roman" pitchFamily="18" charset="0"/>
              </a:rPr>
              <a:t> name=%s",</a:t>
            </a:r>
            <a:r>
              <a:rPr lang="en-US" sz="2000" dirty="0" err="1">
                <a:latin typeface="Times New Roman" pitchFamily="18" charset="0"/>
                <a:cs typeface="Times New Roman" pitchFamily="18" charset="0"/>
              </a:rPr>
              <a:t>e.ename</a:t>
            </a:r>
            <a:r>
              <a:rPr lang="en-US" sz="2000" dirty="0">
                <a:latin typeface="Times New Roman" pitchFamily="18" charset="0"/>
                <a:cs typeface="Times New Roman" pitchFamily="18" charset="0"/>
              </a:rPr>
              <a:t>);</a:t>
            </a:r>
          </a:p>
          <a:p>
            <a:pPr>
              <a:buNone/>
            </a:pPr>
            <a:r>
              <a:rPr lang="en-US" sz="2000" dirty="0">
                <a:latin typeface="Times New Roman" pitchFamily="18" charset="0"/>
                <a:cs typeface="Times New Roman" pitchFamily="18" charset="0"/>
              </a:rPr>
              <a:t>}</a:t>
            </a:r>
          </a:p>
          <a:p>
            <a:pPr>
              <a:buNone/>
            </a:pPr>
            <a:endParaRPr lang="en-US" sz="2000" dirty="0" smtClean="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Passing structure to function</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79837551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6" y="609600"/>
            <a:ext cx="9137293" cy="6248400"/>
          </a:xfrm>
        </p:spPr>
        <p:txBody>
          <a:bodyPr>
            <a:normAutofit/>
          </a:bodyPr>
          <a:lstStyle/>
          <a:p>
            <a:pPr>
              <a:buFont typeface="Wingdings" panose="05000000000000000000" pitchFamily="2" charset="2"/>
              <a:buChar char="Ø"/>
            </a:pPr>
            <a:r>
              <a:rPr lang="en-US" sz="2300" dirty="0" smtClean="0">
                <a:latin typeface="Times New Roman" pitchFamily="18" charset="0"/>
                <a:cs typeface="Times New Roman" pitchFamily="18" charset="0"/>
              </a:rPr>
              <a:t>We can use pointers in structure. By accessing members we use -&gt; operator.</a:t>
            </a:r>
          </a:p>
          <a:p>
            <a:pPr>
              <a:buNone/>
            </a:pPr>
            <a:r>
              <a:rPr lang="en-US" sz="2300" b="1" dirty="0" smtClean="0">
                <a:latin typeface="Times New Roman" pitchFamily="18" charset="0"/>
                <a:cs typeface="Times New Roman" pitchFamily="18" charset="0"/>
              </a:rPr>
              <a:t>Syntax:</a:t>
            </a:r>
          </a:p>
          <a:p>
            <a:pPr>
              <a:buNone/>
            </a:pPr>
            <a:r>
              <a:rPr lang="en-US" sz="2300" dirty="0" smtClean="0">
                <a:latin typeface="Times New Roman" pitchFamily="18" charset="0"/>
                <a:cs typeface="Times New Roman" pitchFamily="18" charset="0"/>
              </a:rPr>
              <a:t>	Structure </a:t>
            </a:r>
            <a:r>
              <a:rPr lang="en-US" sz="2300" dirty="0" err="1" smtClean="0">
                <a:latin typeface="Times New Roman" pitchFamily="18" charset="0"/>
                <a:cs typeface="Times New Roman" pitchFamily="18" charset="0"/>
              </a:rPr>
              <a:t>reference_name</a:t>
            </a:r>
            <a:r>
              <a:rPr lang="en-US" sz="2300" dirty="0" smtClean="0">
                <a:latin typeface="Times New Roman" pitchFamily="18" charset="0"/>
                <a:cs typeface="Times New Roman" pitchFamily="18" charset="0"/>
              </a:rPr>
              <a:t>-&gt;member;</a:t>
            </a:r>
          </a:p>
          <a:p>
            <a:pPr>
              <a:buNone/>
            </a:pPr>
            <a:r>
              <a:rPr lang="en-US" sz="2300" b="1" dirty="0" smtClean="0">
                <a:latin typeface="Times New Roman" pitchFamily="18" charset="0"/>
                <a:cs typeface="Times New Roman" pitchFamily="18" charset="0"/>
              </a:rPr>
              <a:t>Example:</a:t>
            </a:r>
            <a:endParaRPr lang="en-US" sz="2300" dirty="0" smtClean="0">
              <a:latin typeface="Times New Roman" pitchFamily="18" charset="0"/>
              <a:cs typeface="Times New Roman" pitchFamily="18" charset="0"/>
            </a:endParaRPr>
          </a:p>
          <a:p>
            <a:pPr>
              <a:buNone/>
            </a:pPr>
            <a:r>
              <a:rPr lang="en-US" sz="2300" dirty="0" smtClean="0">
                <a:latin typeface="Times New Roman" pitchFamily="18" charset="0"/>
                <a:cs typeface="Times New Roman" pitchFamily="18" charset="0"/>
              </a:rPr>
              <a:t>#include&lt;</a:t>
            </a:r>
            <a:r>
              <a:rPr lang="en-US" sz="2300" dirty="0" err="1" smtClean="0">
                <a:latin typeface="Times New Roman" pitchFamily="18" charset="0"/>
                <a:cs typeface="Times New Roman" pitchFamily="18" charset="0"/>
              </a:rPr>
              <a:t>stdio.h</a:t>
            </a:r>
            <a:r>
              <a:rPr lang="en-US" sz="2300" dirty="0" smtClean="0">
                <a:latin typeface="Times New Roman" pitchFamily="18" charset="0"/>
                <a:cs typeface="Times New Roman" pitchFamily="18" charset="0"/>
              </a:rPr>
              <a:t>&gt;</a:t>
            </a:r>
          </a:p>
          <a:p>
            <a:pPr>
              <a:buNone/>
            </a:pPr>
            <a:r>
              <a:rPr lang="en-US" sz="2300" dirty="0" smtClean="0">
                <a:latin typeface="Times New Roman" pitchFamily="18" charset="0"/>
                <a:cs typeface="Times New Roman" pitchFamily="18" charset="0"/>
              </a:rPr>
              <a:t>struct stud{</a:t>
            </a:r>
          </a:p>
          <a:p>
            <a:pPr>
              <a:buNone/>
            </a:pPr>
            <a:r>
              <a:rPr lang="en-US" sz="2300" dirty="0" smtClean="0">
                <a:latin typeface="Times New Roman" pitchFamily="18" charset="0"/>
                <a:cs typeface="Times New Roman" pitchFamily="18" charset="0"/>
              </a:rPr>
              <a:t>	 int id;</a:t>
            </a:r>
          </a:p>
          <a:p>
            <a:pPr>
              <a:buNone/>
            </a:pPr>
            <a:r>
              <a:rPr lang="en-US" sz="2300" dirty="0" smtClean="0">
                <a:latin typeface="Times New Roman" pitchFamily="18" charset="0"/>
                <a:cs typeface="Times New Roman" pitchFamily="18" charset="0"/>
              </a:rPr>
              <a:t>	char *name;</a:t>
            </a:r>
          </a:p>
          <a:p>
            <a:pPr>
              <a:buNone/>
            </a:pPr>
            <a:r>
              <a:rPr lang="en-US" sz="2300" dirty="0" smtClean="0">
                <a:latin typeface="Times New Roman" pitchFamily="18" charset="0"/>
                <a:cs typeface="Times New Roman" pitchFamily="18" charset="0"/>
              </a:rPr>
              <a:t>	char *addr;</a:t>
            </a:r>
          </a:p>
          <a:p>
            <a:pPr>
              <a:buNone/>
            </a:pPr>
            <a:r>
              <a:rPr lang="en-US" sz="2300" dirty="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Structure using pointers</a:t>
            </a:r>
            <a:endParaRPr lang="en-US" sz="3600" b="1" dirty="0">
              <a:solidFill>
                <a:schemeClr val="bg1"/>
              </a:solidFill>
              <a:latin typeface="Times New Roman" pitchFamily="18" charset="0"/>
              <a:cs typeface="Times New Roman" pitchFamily="18" charset="0"/>
            </a:endParaRPr>
          </a:p>
        </p:txBody>
      </p:sp>
      <p:sp>
        <p:nvSpPr>
          <p:cNvPr id="5" name="Content Placeholder 2"/>
          <p:cNvSpPr txBox="1">
            <a:spLocks/>
          </p:cNvSpPr>
          <p:nvPr/>
        </p:nvSpPr>
        <p:spPr>
          <a:xfrm>
            <a:off x="2339752" y="2204864"/>
            <a:ext cx="6645424" cy="4520208"/>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dirty="0" smtClean="0">
                <a:latin typeface="Times New Roman" pitchFamily="18" charset="0"/>
                <a:cs typeface="Times New Roman" pitchFamily="18" charset="0"/>
              </a:rPr>
              <a:t>struct stud s,*stptr;</a:t>
            </a:r>
          </a:p>
          <a:p>
            <a:pPr>
              <a:buFont typeface="Arial" pitchFamily="34" charset="0"/>
              <a:buNone/>
            </a:pPr>
            <a:r>
              <a:rPr lang="en-US" dirty="0" smtClean="0">
                <a:latin typeface="Times New Roman" pitchFamily="18" charset="0"/>
                <a:cs typeface="Times New Roman" pitchFamily="18" charset="0"/>
              </a:rPr>
              <a:t>void main(){</a:t>
            </a:r>
          </a:p>
          <a:p>
            <a:pPr>
              <a:buFont typeface="Arial" pitchFamily="34" charset="0"/>
              <a:buNone/>
            </a:pPr>
            <a:r>
              <a:rPr lang="en-US" dirty="0" smtClean="0">
                <a:latin typeface="Times New Roman" pitchFamily="18" charset="0"/>
                <a:cs typeface="Times New Roman" pitchFamily="18" charset="0"/>
              </a:rPr>
              <a:t>stptr=&amp;s;</a:t>
            </a:r>
          </a:p>
          <a:p>
            <a:pPr>
              <a:buFont typeface="Arial" pitchFamily="34" charset="0"/>
              <a:buNone/>
            </a:pPr>
            <a:r>
              <a:rPr lang="en-US" dirty="0" smtClean="0">
                <a:latin typeface="Times New Roman" pitchFamily="18" charset="0"/>
                <a:cs typeface="Times New Roman" pitchFamily="18" charset="0"/>
              </a:rPr>
              <a:t>stptr-&gt;id=235;</a:t>
            </a:r>
          </a:p>
          <a:p>
            <a:pPr>
              <a:buFont typeface="Arial" pitchFamily="34" charset="0"/>
              <a:buNone/>
            </a:pPr>
            <a:r>
              <a:rPr lang="en-US" dirty="0" smtClean="0">
                <a:latin typeface="Times New Roman" pitchFamily="18" charset="0"/>
                <a:cs typeface="Times New Roman" pitchFamily="18" charset="0"/>
              </a:rPr>
              <a:t>stptr-&gt;name="sarjuna";</a:t>
            </a:r>
          </a:p>
          <a:p>
            <a:pPr>
              <a:buFont typeface="Arial" pitchFamily="34" charset="0"/>
              <a:buNone/>
            </a:pPr>
            <a:r>
              <a:rPr lang="en-US" dirty="0" smtClean="0">
                <a:latin typeface="Times New Roman" pitchFamily="18" charset="0"/>
                <a:cs typeface="Times New Roman" pitchFamily="18" charset="0"/>
              </a:rPr>
              <a:t>stptr-&gt;addr="kknagar";</a:t>
            </a:r>
          </a:p>
          <a:p>
            <a:pPr>
              <a:buFont typeface="Arial" pitchFamily="34" charset="0"/>
              <a:buNone/>
            </a:pPr>
            <a:r>
              <a:rPr lang="en-US" dirty="0" smtClean="0">
                <a:latin typeface="Times New Roman" pitchFamily="18" charset="0"/>
                <a:cs typeface="Times New Roman" pitchFamily="18" charset="0"/>
              </a:rPr>
              <a:t>printf("student details\n");</a:t>
            </a:r>
          </a:p>
          <a:p>
            <a:pPr>
              <a:buFont typeface="Arial" pitchFamily="34" charset="0"/>
              <a:buNone/>
            </a:pPr>
            <a:r>
              <a:rPr lang="en-US" dirty="0" smtClean="0">
                <a:latin typeface="Times New Roman" pitchFamily="18" charset="0"/>
                <a:cs typeface="Times New Roman" pitchFamily="18" charset="0"/>
              </a:rPr>
              <a:t>printf("id=%d\n name=%s\n address=%s\n",stptr-&gt;id,stptr-&gt;name,stptr &gt;addr);</a:t>
            </a:r>
          </a:p>
          <a:p>
            <a:pPr>
              <a:buFont typeface="Arial" pitchFamily="34" charset="0"/>
              <a:buNone/>
            </a:pPr>
            <a:r>
              <a:rPr lang="en-US" dirty="0" smtClean="0">
                <a:latin typeface="Times New Roman" pitchFamily="18" charset="0"/>
                <a:cs typeface="Times New Roman" pitchFamily="18" charset="0"/>
              </a:rPr>
              <a:t>}</a:t>
            </a:r>
          </a:p>
        </p:txBody>
      </p:sp>
    </p:spTree>
    <p:extLst>
      <p:ext uri="{BB962C8B-B14F-4D97-AF65-F5344CB8AC3E}">
        <p14:creationId xmlns="" xmlns:p14="http://schemas.microsoft.com/office/powerpoint/2010/main" val="336939246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036496" cy="6237312"/>
          </a:xfrm>
        </p:spPr>
        <p:txBody>
          <a:bodyPr>
            <a:noAutofit/>
          </a:bodyPr>
          <a:lstStyle/>
          <a:p>
            <a:pPr>
              <a:buNone/>
            </a:pPr>
            <a:r>
              <a:rPr lang="en-US" sz="2000" b="1" dirty="0" smtClean="0">
                <a:latin typeface="Times New Roman" pitchFamily="18" charset="0"/>
                <a:cs typeface="Times New Roman" pitchFamily="18" charset="0"/>
              </a:rPr>
              <a:t>Structure with in a structure</a:t>
            </a:r>
            <a:endParaRPr lang="en-US" sz="2000" dirty="0" smtClean="0">
              <a:latin typeface="Times New Roman" pitchFamily="18" charset="0"/>
              <a:cs typeface="Times New Roman" pitchFamily="18" charset="0"/>
            </a:endParaRPr>
          </a:p>
          <a:p>
            <a:pPr>
              <a:buFont typeface="Wingdings" panose="05000000000000000000" pitchFamily="2" charset="2"/>
              <a:buChar char="Ø"/>
            </a:pPr>
            <a:r>
              <a:rPr lang="en-US" sz="2000" dirty="0" smtClean="0">
                <a:latin typeface="Times New Roman" pitchFamily="18" charset="0"/>
                <a:cs typeface="Times New Roman" pitchFamily="18" charset="0"/>
              </a:rPr>
              <a:t>One structure declared inside the another structure is called nested structure. We can access normal variables as well pointer variables.</a:t>
            </a:r>
          </a:p>
          <a:p>
            <a:pPr marL="0" indent="0">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struct out</a:t>
            </a:r>
          </a:p>
          <a:p>
            <a:pPr>
              <a:buNone/>
            </a:pP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Members of outer structure;</a:t>
            </a:r>
          </a:p>
          <a:p>
            <a:pPr>
              <a:buNone/>
            </a:pPr>
            <a:r>
              <a:rPr lang="en-US" sz="2000" dirty="0" smtClean="0">
                <a:latin typeface="Times New Roman" pitchFamily="18" charset="0"/>
                <a:cs typeface="Times New Roman" pitchFamily="18" charset="0"/>
              </a:rPr>
              <a:t>		Struct in</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Members of inner structure;</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inref</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outref</a:t>
            </a:r>
            <a:r>
              <a:rPr lang="en-US" sz="2000" dirty="0" smtClean="0">
                <a:latin typeface="Times New Roman" pitchFamily="18" charset="0"/>
                <a:cs typeface="Times New Roman" pitchFamily="18" charset="0"/>
              </a:rPr>
              <a:t>;</a:t>
            </a:r>
          </a:p>
          <a:p>
            <a:pPr>
              <a:buNone/>
            </a:pP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Nested Structure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13162325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12" y="620688"/>
            <a:ext cx="9005584" cy="6120680"/>
          </a:xfrm>
        </p:spPr>
        <p:txBody>
          <a:bodyPr>
            <a:noAutofit/>
          </a:bodyPr>
          <a:lstStyle/>
          <a:p>
            <a:pPr>
              <a:buNone/>
            </a:pPr>
            <a:r>
              <a:rPr lang="en-US" sz="2000" dirty="0" smtClean="0">
                <a:latin typeface="Times New Roman" pitchFamily="18" charset="0"/>
                <a:cs typeface="Times New Roman" pitchFamily="18" charset="0"/>
              </a:rPr>
              <a:t>struct Employee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int id;  </a:t>
            </a:r>
          </a:p>
          <a:p>
            <a:pPr>
              <a:buNone/>
            </a:pPr>
            <a:r>
              <a:rPr lang="en-US" sz="2000" dirty="0" smtClean="0">
                <a:latin typeface="Times New Roman" pitchFamily="18" charset="0"/>
                <a:cs typeface="Times New Roman" pitchFamily="18" charset="0"/>
              </a:rPr>
              <a:t>   char name[20];  </a:t>
            </a:r>
          </a:p>
          <a:p>
            <a:pPr>
              <a:buNone/>
            </a:pPr>
            <a:r>
              <a:rPr lang="en-US" sz="2000" dirty="0" smtClean="0">
                <a:latin typeface="Times New Roman" pitchFamily="18" charset="0"/>
                <a:cs typeface="Times New Roman" pitchFamily="18" charset="0"/>
              </a:rPr>
              <a:t>   struct Date  </a:t>
            </a:r>
          </a:p>
          <a:p>
            <a:pPr>
              <a:buNone/>
            </a:pPr>
            <a:r>
              <a:rPr lang="en-US" sz="2000" dirty="0" smtClean="0">
                <a:latin typeface="Times New Roman" pitchFamily="18" charset="0"/>
                <a:cs typeface="Times New Roman" pitchFamily="18" charset="0"/>
              </a:rPr>
              <a:t>    {  </a:t>
            </a:r>
          </a:p>
          <a:p>
            <a:pPr>
              <a:buNone/>
            </a:pPr>
            <a:r>
              <a:rPr lang="en-US" sz="2000" dirty="0" smtClean="0">
                <a:latin typeface="Times New Roman" pitchFamily="18" charset="0"/>
                <a:cs typeface="Times New Roman" pitchFamily="18" charset="0"/>
              </a:rPr>
              <a:t>      	int </a:t>
            </a:r>
            <a:r>
              <a:rPr lang="en-US" sz="2000" dirty="0" err="1" smtClean="0">
                <a:latin typeface="Times New Roman" pitchFamily="18" charset="0"/>
                <a:cs typeface="Times New Roman" pitchFamily="18" charset="0"/>
              </a:rPr>
              <a:t>dd</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int mm;  </a:t>
            </a:r>
          </a:p>
          <a:p>
            <a:pPr>
              <a:buNone/>
            </a:pPr>
            <a:r>
              <a:rPr lang="en-US" sz="2000" dirty="0" smtClean="0">
                <a:latin typeface="Times New Roman" pitchFamily="18" charset="0"/>
                <a:cs typeface="Times New Roman" pitchFamily="18" charset="0"/>
              </a:rPr>
              <a:t>     		 int </a:t>
            </a:r>
            <a:r>
              <a:rPr lang="en-US" sz="2000" dirty="0" err="1" smtClean="0">
                <a:latin typeface="Times New Roman" pitchFamily="18" charset="0"/>
                <a:cs typeface="Times New Roman" pitchFamily="18" charset="0"/>
              </a:rPr>
              <a:t>yyyy</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doj</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}e1;  </a:t>
            </a:r>
          </a:p>
          <a:p>
            <a:pPr>
              <a:buNone/>
            </a:pPr>
            <a:r>
              <a:rPr lang="en-US" sz="2000" dirty="0" smtClean="0">
                <a:latin typeface="Times New Roman" pitchFamily="18" charset="0"/>
                <a:cs typeface="Times New Roman" pitchFamily="18" charset="0"/>
              </a:rPr>
              <a:t>void main( )  {  </a:t>
            </a:r>
          </a:p>
          <a:p>
            <a:pPr>
              <a:buNone/>
            </a:pPr>
            <a:r>
              <a:rPr lang="en-US" sz="2000" dirty="0" smtClean="0">
                <a:latin typeface="Times New Roman" pitchFamily="18" charset="0"/>
                <a:cs typeface="Times New Roman" pitchFamily="18" charset="0"/>
              </a:rPr>
              <a:t>   //storing employee information  </a:t>
            </a:r>
          </a:p>
          <a:p>
            <a:pPr>
              <a:buNone/>
            </a:pPr>
            <a:r>
              <a:rPr lang="en-US" sz="2000" dirty="0" smtClean="0">
                <a:latin typeface="Times New Roman" pitchFamily="18" charset="0"/>
                <a:cs typeface="Times New Roman" pitchFamily="18" charset="0"/>
              </a:rPr>
              <a:t>   e1.id=101;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strcpy</a:t>
            </a:r>
            <a:r>
              <a:rPr lang="en-US" sz="2000" dirty="0" smtClean="0">
                <a:latin typeface="Times New Roman" pitchFamily="18" charset="0"/>
                <a:cs typeface="Times New Roman" pitchFamily="18" charset="0"/>
              </a:rPr>
              <a:t>(e1.name, "</a:t>
            </a:r>
            <a:r>
              <a:rPr lang="en-US" sz="2000" dirty="0" err="1" smtClean="0">
                <a:latin typeface="Times New Roman" pitchFamily="18" charset="0"/>
                <a:cs typeface="Times New Roman" pitchFamily="18" charset="0"/>
              </a:rPr>
              <a:t>indra</a:t>
            </a:r>
            <a:r>
              <a:rPr lang="en-US" sz="2000" dirty="0" smtClean="0">
                <a:latin typeface="Times New Roman" pitchFamily="18" charset="0"/>
                <a:cs typeface="Times New Roman" pitchFamily="18" charset="0"/>
              </a:rPr>
              <a:t>");//copying string into char array  </a:t>
            </a: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Nested Structure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09107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000100" y="1000108"/>
            <a:ext cx="7322395" cy="4643470"/>
          </a:xfrm>
          <a:prstGeom prst="rect">
            <a:avLst/>
          </a:prstGeom>
          <a:noFill/>
          <a:ln w="9525">
            <a:noFill/>
            <a:miter lim="800000"/>
            <a:headEnd/>
            <a:tailEnd/>
          </a:ln>
          <a:effectLst/>
        </p:spPr>
      </p:pic>
      <p:sp>
        <p:nvSpPr>
          <p:cNvPr id="5"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Structure of C Program</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6712"/>
            <a:ext cx="8229600" cy="6248400"/>
          </a:xfrm>
        </p:spPr>
        <p:txBody>
          <a:bodyPr>
            <a:normAutofit/>
          </a:bodyPr>
          <a:lstStyle/>
          <a:p>
            <a:pPr>
              <a:buNone/>
            </a:pPr>
            <a:r>
              <a:rPr lang="en-US" sz="2000" dirty="0" smtClean="0">
                <a:latin typeface="Times New Roman" pitchFamily="18" charset="0"/>
                <a:cs typeface="Times New Roman" pitchFamily="18" charset="0"/>
              </a:rPr>
              <a:t> 	e1.doj.dd=10;  </a:t>
            </a:r>
          </a:p>
          <a:p>
            <a:pPr>
              <a:buNone/>
            </a:pPr>
            <a:r>
              <a:rPr lang="en-US" sz="2000" dirty="0" smtClean="0">
                <a:latin typeface="Times New Roman" pitchFamily="18" charset="0"/>
                <a:cs typeface="Times New Roman" pitchFamily="18" charset="0"/>
              </a:rPr>
              <a:t>   	e1.doj.mm=11;  </a:t>
            </a:r>
          </a:p>
          <a:p>
            <a:pPr>
              <a:buNone/>
            </a:pPr>
            <a:r>
              <a:rPr lang="en-US" sz="2000" dirty="0" smtClean="0">
                <a:latin typeface="Times New Roman" pitchFamily="18" charset="0"/>
                <a:cs typeface="Times New Roman" pitchFamily="18" charset="0"/>
              </a:rPr>
              <a:t>   	e1.doj.yyyy=2014;   </a:t>
            </a:r>
          </a:p>
          <a:p>
            <a:pPr>
              <a:buNone/>
            </a:pPr>
            <a:r>
              <a:rPr lang="en-US" sz="2000" dirty="0" smtClean="0">
                <a:latin typeface="Times New Roman" pitchFamily="18" charset="0"/>
                <a:cs typeface="Times New Roman" pitchFamily="18" charset="0"/>
              </a:rPr>
              <a:t>// printing first employee information  </a:t>
            </a:r>
          </a:p>
          <a:p>
            <a:pPr>
              <a:buNone/>
            </a:pPr>
            <a:r>
              <a:rPr lang="en-US" sz="2000" dirty="0" smtClean="0">
                <a:latin typeface="Times New Roman" pitchFamily="18" charset="0"/>
                <a:cs typeface="Times New Roman" pitchFamily="18" charset="0"/>
              </a:rPr>
              <a:t>   printf( "employee id : %d\n", e1.id);  </a:t>
            </a:r>
          </a:p>
          <a:p>
            <a:pPr>
              <a:buNone/>
            </a:pPr>
            <a:r>
              <a:rPr lang="en-US" sz="2000" dirty="0" smtClean="0">
                <a:latin typeface="Times New Roman" pitchFamily="18" charset="0"/>
                <a:cs typeface="Times New Roman" pitchFamily="18" charset="0"/>
              </a:rPr>
              <a:t>   printf( "employee name : %s\n", e1.name);  </a:t>
            </a:r>
          </a:p>
          <a:p>
            <a:pPr>
              <a:buNone/>
            </a:pPr>
            <a:r>
              <a:rPr lang="en-US" sz="2000" dirty="0" smtClean="0">
                <a:latin typeface="Times New Roman" pitchFamily="18" charset="0"/>
                <a:cs typeface="Times New Roman" pitchFamily="18" charset="0"/>
              </a:rPr>
              <a:t>   printf( "employee date of joining (</a:t>
            </a:r>
            <a:r>
              <a:rPr lang="en-US" sz="2000" dirty="0" err="1" smtClean="0">
                <a:latin typeface="Times New Roman" pitchFamily="18" charset="0"/>
                <a:cs typeface="Times New Roman" pitchFamily="18" charset="0"/>
              </a:rPr>
              <a:t>dd</a:t>
            </a:r>
            <a:r>
              <a:rPr lang="en-US" sz="2000" dirty="0" smtClean="0">
                <a:latin typeface="Times New Roman" pitchFamily="18" charset="0"/>
                <a:cs typeface="Times New Roman" pitchFamily="18" charset="0"/>
              </a:rPr>
              <a:t>/mm/</a:t>
            </a:r>
            <a:r>
              <a:rPr lang="en-US" sz="2000" dirty="0" err="1" smtClean="0">
                <a:latin typeface="Times New Roman" pitchFamily="18" charset="0"/>
                <a:cs typeface="Times New Roman" pitchFamily="18" charset="0"/>
              </a:rPr>
              <a:t>yyyy</a:t>
            </a:r>
            <a:r>
              <a:rPr lang="en-US" sz="2000" dirty="0" smtClean="0">
                <a:latin typeface="Times New Roman" pitchFamily="18" charset="0"/>
                <a:cs typeface="Times New Roman" pitchFamily="18" charset="0"/>
              </a:rPr>
              <a:t>) : %d/%d/%d\n", e1.doj.dd,e1.doj.mm,e1.doj.yyyy);  </a:t>
            </a:r>
          </a:p>
          <a:p>
            <a:pPr>
              <a:buNone/>
            </a:pPr>
            <a:r>
              <a:rPr lang="en-US" sz="2000" dirty="0" smtClean="0">
                <a:latin typeface="Times New Roman" pitchFamily="18" charset="0"/>
                <a:cs typeface="Times New Roman" pitchFamily="18" charset="0"/>
              </a:rPr>
              <a:t>}  </a:t>
            </a: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Nested Structure Example cont..</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56719364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6165304"/>
          </a:xfrm>
        </p:spPr>
        <p:txBody>
          <a:bodyPr>
            <a:normAutofit fontScale="70000" lnSpcReduction="20000"/>
          </a:bodyPr>
          <a:lstStyle/>
          <a:p>
            <a:pPr>
              <a:buFont typeface="Wingdings" panose="05000000000000000000" pitchFamily="2" charset="2"/>
              <a:buChar char="Ø"/>
            </a:pPr>
            <a:r>
              <a:rPr lang="en-US" dirty="0" smtClean="0">
                <a:latin typeface="Times New Roman" pitchFamily="18" charset="0"/>
                <a:cs typeface="Times New Roman" pitchFamily="18" charset="0"/>
              </a:rPr>
              <a:t>It is collection of different data type which are grouped together. It is also like structure. Each element in union is called member.</a:t>
            </a:r>
          </a:p>
          <a:p>
            <a:pPr marL="0" indent="0">
              <a:buNone/>
            </a:pPr>
            <a:endParaRPr lang="en-US" dirty="0" smtClean="0">
              <a:latin typeface="Times New Roman" pitchFamily="18" charset="0"/>
              <a:cs typeface="Times New Roman" pitchFamily="18" charset="0"/>
            </a:endParaRPr>
          </a:p>
          <a:p>
            <a:pPr>
              <a:buFont typeface="Wingdings" panose="05000000000000000000" pitchFamily="2" charset="2"/>
              <a:buChar char="Ø"/>
            </a:pPr>
            <a:r>
              <a:rPr lang="en-US" dirty="0" smtClean="0">
                <a:latin typeface="Times New Roman" pitchFamily="18" charset="0"/>
                <a:cs typeface="Times New Roman" pitchFamily="18" charset="0"/>
              </a:rPr>
              <a:t>You can define many members in union, but only one member can have the value at any given time. Union uses the same memory location to store the data.</a:t>
            </a:r>
          </a:p>
          <a:p>
            <a:pPr marL="0" indent="0">
              <a:buNone/>
            </a:pPr>
            <a:endParaRPr lang="en-US" dirty="0" smtClean="0">
              <a:latin typeface="Times New Roman" pitchFamily="18" charset="0"/>
              <a:cs typeface="Times New Roman" pitchFamily="18" charset="0"/>
            </a:endParaRPr>
          </a:p>
          <a:p>
            <a:pPr>
              <a:buFont typeface="Wingdings" panose="05000000000000000000" pitchFamily="2" charset="2"/>
              <a:buChar char="Ø"/>
            </a:pPr>
            <a:r>
              <a:rPr lang="en-US" dirty="0" smtClean="0">
                <a:latin typeface="Times New Roman" pitchFamily="18" charset="0"/>
                <a:cs typeface="Times New Roman" pitchFamily="18" charset="0"/>
              </a:rPr>
              <a:t>Union holds value for one data type which requires large storage among their member.</a:t>
            </a:r>
          </a:p>
          <a:p>
            <a:pPr marL="0" indent="0">
              <a:buNone/>
            </a:pPr>
            <a:endParaRPr lang="en-US" dirty="0" smtClean="0">
              <a:latin typeface="Times New Roman" pitchFamily="18" charset="0"/>
              <a:cs typeface="Times New Roman" pitchFamily="18" charset="0"/>
            </a:endParaRPr>
          </a:p>
          <a:p>
            <a:pPr>
              <a:buFont typeface="Wingdings" panose="05000000000000000000" pitchFamily="2" charset="2"/>
              <a:buChar char="Ø"/>
            </a:pPr>
            <a:r>
              <a:rPr lang="en-US" dirty="0" smtClean="0">
                <a:latin typeface="Times New Roman" pitchFamily="18" charset="0"/>
                <a:cs typeface="Times New Roman" pitchFamily="18" charset="0"/>
              </a:rPr>
              <a:t>union keyword can be used to declare the union.</a:t>
            </a:r>
          </a:p>
          <a:p>
            <a:pPr>
              <a:buNone/>
            </a:pPr>
            <a:r>
              <a:rPr lang="en-US" b="1" dirty="0" smtClean="0">
                <a:latin typeface="Times New Roman" pitchFamily="18" charset="0"/>
                <a:cs typeface="Times New Roman" pitchFamily="18" charset="0"/>
              </a:rPr>
              <a:t>Syntax</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union </a:t>
            </a:r>
            <a:r>
              <a:rPr lang="en-US" dirty="0" err="1" smtClean="0">
                <a:latin typeface="Times New Roman" pitchFamily="18" charset="0"/>
                <a:cs typeface="Times New Roman" pitchFamily="18" charset="0"/>
              </a:rPr>
              <a:t>union_name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Data type variable_name1;</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Data type </a:t>
            </a:r>
            <a:r>
              <a:rPr lang="en-US" dirty="0" err="1" smtClean="0">
                <a:latin typeface="Times New Roman" pitchFamily="18" charset="0"/>
                <a:cs typeface="Times New Roman" pitchFamily="18" charset="0"/>
              </a:rPr>
              <a:t>variable_nameN</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union_reference_name</a:t>
            </a:r>
            <a:r>
              <a:rPr lang="en-US" dirty="0" smtClean="0">
                <a:latin typeface="Times New Roman" pitchFamily="18" charset="0"/>
                <a:cs typeface="Times New Roman" pitchFamily="18" charset="0"/>
              </a:rPr>
              <a:t>;</a:t>
            </a:r>
          </a:p>
          <a:p>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Union in C</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925052052"/>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33646"/>
            <a:ext cx="8229600" cy="6248400"/>
          </a:xfrm>
        </p:spPr>
        <p:txBody>
          <a:bodyPr numCol="2">
            <a:noAutofit/>
          </a:bodyPr>
          <a:lstStyle/>
          <a:p>
            <a:pPr>
              <a:buNone/>
            </a:pPr>
            <a:r>
              <a:rPr lang="en-US" sz="2100" dirty="0" smtClean="0">
                <a:latin typeface="Times New Roman" pitchFamily="18" charset="0"/>
                <a:cs typeface="Times New Roman" pitchFamily="18" charset="0"/>
              </a:rPr>
              <a:t>#include&lt;</a:t>
            </a:r>
            <a:r>
              <a:rPr lang="en-US" sz="2100" dirty="0" err="1" smtClean="0">
                <a:latin typeface="Times New Roman" pitchFamily="18" charset="0"/>
                <a:cs typeface="Times New Roman" pitchFamily="18" charset="0"/>
              </a:rPr>
              <a:t>stdio.h</a:t>
            </a:r>
            <a:r>
              <a:rPr lang="en-US" sz="2100" dirty="0" smtClean="0">
                <a:latin typeface="Times New Roman" pitchFamily="18" charset="0"/>
                <a:cs typeface="Times New Roman" pitchFamily="18" charset="0"/>
              </a:rPr>
              <a:t>&gt;</a:t>
            </a:r>
          </a:p>
          <a:p>
            <a:pPr>
              <a:buNone/>
            </a:pPr>
            <a:r>
              <a:rPr lang="en-US" sz="2100" dirty="0" smtClean="0">
                <a:latin typeface="Times New Roman" pitchFamily="18" charset="0"/>
                <a:cs typeface="Times New Roman" pitchFamily="18" charset="0"/>
              </a:rPr>
              <a:t>union tech{</a:t>
            </a:r>
          </a:p>
          <a:p>
            <a:pPr>
              <a:buNone/>
            </a:pPr>
            <a:r>
              <a:rPr lang="en-US" sz="2100" dirty="0" smtClean="0">
                <a:latin typeface="Times New Roman" pitchFamily="18" charset="0"/>
                <a:cs typeface="Times New Roman" pitchFamily="18" charset="0"/>
              </a:rPr>
              <a:t>	int id;</a:t>
            </a:r>
          </a:p>
          <a:p>
            <a:pPr>
              <a:buNone/>
            </a:pPr>
            <a:r>
              <a:rPr lang="en-US" sz="2100" dirty="0" smtClean="0">
                <a:latin typeface="Times New Roman" pitchFamily="18" charset="0"/>
                <a:cs typeface="Times New Roman" pitchFamily="18" charset="0"/>
              </a:rPr>
              <a:t>	char name[15];</a:t>
            </a:r>
          </a:p>
          <a:p>
            <a:pPr>
              <a:buNone/>
            </a:pPr>
            <a:r>
              <a:rPr lang="en-US" sz="2100" dirty="0" smtClean="0">
                <a:latin typeface="Times New Roman" pitchFamily="18" charset="0"/>
                <a:cs typeface="Times New Roman" pitchFamily="18" charset="0"/>
              </a:rPr>
              <a:t>}</a:t>
            </a:r>
            <a:r>
              <a:rPr lang="en-US" sz="2100" dirty="0" err="1" smtClean="0">
                <a:latin typeface="Times New Roman" pitchFamily="18" charset="0"/>
                <a:cs typeface="Times New Roman" pitchFamily="18" charset="0"/>
              </a:rPr>
              <a:t>tr</a:t>
            </a:r>
            <a:r>
              <a:rPr lang="en-US" sz="2100" dirty="0" smtClean="0">
                <a:latin typeface="Times New Roman" pitchFamily="18" charset="0"/>
                <a:cs typeface="Times New Roman" pitchFamily="18" charset="0"/>
              </a:rPr>
              <a:t>;</a:t>
            </a:r>
          </a:p>
          <a:p>
            <a:pPr>
              <a:buNone/>
            </a:pPr>
            <a:r>
              <a:rPr lang="en-US" sz="2100" dirty="0" smtClean="0">
                <a:latin typeface="Times New Roman" pitchFamily="18" charset="0"/>
                <a:cs typeface="Times New Roman" pitchFamily="18" charset="0"/>
              </a:rPr>
              <a:t>void main(){</a:t>
            </a:r>
          </a:p>
          <a:p>
            <a:pPr>
              <a:buNone/>
            </a:pPr>
            <a:r>
              <a:rPr lang="en-US" sz="2100" dirty="0" smtClean="0">
                <a:latin typeface="Times New Roman" pitchFamily="18" charset="0"/>
                <a:cs typeface="Times New Roman" pitchFamily="18" charset="0"/>
              </a:rPr>
              <a:t>	printf("enter developer id:");</a:t>
            </a:r>
          </a:p>
          <a:p>
            <a:pPr>
              <a:buNone/>
            </a:pPr>
            <a:r>
              <a:rPr lang="en-US" sz="2100" dirty="0" smtClean="0">
                <a:latin typeface="Times New Roman" pitchFamily="18" charset="0"/>
                <a:cs typeface="Times New Roman" pitchFamily="18" charset="0"/>
              </a:rPr>
              <a:t>	scanf("%</a:t>
            </a:r>
            <a:r>
              <a:rPr lang="en-US" sz="2100" dirty="0" err="1" smtClean="0">
                <a:latin typeface="Times New Roman" pitchFamily="18" charset="0"/>
                <a:cs typeface="Times New Roman" pitchFamily="18" charset="0"/>
              </a:rPr>
              <a:t>d",&amp;tr.id</a:t>
            </a:r>
            <a:r>
              <a:rPr lang="en-US" sz="2100" dirty="0" smtClean="0">
                <a:latin typeface="Times New Roman" pitchFamily="18" charset="0"/>
                <a:cs typeface="Times New Roman" pitchFamily="18" charset="0"/>
              </a:rPr>
              <a:t>);</a:t>
            </a:r>
          </a:p>
          <a:p>
            <a:pPr>
              <a:buNone/>
            </a:pPr>
            <a:r>
              <a:rPr lang="en-US" sz="2100" dirty="0" smtClean="0">
                <a:latin typeface="Times New Roman" pitchFamily="18" charset="0"/>
                <a:cs typeface="Times New Roman" pitchFamily="18" charset="0"/>
              </a:rPr>
              <a:t>	printf("enter developer name:");</a:t>
            </a:r>
          </a:p>
          <a:p>
            <a:pPr>
              <a:buNone/>
            </a:pPr>
            <a:r>
              <a:rPr lang="en-US" sz="2100" dirty="0" smtClean="0">
                <a:latin typeface="Times New Roman" pitchFamily="18" charset="0"/>
                <a:cs typeface="Times New Roman" pitchFamily="18" charset="0"/>
              </a:rPr>
              <a:t>	scanf("%</a:t>
            </a:r>
            <a:r>
              <a:rPr lang="en-US" sz="2100" dirty="0" err="1" smtClean="0">
                <a:latin typeface="Times New Roman" pitchFamily="18" charset="0"/>
                <a:cs typeface="Times New Roman" pitchFamily="18" charset="0"/>
              </a:rPr>
              <a:t>s",&amp;tr.name</a:t>
            </a:r>
            <a:r>
              <a:rPr lang="en-US" sz="2100" dirty="0" smtClean="0">
                <a:latin typeface="Times New Roman" pitchFamily="18" charset="0"/>
                <a:cs typeface="Times New Roman" pitchFamily="18" charset="0"/>
              </a:rPr>
              <a:t>);</a:t>
            </a:r>
          </a:p>
          <a:p>
            <a:pPr>
              <a:buNone/>
            </a:pPr>
            <a:r>
              <a:rPr lang="en-US" sz="2100" dirty="0" smtClean="0">
                <a:latin typeface="Times New Roman" pitchFamily="18" charset="0"/>
                <a:cs typeface="Times New Roman" pitchFamily="18" charset="0"/>
              </a:rPr>
              <a:t>	printf("developer details are\n");</a:t>
            </a:r>
          </a:p>
          <a:p>
            <a:pPr>
              <a:buNone/>
            </a:pPr>
            <a:r>
              <a:rPr lang="en-US" sz="2100" dirty="0" smtClean="0">
                <a:latin typeface="Times New Roman" pitchFamily="18" charset="0"/>
                <a:cs typeface="Times New Roman" pitchFamily="18" charset="0"/>
              </a:rPr>
              <a:t>	printf("id=%</a:t>
            </a:r>
            <a:r>
              <a:rPr lang="en-US" sz="2100" dirty="0" err="1" smtClean="0">
                <a:latin typeface="Times New Roman" pitchFamily="18" charset="0"/>
                <a:cs typeface="Times New Roman" pitchFamily="18" charset="0"/>
              </a:rPr>
              <a:t>d",tr.id</a:t>
            </a:r>
            <a:r>
              <a:rPr lang="en-US" sz="2100" dirty="0" smtClean="0">
                <a:latin typeface="Times New Roman" pitchFamily="18" charset="0"/>
                <a:cs typeface="Times New Roman" pitchFamily="18" charset="0"/>
              </a:rPr>
              <a:t>);</a:t>
            </a:r>
          </a:p>
          <a:p>
            <a:pPr>
              <a:buNone/>
            </a:pPr>
            <a:r>
              <a:rPr lang="en-US" sz="2100" dirty="0" smtClean="0">
                <a:latin typeface="Times New Roman" pitchFamily="18" charset="0"/>
                <a:cs typeface="Times New Roman" pitchFamily="18" charset="0"/>
              </a:rPr>
              <a:t>	printf("name=%</a:t>
            </a:r>
            <a:r>
              <a:rPr lang="en-US" sz="2100" dirty="0" err="1" smtClean="0">
                <a:latin typeface="Times New Roman" pitchFamily="18" charset="0"/>
                <a:cs typeface="Times New Roman" pitchFamily="18" charset="0"/>
              </a:rPr>
              <a:t>s",tr.name</a:t>
            </a:r>
            <a:r>
              <a:rPr lang="en-US" sz="2100" dirty="0" smtClean="0">
                <a:latin typeface="Times New Roman" pitchFamily="18" charset="0"/>
                <a:cs typeface="Times New Roman" pitchFamily="18" charset="0"/>
              </a:rPr>
              <a:t>);</a:t>
            </a:r>
          </a:p>
          <a:p>
            <a:pPr>
              <a:buNone/>
            </a:pPr>
            <a:r>
              <a:rPr lang="en-US" sz="2100" dirty="0" smtClean="0">
                <a:latin typeface="Times New Roman" pitchFamily="18" charset="0"/>
                <a:cs typeface="Times New Roman" pitchFamily="18" charset="0"/>
              </a:rPr>
              <a:t>}</a:t>
            </a:r>
          </a:p>
          <a:p>
            <a:pPr>
              <a:buNone/>
            </a:pPr>
            <a:endParaRPr lang="en-US" sz="2100"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Union in C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8676587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Enum </a:t>
            </a:r>
            <a:endParaRPr lang="en-US" sz="3600" b="1" dirty="0">
              <a:solidFill>
                <a:schemeClr val="bg1"/>
              </a:solidFill>
              <a:latin typeface="Times New Roman" pitchFamily="18" charset="0"/>
              <a:cs typeface="Times New Roman" pitchFamily="18" charset="0"/>
            </a:endParaRPr>
          </a:p>
        </p:txBody>
      </p:sp>
      <p:sp>
        <p:nvSpPr>
          <p:cNvPr id="2" name="Content Placeholder 1"/>
          <p:cNvSpPr>
            <a:spLocks noGrp="1"/>
          </p:cNvSpPr>
          <p:nvPr>
            <p:ph idx="1"/>
          </p:nvPr>
        </p:nvSpPr>
        <p:spPr>
          <a:xfrm>
            <a:off x="107504" y="692696"/>
            <a:ext cx="9036496" cy="6048672"/>
          </a:xfrm>
        </p:spPr>
        <p:txBody>
          <a:bodyPr/>
          <a:lstStyle/>
          <a:p>
            <a:pPr>
              <a:buFont typeface="Wingdings" panose="05000000000000000000" pitchFamily="2" charset="2"/>
              <a:buChar char="Ø"/>
            </a:pPr>
            <a:r>
              <a:rPr lang="en-US" dirty="0" smtClean="0"/>
              <a:t>Enum is user defined datatype which consists of a set of named integer constants.</a:t>
            </a:r>
          </a:p>
          <a:p>
            <a:pPr marL="0" indent="0">
              <a:buNone/>
            </a:pPr>
            <a:r>
              <a:rPr lang="en-US" dirty="0" err="1">
                <a:solidFill>
                  <a:schemeClr val="tx2">
                    <a:lumMod val="60000"/>
                    <a:lumOff val="40000"/>
                  </a:schemeClr>
                </a:solidFill>
              </a:rPr>
              <a:t>e</a:t>
            </a:r>
            <a:r>
              <a:rPr lang="en-US" dirty="0" err="1" smtClean="0">
                <a:solidFill>
                  <a:schemeClr val="tx2">
                    <a:lumMod val="60000"/>
                    <a:lumOff val="40000"/>
                  </a:schemeClr>
                </a:solidFill>
              </a:rPr>
              <a:t>num</a:t>
            </a:r>
            <a:r>
              <a:rPr lang="en-US" dirty="0" smtClean="0">
                <a:solidFill>
                  <a:schemeClr val="tx2">
                    <a:lumMod val="60000"/>
                    <a:lumOff val="40000"/>
                  </a:schemeClr>
                </a:solidFill>
              </a:rPr>
              <a:t> </a:t>
            </a:r>
            <a:r>
              <a:rPr lang="en-US" dirty="0" err="1" smtClean="0">
                <a:solidFill>
                  <a:schemeClr val="tx2">
                    <a:lumMod val="60000"/>
                    <a:lumOff val="40000"/>
                  </a:schemeClr>
                </a:solidFill>
              </a:rPr>
              <a:t>accType</a:t>
            </a:r>
            <a:r>
              <a:rPr lang="en-US" dirty="0" smtClean="0">
                <a:solidFill>
                  <a:schemeClr val="tx2">
                    <a:lumMod val="60000"/>
                    <a:lumOff val="40000"/>
                  </a:schemeClr>
                </a:solidFill>
              </a:rPr>
              <a:t>{SAVING,FIXED,RECURRING};</a:t>
            </a:r>
          </a:p>
          <a:p>
            <a:pPr marL="0" indent="0">
              <a:buNone/>
            </a:pPr>
            <a:endParaRPr lang="en-US" dirty="0" smtClean="0">
              <a:solidFill>
                <a:schemeClr val="tx2">
                  <a:lumMod val="60000"/>
                  <a:lumOff val="40000"/>
                </a:schemeClr>
              </a:solidFill>
            </a:endParaRPr>
          </a:p>
          <a:p>
            <a:pPr>
              <a:buFont typeface="Wingdings" panose="05000000000000000000" pitchFamily="2" charset="2"/>
              <a:buChar char="Ø"/>
            </a:pPr>
            <a:r>
              <a:rPr lang="en-US" dirty="0" smtClean="0"/>
              <a:t>Each member starts with 0 by default and is incremented by 1 for each next member.</a:t>
            </a:r>
          </a:p>
          <a:p>
            <a:pPr marL="0" indent="0">
              <a:buNone/>
            </a:pPr>
            <a:r>
              <a:rPr lang="en-US" dirty="0" smtClean="0"/>
              <a:t>	</a:t>
            </a:r>
            <a:r>
              <a:rPr lang="en-US" dirty="0" err="1" smtClean="0"/>
              <a:t>enum</a:t>
            </a:r>
            <a:r>
              <a:rPr lang="en-US" dirty="0" smtClean="0"/>
              <a:t> </a:t>
            </a:r>
            <a:r>
              <a:rPr lang="en-US" dirty="0" err="1" smtClean="0"/>
              <a:t>accType</a:t>
            </a:r>
            <a:r>
              <a:rPr lang="en-US" dirty="0" smtClean="0"/>
              <a:t> at;</a:t>
            </a:r>
          </a:p>
          <a:p>
            <a:pPr marL="0" indent="0">
              <a:buNone/>
            </a:pPr>
            <a:r>
              <a:rPr lang="en-US" dirty="0" smtClean="0"/>
              <a:t>	at=SAVING;</a:t>
            </a:r>
          </a:p>
          <a:p>
            <a:pPr marL="0" indent="0">
              <a:buNone/>
            </a:pPr>
            <a:r>
              <a:rPr lang="en-US" dirty="0" smtClean="0"/>
              <a:t>	printf(“%</a:t>
            </a:r>
            <a:r>
              <a:rPr lang="en-US" dirty="0" err="1" smtClean="0"/>
              <a:t>d”,at</a:t>
            </a:r>
            <a:r>
              <a:rPr lang="en-US" dirty="0" smtClean="0"/>
              <a:t>); //which prints 0</a:t>
            </a:r>
            <a:endParaRPr lang="en-US" dirty="0"/>
          </a:p>
        </p:txBody>
      </p:sp>
    </p:spTree>
    <p:extLst>
      <p:ext uri="{BB962C8B-B14F-4D97-AF65-F5344CB8AC3E}">
        <p14:creationId xmlns="" xmlns:p14="http://schemas.microsoft.com/office/powerpoint/2010/main" val="294493439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09660" cy="6115724"/>
          </a:xfrm>
        </p:spPr>
        <p:txBody>
          <a:bodyPr>
            <a:normAutofit fontScale="70000" lnSpcReduction="20000"/>
          </a:bodyPr>
          <a:lstStyle/>
          <a:p>
            <a:pPr>
              <a:buNone/>
            </a:pPr>
            <a:r>
              <a:rPr lang="en-US" dirty="0" smtClean="0">
                <a:latin typeface="Times New Roman" pitchFamily="18" charset="0"/>
                <a:cs typeface="Times New Roman" pitchFamily="18" charset="0"/>
              </a:rPr>
              <a:t>There are 2 types memory allocation available in C.</a:t>
            </a:r>
          </a:p>
          <a:p>
            <a:pPr>
              <a:buNone/>
            </a:pPr>
            <a:r>
              <a:rPr lang="en-US" dirty="0" smtClean="0">
                <a:latin typeface="Times New Roman" pitchFamily="18" charset="0"/>
                <a:cs typeface="Times New Roman" pitchFamily="18" charset="0"/>
              </a:rPr>
              <a:t>	1. Static memory allocation</a:t>
            </a:r>
          </a:p>
          <a:p>
            <a:pPr>
              <a:buNone/>
            </a:pPr>
            <a:r>
              <a:rPr lang="en-US" dirty="0" smtClean="0">
                <a:latin typeface="Times New Roman" pitchFamily="18" charset="0"/>
                <a:cs typeface="Times New Roman" pitchFamily="18" charset="0"/>
              </a:rPr>
              <a:t>	2. Dynamic memory allocation</a:t>
            </a:r>
          </a:p>
          <a:p>
            <a:pPr>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Static memory allocation</a:t>
            </a:r>
            <a:endParaRPr lang="en-US" dirty="0" smtClean="0">
              <a:latin typeface="Times New Roman" pitchFamily="18" charset="0"/>
              <a:cs typeface="Times New Roman" pitchFamily="18" charset="0"/>
            </a:endParaRPr>
          </a:p>
          <a:p>
            <a:pPr algn="just">
              <a:buFont typeface="Wingdings" panose="05000000000000000000" pitchFamily="2" charset="2"/>
              <a:buChar char="Ø"/>
            </a:pPr>
            <a:r>
              <a:rPr lang="en-US" dirty="0" smtClean="0">
                <a:latin typeface="Times New Roman" pitchFamily="18" charset="0"/>
                <a:cs typeface="Times New Roman" pitchFamily="18" charset="0"/>
              </a:rPr>
              <a:t>It is used to allocate the memory at compile time. Size is fixed when program is created. We can change the memory size while run time. It is used to implement the data segments.</a:t>
            </a:r>
          </a:p>
          <a:p>
            <a:pPr algn="just">
              <a:buFont typeface="Wingdings" panose="05000000000000000000" pitchFamily="2" charset="2"/>
              <a:buChar char="Ø"/>
            </a:pPr>
            <a:r>
              <a:rPr lang="en-US" dirty="0" smtClean="0">
                <a:latin typeface="Times New Roman" pitchFamily="18" charset="0"/>
                <a:cs typeface="Times New Roman" pitchFamily="18" charset="0"/>
              </a:rPr>
              <a:t>It can be allocate the memory faster than the dynamic allocation. More memory space is required.</a:t>
            </a:r>
          </a:p>
          <a:p>
            <a:pPr marL="0" indent="0" algn="just">
              <a:buNone/>
            </a:pPr>
            <a:endParaRPr lang="en-US"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Dynamic memory allocation </a:t>
            </a:r>
            <a:endParaRPr lang="en-US" dirty="0" smtClean="0">
              <a:latin typeface="Times New Roman" pitchFamily="18" charset="0"/>
              <a:cs typeface="Times New Roman" pitchFamily="18" charset="0"/>
            </a:endParaRPr>
          </a:p>
          <a:p>
            <a:pPr algn="just">
              <a:buFont typeface="Wingdings" panose="05000000000000000000" pitchFamily="2" charset="2"/>
              <a:buChar char="Ø"/>
            </a:pPr>
            <a:r>
              <a:rPr lang="en-US" dirty="0" smtClean="0">
                <a:latin typeface="Times New Roman" pitchFamily="18" charset="0"/>
                <a:cs typeface="Times New Roman" pitchFamily="18" charset="0"/>
              </a:rPr>
              <a:t>It is used to allocate the memory at runtime. It can used to release the unwanted memory space during the program execution.</a:t>
            </a:r>
          </a:p>
          <a:p>
            <a:pPr algn="just">
              <a:buFont typeface="Wingdings" panose="05000000000000000000" pitchFamily="2" charset="2"/>
              <a:buChar char="Ø"/>
            </a:pPr>
            <a:r>
              <a:rPr lang="en-US" dirty="0" smtClean="0">
                <a:latin typeface="Times New Roman" pitchFamily="18" charset="0"/>
                <a:cs typeface="Times New Roman" pitchFamily="18" charset="0"/>
              </a:rPr>
              <a:t>It is used to modify the size of the previously allotted memory </a:t>
            </a:r>
            <a:r>
              <a:rPr lang="en-US" dirty="0" err="1" smtClean="0">
                <a:latin typeface="Times New Roman" pitchFamily="18" charset="0"/>
                <a:cs typeface="Times New Roman" pitchFamily="18" charset="0"/>
              </a:rPr>
              <a:t>space.It</a:t>
            </a:r>
            <a:r>
              <a:rPr lang="en-US" dirty="0" smtClean="0">
                <a:latin typeface="Times New Roman" pitchFamily="18" charset="0"/>
                <a:cs typeface="Times New Roman" pitchFamily="18" charset="0"/>
              </a:rPr>
              <a:t> allots memory space to array of elements and initialized to them 0.</a:t>
            </a:r>
          </a:p>
          <a:p>
            <a:pPr algn="just">
              <a:buFont typeface="Wingdings" panose="05000000000000000000" pitchFamily="2" charset="2"/>
              <a:buChar char="Ø"/>
            </a:pPr>
            <a:r>
              <a:rPr lang="en-US" dirty="0" smtClean="0">
                <a:latin typeface="Times New Roman" pitchFamily="18" charset="0"/>
                <a:cs typeface="Times New Roman" pitchFamily="18" charset="0"/>
              </a:rPr>
              <a:t>Less memory space is required. Slower than the static allocation.</a:t>
            </a:r>
          </a:p>
          <a:p>
            <a:pPr>
              <a:buNone/>
            </a:pPr>
            <a:endParaRPr lang="en-US"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Dynamic Memory Allocation </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8043055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070836" cy="6552728"/>
          </a:xfrm>
        </p:spPr>
        <p:txBody>
          <a:bodyPr>
            <a:normAutofit fontScale="47500" lnSpcReduction="20000"/>
          </a:bodyPr>
          <a:lstStyle/>
          <a:p>
            <a:pPr>
              <a:buNone/>
            </a:pPr>
            <a:r>
              <a:rPr lang="en-US" sz="4200" dirty="0" smtClean="0">
                <a:latin typeface="Times New Roman" pitchFamily="18" charset="0"/>
                <a:cs typeface="Times New Roman" pitchFamily="18" charset="0"/>
              </a:rPr>
              <a:t>It has 4 functions of </a:t>
            </a:r>
            <a:r>
              <a:rPr lang="en-US" sz="4200" dirty="0" err="1" smtClean="0">
                <a:latin typeface="Times New Roman" pitchFamily="18" charset="0"/>
                <a:cs typeface="Times New Roman" pitchFamily="18" charset="0"/>
              </a:rPr>
              <a:t>stdlib.h</a:t>
            </a:r>
            <a:r>
              <a:rPr lang="en-US" sz="4200" dirty="0" smtClean="0">
                <a:latin typeface="Times New Roman" pitchFamily="18" charset="0"/>
                <a:cs typeface="Times New Roman" pitchFamily="18" charset="0"/>
              </a:rPr>
              <a:t> header file as follows.</a:t>
            </a:r>
          </a:p>
          <a:p>
            <a:pPr marL="742950" lvl="0" indent="-742950">
              <a:buFont typeface="+mj-lt"/>
              <a:buAutoNum type="arabicPeriod"/>
            </a:pPr>
            <a:r>
              <a:rPr lang="en-US" sz="4200" dirty="0" smtClean="0">
                <a:latin typeface="Times New Roman" pitchFamily="18" charset="0"/>
                <a:cs typeface="Times New Roman" pitchFamily="18" charset="0"/>
              </a:rPr>
              <a:t>	malloc( )	</a:t>
            </a:r>
          </a:p>
          <a:p>
            <a:pPr marL="742950" lvl="0" indent="-742950">
              <a:buFont typeface="+mj-lt"/>
              <a:buAutoNum type="arabicPeriod"/>
            </a:pPr>
            <a:r>
              <a:rPr lang="en-US" sz="4200" dirty="0" smtClean="0">
                <a:latin typeface="Times New Roman" pitchFamily="18" charset="0"/>
                <a:cs typeface="Times New Roman" pitchFamily="18" charset="0"/>
              </a:rPr>
              <a:t>	calloc( )</a:t>
            </a:r>
          </a:p>
          <a:p>
            <a:pPr marL="742950" lvl="0" indent="-742950">
              <a:buFont typeface="+mj-lt"/>
              <a:buAutoNum type="arabicPeriod"/>
            </a:pPr>
            <a:r>
              <a:rPr lang="en-US" sz="4200" dirty="0" smtClean="0">
                <a:latin typeface="Times New Roman" pitchFamily="18" charset="0"/>
                <a:cs typeface="Times New Roman" pitchFamily="18" charset="0"/>
              </a:rPr>
              <a:t>	realloc( )</a:t>
            </a:r>
          </a:p>
          <a:p>
            <a:pPr marL="742950" lvl="0" indent="-742950">
              <a:buFont typeface="+mj-lt"/>
              <a:buAutoNum type="arabicPeriod"/>
            </a:pPr>
            <a:r>
              <a:rPr lang="en-US" sz="4200" dirty="0" smtClean="0">
                <a:latin typeface="Times New Roman" pitchFamily="18" charset="0"/>
                <a:cs typeface="Times New Roman" pitchFamily="18" charset="0"/>
              </a:rPr>
              <a:t>	free( )</a:t>
            </a:r>
          </a:p>
          <a:p>
            <a:pPr>
              <a:buNone/>
            </a:pPr>
            <a:r>
              <a:rPr lang="en-US" sz="4200" b="1" dirty="0" smtClean="0">
                <a:latin typeface="Times New Roman" pitchFamily="18" charset="0"/>
                <a:cs typeface="Times New Roman" pitchFamily="18" charset="0"/>
              </a:rPr>
              <a:t>malloc()</a:t>
            </a:r>
            <a:endParaRPr lang="en-US" sz="4200" dirty="0" smtClean="0">
              <a:latin typeface="Times New Roman" pitchFamily="18" charset="0"/>
              <a:cs typeface="Times New Roman" pitchFamily="18" charset="0"/>
            </a:endParaRPr>
          </a:p>
          <a:p>
            <a:pPr>
              <a:buFont typeface="Wingdings" panose="05000000000000000000" pitchFamily="2" charset="2"/>
              <a:buChar char="Ø"/>
            </a:pPr>
            <a:r>
              <a:rPr lang="en-US" sz="4200" dirty="0" smtClean="0">
                <a:latin typeface="Times New Roman" pitchFamily="18" charset="0"/>
                <a:cs typeface="Times New Roman" pitchFamily="18" charset="0"/>
              </a:rPr>
              <a:t>The malloc( ) is used for memory allocation. It allocated memory of specified size of the bytes.</a:t>
            </a:r>
          </a:p>
          <a:p>
            <a:pPr>
              <a:buFont typeface="Wingdings" panose="05000000000000000000" pitchFamily="2" charset="2"/>
              <a:buChar char="Ø"/>
            </a:pPr>
            <a:endParaRPr lang="en-US" sz="4200" dirty="0" smtClean="0">
              <a:latin typeface="Times New Roman" pitchFamily="18" charset="0"/>
              <a:cs typeface="Times New Roman" pitchFamily="18" charset="0"/>
            </a:endParaRPr>
          </a:p>
          <a:p>
            <a:pPr>
              <a:buFont typeface="Wingdings" panose="05000000000000000000" pitchFamily="2" charset="2"/>
              <a:buChar char="Ø"/>
            </a:pPr>
            <a:r>
              <a:rPr lang="en-US" sz="4200" dirty="0" smtClean="0">
                <a:latin typeface="Times New Roman" pitchFamily="18" charset="0"/>
                <a:cs typeface="Times New Roman" pitchFamily="18" charset="0"/>
              </a:rPr>
              <a:t>It doesn’t not initialize  memory at compile time. So by default it has garbage value.</a:t>
            </a:r>
          </a:p>
          <a:p>
            <a:pPr marL="0" indent="0">
              <a:buNone/>
            </a:pPr>
            <a:endParaRPr lang="en-US" sz="4200" dirty="0" smtClean="0">
              <a:latin typeface="Times New Roman" pitchFamily="18" charset="0"/>
              <a:cs typeface="Times New Roman" pitchFamily="18" charset="0"/>
            </a:endParaRPr>
          </a:p>
          <a:p>
            <a:pPr>
              <a:buFont typeface="Wingdings" panose="05000000000000000000" pitchFamily="2" charset="2"/>
              <a:buChar char="Ø"/>
            </a:pPr>
            <a:r>
              <a:rPr lang="en-US" sz="4200" dirty="0" smtClean="0">
                <a:latin typeface="Times New Roman" pitchFamily="18" charset="0"/>
                <a:cs typeface="Times New Roman" pitchFamily="18" charset="0"/>
              </a:rPr>
              <a:t>It returns the null pointer if it doesn’t have specified amount of memory.</a:t>
            </a:r>
          </a:p>
          <a:p>
            <a:pPr>
              <a:buNone/>
            </a:pPr>
            <a:r>
              <a:rPr lang="en-US" sz="4200" b="1" dirty="0" smtClean="0">
                <a:latin typeface="Times New Roman" pitchFamily="18" charset="0"/>
                <a:cs typeface="Times New Roman" pitchFamily="18" charset="0"/>
              </a:rPr>
              <a:t>Syntax</a:t>
            </a:r>
            <a:endParaRPr lang="en-US" sz="4200" dirty="0" smtClean="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	</a:t>
            </a:r>
            <a:r>
              <a:rPr lang="en-US" sz="4200" dirty="0" err="1" smtClean="0">
                <a:latin typeface="Times New Roman" pitchFamily="18" charset="0"/>
                <a:cs typeface="Times New Roman" pitchFamily="18" charset="0"/>
              </a:rPr>
              <a:t>ptr_variable</a:t>
            </a:r>
            <a:r>
              <a:rPr lang="en-US" sz="4200" dirty="0" smtClean="0">
                <a:latin typeface="Times New Roman" pitchFamily="18" charset="0"/>
                <a:cs typeface="Times New Roman" pitchFamily="18" charset="0"/>
              </a:rPr>
              <a:t>=(type cast*)malloc(number*</a:t>
            </a:r>
            <a:r>
              <a:rPr lang="en-US" sz="4200" dirty="0" err="1" smtClean="0">
                <a:latin typeface="Times New Roman" pitchFamily="18" charset="0"/>
                <a:cs typeface="Times New Roman" pitchFamily="18" charset="0"/>
              </a:rPr>
              <a:t>sizeof</a:t>
            </a:r>
            <a:r>
              <a:rPr lang="en-US" sz="4200" dirty="0" smtClean="0">
                <a:latin typeface="Times New Roman" pitchFamily="18" charset="0"/>
                <a:cs typeface="Times New Roman" pitchFamily="18" charset="0"/>
              </a:rPr>
              <a:t>(bytes));</a:t>
            </a:r>
          </a:p>
          <a:p>
            <a:pPr>
              <a:buNone/>
            </a:pPr>
            <a:endParaRPr lang="en-US" sz="4200" dirty="0" smtClean="0">
              <a:latin typeface="Times New Roman" pitchFamily="18" charset="0"/>
              <a:cs typeface="Times New Roman" pitchFamily="18" charset="0"/>
            </a:endParaRPr>
          </a:p>
          <a:p>
            <a:pPr>
              <a:buNone/>
            </a:pPr>
            <a:r>
              <a:rPr lang="en-US" sz="4200" b="1" dirty="0" smtClean="0">
                <a:latin typeface="Times New Roman" pitchFamily="18" charset="0"/>
                <a:cs typeface="Times New Roman" pitchFamily="18" charset="0"/>
              </a:rPr>
              <a:t>free( )</a:t>
            </a:r>
            <a:endParaRPr lang="en-US" sz="4200" dirty="0" smtClean="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It is used to </a:t>
            </a:r>
            <a:r>
              <a:rPr lang="en-US" sz="4400" dirty="0" smtClean="0">
                <a:latin typeface="Times New Roman" pitchFamily="18" charset="0"/>
                <a:cs typeface="Times New Roman" pitchFamily="18" charset="0"/>
              </a:rPr>
              <a:t>releasing</a:t>
            </a:r>
            <a:r>
              <a:rPr lang="en-US" sz="4200" dirty="0" smtClean="0">
                <a:latin typeface="Times New Roman" pitchFamily="18" charset="0"/>
                <a:cs typeface="Times New Roman" pitchFamily="18" charset="0"/>
              </a:rPr>
              <a:t> the memory allocated by the malloc( ) , calloc( ) and realloc( ) functions. It returns the memory to the system.</a:t>
            </a:r>
          </a:p>
          <a:p>
            <a:pPr>
              <a:buNone/>
            </a:pPr>
            <a:r>
              <a:rPr lang="en-US" sz="4200" b="1" dirty="0" smtClean="0">
                <a:latin typeface="Times New Roman" pitchFamily="18" charset="0"/>
                <a:cs typeface="Times New Roman" pitchFamily="18" charset="0"/>
              </a:rPr>
              <a:t>Syntax:</a:t>
            </a:r>
            <a:endParaRPr lang="en-US" sz="4200" dirty="0" smtClean="0">
              <a:latin typeface="Times New Roman" pitchFamily="18" charset="0"/>
              <a:cs typeface="Times New Roman" pitchFamily="18" charset="0"/>
            </a:endParaRPr>
          </a:p>
          <a:p>
            <a:pPr>
              <a:buNone/>
            </a:pPr>
            <a:r>
              <a:rPr lang="en-US" sz="4200" dirty="0" smtClean="0">
                <a:latin typeface="Times New Roman" pitchFamily="18" charset="0"/>
                <a:cs typeface="Times New Roman" pitchFamily="18" charset="0"/>
              </a:rPr>
              <a:t>	free(</a:t>
            </a:r>
            <a:r>
              <a:rPr lang="en-US" sz="4200" dirty="0" err="1" smtClean="0">
                <a:latin typeface="Times New Roman" pitchFamily="18" charset="0"/>
                <a:cs typeface="Times New Roman" pitchFamily="18" charset="0"/>
              </a:rPr>
              <a:t>variable_name</a:t>
            </a:r>
            <a:r>
              <a:rPr lang="en-US" sz="4200" dirty="0" smtClean="0">
                <a:latin typeface="Times New Roman" pitchFamily="18" charset="0"/>
                <a:cs typeface="Times New Roman" pitchFamily="18" charset="0"/>
              </a:rPr>
              <a:t>);</a:t>
            </a:r>
          </a:p>
          <a:p>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Dynamic Memory Allocation Functions </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4771747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9144000" cy="6248400"/>
          </a:xfrm>
        </p:spPr>
        <p:txBody>
          <a:bodyPr>
            <a:normAutofit/>
          </a:bodyPr>
          <a:lstStyle/>
          <a:p>
            <a:pPr>
              <a:buNone/>
            </a:pPr>
            <a:r>
              <a:rPr lang="en-US" sz="2400" dirty="0" smtClean="0">
                <a:cs typeface="Times New Roman" pitchFamily="18" charset="0"/>
              </a:rPr>
              <a:t>#include&lt;</a:t>
            </a:r>
            <a:r>
              <a:rPr lang="en-US" sz="2400" dirty="0" err="1" smtClean="0">
                <a:cs typeface="Times New Roman" pitchFamily="18" charset="0"/>
              </a:rPr>
              <a:t>stdio.h</a:t>
            </a:r>
            <a:r>
              <a:rPr lang="en-US" sz="2400" dirty="0" smtClean="0">
                <a:cs typeface="Times New Roman" pitchFamily="18" charset="0"/>
              </a:rPr>
              <a:t>&gt;</a:t>
            </a:r>
          </a:p>
          <a:p>
            <a:pPr>
              <a:buNone/>
            </a:pPr>
            <a:r>
              <a:rPr lang="en-US" sz="2400" dirty="0" smtClean="0">
                <a:cs typeface="Times New Roman" pitchFamily="18" charset="0"/>
              </a:rPr>
              <a:t>void main(){</a:t>
            </a:r>
          </a:p>
          <a:p>
            <a:pPr>
              <a:buNone/>
            </a:pPr>
            <a:r>
              <a:rPr lang="en-US" sz="2400" dirty="0" smtClean="0">
                <a:cs typeface="Times New Roman" pitchFamily="18" charset="0"/>
              </a:rPr>
              <a:t>		int *</a:t>
            </a:r>
            <a:r>
              <a:rPr lang="en-US" sz="2400" dirty="0" err="1" smtClean="0">
                <a:cs typeface="Times New Roman" pitchFamily="18" charset="0"/>
              </a:rPr>
              <a:t>ptr,i</a:t>
            </a:r>
            <a:r>
              <a:rPr lang="en-US" sz="2400" dirty="0" smtClean="0">
                <a:cs typeface="Times New Roman" pitchFamily="18" charset="0"/>
              </a:rPr>
              <a:t>;</a:t>
            </a:r>
          </a:p>
          <a:p>
            <a:pPr>
              <a:buNone/>
            </a:pPr>
            <a:r>
              <a:rPr lang="en-US" sz="2400" dirty="0" smtClean="0">
                <a:cs typeface="Times New Roman" pitchFamily="18" charset="0"/>
              </a:rPr>
              <a:t>		ptr=(int*)malloc(</a:t>
            </a:r>
            <a:r>
              <a:rPr lang="en-US" sz="2400" dirty="0" err="1" smtClean="0">
                <a:cs typeface="Times New Roman" pitchFamily="18" charset="0"/>
              </a:rPr>
              <a:t>sizeof</a:t>
            </a:r>
            <a:r>
              <a:rPr lang="en-US" sz="2400" dirty="0" smtClean="0">
                <a:cs typeface="Times New Roman" pitchFamily="18" charset="0"/>
              </a:rPr>
              <a:t>(int)*5);//memory allocation</a:t>
            </a:r>
          </a:p>
          <a:p>
            <a:pPr>
              <a:buNone/>
            </a:pPr>
            <a:r>
              <a:rPr lang="en-US" sz="2400" dirty="0" smtClean="0">
                <a:cs typeface="Times New Roman" pitchFamily="18" charset="0"/>
              </a:rPr>
              <a:t>		printf("enter ptr value:");</a:t>
            </a:r>
          </a:p>
          <a:p>
            <a:pPr>
              <a:buNone/>
            </a:pPr>
            <a:r>
              <a:rPr lang="en-US" sz="2400" dirty="0">
                <a:cs typeface="Times New Roman" pitchFamily="18" charset="0"/>
              </a:rPr>
              <a:t>	</a:t>
            </a:r>
            <a:r>
              <a:rPr lang="en-US" sz="2400" dirty="0" smtClean="0">
                <a:cs typeface="Times New Roman" pitchFamily="18" charset="0"/>
              </a:rPr>
              <a:t>	for(i=0;i&lt;5;i++)</a:t>
            </a:r>
          </a:p>
          <a:p>
            <a:pPr>
              <a:buNone/>
            </a:pPr>
            <a:r>
              <a:rPr lang="en-US" sz="2400" dirty="0" smtClean="0">
                <a:cs typeface="Times New Roman" pitchFamily="18" charset="0"/>
              </a:rPr>
              <a:t>		scanf("%d",&amp;ptr[i]);</a:t>
            </a:r>
          </a:p>
          <a:p>
            <a:pPr>
              <a:buNone/>
            </a:pPr>
            <a:r>
              <a:rPr lang="en-US" sz="2400" dirty="0" smtClean="0">
                <a:cs typeface="Times New Roman" pitchFamily="18" charset="0"/>
              </a:rPr>
              <a:t>		printf("value of i=%d",*i);</a:t>
            </a:r>
          </a:p>
          <a:p>
            <a:pPr>
              <a:buNone/>
            </a:pPr>
            <a:r>
              <a:rPr lang="en-US" sz="2400" dirty="0" smtClean="0">
                <a:cs typeface="Times New Roman" pitchFamily="18" charset="0"/>
              </a:rPr>
              <a:t>		free(i);        //releasing memory</a:t>
            </a:r>
          </a:p>
          <a:p>
            <a:pPr>
              <a:buNone/>
            </a:pPr>
            <a:r>
              <a:rPr lang="en-US" sz="2400" dirty="0" smtClean="0">
                <a:cs typeface="Times New Roman" pitchFamily="18" charset="0"/>
              </a:rPr>
              <a:t>}</a:t>
            </a:r>
          </a:p>
          <a:p>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Dynamic Memory Allocation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25774937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2" y="692696"/>
            <a:ext cx="9152052" cy="6165304"/>
          </a:xfrm>
        </p:spPr>
        <p:txBody>
          <a:bodyPr>
            <a:normAutofit fontScale="47500" lnSpcReduction="20000"/>
          </a:bodyPr>
          <a:lstStyle/>
          <a:p>
            <a:pPr>
              <a:buFont typeface="Wingdings" panose="05000000000000000000" pitchFamily="2" charset="2"/>
              <a:buChar char="Ø"/>
            </a:pPr>
            <a:r>
              <a:rPr lang="en-US" sz="5100" dirty="0" smtClean="0">
                <a:latin typeface="Times New Roman" pitchFamily="18" charset="0"/>
                <a:cs typeface="Times New Roman" pitchFamily="18" charset="0"/>
              </a:rPr>
              <a:t>calloc( ) used for contiguous allocation.It allocates multiple of blocks specified memory. </a:t>
            </a:r>
          </a:p>
          <a:p>
            <a:pPr>
              <a:buFont typeface="Wingdings" panose="05000000000000000000" pitchFamily="2" charset="2"/>
              <a:buChar char="Ø"/>
            </a:pPr>
            <a:r>
              <a:rPr lang="en-US" sz="5100" dirty="0" smtClean="0">
                <a:latin typeface="Times New Roman" pitchFamily="18" charset="0"/>
                <a:cs typeface="Times New Roman" pitchFamily="18" charset="0"/>
              </a:rPr>
              <a:t>It initializes the allocate memory to 0. </a:t>
            </a:r>
          </a:p>
          <a:p>
            <a:pPr>
              <a:buFont typeface="Wingdings" panose="05000000000000000000" pitchFamily="2" charset="2"/>
              <a:buChar char="Ø"/>
            </a:pPr>
            <a:r>
              <a:rPr lang="en-US" sz="5100" dirty="0" smtClean="0">
                <a:latin typeface="Times New Roman" pitchFamily="18" charset="0"/>
                <a:cs typeface="Times New Roman" pitchFamily="18" charset="0"/>
              </a:rPr>
              <a:t>It returns NULL if memory is not enough.</a:t>
            </a:r>
          </a:p>
          <a:p>
            <a:pPr>
              <a:buNone/>
            </a:pPr>
            <a:r>
              <a:rPr lang="en-US" sz="5100" b="1" dirty="0" smtClean="0">
                <a:latin typeface="Times New Roman" pitchFamily="18" charset="0"/>
                <a:cs typeface="Times New Roman" pitchFamily="18" charset="0"/>
              </a:rPr>
              <a:t>Syntax:</a:t>
            </a:r>
            <a:endParaRPr lang="en-US" sz="5100" dirty="0" smtClean="0">
              <a:latin typeface="Times New Roman" pitchFamily="18" charset="0"/>
              <a:cs typeface="Times New Roman" pitchFamily="18" charset="0"/>
            </a:endParaRPr>
          </a:p>
          <a:p>
            <a:pPr>
              <a:buNone/>
            </a:pPr>
            <a:r>
              <a:rPr lang="en-US" sz="5100" b="1" dirty="0" smtClean="0">
                <a:latin typeface="Times New Roman" pitchFamily="18" charset="0"/>
                <a:cs typeface="Times New Roman" pitchFamily="18" charset="0"/>
              </a:rPr>
              <a:t>	</a:t>
            </a:r>
            <a:r>
              <a:rPr lang="en-US" sz="5100" dirty="0" smtClean="0">
                <a:latin typeface="Times New Roman" pitchFamily="18" charset="0"/>
                <a:cs typeface="Times New Roman" pitchFamily="18" charset="0"/>
              </a:rPr>
              <a:t>Ptr_variable=(cast type)*calloc(</a:t>
            </a:r>
            <a:r>
              <a:rPr lang="en-US" sz="5100" dirty="0" err="1" smtClean="0">
                <a:latin typeface="Times New Roman" pitchFamily="18" charset="0"/>
                <a:cs typeface="Times New Roman" pitchFamily="18" charset="0"/>
              </a:rPr>
              <a:t>n,sizeof</a:t>
            </a:r>
            <a:r>
              <a:rPr lang="en-US" sz="5100" dirty="0" smtClean="0">
                <a:latin typeface="Times New Roman" pitchFamily="18" charset="0"/>
                <a:cs typeface="Times New Roman" pitchFamily="18" charset="0"/>
              </a:rPr>
              <a:t>(bytes));</a:t>
            </a:r>
          </a:p>
          <a:p>
            <a:pPr>
              <a:buNone/>
            </a:pPr>
            <a:r>
              <a:rPr lang="en-US" sz="5100" b="1" dirty="0" smtClean="0">
                <a:latin typeface="Times New Roman" pitchFamily="18" charset="0"/>
                <a:cs typeface="Times New Roman" pitchFamily="18" charset="0"/>
              </a:rPr>
              <a:t>Example:</a:t>
            </a:r>
            <a:endParaRPr lang="en-US" sz="5100" dirty="0" smtClean="0">
              <a:latin typeface="Times New Roman" pitchFamily="18" charset="0"/>
              <a:cs typeface="Times New Roman" pitchFamily="18" charset="0"/>
            </a:endParaRPr>
          </a:p>
          <a:p>
            <a:pPr>
              <a:buNone/>
            </a:pPr>
            <a:r>
              <a:rPr lang="en-US" sz="5100" dirty="0" smtClean="0">
                <a:latin typeface="Times New Roman" pitchFamily="18" charset="0"/>
                <a:cs typeface="Times New Roman" pitchFamily="18" charset="0"/>
              </a:rPr>
              <a:t>#include&lt;</a:t>
            </a:r>
            <a:r>
              <a:rPr lang="en-US" sz="5100" dirty="0" err="1" smtClean="0">
                <a:latin typeface="Times New Roman" pitchFamily="18" charset="0"/>
                <a:cs typeface="Times New Roman" pitchFamily="18" charset="0"/>
              </a:rPr>
              <a:t>stdio.h</a:t>
            </a:r>
            <a:r>
              <a:rPr lang="en-US" sz="5100" dirty="0" smtClean="0">
                <a:latin typeface="Times New Roman" pitchFamily="18" charset="0"/>
                <a:cs typeface="Times New Roman" pitchFamily="18" charset="0"/>
              </a:rPr>
              <a:t>&gt;</a:t>
            </a:r>
          </a:p>
          <a:p>
            <a:pPr>
              <a:buNone/>
            </a:pPr>
            <a:r>
              <a:rPr lang="en-US" sz="5100" dirty="0" smtClean="0">
                <a:latin typeface="Times New Roman" pitchFamily="18" charset="0"/>
                <a:cs typeface="Times New Roman" pitchFamily="18" charset="0"/>
              </a:rPr>
              <a:t>#include&lt;</a:t>
            </a:r>
            <a:r>
              <a:rPr lang="en-US" sz="5100" dirty="0" err="1" smtClean="0">
                <a:latin typeface="Times New Roman" pitchFamily="18" charset="0"/>
                <a:cs typeface="Times New Roman" pitchFamily="18" charset="0"/>
              </a:rPr>
              <a:t>string.h</a:t>
            </a:r>
            <a:r>
              <a:rPr lang="en-US" sz="5100" dirty="0" smtClean="0">
                <a:latin typeface="Times New Roman" pitchFamily="18" charset="0"/>
                <a:cs typeface="Times New Roman" pitchFamily="18" charset="0"/>
              </a:rPr>
              <a:t>&gt;</a:t>
            </a:r>
          </a:p>
          <a:p>
            <a:pPr>
              <a:buNone/>
            </a:pPr>
            <a:r>
              <a:rPr lang="en-US" sz="5100" dirty="0" smtClean="0">
                <a:latin typeface="Times New Roman" pitchFamily="18" charset="0"/>
                <a:cs typeface="Times New Roman" pitchFamily="18" charset="0"/>
              </a:rPr>
              <a:t>void main(){</a:t>
            </a:r>
          </a:p>
          <a:p>
            <a:pPr>
              <a:buNone/>
            </a:pPr>
            <a:r>
              <a:rPr lang="en-US" sz="5100" dirty="0" smtClean="0">
                <a:latin typeface="Times New Roman" pitchFamily="18" charset="0"/>
                <a:cs typeface="Times New Roman" pitchFamily="18" charset="0"/>
              </a:rPr>
              <a:t>		char *s;</a:t>
            </a:r>
          </a:p>
          <a:p>
            <a:pPr>
              <a:buNone/>
            </a:pPr>
            <a:r>
              <a:rPr lang="en-US" sz="5100" dirty="0" smtClean="0">
                <a:latin typeface="Times New Roman" pitchFamily="18" charset="0"/>
                <a:cs typeface="Times New Roman" pitchFamily="18" charset="0"/>
              </a:rPr>
              <a:t>		s=(char*)calloc(10,10*</a:t>
            </a:r>
            <a:r>
              <a:rPr lang="en-US" sz="5100" dirty="0" err="1" smtClean="0">
                <a:latin typeface="Times New Roman" pitchFamily="18" charset="0"/>
                <a:cs typeface="Times New Roman" pitchFamily="18" charset="0"/>
              </a:rPr>
              <a:t>sizeof</a:t>
            </a:r>
            <a:r>
              <a:rPr lang="en-US" sz="5100" dirty="0" smtClean="0">
                <a:latin typeface="Times New Roman" pitchFamily="18" charset="0"/>
                <a:cs typeface="Times New Roman" pitchFamily="18" charset="0"/>
              </a:rPr>
              <a:t>(char));//memory allocation</a:t>
            </a:r>
          </a:p>
          <a:p>
            <a:pPr>
              <a:buNone/>
            </a:pP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strcpy</a:t>
            </a:r>
            <a:r>
              <a:rPr lang="en-US" sz="5100" dirty="0" smtClean="0">
                <a:latin typeface="Times New Roman" pitchFamily="18" charset="0"/>
                <a:cs typeface="Times New Roman" pitchFamily="18" charset="0"/>
              </a:rPr>
              <a:t>(</a:t>
            </a:r>
            <a:r>
              <a:rPr lang="en-US" sz="5100" dirty="0" err="1" smtClean="0">
                <a:latin typeface="Times New Roman" pitchFamily="18" charset="0"/>
                <a:cs typeface="Times New Roman" pitchFamily="18" charset="0"/>
              </a:rPr>
              <a:t>s,"program</a:t>
            </a:r>
            <a:r>
              <a:rPr lang="en-US" sz="5100" dirty="0" smtClean="0">
                <a:latin typeface="Times New Roman" pitchFamily="18" charset="0"/>
                <a:cs typeface="Times New Roman" pitchFamily="18" charset="0"/>
              </a:rPr>
              <a:t>");</a:t>
            </a:r>
            <a:r>
              <a:rPr lang="en-US" sz="5400" dirty="0">
                <a:latin typeface="Times New Roman" pitchFamily="18" charset="0"/>
                <a:cs typeface="Times New Roman" pitchFamily="18" charset="0"/>
              </a:rPr>
              <a:t> </a:t>
            </a:r>
            <a:endParaRPr lang="en-US" sz="5400" dirty="0" smtClean="0">
              <a:latin typeface="Times New Roman" pitchFamily="18" charset="0"/>
              <a:cs typeface="Times New Roman" pitchFamily="18" charset="0"/>
            </a:endParaRPr>
          </a:p>
          <a:p>
            <a:pPr>
              <a:buNone/>
            </a:pPr>
            <a:r>
              <a:rPr lang="en-US" sz="5400" dirty="0" smtClean="0">
                <a:latin typeface="Times New Roman" pitchFamily="18" charset="0"/>
                <a:cs typeface="Times New Roman" pitchFamily="18" charset="0"/>
              </a:rPr>
              <a:t>		printf</a:t>
            </a:r>
            <a:r>
              <a:rPr lang="en-US" sz="5400" dirty="0">
                <a:latin typeface="Times New Roman" pitchFamily="18" charset="0"/>
                <a:cs typeface="Times New Roman" pitchFamily="18" charset="0"/>
              </a:rPr>
              <a:t>("s=%</a:t>
            </a:r>
            <a:r>
              <a:rPr lang="en-US" sz="5400" dirty="0" err="1">
                <a:latin typeface="Times New Roman" pitchFamily="18" charset="0"/>
                <a:cs typeface="Times New Roman" pitchFamily="18" charset="0"/>
              </a:rPr>
              <a:t>s",s</a:t>
            </a:r>
            <a:r>
              <a:rPr lang="en-US" sz="5400" dirty="0">
                <a:latin typeface="Times New Roman" pitchFamily="18" charset="0"/>
                <a:cs typeface="Times New Roman" pitchFamily="18" charset="0"/>
              </a:rPr>
              <a:t>);</a:t>
            </a:r>
          </a:p>
          <a:p>
            <a:pPr>
              <a:buNone/>
            </a:pPr>
            <a:r>
              <a:rPr lang="en-US" sz="5400" dirty="0" smtClean="0">
                <a:latin typeface="Times New Roman" pitchFamily="18" charset="0"/>
                <a:cs typeface="Times New Roman" pitchFamily="18" charset="0"/>
              </a:rPr>
              <a:t>		free(s</a:t>
            </a:r>
            <a:r>
              <a:rPr lang="en-US" sz="5400" dirty="0">
                <a:latin typeface="Times New Roman" pitchFamily="18" charset="0"/>
                <a:cs typeface="Times New Roman" pitchFamily="18" charset="0"/>
              </a:rPr>
              <a:t>);//releasing memory</a:t>
            </a:r>
          </a:p>
          <a:p>
            <a:pPr>
              <a:buNone/>
            </a:pPr>
            <a:r>
              <a:rPr lang="en-US" sz="5400" dirty="0">
                <a:latin typeface="Times New Roman" pitchFamily="18" charset="0"/>
                <a:cs typeface="Times New Roman" pitchFamily="18" charset="0"/>
              </a:rPr>
              <a:t>}</a:t>
            </a:r>
          </a:p>
          <a:p>
            <a:pPr>
              <a:buNone/>
            </a:pPr>
            <a:endParaRPr lang="en-US" sz="5100" dirty="0" smtClean="0">
              <a:latin typeface="Times New Roman" pitchFamily="18" charset="0"/>
              <a:cs typeface="Times New Roman" pitchFamily="18" charset="0"/>
            </a:endParaRPr>
          </a:p>
          <a:p>
            <a:pPr>
              <a:buNone/>
            </a:pPr>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Calloc() function</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060141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229600" cy="6248400"/>
          </a:xfrm>
        </p:spPr>
        <p:txBody>
          <a:bodyPr>
            <a:normAutofit/>
          </a:bodyPr>
          <a:lstStyle/>
          <a:p>
            <a:pPr>
              <a:buFont typeface="Wingdings" panose="05000000000000000000" pitchFamily="2" charset="2"/>
              <a:buChar char="Ø"/>
            </a:pPr>
            <a:r>
              <a:rPr lang="en-US" sz="2000" b="1" dirty="0" smtClean="0">
                <a:latin typeface="Times New Roman" pitchFamily="18" charset="0"/>
                <a:cs typeface="Times New Roman" pitchFamily="18" charset="0"/>
              </a:rPr>
              <a:t>realloc( ) </a:t>
            </a:r>
            <a:r>
              <a:rPr lang="en-US" sz="2000" dirty="0" smtClean="0">
                <a:latin typeface="Times New Roman" pitchFamily="18" charset="0"/>
                <a:cs typeface="Times New Roman" pitchFamily="18" charset="0"/>
              </a:rPr>
              <a:t>It is used to modify the size of allocated memory. </a:t>
            </a:r>
          </a:p>
          <a:p>
            <a:pPr>
              <a:buFont typeface="Wingdings" panose="05000000000000000000" pitchFamily="2" charset="2"/>
              <a:buChar char="Ø"/>
            </a:pPr>
            <a:endParaRPr lang="en-US" sz="2000" dirty="0">
              <a:latin typeface="Times New Roman" pitchFamily="18" charset="0"/>
              <a:cs typeface="Times New Roman" pitchFamily="18" charset="0"/>
            </a:endParaRPr>
          </a:p>
          <a:p>
            <a:pPr>
              <a:buFont typeface="Wingdings" panose="05000000000000000000" pitchFamily="2" charset="2"/>
              <a:buChar char="Ø"/>
            </a:pPr>
            <a:r>
              <a:rPr lang="en-US" sz="2000" dirty="0" smtClean="0">
                <a:latin typeface="Times New Roman" pitchFamily="18" charset="0"/>
                <a:cs typeface="Times New Roman" pitchFamily="18" charset="0"/>
              </a:rPr>
              <a:t>If memory is not enough for malloc( ) and calloc( ), then use the realloc( ) function for the change memory size.</a:t>
            </a:r>
          </a:p>
          <a:p>
            <a:pPr>
              <a:buNone/>
            </a:pPr>
            <a:endParaRPr lang="en-US" sz="2000" b="1" dirty="0" smtClean="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Syntax:</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ptr_variable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realloc</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ptr_variable,new</a:t>
            </a:r>
            <a:r>
              <a:rPr lang="en-US" sz="2000" dirty="0" smtClean="0">
                <a:latin typeface="Times New Roman" pitchFamily="18" charset="0"/>
                <a:cs typeface="Times New Roman" pitchFamily="18" charset="0"/>
              </a:rPr>
              <a:t> size); </a:t>
            </a:r>
          </a:p>
          <a:p>
            <a:pPr marL="0" indent="0">
              <a:buNone/>
            </a:pPr>
            <a:endParaRPr lang="en-US" sz="2000"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realloc() function</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60981622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 y="692696"/>
            <a:ext cx="9109710" cy="6248400"/>
          </a:xfrm>
        </p:spPr>
        <p:txBody>
          <a:bodyPr>
            <a:noAutofit/>
          </a:bodyPr>
          <a:lstStyle/>
          <a:p>
            <a:pPr>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include&lt;</a:t>
            </a:r>
            <a:r>
              <a:rPr lang="en-US" sz="2000" dirty="0" err="1">
                <a:latin typeface="Times New Roman" pitchFamily="18" charset="0"/>
                <a:cs typeface="Times New Roman" pitchFamily="18" charset="0"/>
              </a:rPr>
              <a:t>stdio.h</a:t>
            </a:r>
            <a:r>
              <a:rPr lang="en-US" sz="2000" dirty="0">
                <a:latin typeface="Times New Roman" pitchFamily="18" charset="0"/>
                <a:cs typeface="Times New Roman" pitchFamily="18" charset="0"/>
              </a:rPr>
              <a:t>&gt;</a:t>
            </a:r>
          </a:p>
          <a:p>
            <a:pPr>
              <a:buNone/>
            </a:pPr>
            <a:r>
              <a:rPr lang="en-US" sz="2000" dirty="0" smtClean="0">
                <a:latin typeface="Times New Roman" pitchFamily="18" charset="0"/>
                <a:cs typeface="Times New Roman" pitchFamily="18" charset="0"/>
              </a:rPr>
              <a:t>void </a:t>
            </a:r>
            <a:r>
              <a:rPr lang="en-US" sz="2000" dirty="0">
                <a:latin typeface="Times New Roman" pitchFamily="18" charset="0"/>
                <a:cs typeface="Times New Roman" pitchFamily="18" charset="0"/>
              </a:rPr>
              <a:t>main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char </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pt</a:t>
            </a:r>
            <a:r>
              <a:rPr lang="en-US" sz="2000" dirty="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=(char*)malloc(6);//memory allocation</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strcpy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,"MADRAS");</a:t>
            </a:r>
          </a:p>
          <a:p>
            <a:pPr>
              <a:buNone/>
            </a:pPr>
            <a:r>
              <a:rPr lang="en-US" sz="2000" dirty="0" smtClean="0">
                <a:latin typeface="Times New Roman" pitchFamily="18" charset="0"/>
                <a:cs typeface="Times New Roman" pitchFamily="18" charset="0"/>
              </a:rPr>
              <a:t>		printf("memory contains:%s\n",</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=(char*)realloc(pt,7); //memory reallocation</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strcpy</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,"CHENNAI");</a:t>
            </a:r>
          </a:p>
          <a:p>
            <a:pPr>
              <a:buNone/>
            </a:pPr>
            <a:r>
              <a:rPr lang="en-US" sz="2000" dirty="0" smtClean="0">
                <a:latin typeface="Times New Roman" pitchFamily="18" charset="0"/>
                <a:cs typeface="Times New Roman" pitchFamily="18" charset="0"/>
              </a:rPr>
              <a:t>		printf("memory </a:t>
            </a:r>
            <a:r>
              <a:rPr lang="en-US" sz="2000" dirty="0" smtClean="0">
                <a:cs typeface="Times New Roman" pitchFamily="18" charset="0"/>
              </a:rPr>
              <a:t>now</a:t>
            </a:r>
            <a:r>
              <a:rPr lang="en-US" sz="2000" dirty="0" smtClean="0">
                <a:latin typeface="Times New Roman" pitchFamily="18" charset="0"/>
                <a:cs typeface="Times New Roman" pitchFamily="18" charset="0"/>
              </a:rPr>
              <a:t> contains:%s",</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a:t>
            </a:r>
          </a:p>
          <a:p>
            <a:pPr>
              <a:buNone/>
            </a:pPr>
            <a:r>
              <a:rPr lang="en-US" sz="2000" dirty="0" smtClean="0">
                <a:latin typeface="Times New Roman" pitchFamily="18" charset="0"/>
                <a:cs typeface="Times New Roman" pitchFamily="18" charset="0"/>
              </a:rPr>
              <a:t>		free(</a:t>
            </a:r>
            <a:r>
              <a:rPr lang="en-US" sz="2000" dirty="0" err="1" smtClean="0">
                <a:latin typeface="Times New Roman" pitchFamily="18" charset="0"/>
                <a:cs typeface="Times New Roman" pitchFamily="18" charset="0"/>
              </a:rPr>
              <a:t>pt</a:t>
            </a:r>
            <a:r>
              <a:rPr lang="en-US" sz="2000" dirty="0" smtClean="0">
                <a:latin typeface="Times New Roman" pitchFamily="18" charset="0"/>
                <a:cs typeface="Times New Roman" pitchFamily="18" charset="0"/>
              </a:rPr>
              <a:t>);//releasing memory</a:t>
            </a:r>
          </a:p>
          <a:p>
            <a:pPr>
              <a:buNone/>
            </a:pPr>
            <a:r>
              <a:rPr lang="en-US" sz="2000" dirty="0" smtClean="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realloc() function Example</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7612603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First Program</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4" name="Rectangle 3"/>
          <p:cNvSpPr/>
          <p:nvPr/>
        </p:nvSpPr>
        <p:spPr>
          <a:xfrm>
            <a:off x="928662" y="1214422"/>
            <a:ext cx="5929338" cy="3046988"/>
          </a:xfrm>
          <a:prstGeom prst="rect">
            <a:avLst/>
          </a:prstGeom>
        </p:spPr>
        <p:txBody>
          <a:bodyPr wrap="square">
            <a:spAutoFit/>
          </a:bodyPr>
          <a:lstStyle/>
          <a:p>
            <a:r>
              <a:rPr lang="en-US" sz="3200" dirty="0" smtClean="0"/>
              <a:t>#include &lt;</a:t>
            </a:r>
            <a:r>
              <a:rPr lang="en-US" sz="3200" dirty="0" err="1" smtClean="0"/>
              <a:t>stdio.h</a:t>
            </a:r>
            <a:r>
              <a:rPr lang="en-US" sz="3200" dirty="0" smtClean="0"/>
              <a:t>&gt;    </a:t>
            </a:r>
          </a:p>
          <a:p>
            <a:r>
              <a:rPr lang="en-US" sz="3200" dirty="0" smtClean="0"/>
              <a:t>int main()</a:t>
            </a:r>
          </a:p>
          <a:p>
            <a:r>
              <a:rPr lang="en-US" sz="3200" dirty="0" smtClean="0"/>
              <a:t>{    </a:t>
            </a:r>
          </a:p>
          <a:p>
            <a:r>
              <a:rPr lang="en-US" sz="3200" dirty="0" err="1" smtClean="0"/>
              <a:t>printf</a:t>
            </a:r>
            <a:r>
              <a:rPr lang="en-US" sz="3200" dirty="0" smtClean="0"/>
              <a:t>("Hello World");    </a:t>
            </a:r>
          </a:p>
          <a:p>
            <a:r>
              <a:rPr lang="en-US" sz="3200" dirty="0" smtClean="0"/>
              <a:t>return 0;   </a:t>
            </a:r>
          </a:p>
          <a:p>
            <a:r>
              <a:rPr lang="en-US" sz="3200" dirty="0" smtClean="0"/>
              <a:t>}  </a:t>
            </a:r>
            <a:endParaRPr lang="en-US" sz="32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 y="737320"/>
            <a:ext cx="9036496" cy="6120680"/>
          </a:xfrm>
        </p:spPr>
        <p:txBody>
          <a:bodyPr>
            <a:noAutofit/>
          </a:bodyPr>
          <a:lstStyle/>
          <a:p>
            <a:pPr>
              <a:buFont typeface="Wingdings" panose="05000000000000000000" pitchFamily="2" charset="2"/>
              <a:buChar char="Ø"/>
            </a:pPr>
            <a:r>
              <a:rPr lang="en-US" sz="2000" b="1" dirty="0" smtClean="0">
                <a:latin typeface="Times New Roman" pitchFamily="18" charset="0"/>
                <a:cs typeface="Times New Roman" pitchFamily="18" charset="0"/>
              </a:rPr>
              <a:t>File </a:t>
            </a:r>
            <a:r>
              <a:rPr lang="en-US" sz="2000" dirty="0" smtClean="0">
                <a:latin typeface="Times New Roman" pitchFamily="18" charset="0"/>
                <a:cs typeface="Times New Roman" pitchFamily="18" charset="0"/>
              </a:rPr>
              <a:t>It is a place on the disk where the related data’s are stored. </a:t>
            </a:r>
          </a:p>
          <a:p>
            <a:pPr marL="0" indent="0">
              <a:buNone/>
            </a:pPr>
            <a:endParaRPr lang="en-US" sz="2000" dirty="0" smtClean="0">
              <a:latin typeface="Times New Roman" pitchFamily="18" charset="0"/>
              <a:cs typeface="Times New Roman" pitchFamily="18" charset="0"/>
            </a:endParaRPr>
          </a:p>
          <a:p>
            <a:pPr>
              <a:buFont typeface="Wingdings" panose="05000000000000000000" pitchFamily="2" charset="2"/>
              <a:buChar char="Ø"/>
            </a:pPr>
            <a:r>
              <a:rPr lang="en-US" sz="2000" dirty="0" smtClean="0">
                <a:latin typeface="Times New Roman" pitchFamily="18" charset="0"/>
                <a:cs typeface="Times New Roman" pitchFamily="18" charset="0"/>
              </a:rPr>
              <a:t>It represents the collection of bytes. It can be text file or binary file.</a:t>
            </a:r>
          </a:p>
          <a:p>
            <a:pPr marL="0" indent="0">
              <a:buNone/>
            </a:pPr>
            <a:endParaRPr lang="en-US" sz="2000" dirty="0" smtClean="0">
              <a:latin typeface="Times New Roman" pitchFamily="18" charset="0"/>
              <a:cs typeface="Times New Roman" pitchFamily="18" charset="0"/>
            </a:endParaRPr>
          </a:p>
          <a:p>
            <a:pPr>
              <a:buFont typeface="Wingdings" panose="05000000000000000000" pitchFamily="2" charset="2"/>
              <a:buChar char="Ø"/>
            </a:pPr>
            <a:r>
              <a:rPr lang="en-US" sz="2000" dirty="0" smtClean="0">
                <a:latin typeface="Times New Roman" pitchFamily="18" charset="0"/>
                <a:cs typeface="Times New Roman" pitchFamily="18" charset="0"/>
              </a:rPr>
              <a:t>It is used to read, write, and search/close file operations in C.</a:t>
            </a:r>
          </a:p>
          <a:p>
            <a:pPr marL="0" indent="0">
              <a:buNone/>
            </a:pPr>
            <a:endParaRPr lang="en-US" sz="2000" dirty="0" smtClean="0">
              <a:latin typeface="Times New Roman" pitchFamily="18" charset="0"/>
              <a:cs typeface="Times New Roman" pitchFamily="18" charset="0"/>
            </a:endParaRPr>
          </a:p>
          <a:p>
            <a:pPr>
              <a:buFont typeface="Wingdings" panose="05000000000000000000" pitchFamily="2" charset="2"/>
              <a:buChar char="Ø"/>
            </a:pPr>
            <a:r>
              <a:rPr lang="en-US" sz="2000" dirty="0" smtClean="0">
                <a:latin typeface="Times New Roman" pitchFamily="18" charset="0"/>
                <a:cs typeface="Times New Roman" pitchFamily="18" charset="0"/>
              </a:rPr>
              <a:t>Normally we use array to store the data but it will lost the data after program exit. But in file it will not lost the data after program exit. </a:t>
            </a:r>
          </a:p>
          <a:p>
            <a:pPr marL="0" indent="0">
              <a:buNone/>
            </a:pPr>
            <a:endParaRPr lang="en-US" sz="2000" dirty="0" smtClean="0">
              <a:latin typeface="Times New Roman" pitchFamily="18" charset="0"/>
              <a:cs typeface="Times New Roman" pitchFamily="18" charset="0"/>
            </a:endParaRPr>
          </a:p>
          <a:p>
            <a:pPr>
              <a:buFont typeface="Wingdings" panose="05000000000000000000" pitchFamily="2" charset="2"/>
              <a:buChar char="Ø"/>
            </a:pPr>
            <a:r>
              <a:rPr lang="en-US" sz="2000" dirty="0" smtClean="0">
                <a:latin typeface="Times New Roman" pitchFamily="18" charset="0"/>
                <a:cs typeface="Times New Roman" pitchFamily="18" charset="0"/>
              </a:rPr>
              <a:t>Arrays are not store the data permanently. Whereas files are stored permanently.</a:t>
            </a:r>
          </a:p>
          <a:p>
            <a:pPr marL="0" indent="0">
              <a:buNone/>
            </a:pP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Types of files</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There are 2 types of files are as follows.</a:t>
            </a:r>
          </a:p>
          <a:p>
            <a:r>
              <a:rPr lang="en-US" sz="2000" dirty="0" smtClean="0">
                <a:latin typeface="Times New Roman" pitchFamily="18" charset="0"/>
                <a:cs typeface="Times New Roman" pitchFamily="18" charset="0"/>
              </a:rPr>
              <a:t>Text file/System oriented file</a:t>
            </a:r>
          </a:p>
          <a:p>
            <a:r>
              <a:rPr lang="en-US" sz="2000" dirty="0" smtClean="0">
                <a:latin typeface="Times New Roman" pitchFamily="18" charset="0"/>
                <a:cs typeface="Times New Roman" pitchFamily="18" charset="0"/>
              </a:rPr>
              <a:t>Binary file/Stream oriented file</a:t>
            </a:r>
          </a:p>
          <a:p>
            <a:pPr>
              <a:buNone/>
            </a:pPr>
            <a:endParaRPr lang="en-US"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FILE Handling</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19277997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8229600" cy="6324600"/>
          </a:xfrm>
        </p:spPr>
        <p:txBody>
          <a:bodyPr>
            <a:noAutofit/>
          </a:bodyPr>
          <a:lstStyle/>
          <a:p>
            <a:pPr marL="0" indent="0" algn="just">
              <a:buNone/>
            </a:pPr>
            <a:r>
              <a:rPr lang="en-US" sz="1800" b="1" dirty="0" smtClean="0">
                <a:latin typeface="Times New Roman" pitchFamily="18" charset="0"/>
                <a:cs typeface="Times New Roman" pitchFamily="18" charset="0"/>
              </a:rPr>
              <a:t>Text file</a:t>
            </a:r>
            <a:endParaRPr lang="en-US" sz="1800" dirty="0" smtClean="0">
              <a:latin typeface="Times New Roman" pitchFamily="18" charset="0"/>
              <a:cs typeface="Times New Roman" pitchFamily="18" charset="0"/>
            </a:endParaRPr>
          </a:p>
          <a:p>
            <a:pPr algn="just">
              <a:buFont typeface="Wingdings" panose="05000000000000000000" pitchFamily="2" charset="2"/>
              <a:buChar char="Ø"/>
            </a:pPr>
            <a:r>
              <a:rPr lang="en-US" sz="1800" dirty="0" smtClean="0">
                <a:latin typeface="Times New Roman" pitchFamily="18" charset="0"/>
                <a:cs typeface="Times New Roman" pitchFamily="18" charset="0"/>
              </a:rPr>
              <a:t>Text </a:t>
            </a:r>
            <a:r>
              <a:rPr lang="en-US" sz="1800" dirty="0">
                <a:latin typeface="Times New Roman" pitchFamily="18" charset="0"/>
                <a:cs typeface="Times New Roman" pitchFamily="18" charset="0"/>
              </a:rPr>
              <a:t>files are normal .txt file than we can easily create using notepad or some text editors. It contains ASCII codes of digits, alphabetic and </a:t>
            </a:r>
            <a:r>
              <a:rPr lang="en-US" sz="1800" dirty="0" smtClean="0">
                <a:latin typeface="Times New Roman" pitchFamily="18" charset="0"/>
                <a:cs typeface="Times New Roman" pitchFamily="18" charset="0"/>
              </a:rPr>
              <a:t>symbols.</a:t>
            </a:r>
          </a:p>
          <a:p>
            <a:pPr algn="just">
              <a:buFont typeface="Wingdings" panose="05000000000000000000" pitchFamily="2" charset="2"/>
              <a:buChar char="Ø"/>
            </a:pPr>
            <a:r>
              <a:rPr lang="en-US" sz="1800" dirty="0" smtClean="0">
                <a:latin typeface="Times New Roman" pitchFamily="18" charset="0"/>
                <a:cs typeface="Times New Roman" pitchFamily="18" charset="0"/>
              </a:rPr>
              <a:t>We </a:t>
            </a:r>
            <a:r>
              <a:rPr lang="en-US" sz="1800" dirty="0">
                <a:latin typeface="Times New Roman" pitchFamily="18" charset="0"/>
                <a:cs typeface="Times New Roman" pitchFamily="18" charset="0"/>
              </a:rPr>
              <a:t>can see all the contents within the file as plain text. we can easily edit and delete the contents. It takes more storage </a:t>
            </a:r>
            <a:r>
              <a:rPr lang="en-US" sz="1800" dirty="0" smtClean="0">
                <a:latin typeface="Times New Roman" pitchFamily="18" charset="0"/>
                <a:cs typeface="Times New Roman" pitchFamily="18" charset="0"/>
              </a:rPr>
              <a:t>space. It </a:t>
            </a:r>
            <a:r>
              <a:rPr lang="en-US" sz="1800" dirty="0">
                <a:latin typeface="Times New Roman" pitchFamily="18" charset="0"/>
                <a:cs typeface="Times New Roman" pitchFamily="18" charset="0"/>
              </a:rPr>
              <a:t>is also called as system oriented file</a:t>
            </a:r>
            <a:r>
              <a:rPr lang="en-US" sz="1800" dirty="0" smtClean="0">
                <a:latin typeface="Times New Roman" pitchFamily="18" charset="0"/>
                <a:cs typeface="Times New Roman" pitchFamily="18" charset="0"/>
              </a:rPr>
              <a:t>.</a:t>
            </a:r>
          </a:p>
          <a:p>
            <a:pPr marL="0" indent="0" algn="just">
              <a:buNone/>
            </a:pPr>
            <a:endParaRPr lang="en-US" sz="1800" dirty="0">
              <a:latin typeface="Times New Roman" pitchFamily="18" charset="0"/>
              <a:cs typeface="Times New Roman" pitchFamily="18" charset="0"/>
            </a:endParaRPr>
          </a:p>
          <a:p>
            <a:pPr>
              <a:buNone/>
            </a:pPr>
            <a:r>
              <a:rPr lang="en-US" sz="1900" b="1" dirty="0" smtClean="0">
                <a:latin typeface="Times New Roman" pitchFamily="18" charset="0"/>
                <a:cs typeface="Times New Roman" pitchFamily="18" charset="0"/>
              </a:rPr>
              <a:t>Binary file</a:t>
            </a:r>
            <a:endParaRPr lang="en-US" sz="1900" dirty="0">
              <a:latin typeface="Times New Roman" pitchFamily="18" charset="0"/>
              <a:cs typeface="Times New Roman" pitchFamily="18" charset="0"/>
            </a:endParaRPr>
          </a:p>
          <a:p>
            <a:pPr>
              <a:buFont typeface="Wingdings" panose="05000000000000000000" pitchFamily="2" charset="2"/>
              <a:buChar char="Ø"/>
            </a:pPr>
            <a:r>
              <a:rPr lang="en-US" sz="1900" dirty="0" smtClean="0">
                <a:latin typeface="Times New Roman" pitchFamily="18" charset="0"/>
                <a:cs typeface="Times New Roman" pitchFamily="18" charset="0"/>
              </a:rPr>
              <a:t>Binary files are .bin files in our computer. It contains the collection bytes (0’s and 1’s). Binary files are compiled version of text files. It can take large amount of data. We cannot easily read these files.</a:t>
            </a:r>
          </a:p>
          <a:p>
            <a:pPr>
              <a:buFont typeface="Wingdings" panose="05000000000000000000" pitchFamily="2" charset="2"/>
              <a:buChar char="Ø"/>
            </a:pPr>
            <a:r>
              <a:rPr lang="en-US" sz="1900" dirty="0" smtClean="0">
                <a:latin typeface="Times New Roman" pitchFamily="18" charset="0"/>
                <a:cs typeface="Times New Roman" pitchFamily="18" charset="0"/>
              </a:rPr>
              <a:t>More secure than the text files. It is also called as stream oriented file.</a:t>
            </a:r>
          </a:p>
          <a:p>
            <a:pPr marL="0" indent="0">
              <a:buNone/>
            </a:pPr>
            <a:endParaRPr lang="en-US" sz="1900" dirty="0" smtClean="0">
              <a:latin typeface="Times New Roman" pitchFamily="18" charset="0"/>
              <a:cs typeface="Times New Roman" pitchFamily="18" charset="0"/>
            </a:endParaRPr>
          </a:p>
          <a:p>
            <a:pPr>
              <a:buNone/>
            </a:pPr>
            <a:r>
              <a:rPr lang="en-US" sz="1900" b="1" dirty="0" smtClean="0">
                <a:latin typeface="Times New Roman" pitchFamily="18" charset="0"/>
                <a:cs typeface="Times New Roman" pitchFamily="18" charset="0"/>
              </a:rPr>
              <a:t>File operations</a:t>
            </a:r>
          </a:p>
          <a:p>
            <a:pPr>
              <a:buNone/>
            </a:pPr>
            <a:r>
              <a:rPr lang="en-US" sz="1900" dirty="0" smtClean="0">
                <a:latin typeface="Times New Roman" pitchFamily="18" charset="0"/>
                <a:cs typeface="Times New Roman" pitchFamily="18" charset="0"/>
              </a:rPr>
              <a:t>	Opening/creating a file- It define how to open a file </a:t>
            </a:r>
          </a:p>
          <a:p>
            <a:pPr>
              <a:buNone/>
            </a:pPr>
            <a:r>
              <a:rPr lang="en-US" sz="1900" dirty="0" smtClean="0">
                <a:latin typeface="Times New Roman" pitchFamily="18" charset="0"/>
                <a:cs typeface="Times New Roman" pitchFamily="18" charset="0"/>
              </a:rPr>
              <a:t>	Reading a file 	- It define the process of how to read a file</a:t>
            </a:r>
          </a:p>
          <a:p>
            <a:pPr>
              <a:buNone/>
            </a:pPr>
            <a:r>
              <a:rPr lang="en-US" sz="1900" dirty="0" smtClean="0">
                <a:latin typeface="Times New Roman" pitchFamily="18" charset="0"/>
                <a:cs typeface="Times New Roman" pitchFamily="18" charset="0"/>
              </a:rPr>
              <a:t>	Writing a file- It define the process of how to write a file</a:t>
            </a:r>
          </a:p>
          <a:p>
            <a:pPr>
              <a:buNone/>
            </a:pPr>
            <a:r>
              <a:rPr lang="en-US" sz="1900" dirty="0" smtClean="0">
                <a:latin typeface="Times New Roman" pitchFamily="18" charset="0"/>
                <a:cs typeface="Times New Roman" pitchFamily="18" charset="0"/>
              </a:rPr>
              <a:t> 	Appending a file- It define the process of how to append a file</a:t>
            </a:r>
          </a:p>
          <a:p>
            <a:pPr>
              <a:buNone/>
            </a:pPr>
            <a:r>
              <a:rPr lang="en-US" sz="1900" dirty="0" smtClean="0">
                <a:latin typeface="Times New Roman" pitchFamily="18" charset="0"/>
                <a:cs typeface="Times New Roman" pitchFamily="18" charset="0"/>
              </a:rPr>
              <a:t>	Closing a file-	It define how to close a file</a:t>
            </a:r>
          </a:p>
          <a:p>
            <a:pPr>
              <a:buNone/>
            </a:pPr>
            <a:endParaRPr lang="en-US" sz="1900"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Types of Files</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99247185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534"/>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Types of File functions and Modes</a:t>
            </a:r>
            <a:endParaRPr lang="en-US" sz="3600" b="1" dirty="0">
              <a:solidFill>
                <a:schemeClr val="bg1"/>
              </a:solidFill>
              <a:latin typeface="Times New Roman" pitchFamily="18" charset="0"/>
              <a:cs typeface="Times New Roman" pitchFamily="18" charset="0"/>
            </a:endParaRPr>
          </a:p>
        </p:txBody>
      </p:sp>
      <p:pic>
        <p:nvPicPr>
          <p:cNvPr id="2050" name="Picture 2" descr="Image result for file opening modes in c language"/>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67544" y="692696"/>
            <a:ext cx="8100392" cy="607529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3367785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84976" cy="5976664"/>
          </a:xfrm>
        </p:spPr>
        <p:txBody>
          <a:bodyPr>
            <a:normAutofit/>
          </a:bodyPr>
          <a:lstStyle/>
          <a:p>
            <a:pPr>
              <a:buFont typeface="Wingdings" panose="05000000000000000000" pitchFamily="2" charset="2"/>
              <a:buChar char="Ø"/>
            </a:pPr>
            <a:endParaRPr lang="en-US" sz="2300" b="1" dirty="0" smtClean="0">
              <a:latin typeface="Times New Roman" pitchFamily="18" charset="0"/>
              <a:cs typeface="Times New Roman" pitchFamily="18" charset="0"/>
            </a:endParaRPr>
          </a:p>
          <a:p>
            <a:endParaRPr lang="en-US" sz="2000" dirty="0"/>
          </a:p>
        </p:txBody>
      </p:sp>
      <p:sp>
        <p:nvSpPr>
          <p:cNvPr id="4" name="Rectangle 3"/>
          <p:cNvSpPr/>
          <p:nvPr/>
        </p:nvSpPr>
        <p:spPr>
          <a:xfrm>
            <a:off x="0" y="-4534"/>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Types of File functions and Modes</a:t>
            </a:r>
            <a:endParaRPr lang="en-US" sz="3600" b="1" dirty="0">
              <a:solidFill>
                <a:schemeClr val="bg1"/>
              </a:solidFill>
              <a:latin typeface="Times New Roman" pitchFamily="18" charset="0"/>
              <a:cs typeface="Times New Roman" pitchFamily="18" charset="0"/>
            </a:endParaRPr>
          </a:p>
        </p:txBody>
      </p:sp>
      <p:pic>
        <p:nvPicPr>
          <p:cNvPr id="1028" name="Picture 4" descr="Image result for Types of file handling functions in c"/>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07504" y="692695"/>
            <a:ext cx="8928992" cy="616530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0046998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Examples of File handling </a:t>
            </a:r>
            <a:r>
              <a:rPr lang="en-US" sz="3600" b="1" dirty="0" err="1" smtClean="0">
                <a:solidFill>
                  <a:schemeClr val="bg1"/>
                </a:solidFill>
                <a:latin typeface="Times New Roman" pitchFamily="18" charset="0"/>
                <a:cs typeface="Times New Roman" pitchFamily="18" charset="0"/>
              </a:rPr>
              <a:t>Funtions</a:t>
            </a:r>
            <a:endParaRPr lang="en-US" sz="3600" b="1" dirty="0">
              <a:solidFill>
                <a:schemeClr val="bg1"/>
              </a:solidFill>
              <a:latin typeface="Times New Roman" pitchFamily="18" charset="0"/>
              <a:cs typeface="Times New Roman" pitchFamily="18" charset="0"/>
            </a:endParaRPr>
          </a:p>
        </p:txBody>
      </p:sp>
      <p:sp>
        <p:nvSpPr>
          <p:cNvPr id="2" name="Content Placeholder 1"/>
          <p:cNvSpPr>
            <a:spLocks noGrp="1"/>
          </p:cNvSpPr>
          <p:nvPr>
            <p:ph sz="half" idx="2"/>
          </p:nvPr>
        </p:nvSpPr>
        <p:spPr>
          <a:xfrm>
            <a:off x="0" y="692696"/>
            <a:ext cx="4644008" cy="6165304"/>
          </a:xfrm>
        </p:spPr>
        <p:txBody>
          <a:bodyPr>
            <a:normAutofit fontScale="25000" lnSpcReduction="20000"/>
          </a:bodyPr>
          <a:lstStyle/>
          <a:p>
            <a:pPr>
              <a:buNone/>
            </a:pPr>
            <a:r>
              <a:rPr lang="en-US" sz="7200" dirty="0" smtClean="0">
                <a:cs typeface="Times New Roman" pitchFamily="18" charset="0"/>
              </a:rPr>
              <a:t>void </a:t>
            </a:r>
            <a:r>
              <a:rPr lang="en-US" sz="7200" dirty="0">
                <a:cs typeface="Times New Roman" pitchFamily="18" charset="0"/>
              </a:rPr>
              <a:t>main</a:t>
            </a:r>
            <a:r>
              <a:rPr lang="en-US" sz="7200" dirty="0" smtClean="0">
                <a:cs typeface="Times New Roman" pitchFamily="18" charset="0"/>
              </a:rPr>
              <a:t>(){</a:t>
            </a:r>
            <a:endParaRPr lang="en-US" sz="7200" dirty="0">
              <a:cs typeface="Times New Roman" pitchFamily="18" charset="0"/>
            </a:endParaRPr>
          </a:p>
          <a:p>
            <a:pPr>
              <a:buNone/>
            </a:pPr>
            <a:r>
              <a:rPr lang="en-US" sz="7200" dirty="0">
                <a:cs typeface="Times New Roman" pitchFamily="18" charset="0"/>
              </a:rPr>
              <a:t>    FILE *</a:t>
            </a:r>
            <a:r>
              <a:rPr lang="en-US" sz="7200" dirty="0" err="1" smtClean="0">
                <a:cs typeface="Times New Roman" pitchFamily="18" charset="0"/>
              </a:rPr>
              <a:t>fptr</a:t>
            </a:r>
            <a:r>
              <a:rPr lang="en-US" sz="7200" dirty="0" smtClean="0">
                <a:cs typeface="Times New Roman" pitchFamily="18" charset="0"/>
              </a:rPr>
              <a:t>; </a:t>
            </a:r>
          </a:p>
          <a:p>
            <a:pPr>
              <a:buNone/>
            </a:pPr>
            <a:r>
              <a:rPr lang="en-US" sz="7200" dirty="0" smtClean="0">
                <a:cs typeface="Times New Roman" pitchFamily="18" charset="0"/>
              </a:rPr>
              <a:t>int </a:t>
            </a:r>
            <a:r>
              <a:rPr lang="en-US" sz="7200" dirty="0">
                <a:cs typeface="Times New Roman" pitchFamily="18" charset="0"/>
              </a:rPr>
              <a:t>id</a:t>
            </a:r>
            <a:r>
              <a:rPr lang="en-US" sz="7200" dirty="0" smtClean="0">
                <a:cs typeface="Times New Roman" pitchFamily="18" charset="0"/>
              </a:rPr>
              <a:t>; </a:t>
            </a:r>
          </a:p>
          <a:p>
            <a:pPr>
              <a:buNone/>
            </a:pPr>
            <a:r>
              <a:rPr lang="en-US" sz="7200" dirty="0" smtClean="0">
                <a:cs typeface="Times New Roman" pitchFamily="18" charset="0"/>
              </a:rPr>
              <a:t>char </a:t>
            </a:r>
            <a:r>
              <a:rPr lang="en-US" sz="7200" dirty="0">
                <a:cs typeface="Times New Roman" pitchFamily="18" charset="0"/>
              </a:rPr>
              <a:t>name[30</a:t>
            </a:r>
            <a:r>
              <a:rPr lang="en-US" sz="7200" dirty="0" smtClean="0">
                <a:cs typeface="Times New Roman" pitchFamily="18" charset="0"/>
              </a:rPr>
              <a:t>]</a:t>
            </a:r>
            <a:r>
              <a:rPr lang="en-US" sz="7200" dirty="0">
                <a:cs typeface="Times New Roman" pitchFamily="18" charset="0"/>
              </a:rPr>
              <a:t> </a:t>
            </a:r>
            <a:r>
              <a:rPr lang="en-US" sz="7200" dirty="0" smtClean="0">
                <a:cs typeface="Times New Roman" pitchFamily="18" charset="0"/>
              </a:rPr>
              <a:t>,</a:t>
            </a:r>
          </a:p>
          <a:p>
            <a:pPr>
              <a:buNone/>
            </a:pPr>
            <a:r>
              <a:rPr lang="en-US" sz="7200" dirty="0" err="1" smtClean="0">
                <a:cs typeface="Times New Roman" pitchFamily="18" charset="0"/>
              </a:rPr>
              <a:t>ar</a:t>
            </a:r>
            <a:r>
              <a:rPr lang="en-US" sz="7200" dirty="0" smtClean="0">
                <a:cs typeface="Times New Roman" pitchFamily="18" charset="0"/>
              </a:rPr>
              <a:t>[50]; </a:t>
            </a:r>
          </a:p>
          <a:p>
            <a:pPr>
              <a:buNone/>
            </a:pPr>
            <a:r>
              <a:rPr lang="en-US" sz="7200" dirty="0" smtClean="0">
                <a:cs typeface="Times New Roman" pitchFamily="18" charset="0"/>
              </a:rPr>
              <a:t>float </a:t>
            </a:r>
            <a:r>
              <a:rPr lang="en-US" sz="7200" dirty="0">
                <a:cs typeface="Times New Roman" pitchFamily="18" charset="0"/>
              </a:rPr>
              <a:t>percent;</a:t>
            </a:r>
          </a:p>
          <a:p>
            <a:pPr>
              <a:buNone/>
            </a:pPr>
            <a:r>
              <a:rPr lang="en-US" sz="7200" dirty="0">
                <a:cs typeface="Times New Roman" pitchFamily="18" charset="0"/>
              </a:rPr>
              <a:t>    </a:t>
            </a:r>
            <a:r>
              <a:rPr lang="en-US" sz="7200" dirty="0" err="1">
                <a:cs typeface="Times New Roman" pitchFamily="18" charset="0"/>
              </a:rPr>
              <a:t>fptr</a:t>
            </a:r>
            <a:r>
              <a:rPr lang="en-US" sz="7200" dirty="0">
                <a:cs typeface="Times New Roman" pitchFamily="18" charset="0"/>
              </a:rPr>
              <a:t> = fopen("stud.txt", "w");/*  open for writing */</a:t>
            </a:r>
          </a:p>
          <a:p>
            <a:pPr>
              <a:buNone/>
            </a:pPr>
            <a:r>
              <a:rPr lang="en-US" sz="7200" dirty="0">
                <a:cs typeface="Times New Roman" pitchFamily="18" charset="0"/>
              </a:rPr>
              <a:t> </a:t>
            </a:r>
            <a:r>
              <a:rPr lang="en-US" sz="7200" dirty="0" smtClean="0">
                <a:cs typeface="Times New Roman" pitchFamily="18" charset="0"/>
              </a:rPr>
              <a:t>	if </a:t>
            </a:r>
            <a:r>
              <a:rPr lang="en-US" sz="7200" dirty="0">
                <a:cs typeface="Times New Roman" pitchFamily="18" charset="0"/>
              </a:rPr>
              <a:t>(</a:t>
            </a:r>
            <a:r>
              <a:rPr lang="en-US" sz="7200" dirty="0" err="1">
                <a:cs typeface="Times New Roman" pitchFamily="18" charset="0"/>
              </a:rPr>
              <a:t>fptr</a:t>
            </a:r>
            <a:r>
              <a:rPr lang="en-US" sz="7200" dirty="0">
                <a:cs typeface="Times New Roman" pitchFamily="18" charset="0"/>
              </a:rPr>
              <a:t> == NULL</a:t>
            </a:r>
            <a:r>
              <a:rPr lang="en-US" sz="7200" dirty="0" smtClean="0">
                <a:cs typeface="Times New Roman" pitchFamily="18" charset="0"/>
              </a:rPr>
              <a:t>)   {</a:t>
            </a:r>
            <a:endParaRPr lang="en-US" sz="7200" dirty="0">
              <a:cs typeface="Times New Roman" pitchFamily="18" charset="0"/>
            </a:endParaRPr>
          </a:p>
          <a:p>
            <a:pPr>
              <a:buNone/>
            </a:pPr>
            <a:r>
              <a:rPr lang="en-US" sz="7200" dirty="0">
                <a:cs typeface="Times New Roman" pitchFamily="18" charset="0"/>
              </a:rPr>
              <a:t>	</a:t>
            </a:r>
            <a:r>
              <a:rPr lang="en-US" sz="7200" dirty="0" smtClean="0">
                <a:cs typeface="Times New Roman" pitchFamily="18" charset="0"/>
              </a:rPr>
              <a:t>	printf</a:t>
            </a:r>
            <a:r>
              <a:rPr lang="en-US" sz="7200" dirty="0">
                <a:cs typeface="Times New Roman" pitchFamily="18" charset="0"/>
              </a:rPr>
              <a:t>("File does not exists \n");</a:t>
            </a:r>
          </a:p>
          <a:p>
            <a:pPr>
              <a:buNone/>
            </a:pPr>
            <a:r>
              <a:rPr lang="en-US" sz="7200" dirty="0">
                <a:cs typeface="Times New Roman" pitchFamily="18" charset="0"/>
              </a:rPr>
              <a:t>      </a:t>
            </a:r>
            <a:r>
              <a:rPr lang="en-US" sz="7200" dirty="0" smtClean="0">
                <a:cs typeface="Times New Roman" pitchFamily="18" charset="0"/>
              </a:rPr>
              <a:t>		 </a:t>
            </a:r>
            <a:r>
              <a:rPr lang="en-US" sz="7200" dirty="0" err="1">
                <a:cs typeface="Times New Roman" pitchFamily="18" charset="0"/>
              </a:rPr>
              <a:t>getch</a:t>
            </a:r>
            <a:r>
              <a:rPr lang="en-US" sz="7200" dirty="0">
                <a:cs typeface="Times New Roman" pitchFamily="18" charset="0"/>
              </a:rPr>
              <a:t>();</a:t>
            </a:r>
          </a:p>
          <a:p>
            <a:pPr>
              <a:buNone/>
            </a:pPr>
            <a:r>
              <a:rPr lang="en-US" sz="7200" dirty="0">
                <a:cs typeface="Times New Roman" pitchFamily="18" charset="0"/>
              </a:rPr>
              <a:t>  </a:t>
            </a:r>
            <a:r>
              <a:rPr lang="en-US" sz="7200" dirty="0" smtClean="0">
                <a:cs typeface="Times New Roman" pitchFamily="18" charset="0"/>
              </a:rPr>
              <a:t>	  </a:t>
            </a:r>
            <a:r>
              <a:rPr lang="en-US" sz="7200" dirty="0">
                <a:cs typeface="Times New Roman" pitchFamily="18" charset="0"/>
              </a:rPr>
              <a:t>}</a:t>
            </a:r>
          </a:p>
          <a:p>
            <a:pPr>
              <a:buNone/>
            </a:pPr>
            <a:r>
              <a:rPr lang="en-US" sz="7200" dirty="0">
                <a:cs typeface="Times New Roman" pitchFamily="18" charset="0"/>
              </a:rPr>
              <a:t>    </a:t>
            </a:r>
            <a:r>
              <a:rPr lang="en-US" sz="7200" dirty="0" smtClean="0">
                <a:cs typeface="Times New Roman" pitchFamily="18" charset="0"/>
              </a:rPr>
              <a:t>	printf</a:t>
            </a:r>
            <a:r>
              <a:rPr lang="en-US" sz="7200" dirty="0">
                <a:cs typeface="Times New Roman" pitchFamily="18" charset="0"/>
              </a:rPr>
              <a:t>("Enter the id\n");</a:t>
            </a:r>
          </a:p>
          <a:p>
            <a:pPr>
              <a:buNone/>
            </a:pPr>
            <a:r>
              <a:rPr lang="en-US" sz="7200" dirty="0">
                <a:cs typeface="Times New Roman" pitchFamily="18" charset="0"/>
              </a:rPr>
              <a:t>   </a:t>
            </a:r>
            <a:r>
              <a:rPr lang="en-US" sz="7200" dirty="0" smtClean="0">
                <a:cs typeface="Times New Roman" pitchFamily="18" charset="0"/>
              </a:rPr>
              <a:t>	 </a:t>
            </a:r>
            <a:r>
              <a:rPr lang="en-US" sz="7200" dirty="0">
                <a:cs typeface="Times New Roman" pitchFamily="18" charset="0"/>
              </a:rPr>
              <a:t>scanf("%d", &amp;id);</a:t>
            </a:r>
          </a:p>
          <a:p>
            <a:pPr>
              <a:buNone/>
            </a:pPr>
            <a:r>
              <a:rPr lang="en-US" sz="7200" dirty="0">
                <a:cs typeface="Times New Roman" pitchFamily="18" charset="0"/>
              </a:rPr>
              <a:t>    </a:t>
            </a:r>
            <a:r>
              <a:rPr lang="en-US" sz="7200" dirty="0" smtClean="0">
                <a:cs typeface="Times New Roman" pitchFamily="18" charset="0"/>
              </a:rPr>
              <a:t>	fprintf(</a:t>
            </a:r>
            <a:r>
              <a:rPr lang="en-US" sz="7200" dirty="0" err="1" smtClean="0">
                <a:cs typeface="Times New Roman" pitchFamily="18" charset="0"/>
              </a:rPr>
              <a:t>fptr</a:t>
            </a:r>
            <a:r>
              <a:rPr lang="en-US" sz="7200" dirty="0">
                <a:cs typeface="Times New Roman" pitchFamily="18" charset="0"/>
              </a:rPr>
              <a:t>, "Id= %d\n", id);</a:t>
            </a:r>
          </a:p>
          <a:p>
            <a:pPr>
              <a:buNone/>
            </a:pPr>
            <a:r>
              <a:rPr lang="en-US" sz="7200" dirty="0">
                <a:cs typeface="Times New Roman" pitchFamily="18" charset="0"/>
              </a:rPr>
              <a:t>  </a:t>
            </a:r>
            <a:r>
              <a:rPr lang="en-US" sz="7200" dirty="0" smtClean="0">
                <a:cs typeface="Times New Roman" pitchFamily="18" charset="0"/>
              </a:rPr>
              <a:t>	  </a:t>
            </a:r>
            <a:r>
              <a:rPr lang="en-US" sz="7200" dirty="0">
                <a:cs typeface="Times New Roman" pitchFamily="18" charset="0"/>
              </a:rPr>
              <a:t>printf("Enter the name \n");</a:t>
            </a:r>
          </a:p>
          <a:p>
            <a:pPr>
              <a:buNone/>
            </a:pPr>
            <a:r>
              <a:rPr lang="en-US" sz="7200" dirty="0">
                <a:cs typeface="Times New Roman" pitchFamily="18" charset="0"/>
              </a:rPr>
              <a:t>  </a:t>
            </a:r>
            <a:r>
              <a:rPr lang="en-US" sz="7200" dirty="0" smtClean="0">
                <a:cs typeface="Times New Roman" pitchFamily="18" charset="0"/>
              </a:rPr>
              <a:t>	  </a:t>
            </a:r>
            <a:r>
              <a:rPr lang="en-US" sz="7200" dirty="0">
                <a:cs typeface="Times New Roman" pitchFamily="18" charset="0"/>
              </a:rPr>
              <a:t>scanf("%s", name);</a:t>
            </a:r>
          </a:p>
          <a:p>
            <a:pPr>
              <a:buNone/>
            </a:pPr>
            <a:r>
              <a:rPr lang="en-US" sz="7200" dirty="0">
                <a:cs typeface="Times New Roman" pitchFamily="18" charset="0"/>
              </a:rPr>
              <a:t>  </a:t>
            </a:r>
            <a:r>
              <a:rPr lang="en-US" sz="7200" dirty="0" smtClean="0">
                <a:cs typeface="Times New Roman" pitchFamily="18" charset="0"/>
              </a:rPr>
              <a:t>	  </a:t>
            </a:r>
            <a:r>
              <a:rPr lang="en-US" sz="7200" dirty="0">
                <a:cs typeface="Times New Roman" pitchFamily="18" charset="0"/>
              </a:rPr>
              <a:t>fprintf(</a:t>
            </a:r>
            <a:r>
              <a:rPr lang="en-US" sz="7200" dirty="0" err="1">
                <a:cs typeface="Times New Roman" pitchFamily="18" charset="0"/>
              </a:rPr>
              <a:t>fptr</a:t>
            </a:r>
            <a:r>
              <a:rPr lang="en-US" sz="7200" dirty="0">
                <a:cs typeface="Times New Roman" pitchFamily="18" charset="0"/>
              </a:rPr>
              <a:t>, "Name= %s\n", name);</a:t>
            </a:r>
          </a:p>
          <a:p>
            <a:pPr>
              <a:buNone/>
            </a:pPr>
            <a:r>
              <a:rPr lang="en-US" sz="7200" dirty="0" smtClean="0">
                <a:cs typeface="Times New Roman" pitchFamily="18" charset="0"/>
              </a:rPr>
              <a:t>	printf</a:t>
            </a:r>
            <a:r>
              <a:rPr lang="en-US" sz="7200" dirty="0">
                <a:cs typeface="Times New Roman" pitchFamily="18" charset="0"/>
              </a:rPr>
              <a:t>("Enter the percentage\n");</a:t>
            </a:r>
          </a:p>
          <a:p>
            <a:pPr>
              <a:buNone/>
            </a:pPr>
            <a:r>
              <a:rPr lang="en-US" sz="7200" dirty="0">
                <a:cs typeface="Times New Roman" pitchFamily="18" charset="0"/>
              </a:rPr>
              <a:t>  </a:t>
            </a:r>
            <a:r>
              <a:rPr lang="en-US" sz="7200" dirty="0" smtClean="0">
                <a:cs typeface="Times New Roman" pitchFamily="18" charset="0"/>
              </a:rPr>
              <a:t>	</a:t>
            </a:r>
            <a:endParaRPr lang="en-US" sz="7200" dirty="0">
              <a:latin typeface="Times New Roman" pitchFamily="18" charset="0"/>
              <a:cs typeface="Times New Roman" pitchFamily="18" charset="0"/>
            </a:endParaRPr>
          </a:p>
          <a:p>
            <a:pPr marL="0" indent="0">
              <a:buNone/>
            </a:pPr>
            <a:endParaRPr lang="en-US" dirty="0"/>
          </a:p>
        </p:txBody>
      </p:sp>
      <p:sp>
        <p:nvSpPr>
          <p:cNvPr id="8" name="Content Placeholder 7"/>
          <p:cNvSpPr>
            <a:spLocks noGrp="1"/>
          </p:cNvSpPr>
          <p:nvPr>
            <p:ph sz="quarter" idx="4"/>
          </p:nvPr>
        </p:nvSpPr>
        <p:spPr>
          <a:xfrm>
            <a:off x="4499992" y="692696"/>
            <a:ext cx="4473823" cy="5976664"/>
          </a:xfrm>
        </p:spPr>
        <p:txBody>
          <a:bodyPr>
            <a:normAutofit/>
          </a:bodyPr>
          <a:lstStyle/>
          <a:p>
            <a:pPr>
              <a:buNone/>
            </a:pPr>
            <a:r>
              <a:rPr lang="en-US" dirty="0">
                <a:cs typeface="Times New Roman" pitchFamily="18" charset="0"/>
              </a:rPr>
              <a:t> </a:t>
            </a:r>
            <a:r>
              <a:rPr lang="en-US" sz="1900" dirty="0">
                <a:cs typeface="Times New Roman" pitchFamily="18" charset="0"/>
              </a:rPr>
              <a:t>scanf("%f", &amp;percent);</a:t>
            </a:r>
          </a:p>
          <a:p>
            <a:pPr>
              <a:buNone/>
            </a:pPr>
            <a:r>
              <a:rPr lang="en-US" sz="1900" dirty="0">
                <a:cs typeface="Times New Roman" pitchFamily="18" charset="0"/>
              </a:rPr>
              <a:t>  	  fprintf(</a:t>
            </a:r>
            <a:r>
              <a:rPr lang="en-US" sz="1900" dirty="0" err="1">
                <a:cs typeface="Times New Roman" pitchFamily="18" charset="0"/>
              </a:rPr>
              <a:t>fptr</a:t>
            </a:r>
            <a:r>
              <a:rPr lang="en-US" sz="1900" dirty="0">
                <a:cs typeface="Times New Roman" pitchFamily="18" charset="0"/>
              </a:rPr>
              <a:t>, "Percentage= %f\n", percent);</a:t>
            </a:r>
          </a:p>
          <a:p>
            <a:pPr>
              <a:buNone/>
            </a:pPr>
            <a:r>
              <a:rPr lang="en-US" sz="1900" dirty="0">
                <a:cs typeface="Times New Roman" pitchFamily="18" charset="0"/>
              </a:rPr>
              <a:t>	    printf("file written successfully...\n");</a:t>
            </a:r>
          </a:p>
          <a:p>
            <a:pPr>
              <a:buNone/>
            </a:pPr>
            <a:r>
              <a:rPr lang="en-US" sz="1900" dirty="0">
                <a:cs typeface="Times New Roman" pitchFamily="18" charset="0"/>
              </a:rPr>
              <a:t>  		  printf("file content is \n");</a:t>
            </a:r>
          </a:p>
          <a:p>
            <a:pPr>
              <a:buNone/>
            </a:pPr>
            <a:r>
              <a:rPr lang="en-US" sz="1900" dirty="0">
                <a:cs typeface="Times New Roman" pitchFamily="18" charset="0"/>
              </a:rPr>
              <a:t>    fclose(</a:t>
            </a:r>
            <a:r>
              <a:rPr lang="en-US" sz="1900" dirty="0" err="1">
                <a:cs typeface="Times New Roman" pitchFamily="18" charset="0"/>
              </a:rPr>
              <a:t>fptr</a:t>
            </a:r>
            <a:r>
              <a:rPr lang="en-US" sz="1900" dirty="0">
                <a:cs typeface="Times New Roman" pitchFamily="18" charset="0"/>
              </a:rPr>
              <a:t>);</a:t>
            </a:r>
          </a:p>
          <a:p>
            <a:pPr>
              <a:buNone/>
            </a:pPr>
            <a:r>
              <a:rPr lang="en-US" sz="1900" dirty="0">
                <a:cs typeface="Times New Roman" pitchFamily="18" charset="0"/>
              </a:rPr>
              <a:t>    fopen("stud.txt","r");//open for reading a file</a:t>
            </a:r>
          </a:p>
          <a:p>
            <a:pPr>
              <a:buNone/>
            </a:pPr>
            <a:r>
              <a:rPr lang="en-US" sz="1900" dirty="0">
                <a:cs typeface="Times New Roman" pitchFamily="18" charset="0"/>
              </a:rPr>
              <a:t>    while(fscanf(</a:t>
            </a:r>
            <a:r>
              <a:rPr lang="en-US" sz="1900" dirty="0" err="1">
                <a:cs typeface="Times New Roman" pitchFamily="18" charset="0"/>
              </a:rPr>
              <a:t>fptr</a:t>
            </a:r>
            <a:r>
              <a:rPr lang="en-US" sz="1900" dirty="0">
                <a:cs typeface="Times New Roman" pitchFamily="18" charset="0"/>
              </a:rPr>
              <a:t>,"%s",</a:t>
            </a:r>
            <a:r>
              <a:rPr lang="en-US" sz="1900" dirty="0" err="1">
                <a:cs typeface="Times New Roman" pitchFamily="18" charset="0"/>
              </a:rPr>
              <a:t>ar</a:t>
            </a:r>
            <a:r>
              <a:rPr lang="en-US" sz="1900" dirty="0">
                <a:cs typeface="Times New Roman" pitchFamily="18" charset="0"/>
              </a:rPr>
              <a:t>)!=EOF){</a:t>
            </a:r>
          </a:p>
          <a:p>
            <a:pPr>
              <a:buNone/>
            </a:pPr>
            <a:r>
              <a:rPr lang="en-US" sz="1900" dirty="0">
                <a:cs typeface="Times New Roman" pitchFamily="18" charset="0"/>
              </a:rPr>
              <a:t>   	 printf("%s",</a:t>
            </a:r>
            <a:r>
              <a:rPr lang="en-US" sz="1900" dirty="0" err="1">
                <a:cs typeface="Times New Roman" pitchFamily="18" charset="0"/>
              </a:rPr>
              <a:t>ar</a:t>
            </a:r>
            <a:r>
              <a:rPr lang="en-US" sz="1900" dirty="0">
                <a:cs typeface="Times New Roman" pitchFamily="18" charset="0"/>
              </a:rPr>
              <a:t>);</a:t>
            </a:r>
          </a:p>
          <a:p>
            <a:pPr>
              <a:buNone/>
            </a:pPr>
            <a:r>
              <a:rPr lang="en-US" sz="1900" dirty="0">
                <a:cs typeface="Times New Roman" pitchFamily="18" charset="0"/>
              </a:rPr>
              <a:t>    }</a:t>
            </a:r>
          </a:p>
          <a:p>
            <a:pPr>
              <a:buNone/>
            </a:pPr>
            <a:r>
              <a:rPr lang="en-US" sz="1900" dirty="0">
                <a:cs typeface="Times New Roman" pitchFamily="18" charset="0"/>
              </a:rPr>
              <a:t>    fclose(</a:t>
            </a:r>
            <a:r>
              <a:rPr lang="en-US" sz="1900" dirty="0" err="1">
                <a:cs typeface="Times New Roman" pitchFamily="18" charset="0"/>
              </a:rPr>
              <a:t>fptr</a:t>
            </a:r>
            <a:r>
              <a:rPr lang="en-US" sz="1900" dirty="0">
                <a:cs typeface="Times New Roman" pitchFamily="18" charset="0"/>
              </a:rPr>
              <a:t>);</a:t>
            </a:r>
          </a:p>
          <a:p>
            <a:pPr>
              <a:buNone/>
            </a:pPr>
            <a:r>
              <a:rPr lang="en-US" sz="1900" dirty="0">
                <a:cs typeface="Times New Roman" pitchFamily="18" charset="0"/>
              </a:rPr>
              <a:t>}</a:t>
            </a:r>
            <a:r>
              <a:rPr lang="en-US" sz="1900" b="1" dirty="0">
                <a:cs typeface="Times New Roman" pitchFamily="18" charset="0"/>
              </a:rPr>
              <a:t>	</a:t>
            </a:r>
            <a:endParaRPr lang="en-US" sz="1900" dirty="0"/>
          </a:p>
        </p:txBody>
      </p:sp>
    </p:spTree>
    <p:extLst>
      <p:ext uri="{BB962C8B-B14F-4D97-AF65-F5344CB8AC3E}">
        <p14:creationId xmlns="" xmlns:p14="http://schemas.microsoft.com/office/powerpoint/2010/main" val="408022505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Examples of File handling </a:t>
            </a:r>
            <a:r>
              <a:rPr lang="en-US" sz="3600" b="1" dirty="0" err="1" smtClean="0">
                <a:solidFill>
                  <a:schemeClr val="bg1"/>
                </a:solidFill>
                <a:latin typeface="Times New Roman" pitchFamily="18" charset="0"/>
                <a:cs typeface="Times New Roman" pitchFamily="18" charset="0"/>
              </a:rPr>
              <a:t>Funtions</a:t>
            </a:r>
            <a:endParaRPr lang="en-US" sz="3600" b="1" dirty="0">
              <a:solidFill>
                <a:schemeClr val="bg1"/>
              </a:solidFill>
              <a:latin typeface="Times New Roman" pitchFamily="18" charset="0"/>
              <a:cs typeface="Times New Roman" pitchFamily="18" charset="0"/>
            </a:endParaRPr>
          </a:p>
        </p:txBody>
      </p:sp>
      <p:sp>
        <p:nvSpPr>
          <p:cNvPr id="2" name="Content Placeholder 1"/>
          <p:cNvSpPr>
            <a:spLocks noGrp="1"/>
          </p:cNvSpPr>
          <p:nvPr>
            <p:ph sz="half" idx="2"/>
          </p:nvPr>
        </p:nvSpPr>
        <p:spPr>
          <a:xfrm>
            <a:off x="0" y="692696"/>
            <a:ext cx="4644008" cy="6165304"/>
          </a:xfrm>
        </p:spPr>
        <p:txBody>
          <a:bodyPr>
            <a:normAutofit fontScale="40000" lnSpcReduction="20000"/>
          </a:bodyPr>
          <a:lstStyle/>
          <a:p>
            <a:pPr>
              <a:buNone/>
            </a:pPr>
            <a:r>
              <a:rPr lang="en-US" sz="5500" dirty="0">
                <a:cs typeface="Times New Roman" pitchFamily="18" charset="0"/>
              </a:rPr>
              <a:t>#include&lt;</a:t>
            </a:r>
            <a:r>
              <a:rPr lang="en-US" sz="5500" dirty="0" err="1">
                <a:cs typeface="Times New Roman" pitchFamily="18" charset="0"/>
              </a:rPr>
              <a:t>stdio.h</a:t>
            </a:r>
            <a:r>
              <a:rPr lang="en-US" sz="5500" dirty="0">
                <a:cs typeface="Times New Roman" pitchFamily="18" charset="0"/>
              </a:rPr>
              <a:t>&gt;</a:t>
            </a:r>
          </a:p>
          <a:p>
            <a:pPr>
              <a:buNone/>
            </a:pPr>
            <a:r>
              <a:rPr lang="en-US" sz="5500" dirty="0">
                <a:cs typeface="Times New Roman" pitchFamily="18" charset="0"/>
              </a:rPr>
              <a:t>#include&lt;</a:t>
            </a:r>
            <a:r>
              <a:rPr lang="en-US" sz="5500" dirty="0" err="1">
                <a:cs typeface="Times New Roman" pitchFamily="18" charset="0"/>
              </a:rPr>
              <a:t>conio.h</a:t>
            </a:r>
            <a:r>
              <a:rPr lang="en-US" sz="5500" dirty="0">
                <a:cs typeface="Times New Roman" pitchFamily="18" charset="0"/>
              </a:rPr>
              <a:t>&gt;</a:t>
            </a:r>
          </a:p>
          <a:p>
            <a:pPr>
              <a:buNone/>
            </a:pPr>
            <a:r>
              <a:rPr lang="en-US" sz="5500" dirty="0">
                <a:cs typeface="Times New Roman" pitchFamily="18" charset="0"/>
              </a:rPr>
              <a:t>void main()</a:t>
            </a:r>
          </a:p>
          <a:p>
            <a:pPr>
              <a:buNone/>
            </a:pPr>
            <a:r>
              <a:rPr lang="en-US" sz="5500" dirty="0">
                <a:cs typeface="Times New Roman" pitchFamily="18" charset="0"/>
              </a:rPr>
              <a:t>{</a:t>
            </a:r>
          </a:p>
          <a:p>
            <a:pPr>
              <a:buNone/>
            </a:pPr>
            <a:r>
              <a:rPr lang="en-US" sz="5500" dirty="0">
                <a:cs typeface="Times New Roman" pitchFamily="18" charset="0"/>
              </a:rPr>
              <a:t>FILE *</a:t>
            </a:r>
            <a:r>
              <a:rPr lang="en-US" sz="5500" dirty="0" err="1">
                <a:cs typeface="Times New Roman" pitchFamily="18" charset="0"/>
              </a:rPr>
              <a:t>fs</a:t>
            </a:r>
            <a:r>
              <a:rPr lang="en-US" sz="5500" dirty="0">
                <a:cs typeface="Times New Roman" pitchFamily="18" charset="0"/>
              </a:rPr>
              <a:t>,*</a:t>
            </a:r>
            <a:r>
              <a:rPr lang="en-US" sz="5500" dirty="0" err="1">
                <a:cs typeface="Times New Roman" pitchFamily="18" charset="0"/>
              </a:rPr>
              <a:t>ft</a:t>
            </a:r>
            <a:r>
              <a:rPr lang="en-US" sz="5500" dirty="0">
                <a:cs typeface="Times New Roman" pitchFamily="18" charset="0"/>
              </a:rPr>
              <a:t>;</a:t>
            </a:r>
          </a:p>
          <a:p>
            <a:pPr>
              <a:buNone/>
            </a:pPr>
            <a:r>
              <a:rPr lang="en-US" sz="5500" dirty="0">
                <a:cs typeface="Times New Roman" pitchFamily="18" charset="0"/>
              </a:rPr>
              <a:t>char s[25],t[25],</a:t>
            </a:r>
            <a:r>
              <a:rPr lang="en-US" sz="5500" dirty="0" err="1">
                <a:cs typeface="Times New Roman" pitchFamily="18" charset="0"/>
              </a:rPr>
              <a:t>ch</a:t>
            </a:r>
            <a:r>
              <a:rPr lang="en-US" sz="5500" dirty="0">
                <a:cs typeface="Times New Roman" pitchFamily="18" charset="0"/>
              </a:rPr>
              <a:t>;</a:t>
            </a:r>
          </a:p>
          <a:p>
            <a:pPr>
              <a:buNone/>
            </a:pPr>
            <a:r>
              <a:rPr lang="en-US" sz="5500" dirty="0" smtClean="0">
                <a:cs typeface="Times New Roman" pitchFamily="18" charset="0"/>
              </a:rPr>
              <a:t>printf</a:t>
            </a:r>
            <a:r>
              <a:rPr lang="en-US" sz="5500" dirty="0">
                <a:cs typeface="Times New Roman" pitchFamily="18" charset="0"/>
              </a:rPr>
              <a:t>("enter source file name:");</a:t>
            </a:r>
          </a:p>
          <a:p>
            <a:pPr>
              <a:buNone/>
            </a:pPr>
            <a:r>
              <a:rPr lang="en-US" sz="5500" dirty="0">
                <a:cs typeface="Times New Roman" pitchFamily="18" charset="0"/>
              </a:rPr>
              <a:t>scanf("%</a:t>
            </a:r>
            <a:r>
              <a:rPr lang="en-US" sz="5500" dirty="0" err="1">
                <a:cs typeface="Times New Roman" pitchFamily="18" charset="0"/>
              </a:rPr>
              <a:t>s",&amp;s</a:t>
            </a:r>
            <a:r>
              <a:rPr lang="en-US" sz="5500" dirty="0">
                <a:cs typeface="Times New Roman" pitchFamily="18" charset="0"/>
              </a:rPr>
              <a:t>);</a:t>
            </a:r>
          </a:p>
          <a:p>
            <a:pPr>
              <a:buNone/>
            </a:pPr>
            <a:r>
              <a:rPr lang="en-US" sz="5500" dirty="0" err="1">
                <a:cs typeface="Times New Roman" pitchFamily="18" charset="0"/>
              </a:rPr>
              <a:t>fs</a:t>
            </a:r>
            <a:r>
              <a:rPr lang="en-US" sz="5500" dirty="0">
                <a:cs typeface="Times New Roman" pitchFamily="18" charset="0"/>
              </a:rPr>
              <a:t>=fopen(</a:t>
            </a:r>
            <a:r>
              <a:rPr lang="en-US" sz="5500" dirty="0" err="1">
                <a:cs typeface="Times New Roman" pitchFamily="18" charset="0"/>
              </a:rPr>
              <a:t>s,"r</a:t>
            </a:r>
            <a:r>
              <a:rPr lang="en-US" sz="5500" dirty="0">
                <a:cs typeface="Times New Roman" pitchFamily="18" charset="0"/>
              </a:rPr>
              <a:t>");</a:t>
            </a:r>
          </a:p>
          <a:p>
            <a:pPr>
              <a:buNone/>
            </a:pPr>
            <a:r>
              <a:rPr lang="en-US" sz="5500" dirty="0">
                <a:cs typeface="Times New Roman" pitchFamily="18" charset="0"/>
              </a:rPr>
              <a:t>if(</a:t>
            </a:r>
            <a:r>
              <a:rPr lang="en-US" sz="5500" dirty="0" err="1">
                <a:cs typeface="Times New Roman" pitchFamily="18" charset="0"/>
              </a:rPr>
              <a:t>fs</a:t>
            </a:r>
            <a:r>
              <a:rPr lang="en-US" sz="5500" dirty="0">
                <a:cs typeface="Times New Roman" pitchFamily="18" charset="0"/>
              </a:rPr>
              <a:t>=NULL)</a:t>
            </a:r>
          </a:p>
          <a:p>
            <a:pPr>
              <a:buNone/>
            </a:pPr>
            <a:r>
              <a:rPr lang="en-US" sz="5500" dirty="0">
                <a:cs typeface="Times New Roman" pitchFamily="18" charset="0"/>
              </a:rPr>
              <a:t>{</a:t>
            </a:r>
          </a:p>
          <a:p>
            <a:pPr>
              <a:buNone/>
            </a:pPr>
            <a:r>
              <a:rPr lang="en-US" sz="5500" dirty="0">
                <a:cs typeface="Times New Roman" pitchFamily="18" charset="0"/>
              </a:rPr>
              <a:t>printf("\n file doesn't exist");</a:t>
            </a:r>
          </a:p>
          <a:p>
            <a:pPr>
              <a:buNone/>
            </a:pPr>
            <a:r>
              <a:rPr lang="en-US" sz="5500" dirty="0" err="1">
                <a:cs typeface="Times New Roman" pitchFamily="18" charset="0"/>
              </a:rPr>
              <a:t>getch</a:t>
            </a:r>
            <a:r>
              <a:rPr lang="en-US" sz="5500" dirty="0">
                <a:cs typeface="Times New Roman" pitchFamily="18" charset="0"/>
              </a:rPr>
              <a:t>();</a:t>
            </a:r>
          </a:p>
          <a:p>
            <a:pPr>
              <a:buNone/>
            </a:pPr>
            <a:r>
              <a:rPr lang="en-US" sz="5500" dirty="0">
                <a:cs typeface="Times New Roman" pitchFamily="18" charset="0"/>
              </a:rPr>
              <a:t>}</a:t>
            </a:r>
          </a:p>
          <a:p>
            <a:pPr>
              <a:buNone/>
            </a:pPr>
            <a:r>
              <a:rPr lang="en-US" sz="5500" dirty="0">
                <a:cs typeface="Times New Roman" pitchFamily="18" charset="0"/>
              </a:rPr>
              <a:t>printf("enter target file name:");</a:t>
            </a:r>
          </a:p>
          <a:p>
            <a:pPr>
              <a:buNone/>
            </a:pPr>
            <a:r>
              <a:rPr lang="en-US" sz="5500" dirty="0">
                <a:cs typeface="Times New Roman" pitchFamily="18" charset="0"/>
              </a:rPr>
              <a:t>scanf("%</a:t>
            </a:r>
            <a:r>
              <a:rPr lang="en-US" sz="5500" dirty="0" err="1">
                <a:cs typeface="Times New Roman" pitchFamily="18" charset="0"/>
              </a:rPr>
              <a:t>s",&amp;t</a:t>
            </a:r>
            <a:r>
              <a:rPr lang="en-US" sz="5500" dirty="0">
                <a:cs typeface="Times New Roman" pitchFamily="18" charset="0"/>
              </a:rPr>
              <a:t>);</a:t>
            </a:r>
          </a:p>
          <a:p>
            <a:pPr marL="0" indent="0">
              <a:buNone/>
            </a:pPr>
            <a:endParaRPr lang="en-US" dirty="0"/>
          </a:p>
        </p:txBody>
      </p:sp>
      <p:sp>
        <p:nvSpPr>
          <p:cNvPr id="8" name="Content Placeholder 7"/>
          <p:cNvSpPr>
            <a:spLocks noGrp="1"/>
          </p:cNvSpPr>
          <p:nvPr>
            <p:ph sz="quarter" idx="4"/>
          </p:nvPr>
        </p:nvSpPr>
        <p:spPr>
          <a:xfrm>
            <a:off x="4139952" y="692696"/>
            <a:ext cx="4833863" cy="5976664"/>
          </a:xfrm>
        </p:spPr>
        <p:txBody>
          <a:bodyPr>
            <a:normAutofit/>
          </a:bodyPr>
          <a:lstStyle/>
          <a:p>
            <a:pPr>
              <a:buNone/>
            </a:pPr>
            <a:r>
              <a:rPr lang="en-US" dirty="0">
                <a:cs typeface="Times New Roman" pitchFamily="18" charset="0"/>
              </a:rPr>
              <a:t> </a:t>
            </a:r>
            <a:r>
              <a:rPr lang="en-US" sz="1800" dirty="0" err="1">
                <a:cs typeface="Times New Roman" pitchFamily="18" charset="0"/>
              </a:rPr>
              <a:t>ft</a:t>
            </a:r>
            <a:r>
              <a:rPr lang="en-US" sz="1800" dirty="0">
                <a:cs typeface="Times New Roman" pitchFamily="18" charset="0"/>
              </a:rPr>
              <a:t>=fopen(</a:t>
            </a:r>
            <a:r>
              <a:rPr lang="en-US" sz="1800" dirty="0" err="1">
                <a:cs typeface="Times New Roman" pitchFamily="18" charset="0"/>
              </a:rPr>
              <a:t>t,"w</a:t>
            </a:r>
            <a:r>
              <a:rPr lang="en-US" sz="1800" dirty="0">
                <a:cs typeface="Times New Roman" pitchFamily="18" charset="0"/>
              </a:rPr>
              <a:t>");</a:t>
            </a:r>
          </a:p>
          <a:p>
            <a:pPr>
              <a:buNone/>
            </a:pPr>
            <a:r>
              <a:rPr lang="en-US" sz="1800" dirty="0">
                <a:cs typeface="Times New Roman" pitchFamily="18" charset="0"/>
              </a:rPr>
              <a:t>while((</a:t>
            </a:r>
            <a:r>
              <a:rPr lang="en-US" sz="1800" dirty="0" err="1">
                <a:cs typeface="Times New Roman" pitchFamily="18" charset="0"/>
              </a:rPr>
              <a:t>ch</a:t>
            </a:r>
            <a:r>
              <a:rPr lang="en-US" sz="1800" dirty="0">
                <a:cs typeface="Times New Roman" pitchFamily="18" charset="0"/>
              </a:rPr>
              <a:t>=fgetc(</a:t>
            </a:r>
            <a:r>
              <a:rPr lang="en-US" sz="1800" dirty="0" err="1">
                <a:cs typeface="Times New Roman" pitchFamily="18" charset="0"/>
              </a:rPr>
              <a:t>fs</a:t>
            </a:r>
            <a:r>
              <a:rPr lang="en-US" sz="1800" dirty="0">
                <a:cs typeface="Times New Roman" pitchFamily="18" charset="0"/>
              </a:rPr>
              <a:t>))!=EOF)// reading a file</a:t>
            </a:r>
          </a:p>
          <a:p>
            <a:pPr>
              <a:buNone/>
            </a:pPr>
            <a:r>
              <a:rPr lang="en-US" sz="1800" dirty="0" smtClean="0">
                <a:cs typeface="Times New Roman" pitchFamily="18" charset="0"/>
              </a:rPr>
              <a:t>	fputc(</a:t>
            </a:r>
            <a:r>
              <a:rPr lang="en-US" sz="1800" dirty="0" err="1" smtClean="0">
                <a:cs typeface="Times New Roman" pitchFamily="18" charset="0"/>
              </a:rPr>
              <a:t>ch,ft</a:t>
            </a:r>
            <a:r>
              <a:rPr lang="en-US" sz="1800" dirty="0" smtClean="0">
                <a:cs typeface="Times New Roman" pitchFamily="18" charset="0"/>
              </a:rPr>
              <a:t>);           //</a:t>
            </a:r>
            <a:r>
              <a:rPr lang="en-US" sz="1800" dirty="0">
                <a:cs typeface="Times New Roman" pitchFamily="18" charset="0"/>
              </a:rPr>
              <a:t>writing a file</a:t>
            </a:r>
          </a:p>
          <a:p>
            <a:pPr>
              <a:buNone/>
            </a:pPr>
            <a:r>
              <a:rPr lang="en-US" sz="1800" dirty="0" smtClean="0">
                <a:cs typeface="Times New Roman" pitchFamily="18" charset="0"/>
              </a:rPr>
              <a:t>	fclose(</a:t>
            </a:r>
            <a:r>
              <a:rPr lang="en-US" sz="1800" dirty="0" err="1" smtClean="0">
                <a:cs typeface="Times New Roman" pitchFamily="18" charset="0"/>
              </a:rPr>
              <a:t>fs</a:t>
            </a:r>
            <a:r>
              <a:rPr lang="en-US" sz="1800" dirty="0">
                <a:cs typeface="Times New Roman" pitchFamily="18" charset="0"/>
              </a:rPr>
              <a:t>);</a:t>
            </a:r>
          </a:p>
          <a:p>
            <a:pPr>
              <a:buNone/>
            </a:pPr>
            <a:r>
              <a:rPr lang="en-US" sz="1800" dirty="0" smtClean="0">
                <a:cs typeface="Times New Roman" pitchFamily="18" charset="0"/>
              </a:rPr>
              <a:t>	fclose(</a:t>
            </a:r>
            <a:r>
              <a:rPr lang="en-US" sz="1800" dirty="0" err="1" smtClean="0">
                <a:cs typeface="Times New Roman" pitchFamily="18" charset="0"/>
              </a:rPr>
              <a:t>ft</a:t>
            </a:r>
            <a:r>
              <a:rPr lang="en-US" sz="1800" dirty="0">
                <a:cs typeface="Times New Roman" pitchFamily="18" charset="0"/>
              </a:rPr>
              <a:t>);</a:t>
            </a:r>
          </a:p>
          <a:p>
            <a:pPr>
              <a:buNone/>
            </a:pPr>
            <a:r>
              <a:rPr lang="en-US" sz="1800" dirty="0">
                <a:cs typeface="Times New Roman" pitchFamily="18" charset="0"/>
              </a:rPr>
              <a:t>printf("file copied successfully...");</a:t>
            </a:r>
          </a:p>
          <a:p>
            <a:pPr>
              <a:buNone/>
            </a:pPr>
            <a:r>
              <a:rPr lang="en-US" sz="1800" dirty="0" smtClean="0">
                <a:cs typeface="Times New Roman" pitchFamily="18" charset="0"/>
              </a:rPr>
              <a:t>}</a:t>
            </a:r>
            <a:endParaRPr lang="en-US" sz="1800" dirty="0">
              <a:cs typeface="Times New Roman" pitchFamily="18" charset="0"/>
            </a:endParaRPr>
          </a:p>
        </p:txBody>
      </p:sp>
    </p:spTree>
    <p:extLst>
      <p:ext uri="{BB962C8B-B14F-4D97-AF65-F5344CB8AC3E}">
        <p14:creationId xmlns="" xmlns:p14="http://schemas.microsoft.com/office/powerpoint/2010/main" val="204985194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Fseek() functions</a:t>
            </a:r>
            <a:endParaRPr lang="en-US" sz="3600" b="1" dirty="0">
              <a:solidFill>
                <a:schemeClr val="bg1"/>
              </a:solidFill>
              <a:latin typeface="Times New Roman" pitchFamily="18" charset="0"/>
              <a:cs typeface="Times New Roman" pitchFamily="18" charset="0"/>
            </a:endParaRPr>
          </a:p>
        </p:txBody>
      </p:sp>
      <p:sp>
        <p:nvSpPr>
          <p:cNvPr id="2" name="Content Placeholder 1"/>
          <p:cNvSpPr>
            <a:spLocks noGrp="1"/>
          </p:cNvSpPr>
          <p:nvPr>
            <p:ph sz="half" idx="2"/>
          </p:nvPr>
        </p:nvSpPr>
        <p:spPr>
          <a:xfrm>
            <a:off x="107504" y="908720"/>
            <a:ext cx="4644008" cy="6165304"/>
          </a:xfrm>
        </p:spPr>
        <p:txBody>
          <a:bodyPr>
            <a:normAutofit/>
          </a:bodyPr>
          <a:lstStyle/>
          <a:p>
            <a:pPr>
              <a:buNone/>
            </a:pPr>
            <a:r>
              <a:rPr lang="en-US" sz="2000" dirty="0">
                <a:cs typeface="Times New Roman" pitchFamily="18" charset="0"/>
              </a:rPr>
              <a:t>#include &lt;</a:t>
            </a:r>
            <a:r>
              <a:rPr lang="en-US" sz="2000" dirty="0" err="1">
                <a:cs typeface="Times New Roman" pitchFamily="18" charset="0"/>
              </a:rPr>
              <a:t>stdio.h</a:t>
            </a:r>
            <a:r>
              <a:rPr lang="en-US" sz="2000" dirty="0">
                <a:cs typeface="Times New Roman" pitchFamily="18" charset="0"/>
              </a:rPr>
              <a:t>&gt;  </a:t>
            </a:r>
          </a:p>
          <a:p>
            <a:pPr>
              <a:buNone/>
            </a:pPr>
            <a:r>
              <a:rPr lang="en-US" sz="2000" dirty="0">
                <a:cs typeface="Times New Roman" pitchFamily="18" charset="0"/>
              </a:rPr>
              <a:t>#include&lt;</a:t>
            </a:r>
            <a:r>
              <a:rPr lang="en-US" sz="2000" dirty="0" err="1">
                <a:cs typeface="Times New Roman" pitchFamily="18" charset="0"/>
              </a:rPr>
              <a:t>conio.h</a:t>
            </a:r>
            <a:r>
              <a:rPr lang="en-US" sz="2000" dirty="0">
                <a:cs typeface="Times New Roman" pitchFamily="18" charset="0"/>
              </a:rPr>
              <a:t>&gt;</a:t>
            </a:r>
          </a:p>
          <a:p>
            <a:pPr>
              <a:buNone/>
            </a:pPr>
            <a:r>
              <a:rPr lang="en-US" sz="2000" dirty="0">
                <a:cs typeface="Times New Roman" pitchFamily="18" charset="0"/>
              </a:rPr>
              <a:t>void main(){  </a:t>
            </a:r>
          </a:p>
          <a:p>
            <a:pPr>
              <a:buNone/>
            </a:pPr>
            <a:r>
              <a:rPr lang="en-US" sz="2000" dirty="0">
                <a:cs typeface="Times New Roman" pitchFamily="18" charset="0"/>
              </a:rPr>
              <a:t>   FILE *</a:t>
            </a:r>
            <a:r>
              <a:rPr lang="en-US" sz="2000" dirty="0" err="1">
                <a:cs typeface="Times New Roman" pitchFamily="18" charset="0"/>
              </a:rPr>
              <a:t>fp</a:t>
            </a:r>
            <a:r>
              <a:rPr lang="en-US" sz="2000" dirty="0">
                <a:cs typeface="Times New Roman" pitchFamily="18" charset="0"/>
              </a:rPr>
              <a:t>;  </a:t>
            </a:r>
          </a:p>
          <a:p>
            <a:pPr>
              <a:buNone/>
            </a:pPr>
            <a:r>
              <a:rPr lang="en-US" sz="2000" dirty="0">
                <a:cs typeface="Times New Roman" pitchFamily="18" charset="0"/>
              </a:rPr>
              <a:t>   int l;</a:t>
            </a:r>
          </a:p>
          <a:p>
            <a:pPr>
              <a:buNone/>
            </a:pPr>
            <a:r>
              <a:rPr lang="en-US" sz="2000" dirty="0" err="1">
                <a:cs typeface="Times New Roman" pitchFamily="18" charset="0"/>
              </a:rPr>
              <a:t>clrscr</a:t>
            </a:r>
            <a:r>
              <a:rPr lang="en-US" sz="2000" dirty="0">
                <a:cs typeface="Times New Roman" pitchFamily="18" charset="0"/>
              </a:rPr>
              <a:t>();</a:t>
            </a:r>
          </a:p>
          <a:p>
            <a:pPr>
              <a:buNone/>
            </a:pPr>
            <a:r>
              <a:rPr lang="en-US" sz="2000" dirty="0" err="1">
                <a:cs typeface="Times New Roman" pitchFamily="18" charset="0"/>
              </a:rPr>
              <a:t>fp</a:t>
            </a:r>
            <a:r>
              <a:rPr lang="en-US" sz="2000" dirty="0">
                <a:cs typeface="Times New Roman" pitchFamily="18" charset="0"/>
              </a:rPr>
              <a:t> = fopen("f1.txt","w");  </a:t>
            </a:r>
          </a:p>
          <a:p>
            <a:pPr>
              <a:buNone/>
            </a:pPr>
            <a:endParaRPr lang="en-US" sz="6000" dirty="0"/>
          </a:p>
          <a:p>
            <a:pPr marL="0" indent="0">
              <a:buNone/>
            </a:pPr>
            <a:endParaRPr lang="en-US" dirty="0"/>
          </a:p>
        </p:txBody>
      </p:sp>
      <p:sp>
        <p:nvSpPr>
          <p:cNvPr id="8" name="Content Placeholder 7"/>
          <p:cNvSpPr>
            <a:spLocks noGrp="1"/>
          </p:cNvSpPr>
          <p:nvPr>
            <p:ph sz="quarter" idx="4"/>
          </p:nvPr>
        </p:nvSpPr>
        <p:spPr>
          <a:xfrm>
            <a:off x="3779912" y="881336"/>
            <a:ext cx="4833863" cy="5976664"/>
          </a:xfrm>
        </p:spPr>
        <p:txBody>
          <a:bodyPr>
            <a:normAutofit/>
          </a:bodyPr>
          <a:lstStyle/>
          <a:p>
            <a:pPr>
              <a:buNone/>
            </a:pPr>
            <a:r>
              <a:rPr lang="en-US" sz="2000" dirty="0">
                <a:cs typeface="Times New Roman" pitchFamily="18" charset="0"/>
              </a:rPr>
              <a:t> fputs("This is program", </a:t>
            </a:r>
            <a:r>
              <a:rPr lang="en-US" sz="2000" dirty="0" err="1">
                <a:cs typeface="Times New Roman" pitchFamily="18" charset="0"/>
              </a:rPr>
              <a:t>fp</a:t>
            </a:r>
            <a:r>
              <a:rPr lang="en-US" sz="2000" dirty="0">
                <a:cs typeface="Times New Roman" pitchFamily="18" charset="0"/>
              </a:rPr>
              <a:t>);  </a:t>
            </a:r>
          </a:p>
          <a:p>
            <a:pPr>
              <a:buNone/>
            </a:pPr>
            <a:r>
              <a:rPr lang="en-US" sz="2000" dirty="0">
                <a:cs typeface="Times New Roman" pitchFamily="18" charset="0"/>
              </a:rPr>
              <a:t>fseek( </a:t>
            </a:r>
            <a:r>
              <a:rPr lang="en-US" sz="2000" dirty="0" err="1">
                <a:cs typeface="Times New Roman" pitchFamily="18" charset="0"/>
              </a:rPr>
              <a:t>fp</a:t>
            </a:r>
            <a:r>
              <a:rPr lang="en-US" sz="2000" dirty="0">
                <a:cs typeface="Times New Roman" pitchFamily="18" charset="0"/>
              </a:rPr>
              <a:t>, 7, SEEK_CUR);  </a:t>
            </a:r>
          </a:p>
          <a:p>
            <a:pPr>
              <a:buNone/>
            </a:pPr>
            <a:r>
              <a:rPr lang="en-US" sz="2000" dirty="0">
                <a:cs typeface="Times New Roman" pitchFamily="18" charset="0"/>
              </a:rPr>
              <a:t>	printf(“file moved…”);</a:t>
            </a:r>
          </a:p>
          <a:p>
            <a:pPr>
              <a:buNone/>
            </a:pPr>
            <a:r>
              <a:rPr lang="en-US" sz="2000" dirty="0">
                <a:cs typeface="Times New Roman" pitchFamily="18" charset="0"/>
              </a:rPr>
              <a:t>   fputs("sample", </a:t>
            </a:r>
            <a:r>
              <a:rPr lang="en-US" sz="2000" dirty="0" err="1">
                <a:cs typeface="Times New Roman" pitchFamily="18" charset="0"/>
              </a:rPr>
              <a:t>fp</a:t>
            </a:r>
            <a:r>
              <a:rPr lang="en-US" sz="2000" dirty="0">
                <a:cs typeface="Times New Roman" pitchFamily="18" charset="0"/>
              </a:rPr>
              <a:t>);  </a:t>
            </a:r>
          </a:p>
          <a:p>
            <a:pPr>
              <a:buNone/>
            </a:pPr>
            <a:r>
              <a:rPr lang="en-US" sz="2000" dirty="0">
                <a:cs typeface="Times New Roman" pitchFamily="18" charset="0"/>
              </a:rPr>
              <a:t>fseek( </a:t>
            </a:r>
            <a:r>
              <a:rPr lang="en-US" sz="2000" dirty="0" err="1">
                <a:cs typeface="Times New Roman" pitchFamily="18" charset="0"/>
              </a:rPr>
              <a:t>fp</a:t>
            </a:r>
            <a:r>
              <a:rPr lang="en-US" sz="2000" dirty="0">
                <a:cs typeface="Times New Roman" pitchFamily="18" charset="0"/>
              </a:rPr>
              <a:t>, 7, SEEK_CUR);  </a:t>
            </a:r>
          </a:p>
          <a:p>
            <a:pPr>
              <a:buNone/>
            </a:pPr>
            <a:r>
              <a:rPr lang="en-US" sz="2000" dirty="0">
                <a:cs typeface="Times New Roman" pitchFamily="18" charset="0"/>
              </a:rPr>
              <a:t>	printf(“file moved…”);</a:t>
            </a:r>
          </a:p>
          <a:p>
            <a:pPr>
              <a:buNone/>
            </a:pPr>
            <a:r>
              <a:rPr lang="en-US" sz="2000" dirty="0">
                <a:cs typeface="Times New Roman" pitchFamily="18" charset="0"/>
              </a:rPr>
              <a:t>   fputs("sample", </a:t>
            </a:r>
            <a:r>
              <a:rPr lang="en-US" sz="2000" dirty="0" err="1">
                <a:cs typeface="Times New Roman" pitchFamily="18" charset="0"/>
              </a:rPr>
              <a:t>fp</a:t>
            </a:r>
            <a:r>
              <a:rPr lang="en-US" sz="2000" dirty="0">
                <a:cs typeface="Times New Roman" pitchFamily="18" charset="0"/>
              </a:rPr>
              <a:t>);  </a:t>
            </a:r>
          </a:p>
          <a:p>
            <a:pPr>
              <a:buNone/>
            </a:pPr>
            <a:r>
              <a:rPr lang="en-US" sz="2000" dirty="0">
                <a:cs typeface="Times New Roman" pitchFamily="18" charset="0"/>
              </a:rPr>
              <a:t>l=ftell(</a:t>
            </a:r>
            <a:r>
              <a:rPr lang="en-US" sz="2000" dirty="0" err="1">
                <a:cs typeface="Times New Roman" pitchFamily="18" charset="0"/>
              </a:rPr>
              <a:t>fp</a:t>
            </a:r>
            <a:r>
              <a:rPr lang="en-US" sz="2000" dirty="0">
                <a:cs typeface="Times New Roman" pitchFamily="18" charset="0"/>
              </a:rPr>
              <a:t>);</a:t>
            </a:r>
          </a:p>
          <a:p>
            <a:pPr>
              <a:buNone/>
            </a:pPr>
            <a:r>
              <a:rPr lang="en-US" sz="2000" dirty="0">
                <a:cs typeface="Times New Roman" pitchFamily="18" charset="0"/>
              </a:rPr>
              <a:t>printf(“\</a:t>
            </a:r>
            <a:r>
              <a:rPr lang="en-US" sz="2000" dirty="0" err="1">
                <a:cs typeface="Times New Roman" pitchFamily="18" charset="0"/>
              </a:rPr>
              <a:t>nsize</a:t>
            </a:r>
            <a:r>
              <a:rPr lang="en-US" sz="2000" dirty="0">
                <a:cs typeface="Times New Roman" pitchFamily="18" charset="0"/>
              </a:rPr>
              <a:t> of file:%</a:t>
            </a:r>
            <a:r>
              <a:rPr lang="en-US" sz="2000" dirty="0" err="1">
                <a:cs typeface="Times New Roman" pitchFamily="18" charset="0"/>
              </a:rPr>
              <a:t>d”,l</a:t>
            </a:r>
            <a:r>
              <a:rPr lang="en-US" sz="2000" dirty="0">
                <a:cs typeface="Times New Roman" pitchFamily="18" charset="0"/>
              </a:rPr>
              <a:t>);</a:t>
            </a:r>
          </a:p>
          <a:p>
            <a:pPr>
              <a:buNone/>
            </a:pPr>
            <a:r>
              <a:rPr lang="en-US" sz="2000" dirty="0">
                <a:cs typeface="Times New Roman" pitchFamily="18" charset="0"/>
              </a:rPr>
              <a:t>   fclose(</a:t>
            </a:r>
            <a:r>
              <a:rPr lang="en-US" sz="2000" dirty="0" err="1">
                <a:cs typeface="Times New Roman" pitchFamily="18" charset="0"/>
              </a:rPr>
              <a:t>fp</a:t>
            </a:r>
            <a:r>
              <a:rPr lang="en-US" sz="2000" dirty="0">
                <a:cs typeface="Times New Roman" pitchFamily="18" charset="0"/>
              </a:rPr>
              <a:t>);  </a:t>
            </a:r>
          </a:p>
          <a:p>
            <a:pPr>
              <a:buNone/>
            </a:pPr>
            <a:r>
              <a:rPr lang="en-US" sz="2000" dirty="0">
                <a:cs typeface="Times New Roman" pitchFamily="18" charset="0"/>
              </a:rPr>
              <a:t>}  	</a:t>
            </a:r>
          </a:p>
        </p:txBody>
      </p:sp>
    </p:spTree>
    <p:extLst>
      <p:ext uri="{BB962C8B-B14F-4D97-AF65-F5344CB8AC3E}">
        <p14:creationId xmlns="" xmlns:p14="http://schemas.microsoft.com/office/powerpoint/2010/main" val="241824993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62" y="548680"/>
            <a:ext cx="9022734" cy="6192688"/>
          </a:xfrm>
        </p:spPr>
        <p:txBody>
          <a:bodyPr numCol="2">
            <a:normAutofit/>
          </a:bodyPr>
          <a:lstStyle/>
          <a:p>
            <a:pPr>
              <a:buNone/>
            </a:pPr>
            <a:r>
              <a:rPr lang="en-US" sz="2000" b="1" dirty="0" smtClean="0">
                <a:latin typeface="Times New Roman" pitchFamily="18" charset="0"/>
                <a:cs typeface="Times New Roman" pitchFamily="18" charset="0"/>
              </a:rPr>
              <a:t>rewind( )</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	It is used to set the file pointer at the beginning of the stream.</a:t>
            </a:r>
          </a:p>
          <a:p>
            <a:pPr>
              <a:buNone/>
            </a:pPr>
            <a:r>
              <a:rPr lang="en-US" sz="2000" b="1" dirty="0" smtClean="0">
                <a:latin typeface="Times New Roman" pitchFamily="18" charset="0"/>
                <a:cs typeface="Times New Roman" pitchFamily="18" charset="0"/>
              </a:rPr>
              <a:t>Syntax:</a:t>
            </a:r>
            <a:endParaRPr lang="en-US"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rewind(</a:t>
            </a:r>
            <a:r>
              <a:rPr lang="en-US" sz="2000" dirty="0" err="1" smtClean="0">
                <a:latin typeface="Times New Roman" pitchFamily="18" charset="0"/>
                <a:cs typeface="Times New Roman" pitchFamily="18" charset="0"/>
              </a:rPr>
              <a:t>file_ptr_variable</a:t>
            </a:r>
            <a:r>
              <a:rPr lang="en-US" sz="2000" dirty="0" smtClean="0">
                <a:latin typeface="Times New Roman" pitchFamily="18" charset="0"/>
                <a:cs typeface="Times New Roman" pitchFamily="18" charset="0"/>
              </a:rPr>
              <a:t>);</a:t>
            </a:r>
          </a:p>
          <a:p>
            <a:pPr>
              <a:buNone/>
            </a:pPr>
            <a:r>
              <a:rPr lang="en-US" sz="2000" b="1" dirty="0" smtClean="0">
                <a:latin typeface="Times New Roman" pitchFamily="18" charset="0"/>
                <a:cs typeface="Times New Roman" pitchFamily="18" charset="0"/>
              </a:rPr>
              <a:t>Example:</a:t>
            </a:r>
            <a:endParaRPr lang="en-US" sz="2000" dirty="0" smtClean="0">
              <a:latin typeface="Times New Roman" pitchFamily="18" charset="0"/>
              <a:cs typeface="Times New Roman" pitchFamily="18" charset="0"/>
            </a:endParaRPr>
          </a:p>
          <a:p>
            <a:pPr>
              <a:buNone/>
            </a:pPr>
            <a:r>
              <a:rPr lang="en-US" sz="2000" dirty="0" smtClean="0">
                <a:latin typeface="Times New Roman" pitchFamily="18" charset="0"/>
                <a:cs typeface="Times New Roman" pitchFamily="18" charset="0"/>
              </a:rPr>
              <a:t>#include&lt;</a:t>
            </a:r>
            <a:r>
              <a:rPr lang="en-US" sz="2000" dirty="0" err="1" smtClean="0">
                <a:latin typeface="Times New Roman" pitchFamily="18" charset="0"/>
                <a:cs typeface="Times New Roman" pitchFamily="18" charset="0"/>
              </a:rPr>
              <a:t>stdio.h</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#include&lt;</a:t>
            </a:r>
            <a:r>
              <a:rPr lang="en-US" sz="2000" dirty="0" err="1" smtClean="0">
                <a:latin typeface="Times New Roman" pitchFamily="18" charset="0"/>
                <a:cs typeface="Times New Roman" pitchFamily="18" charset="0"/>
              </a:rPr>
              <a:t>conio.h</a:t>
            </a:r>
            <a:r>
              <a:rPr lang="en-US" sz="2000" dirty="0" smtClean="0">
                <a:latin typeface="Times New Roman" pitchFamily="18" charset="0"/>
                <a:cs typeface="Times New Roman" pitchFamily="18" charset="0"/>
              </a:rPr>
              <a:t>&gt;  </a:t>
            </a:r>
          </a:p>
          <a:p>
            <a:pPr>
              <a:buNone/>
            </a:pPr>
            <a:r>
              <a:rPr lang="en-US" sz="2000" dirty="0" smtClean="0">
                <a:latin typeface="Times New Roman" pitchFamily="18" charset="0"/>
                <a:cs typeface="Times New Roman" pitchFamily="18" charset="0"/>
              </a:rPr>
              <a:t>void main(){  </a:t>
            </a:r>
          </a:p>
          <a:p>
            <a:pPr>
              <a:buNone/>
            </a:pPr>
            <a:r>
              <a:rPr lang="en-US" sz="2000" dirty="0" smtClean="0">
                <a:latin typeface="Times New Roman" pitchFamily="18" charset="0"/>
                <a:cs typeface="Times New Roman" pitchFamily="18" charset="0"/>
              </a:rPr>
              <a:t>FILE *</a:t>
            </a:r>
            <a:r>
              <a:rPr lang="en-US" sz="2000" dirty="0" err="1" smtClean="0">
                <a:latin typeface="Times New Roman" pitchFamily="18" charset="0"/>
                <a:cs typeface="Times New Roman" pitchFamily="18" charset="0"/>
              </a:rPr>
              <a:t>fp</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char c;  </a:t>
            </a:r>
          </a:p>
          <a:p>
            <a:pPr>
              <a:buNone/>
            </a:pPr>
            <a:r>
              <a:rPr lang="en-US" sz="2000" dirty="0" err="1" smtClean="0">
                <a:latin typeface="Times New Roman" pitchFamily="18" charset="0"/>
                <a:cs typeface="Times New Roman" pitchFamily="18" charset="0"/>
              </a:rPr>
              <a:t>clrscr</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fp</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fopen</a:t>
            </a:r>
            <a:r>
              <a:rPr lang="en-US" sz="2000" dirty="0" smtClean="0">
                <a:latin typeface="Times New Roman" pitchFamily="18" charset="0"/>
                <a:cs typeface="Times New Roman" pitchFamily="18" charset="0"/>
              </a:rPr>
              <a:t>("f1.txt","r");  </a:t>
            </a:r>
          </a:p>
          <a:p>
            <a:pPr>
              <a:buNone/>
            </a:pPr>
            <a:r>
              <a:rPr lang="en-US" sz="2000" dirty="0" smtClean="0">
                <a:latin typeface="Times New Roman" pitchFamily="18" charset="0"/>
                <a:cs typeface="Times New Roman" pitchFamily="18" charset="0"/>
              </a:rPr>
              <a:t> while((c=</a:t>
            </a:r>
            <a:r>
              <a:rPr lang="en-US" sz="2000" dirty="0" err="1" smtClean="0">
                <a:latin typeface="Times New Roman" pitchFamily="18" charset="0"/>
                <a:cs typeface="Times New Roman" pitchFamily="18" charset="0"/>
              </a:rPr>
              <a:t>fgetc</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fp</a:t>
            </a:r>
            <a:r>
              <a:rPr lang="en-US" sz="2000" dirty="0" smtClean="0">
                <a:latin typeface="Times New Roman" pitchFamily="18" charset="0"/>
                <a:cs typeface="Times New Roman" pitchFamily="18" charset="0"/>
              </a:rPr>
              <a:t>))!=EOF){  </a:t>
            </a:r>
          </a:p>
          <a:p>
            <a:pPr>
              <a:buNone/>
            </a:pPr>
            <a:r>
              <a:rPr lang="en-US" sz="2000" dirty="0" smtClean="0">
                <a:latin typeface="Times New Roman" pitchFamily="18" charset="0"/>
                <a:cs typeface="Times New Roman" pitchFamily="18" charset="0"/>
              </a:rPr>
              <a:t>printf("%</a:t>
            </a:r>
            <a:r>
              <a:rPr lang="en-US" sz="2000" dirty="0" err="1" smtClean="0">
                <a:latin typeface="Times New Roman" pitchFamily="18" charset="0"/>
                <a:cs typeface="Times New Roman" pitchFamily="18" charset="0"/>
              </a:rPr>
              <a:t>c",c</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rewind(</a:t>
            </a:r>
            <a:r>
              <a:rPr lang="en-US" sz="2000" dirty="0" err="1" smtClean="0">
                <a:latin typeface="Times New Roman" pitchFamily="18" charset="0"/>
                <a:cs typeface="Times New Roman" pitchFamily="18" charset="0"/>
              </a:rPr>
              <a:t>fp</a:t>
            </a:r>
            <a:r>
              <a:rPr lang="en-US" sz="2000" dirty="0" smtClean="0">
                <a:latin typeface="Times New Roman" pitchFamily="18" charset="0"/>
                <a:cs typeface="Times New Roman" pitchFamily="18" charset="0"/>
              </a:rPr>
              <a:t>);//moves the file pointer at beginning of the file  </a:t>
            </a:r>
          </a:p>
          <a:p>
            <a:pPr>
              <a:buNone/>
            </a:pPr>
            <a:r>
              <a:rPr lang="en-US" sz="2000" dirty="0" smtClean="0">
                <a:latin typeface="Times New Roman" pitchFamily="18" charset="0"/>
                <a:cs typeface="Times New Roman" pitchFamily="18" charset="0"/>
              </a:rPr>
              <a:t>  while((c=</a:t>
            </a:r>
            <a:r>
              <a:rPr lang="en-US" sz="2000" dirty="0" err="1" smtClean="0">
                <a:latin typeface="Times New Roman" pitchFamily="18" charset="0"/>
                <a:cs typeface="Times New Roman" pitchFamily="18" charset="0"/>
              </a:rPr>
              <a:t>fgetc</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fp</a:t>
            </a:r>
            <a:r>
              <a:rPr lang="en-US" sz="2000" dirty="0" smtClean="0">
                <a:latin typeface="Times New Roman" pitchFamily="18" charset="0"/>
                <a:cs typeface="Times New Roman" pitchFamily="18" charset="0"/>
              </a:rPr>
              <a:t>))!=EOF){  </a:t>
            </a:r>
          </a:p>
          <a:p>
            <a:pPr>
              <a:buNone/>
            </a:pPr>
            <a:r>
              <a:rPr lang="en-US" sz="2000" dirty="0" smtClean="0">
                <a:latin typeface="Times New Roman" pitchFamily="18" charset="0"/>
                <a:cs typeface="Times New Roman" pitchFamily="18" charset="0"/>
              </a:rPr>
              <a:t>printf("%</a:t>
            </a:r>
            <a:r>
              <a:rPr lang="en-US" sz="2000" dirty="0" err="1" smtClean="0">
                <a:latin typeface="Times New Roman" pitchFamily="18" charset="0"/>
                <a:cs typeface="Times New Roman" pitchFamily="18" charset="0"/>
              </a:rPr>
              <a:t>c",c</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fclose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fp</a:t>
            </a:r>
            <a:r>
              <a:rPr lang="en-US" sz="2000" dirty="0" smtClean="0">
                <a:latin typeface="Times New Roman" pitchFamily="18" charset="0"/>
                <a:cs typeface="Times New Roman" pitchFamily="18" charset="0"/>
              </a:rPr>
              <a:t>);    </a:t>
            </a:r>
          </a:p>
          <a:p>
            <a:pPr>
              <a:buNone/>
            </a:pPr>
            <a:r>
              <a:rPr lang="en-US" sz="2000" dirty="0" err="1" smtClean="0">
                <a:latin typeface="Times New Roman" pitchFamily="18" charset="0"/>
                <a:cs typeface="Times New Roman" pitchFamily="18" charset="0"/>
              </a:rPr>
              <a:t>getch</a:t>
            </a:r>
            <a:r>
              <a:rPr lang="en-US" sz="2000" dirty="0" smtClean="0">
                <a:latin typeface="Times New Roman" pitchFamily="18" charset="0"/>
                <a:cs typeface="Times New Roman" pitchFamily="18" charset="0"/>
              </a:rPr>
              <a:t>();    </a:t>
            </a:r>
          </a:p>
          <a:p>
            <a:pPr>
              <a:buNone/>
            </a:pPr>
            <a:r>
              <a:rPr lang="en-US" sz="2000" dirty="0" smtClean="0">
                <a:latin typeface="Times New Roman" pitchFamily="18" charset="0"/>
                <a:cs typeface="Times New Roman" pitchFamily="18" charset="0"/>
              </a:rPr>
              <a:t>}    </a:t>
            </a:r>
          </a:p>
          <a:p>
            <a:pPr>
              <a:buNone/>
            </a:pPr>
            <a:endParaRPr lang="en-US" sz="2000"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Rewind() function</a:t>
            </a:r>
            <a:endParaRPr lang="en-US" sz="3600" b="1"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65057790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28596" y="2143116"/>
            <a:ext cx="8229600" cy="1143000"/>
          </a:xfrm>
        </p:spPr>
        <p:txBody>
          <a:bodyPr>
            <a:noAutofit/>
          </a:bodyPr>
          <a:lstStyle/>
          <a:p>
            <a:r>
              <a:rPr lang="en-US" sz="7200" dirty="0" smtClean="0"/>
              <a:t>Thank You</a:t>
            </a:r>
            <a:endParaRPr lang="en-US" sz="7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Compiling and executing the Programs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pic>
        <p:nvPicPr>
          <p:cNvPr id="159746" name="Picture 2" descr="What is C Programing - C Language Basics - Digital Marketing Blog India"/>
          <p:cNvPicPr>
            <a:picLocks noChangeAspect="1" noChangeArrowheads="1"/>
          </p:cNvPicPr>
          <p:nvPr/>
        </p:nvPicPr>
        <p:blipFill>
          <a:blip r:embed="rId2"/>
          <a:srcRect/>
          <a:stretch>
            <a:fillRect/>
          </a:stretch>
        </p:blipFill>
        <p:spPr bwMode="auto">
          <a:xfrm>
            <a:off x="571472" y="1214422"/>
            <a:ext cx="7752883" cy="4786346"/>
          </a:xfrm>
          <a:prstGeom prst="rect">
            <a:avLst/>
          </a:prstGeom>
          <a:noFill/>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err="1" smtClean="0">
                <a:solidFill>
                  <a:schemeClr val="bg1">
                    <a:lumMod val="95000"/>
                  </a:schemeClr>
                </a:solidFill>
                <a:latin typeface="Arial" panose="020B0604020202020204" pitchFamily="34" charset="0"/>
                <a:ea typeface="+mn-ea"/>
                <a:cs typeface="Arial" panose="020B0604020202020204" pitchFamily="34" charset="0"/>
              </a:rPr>
              <a:t>printf</a:t>
            </a:r>
            <a:r>
              <a:rPr lang="en-US" sz="3600" dirty="0" smtClean="0">
                <a:solidFill>
                  <a:schemeClr val="bg1">
                    <a:lumMod val="95000"/>
                  </a:schemeClr>
                </a:solidFill>
                <a:latin typeface="Arial" panose="020B0604020202020204" pitchFamily="34" charset="0"/>
                <a:ea typeface="+mn-ea"/>
                <a:cs typeface="Arial" panose="020B0604020202020204" pitchFamily="34" charset="0"/>
              </a:rPr>
              <a:t>() and </a:t>
            </a:r>
            <a:r>
              <a:rPr lang="en-US" sz="3600" dirty="0" err="1" smtClean="0">
                <a:solidFill>
                  <a:schemeClr val="bg1">
                    <a:lumMod val="95000"/>
                  </a:schemeClr>
                </a:solidFill>
                <a:latin typeface="Arial" panose="020B0604020202020204" pitchFamily="34" charset="0"/>
                <a:ea typeface="+mn-ea"/>
                <a:cs typeface="Arial" panose="020B0604020202020204" pitchFamily="34" charset="0"/>
              </a:rPr>
              <a:t>scanf</a:t>
            </a:r>
            <a:r>
              <a:rPr lang="en-US" sz="3600" dirty="0" smtClean="0">
                <a:solidFill>
                  <a:schemeClr val="bg1">
                    <a:lumMod val="95000"/>
                  </a:schemeClr>
                </a:solidFill>
                <a:latin typeface="Arial" panose="020B0604020202020204" pitchFamily="34" charset="0"/>
                <a:ea typeface="+mn-ea"/>
                <a:cs typeface="Arial" panose="020B0604020202020204" pitchFamily="34" charset="0"/>
              </a:rPr>
              <a:t>() </a:t>
            </a:r>
          </a:p>
        </p:txBody>
      </p:sp>
      <p:sp>
        <p:nvSpPr>
          <p:cNvPr id="8" name="Content Placeholder 7"/>
          <p:cNvSpPr>
            <a:spLocks noGrp="1"/>
          </p:cNvSpPr>
          <p:nvPr>
            <p:ph idx="1"/>
          </p:nvPr>
        </p:nvSpPr>
        <p:spPr>
          <a:xfrm>
            <a:off x="395536" y="836712"/>
            <a:ext cx="8496944" cy="5832648"/>
          </a:xfrm>
        </p:spPr>
        <p:txBody>
          <a:bodyPr>
            <a:normAutofit/>
          </a:bodyPr>
          <a:lstStyle/>
          <a:p>
            <a:pPr>
              <a:buNone/>
            </a:pPr>
            <a:r>
              <a:rPr lang="en-US" sz="2800" dirty="0" smtClean="0"/>
              <a:t>The </a:t>
            </a:r>
            <a:r>
              <a:rPr lang="en-US" sz="2800" b="1" dirty="0" err="1" smtClean="0"/>
              <a:t>printf</a:t>
            </a:r>
            <a:r>
              <a:rPr lang="en-US" sz="2800" b="1" dirty="0" smtClean="0"/>
              <a:t>() function</a:t>
            </a:r>
            <a:r>
              <a:rPr lang="en-US" sz="2800" dirty="0" smtClean="0"/>
              <a:t> is used for output. It prints the given statement to the console.</a:t>
            </a:r>
          </a:p>
          <a:p>
            <a:pPr>
              <a:buNone/>
            </a:pPr>
            <a:r>
              <a:rPr lang="en-US" sz="2800" dirty="0" smtClean="0"/>
              <a:t>Syntax:</a:t>
            </a:r>
          </a:p>
          <a:p>
            <a:pPr>
              <a:buNone/>
            </a:pPr>
            <a:r>
              <a:rPr lang="en-US" sz="2800" dirty="0" smtClean="0"/>
              <a:t>	</a:t>
            </a:r>
            <a:r>
              <a:rPr lang="en-US" sz="2400" dirty="0" err="1" smtClean="0"/>
              <a:t>printf</a:t>
            </a:r>
            <a:r>
              <a:rPr lang="en-US" sz="2400" dirty="0" smtClean="0"/>
              <a:t>("format </a:t>
            </a:r>
            <a:r>
              <a:rPr lang="en-US" sz="2400" dirty="0" err="1" smtClean="0"/>
              <a:t>string",argument_list</a:t>
            </a:r>
            <a:r>
              <a:rPr lang="en-US" sz="2400" dirty="0" smtClean="0"/>
              <a:t>)</a:t>
            </a:r>
            <a:endParaRPr lang="en-US" sz="2800" dirty="0" smtClean="0"/>
          </a:p>
          <a:p>
            <a:pPr marL="0">
              <a:buNone/>
            </a:pPr>
            <a:r>
              <a:rPr lang="en-US" sz="2800" dirty="0" smtClean="0"/>
              <a:t>The </a:t>
            </a:r>
            <a:r>
              <a:rPr lang="en-US" sz="2800" b="1" dirty="0" smtClean="0"/>
              <a:t>format string</a:t>
            </a:r>
            <a:r>
              <a:rPr lang="en-US" sz="2800" dirty="0" smtClean="0"/>
              <a:t> can be %d (integer), %c (character), %s (string), %f (float) etc.</a:t>
            </a:r>
          </a:p>
          <a:p>
            <a:pPr>
              <a:buNone/>
            </a:pPr>
            <a:endParaRPr lang="en-US" sz="2800" dirty="0" smtClean="0"/>
          </a:p>
          <a:p>
            <a:pPr>
              <a:buNone/>
            </a:pPr>
            <a:r>
              <a:rPr lang="en-US" sz="2800" dirty="0" smtClean="0"/>
              <a:t>The </a:t>
            </a:r>
            <a:r>
              <a:rPr lang="en-US" sz="2800" b="1" dirty="0" err="1" smtClean="0"/>
              <a:t>scanf</a:t>
            </a:r>
            <a:r>
              <a:rPr lang="en-US" sz="2800" b="1" dirty="0" smtClean="0"/>
              <a:t>() function</a:t>
            </a:r>
            <a:r>
              <a:rPr lang="en-US" sz="2800" dirty="0" smtClean="0"/>
              <a:t> is used for input. It reads the input data from the console.</a:t>
            </a:r>
          </a:p>
          <a:p>
            <a:pPr>
              <a:buNone/>
            </a:pPr>
            <a:r>
              <a:rPr lang="en-US" sz="2800" dirty="0" smtClean="0"/>
              <a:t>Syntax:</a:t>
            </a:r>
          </a:p>
          <a:p>
            <a:pPr>
              <a:buNone/>
            </a:pPr>
            <a:r>
              <a:rPr lang="en-US" sz="2800" dirty="0" err="1" smtClean="0"/>
              <a:t>scanf</a:t>
            </a:r>
            <a:r>
              <a:rPr lang="en-US" sz="2800" dirty="0" smtClean="0"/>
              <a:t>("format </a:t>
            </a:r>
            <a:r>
              <a:rPr lang="en-US" sz="2800" dirty="0" err="1" smtClean="0"/>
              <a:t>string",argument_list</a:t>
            </a:r>
            <a:r>
              <a:rPr lang="en-US" sz="2800" dirty="0" smtClean="0"/>
              <a:t>);  </a:t>
            </a:r>
          </a:p>
          <a:p>
            <a:pPr>
              <a:buNone/>
            </a:pP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 Keywords</a:t>
            </a: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smtClean="0"/>
              <a:t>Keywords are predefined, reserved words used in programming that have special meanings to the compiler.</a:t>
            </a:r>
          </a:p>
          <a:p>
            <a:pPr marL="0">
              <a:buNone/>
            </a:pPr>
            <a:endParaRPr lang="en-US" sz="2000" dirty="0" smtClean="0"/>
          </a:p>
          <a:p>
            <a:pPr marL="0">
              <a:buNone/>
            </a:pPr>
            <a:r>
              <a:rPr lang="en-US" sz="2000" dirty="0" smtClean="0"/>
              <a:t>A list of 32 keywords in the c language is given below:</a:t>
            </a:r>
            <a:endParaRPr lang="en-US" sz="2000" dirty="0"/>
          </a:p>
        </p:txBody>
      </p:sp>
      <p:pic>
        <p:nvPicPr>
          <p:cNvPr id="3075" name="Picture 3"/>
          <p:cNvPicPr>
            <a:picLocks noChangeAspect="1" noChangeArrowheads="1"/>
          </p:cNvPicPr>
          <p:nvPr/>
        </p:nvPicPr>
        <p:blipFill>
          <a:blip r:embed="rId2"/>
          <a:srcRect/>
          <a:stretch>
            <a:fillRect/>
          </a:stretch>
        </p:blipFill>
        <p:spPr bwMode="auto">
          <a:xfrm>
            <a:off x="500034" y="2571744"/>
            <a:ext cx="7467600" cy="3705225"/>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Identifiers</a:t>
            </a: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400" dirty="0" smtClean="0"/>
              <a:t>Identifier refers to name given to entities such as variables, functions, structures etc.</a:t>
            </a:r>
          </a:p>
          <a:p>
            <a:pPr marL="0">
              <a:buNone/>
            </a:pPr>
            <a:r>
              <a:rPr lang="en-US" sz="2400" dirty="0" smtClean="0"/>
              <a:t>Identifiers must be unique. They are created to give a unique name to an entity to identify it.</a:t>
            </a:r>
          </a:p>
          <a:p>
            <a:pPr>
              <a:buNone/>
            </a:pPr>
            <a:r>
              <a:rPr lang="en-US" sz="2400" b="1" dirty="0" smtClean="0"/>
              <a:t>Rules for naming identifiers</a:t>
            </a:r>
          </a:p>
          <a:p>
            <a:r>
              <a:rPr lang="en-US" sz="2400" dirty="0" smtClean="0"/>
              <a:t>A valid identifier can have letters (both uppercase and lowercase letters), digits and underscores.</a:t>
            </a:r>
          </a:p>
          <a:p>
            <a:r>
              <a:rPr lang="en-US" sz="2400" dirty="0" smtClean="0"/>
              <a:t>The first letter of an identifier should be either a letter or an underscore.</a:t>
            </a:r>
          </a:p>
          <a:p>
            <a:r>
              <a:rPr lang="en-US" sz="2400" dirty="0" smtClean="0"/>
              <a:t>You cannot use keywords as identifiers.</a:t>
            </a:r>
          </a:p>
          <a:p>
            <a:r>
              <a:rPr lang="en-US" sz="2400" dirty="0" smtClean="0"/>
              <a:t>There is no rule on how long an identifier can be. However, you may run into problems in some compilers if the identifier is longer than 31 characters.</a:t>
            </a:r>
          </a:p>
          <a:p>
            <a:pPr marL="0">
              <a:buNone/>
            </a:pPr>
            <a:endParaRPr lang="en-US" sz="24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Variables</a:t>
            </a:r>
          </a:p>
        </p:txBody>
      </p:sp>
      <p:sp>
        <p:nvSpPr>
          <p:cNvPr id="8" name="Content Placeholder 7"/>
          <p:cNvSpPr>
            <a:spLocks noGrp="1"/>
          </p:cNvSpPr>
          <p:nvPr>
            <p:ph idx="1"/>
          </p:nvPr>
        </p:nvSpPr>
        <p:spPr>
          <a:xfrm>
            <a:off x="214282" y="1714488"/>
            <a:ext cx="8501122" cy="4786346"/>
          </a:xfrm>
        </p:spPr>
        <p:txBody>
          <a:bodyPr>
            <a:normAutofit/>
          </a:bodyPr>
          <a:lstStyle/>
          <a:p>
            <a:pPr marL="0">
              <a:buNone/>
            </a:pPr>
            <a:r>
              <a:rPr lang="en-US" sz="2800" dirty="0" smtClean="0"/>
              <a:t>In programming, a variable is a container (storage area) to hold data.</a:t>
            </a:r>
          </a:p>
          <a:p>
            <a:pPr marL="0">
              <a:buNone/>
            </a:pPr>
            <a:r>
              <a:rPr lang="en-US" sz="2800" dirty="0" smtClean="0"/>
              <a:t>To indicate the storage area, each variable should be given a unique name. </a:t>
            </a:r>
          </a:p>
          <a:p>
            <a:pPr marL="0">
              <a:buNone/>
            </a:pPr>
            <a:r>
              <a:rPr lang="en-US" sz="2800" dirty="0" smtClean="0"/>
              <a:t>Variable names are just the symbolic representation of a memory location. </a:t>
            </a:r>
          </a:p>
          <a:p>
            <a:pPr marL="0">
              <a:buNone/>
            </a:pPr>
            <a:r>
              <a:rPr lang="en-US" sz="2800" dirty="0" smtClean="0"/>
              <a:t>For example:</a:t>
            </a:r>
          </a:p>
          <a:p>
            <a:pPr marL="0">
              <a:buNone/>
            </a:pPr>
            <a:r>
              <a:rPr lang="en-US" sz="2800" dirty="0" smtClean="0"/>
              <a:t>Int marks = 95;</a:t>
            </a:r>
          </a:p>
          <a:p>
            <a:pPr marL="0">
              <a:buNone/>
            </a:pPr>
            <a:r>
              <a:rPr lang="en-US" sz="2800" dirty="0" smtClean="0"/>
              <a:t>Here, marks is a variable of int type. Here, the variable is assigned an integer value 95.</a:t>
            </a:r>
            <a:endParaRPr lang="en-US" sz="2800" dirty="0"/>
          </a:p>
        </p:txBody>
      </p:sp>
      <p:sp>
        <p:nvSpPr>
          <p:cNvPr id="4" name="Rectangle 3"/>
          <p:cNvSpPr/>
          <p:nvPr/>
        </p:nvSpPr>
        <p:spPr>
          <a:xfrm>
            <a:off x="2500298" y="1000108"/>
            <a:ext cx="5786478" cy="500066"/>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0000"/>
                </a:solidFill>
              </a:rPr>
              <a:t>C is a strongly typed language</a:t>
            </a:r>
            <a:endParaRPr lang="en-US" sz="2800" b="1" dirty="0">
              <a:solidFill>
                <a:srgbClr val="FF0000"/>
              </a:solidFill>
            </a:endParaRP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504" y="714356"/>
            <a:ext cx="9036496" cy="5416868"/>
          </a:xfrm>
          <a:prstGeom prst="rect">
            <a:avLst/>
          </a:prstGeom>
        </p:spPr>
        <p:txBody>
          <a:bodyPr wrap="square">
            <a:spAutoFit/>
          </a:bodyPr>
          <a:lstStyle/>
          <a:p>
            <a:pPr lvl="0" indent="-342900" eaLnBrk="0" fontAlgn="base" hangingPunct="0">
              <a:spcBef>
                <a:spcPct val="0"/>
              </a:spcBef>
              <a:spcAft>
                <a:spcPct val="0"/>
              </a:spcAft>
              <a:tabLst>
                <a:tab pos="457200" algn="l"/>
                <a:tab pos="1104900" algn="l"/>
              </a:tabLst>
            </a:pPr>
            <a:r>
              <a:rPr lang="en-US" sz="2400" dirty="0" smtClean="0">
                <a:ea typeface="Times New Roman" pitchFamily="18" charset="0"/>
                <a:cs typeface="Times New Roman" pitchFamily="18" charset="0"/>
              </a:rPr>
              <a:t>constants are fixed values it cannot be changed during the execution of the program. These fixed values are also called literals. It can be any kind of data type</a:t>
            </a:r>
            <a:r>
              <a:rPr lang="en-US" sz="2400" dirty="0" smtClean="0">
                <a:ea typeface="Times New Roman" pitchFamily="18" charset="0"/>
                <a:cs typeface="Times New Roman" pitchFamily="18" charset="0"/>
              </a:rPr>
              <a:t>.</a:t>
            </a:r>
          </a:p>
          <a:p>
            <a:pPr lvl="0" indent="-342900" eaLnBrk="0" fontAlgn="base" hangingPunct="0">
              <a:spcBef>
                <a:spcPct val="0"/>
              </a:spcBef>
              <a:spcAft>
                <a:spcPct val="0"/>
              </a:spcAft>
              <a:tabLst>
                <a:tab pos="457200" algn="l"/>
                <a:tab pos="1104900" algn="l"/>
              </a:tabLst>
            </a:pPr>
            <a:endParaRPr lang="en-US" sz="2800" b="1" dirty="0" smtClean="0">
              <a:latin typeface="Arial" panose="020B0604020202020204" pitchFamily="34" charset="0"/>
              <a:cs typeface="Times New Roman" pitchFamily="18" charset="0"/>
            </a:endParaRPr>
          </a:p>
          <a:p>
            <a:pPr lvl="0" indent="-342900" eaLnBrk="0" fontAlgn="base" hangingPunct="0">
              <a:spcBef>
                <a:spcPct val="0"/>
              </a:spcBef>
              <a:spcAft>
                <a:spcPct val="0"/>
              </a:spcAft>
              <a:tabLst>
                <a:tab pos="457200" algn="l"/>
                <a:tab pos="1104900" algn="l"/>
              </a:tabLst>
            </a:pPr>
            <a:r>
              <a:rPr lang="en-US" sz="3200" b="1" dirty="0" smtClean="0"/>
              <a:t>Using #define pre-processor </a:t>
            </a:r>
            <a:r>
              <a:rPr lang="en-US" sz="3200" b="1" dirty="0" smtClean="0"/>
              <a:t>directive-</a:t>
            </a:r>
          </a:p>
          <a:p>
            <a:pPr lvl="0" indent="-342900" eaLnBrk="0" fontAlgn="base" hangingPunct="0">
              <a:spcBef>
                <a:spcPct val="0"/>
              </a:spcBef>
              <a:spcAft>
                <a:spcPct val="0"/>
              </a:spcAft>
              <a:tabLst>
                <a:tab pos="457200" algn="l"/>
                <a:tab pos="1104900" algn="l"/>
              </a:tabLst>
            </a:pPr>
            <a:r>
              <a:rPr lang="en-US" sz="2400" dirty="0" smtClean="0"/>
              <a:t>This directive is used to declare an alias name for existing variable or any value. We can use this to declare a constant as shown below: </a:t>
            </a:r>
            <a:endParaRPr lang="en-US" sz="2400" dirty="0" smtClean="0"/>
          </a:p>
          <a:p>
            <a:pPr lvl="0" eaLnBrk="0" fontAlgn="base" hangingPunct="0">
              <a:spcBef>
                <a:spcPct val="0"/>
              </a:spcBef>
              <a:spcAft>
                <a:spcPct val="0"/>
              </a:spcAft>
              <a:tabLst>
                <a:tab pos="457200" algn="l"/>
                <a:tab pos="1104900" algn="l"/>
              </a:tabLst>
            </a:pPr>
            <a:endParaRPr lang="en-US" sz="2400" dirty="0" smtClean="0"/>
          </a:p>
          <a:p>
            <a:pPr lvl="0" eaLnBrk="0" fontAlgn="base" hangingPunct="0">
              <a:spcBef>
                <a:spcPct val="0"/>
              </a:spcBef>
              <a:spcAft>
                <a:spcPts val="600"/>
              </a:spcAft>
              <a:tabLst>
                <a:tab pos="457200" algn="l"/>
                <a:tab pos="1104900" algn="l"/>
              </a:tabLst>
            </a:pPr>
            <a:r>
              <a:rPr lang="en-US" sz="2800" b="1" dirty="0" smtClean="0"/>
              <a:t>#</a:t>
            </a:r>
            <a:r>
              <a:rPr lang="en-US" sz="2800" b="1" dirty="0" smtClean="0"/>
              <a:t>define </a:t>
            </a:r>
            <a:r>
              <a:rPr lang="en-US" sz="2800" b="1" dirty="0" err="1" smtClean="0"/>
              <a:t>identifierName</a:t>
            </a:r>
            <a:r>
              <a:rPr lang="en-US" sz="2800" b="1" dirty="0" smtClean="0"/>
              <a:t> value </a:t>
            </a:r>
            <a:endParaRPr lang="en-US" sz="2800" b="1" dirty="0" smtClean="0"/>
          </a:p>
          <a:p>
            <a:pPr lvl="0" eaLnBrk="0" fontAlgn="base" hangingPunct="0">
              <a:spcBef>
                <a:spcPct val="0"/>
              </a:spcBef>
              <a:spcAft>
                <a:spcPts val="600"/>
              </a:spcAft>
              <a:tabLst>
                <a:tab pos="457200" algn="l"/>
                <a:tab pos="1104900" algn="l"/>
              </a:tabLst>
            </a:pPr>
            <a:r>
              <a:rPr lang="en-US" sz="2800" b="1" dirty="0" smtClean="0"/>
              <a:t>Ex- #define PI 3.14</a:t>
            </a:r>
          </a:p>
          <a:p>
            <a:pPr lvl="0" indent="-342900" eaLnBrk="0" fontAlgn="base" hangingPunct="0">
              <a:spcBef>
                <a:spcPct val="0"/>
              </a:spcBef>
              <a:spcAft>
                <a:spcPct val="0"/>
              </a:spcAft>
              <a:tabLst>
                <a:tab pos="457200" algn="l"/>
                <a:tab pos="1104900" algn="l"/>
              </a:tabLst>
            </a:pPr>
            <a:endParaRPr lang="en-US" sz="2800" b="1" dirty="0" smtClean="0"/>
          </a:p>
          <a:p>
            <a:pPr lvl="0" indent="-342900" eaLnBrk="0" fontAlgn="base" hangingPunct="0">
              <a:spcBef>
                <a:spcPct val="0"/>
              </a:spcBef>
              <a:spcAft>
                <a:spcPct val="0"/>
              </a:spcAft>
              <a:tabLst>
                <a:tab pos="457200" algn="l"/>
                <a:tab pos="1104900" algn="l"/>
              </a:tabLst>
            </a:pPr>
            <a:r>
              <a:rPr lang="en-US" sz="2400" b="1" dirty="0" err="1" smtClean="0"/>
              <a:t>identifierName</a:t>
            </a:r>
            <a:r>
              <a:rPr lang="en-US" sz="2400" dirty="0" smtClean="0"/>
              <a:t>: It is the name given to constant. </a:t>
            </a:r>
            <a:endParaRPr lang="en-US" sz="2400" dirty="0" smtClean="0"/>
          </a:p>
          <a:p>
            <a:pPr lvl="0" indent="-342900" eaLnBrk="0" fontAlgn="base" hangingPunct="0">
              <a:spcBef>
                <a:spcPct val="0"/>
              </a:spcBef>
              <a:spcAft>
                <a:spcPct val="0"/>
              </a:spcAft>
              <a:tabLst>
                <a:tab pos="457200" algn="l"/>
                <a:tab pos="1104900" algn="l"/>
              </a:tabLst>
            </a:pPr>
            <a:r>
              <a:rPr lang="en-US" sz="2400" b="1" dirty="0" smtClean="0"/>
              <a:t>value</a:t>
            </a:r>
            <a:r>
              <a:rPr lang="en-US" sz="2400" dirty="0" smtClean="0"/>
              <a:t>: This refers to any value assigned to </a:t>
            </a:r>
            <a:r>
              <a:rPr lang="en-US" sz="2400" dirty="0" err="1" smtClean="0"/>
              <a:t>identifierName</a:t>
            </a:r>
            <a:r>
              <a:rPr lang="en-US" sz="2400" dirty="0" smtClean="0"/>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Constants</a:t>
            </a:r>
            <a:r>
              <a:rPr lang="en-IN" sz="3600" dirty="0">
                <a:solidFill>
                  <a:schemeClr val="bg1">
                    <a:lumMod val="95000"/>
                  </a:schemeClr>
                </a:solidFill>
                <a:latin typeface="Arial" panose="020B0604020202020204" pitchFamily="34" charset="0"/>
                <a:cs typeface="Arial" panose="020B0604020202020204" pitchFamily="34" charset="0"/>
              </a:rPr>
              <a:t> </a:t>
            </a:r>
          </a:p>
        </p:txBody>
      </p:sp>
    </p:spTree>
    <p:extLst>
      <p:ext uri="{BB962C8B-B14F-4D97-AF65-F5344CB8AC3E}">
        <p14:creationId xmlns="" xmlns:p14="http://schemas.microsoft.com/office/powerpoint/2010/main" val="922028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1472" y="2000240"/>
            <a:ext cx="7929618" cy="2004824"/>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Introduction to Programming</a:t>
            </a:r>
            <a:endParaRPr lang="en-US" sz="66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Types of Constant</a:t>
            </a:r>
            <a:endParaRPr lang="en-IN" sz="3600" dirty="0">
              <a:solidFill>
                <a:schemeClr val="bg1">
                  <a:lumMod val="95000"/>
                </a:schemeClr>
              </a:solidFill>
              <a:latin typeface="Arial" panose="020B0604020202020204" pitchFamily="34" charset="0"/>
              <a:cs typeface="Arial" panose="020B0604020202020204" pitchFamily="34" charset="0"/>
            </a:endParaRPr>
          </a:p>
        </p:txBody>
      </p:sp>
      <p:pic>
        <p:nvPicPr>
          <p:cNvPr id="152577" name="Picture 1"/>
          <p:cNvPicPr>
            <a:picLocks noChangeAspect="1" noChangeArrowheads="1"/>
          </p:cNvPicPr>
          <p:nvPr/>
        </p:nvPicPr>
        <p:blipFill>
          <a:blip r:embed="rId3"/>
          <a:srcRect/>
          <a:stretch>
            <a:fillRect/>
          </a:stretch>
        </p:blipFill>
        <p:spPr bwMode="auto">
          <a:xfrm>
            <a:off x="357159" y="785794"/>
            <a:ext cx="8001056" cy="5327074"/>
          </a:xfrm>
          <a:prstGeom prst="rect">
            <a:avLst/>
          </a:prstGeom>
          <a:noFill/>
          <a:ln w="9525">
            <a:noFill/>
            <a:miter lim="800000"/>
            <a:headEnd/>
            <a:tailEnd/>
          </a:ln>
          <a:effectLst/>
        </p:spPr>
      </p:pic>
    </p:spTree>
    <p:extLst>
      <p:ext uri="{BB962C8B-B14F-4D97-AF65-F5344CB8AC3E}">
        <p14:creationId xmlns="" xmlns:p14="http://schemas.microsoft.com/office/powerpoint/2010/main" val="6233625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lumMod val="95000"/>
                  </a:schemeClr>
                </a:solidFill>
                <a:latin typeface="Arial" panose="020B0604020202020204" pitchFamily="34" charset="0"/>
                <a:cs typeface="Arial" panose="020B0604020202020204" pitchFamily="34" charset="0"/>
              </a:rPr>
              <a:t>Escape Character</a:t>
            </a:r>
            <a:endParaRPr lang="en-IN" sz="3600" dirty="0">
              <a:solidFill>
                <a:schemeClr val="bg1">
                  <a:lumMod val="95000"/>
                </a:schemeClr>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1520" y="908720"/>
            <a:ext cx="8688569" cy="5256584"/>
          </a:xfrm>
          <a:prstGeom prst="rect">
            <a:avLst/>
          </a:prstGeom>
        </p:spPr>
      </p:pic>
    </p:spTree>
    <p:extLst>
      <p:ext uri="{BB962C8B-B14F-4D97-AF65-F5344CB8AC3E}">
        <p14:creationId xmlns="" xmlns:p14="http://schemas.microsoft.com/office/powerpoint/2010/main" val="9792736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Data types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285720" y="642918"/>
            <a:ext cx="8496944" cy="5832648"/>
          </a:xfrm>
        </p:spPr>
        <p:txBody>
          <a:bodyPr>
            <a:normAutofit/>
          </a:bodyPr>
          <a:lstStyle/>
          <a:p>
            <a:pPr>
              <a:buNone/>
            </a:pPr>
            <a:r>
              <a:rPr lang="en-US" sz="2800" dirty="0" smtClean="0"/>
              <a:t>Data types are declarations for variables.</a:t>
            </a:r>
            <a:endParaRPr lang="en-US" sz="2800" dirty="0"/>
          </a:p>
        </p:txBody>
      </p:sp>
      <p:pic>
        <p:nvPicPr>
          <p:cNvPr id="4" name="Picture 3" descr="p4.jpg"/>
          <p:cNvPicPr>
            <a:picLocks noChangeAspect="1"/>
          </p:cNvPicPr>
          <p:nvPr/>
        </p:nvPicPr>
        <p:blipFill>
          <a:blip r:embed="rId2"/>
          <a:stretch>
            <a:fillRect/>
          </a:stretch>
        </p:blipFill>
        <p:spPr>
          <a:xfrm>
            <a:off x="785786" y="1071546"/>
            <a:ext cx="8143932" cy="5232997"/>
          </a:xfrm>
          <a:prstGeom prst="rect">
            <a:avLst/>
          </a:prstGeom>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Basic Data Types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pic>
        <p:nvPicPr>
          <p:cNvPr id="4098" name="Picture 2"/>
          <p:cNvPicPr>
            <a:picLocks noGrp="1" noChangeAspect="1" noChangeArrowheads="1"/>
          </p:cNvPicPr>
          <p:nvPr>
            <p:ph idx="1"/>
          </p:nvPr>
        </p:nvPicPr>
        <p:blipFill>
          <a:blip r:embed="rId2"/>
          <a:srcRect/>
          <a:stretch>
            <a:fillRect/>
          </a:stretch>
        </p:blipFill>
        <p:spPr bwMode="auto">
          <a:xfrm>
            <a:off x="1500166" y="714356"/>
            <a:ext cx="7072362" cy="5964508"/>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1472" y="2000240"/>
            <a:ext cx="7929618" cy="1714512"/>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Operators</a:t>
            </a:r>
            <a:endParaRPr lang="en-US" sz="6600" b="1"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Operators</a:t>
            </a: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400" dirty="0" smtClean="0">
                <a:latin typeface="Times New Roman" pitchFamily="18" charset="0"/>
                <a:cs typeface="Times New Roman" pitchFamily="18" charset="0"/>
              </a:rPr>
              <a:t>Operators are symbols that is used to perform some mathematical or logical operations.</a:t>
            </a:r>
          </a:p>
          <a:p>
            <a:pPr>
              <a:buNone/>
            </a:pPr>
            <a:endParaRPr lang="en-US" sz="2400" b="1"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Types of operators</a:t>
            </a:r>
            <a:endParaRPr lang="en-US" sz="2400" dirty="0" smtClean="0">
              <a:latin typeface="Times New Roman" pitchFamily="18" charset="0"/>
              <a:cs typeface="Times New Roman" pitchFamily="18" charset="0"/>
            </a:endParaRPr>
          </a:p>
          <a:p>
            <a:pPr lvl="1">
              <a:buFont typeface="Wingdings" pitchFamily="2" charset="2"/>
              <a:buChar char="Ø"/>
            </a:pPr>
            <a:r>
              <a:rPr lang="en-US" sz="2400" dirty="0" smtClean="0">
                <a:latin typeface="Times New Roman" pitchFamily="18" charset="0"/>
                <a:cs typeface="Times New Roman" pitchFamily="18" charset="0"/>
              </a:rPr>
              <a:t>Arithmetic operators</a:t>
            </a:r>
          </a:p>
          <a:p>
            <a:pPr lvl="1">
              <a:buFont typeface="Wingdings" pitchFamily="2" charset="2"/>
              <a:buChar char="Ø"/>
            </a:pPr>
            <a:r>
              <a:rPr lang="en-US" sz="2400" dirty="0" smtClean="0">
                <a:latin typeface="Times New Roman" pitchFamily="18" charset="0"/>
                <a:cs typeface="Times New Roman" pitchFamily="18" charset="0"/>
              </a:rPr>
              <a:t>Assignment operators</a:t>
            </a:r>
          </a:p>
          <a:p>
            <a:pPr lvl="1">
              <a:buFont typeface="Wingdings" pitchFamily="2" charset="2"/>
              <a:buChar char="Ø"/>
            </a:pPr>
            <a:r>
              <a:rPr lang="en-US" sz="2400" dirty="0" smtClean="0">
                <a:latin typeface="Times New Roman" pitchFamily="18" charset="0"/>
                <a:cs typeface="Times New Roman" pitchFamily="18" charset="0"/>
              </a:rPr>
              <a:t>Relational operators</a:t>
            </a:r>
          </a:p>
          <a:p>
            <a:pPr lvl="1">
              <a:buFont typeface="Wingdings" pitchFamily="2" charset="2"/>
              <a:buChar char="Ø"/>
            </a:pPr>
            <a:r>
              <a:rPr lang="en-US" sz="2400" dirty="0" smtClean="0">
                <a:latin typeface="Times New Roman" pitchFamily="18" charset="0"/>
                <a:cs typeface="Times New Roman" pitchFamily="18" charset="0"/>
              </a:rPr>
              <a:t>Logical operators</a:t>
            </a:r>
          </a:p>
          <a:p>
            <a:pPr lvl="1">
              <a:buFont typeface="Wingdings" pitchFamily="2" charset="2"/>
              <a:buChar char="Ø"/>
            </a:pPr>
            <a:r>
              <a:rPr lang="en-US" sz="2400" dirty="0" smtClean="0">
                <a:latin typeface="Times New Roman" pitchFamily="18" charset="0"/>
                <a:cs typeface="Times New Roman" pitchFamily="18" charset="0"/>
              </a:rPr>
              <a:t>Bitwise operators</a:t>
            </a:r>
          </a:p>
          <a:p>
            <a:pPr lvl="1">
              <a:buFont typeface="Wingdings" pitchFamily="2" charset="2"/>
              <a:buChar char="Ø"/>
            </a:pPr>
            <a:r>
              <a:rPr lang="en-US" sz="2400" dirty="0" smtClean="0">
                <a:latin typeface="Times New Roman" pitchFamily="18" charset="0"/>
                <a:cs typeface="Times New Roman" pitchFamily="18" charset="0"/>
              </a:rPr>
              <a:t>Conditional/Ternary operators</a:t>
            </a:r>
          </a:p>
          <a:p>
            <a:pPr lvl="1">
              <a:buFont typeface="Wingdings" pitchFamily="2" charset="2"/>
              <a:buChar char="Ø"/>
            </a:pPr>
            <a:r>
              <a:rPr lang="en-US" sz="2400" dirty="0" smtClean="0">
                <a:latin typeface="Times New Roman" pitchFamily="18" charset="0"/>
                <a:cs typeface="Times New Roman" pitchFamily="18" charset="0"/>
              </a:rPr>
              <a:t>Increment&amp; Decrement operators</a:t>
            </a:r>
          </a:p>
          <a:p>
            <a:pPr lvl="1">
              <a:buFont typeface="Wingdings" pitchFamily="2" charset="2"/>
              <a:buChar char="Ø"/>
            </a:pPr>
            <a:r>
              <a:rPr lang="en-US" sz="2400" dirty="0" smtClean="0">
                <a:latin typeface="Times New Roman" pitchFamily="18" charset="0"/>
                <a:cs typeface="Times New Roman" pitchFamily="18" charset="0"/>
              </a:rPr>
              <a:t>Misc/Special operators</a:t>
            </a:r>
          </a:p>
          <a:p>
            <a:pPr>
              <a:spcBef>
                <a:spcPct val="50000"/>
              </a:spcBef>
              <a:buClr>
                <a:schemeClr val="accent1"/>
              </a:buClr>
              <a:buNone/>
            </a:pPr>
            <a:r>
              <a:rPr lang="en-US" sz="2400" dirty="0" smtClean="0"/>
              <a:t>                                                                 </a:t>
            </a:r>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571736" y="1142985"/>
          <a:ext cx="6096000" cy="5323176"/>
        </p:xfrm>
        <a:graphic>
          <a:graphicData uri="http://schemas.openxmlformats.org/drawingml/2006/table">
            <a:tbl>
              <a:tblPr firstRow="1" bandRow="1">
                <a:tableStyleId>{5C22544A-7EE6-4342-B048-85BDC9FD1C3A}</a:tableStyleId>
              </a:tblPr>
              <a:tblGrid>
                <a:gridCol w="2571768"/>
                <a:gridCol w="3524232"/>
              </a:tblGrid>
              <a:tr h="543930">
                <a:tc>
                  <a:txBody>
                    <a:bodyPr/>
                    <a:lstStyle/>
                    <a:p>
                      <a:pPr algn="ctr"/>
                      <a:r>
                        <a:rPr lang="en-US" sz="2800" dirty="0" smtClean="0"/>
                        <a:t>Operator</a:t>
                      </a:r>
                      <a:endParaRPr lang="en-US" dirty="0"/>
                    </a:p>
                  </a:txBody>
                  <a:tcPr/>
                </a:tc>
                <a:tc>
                  <a:txBody>
                    <a:bodyPr/>
                    <a:lstStyle/>
                    <a:p>
                      <a:pPr algn="ctr"/>
                      <a:r>
                        <a:rPr lang="en-US" sz="2800" dirty="0" smtClean="0"/>
                        <a:t>Type</a:t>
                      </a:r>
                      <a:endParaRPr lang="en-US" dirty="0"/>
                    </a:p>
                  </a:txBody>
                  <a:tcPr/>
                </a:tc>
              </a:tr>
              <a:tr h="725235">
                <a:tc>
                  <a:txBody>
                    <a:bodyPr/>
                    <a:lstStyle/>
                    <a:p>
                      <a:r>
                        <a:rPr lang="en-US" sz="2200" dirty="0" smtClean="0"/>
                        <a:t>++, - -</a:t>
                      </a:r>
                      <a:endParaRPr lang="en-US" sz="2200" dirty="0"/>
                    </a:p>
                  </a:txBody>
                  <a:tcPr/>
                </a:tc>
                <a:tc>
                  <a:txBody>
                    <a:bodyPr/>
                    <a:lstStyle/>
                    <a:p>
                      <a:r>
                        <a:rPr lang="en-US" sz="2200" dirty="0" smtClean="0"/>
                        <a:t>Increment/Decrement Operator</a:t>
                      </a:r>
                      <a:endParaRPr lang="en-US" sz="2200" dirty="0"/>
                    </a:p>
                  </a:txBody>
                  <a:tcPr/>
                </a:tc>
              </a:tr>
              <a:tr h="475298">
                <a:tc>
                  <a:txBody>
                    <a:bodyPr/>
                    <a:lstStyle/>
                    <a:p>
                      <a:r>
                        <a:rPr lang="en-US" sz="2200" dirty="0" smtClean="0"/>
                        <a:t>+,</a:t>
                      </a:r>
                      <a:r>
                        <a:rPr lang="en-US" sz="2200" baseline="0" dirty="0" smtClean="0"/>
                        <a:t> -, *, /, %</a:t>
                      </a:r>
                      <a:endParaRPr lang="en-US" sz="2200" dirty="0"/>
                    </a:p>
                  </a:txBody>
                  <a:tcPr/>
                </a:tc>
                <a:tc>
                  <a:txBody>
                    <a:bodyPr/>
                    <a:lstStyle/>
                    <a:p>
                      <a:r>
                        <a:rPr lang="en-US" sz="2200" dirty="0" smtClean="0"/>
                        <a:t>Arithmetic Operator</a:t>
                      </a:r>
                      <a:endParaRPr lang="en-US" sz="2200" dirty="0"/>
                    </a:p>
                  </a:txBody>
                  <a:tcPr/>
                </a:tc>
              </a:tr>
              <a:tr h="475298">
                <a:tc>
                  <a:txBody>
                    <a:bodyPr/>
                    <a:lstStyle/>
                    <a:p>
                      <a:r>
                        <a:rPr lang="en-US" sz="2200" dirty="0" smtClean="0"/>
                        <a:t>&lt;, &lt;=, &gt;, &gt;=, ==, !=</a:t>
                      </a:r>
                      <a:endParaRPr lang="en-US" sz="2200" dirty="0"/>
                    </a:p>
                  </a:txBody>
                  <a:tcPr/>
                </a:tc>
                <a:tc>
                  <a:txBody>
                    <a:bodyPr/>
                    <a:lstStyle/>
                    <a:p>
                      <a:r>
                        <a:rPr lang="en-US" sz="2200" dirty="0" smtClean="0"/>
                        <a:t>Relational Operator</a:t>
                      </a:r>
                      <a:endParaRPr lang="en-US" sz="2200" dirty="0"/>
                    </a:p>
                  </a:txBody>
                  <a:tcPr/>
                </a:tc>
              </a:tr>
              <a:tr h="475298">
                <a:tc>
                  <a:txBody>
                    <a:bodyPr/>
                    <a:lstStyle/>
                    <a:p>
                      <a:r>
                        <a:rPr lang="en-US" sz="2200" dirty="0" smtClean="0"/>
                        <a:t>&amp;&amp;, ||, !</a:t>
                      </a:r>
                      <a:endParaRPr lang="en-US" sz="2200" dirty="0"/>
                    </a:p>
                  </a:txBody>
                  <a:tcPr/>
                </a:tc>
                <a:tc>
                  <a:txBody>
                    <a:bodyPr/>
                    <a:lstStyle/>
                    <a:p>
                      <a:r>
                        <a:rPr lang="en-US" sz="2200" dirty="0" smtClean="0"/>
                        <a:t>Logical Operator</a:t>
                      </a:r>
                      <a:endParaRPr lang="en-US" sz="2200" dirty="0"/>
                    </a:p>
                  </a:txBody>
                  <a:tcPr/>
                </a:tc>
              </a:tr>
              <a:tr h="475298">
                <a:tc>
                  <a:txBody>
                    <a:bodyPr/>
                    <a:lstStyle/>
                    <a:p>
                      <a:r>
                        <a:rPr lang="en-US" sz="2200" dirty="0" smtClean="0"/>
                        <a:t>&amp;,|, &lt;&lt;, &gt;&gt;, ~, ^</a:t>
                      </a:r>
                      <a:endParaRPr lang="en-US" sz="2200" dirty="0"/>
                    </a:p>
                  </a:txBody>
                  <a:tcPr/>
                </a:tc>
                <a:tc>
                  <a:txBody>
                    <a:bodyPr/>
                    <a:lstStyle/>
                    <a:p>
                      <a:r>
                        <a:rPr lang="en-US" sz="2200" dirty="0" smtClean="0"/>
                        <a:t>Bitwise Operator</a:t>
                      </a:r>
                      <a:endParaRPr lang="en-US" sz="2200" dirty="0"/>
                    </a:p>
                  </a:txBody>
                  <a:tcPr/>
                </a:tc>
              </a:tr>
              <a:tr h="475298">
                <a:tc>
                  <a:txBody>
                    <a:bodyPr/>
                    <a:lstStyle/>
                    <a:p>
                      <a:r>
                        <a:rPr lang="en-US" sz="2200" dirty="0" smtClean="0"/>
                        <a:t>=, +=, -=, *=, /=, %=</a:t>
                      </a:r>
                      <a:endParaRPr lang="en-US" sz="2200" dirty="0"/>
                    </a:p>
                  </a:txBody>
                  <a:tcPr/>
                </a:tc>
                <a:tc>
                  <a:txBody>
                    <a:bodyPr/>
                    <a:lstStyle/>
                    <a:p>
                      <a:r>
                        <a:rPr lang="en-US" sz="2200" dirty="0" smtClean="0"/>
                        <a:t>Assignment Operator</a:t>
                      </a:r>
                      <a:endParaRPr lang="en-US" sz="2200" dirty="0"/>
                    </a:p>
                  </a:txBody>
                  <a:tcPr/>
                </a:tc>
              </a:tr>
              <a:tr h="820378">
                <a:tc>
                  <a:txBody>
                    <a:bodyPr/>
                    <a:lstStyle/>
                    <a:p>
                      <a:r>
                        <a:rPr lang="en-US" sz="2200" dirty="0" smtClean="0"/>
                        <a:t>?:</a:t>
                      </a:r>
                      <a:endParaRPr lang="en-US" sz="2200" dirty="0"/>
                    </a:p>
                  </a:txBody>
                  <a:tcPr/>
                </a:tc>
                <a:tc>
                  <a:txBody>
                    <a:bodyPr/>
                    <a:lstStyle/>
                    <a:p>
                      <a:r>
                        <a:rPr lang="en-US" sz="2200" dirty="0" smtClean="0"/>
                        <a:t>Ternary Operator or Conditional Operator</a:t>
                      </a:r>
                      <a:endParaRPr lang="en-US" sz="2200" dirty="0"/>
                    </a:p>
                  </a:txBody>
                  <a:tcPr/>
                </a:tc>
              </a:tr>
              <a:tr h="8203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&amp;, *, </a:t>
                      </a:r>
                      <a:r>
                        <a:rPr lang="en-US" sz="2200" dirty="0" err="1" smtClean="0"/>
                        <a:t>sizeof</a:t>
                      </a:r>
                      <a:r>
                        <a:rPr lang="en-US" sz="2200" dirty="0" smtClean="0"/>
                        <a:t>( )</a:t>
                      </a:r>
                      <a:endParaRPr lang="en-US" sz="2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Special operators</a:t>
                      </a:r>
                      <a:endParaRPr lang="en-US" sz="2200" dirty="0"/>
                    </a:p>
                  </a:txBody>
                  <a:tcPr/>
                </a:tc>
              </a:tr>
            </a:tbl>
          </a:graphicData>
        </a:graphic>
      </p:graphicFrame>
      <p:cxnSp>
        <p:nvCxnSpPr>
          <p:cNvPr id="6" name="Straight Arrow Connector 5"/>
          <p:cNvCxnSpPr/>
          <p:nvPr/>
        </p:nvCxnSpPr>
        <p:spPr>
          <a:xfrm>
            <a:off x="1714480" y="2214554"/>
            <a:ext cx="785818"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1714480" y="5286388"/>
            <a:ext cx="857256"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Left Brace 10"/>
          <p:cNvSpPr/>
          <p:nvPr/>
        </p:nvSpPr>
        <p:spPr>
          <a:xfrm>
            <a:off x="1928794" y="2571744"/>
            <a:ext cx="571504" cy="214314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428596" y="1857364"/>
            <a:ext cx="1285884"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Unary Operator</a:t>
            </a:r>
            <a:endParaRPr lang="en-US" dirty="0">
              <a:solidFill>
                <a:schemeClr val="tx1"/>
              </a:solidFill>
            </a:endParaRPr>
          </a:p>
        </p:txBody>
      </p:sp>
      <p:sp>
        <p:nvSpPr>
          <p:cNvPr id="14" name="Rectangle 13"/>
          <p:cNvSpPr/>
          <p:nvPr/>
        </p:nvSpPr>
        <p:spPr>
          <a:xfrm>
            <a:off x="357158" y="3357562"/>
            <a:ext cx="1571636"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Binary Operator</a:t>
            </a:r>
            <a:endParaRPr lang="en-US" dirty="0">
              <a:solidFill>
                <a:schemeClr val="tx1"/>
              </a:solidFill>
            </a:endParaRPr>
          </a:p>
        </p:txBody>
      </p:sp>
      <p:sp>
        <p:nvSpPr>
          <p:cNvPr id="15" name="Rectangle 14"/>
          <p:cNvSpPr/>
          <p:nvPr/>
        </p:nvSpPr>
        <p:spPr>
          <a:xfrm>
            <a:off x="500034" y="4714884"/>
            <a:ext cx="1571636" cy="5000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Ternary</a:t>
            </a:r>
          </a:p>
          <a:p>
            <a:pPr algn="ctr"/>
            <a:r>
              <a:rPr lang="en-US" dirty="0" smtClean="0">
                <a:solidFill>
                  <a:schemeClr val="tx1"/>
                </a:solidFill>
              </a:rPr>
              <a:t>Operator</a:t>
            </a:r>
            <a:endParaRPr lang="en-US"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perator Precedence And Associativity In C - AticleWorld"/>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3042" y="760429"/>
            <a:ext cx="7113834" cy="609757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Operator </a:t>
            </a:r>
            <a:r>
              <a:rPr lang="en-US" sz="3600" b="1" dirty="0">
                <a:solidFill>
                  <a:schemeClr val="bg1"/>
                </a:solidFill>
                <a:latin typeface="Times New Roman" pitchFamily="18" charset="0"/>
                <a:cs typeface="Times New Roman" pitchFamily="18" charset="0"/>
              </a:rPr>
              <a:t>Precedence And Associativity</a:t>
            </a:r>
            <a:endParaRPr lang="en-US" sz="3600" dirty="0">
              <a:solidFill>
                <a:schemeClr val="bg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182907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2500330"/>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Algorithms and Flow Chart</a:t>
            </a:r>
            <a:endParaRPr lang="en-US" sz="6600" b="1" dirty="0">
              <a:solidFill>
                <a:schemeClr val="tx1"/>
              </a:solidFill>
            </a:endParaRPr>
          </a:p>
        </p:txBody>
      </p:sp>
    </p:spTree>
    <p:extLst>
      <p:ext uri="{BB962C8B-B14F-4D97-AF65-F5344CB8AC3E}">
        <p14:creationId xmlns="" xmlns:p14="http://schemas.microsoft.com/office/powerpoint/2010/main" val="433544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1569660"/>
          </a:xfrm>
          <a:prstGeom prst="rect">
            <a:avLst/>
          </a:prstGeom>
        </p:spPr>
        <p:txBody>
          <a:bodyPr wrap="square">
            <a:spAutoFit/>
          </a:bodyPr>
          <a:lstStyle/>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7504" y="692696"/>
            <a:ext cx="8928992" cy="6165304"/>
          </a:xfrm>
        </p:spPr>
        <p:txBody>
          <a:bodyPr>
            <a:normAutofit/>
          </a:bodyPr>
          <a:lstStyle/>
          <a:p>
            <a:pPr>
              <a:buNone/>
            </a:pPr>
            <a:r>
              <a:rPr lang="en-US" b="1" dirty="0" smtClean="0">
                <a:cs typeface="Times New Roman" pitchFamily="18" charset="0"/>
              </a:rPr>
              <a:t>Algorithm:- </a:t>
            </a:r>
            <a:r>
              <a:rPr lang="en-US" sz="2400" dirty="0" smtClean="0">
                <a:cs typeface="Times New Roman" pitchFamily="18" charset="0"/>
              </a:rPr>
              <a:t>It is a  step by step procedure, which defined a set of instructions to be executed in a certain order to get the desired output.</a:t>
            </a:r>
            <a:endParaRPr lang="en-US" sz="2400" b="1" dirty="0" smtClean="0">
              <a:cs typeface="Times New Roman" pitchFamily="18" charset="0"/>
            </a:endParaRPr>
          </a:p>
          <a:p>
            <a:pPr>
              <a:buNone/>
            </a:pPr>
            <a:endParaRPr lang="en-US" sz="2400" dirty="0">
              <a:cs typeface="Times New Roman" pitchFamily="18" charset="0"/>
            </a:endParaRPr>
          </a:p>
          <a:p>
            <a:pPr>
              <a:buNone/>
            </a:pPr>
            <a:r>
              <a:rPr lang="en-US" b="1" dirty="0" smtClean="0">
                <a:cs typeface="Times New Roman" pitchFamily="18" charset="0"/>
              </a:rPr>
              <a:t>Flow Chart:-</a:t>
            </a:r>
            <a:r>
              <a:rPr lang="en-US" dirty="0" smtClean="0">
                <a:cs typeface="Times New Roman" pitchFamily="18" charset="0"/>
              </a:rPr>
              <a:t> </a:t>
            </a:r>
            <a:r>
              <a:rPr lang="en-US" sz="2400" dirty="0" smtClean="0">
                <a:cs typeface="Times New Roman" pitchFamily="18" charset="0"/>
              </a:rPr>
              <a:t>It is a graphical representation of an algorithm. It makes use of symbols which are connected among them to indicate the flow of information and processing.</a:t>
            </a:r>
            <a:endParaRPr lang="en-US" dirty="0"/>
          </a:p>
        </p:txBody>
      </p:sp>
    </p:spTree>
    <p:extLst>
      <p:ext uri="{BB962C8B-B14F-4D97-AF65-F5344CB8AC3E}">
        <p14:creationId xmlns="" xmlns:p14="http://schemas.microsoft.com/office/powerpoint/2010/main" val="4031296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Programming Language</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2" name="Content Placeholder 1"/>
          <p:cNvSpPr>
            <a:spLocks noGrp="1"/>
          </p:cNvSpPr>
          <p:nvPr>
            <p:ph idx="1"/>
          </p:nvPr>
        </p:nvSpPr>
        <p:spPr>
          <a:xfrm>
            <a:off x="428596" y="1357298"/>
            <a:ext cx="8229600" cy="5318051"/>
          </a:xfrm>
        </p:spPr>
        <p:txBody>
          <a:bodyPr/>
          <a:lstStyle/>
          <a:p>
            <a:pPr>
              <a:buNone/>
            </a:pPr>
            <a:r>
              <a:rPr lang="en-US" dirty="0" smtClean="0"/>
              <a:t>A Programming language is a set of rules that provides a way of telling a computer what operations to perform.</a:t>
            </a:r>
          </a:p>
          <a:p>
            <a:pPr>
              <a:buNone/>
            </a:pPr>
            <a:r>
              <a:rPr lang="en-US" dirty="0" smtClean="0"/>
              <a:t>A programming language is a notational system for describing computation in a machine-readable and human readable form.</a:t>
            </a:r>
            <a:endParaRPr lang="en-US" dirty="0" smtClean="0"/>
          </a:p>
          <a:p>
            <a:pPr marL="0" indent="0">
              <a:buNone/>
            </a:pPr>
            <a:endParaRPr lang="en-US" dirty="0" smtClean="0"/>
          </a:p>
          <a:p>
            <a:endParaRPr lang="en-US"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endParaRPr lang="en-US" sz="2400" dirty="0" smtClean="0"/>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7504" y="692696"/>
            <a:ext cx="8928992" cy="6165304"/>
          </a:xfrm>
        </p:spPr>
        <p:txBody>
          <a:bodyPr>
            <a:normAutofit/>
          </a:bodyPr>
          <a:lstStyle/>
          <a:p>
            <a:pPr>
              <a:buNone/>
            </a:pPr>
            <a:r>
              <a:rPr lang="en-US" sz="2400" dirty="0" smtClean="0">
                <a:cs typeface="Times New Roman" pitchFamily="18" charset="0"/>
              </a:rPr>
              <a:t>Q: Write an algorithm and draw flowchart for addition of 2 number</a:t>
            </a:r>
          </a:p>
          <a:p>
            <a:pPr>
              <a:buNone/>
            </a:pPr>
            <a:r>
              <a:rPr lang="en-US" sz="2400" dirty="0" smtClean="0">
                <a:cs typeface="Times New Roman" pitchFamily="18" charset="0"/>
              </a:rPr>
              <a:t>Algorithm:-</a:t>
            </a:r>
            <a:endParaRPr lang="en-US" sz="2400" dirty="0">
              <a:cs typeface="Times New Roman" pitchFamily="18" charset="0"/>
            </a:endParaRPr>
          </a:p>
          <a:p>
            <a:pPr>
              <a:buNone/>
            </a:pPr>
            <a:r>
              <a:rPr lang="en-US" sz="2400" dirty="0" smtClean="0">
                <a:cs typeface="Times New Roman" pitchFamily="18" charset="0"/>
              </a:rPr>
              <a:t>Step1: Start</a:t>
            </a:r>
          </a:p>
          <a:p>
            <a:pPr>
              <a:buNone/>
            </a:pPr>
            <a:r>
              <a:rPr lang="en-US" sz="2400" dirty="0" smtClean="0">
                <a:cs typeface="Times New Roman" pitchFamily="18" charset="0"/>
              </a:rPr>
              <a:t>Step2: Accept 2 numbers from user</a:t>
            </a:r>
          </a:p>
          <a:p>
            <a:pPr>
              <a:buNone/>
            </a:pPr>
            <a:r>
              <a:rPr lang="en-US" sz="2400" dirty="0" smtClean="0">
                <a:cs typeface="Times New Roman" pitchFamily="18" charset="0"/>
              </a:rPr>
              <a:t>Step3: Add the accepted numbers</a:t>
            </a:r>
          </a:p>
          <a:p>
            <a:pPr>
              <a:buNone/>
            </a:pPr>
            <a:r>
              <a:rPr lang="en-US" sz="2400" dirty="0" smtClean="0">
                <a:cs typeface="Times New Roman" pitchFamily="18" charset="0"/>
              </a:rPr>
              <a:t>Step4: Display the result</a:t>
            </a:r>
          </a:p>
          <a:p>
            <a:pPr>
              <a:buNone/>
            </a:pPr>
            <a:r>
              <a:rPr lang="en-US" sz="2400" dirty="0" smtClean="0">
                <a:cs typeface="Times New Roman" pitchFamily="18" charset="0"/>
              </a:rPr>
              <a:t>Step5: Stop/End</a:t>
            </a:r>
            <a:endParaRPr lang="en-US" sz="2400" dirty="0"/>
          </a:p>
        </p:txBody>
      </p:sp>
      <p:pic>
        <p:nvPicPr>
          <p:cNvPr id="1026"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004048" y="1352422"/>
            <a:ext cx="3143250" cy="4810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56010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411760" y="317225"/>
            <a:ext cx="4104456" cy="59123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560103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pic>
        <p:nvPicPr>
          <p:cNvPr id="30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763688" y="659008"/>
            <a:ext cx="5616624" cy="55399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7560103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619672" y="306457"/>
            <a:ext cx="5832647" cy="61689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18874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2339752" y="171804"/>
            <a:ext cx="4176463" cy="60941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18874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Problem statements</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07504" y="692696"/>
            <a:ext cx="8928992" cy="6165304"/>
          </a:xfrm>
        </p:spPr>
        <p:txBody>
          <a:bodyPr>
            <a:normAutofit/>
          </a:bodyPr>
          <a:lstStyle/>
          <a:p>
            <a:pPr marL="457200" indent="-457200">
              <a:buAutoNum type="arabicPeriod"/>
            </a:pPr>
            <a:r>
              <a:rPr lang="en-US" sz="2400" dirty="0" smtClean="0">
                <a:cs typeface="Times New Roman" pitchFamily="18" charset="0"/>
              </a:rPr>
              <a:t>Accept radius from user and display area of circle</a:t>
            </a:r>
          </a:p>
          <a:p>
            <a:pPr marL="457200" indent="-457200">
              <a:buAutoNum type="arabicPeriod"/>
            </a:pPr>
            <a:r>
              <a:rPr lang="en-US" sz="2400" dirty="0" smtClean="0">
                <a:cs typeface="Times New Roman" pitchFamily="18" charset="0"/>
              </a:rPr>
              <a:t>Accept age from user and check if eligible to vote or not</a:t>
            </a:r>
          </a:p>
          <a:p>
            <a:pPr marL="457200" indent="-457200">
              <a:buAutoNum type="arabicPeriod"/>
            </a:pPr>
            <a:r>
              <a:rPr lang="en-US" sz="2400" dirty="0" smtClean="0">
                <a:cs typeface="Times New Roman" pitchFamily="18" charset="0"/>
              </a:rPr>
              <a:t>Accept number from user until user enters 0 and lastly display sum of all numbers</a:t>
            </a:r>
          </a:p>
          <a:p>
            <a:pPr marL="457200" indent="-457200">
              <a:buAutoNum type="arabicPeriod"/>
            </a:pPr>
            <a:r>
              <a:rPr lang="en-US" sz="2400" dirty="0" smtClean="0">
                <a:cs typeface="Times New Roman" pitchFamily="18" charset="0"/>
              </a:rPr>
              <a:t>Accept number from user and calculate factorial.</a:t>
            </a:r>
          </a:p>
          <a:p>
            <a:pPr marL="457200" indent="-457200">
              <a:buAutoNum type="arabicPeriod"/>
            </a:pPr>
            <a:r>
              <a:rPr lang="en-US" sz="2400" dirty="0" smtClean="0">
                <a:cs typeface="Times New Roman" pitchFamily="18" charset="0"/>
              </a:rPr>
              <a:t>Display even numbers from 1 to 100.</a:t>
            </a:r>
          </a:p>
          <a:p>
            <a:pPr marL="457200" indent="-457200">
              <a:buAutoNum type="arabicPeriod"/>
            </a:pPr>
            <a:r>
              <a:rPr lang="en-US" sz="2400" dirty="0" smtClean="0">
                <a:cs typeface="Times New Roman" pitchFamily="18" charset="0"/>
              </a:rPr>
              <a:t>Check if  user entered number is prime or not. </a:t>
            </a:r>
            <a:endParaRPr lang="en-US" sz="2400" dirty="0"/>
          </a:p>
        </p:txBody>
      </p:sp>
    </p:spTree>
    <p:extLst>
      <p:ext uri="{BB962C8B-B14F-4D97-AF65-F5344CB8AC3E}">
        <p14:creationId xmlns="" xmlns:p14="http://schemas.microsoft.com/office/powerpoint/2010/main" val="27560103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2500330"/>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Decision control statements</a:t>
            </a:r>
            <a:endParaRPr lang="en-US" sz="6600" b="1"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a:solidFill>
                  <a:schemeClr val="bg1"/>
                </a:solidFill>
                <a:latin typeface="Times New Roman" pitchFamily="18" charset="0"/>
                <a:cs typeface="Times New Roman" pitchFamily="18" charset="0"/>
              </a:rPr>
              <a:t>Decision making </a:t>
            </a:r>
            <a:r>
              <a:rPr lang="en-US" sz="3600" b="1" dirty="0" smtClean="0">
                <a:solidFill>
                  <a:schemeClr val="bg1"/>
                </a:solidFill>
                <a:latin typeface="Times New Roman" pitchFamily="18" charset="0"/>
                <a:cs typeface="Times New Roman" pitchFamily="18" charset="0"/>
              </a:rPr>
              <a:t>statements</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07504" y="692696"/>
            <a:ext cx="8928992" cy="6165304"/>
          </a:xfrm>
        </p:spPr>
        <p:txBody>
          <a:bodyPr>
            <a:normAutofit/>
          </a:bodyPr>
          <a:lstStyle/>
          <a:p>
            <a:pPr>
              <a:buNone/>
            </a:pPr>
            <a:r>
              <a:rPr lang="en-US" sz="2400" dirty="0" smtClean="0">
                <a:cs typeface="Times New Roman" pitchFamily="18" charset="0"/>
              </a:rPr>
              <a:t>Decision </a:t>
            </a:r>
            <a:r>
              <a:rPr lang="en-US" sz="2400" dirty="0">
                <a:cs typeface="Times New Roman" pitchFamily="18" charset="0"/>
              </a:rPr>
              <a:t>making statements are used to perform operation on some condition. </a:t>
            </a:r>
            <a:endParaRPr lang="en-US" sz="2400" dirty="0" smtClean="0">
              <a:cs typeface="Times New Roman" pitchFamily="18" charset="0"/>
            </a:endParaRPr>
          </a:p>
          <a:p>
            <a:pPr>
              <a:buNone/>
            </a:pPr>
            <a:r>
              <a:rPr lang="en-US" sz="2400" dirty="0" smtClean="0">
                <a:cs typeface="Times New Roman" pitchFamily="18" charset="0"/>
              </a:rPr>
              <a:t>It </a:t>
            </a:r>
            <a:r>
              <a:rPr lang="en-US" sz="2400" dirty="0">
                <a:cs typeface="Times New Roman" pitchFamily="18" charset="0"/>
              </a:rPr>
              <a:t>is used to identify the condition of the operation is true or </a:t>
            </a:r>
            <a:r>
              <a:rPr lang="en-US" sz="2400" dirty="0" smtClean="0">
                <a:cs typeface="Times New Roman" pitchFamily="18" charset="0"/>
              </a:rPr>
              <a:t>false.</a:t>
            </a:r>
          </a:p>
          <a:p>
            <a:pPr>
              <a:buNone/>
            </a:pPr>
            <a:r>
              <a:rPr lang="en-US" sz="2400" dirty="0" smtClean="0">
                <a:cs typeface="Times New Roman" pitchFamily="18" charset="0"/>
              </a:rPr>
              <a:t>These </a:t>
            </a:r>
            <a:r>
              <a:rPr lang="en-US" sz="2400" dirty="0">
                <a:cs typeface="Times New Roman" pitchFamily="18" charset="0"/>
              </a:rPr>
              <a:t>statements are also called decision controlled statements</a:t>
            </a:r>
            <a:r>
              <a:rPr lang="en-US" sz="2400" dirty="0" smtClean="0">
                <a:cs typeface="Times New Roman" pitchFamily="18" charset="0"/>
              </a:rPr>
              <a:t>.</a:t>
            </a:r>
          </a:p>
          <a:p>
            <a:pPr marL="0" indent="0">
              <a:buNone/>
            </a:pPr>
            <a:endParaRPr lang="en-US" sz="2400" dirty="0">
              <a:cs typeface="Times New Roman" pitchFamily="18" charset="0"/>
            </a:endParaRPr>
          </a:p>
          <a:p>
            <a:pPr>
              <a:buNone/>
            </a:pPr>
            <a:r>
              <a:rPr lang="en-US" sz="2400" dirty="0">
                <a:cs typeface="Times New Roman" pitchFamily="18" charset="0"/>
              </a:rPr>
              <a:t>Here we have listed the decision making statements as follows:</a:t>
            </a:r>
          </a:p>
          <a:p>
            <a:pPr lvl="1">
              <a:buFont typeface="Wingdings" pitchFamily="2" charset="2"/>
              <a:buChar char="Ø"/>
            </a:pPr>
            <a:r>
              <a:rPr lang="en-US" sz="2000" dirty="0" smtClean="0">
                <a:cs typeface="Times New Roman" pitchFamily="18" charset="0"/>
              </a:rPr>
              <a:t>Simple </a:t>
            </a:r>
            <a:r>
              <a:rPr lang="en-US" sz="2000" dirty="0">
                <a:cs typeface="Times New Roman" pitchFamily="18" charset="0"/>
              </a:rPr>
              <a:t>if</a:t>
            </a:r>
          </a:p>
          <a:p>
            <a:pPr lvl="1">
              <a:buFont typeface="Wingdings" pitchFamily="2" charset="2"/>
              <a:buChar char="Ø"/>
            </a:pPr>
            <a:r>
              <a:rPr lang="en-US" sz="2000" dirty="0">
                <a:cs typeface="Times New Roman" pitchFamily="18" charset="0"/>
              </a:rPr>
              <a:t>i</a:t>
            </a:r>
            <a:r>
              <a:rPr lang="en-US" sz="2000" dirty="0" smtClean="0">
                <a:cs typeface="Times New Roman" pitchFamily="18" charset="0"/>
              </a:rPr>
              <a:t>f </a:t>
            </a:r>
            <a:r>
              <a:rPr lang="en-US" sz="2000" dirty="0">
                <a:cs typeface="Times New Roman" pitchFamily="18" charset="0"/>
              </a:rPr>
              <a:t>else</a:t>
            </a:r>
          </a:p>
          <a:p>
            <a:pPr lvl="1">
              <a:buFont typeface="Wingdings" pitchFamily="2" charset="2"/>
              <a:buChar char="Ø"/>
            </a:pPr>
            <a:r>
              <a:rPr lang="en-US" sz="2000" dirty="0" smtClean="0">
                <a:cs typeface="Times New Roman" pitchFamily="18" charset="0"/>
              </a:rPr>
              <a:t>Else </a:t>
            </a:r>
            <a:r>
              <a:rPr lang="en-US" sz="2000" dirty="0">
                <a:cs typeface="Times New Roman" pitchFamily="18" charset="0"/>
              </a:rPr>
              <a:t>if ladder	</a:t>
            </a:r>
          </a:p>
          <a:p>
            <a:pPr lvl="1">
              <a:buFont typeface="Wingdings" pitchFamily="2" charset="2"/>
              <a:buChar char="Ø"/>
            </a:pPr>
            <a:r>
              <a:rPr lang="en-US" sz="2000" dirty="0" smtClean="0">
                <a:cs typeface="Times New Roman" pitchFamily="18" charset="0"/>
              </a:rPr>
              <a:t>Nested </a:t>
            </a:r>
            <a:r>
              <a:rPr lang="en-US" sz="2000" dirty="0">
                <a:cs typeface="Times New Roman" pitchFamily="18" charset="0"/>
              </a:rPr>
              <a:t>if</a:t>
            </a:r>
          </a:p>
          <a:p>
            <a:pPr marL="0" indent="0">
              <a:buNone/>
            </a:pPr>
            <a:endParaRPr lang="en-US" sz="2400" dirty="0"/>
          </a:p>
        </p:txBody>
      </p:sp>
    </p:spTree>
    <p:extLst>
      <p:ext uri="{BB962C8B-B14F-4D97-AF65-F5344CB8AC3E}">
        <p14:creationId xmlns="" xmlns:p14="http://schemas.microsoft.com/office/powerpoint/2010/main" val="36697963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54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If statement</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sz="half" idx="2"/>
          </p:nvPr>
        </p:nvSpPr>
        <p:spPr>
          <a:xfrm>
            <a:off x="179512" y="836712"/>
            <a:ext cx="4040188" cy="3951288"/>
          </a:xfrm>
        </p:spPr>
        <p:txBody>
          <a:bodyPr>
            <a:normAutofit/>
          </a:bodyPr>
          <a:lstStyle/>
          <a:p>
            <a:pPr>
              <a:buNone/>
            </a:pPr>
            <a:r>
              <a:rPr lang="en-US" sz="2400" b="1" dirty="0">
                <a:cs typeface="Times New Roman" pitchFamily="18" charset="0"/>
              </a:rPr>
              <a:t>Syntax for simple if</a:t>
            </a:r>
            <a:endParaRPr lang="en-US" sz="2400" dirty="0">
              <a:cs typeface="Times New Roman" pitchFamily="18" charset="0"/>
            </a:endParaRPr>
          </a:p>
          <a:p>
            <a:pPr>
              <a:buNone/>
            </a:pPr>
            <a:r>
              <a:rPr lang="en-US" sz="2400" dirty="0">
                <a:cs typeface="Times New Roman" pitchFamily="18" charset="0"/>
              </a:rPr>
              <a:t>if(condition)</a:t>
            </a:r>
          </a:p>
          <a:p>
            <a:pPr>
              <a:buNone/>
            </a:pPr>
            <a:r>
              <a:rPr lang="en-US" sz="2400" dirty="0">
                <a:cs typeface="Times New Roman" pitchFamily="18" charset="0"/>
              </a:rPr>
              <a:t>{</a:t>
            </a:r>
          </a:p>
          <a:p>
            <a:pPr>
              <a:buNone/>
            </a:pPr>
            <a:r>
              <a:rPr lang="en-US" sz="2400" dirty="0">
                <a:cs typeface="Times New Roman" pitchFamily="18" charset="0"/>
              </a:rPr>
              <a:t>Statements;</a:t>
            </a:r>
          </a:p>
          <a:p>
            <a:pPr>
              <a:buNone/>
            </a:pPr>
            <a:r>
              <a:rPr lang="en-US" sz="2400" dirty="0">
                <a:cs typeface="Times New Roman" pitchFamily="18" charset="0"/>
              </a:rPr>
              <a:t>}</a:t>
            </a:r>
          </a:p>
          <a:p>
            <a:pPr marL="0" indent="0">
              <a:buNone/>
            </a:pPr>
            <a:endParaRPr lang="en-US" sz="2400" dirty="0"/>
          </a:p>
        </p:txBody>
      </p:sp>
      <p:sp>
        <p:nvSpPr>
          <p:cNvPr id="8" name="Content Placeholder 7"/>
          <p:cNvSpPr>
            <a:spLocks noGrp="1"/>
          </p:cNvSpPr>
          <p:nvPr>
            <p:ph sz="quarter" idx="4"/>
          </p:nvPr>
        </p:nvSpPr>
        <p:spPr>
          <a:xfrm>
            <a:off x="285720" y="3357562"/>
            <a:ext cx="5786478" cy="3302678"/>
          </a:xfrm>
        </p:spPr>
        <p:txBody>
          <a:bodyPr>
            <a:normAutofit fontScale="85000" lnSpcReduction="20000"/>
          </a:bodyPr>
          <a:lstStyle/>
          <a:p>
            <a:pPr marL="0" indent="0">
              <a:buNone/>
            </a:pPr>
            <a:r>
              <a:rPr lang="en-US" dirty="0" smtClean="0"/>
              <a:t>#include&lt;</a:t>
            </a:r>
            <a:r>
              <a:rPr lang="en-US" dirty="0" err="1" smtClean="0"/>
              <a:t>stdio.h</a:t>
            </a:r>
            <a:r>
              <a:rPr lang="en-US" dirty="0" smtClean="0"/>
              <a:t>&gt;</a:t>
            </a:r>
          </a:p>
          <a:p>
            <a:pPr marL="0" indent="0">
              <a:buNone/>
            </a:pPr>
            <a:r>
              <a:rPr lang="en-US" dirty="0"/>
              <a:t>i</a:t>
            </a:r>
            <a:r>
              <a:rPr lang="en-US" dirty="0" smtClean="0"/>
              <a:t>nt main()</a:t>
            </a:r>
          </a:p>
          <a:p>
            <a:pPr marL="0" indent="0">
              <a:buNone/>
            </a:pPr>
            <a:r>
              <a:rPr lang="en-US" dirty="0" smtClean="0"/>
              <a:t>{</a:t>
            </a:r>
          </a:p>
          <a:p>
            <a:pPr marL="0" indent="0">
              <a:buNone/>
            </a:pPr>
            <a:r>
              <a:rPr lang="en-US" dirty="0"/>
              <a:t>	</a:t>
            </a:r>
            <a:r>
              <a:rPr lang="en-US" dirty="0" smtClean="0"/>
              <a:t>int </a:t>
            </a:r>
            <a:r>
              <a:rPr lang="en-US" dirty="0" err="1" smtClean="0"/>
              <a:t>num</a:t>
            </a:r>
            <a:r>
              <a:rPr lang="en-US" dirty="0" smtClean="0"/>
              <a:t>;</a:t>
            </a:r>
          </a:p>
          <a:p>
            <a:pPr marL="0" indent="0">
              <a:buNone/>
            </a:pPr>
            <a:r>
              <a:rPr lang="en-US" dirty="0"/>
              <a:t>	</a:t>
            </a:r>
            <a:r>
              <a:rPr lang="en-US" dirty="0" smtClean="0"/>
              <a:t>printf(“\nEnter number“);</a:t>
            </a:r>
          </a:p>
          <a:p>
            <a:pPr marL="0" indent="0">
              <a:buNone/>
            </a:pPr>
            <a:r>
              <a:rPr lang="en-US" dirty="0"/>
              <a:t>	</a:t>
            </a:r>
            <a:r>
              <a:rPr lang="en-US" dirty="0" err="1" smtClean="0"/>
              <a:t>scand</a:t>
            </a:r>
            <a:r>
              <a:rPr lang="en-US" dirty="0" smtClean="0"/>
              <a:t>(“%d”,&amp;</a:t>
            </a:r>
            <a:r>
              <a:rPr lang="en-US" dirty="0" err="1" smtClean="0"/>
              <a:t>num</a:t>
            </a:r>
            <a:r>
              <a:rPr lang="en-US" dirty="0" smtClean="0"/>
              <a:t>);</a:t>
            </a:r>
          </a:p>
          <a:p>
            <a:pPr marL="0" indent="0">
              <a:buNone/>
            </a:pPr>
            <a:r>
              <a:rPr lang="en-US" dirty="0"/>
              <a:t>	</a:t>
            </a:r>
            <a:r>
              <a:rPr lang="en-US" dirty="0" smtClean="0"/>
              <a:t>if(</a:t>
            </a:r>
            <a:r>
              <a:rPr lang="en-US" dirty="0" err="1" smtClean="0"/>
              <a:t>num</a:t>
            </a:r>
            <a:r>
              <a:rPr lang="en-US" dirty="0" smtClean="0"/>
              <a:t>&gt;0)</a:t>
            </a:r>
          </a:p>
          <a:p>
            <a:pPr marL="0" indent="0">
              <a:buNone/>
            </a:pPr>
            <a:r>
              <a:rPr lang="en-US" dirty="0"/>
              <a:t>	</a:t>
            </a:r>
            <a:r>
              <a:rPr lang="en-US" dirty="0" smtClean="0"/>
              <a:t>printf(“\</a:t>
            </a:r>
            <a:r>
              <a:rPr lang="en-US" dirty="0" err="1" smtClean="0"/>
              <a:t>nIt</a:t>
            </a:r>
            <a:r>
              <a:rPr lang="en-US" dirty="0" smtClean="0"/>
              <a:t> is positive number”);</a:t>
            </a:r>
          </a:p>
          <a:p>
            <a:pPr marL="0" indent="0">
              <a:buNone/>
            </a:pPr>
            <a:r>
              <a:rPr lang="en-US" dirty="0"/>
              <a:t>	</a:t>
            </a:r>
            <a:r>
              <a:rPr lang="en-US" dirty="0" smtClean="0"/>
              <a:t>return 0;</a:t>
            </a:r>
          </a:p>
          <a:p>
            <a:pPr marL="0" indent="0">
              <a:buNone/>
            </a:pPr>
            <a:r>
              <a:rPr lang="en-US" dirty="0"/>
              <a:t>}</a:t>
            </a:r>
          </a:p>
        </p:txBody>
      </p:sp>
      <p:pic>
        <p:nvPicPr>
          <p:cNvPr id="6146" name="Picture 2"/>
          <p:cNvPicPr>
            <a:picLocks noChangeAspect="1" noChangeArrowheads="1"/>
          </p:cNvPicPr>
          <p:nvPr/>
        </p:nvPicPr>
        <p:blipFill>
          <a:blip r:embed="rId3"/>
          <a:srcRect/>
          <a:stretch>
            <a:fillRect/>
          </a:stretch>
        </p:blipFill>
        <p:spPr bwMode="auto">
          <a:xfrm>
            <a:off x="3000364" y="1000108"/>
            <a:ext cx="5881689" cy="2594881"/>
          </a:xfrm>
          <a:prstGeom prst="rect">
            <a:avLst/>
          </a:prstGeom>
          <a:noFill/>
          <a:ln w="9525">
            <a:noFill/>
            <a:miter lim="800000"/>
            <a:headEnd/>
            <a:tailEnd/>
          </a:ln>
          <a:effectLst/>
        </p:spPr>
      </p:pic>
    </p:spTree>
    <p:extLst>
      <p:ext uri="{BB962C8B-B14F-4D97-AF65-F5344CB8AC3E}">
        <p14:creationId xmlns="" xmlns:p14="http://schemas.microsoft.com/office/powerpoint/2010/main" val="683337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Times New Roman" pitchFamily="18" charset="0"/>
                <a:cs typeface="Times New Roman" pitchFamily="18" charset="0"/>
              </a:rPr>
              <a:t>If…else Statement</a:t>
            </a:r>
            <a:endParaRPr lang="en-US" sz="3600" dirty="0">
              <a:solidFill>
                <a:schemeClr val="bg1"/>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3"/>
          <a:srcRect/>
          <a:stretch>
            <a:fillRect/>
          </a:stretch>
        </p:blipFill>
        <p:spPr bwMode="auto">
          <a:xfrm>
            <a:off x="4929190" y="1357298"/>
            <a:ext cx="4214810" cy="4803257"/>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a:srcRect/>
          <a:stretch>
            <a:fillRect/>
          </a:stretch>
        </p:blipFill>
        <p:spPr bwMode="auto">
          <a:xfrm>
            <a:off x="0" y="2071678"/>
            <a:ext cx="4835190" cy="2428892"/>
          </a:xfrm>
          <a:prstGeom prst="rect">
            <a:avLst/>
          </a:prstGeom>
          <a:noFill/>
          <a:ln w="9525">
            <a:noFill/>
            <a:miter lim="800000"/>
            <a:headEnd/>
            <a:tailEnd/>
          </a:ln>
          <a:effectLst/>
        </p:spPr>
      </p:pic>
    </p:spTree>
    <p:extLst>
      <p:ext uri="{BB962C8B-B14F-4D97-AF65-F5344CB8AC3E}">
        <p14:creationId xmlns="" xmlns:p14="http://schemas.microsoft.com/office/powerpoint/2010/main" val="290522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85720" y="285728"/>
            <a:ext cx="8229600" cy="4525963"/>
          </a:xfrm>
        </p:spPr>
        <p:txBody>
          <a:bodyPr>
            <a:normAutofit lnSpcReduction="10000"/>
          </a:bodyPr>
          <a:lstStyle/>
          <a:p>
            <a:pPr>
              <a:buNone/>
            </a:pPr>
            <a:r>
              <a:rPr lang="en-US" dirty="0" smtClean="0"/>
              <a:t>Learning programming language is quite similar to learn English (natural language)-</a:t>
            </a:r>
          </a:p>
          <a:p>
            <a:pPr>
              <a:buNone/>
            </a:pPr>
            <a:r>
              <a:rPr lang="en-US" dirty="0" smtClean="0"/>
              <a:t>Steps  in learning English language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Steps in learning Programming language-</a:t>
            </a:r>
          </a:p>
          <a:p>
            <a:pPr>
              <a:buNone/>
            </a:pPr>
            <a:endParaRPr lang="en-US" dirty="0"/>
          </a:p>
        </p:txBody>
      </p:sp>
      <p:sp>
        <p:nvSpPr>
          <p:cNvPr id="41" name="Rectangle 40"/>
          <p:cNvSpPr/>
          <p:nvPr/>
        </p:nvSpPr>
        <p:spPr>
          <a:xfrm>
            <a:off x="428596" y="2357430"/>
            <a:ext cx="121441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Alphabets</a:t>
            </a:r>
            <a:endParaRPr lang="en-US" dirty="0"/>
          </a:p>
        </p:txBody>
      </p:sp>
      <p:sp>
        <p:nvSpPr>
          <p:cNvPr id="42" name="Rectangle 41"/>
          <p:cNvSpPr/>
          <p:nvPr/>
        </p:nvSpPr>
        <p:spPr>
          <a:xfrm>
            <a:off x="2285984" y="2357430"/>
            <a:ext cx="1214446"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Words</a:t>
            </a:r>
            <a:endParaRPr lang="en-US" dirty="0"/>
          </a:p>
        </p:txBody>
      </p:sp>
      <p:sp>
        <p:nvSpPr>
          <p:cNvPr id="43" name="Rectangle 42"/>
          <p:cNvSpPr/>
          <p:nvPr/>
        </p:nvSpPr>
        <p:spPr>
          <a:xfrm>
            <a:off x="4143372" y="2357430"/>
            <a:ext cx="1285884"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Sentences</a:t>
            </a:r>
            <a:endParaRPr lang="en-US" dirty="0"/>
          </a:p>
        </p:txBody>
      </p:sp>
      <p:sp>
        <p:nvSpPr>
          <p:cNvPr id="44" name="Rectangle 43"/>
          <p:cNvSpPr/>
          <p:nvPr/>
        </p:nvSpPr>
        <p:spPr>
          <a:xfrm>
            <a:off x="6072198" y="2357430"/>
            <a:ext cx="1500198"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Paragraph</a:t>
            </a:r>
            <a:endParaRPr lang="en-US" dirty="0"/>
          </a:p>
        </p:txBody>
      </p:sp>
      <p:cxnSp>
        <p:nvCxnSpPr>
          <p:cNvPr id="46" name="Straight Arrow Connector 45"/>
          <p:cNvCxnSpPr>
            <a:stCxn id="41" idx="3"/>
            <a:endCxn id="42" idx="1"/>
          </p:cNvCxnSpPr>
          <p:nvPr/>
        </p:nvCxnSpPr>
        <p:spPr>
          <a:xfrm>
            <a:off x="1643010" y="2643182"/>
            <a:ext cx="6429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500430" y="2643182"/>
            <a:ext cx="6429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429256" y="2643182"/>
            <a:ext cx="6429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571472" y="5000636"/>
            <a:ext cx="121444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Alphabets</a:t>
            </a:r>
          </a:p>
          <a:p>
            <a:pPr algn="ctr"/>
            <a:r>
              <a:rPr lang="en-US" dirty="0" smtClean="0"/>
              <a:t>Digits</a:t>
            </a:r>
          </a:p>
          <a:p>
            <a:pPr algn="ctr"/>
            <a:r>
              <a:rPr lang="en-US" dirty="0" smtClean="0"/>
              <a:t>Special Symbols</a:t>
            </a:r>
            <a:endParaRPr lang="en-US" dirty="0"/>
          </a:p>
        </p:txBody>
      </p:sp>
      <p:sp>
        <p:nvSpPr>
          <p:cNvPr id="50" name="Rectangle 49"/>
          <p:cNvSpPr/>
          <p:nvPr/>
        </p:nvSpPr>
        <p:spPr>
          <a:xfrm>
            <a:off x="2571736" y="5000636"/>
            <a:ext cx="1214446" cy="1143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Constants</a:t>
            </a:r>
          </a:p>
          <a:p>
            <a:pPr algn="ctr"/>
            <a:r>
              <a:rPr lang="en-US" dirty="0" smtClean="0"/>
              <a:t>Keywords</a:t>
            </a:r>
          </a:p>
          <a:p>
            <a:pPr algn="ctr"/>
            <a:r>
              <a:rPr lang="en-US" dirty="0" smtClean="0"/>
              <a:t>Variables</a:t>
            </a:r>
            <a:endParaRPr lang="en-US" dirty="0"/>
          </a:p>
        </p:txBody>
      </p:sp>
      <p:sp>
        <p:nvSpPr>
          <p:cNvPr id="51" name="Rectangle 50"/>
          <p:cNvSpPr/>
          <p:nvPr/>
        </p:nvSpPr>
        <p:spPr>
          <a:xfrm>
            <a:off x="4429124" y="5214950"/>
            <a:ext cx="178595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Instructions</a:t>
            </a:r>
            <a:endParaRPr lang="en-US" dirty="0"/>
          </a:p>
        </p:txBody>
      </p:sp>
      <p:sp>
        <p:nvSpPr>
          <p:cNvPr id="52" name="Rectangle 51"/>
          <p:cNvSpPr/>
          <p:nvPr/>
        </p:nvSpPr>
        <p:spPr>
          <a:xfrm>
            <a:off x="6858016" y="5214950"/>
            <a:ext cx="1357322"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Program</a:t>
            </a:r>
            <a:endParaRPr lang="en-US" dirty="0"/>
          </a:p>
        </p:txBody>
      </p:sp>
      <p:cxnSp>
        <p:nvCxnSpPr>
          <p:cNvPr id="54" name="Straight Arrow Connector 53"/>
          <p:cNvCxnSpPr/>
          <p:nvPr/>
        </p:nvCxnSpPr>
        <p:spPr>
          <a:xfrm>
            <a:off x="1714480" y="542926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3571868" y="5500702"/>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000760" y="5429264"/>
            <a:ext cx="8572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if...else Ladder</a:t>
            </a: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200" dirty="0" smtClean="0"/>
              <a:t>The if...else statement executes two different codes depending upon whether the test expression is true or false. Sometimes, a choice has to be made from more than 2 possibilities.</a:t>
            </a:r>
          </a:p>
          <a:p>
            <a:pPr marL="0">
              <a:buNone/>
            </a:pPr>
            <a:endParaRPr lang="en-US" sz="2200" dirty="0" smtClean="0"/>
          </a:p>
          <a:p>
            <a:pPr marL="0">
              <a:buNone/>
            </a:pPr>
            <a:r>
              <a:rPr lang="en-US" sz="2200" dirty="0" smtClean="0"/>
              <a:t>The if...else ladder allows you to check between multiple test expressions and execute different statements.</a:t>
            </a:r>
          </a:p>
          <a:p>
            <a:pPr>
              <a:buNone/>
            </a:pPr>
            <a:r>
              <a:rPr lang="en-US" sz="2800" dirty="0" smtClean="0"/>
              <a:t> Syntax:</a:t>
            </a:r>
          </a:p>
          <a:p>
            <a:pPr>
              <a:buNone/>
            </a:pPr>
            <a:endParaRPr lang="en-US" sz="2800" dirty="0"/>
          </a:p>
        </p:txBody>
      </p:sp>
      <p:pic>
        <p:nvPicPr>
          <p:cNvPr id="7171" name="Picture 3"/>
          <p:cNvPicPr>
            <a:picLocks noChangeAspect="1" noChangeArrowheads="1"/>
          </p:cNvPicPr>
          <p:nvPr/>
        </p:nvPicPr>
        <p:blipFill>
          <a:blip r:embed="rId2"/>
          <a:srcRect/>
          <a:stretch>
            <a:fillRect/>
          </a:stretch>
        </p:blipFill>
        <p:spPr bwMode="auto">
          <a:xfrm>
            <a:off x="2000232" y="3214686"/>
            <a:ext cx="2928958" cy="3520250"/>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Nested if...else</a:t>
            </a: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smtClean="0"/>
              <a:t>It is possible to include an if...else statement inside the body of another if...else statement.</a:t>
            </a:r>
          </a:p>
          <a:p>
            <a:pPr>
              <a:buNone/>
            </a:pPr>
            <a:r>
              <a:rPr lang="en-US" sz="2800" dirty="0" smtClean="0"/>
              <a:t/>
            </a:r>
            <a:br>
              <a:rPr lang="en-US" sz="2800" dirty="0" smtClean="0"/>
            </a:br>
            <a:endParaRPr lang="en-US" sz="2800" dirty="0"/>
          </a:p>
        </p:txBody>
      </p:sp>
      <p:pic>
        <p:nvPicPr>
          <p:cNvPr id="8195" name="Picture 3"/>
          <p:cNvPicPr>
            <a:picLocks noChangeAspect="1" noChangeArrowheads="1"/>
          </p:cNvPicPr>
          <p:nvPr/>
        </p:nvPicPr>
        <p:blipFill>
          <a:blip r:embed="rId2"/>
          <a:srcRect/>
          <a:stretch>
            <a:fillRect/>
          </a:stretch>
        </p:blipFill>
        <p:spPr bwMode="auto">
          <a:xfrm>
            <a:off x="4572000" y="2143116"/>
            <a:ext cx="4357718" cy="4372906"/>
          </a:xfrm>
          <a:prstGeom prst="rect">
            <a:avLst/>
          </a:prstGeom>
          <a:noFill/>
          <a:ln w="9525">
            <a:noFill/>
            <a:miter lim="800000"/>
            <a:headEnd/>
            <a:tailEnd/>
          </a:ln>
          <a:effectLst/>
        </p:spPr>
      </p:pic>
      <p:sp>
        <p:nvSpPr>
          <p:cNvPr id="6" name="Rectangle 5"/>
          <p:cNvSpPr/>
          <p:nvPr/>
        </p:nvSpPr>
        <p:spPr>
          <a:xfrm>
            <a:off x="214282" y="2214554"/>
            <a:ext cx="4286280" cy="3970318"/>
          </a:xfrm>
          <a:prstGeom prst="rect">
            <a:avLst/>
          </a:prstGeom>
        </p:spPr>
        <p:txBody>
          <a:bodyPr wrap="square">
            <a:spAutoFit/>
          </a:bodyPr>
          <a:lstStyle/>
          <a:p>
            <a:r>
              <a:rPr lang="en-US" dirty="0" smtClean="0"/>
              <a:t>Syntax: if(condition)</a:t>
            </a:r>
          </a:p>
          <a:p>
            <a:r>
              <a:rPr lang="en-US" dirty="0" smtClean="0"/>
              <a:t>		statement;	</a:t>
            </a:r>
          </a:p>
          <a:p>
            <a:r>
              <a:rPr lang="en-US" dirty="0" smtClean="0"/>
              <a:t>	else</a:t>
            </a:r>
          </a:p>
          <a:p>
            <a:r>
              <a:rPr lang="en-US" dirty="0" smtClean="0"/>
              <a:t>	{</a:t>
            </a:r>
          </a:p>
          <a:p>
            <a:r>
              <a:rPr lang="en-US" dirty="0" smtClean="0"/>
              <a:t>		if(condition)</a:t>
            </a:r>
          </a:p>
          <a:p>
            <a:r>
              <a:rPr lang="en-US" dirty="0" smtClean="0"/>
              <a:t>			statement;</a:t>
            </a:r>
          </a:p>
          <a:p>
            <a:r>
              <a:rPr lang="en-US" dirty="0" smtClean="0"/>
              <a:t>		else</a:t>
            </a:r>
          </a:p>
          <a:p>
            <a:r>
              <a:rPr lang="en-US" dirty="0" smtClean="0"/>
              <a:t>		{</a:t>
            </a:r>
          </a:p>
          <a:p>
            <a:r>
              <a:rPr lang="en-US" dirty="0" smtClean="0"/>
              <a:t>			if(statement)</a:t>
            </a:r>
          </a:p>
          <a:p>
            <a:r>
              <a:rPr lang="en-US" dirty="0" smtClean="0"/>
              <a:t>				statement;</a:t>
            </a:r>
          </a:p>
          <a:p>
            <a:r>
              <a:rPr lang="en-US" dirty="0" smtClean="0"/>
              <a:t>		…..</a:t>
            </a:r>
          </a:p>
          <a:p>
            <a:r>
              <a:rPr lang="en-US" dirty="0" smtClean="0"/>
              <a:t>		…..</a:t>
            </a:r>
          </a:p>
          <a:p>
            <a:r>
              <a:rPr lang="en-US" dirty="0" smtClean="0"/>
              <a:t>	}</a:t>
            </a:r>
            <a:endParaRPr lang="en-US"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Loops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smtClean="0"/>
              <a:t>Loop </a:t>
            </a:r>
            <a:r>
              <a:rPr lang="en-US" sz="2800" dirty="0"/>
              <a:t>is a block of statement that performs set of instructions. </a:t>
            </a:r>
            <a:endParaRPr lang="en-US" sz="2800" dirty="0" smtClean="0"/>
          </a:p>
          <a:p>
            <a:pPr marL="0">
              <a:buNone/>
            </a:pPr>
            <a:r>
              <a:rPr lang="en-US" sz="2800" dirty="0" smtClean="0"/>
              <a:t>In loops Repeating </a:t>
            </a:r>
            <a:r>
              <a:rPr lang="en-US" sz="2800" dirty="0"/>
              <a:t>particular portion of the program either a specified number of time </a:t>
            </a:r>
            <a:r>
              <a:rPr lang="en-US" sz="2800" dirty="0" smtClean="0"/>
              <a:t>or until </a:t>
            </a:r>
            <a:r>
              <a:rPr lang="en-US" sz="2800" dirty="0"/>
              <a:t>a particular no of condition is being satisfied.</a:t>
            </a:r>
          </a:p>
          <a:p>
            <a:pPr>
              <a:buNone/>
            </a:pPr>
            <a:endParaRPr lang="en-US" sz="2800" dirty="0" smtClean="0"/>
          </a:p>
          <a:p>
            <a:pPr>
              <a:buNone/>
            </a:pPr>
            <a:r>
              <a:rPr lang="en-US" sz="2800" dirty="0" smtClean="0"/>
              <a:t>There </a:t>
            </a:r>
            <a:r>
              <a:rPr lang="en-US" sz="2800" dirty="0"/>
              <a:t>are three types of loops in c</a:t>
            </a:r>
          </a:p>
          <a:p>
            <a:pPr>
              <a:buNone/>
            </a:pPr>
            <a:r>
              <a:rPr lang="en-US" sz="2800" dirty="0"/>
              <a:t>1.While loop</a:t>
            </a:r>
          </a:p>
          <a:p>
            <a:pPr>
              <a:buNone/>
            </a:pPr>
            <a:r>
              <a:rPr lang="en-US" sz="2800" dirty="0"/>
              <a:t>2.do while loop</a:t>
            </a:r>
          </a:p>
          <a:p>
            <a:pPr>
              <a:buNone/>
            </a:pPr>
            <a:r>
              <a:rPr lang="en-US" sz="2800" dirty="0"/>
              <a:t>3.for loop </a:t>
            </a: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While Loop</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a:buNone/>
            </a:pPr>
            <a:r>
              <a:rPr lang="en-US" sz="2800" dirty="0"/>
              <a:t>The </a:t>
            </a:r>
            <a:r>
              <a:rPr lang="en-US" sz="2800" dirty="0" smtClean="0"/>
              <a:t>syntax of the while loop is:</a:t>
            </a:r>
          </a:p>
          <a:p>
            <a:pPr>
              <a:buNone/>
            </a:pPr>
            <a:r>
              <a:rPr lang="en-US" sz="2400" b="1" dirty="0">
                <a:cs typeface="Times New Roman" pitchFamily="18" charset="0"/>
              </a:rPr>
              <a:t>	</a:t>
            </a:r>
            <a:r>
              <a:rPr lang="en-US" sz="2400" dirty="0">
                <a:cs typeface="Times New Roman" pitchFamily="18" charset="0"/>
              </a:rPr>
              <a:t>while(condition)</a:t>
            </a:r>
            <a:endParaRPr lang="en-US" sz="2000" dirty="0">
              <a:cs typeface="Times New Roman" pitchFamily="18" charset="0"/>
            </a:endParaRPr>
          </a:p>
          <a:p>
            <a:pPr>
              <a:buNone/>
            </a:pPr>
            <a:r>
              <a:rPr lang="en-US" sz="2400" dirty="0">
                <a:cs typeface="Times New Roman" pitchFamily="18" charset="0"/>
              </a:rPr>
              <a:t>	{</a:t>
            </a:r>
            <a:endParaRPr lang="en-US" sz="2000" dirty="0">
              <a:cs typeface="Times New Roman" pitchFamily="18" charset="0"/>
            </a:endParaRPr>
          </a:p>
          <a:p>
            <a:pPr>
              <a:buNone/>
            </a:pPr>
            <a:r>
              <a:rPr lang="en-US" sz="2400" dirty="0">
                <a:cs typeface="Times New Roman" pitchFamily="18" charset="0"/>
              </a:rPr>
              <a:t>	Body of the loop;</a:t>
            </a:r>
            <a:endParaRPr lang="en-US" sz="2000" dirty="0">
              <a:cs typeface="Times New Roman" pitchFamily="18" charset="0"/>
            </a:endParaRPr>
          </a:p>
          <a:p>
            <a:pPr>
              <a:buNone/>
            </a:pPr>
            <a:r>
              <a:rPr lang="en-US" sz="2400" dirty="0" smtClean="0">
                <a:cs typeface="Times New Roman" pitchFamily="18" charset="0"/>
              </a:rPr>
              <a:t>	}</a:t>
            </a:r>
          </a:p>
          <a:p>
            <a:pPr>
              <a:buNone/>
            </a:pPr>
            <a:endParaRPr lang="en-US" sz="2000" dirty="0">
              <a:cs typeface="Times New Roman" pitchFamily="18" charset="0"/>
            </a:endParaRPr>
          </a:p>
          <a:p>
            <a:pPr>
              <a:buNone/>
            </a:pPr>
            <a:r>
              <a:rPr lang="en-US" sz="2400" dirty="0" smtClean="0"/>
              <a:t>For Ex- </a:t>
            </a:r>
            <a:endParaRPr lang="en-US" sz="2400" dirty="0"/>
          </a:p>
        </p:txBody>
      </p:sp>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33169" y="1340768"/>
            <a:ext cx="3678383" cy="34491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547664" y="3645024"/>
            <a:ext cx="2520280" cy="30755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do...while loop</a:t>
            </a: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t>The </a:t>
            </a:r>
            <a:r>
              <a:rPr lang="en-US" sz="2800" dirty="0" err="1"/>
              <a:t>do..while</a:t>
            </a:r>
            <a:r>
              <a:rPr lang="en-US" sz="2800" dirty="0"/>
              <a:t> loop is similar to the while loop with one important difference. The body of do...while loop is executed at least once. Only then, the test expression is evaluated.</a:t>
            </a:r>
          </a:p>
          <a:p>
            <a:pPr marL="0" indent="0">
              <a:buNone/>
            </a:pPr>
            <a:r>
              <a:rPr lang="en-US" sz="2800" dirty="0"/>
              <a:t>The syntax of the do...while loop is</a:t>
            </a:r>
            <a:r>
              <a:rPr lang="en-US" sz="2800" dirty="0" smtClean="0"/>
              <a:t>:</a:t>
            </a:r>
          </a:p>
          <a:p>
            <a:pPr>
              <a:buNone/>
            </a:pPr>
            <a:r>
              <a:rPr lang="en-US" sz="2800" dirty="0">
                <a:latin typeface="Times New Roman" pitchFamily="18" charset="0"/>
                <a:cs typeface="Times New Roman" pitchFamily="18" charset="0"/>
              </a:rPr>
              <a:t>do</a:t>
            </a:r>
          </a:p>
          <a:p>
            <a:pPr>
              <a:buNone/>
            </a:pPr>
            <a:r>
              <a:rPr lang="en-US" sz="2800" dirty="0">
                <a:latin typeface="Times New Roman" pitchFamily="18" charset="0"/>
                <a:cs typeface="Times New Roman" pitchFamily="18" charset="0"/>
              </a:rPr>
              <a:t>{</a:t>
            </a:r>
          </a:p>
          <a:p>
            <a:pPr>
              <a:buNone/>
            </a:pPr>
            <a:r>
              <a:rPr lang="en-US" sz="2800" dirty="0">
                <a:latin typeface="Times New Roman" pitchFamily="18" charset="0"/>
                <a:cs typeface="Times New Roman" pitchFamily="18" charset="0"/>
              </a:rPr>
              <a:t>Body of the loop;</a:t>
            </a:r>
          </a:p>
          <a:p>
            <a:pPr>
              <a:buNone/>
            </a:pPr>
            <a:r>
              <a:rPr lang="en-US" sz="2800" dirty="0">
                <a:latin typeface="Times New Roman" pitchFamily="18" charset="0"/>
                <a:cs typeface="Times New Roman" pitchFamily="18" charset="0"/>
              </a:rPr>
              <a:t>}while(condition);</a:t>
            </a:r>
          </a:p>
          <a:p>
            <a:pPr marL="0" indent="0">
              <a:buNone/>
            </a:pP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cs typeface="Arial" panose="020B0604020202020204" pitchFamily="34" charset="0"/>
              </a:rPr>
              <a:t>do...while loop</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1632" y="1484784"/>
            <a:ext cx="3264542" cy="32403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707904" y="1453885"/>
            <a:ext cx="5312215" cy="4207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For Loop</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t>The syntax of the for loop is:</a:t>
            </a:r>
          </a:p>
          <a:p>
            <a:pPr marL="0" indent="0">
              <a:buNone/>
            </a:pPr>
            <a:r>
              <a:rPr lang="en-US" sz="2400" dirty="0"/>
              <a:t>for (</a:t>
            </a:r>
            <a:r>
              <a:rPr lang="en-US" sz="2400" dirty="0" err="1"/>
              <a:t>initializationStatement</a:t>
            </a:r>
            <a:r>
              <a:rPr lang="en-US" sz="2400" dirty="0"/>
              <a:t>; </a:t>
            </a:r>
            <a:r>
              <a:rPr lang="en-US" sz="2400" dirty="0" err="1"/>
              <a:t>testExpression</a:t>
            </a:r>
            <a:r>
              <a:rPr lang="en-US" sz="2400" dirty="0"/>
              <a:t>; </a:t>
            </a:r>
            <a:r>
              <a:rPr lang="en-US" sz="2400" dirty="0" err="1"/>
              <a:t>updateStatement</a:t>
            </a:r>
            <a:r>
              <a:rPr lang="en-US" sz="2400" dirty="0"/>
              <a:t>) </a:t>
            </a:r>
            <a:endParaRPr lang="en-US" sz="2400" dirty="0" smtClean="0"/>
          </a:p>
          <a:p>
            <a:pPr marL="0" indent="0">
              <a:buNone/>
            </a:pPr>
            <a:r>
              <a:rPr lang="en-US" sz="2400" dirty="0" smtClean="0"/>
              <a:t>{ </a:t>
            </a:r>
          </a:p>
          <a:p>
            <a:pPr marL="0" indent="0">
              <a:buNone/>
            </a:pPr>
            <a:r>
              <a:rPr lang="en-US" sz="2400" dirty="0" smtClean="0"/>
              <a:t>// </a:t>
            </a:r>
            <a:r>
              <a:rPr lang="en-US" sz="2400" dirty="0"/>
              <a:t>statements inside the body of </a:t>
            </a:r>
            <a:r>
              <a:rPr lang="en-US" sz="2400" dirty="0" smtClean="0"/>
              <a:t>loop</a:t>
            </a:r>
          </a:p>
          <a:p>
            <a:pPr marL="0" indent="0">
              <a:buNone/>
            </a:pPr>
            <a:r>
              <a:rPr lang="en-US" sz="2400" dirty="0" smtClean="0"/>
              <a:t> </a:t>
            </a:r>
            <a:r>
              <a:rPr lang="en-US" sz="2400" dirty="0"/>
              <a:t>}</a:t>
            </a:r>
          </a:p>
        </p:txBody>
      </p:sp>
      <p:pic>
        <p:nvPicPr>
          <p:cNvPr id="409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292080" y="1923258"/>
            <a:ext cx="3456384" cy="4714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528" y="3265391"/>
            <a:ext cx="4176464" cy="33727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16361"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solidFill>
                <a:latin typeface="Times New Roman" pitchFamily="18" charset="0"/>
                <a:cs typeface="Times New Roman" pitchFamily="18" charset="0"/>
              </a:rPr>
              <a:t>Nested while loops</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07505" y="764704"/>
            <a:ext cx="8568951" cy="5544616"/>
          </a:xfrm>
        </p:spPr>
        <p:txBody>
          <a:bodyPr>
            <a:noAutofit/>
          </a:bodyPr>
          <a:lstStyle/>
          <a:p>
            <a:pPr marL="0" indent="0">
              <a:buNone/>
            </a:pPr>
            <a:r>
              <a:rPr lang="en-US" sz="2800" dirty="0" smtClean="0">
                <a:cs typeface="Times New Roman" pitchFamily="18" charset="0"/>
              </a:rPr>
              <a:t>Syntax: </a:t>
            </a:r>
            <a:r>
              <a:rPr lang="en-US" sz="2800" dirty="0" err="1" smtClean="0">
                <a:cs typeface="Times New Roman" pitchFamily="18" charset="0"/>
              </a:rPr>
              <a:t>intialization</a:t>
            </a:r>
            <a:endParaRPr lang="en-US" sz="2800" dirty="0" smtClean="0">
              <a:cs typeface="Times New Roman" pitchFamily="18" charset="0"/>
            </a:endParaRPr>
          </a:p>
          <a:p>
            <a:pPr marL="0" indent="0">
              <a:buNone/>
            </a:pPr>
            <a:r>
              <a:rPr lang="en-US" sz="2800" dirty="0" smtClean="0">
                <a:cs typeface="Times New Roman" pitchFamily="18" charset="0"/>
              </a:rPr>
              <a:t>while(condition)</a:t>
            </a:r>
          </a:p>
          <a:p>
            <a:pPr marL="0" indent="0">
              <a:buNone/>
            </a:pPr>
            <a:r>
              <a:rPr lang="en-US" sz="2800" dirty="0">
                <a:cs typeface="Times New Roman" pitchFamily="18" charset="0"/>
              </a:rPr>
              <a:t>	</a:t>
            </a:r>
            <a:r>
              <a:rPr lang="en-US" sz="2800" dirty="0" smtClean="0">
                <a:cs typeface="Times New Roman" pitchFamily="18" charset="0"/>
              </a:rPr>
              <a:t>{</a:t>
            </a:r>
          </a:p>
          <a:p>
            <a:pPr marL="0" indent="0">
              <a:buNone/>
            </a:pPr>
            <a:r>
              <a:rPr lang="en-US" sz="2800" dirty="0">
                <a:cs typeface="Times New Roman" pitchFamily="18" charset="0"/>
              </a:rPr>
              <a:t>	</a:t>
            </a:r>
            <a:r>
              <a:rPr lang="en-US" sz="2800" dirty="0" smtClean="0">
                <a:cs typeface="Times New Roman" pitchFamily="18" charset="0"/>
              </a:rPr>
              <a:t>	</a:t>
            </a:r>
            <a:r>
              <a:rPr lang="en-US" sz="2800" dirty="0" err="1" smtClean="0">
                <a:cs typeface="Times New Roman" pitchFamily="18" charset="0"/>
              </a:rPr>
              <a:t>intialization</a:t>
            </a:r>
            <a:endParaRPr lang="en-US" sz="2800" dirty="0" smtClean="0">
              <a:cs typeface="Times New Roman" pitchFamily="18" charset="0"/>
            </a:endParaRPr>
          </a:p>
          <a:p>
            <a:pPr marL="0" indent="0">
              <a:buNone/>
            </a:pPr>
            <a:r>
              <a:rPr lang="en-US" sz="2800" dirty="0">
                <a:cs typeface="Times New Roman" pitchFamily="18" charset="0"/>
              </a:rPr>
              <a:t>	</a:t>
            </a:r>
            <a:r>
              <a:rPr lang="en-US" sz="2800" dirty="0" smtClean="0">
                <a:cs typeface="Times New Roman" pitchFamily="18" charset="0"/>
              </a:rPr>
              <a:t>	while(condition)</a:t>
            </a:r>
          </a:p>
          <a:p>
            <a:pPr marL="0" indent="0">
              <a:buNone/>
            </a:pPr>
            <a:r>
              <a:rPr lang="en-US" sz="2800" dirty="0">
                <a:cs typeface="Times New Roman" pitchFamily="18" charset="0"/>
              </a:rPr>
              <a:t>	</a:t>
            </a:r>
            <a:r>
              <a:rPr lang="en-US" sz="2800" dirty="0" smtClean="0">
                <a:cs typeface="Times New Roman" pitchFamily="18" charset="0"/>
              </a:rPr>
              <a:t>	{</a:t>
            </a:r>
          </a:p>
          <a:p>
            <a:pPr marL="0" indent="0">
              <a:buNone/>
            </a:pPr>
            <a:r>
              <a:rPr lang="en-US" sz="2800" dirty="0">
                <a:cs typeface="Times New Roman" pitchFamily="18" charset="0"/>
              </a:rPr>
              <a:t>	</a:t>
            </a:r>
            <a:r>
              <a:rPr lang="en-US" sz="2800" dirty="0" smtClean="0">
                <a:cs typeface="Times New Roman" pitchFamily="18" charset="0"/>
              </a:rPr>
              <a:t>		…..</a:t>
            </a:r>
          </a:p>
          <a:p>
            <a:pPr marL="0" indent="0">
              <a:buNone/>
            </a:pPr>
            <a:r>
              <a:rPr lang="en-US" sz="2800" dirty="0">
                <a:cs typeface="Times New Roman" pitchFamily="18" charset="0"/>
              </a:rPr>
              <a:t>	</a:t>
            </a:r>
            <a:r>
              <a:rPr lang="en-US" sz="2800" dirty="0" smtClean="0">
                <a:cs typeface="Times New Roman" pitchFamily="18" charset="0"/>
              </a:rPr>
              <a:t>		</a:t>
            </a:r>
            <a:r>
              <a:rPr lang="en-US" sz="2800" dirty="0" err="1" smtClean="0">
                <a:cs typeface="Times New Roman" pitchFamily="18" charset="0"/>
              </a:rPr>
              <a:t>increament</a:t>
            </a:r>
            <a:r>
              <a:rPr lang="en-US" sz="2800" dirty="0" smtClean="0">
                <a:cs typeface="Times New Roman" pitchFamily="18" charset="0"/>
              </a:rPr>
              <a:t>/decrement</a:t>
            </a:r>
          </a:p>
          <a:p>
            <a:pPr marL="0" indent="0">
              <a:buNone/>
            </a:pPr>
            <a:r>
              <a:rPr lang="en-US" sz="2800" dirty="0">
                <a:cs typeface="Times New Roman" pitchFamily="18" charset="0"/>
              </a:rPr>
              <a:t>	</a:t>
            </a:r>
            <a:r>
              <a:rPr lang="en-US" sz="2800" dirty="0" smtClean="0">
                <a:cs typeface="Times New Roman" pitchFamily="18" charset="0"/>
              </a:rPr>
              <a:t>	</a:t>
            </a:r>
          </a:p>
          <a:p>
            <a:pPr marL="0" indent="0">
              <a:buNone/>
            </a:pPr>
            <a:r>
              <a:rPr lang="en-US" sz="2800" dirty="0">
                <a:cs typeface="Times New Roman" pitchFamily="18" charset="0"/>
              </a:rPr>
              <a:t>	</a:t>
            </a:r>
            <a:r>
              <a:rPr lang="en-US" sz="2800" dirty="0" smtClean="0">
                <a:cs typeface="Times New Roman" pitchFamily="18" charset="0"/>
              </a:rPr>
              <a:t>	}</a:t>
            </a:r>
          </a:p>
          <a:p>
            <a:pPr marL="0" indent="0">
              <a:buNone/>
            </a:pPr>
            <a:r>
              <a:rPr lang="en-US" sz="2800" dirty="0">
                <a:cs typeface="Times New Roman" pitchFamily="18" charset="0"/>
              </a:rPr>
              <a:t>	</a:t>
            </a:r>
            <a:r>
              <a:rPr lang="en-US" sz="2800" dirty="0" smtClean="0">
                <a:cs typeface="Times New Roman" pitchFamily="18" charset="0"/>
              </a:rPr>
              <a:t>	increment/ decrement</a:t>
            </a:r>
          </a:p>
          <a:p>
            <a:pPr marL="0" indent="0">
              <a:buNone/>
            </a:pPr>
            <a:r>
              <a:rPr lang="en-US" sz="2800" dirty="0">
                <a:cs typeface="Times New Roman" pitchFamily="18" charset="0"/>
              </a:rPr>
              <a:t>	</a:t>
            </a:r>
            <a:r>
              <a:rPr lang="en-US" sz="2800" dirty="0" smtClean="0">
                <a:cs typeface="Times New Roman" pitchFamily="18" charset="0"/>
              </a:rPr>
              <a:t>}</a:t>
            </a:r>
            <a:endParaRPr lang="en-US" sz="2800" dirty="0">
              <a:cs typeface="Times New Roman" pitchFamily="18" charset="0"/>
            </a:endParaRPr>
          </a:p>
        </p:txBody>
      </p:sp>
    </p:spTree>
    <p:extLst>
      <p:ext uri="{BB962C8B-B14F-4D97-AF65-F5344CB8AC3E}">
        <p14:creationId xmlns="" xmlns:p14="http://schemas.microsoft.com/office/powerpoint/2010/main" val="15924863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16361"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solidFill>
                <a:latin typeface="Times New Roman" pitchFamily="18" charset="0"/>
                <a:cs typeface="Times New Roman" pitchFamily="18" charset="0"/>
              </a:rPr>
              <a:t>Nested for loops</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07505" y="764704"/>
            <a:ext cx="8568951" cy="5544616"/>
          </a:xfrm>
        </p:spPr>
        <p:txBody>
          <a:bodyPr>
            <a:normAutofit/>
          </a:bodyPr>
          <a:lstStyle/>
          <a:p>
            <a:pPr marL="0" indent="0">
              <a:buNone/>
            </a:pPr>
            <a:r>
              <a:rPr lang="en-US" sz="2800" dirty="0" smtClean="0">
                <a:cs typeface="Times New Roman" pitchFamily="18" charset="0"/>
              </a:rPr>
              <a:t>Syntax: for(</a:t>
            </a:r>
            <a:r>
              <a:rPr lang="en-US" sz="2800" dirty="0" err="1" smtClean="0">
                <a:cs typeface="Times New Roman" pitchFamily="18" charset="0"/>
              </a:rPr>
              <a:t>initialization;condition;increment</a:t>
            </a:r>
            <a:r>
              <a:rPr lang="en-US" sz="2800" dirty="0" smtClean="0">
                <a:cs typeface="Times New Roman" pitchFamily="18" charset="0"/>
              </a:rPr>
              <a:t>/decrement)</a:t>
            </a:r>
          </a:p>
          <a:p>
            <a:pPr marL="0" indent="0">
              <a:buNone/>
            </a:pPr>
            <a:r>
              <a:rPr lang="en-US" sz="2800" dirty="0">
                <a:cs typeface="Times New Roman" pitchFamily="18" charset="0"/>
              </a:rPr>
              <a:t>	</a:t>
            </a:r>
            <a:r>
              <a:rPr lang="en-US" sz="2800" dirty="0" smtClean="0">
                <a:cs typeface="Times New Roman" pitchFamily="18" charset="0"/>
              </a:rPr>
              <a:t>{</a:t>
            </a:r>
          </a:p>
          <a:p>
            <a:pPr marL="0" indent="0">
              <a:buNone/>
            </a:pPr>
            <a:r>
              <a:rPr lang="en-US" sz="2800" dirty="0">
                <a:cs typeface="Times New Roman" pitchFamily="18" charset="0"/>
              </a:rPr>
              <a:t>	</a:t>
            </a:r>
            <a:r>
              <a:rPr lang="en-US" sz="2800" dirty="0" smtClean="0">
                <a:cs typeface="Times New Roman" pitchFamily="18" charset="0"/>
              </a:rPr>
              <a:t>	</a:t>
            </a:r>
            <a:r>
              <a:rPr lang="en-US" sz="2800" dirty="0">
                <a:cs typeface="Times New Roman" pitchFamily="18" charset="0"/>
              </a:rPr>
              <a:t> for(</a:t>
            </a:r>
            <a:r>
              <a:rPr lang="en-US" sz="2800" dirty="0" err="1">
                <a:cs typeface="Times New Roman" pitchFamily="18" charset="0"/>
              </a:rPr>
              <a:t>initialization;condition;increment</a:t>
            </a:r>
            <a:r>
              <a:rPr lang="en-US" sz="2800" dirty="0">
                <a:cs typeface="Times New Roman" pitchFamily="18" charset="0"/>
              </a:rPr>
              <a:t>/decrement</a:t>
            </a:r>
            <a:r>
              <a:rPr lang="en-US" sz="2800" dirty="0" smtClean="0">
                <a:cs typeface="Times New Roman" pitchFamily="18" charset="0"/>
              </a:rPr>
              <a:t>)</a:t>
            </a:r>
          </a:p>
          <a:p>
            <a:pPr marL="0" indent="0">
              <a:buNone/>
            </a:pPr>
            <a:r>
              <a:rPr lang="en-US" sz="2800" dirty="0">
                <a:cs typeface="Times New Roman" pitchFamily="18" charset="0"/>
              </a:rPr>
              <a:t>	</a:t>
            </a:r>
            <a:r>
              <a:rPr lang="en-US" sz="2800" dirty="0" smtClean="0">
                <a:cs typeface="Times New Roman" pitchFamily="18" charset="0"/>
              </a:rPr>
              <a:t>	{</a:t>
            </a:r>
          </a:p>
          <a:p>
            <a:pPr marL="0" indent="0">
              <a:buNone/>
            </a:pPr>
            <a:r>
              <a:rPr lang="en-US" sz="2800" dirty="0">
                <a:cs typeface="Times New Roman" pitchFamily="18" charset="0"/>
              </a:rPr>
              <a:t>	</a:t>
            </a:r>
            <a:r>
              <a:rPr lang="en-US" sz="2800" dirty="0" smtClean="0">
                <a:cs typeface="Times New Roman" pitchFamily="18" charset="0"/>
              </a:rPr>
              <a:t>		statements …</a:t>
            </a:r>
          </a:p>
          <a:p>
            <a:pPr marL="0" indent="0">
              <a:buNone/>
            </a:pPr>
            <a:r>
              <a:rPr lang="en-US" sz="2800" dirty="0">
                <a:cs typeface="Times New Roman" pitchFamily="18" charset="0"/>
              </a:rPr>
              <a:t>	</a:t>
            </a:r>
            <a:r>
              <a:rPr lang="en-US" sz="2800" dirty="0" smtClean="0">
                <a:cs typeface="Times New Roman" pitchFamily="18" charset="0"/>
              </a:rPr>
              <a:t>	}</a:t>
            </a:r>
          </a:p>
          <a:p>
            <a:pPr marL="0" indent="0">
              <a:buNone/>
            </a:pPr>
            <a:r>
              <a:rPr lang="en-US" sz="2800" dirty="0">
                <a:cs typeface="Times New Roman" pitchFamily="18" charset="0"/>
              </a:rPr>
              <a:t>	</a:t>
            </a:r>
            <a:r>
              <a:rPr lang="en-US" sz="2800" dirty="0" smtClean="0">
                <a:cs typeface="Times New Roman" pitchFamily="18" charset="0"/>
              </a:rPr>
              <a:t>	statements …..</a:t>
            </a:r>
          </a:p>
          <a:p>
            <a:pPr marL="0" indent="0">
              <a:buNone/>
            </a:pPr>
            <a:r>
              <a:rPr lang="en-US" sz="2800" dirty="0">
                <a:cs typeface="Times New Roman" pitchFamily="18" charset="0"/>
              </a:rPr>
              <a:t>	</a:t>
            </a:r>
            <a:r>
              <a:rPr lang="en-US" sz="2800" dirty="0" smtClean="0">
                <a:cs typeface="Times New Roman" pitchFamily="18" charset="0"/>
              </a:rPr>
              <a:t>}</a:t>
            </a:r>
          </a:p>
        </p:txBody>
      </p:sp>
    </p:spTree>
    <p:extLst>
      <p:ext uri="{BB962C8B-B14F-4D97-AF65-F5344CB8AC3E}">
        <p14:creationId xmlns="" xmlns:p14="http://schemas.microsoft.com/office/powerpoint/2010/main" val="32484908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16361"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solidFill>
                <a:latin typeface="Times New Roman" pitchFamily="18" charset="0"/>
                <a:cs typeface="Times New Roman" pitchFamily="18" charset="0"/>
              </a:rPr>
              <a:t>Nested do…while loops</a:t>
            </a:r>
            <a:endParaRPr lang="en-US" sz="3600"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251520" y="692696"/>
            <a:ext cx="8640960" cy="5976664"/>
          </a:xfrm>
        </p:spPr>
        <p:txBody>
          <a:bodyPr>
            <a:normAutofit/>
          </a:bodyPr>
          <a:lstStyle/>
          <a:p>
            <a:pPr marL="0" indent="0">
              <a:buNone/>
            </a:pPr>
            <a:r>
              <a:rPr lang="en-US" sz="2800" dirty="0" smtClean="0">
                <a:cs typeface="Times New Roman" pitchFamily="18" charset="0"/>
              </a:rPr>
              <a:t>Syntax: do</a:t>
            </a:r>
          </a:p>
          <a:p>
            <a:pPr marL="0" indent="0">
              <a:buNone/>
            </a:pPr>
            <a:r>
              <a:rPr lang="en-US" sz="2800" dirty="0">
                <a:cs typeface="Times New Roman" pitchFamily="18" charset="0"/>
              </a:rPr>
              <a:t>	</a:t>
            </a:r>
            <a:r>
              <a:rPr lang="en-US" sz="2800" dirty="0" smtClean="0">
                <a:cs typeface="Times New Roman" pitchFamily="18" charset="0"/>
              </a:rPr>
              <a:t>{</a:t>
            </a:r>
          </a:p>
          <a:p>
            <a:pPr marL="0" indent="0">
              <a:buNone/>
            </a:pPr>
            <a:r>
              <a:rPr lang="en-US" sz="2800" dirty="0">
                <a:cs typeface="Times New Roman" pitchFamily="18" charset="0"/>
              </a:rPr>
              <a:t>	</a:t>
            </a:r>
            <a:r>
              <a:rPr lang="en-US" sz="2800" dirty="0" smtClean="0">
                <a:cs typeface="Times New Roman" pitchFamily="18" charset="0"/>
              </a:rPr>
              <a:t>	statements</a:t>
            </a:r>
          </a:p>
          <a:p>
            <a:pPr marL="0" indent="0">
              <a:buNone/>
            </a:pPr>
            <a:r>
              <a:rPr lang="en-US" sz="2800" dirty="0">
                <a:cs typeface="Times New Roman" pitchFamily="18" charset="0"/>
              </a:rPr>
              <a:t>	</a:t>
            </a:r>
            <a:r>
              <a:rPr lang="en-US" sz="2800" dirty="0" smtClean="0">
                <a:cs typeface="Times New Roman" pitchFamily="18" charset="0"/>
              </a:rPr>
              <a:t>		do</a:t>
            </a:r>
          </a:p>
          <a:p>
            <a:pPr marL="0" indent="0">
              <a:buNone/>
            </a:pPr>
            <a:r>
              <a:rPr lang="en-US" sz="2800" dirty="0">
                <a:cs typeface="Times New Roman" pitchFamily="18" charset="0"/>
              </a:rPr>
              <a:t>	</a:t>
            </a:r>
            <a:r>
              <a:rPr lang="en-US" sz="2800" dirty="0" smtClean="0">
                <a:cs typeface="Times New Roman" pitchFamily="18" charset="0"/>
              </a:rPr>
              <a:t>		{	</a:t>
            </a:r>
          </a:p>
          <a:p>
            <a:pPr marL="0" indent="0">
              <a:buNone/>
            </a:pPr>
            <a:r>
              <a:rPr lang="en-US" sz="2800" dirty="0">
                <a:cs typeface="Times New Roman" pitchFamily="18" charset="0"/>
              </a:rPr>
              <a:t>	</a:t>
            </a:r>
            <a:r>
              <a:rPr lang="en-US" sz="2800" dirty="0" smtClean="0">
                <a:cs typeface="Times New Roman" pitchFamily="18" charset="0"/>
              </a:rPr>
              <a:t>			statements …</a:t>
            </a:r>
          </a:p>
          <a:p>
            <a:pPr marL="0" indent="0">
              <a:buNone/>
            </a:pPr>
            <a:r>
              <a:rPr lang="en-US" sz="2800" dirty="0">
                <a:cs typeface="Times New Roman" pitchFamily="18" charset="0"/>
              </a:rPr>
              <a:t>	</a:t>
            </a:r>
            <a:r>
              <a:rPr lang="en-US" sz="2800" dirty="0" smtClean="0">
                <a:cs typeface="Times New Roman" pitchFamily="18" charset="0"/>
              </a:rPr>
              <a:t>		}while(condition);</a:t>
            </a:r>
          </a:p>
          <a:p>
            <a:pPr marL="0" indent="0">
              <a:buNone/>
            </a:pPr>
            <a:r>
              <a:rPr lang="en-US" sz="2800" dirty="0">
                <a:cs typeface="Times New Roman" pitchFamily="18" charset="0"/>
              </a:rPr>
              <a:t>	</a:t>
            </a:r>
            <a:r>
              <a:rPr lang="en-US" sz="2800" dirty="0" smtClean="0">
                <a:cs typeface="Times New Roman" pitchFamily="18" charset="0"/>
              </a:rPr>
              <a:t>}while(condition);</a:t>
            </a:r>
          </a:p>
        </p:txBody>
      </p:sp>
    </p:spTree>
    <p:extLst>
      <p:ext uri="{BB962C8B-B14F-4D97-AF65-F5344CB8AC3E}">
        <p14:creationId xmlns="" xmlns:p14="http://schemas.microsoft.com/office/powerpoint/2010/main" val="2831745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Types of programming </a:t>
            </a:r>
            <a:r>
              <a:rPr lang="en-US" sz="3600" dirty="0" smtClean="0">
                <a:solidFill>
                  <a:schemeClr val="bg1">
                    <a:lumMod val="95000"/>
                  </a:schemeClr>
                </a:solidFill>
                <a:latin typeface="Arial" panose="020B0604020202020204" pitchFamily="34" charset="0"/>
                <a:ea typeface="+mn-ea"/>
                <a:cs typeface="Arial" panose="020B0604020202020204" pitchFamily="34" charset="0"/>
              </a:rPr>
              <a:t>language</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2" name="Content Placeholder 1"/>
          <p:cNvSpPr>
            <a:spLocks noGrp="1"/>
          </p:cNvSpPr>
          <p:nvPr>
            <p:ph idx="1"/>
          </p:nvPr>
        </p:nvSpPr>
        <p:spPr>
          <a:xfrm>
            <a:off x="467544" y="908720"/>
            <a:ext cx="8229600" cy="5318051"/>
          </a:xfrm>
        </p:spPr>
        <p:txBody>
          <a:bodyPr>
            <a:normAutofit/>
          </a:bodyPr>
          <a:lstStyle/>
          <a:p>
            <a:r>
              <a:rPr lang="en-US" dirty="0" smtClean="0"/>
              <a:t>Low-level programming </a:t>
            </a:r>
            <a:r>
              <a:rPr lang="en-US" dirty="0" smtClean="0"/>
              <a:t>language – </a:t>
            </a:r>
            <a:r>
              <a:rPr lang="en-US" sz="2400" dirty="0" smtClean="0"/>
              <a:t>Machine dependent.</a:t>
            </a:r>
            <a:endParaRPr lang="en-US" dirty="0" smtClean="0"/>
          </a:p>
          <a:p>
            <a:pPr>
              <a:buNone/>
            </a:pPr>
            <a:r>
              <a:rPr lang="en-US" dirty="0" smtClean="0"/>
              <a:t>	</a:t>
            </a:r>
            <a:r>
              <a:rPr lang="en-US" sz="2000" dirty="0" err="1" smtClean="0"/>
              <a:t>i</a:t>
            </a:r>
            <a:r>
              <a:rPr lang="en-US" sz="2000" dirty="0" smtClean="0"/>
              <a:t>. Machine language</a:t>
            </a:r>
          </a:p>
          <a:p>
            <a:pPr>
              <a:buNone/>
            </a:pPr>
            <a:r>
              <a:rPr lang="en-US" sz="2000" dirty="0" smtClean="0"/>
              <a:t> </a:t>
            </a:r>
            <a:r>
              <a:rPr lang="en-US" sz="2000" dirty="0" smtClean="0"/>
              <a:t>     ii. Assembly language</a:t>
            </a:r>
            <a:endParaRPr lang="en-US" dirty="0" smtClean="0"/>
          </a:p>
          <a:p>
            <a:r>
              <a:rPr lang="en-US" dirty="0" smtClean="0"/>
              <a:t>High-level programming language - </a:t>
            </a:r>
            <a:r>
              <a:rPr lang="en-US" sz="2400" dirty="0" smtClean="0"/>
              <a:t>designed for developing user-friendly software programs and websites.</a:t>
            </a:r>
          </a:p>
          <a:p>
            <a:pPr lvl="1">
              <a:buNone/>
            </a:pPr>
            <a:r>
              <a:rPr lang="en-US" sz="2000" dirty="0" smtClean="0"/>
              <a:t> </a:t>
            </a:r>
            <a:r>
              <a:rPr lang="en-US" sz="2000" dirty="0" err="1" smtClean="0"/>
              <a:t>i</a:t>
            </a:r>
            <a:r>
              <a:rPr lang="en-US" sz="2000" dirty="0" smtClean="0"/>
              <a:t>. Procedural Oriented programming language</a:t>
            </a:r>
          </a:p>
          <a:p>
            <a:pPr lvl="1">
              <a:buNone/>
            </a:pPr>
            <a:r>
              <a:rPr lang="en-US" sz="2000" dirty="0" smtClean="0"/>
              <a:t>ii. Object-Oriented Programming language</a:t>
            </a:r>
          </a:p>
          <a:p>
            <a:pPr lvl="1">
              <a:buNone/>
            </a:pPr>
            <a:r>
              <a:rPr lang="en-US" sz="2000" dirty="0" smtClean="0"/>
              <a:t>iii. Natural language</a:t>
            </a:r>
          </a:p>
          <a:p>
            <a:r>
              <a:rPr lang="en-US" dirty="0" smtClean="0"/>
              <a:t>Middle-level programming </a:t>
            </a:r>
            <a:r>
              <a:rPr lang="en-US" dirty="0" smtClean="0"/>
              <a:t>language - </a:t>
            </a:r>
            <a:r>
              <a:rPr lang="en-US" sz="2400" dirty="0" smtClean="0"/>
              <a:t>lies between the low-level programming language and high-level programming language.</a:t>
            </a:r>
          </a:p>
          <a:p>
            <a:endParaRPr lang="en-US" dirty="0" smtClean="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Jumping statements</a:t>
            </a:r>
          </a:p>
        </p:txBody>
      </p:sp>
      <p:sp>
        <p:nvSpPr>
          <p:cNvPr id="8" name="Content Placeholder 7"/>
          <p:cNvSpPr>
            <a:spLocks noGrp="1"/>
          </p:cNvSpPr>
          <p:nvPr>
            <p:ph idx="1"/>
          </p:nvPr>
        </p:nvSpPr>
        <p:spPr>
          <a:xfrm>
            <a:off x="395536" y="1005721"/>
            <a:ext cx="8496944" cy="5832648"/>
          </a:xfrm>
        </p:spPr>
        <p:txBody>
          <a:bodyPr>
            <a:normAutofit/>
          </a:bodyPr>
          <a:lstStyle/>
          <a:p>
            <a:pPr marL="0">
              <a:buNone/>
            </a:pPr>
            <a:r>
              <a:rPr lang="en-US" sz="2800" dirty="0" smtClean="0"/>
              <a:t>Jump </a:t>
            </a:r>
            <a:r>
              <a:rPr lang="en-US" sz="2800" dirty="0"/>
              <a:t>statements are used to transfer the control of the program unconditionally</a:t>
            </a:r>
            <a:r>
              <a:rPr lang="en-US" sz="2800" dirty="0" smtClean="0"/>
              <a:t>.</a:t>
            </a:r>
          </a:p>
          <a:p>
            <a:pPr marL="0">
              <a:buNone/>
            </a:pPr>
            <a:endParaRPr lang="en-US" sz="2800" dirty="0" smtClean="0"/>
          </a:p>
          <a:p>
            <a:pPr marL="114300" indent="-457200">
              <a:buFont typeface="Wingdings" pitchFamily="2" charset="2"/>
              <a:buChar char="Ø"/>
            </a:pPr>
            <a:r>
              <a:rPr lang="en-US" sz="2800" dirty="0"/>
              <a:t>break</a:t>
            </a:r>
          </a:p>
          <a:p>
            <a:pPr marL="114300" indent="-457200">
              <a:buFont typeface="Wingdings" pitchFamily="2" charset="2"/>
              <a:buChar char="Ø"/>
            </a:pPr>
            <a:r>
              <a:rPr lang="en-US" sz="2800" dirty="0" smtClean="0"/>
              <a:t>continue</a:t>
            </a:r>
            <a:r>
              <a:rPr lang="en-US" sz="2800" dirty="0"/>
              <a:t>	</a:t>
            </a:r>
            <a:endParaRPr lang="en-US" sz="2800" dirty="0" smtClean="0"/>
          </a:p>
          <a:p>
            <a:pPr marL="114300" indent="-457200">
              <a:buFont typeface="Wingdings" pitchFamily="2" charset="2"/>
              <a:buChar char="Ø"/>
            </a:pPr>
            <a:r>
              <a:rPr lang="en-US" sz="2800" dirty="0" err="1" smtClean="0"/>
              <a:t>goto</a:t>
            </a:r>
            <a:endParaRPr lang="en-US" sz="2800" dirty="0"/>
          </a:p>
          <a:p>
            <a:pPr marL="0">
              <a:buNone/>
            </a:pP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break</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a:t>The break statement ends the loop immediately when it is </a:t>
            </a:r>
            <a:r>
              <a:rPr lang="en-US" sz="2800" dirty="0" smtClean="0"/>
              <a:t>encountered.</a:t>
            </a:r>
          </a:p>
          <a:p>
            <a:pPr marL="0">
              <a:buNone/>
            </a:pPr>
            <a:r>
              <a:rPr lang="en-US" sz="2800" dirty="0" smtClean="0"/>
              <a:t>How break statement works-</a:t>
            </a:r>
          </a:p>
          <a:p>
            <a:pPr marL="0">
              <a:buNone/>
            </a:pPr>
            <a:endParaRPr lang="en-US" sz="2800"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99592" y="2420887"/>
            <a:ext cx="6552728" cy="42478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continue</a:t>
            </a: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a:t>The continue statement skips the current iteration of the </a:t>
            </a:r>
            <a:r>
              <a:rPr lang="en-US" sz="2800" dirty="0" smtClean="0"/>
              <a:t>loop </a:t>
            </a:r>
            <a:r>
              <a:rPr lang="en-US" sz="2800" dirty="0"/>
              <a:t>and continues with the next iteration</a:t>
            </a:r>
            <a:r>
              <a:rPr lang="en-US" sz="2800" dirty="0" smtClean="0"/>
              <a:t>.</a:t>
            </a:r>
          </a:p>
          <a:p>
            <a:pPr marL="0">
              <a:buNone/>
            </a:pPr>
            <a:r>
              <a:rPr lang="en-US" sz="2800" dirty="0" smtClean="0"/>
              <a:t>How continue </a:t>
            </a:r>
            <a:r>
              <a:rPr lang="en-US" sz="2800" dirty="0"/>
              <a:t>statement </a:t>
            </a:r>
            <a:r>
              <a:rPr lang="en-US" sz="2800" dirty="0" smtClean="0"/>
              <a:t>works-</a:t>
            </a:r>
          </a:p>
          <a:p>
            <a:pPr marL="0">
              <a:buNone/>
            </a:pPr>
            <a:endParaRPr lang="en-US" sz="2800" dirty="0"/>
          </a:p>
        </p:txBody>
      </p:sp>
      <p:pic>
        <p:nvPicPr>
          <p:cNvPr id="614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15616" y="2354817"/>
            <a:ext cx="6264696" cy="4225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err="1">
                <a:solidFill>
                  <a:schemeClr val="bg1">
                    <a:lumMod val="95000"/>
                  </a:schemeClr>
                </a:solidFill>
                <a:latin typeface="Arial" panose="020B0604020202020204" pitchFamily="34" charset="0"/>
                <a:ea typeface="+mn-ea"/>
                <a:cs typeface="Arial" panose="020B0604020202020204" pitchFamily="34" charset="0"/>
              </a:rPr>
              <a:t>goto</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t>The </a:t>
            </a:r>
            <a:r>
              <a:rPr lang="en-US" sz="2800" dirty="0" err="1"/>
              <a:t>goto</a:t>
            </a:r>
            <a:r>
              <a:rPr lang="en-US" sz="2800" dirty="0"/>
              <a:t> statement allows us to transfer control of the program to the specified label.</a:t>
            </a:r>
          </a:p>
          <a:p>
            <a:pPr marL="0" indent="0">
              <a:buNone/>
            </a:pPr>
            <a:r>
              <a:rPr lang="en-US" sz="2800" b="1" dirty="0"/>
              <a:t>Syntax of </a:t>
            </a:r>
            <a:r>
              <a:rPr lang="en-US" sz="2800" b="1" dirty="0" err="1"/>
              <a:t>goto</a:t>
            </a:r>
            <a:r>
              <a:rPr lang="en-US" sz="2800" b="1" dirty="0"/>
              <a:t> Statement</a:t>
            </a:r>
          </a:p>
          <a:p>
            <a:pPr marL="0" indent="0">
              <a:buNone/>
            </a:pPr>
            <a:r>
              <a:rPr lang="en-US" sz="2800" dirty="0" err="1"/>
              <a:t>goto</a:t>
            </a:r>
            <a:r>
              <a:rPr lang="en-US" sz="2800" dirty="0"/>
              <a:t> label; ... .. ... ... .. ... label: </a:t>
            </a:r>
            <a:r>
              <a:rPr lang="en-US" sz="2800" dirty="0" smtClean="0"/>
              <a:t>statement;</a:t>
            </a:r>
          </a:p>
          <a:p>
            <a:pPr marL="0" indent="0">
              <a:buNone/>
            </a:pPr>
            <a:r>
              <a:rPr lang="en-US" sz="2800" dirty="0"/>
              <a:t>The label is an identifier. When the </a:t>
            </a:r>
            <a:r>
              <a:rPr lang="en-US" sz="2800" dirty="0" err="1"/>
              <a:t>goto</a:t>
            </a:r>
            <a:r>
              <a:rPr lang="en-US" sz="2800" dirty="0"/>
              <a:t> statement is encountered, the control of the program jumps to label: and starts executing the code.</a:t>
            </a:r>
          </a:p>
          <a:p>
            <a:pPr marL="0" indent="0">
              <a:buNone/>
            </a:pPr>
            <a:r>
              <a:rPr lang="en-US" sz="2800" dirty="0"/>
              <a:t/>
            </a:r>
            <a:br>
              <a:rPr lang="en-US" sz="2800" dirty="0"/>
            </a:br>
            <a:endParaRPr lang="en-US" sz="2800" dirty="0"/>
          </a:p>
          <a:p>
            <a:pPr marL="0" indent="0">
              <a:buNone/>
            </a:pPr>
            <a:endParaRPr lang="en-US" sz="2800" dirty="0"/>
          </a:p>
        </p:txBody>
      </p:sp>
      <p:pic>
        <p:nvPicPr>
          <p:cNvPr id="717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81539" y="4293096"/>
            <a:ext cx="2358413" cy="22084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Switch statement</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768327"/>
            <a:ext cx="8496944" cy="5832648"/>
          </a:xfrm>
        </p:spPr>
        <p:txBody>
          <a:bodyPr>
            <a:normAutofit/>
          </a:bodyPr>
          <a:lstStyle/>
          <a:p>
            <a:pPr marL="0">
              <a:buNone/>
            </a:pPr>
            <a:r>
              <a:rPr lang="en-US" sz="2800" dirty="0"/>
              <a:t>The switch statement allows us to execute one code block among many alternatives</a:t>
            </a:r>
            <a:r>
              <a:rPr lang="en-US" sz="2800" dirty="0" smtClean="0"/>
              <a:t>.</a:t>
            </a:r>
          </a:p>
          <a:p>
            <a:pPr marL="0" indent="0">
              <a:buNone/>
            </a:pPr>
            <a:r>
              <a:rPr lang="en-US" sz="2800" b="1" dirty="0"/>
              <a:t>Syntax of switch...</a:t>
            </a:r>
            <a:r>
              <a:rPr lang="en-US" sz="2800" b="1" dirty="0" smtClean="0"/>
              <a:t>case</a:t>
            </a:r>
          </a:p>
          <a:p>
            <a:pPr marL="0" indent="0">
              <a:buNone/>
            </a:pPr>
            <a:endParaRPr lang="en-US" sz="2800" b="1" dirty="0"/>
          </a:p>
        </p:txBody>
      </p:sp>
      <p:pic>
        <p:nvPicPr>
          <p:cNvPr id="819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2367023"/>
            <a:ext cx="3384376" cy="42339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16016" y="1700808"/>
            <a:ext cx="3960440" cy="50607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1571636"/>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Array</a:t>
            </a:r>
            <a:endParaRPr lang="en-US" sz="6600" b="1" dirty="0">
              <a:solidFill>
                <a:schemeClr val="tx1"/>
              </a:solidFill>
            </a:endParaRPr>
          </a:p>
        </p:txBody>
      </p:sp>
    </p:spTree>
    <p:extLst>
      <p:ext uri="{BB962C8B-B14F-4D97-AF65-F5344CB8AC3E}">
        <p14:creationId xmlns="" xmlns:p14="http://schemas.microsoft.com/office/powerpoint/2010/main" val="4024771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Array</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a:lnSpc>
                <a:spcPct val="120000"/>
              </a:lnSpc>
              <a:buFont typeface="Wingdings" panose="05000000000000000000" pitchFamily="2" charset="2"/>
              <a:buChar char="Ø"/>
            </a:pPr>
            <a:r>
              <a:rPr lang="en-US" sz="2400" dirty="0">
                <a:cs typeface="Times New Roman" pitchFamily="18" charset="0"/>
              </a:rPr>
              <a:t>Array is a collection of finite set of elements stored at contiguous memory locations.</a:t>
            </a:r>
          </a:p>
          <a:p>
            <a:pPr>
              <a:lnSpc>
                <a:spcPct val="120000"/>
              </a:lnSpc>
              <a:buFont typeface="Wingdings" panose="05000000000000000000" pitchFamily="2" charset="2"/>
              <a:buChar char="Ø"/>
            </a:pPr>
            <a:r>
              <a:rPr lang="en-US" sz="2400" dirty="0">
                <a:cs typeface="Times New Roman" pitchFamily="18" charset="0"/>
              </a:rPr>
              <a:t>An array is stored so that position of each element can be evaluated by the index. Arrays are used to implement the data structure.</a:t>
            </a:r>
          </a:p>
          <a:p>
            <a:pPr>
              <a:lnSpc>
                <a:spcPct val="120000"/>
              </a:lnSpc>
              <a:buFont typeface="Wingdings" panose="05000000000000000000" pitchFamily="2" charset="2"/>
              <a:buChar char="Ø"/>
            </a:pPr>
            <a:r>
              <a:rPr lang="en-US" sz="2400" dirty="0">
                <a:cs typeface="Times New Roman" pitchFamily="18" charset="0"/>
              </a:rPr>
              <a:t>If you want to store 50 employee details, for that we allocate 50 variables to the store data, this will more difficult to process the data and then length of code will be too long. So by using array we can overcome from that problem. array.</a:t>
            </a:r>
          </a:p>
          <a:p>
            <a:pPr>
              <a:lnSpc>
                <a:spcPct val="120000"/>
              </a:lnSpc>
              <a:buFont typeface="Wingdings" panose="05000000000000000000" pitchFamily="2" charset="2"/>
              <a:buChar char="Ø"/>
            </a:pPr>
            <a:r>
              <a:rPr lang="en-US" sz="2400" dirty="0">
                <a:cs typeface="Times New Roman" pitchFamily="18" charset="0"/>
              </a:rPr>
              <a:t>Whatever size may be define at the declaration of array, we can’t exceed the limit of size what we declared. Dynamically it doesn’t  change the size.</a:t>
            </a: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solidFill>
                <a:latin typeface="Arial" pitchFamily="34" charset="0"/>
                <a:cs typeface="Arial" pitchFamily="34" charset="0"/>
              </a:rPr>
              <a:t>Uses of Arrays</a:t>
            </a:r>
            <a:endParaRPr lang="en-US" sz="3600" dirty="0">
              <a:solidFill>
                <a:schemeClr val="bg1"/>
              </a:solidFill>
              <a:latin typeface="Arial" pitchFamily="34" charset="0"/>
              <a:cs typeface="Arial" pitchFamily="34" charset="0"/>
            </a:endParaRPr>
          </a:p>
        </p:txBody>
      </p:sp>
      <p:sp>
        <p:nvSpPr>
          <p:cNvPr id="2" name="Content Placeholder 1"/>
          <p:cNvSpPr>
            <a:spLocks noGrp="1"/>
          </p:cNvSpPr>
          <p:nvPr>
            <p:ph idx="1"/>
          </p:nvPr>
        </p:nvSpPr>
        <p:spPr>
          <a:xfrm>
            <a:off x="323528" y="764704"/>
            <a:ext cx="8640960" cy="5904656"/>
          </a:xfrm>
        </p:spPr>
        <p:txBody>
          <a:bodyPr>
            <a:normAutofit/>
          </a:bodyPr>
          <a:lstStyle/>
          <a:p>
            <a:pPr>
              <a:buFont typeface="Wingdings" panose="05000000000000000000" pitchFamily="2" charset="2"/>
              <a:buChar char="Ø"/>
            </a:pPr>
            <a:endParaRPr lang="en-US" sz="2800" dirty="0" smtClean="0">
              <a:cs typeface="Times New Roman" pitchFamily="18" charset="0"/>
            </a:endParaRPr>
          </a:p>
          <a:p>
            <a:pPr>
              <a:buFont typeface="Wingdings" panose="05000000000000000000" pitchFamily="2" charset="2"/>
              <a:buChar char="Ø"/>
            </a:pPr>
            <a:r>
              <a:rPr lang="en-US" sz="2800" dirty="0" smtClean="0">
                <a:cs typeface="Times New Roman" pitchFamily="18" charset="0"/>
              </a:rPr>
              <a:t>Less </a:t>
            </a:r>
            <a:r>
              <a:rPr lang="en-US" sz="2800" dirty="0">
                <a:cs typeface="Times New Roman" pitchFamily="18" charset="0"/>
              </a:rPr>
              <a:t>code will be use to access the array </a:t>
            </a:r>
            <a:r>
              <a:rPr lang="en-US" sz="2800" dirty="0" smtClean="0">
                <a:cs typeface="Times New Roman" pitchFamily="18" charset="0"/>
              </a:rPr>
              <a:t>data.</a:t>
            </a:r>
          </a:p>
          <a:p>
            <a:pPr>
              <a:buFont typeface="Wingdings" panose="05000000000000000000" pitchFamily="2" charset="2"/>
              <a:buChar char="Ø"/>
            </a:pPr>
            <a:r>
              <a:rPr lang="en-US" sz="2800" dirty="0" smtClean="0">
                <a:cs typeface="Times New Roman" pitchFamily="18" charset="0"/>
              </a:rPr>
              <a:t>We </a:t>
            </a:r>
            <a:r>
              <a:rPr lang="en-US" sz="2800" dirty="0">
                <a:cs typeface="Times New Roman" pitchFamily="18" charset="0"/>
              </a:rPr>
              <a:t>can retrieve the elements of an array </a:t>
            </a:r>
            <a:r>
              <a:rPr lang="en-US" sz="2800" dirty="0" smtClean="0">
                <a:cs typeface="Times New Roman" pitchFamily="18" charset="0"/>
              </a:rPr>
              <a:t>easily.</a:t>
            </a:r>
          </a:p>
          <a:p>
            <a:pPr>
              <a:buFont typeface="Wingdings" panose="05000000000000000000" pitchFamily="2" charset="2"/>
              <a:buChar char="Ø"/>
            </a:pPr>
            <a:r>
              <a:rPr lang="en-US" sz="2800" dirty="0" smtClean="0">
                <a:cs typeface="Times New Roman" pitchFamily="18" charset="0"/>
              </a:rPr>
              <a:t>It </a:t>
            </a:r>
            <a:r>
              <a:rPr lang="en-US" sz="2800" dirty="0">
                <a:cs typeface="Times New Roman" pitchFamily="18" charset="0"/>
              </a:rPr>
              <a:t>is easy to sort the array elements</a:t>
            </a:r>
            <a:r>
              <a:rPr lang="en-US" sz="2800" dirty="0" smtClean="0">
                <a:cs typeface="Times New Roman" pitchFamily="18" charset="0"/>
              </a:rPr>
              <a:t>.</a:t>
            </a:r>
          </a:p>
          <a:p>
            <a:pPr marL="0" indent="0">
              <a:buNone/>
            </a:pPr>
            <a:endParaRPr lang="en-US" sz="2800" dirty="0">
              <a:cs typeface="Times New Roman" pitchFamily="18" charset="0"/>
            </a:endParaRPr>
          </a:p>
          <a:p>
            <a:pPr>
              <a:lnSpc>
                <a:spcPct val="150000"/>
              </a:lnSpc>
              <a:buNone/>
            </a:pPr>
            <a:r>
              <a:rPr lang="en-US" sz="2800" b="1" dirty="0">
                <a:cs typeface="Times New Roman" pitchFamily="18" charset="0"/>
              </a:rPr>
              <a:t>Types of </a:t>
            </a:r>
            <a:r>
              <a:rPr lang="en-US" sz="2800" b="1" dirty="0" smtClean="0">
                <a:cs typeface="Times New Roman" pitchFamily="18" charset="0"/>
              </a:rPr>
              <a:t>Arrays:</a:t>
            </a:r>
            <a:endParaRPr lang="en-US" sz="2800" dirty="0">
              <a:cs typeface="Times New Roman" pitchFamily="18" charset="0"/>
            </a:endParaRPr>
          </a:p>
          <a:p>
            <a:pPr>
              <a:lnSpc>
                <a:spcPct val="150000"/>
              </a:lnSpc>
              <a:buNone/>
            </a:pPr>
            <a:r>
              <a:rPr lang="en-US" sz="2400" dirty="0" smtClean="0">
                <a:cs typeface="Times New Roman" pitchFamily="18" charset="0"/>
              </a:rPr>
              <a:t>There </a:t>
            </a:r>
            <a:r>
              <a:rPr lang="en-US" sz="2400" dirty="0">
                <a:cs typeface="Times New Roman" pitchFamily="18" charset="0"/>
              </a:rPr>
              <a:t>are 2 types of array available in C.</a:t>
            </a:r>
          </a:p>
          <a:p>
            <a:pPr marL="859536" lvl="1" indent="-457200">
              <a:lnSpc>
                <a:spcPct val="150000"/>
              </a:lnSpc>
              <a:buFont typeface="+mj-lt"/>
              <a:buAutoNum type="arabicPeriod"/>
            </a:pPr>
            <a:r>
              <a:rPr lang="en-US" sz="2400" dirty="0">
                <a:cs typeface="Times New Roman" pitchFamily="18" charset="0"/>
              </a:rPr>
              <a:t>One dimensional array</a:t>
            </a:r>
          </a:p>
          <a:p>
            <a:pPr marL="859536" lvl="1" indent="-457200">
              <a:lnSpc>
                <a:spcPct val="150000"/>
              </a:lnSpc>
              <a:buFont typeface="+mj-lt"/>
              <a:buAutoNum type="arabicPeriod"/>
            </a:pPr>
            <a:r>
              <a:rPr lang="en-US" sz="2400" dirty="0">
                <a:cs typeface="Times New Roman" pitchFamily="18" charset="0"/>
              </a:rPr>
              <a:t>Multi dimensional array</a:t>
            </a:r>
          </a:p>
          <a:p>
            <a:pPr marL="0" indent="0">
              <a:buNone/>
            </a:pPr>
            <a:endParaRPr lang="en-US" sz="2800" dirty="0">
              <a:cs typeface="Times New Roman" pitchFamily="18" charset="0"/>
            </a:endParaRPr>
          </a:p>
          <a:p>
            <a:pPr>
              <a:lnSpc>
                <a:spcPct val="120000"/>
              </a:lnSpc>
              <a:buFont typeface="Wingdings" panose="05000000000000000000" pitchFamily="2" charset="2"/>
              <a:buChar char="Ø"/>
            </a:pPr>
            <a:endParaRPr lang="en-US" sz="2800" dirty="0">
              <a:cs typeface="Times New Roman" pitchFamily="18" charset="0"/>
            </a:endParaRPr>
          </a:p>
          <a:p>
            <a:pPr marL="0" indent="0">
              <a:buNone/>
            </a:pPr>
            <a:endParaRPr lang="en-US" sz="3600" dirty="0"/>
          </a:p>
        </p:txBody>
      </p:sp>
    </p:spTree>
    <p:extLst>
      <p:ext uri="{BB962C8B-B14F-4D97-AF65-F5344CB8AC3E}">
        <p14:creationId xmlns="" xmlns:p14="http://schemas.microsoft.com/office/powerpoint/2010/main" val="24414289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One dimensional array</a:t>
            </a: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b="1" dirty="0"/>
              <a:t>How to declare an array?</a:t>
            </a:r>
          </a:p>
          <a:p>
            <a:pPr marL="0" indent="0">
              <a:buNone/>
            </a:pPr>
            <a:r>
              <a:rPr lang="en-US" sz="2400" dirty="0" err="1"/>
              <a:t>dataType</a:t>
            </a:r>
            <a:r>
              <a:rPr lang="en-US" sz="2400" dirty="0"/>
              <a:t> </a:t>
            </a:r>
            <a:r>
              <a:rPr lang="en-US" sz="2400" dirty="0" err="1"/>
              <a:t>arrayName</a:t>
            </a:r>
            <a:r>
              <a:rPr lang="en-US" sz="2400" dirty="0"/>
              <a:t>[</a:t>
            </a:r>
            <a:r>
              <a:rPr lang="en-US" sz="2400" dirty="0" err="1"/>
              <a:t>arraySize</a:t>
            </a:r>
            <a:r>
              <a:rPr lang="en-US" sz="2400" dirty="0"/>
              <a:t>]; </a:t>
            </a:r>
            <a:endParaRPr lang="en-US" sz="2400" dirty="0" smtClean="0"/>
          </a:p>
          <a:p>
            <a:pPr marL="0" indent="0">
              <a:buNone/>
            </a:pPr>
            <a:r>
              <a:rPr lang="en-US" sz="2400" b="1" dirty="0" smtClean="0"/>
              <a:t>For example: </a:t>
            </a:r>
            <a:r>
              <a:rPr lang="en-US" sz="2400" dirty="0" err="1" smtClean="0"/>
              <a:t>int</a:t>
            </a:r>
            <a:r>
              <a:rPr lang="en-US" sz="2400" dirty="0" smtClean="0"/>
              <a:t> mark[5];</a:t>
            </a:r>
          </a:p>
          <a:p>
            <a:pPr marL="0" indent="0">
              <a:buNone/>
            </a:pPr>
            <a:endParaRPr lang="en-US" sz="2800" dirty="0" smtClean="0"/>
          </a:p>
          <a:p>
            <a:pPr marL="0" indent="0">
              <a:buNone/>
            </a:pPr>
            <a:r>
              <a:rPr lang="en-US" sz="2800" b="1" dirty="0"/>
              <a:t>Access Array </a:t>
            </a:r>
            <a:r>
              <a:rPr lang="en-US" sz="2800" b="1" dirty="0" smtClean="0"/>
              <a:t>Elements:</a:t>
            </a:r>
          </a:p>
          <a:p>
            <a:pPr marL="0" indent="0">
              <a:buNone/>
            </a:pPr>
            <a:endParaRPr lang="en-US" sz="2800" b="1" dirty="0"/>
          </a:p>
          <a:p>
            <a:pPr marL="0" indent="0">
              <a:buNone/>
            </a:pPr>
            <a:r>
              <a:rPr lang="en-US" sz="2800" b="1" dirty="0"/>
              <a:t>How to initialize an array?</a:t>
            </a:r>
          </a:p>
          <a:p>
            <a:pPr marL="0" indent="0">
              <a:buNone/>
            </a:pPr>
            <a:r>
              <a:rPr lang="en-US" sz="2400" dirty="0"/>
              <a:t>It is possible to initialize an array during declaration. </a:t>
            </a:r>
            <a:endParaRPr lang="en-US" sz="2400" dirty="0" smtClean="0"/>
          </a:p>
          <a:p>
            <a:pPr marL="0" indent="0">
              <a:buNone/>
            </a:pPr>
            <a:r>
              <a:rPr lang="en-US" sz="2400" dirty="0" smtClean="0"/>
              <a:t>For </a:t>
            </a:r>
            <a:r>
              <a:rPr lang="en-US" sz="2400" dirty="0"/>
              <a:t>example,</a:t>
            </a:r>
          </a:p>
          <a:p>
            <a:pPr marL="0" indent="0">
              <a:buNone/>
            </a:pPr>
            <a:r>
              <a:rPr lang="en-US" sz="2400" dirty="0" err="1"/>
              <a:t>int</a:t>
            </a:r>
            <a:r>
              <a:rPr lang="en-US" sz="2400" dirty="0"/>
              <a:t> mark[5] = {19, 10, 8, 17, 9</a:t>
            </a:r>
            <a:r>
              <a:rPr lang="en-US" sz="2400" dirty="0" smtClean="0"/>
              <a:t>};</a:t>
            </a:r>
          </a:p>
          <a:p>
            <a:pPr marL="0" indent="0">
              <a:buNone/>
            </a:pPr>
            <a:r>
              <a:rPr lang="en-US" sz="2400" dirty="0"/>
              <a:t>	</a:t>
            </a:r>
            <a:r>
              <a:rPr lang="en-US" sz="2400" dirty="0" smtClean="0"/>
              <a:t>OR</a:t>
            </a:r>
            <a:endParaRPr lang="en-US" sz="2400" dirty="0"/>
          </a:p>
          <a:p>
            <a:pPr marL="0" indent="0">
              <a:buNone/>
            </a:pPr>
            <a:r>
              <a:rPr lang="en-US" sz="2400" dirty="0" err="1"/>
              <a:t>int</a:t>
            </a:r>
            <a:r>
              <a:rPr lang="en-US" sz="2400" dirty="0"/>
              <a:t> mark[] = {19, 10, 8, 17, 9};</a:t>
            </a:r>
          </a:p>
        </p:txBody>
      </p:sp>
      <p:pic>
        <p:nvPicPr>
          <p:cNvPr id="921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39952" y="2619595"/>
            <a:ext cx="2686050" cy="828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2" name="Content Placeholder 1"/>
          <p:cNvSpPr>
            <a:spLocks noGrp="1"/>
          </p:cNvSpPr>
          <p:nvPr>
            <p:ph sz="half" idx="1"/>
          </p:nvPr>
        </p:nvSpPr>
        <p:spPr>
          <a:xfrm>
            <a:off x="16594" y="692696"/>
            <a:ext cx="3240360" cy="2736304"/>
          </a:xfrm>
        </p:spPr>
        <p:txBody>
          <a:bodyPr>
            <a:normAutofit/>
          </a:bodyPr>
          <a:lstStyle/>
          <a:p>
            <a:pPr>
              <a:buNone/>
            </a:pPr>
            <a:r>
              <a:rPr lang="en-US" sz="2000" dirty="0" smtClean="0"/>
              <a:t>Int arr[10];</a:t>
            </a:r>
            <a:endParaRPr lang="en-US" sz="2000" dirty="0"/>
          </a:p>
          <a:p>
            <a:pPr>
              <a:buNone/>
            </a:pPr>
            <a:endParaRPr lang="en-US" sz="2000" dirty="0" smtClean="0"/>
          </a:p>
          <a:p>
            <a:pPr>
              <a:buNone/>
            </a:pPr>
            <a:endParaRPr lang="en-US" sz="2000" dirty="0" smtClean="0"/>
          </a:p>
          <a:p>
            <a:pPr>
              <a:buNone/>
            </a:pPr>
            <a:endParaRPr lang="en-US" sz="2000" dirty="0"/>
          </a:p>
        </p:txBody>
      </p:sp>
      <p:sp>
        <p:nvSpPr>
          <p:cNvPr id="29" name="Content Placeholder 28"/>
          <p:cNvSpPr>
            <a:spLocks noGrp="1"/>
          </p:cNvSpPr>
          <p:nvPr>
            <p:ph sz="half" idx="2"/>
          </p:nvPr>
        </p:nvSpPr>
        <p:spPr>
          <a:xfrm>
            <a:off x="107504" y="2852936"/>
            <a:ext cx="8640960" cy="3816424"/>
          </a:xfrm>
        </p:spPr>
        <p:txBody>
          <a:bodyPr/>
          <a:lstStyle/>
          <a:p>
            <a:pPr marL="0" indent="0">
              <a:buNone/>
            </a:pPr>
            <a:r>
              <a:rPr lang="en-US" dirty="0" smtClean="0"/>
              <a:t>(arr+0 )= &amp;</a:t>
            </a:r>
            <a:r>
              <a:rPr lang="en-US" dirty="0" err="1" smtClean="0"/>
              <a:t>arr</a:t>
            </a:r>
            <a:r>
              <a:rPr lang="en-US" dirty="0" smtClean="0"/>
              <a:t>[0]                   *(arr+0)=</a:t>
            </a:r>
            <a:r>
              <a:rPr lang="en-US" dirty="0" err="1" smtClean="0"/>
              <a:t>arr</a:t>
            </a:r>
            <a:r>
              <a:rPr lang="en-US" dirty="0" smtClean="0"/>
              <a:t>[0]</a:t>
            </a:r>
          </a:p>
          <a:p>
            <a:pPr marL="0" indent="0">
              <a:buNone/>
            </a:pPr>
            <a:r>
              <a:rPr lang="en-US" dirty="0" smtClean="0"/>
              <a:t>If you write</a:t>
            </a:r>
          </a:p>
          <a:p>
            <a:pPr marL="0" indent="0">
              <a:buNone/>
            </a:pPr>
            <a:r>
              <a:rPr lang="en-US" dirty="0" smtClean="0"/>
              <a:t>(arr+3)-Arr is nothing but base address.</a:t>
            </a:r>
          </a:p>
          <a:p>
            <a:pPr marL="0" indent="0">
              <a:buNone/>
            </a:pPr>
            <a:endParaRPr lang="en-US" dirty="0" smtClean="0"/>
          </a:p>
          <a:p>
            <a:pPr marL="0" indent="0">
              <a:buNone/>
            </a:pPr>
            <a:r>
              <a:rPr lang="en-US" dirty="0" smtClean="0"/>
              <a:t>100+3*(No of byte as per datatype)</a:t>
            </a:r>
          </a:p>
          <a:p>
            <a:pPr marL="0" indent="0">
              <a:buNone/>
            </a:pPr>
            <a:r>
              <a:rPr lang="en-US" dirty="0" smtClean="0"/>
              <a:t>100+3*4=112  now to get value at </a:t>
            </a:r>
            <a:r>
              <a:rPr lang="en-US" dirty="0" smtClean="0">
                <a:solidFill>
                  <a:schemeClr val="accent2">
                    <a:lumMod val="75000"/>
                  </a:schemeClr>
                </a:solidFill>
              </a:rPr>
              <a:t>112 *(arr+3)</a:t>
            </a:r>
            <a:endParaRPr lang="en-US" dirty="0">
              <a:solidFill>
                <a:schemeClr val="accent2">
                  <a:lumMod val="75000"/>
                </a:schemeClr>
              </a:solidFill>
            </a:endParaRPr>
          </a:p>
        </p:txBody>
      </p:sp>
      <p:graphicFrame>
        <p:nvGraphicFramePr>
          <p:cNvPr id="3" name="Table 2"/>
          <p:cNvGraphicFramePr>
            <a:graphicFrameLocks noGrp="1"/>
          </p:cNvGraphicFramePr>
          <p:nvPr>
            <p:extLst>
              <p:ext uri="{D42A27DB-BD31-4B8C-83A1-F6EECF244321}">
                <p14:modId xmlns="" xmlns:p14="http://schemas.microsoft.com/office/powerpoint/2010/main" val="3612741233"/>
              </p:ext>
            </p:extLst>
          </p:nvPr>
        </p:nvGraphicFramePr>
        <p:xfrm>
          <a:off x="683568" y="1628800"/>
          <a:ext cx="7416820" cy="432048"/>
        </p:xfrm>
        <a:graphic>
          <a:graphicData uri="http://schemas.openxmlformats.org/drawingml/2006/table">
            <a:tbl>
              <a:tblPr firstRow="1" bandRow="1">
                <a:tableStyleId>{5C22544A-7EE6-4342-B048-85BDC9FD1C3A}</a:tableStyleId>
              </a:tblPr>
              <a:tblGrid>
                <a:gridCol w="741682"/>
                <a:gridCol w="741682"/>
                <a:gridCol w="741682"/>
                <a:gridCol w="741682"/>
                <a:gridCol w="741682"/>
                <a:gridCol w="741682"/>
                <a:gridCol w="741682"/>
                <a:gridCol w="741682"/>
                <a:gridCol w="741682"/>
                <a:gridCol w="741682"/>
              </a:tblGrid>
              <a:tr h="432048">
                <a:tc>
                  <a:txBody>
                    <a:bodyPr/>
                    <a:lstStyle/>
                    <a:p>
                      <a:r>
                        <a:rPr lang="en-US" dirty="0" smtClean="0"/>
                        <a:t>56</a:t>
                      </a:r>
                      <a:endParaRPr lang="en-US" dirty="0"/>
                    </a:p>
                  </a:txBody>
                  <a:tcPr/>
                </a:tc>
                <a:tc>
                  <a:txBody>
                    <a:bodyPr/>
                    <a:lstStyle/>
                    <a:p>
                      <a:r>
                        <a:rPr lang="en-US" dirty="0" smtClean="0"/>
                        <a:t>76</a:t>
                      </a:r>
                      <a:endParaRPr lang="en-US" dirty="0"/>
                    </a:p>
                  </a:txBody>
                  <a:tcPr/>
                </a:tc>
                <a:tc>
                  <a:txBody>
                    <a:bodyPr/>
                    <a:lstStyle/>
                    <a:p>
                      <a:r>
                        <a:rPr lang="en-US" dirty="0" smtClean="0"/>
                        <a:t>64</a:t>
                      </a:r>
                      <a:endParaRPr lang="en-US" dirty="0"/>
                    </a:p>
                  </a:txBody>
                  <a:tcPr/>
                </a:tc>
                <a:tc>
                  <a:txBody>
                    <a:bodyPr/>
                    <a:lstStyle/>
                    <a:p>
                      <a:r>
                        <a:rPr lang="en-US" dirty="0" smtClean="0"/>
                        <a:t>45</a:t>
                      </a:r>
                      <a:endParaRPr lang="en-US" dirty="0"/>
                    </a:p>
                  </a:txBody>
                  <a:tcPr/>
                </a:tc>
                <a:tc>
                  <a:txBody>
                    <a:bodyPr/>
                    <a:lstStyle/>
                    <a:p>
                      <a:r>
                        <a:rPr lang="en-US" dirty="0" smtClean="0"/>
                        <a:t>67</a:t>
                      </a:r>
                      <a:endParaRPr lang="en-US" dirty="0"/>
                    </a:p>
                  </a:txBody>
                  <a:tcPr/>
                </a:tc>
                <a:tc>
                  <a:txBody>
                    <a:bodyPr/>
                    <a:lstStyle/>
                    <a:p>
                      <a:r>
                        <a:rPr lang="en-US" dirty="0" smtClean="0"/>
                        <a:t>87</a:t>
                      </a:r>
                      <a:endParaRPr lang="en-US" dirty="0"/>
                    </a:p>
                  </a:txBody>
                  <a:tcPr/>
                </a:tc>
                <a:tc>
                  <a:txBody>
                    <a:bodyPr/>
                    <a:lstStyle/>
                    <a:p>
                      <a:r>
                        <a:rPr lang="en-US" dirty="0" smtClean="0"/>
                        <a:t>98</a:t>
                      </a:r>
                      <a:endParaRPr lang="en-US" dirty="0"/>
                    </a:p>
                  </a:txBody>
                  <a:tcPr/>
                </a:tc>
                <a:tc>
                  <a:txBody>
                    <a:bodyPr/>
                    <a:lstStyle/>
                    <a:p>
                      <a:r>
                        <a:rPr lang="en-US" dirty="0" smtClean="0"/>
                        <a:t>38</a:t>
                      </a:r>
                      <a:endParaRPr lang="en-US" dirty="0"/>
                    </a:p>
                  </a:txBody>
                  <a:tcPr/>
                </a:tc>
                <a:tc>
                  <a:txBody>
                    <a:bodyPr/>
                    <a:lstStyle/>
                    <a:p>
                      <a:r>
                        <a:rPr lang="en-US" dirty="0" smtClean="0"/>
                        <a:t>73</a:t>
                      </a:r>
                      <a:endParaRPr lang="en-US" dirty="0"/>
                    </a:p>
                  </a:txBody>
                  <a:tcPr/>
                </a:tc>
                <a:tc>
                  <a:txBody>
                    <a:bodyPr/>
                    <a:lstStyle/>
                    <a:p>
                      <a:r>
                        <a:rPr lang="en-US" dirty="0" smtClean="0"/>
                        <a:t>49</a:t>
                      </a:r>
                      <a:endParaRPr lang="en-US" dirty="0"/>
                    </a:p>
                  </a:txBody>
                  <a:tcPr/>
                </a:tc>
              </a:tr>
            </a:tbl>
          </a:graphicData>
        </a:graphic>
      </p:graphicFrame>
      <p:sp>
        <p:nvSpPr>
          <p:cNvPr id="5" name="TextBox 4"/>
          <p:cNvSpPr txBox="1"/>
          <p:nvPr/>
        </p:nvSpPr>
        <p:spPr>
          <a:xfrm>
            <a:off x="3851920" y="1340768"/>
            <a:ext cx="432048" cy="369332"/>
          </a:xfrm>
          <a:prstGeom prst="rect">
            <a:avLst/>
          </a:prstGeom>
          <a:noFill/>
        </p:spPr>
        <p:txBody>
          <a:bodyPr wrap="square" rtlCol="0">
            <a:spAutoFit/>
          </a:bodyPr>
          <a:lstStyle/>
          <a:p>
            <a:r>
              <a:rPr lang="en-US" dirty="0"/>
              <a:t>4</a:t>
            </a:r>
          </a:p>
        </p:txBody>
      </p:sp>
      <p:sp>
        <p:nvSpPr>
          <p:cNvPr id="7" name="TextBox 6"/>
          <p:cNvSpPr txBox="1"/>
          <p:nvPr/>
        </p:nvSpPr>
        <p:spPr>
          <a:xfrm>
            <a:off x="1619672" y="1340768"/>
            <a:ext cx="432048" cy="369332"/>
          </a:xfrm>
          <a:prstGeom prst="rect">
            <a:avLst/>
          </a:prstGeom>
          <a:noFill/>
        </p:spPr>
        <p:txBody>
          <a:bodyPr wrap="square" rtlCol="0">
            <a:spAutoFit/>
          </a:bodyPr>
          <a:lstStyle/>
          <a:p>
            <a:r>
              <a:rPr lang="en-US" dirty="0"/>
              <a:t>1</a:t>
            </a:r>
          </a:p>
        </p:txBody>
      </p:sp>
      <p:sp>
        <p:nvSpPr>
          <p:cNvPr id="8" name="TextBox 7"/>
          <p:cNvSpPr txBox="1"/>
          <p:nvPr/>
        </p:nvSpPr>
        <p:spPr>
          <a:xfrm>
            <a:off x="2339752" y="1340768"/>
            <a:ext cx="432048" cy="369332"/>
          </a:xfrm>
          <a:prstGeom prst="rect">
            <a:avLst/>
          </a:prstGeom>
          <a:noFill/>
        </p:spPr>
        <p:txBody>
          <a:bodyPr wrap="square" rtlCol="0">
            <a:spAutoFit/>
          </a:bodyPr>
          <a:lstStyle/>
          <a:p>
            <a:r>
              <a:rPr lang="en-US" dirty="0"/>
              <a:t>2</a:t>
            </a:r>
          </a:p>
        </p:txBody>
      </p:sp>
      <p:sp>
        <p:nvSpPr>
          <p:cNvPr id="9" name="TextBox 8"/>
          <p:cNvSpPr txBox="1"/>
          <p:nvPr/>
        </p:nvSpPr>
        <p:spPr>
          <a:xfrm>
            <a:off x="3059832" y="1340768"/>
            <a:ext cx="432048" cy="369332"/>
          </a:xfrm>
          <a:prstGeom prst="rect">
            <a:avLst/>
          </a:prstGeom>
          <a:noFill/>
        </p:spPr>
        <p:txBody>
          <a:bodyPr wrap="square" rtlCol="0">
            <a:spAutoFit/>
          </a:bodyPr>
          <a:lstStyle/>
          <a:p>
            <a:r>
              <a:rPr lang="en-US" dirty="0"/>
              <a:t>3</a:t>
            </a:r>
          </a:p>
        </p:txBody>
      </p:sp>
      <p:sp>
        <p:nvSpPr>
          <p:cNvPr id="10" name="TextBox 9"/>
          <p:cNvSpPr txBox="1"/>
          <p:nvPr/>
        </p:nvSpPr>
        <p:spPr>
          <a:xfrm>
            <a:off x="899592" y="1340768"/>
            <a:ext cx="432048" cy="369332"/>
          </a:xfrm>
          <a:prstGeom prst="rect">
            <a:avLst/>
          </a:prstGeom>
          <a:noFill/>
        </p:spPr>
        <p:txBody>
          <a:bodyPr wrap="square" rtlCol="0">
            <a:spAutoFit/>
          </a:bodyPr>
          <a:lstStyle/>
          <a:p>
            <a:r>
              <a:rPr lang="en-US" dirty="0" smtClean="0"/>
              <a:t>0</a:t>
            </a:r>
            <a:endParaRPr lang="en-US" dirty="0"/>
          </a:p>
        </p:txBody>
      </p:sp>
      <p:sp>
        <p:nvSpPr>
          <p:cNvPr id="11" name="TextBox 10"/>
          <p:cNvSpPr txBox="1"/>
          <p:nvPr/>
        </p:nvSpPr>
        <p:spPr>
          <a:xfrm>
            <a:off x="4572000" y="1340768"/>
            <a:ext cx="409778" cy="369332"/>
          </a:xfrm>
          <a:prstGeom prst="rect">
            <a:avLst/>
          </a:prstGeom>
          <a:noFill/>
        </p:spPr>
        <p:txBody>
          <a:bodyPr wrap="square" rtlCol="0">
            <a:spAutoFit/>
          </a:bodyPr>
          <a:lstStyle/>
          <a:p>
            <a:r>
              <a:rPr lang="en-US" dirty="0"/>
              <a:t>5</a:t>
            </a:r>
          </a:p>
        </p:txBody>
      </p:sp>
      <p:sp>
        <p:nvSpPr>
          <p:cNvPr id="12" name="TextBox 11"/>
          <p:cNvSpPr txBox="1"/>
          <p:nvPr/>
        </p:nvSpPr>
        <p:spPr>
          <a:xfrm>
            <a:off x="5292080" y="1340768"/>
            <a:ext cx="409778" cy="369332"/>
          </a:xfrm>
          <a:prstGeom prst="rect">
            <a:avLst/>
          </a:prstGeom>
          <a:noFill/>
        </p:spPr>
        <p:txBody>
          <a:bodyPr wrap="square" rtlCol="0">
            <a:spAutoFit/>
          </a:bodyPr>
          <a:lstStyle/>
          <a:p>
            <a:r>
              <a:rPr lang="en-US" dirty="0" smtClean="0"/>
              <a:t>6</a:t>
            </a:r>
            <a:endParaRPr lang="en-US" dirty="0"/>
          </a:p>
        </p:txBody>
      </p:sp>
      <p:sp>
        <p:nvSpPr>
          <p:cNvPr id="13" name="TextBox 12"/>
          <p:cNvSpPr txBox="1"/>
          <p:nvPr/>
        </p:nvSpPr>
        <p:spPr>
          <a:xfrm>
            <a:off x="6012160" y="1340768"/>
            <a:ext cx="409778" cy="369332"/>
          </a:xfrm>
          <a:prstGeom prst="rect">
            <a:avLst/>
          </a:prstGeom>
          <a:noFill/>
        </p:spPr>
        <p:txBody>
          <a:bodyPr wrap="square" rtlCol="0">
            <a:spAutoFit/>
          </a:bodyPr>
          <a:lstStyle/>
          <a:p>
            <a:r>
              <a:rPr lang="en-US" dirty="0" smtClean="0"/>
              <a:t>7</a:t>
            </a:r>
            <a:endParaRPr lang="en-US" dirty="0"/>
          </a:p>
        </p:txBody>
      </p:sp>
      <p:sp>
        <p:nvSpPr>
          <p:cNvPr id="14" name="TextBox 13"/>
          <p:cNvSpPr txBox="1"/>
          <p:nvPr/>
        </p:nvSpPr>
        <p:spPr>
          <a:xfrm>
            <a:off x="6732240" y="1340768"/>
            <a:ext cx="409778" cy="369332"/>
          </a:xfrm>
          <a:prstGeom prst="rect">
            <a:avLst/>
          </a:prstGeom>
          <a:noFill/>
        </p:spPr>
        <p:txBody>
          <a:bodyPr wrap="square" rtlCol="0">
            <a:spAutoFit/>
          </a:bodyPr>
          <a:lstStyle/>
          <a:p>
            <a:r>
              <a:rPr lang="en-US" dirty="0" smtClean="0"/>
              <a:t>8</a:t>
            </a:r>
            <a:endParaRPr lang="en-US" dirty="0"/>
          </a:p>
        </p:txBody>
      </p:sp>
      <p:sp>
        <p:nvSpPr>
          <p:cNvPr id="15" name="TextBox 14"/>
          <p:cNvSpPr txBox="1"/>
          <p:nvPr/>
        </p:nvSpPr>
        <p:spPr>
          <a:xfrm>
            <a:off x="7524328" y="1340768"/>
            <a:ext cx="409778" cy="369332"/>
          </a:xfrm>
          <a:prstGeom prst="rect">
            <a:avLst/>
          </a:prstGeom>
          <a:noFill/>
        </p:spPr>
        <p:txBody>
          <a:bodyPr wrap="square" rtlCol="0">
            <a:spAutoFit/>
          </a:bodyPr>
          <a:lstStyle/>
          <a:p>
            <a:r>
              <a:rPr lang="en-US" dirty="0" smtClean="0"/>
              <a:t>9</a:t>
            </a:r>
            <a:endParaRPr lang="en-US" dirty="0"/>
          </a:p>
        </p:txBody>
      </p:sp>
      <p:sp>
        <p:nvSpPr>
          <p:cNvPr id="16" name="TextBox 15"/>
          <p:cNvSpPr txBox="1"/>
          <p:nvPr/>
        </p:nvSpPr>
        <p:spPr>
          <a:xfrm>
            <a:off x="14852" y="1268761"/>
            <a:ext cx="884740" cy="369332"/>
          </a:xfrm>
          <a:prstGeom prst="rect">
            <a:avLst/>
          </a:prstGeom>
          <a:noFill/>
        </p:spPr>
        <p:txBody>
          <a:bodyPr wrap="square" rtlCol="0">
            <a:spAutoFit/>
          </a:bodyPr>
          <a:lstStyle/>
          <a:p>
            <a:r>
              <a:rPr lang="en-US" dirty="0" smtClean="0"/>
              <a:t>Index</a:t>
            </a:r>
            <a:endParaRPr lang="en-US" dirty="0"/>
          </a:p>
        </p:txBody>
      </p:sp>
      <p:sp>
        <p:nvSpPr>
          <p:cNvPr id="17" name="TextBox 16"/>
          <p:cNvSpPr txBox="1"/>
          <p:nvPr/>
        </p:nvSpPr>
        <p:spPr>
          <a:xfrm>
            <a:off x="323528" y="1988840"/>
            <a:ext cx="576064" cy="369332"/>
          </a:xfrm>
          <a:prstGeom prst="rect">
            <a:avLst/>
          </a:prstGeom>
          <a:noFill/>
        </p:spPr>
        <p:txBody>
          <a:bodyPr wrap="square" rtlCol="0">
            <a:spAutoFit/>
          </a:bodyPr>
          <a:lstStyle/>
          <a:p>
            <a:r>
              <a:rPr lang="en-US" dirty="0" smtClean="0"/>
              <a:t>100</a:t>
            </a:r>
            <a:endParaRPr lang="en-US" dirty="0"/>
          </a:p>
        </p:txBody>
      </p:sp>
      <p:sp>
        <p:nvSpPr>
          <p:cNvPr id="18" name="TextBox 17"/>
          <p:cNvSpPr txBox="1"/>
          <p:nvPr/>
        </p:nvSpPr>
        <p:spPr>
          <a:xfrm>
            <a:off x="1259632" y="1988840"/>
            <a:ext cx="576064" cy="369332"/>
          </a:xfrm>
          <a:prstGeom prst="rect">
            <a:avLst/>
          </a:prstGeom>
          <a:noFill/>
        </p:spPr>
        <p:txBody>
          <a:bodyPr wrap="square" rtlCol="0">
            <a:spAutoFit/>
          </a:bodyPr>
          <a:lstStyle/>
          <a:p>
            <a:r>
              <a:rPr lang="en-US" dirty="0" smtClean="0"/>
              <a:t>104</a:t>
            </a:r>
            <a:endParaRPr lang="en-US" dirty="0"/>
          </a:p>
        </p:txBody>
      </p:sp>
      <p:sp>
        <p:nvSpPr>
          <p:cNvPr id="19" name="TextBox 18"/>
          <p:cNvSpPr txBox="1"/>
          <p:nvPr/>
        </p:nvSpPr>
        <p:spPr>
          <a:xfrm>
            <a:off x="2051720" y="1988840"/>
            <a:ext cx="576064" cy="369332"/>
          </a:xfrm>
          <a:prstGeom prst="rect">
            <a:avLst/>
          </a:prstGeom>
          <a:noFill/>
        </p:spPr>
        <p:txBody>
          <a:bodyPr wrap="square" rtlCol="0">
            <a:spAutoFit/>
          </a:bodyPr>
          <a:lstStyle/>
          <a:p>
            <a:r>
              <a:rPr lang="en-US" dirty="0" smtClean="0"/>
              <a:t>108</a:t>
            </a:r>
            <a:endParaRPr lang="en-US" dirty="0"/>
          </a:p>
        </p:txBody>
      </p:sp>
      <p:sp>
        <p:nvSpPr>
          <p:cNvPr id="20" name="TextBox 19"/>
          <p:cNvSpPr txBox="1"/>
          <p:nvPr/>
        </p:nvSpPr>
        <p:spPr>
          <a:xfrm>
            <a:off x="2771800" y="1988840"/>
            <a:ext cx="576064" cy="369332"/>
          </a:xfrm>
          <a:prstGeom prst="rect">
            <a:avLst/>
          </a:prstGeom>
          <a:noFill/>
        </p:spPr>
        <p:txBody>
          <a:bodyPr wrap="square" rtlCol="0">
            <a:spAutoFit/>
          </a:bodyPr>
          <a:lstStyle/>
          <a:p>
            <a:r>
              <a:rPr lang="en-US" dirty="0" smtClean="0"/>
              <a:t>112</a:t>
            </a:r>
            <a:endParaRPr lang="en-US" dirty="0"/>
          </a:p>
        </p:txBody>
      </p:sp>
      <p:sp>
        <p:nvSpPr>
          <p:cNvPr id="21" name="TextBox 20"/>
          <p:cNvSpPr txBox="1"/>
          <p:nvPr/>
        </p:nvSpPr>
        <p:spPr>
          <a:xfrm>
            <a:off x="3491880" y="1988840"/>
            <a:ext cx="576064" cy="369332"/>
          </a:xfrm>
          <a:prstGeom prst="rect">
            <a:avLst/>
          </a:prstGeom>
          <a:noFill/>
        </p:spPr>
        <p:txBody>
          <a:bodyPr wrap="square" rtlCol="0">
            <a:spAutoFit/>
          </a:bodyPr>
          <a:lstStyle/>
          <a:p>
            <a:r>
              <a:rPr lang="en-US" dirty="0" smtClean="0"/>
              <a:t>116</a:t>
            </a:r>
            <a:endParaRPr lang="en-US" dirty="0"/>
          </a:p>
        </p:txBody>
      </p:sp>
      <p:sp>
        <p:nvSpPr>
          <p:cNvPr id="22" name="TextBox 21"/>
          <p:cNvSpPr txBox="1"/>
          <p:nvPr/>
        </p:nvSpPr>
        <p:spPr>
          <a:xfrm>
            <a:off x="4211960" y="1988840"/>
            <a:ext cx="576064" cy="369332"/>
          </a:xfrm>
          <a:prstGeom prst="rect">
            <a:avLst/>
          </a:prstGeom>
          <a:noFill/>
        </p:spPr>
        <p:txBody>
          <a:bodyPr wrap="square" rtlCol="0">
            <a:spAutoFit/>
          </a:bodyPr>
          <a:lstStyle/>
          <a:p>
            <a:r>
              <a:rPr lang="en-US" dirty="0" smtClean="0"/>
              <a:t>120</a:t>
            </a:r>
            <a:endParaRPr lang="en-US" dirty="0"/>
          </a:p>
        </p:txBody>
      </p:sp>
      <p:sp>
        <p:nvSpPr>
          <p:cNvPr id="23" name="TextBox 22"/>
          <p:cNvSpPr txBox="1"/>
          <p:nvPr/>
        </p:nvSpPr>
        <p:spPr>
          <a:xfrm>
            <a:off x="5004048" y="1988840"/>
            <a:ext cx="576064" cy="369332"/>
          </a:xfrm>
          <a:prstGeom prst="rect">
            <a:avLst/>
          </a:prstGeom>
          <a:noFill/>
        </p:spPr>
        <p:txBody>
          <a:bodyPr wrap="square" rtlCol="0">
            <a:spAutoFit/>
          </a:bodyPr>
          <a:lstStyle/>
          <a:p>
            <a:r>
              <a:rPr lang="en-US" dirty="0" smtClean="0"/>
              <a:t>124</a:t>
            </a:r>
            <a:endParaRPr lang="en-US" dirty="0"/>
          </a:p>
        </p:txBody>
      </p:sp>
      <p:sp>
        <p:nvSpPr>
          <p:cNvPr id="24" name="TextBox 23"/>
          <p:cNvSpPr txBox="1"/>
          <p:nvPr/>
        </p:nvSpPr>
        <p:spPr>
          <a:xfrm>
            <a:off x="5724128" y="1988840"/>
            <a:ext cx="576064" cy="369332"/>
          </a:xfrm>
          <a:prstGeom prst="rect">
            <a:avLst/>
          </a:prstGeom>
          <a:noFill/>
        </p:spPr>
        <p:txBody>
          <a:bodyPr wrap="square" rtlCol="0">
            <a:spAutoFit/>
          </a:bodyPr>
          <a:lstStyle/>
          <a:p>
            <a:r>
              <a:rPr lang="en-US" dirty="0" smtClean="0"/>
              <a:t>128</a:t>
            </a:r>
            <a:endParaRPr lang="en-US" dirty="0"/>
          </a:p>
        </p:txBody>
      </p:sp>
      <p:sp>
        <p:nvSpPr>
          <p:cNvPr id="25" name="TextBox 24"/>
          <p:cNvSpPr txBox="1"/>
          <p:nvPr/>
        </p:nvSpPr>
        <p:spPr>
          <a:xfrm>
            <a:off x="6444208" y="1988840"/>
            <a:ext cx="576064" cy="369332"/>
          </a:xfrm>
          <a:prstGeom prst="rect">
            <a:avLst/>
          </a:prstGeom>
          <a:noFill/>
        </p:spPr>
        <p:txBody>
          <a:bodyPr wrap="square" rtlCol="0">
            <a:spAutoFit/>
          </a:bodyPr>
          <a:lstStyle/>
          <a:p>
            <a:r>
              <a:rPr lang="en-US" dirty="0" smtClean="0"/>
              <a:t>132</a:t>
            </a:r>
            <a:endParaRPr lang="en-US" dirty="0"/>
          </a:p>
        </p:txBody>
      </p:sp>
      <p:sp>
        <p:nvSpPr>
          <p:cNvPr id="26" name="TextBox 25"/>
          <p:cNvSpPr txBox="1"/>
          <p:nvPr/>
        </p:nvSpPr>
        <p:spPr>
          <a:xfrm>
            <a:off x="7236296" y="1988840"/>
            <a:ext cx="576064" cy="369332"/>
          </a:xfrm>
          <a:prstGeom prst="rect">
            <a:avLst/>
          </a:prstGeom>
          <a:noFill/>
        </p:spPr>
        <p:txBody>
          <a:bodyPr wrap="square" rtlCol="0">
            <a:spAutoFit/>
          </a:bodyPr>
          <a:lstStyle/>
          <a:p>
            <a:r>
              <a:rPr lang="en-US" dirty="0" smtClean="0"/>
              <a:t>136</a:t>
            </a:r>
            <a:endParaRPr lang="en-US" dirty="0"/>
          </a:p>
        </p:txBody>
      </p:sp>
      <p:sp>
        <p:nvSpPr>
          <p:cNvPr id="27" name="TextBox 26"/>
          <p:cNvSpPr txBox="1"/>
          <p:nvPr/>
        </p:nvSpPr>
        <p:spPr>
          <a:xfrm>
            <a:off x="-21515" y="2132856"/>
            <a:ext cx="1691680" cy="646331"/>
          </a:xfrm>
          <a:prstGeom prst="rect">
            <a:avLst/>
          </a:prstGeom>
          <a:noFill/>
        </p:spPr>
        <p:txBody>
          <a:bodyPr wrap="square" rtlCol="0">
            <a:spAutoFit/>
          </a:bodyPr>
          <a:lstStyle/>
          <a:p>
            <a:r>
              <a:rPr lang="en-US" dirty="0"/>
              <a:t/>
            </a:r>
            <a:br>
              <a:rPr lang="en-US" dirty="0"/>
            </a:br>
            <a:r>
              <a:rPr lang="en-US" dirty="0" smtClean="0"/>
              <a:t>Address</a:t>
            </a:r>
            <a:endParaRPr lang="en-US" dirty="0"/>
          </a:p>
        </p:txBody>
      </p:sp>
      <p:cxnSp>
        <p:nvCxnSpPr>
          <p:cNvPr id="31" name="Straight Arrow Connector 30"/>
          <p:cNvCxnSpPr/>
          <p:nvPr/>
        </p:nvCxnSpPr>
        <p:spPr>
          <a:xfrm>
            <a:off x="467544" y="429309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971600" y="4293096"/>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4511245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History of Computing</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pic>
        <p:nvPicPr>
          <p:cNvPr id="1028" name="Picture 4"/>
          <p:cNvPicPr>
            <a:picLocks noGrp="1" noChangeAspect="1" noChangeArrowheads="1"/>
          </p:cNvPicPr>
          <p:nvPr>
            <p:ph idx="1"/>
          </p:nvPr>
        </p:nvPicPr>
        <p:blipFill>
          <a:blip r:embed="rId2"/>
          <a:srcRect/>
          <a:stretch>
            <a:fillRect/>
          </a:stretch>
        </p:blipFill>
        <p:spPr bwMode="auto">
          <a:xfrm>
            <a:off x="714349" y="1643050"/>
            <a:ext cx="7358114" cy="2178389"/>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714348" y="4143380"/>
            <a:ext cx="7367669" cy="2286016"/>
          </a:xfrm>
          <a:prstGeom prst="rect">
            <a:avLst/>
          </a:prstGeom>
          <a:noFill/>
          <a:ln w="9525">
            <a:noFill/>
            <a:miter lim="800000"/>
            <a:headEnd/>
            <a:tailEnd/>
          </a:ln>
          <a:effectLst/>
        </p:spPr>
      </p:pic>
      <p:sp>
        <p:nvSpPr>
          <p:cNvPr id="5" name="Rectangle 4"/>
          <p:cNvSpPr/>
          <p:nvPr/>
        </p:nvSpPr>
        <p:spPr>
          <a:xfrm>
            <a:off x="714348" y="928670"/>
            <a:ext cx="3429024" cy="461665"/>
          </a:xfrm>
          <a:prstGeom prst="rect">
            <a:avLst/>
          </a:prstGeom>
        </p:spPr>
        <p:txBody>
          <a:bodyPr wrap="square">
            <a:spAutoFit/>
          </a:bodyPr>
          <a:lstStyle/>
          <a:p>
            <a:pPr>
              <a:buNone/>
            </a:pPr>
            <a:r>
              <a:rPr lang="en-US" sz="2400" b="1" dirty="0" smtClean="0"/>
              <a:t>Machine Language -</a:t>
            </a:r>
            <a:endParaRPr lang="en-US" sz="2400" b="1" dirty="0"/>
          </a:p>
        </p:txBody>
      </p:sp>
    </p:spTree>
    <p:extLst>
      <p:ext uri="{BB962C8B-B14F-4D97-AF65-F5344CB8AC3E}">
        <p14:creationId xmlns="" xmlns:p14="http://schemas.microsoft.com/office/powerpoint/2010/main" val="25509895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solidFill>
                <a:latin typeface="Times New Roman" pitchFamily="18" charset="0"/>
                <a:cs typeface="Times New Roman" pitchFamily="18" charset="0"/>
              </a:rPr>
              <a:t>Example </a:t>
            </a:r>
            <a:endParaRPr lang="en-US" sz="3600" dirty="0">
              <a:solidFill>
                <a:schemeClr val="bg1"/>
              </a:solidFill>
              <a:latin typeface="Times New Roman" pitchFamily="18" charset="0"/>
              <a:cs typeface="Times New Roman" pitchFamily="18" charset="0"/>
            </a:endParaRPr>
          </a:p>
        </p:txBody>
      </p:sp>
      <p:sp>
        <p:nvSpPr>
          <p:cNvPr id="29" name="Content Placeholder 28"/>
          <p:cNvSpPr>
            <a:spLocks noGrp="1"/>
          </p:cNvSpPr>
          <p:nvPr>
            <p:ph sz="half" idx="2"/>
          </p:nvPr>
        </p:nvSpPr>
        <p:spPr>
          <a:xfrm>
            <a:off x="32273" y="620688"/>
            <a:ext cx="8640960" cy="6237312"/>
          </a:xfrm>
        </p:spPr>
        <p:txBody>
          <a:bodyPr>
            <a:noAutofit/>
          </a:bodyPr>
          <a:lstStyle/>
          <a:p>
            <a:pPr marL="0" indent="0">
              <a:buNone/>
            </a:pPr>
            <a:r>
              <a:rPr lang="en-US" sz="2000" dirty="0" smtClean="0"/>
              <a:t>#include&lt;</a:t>
            </a:r>
            <a:r>
              <a:rPr lang="en-US" sz="2000" dirty="0" err="1" smtClean="0"/>
              <a:t>stdio.h</a:t>
            </a:r>
            <a:r>
              <a:rPr lang="en-US" sz="2000" dirty="0" smtClean="0"/>
              <a:t>&gt;</a:t>
            </a:r>
          </a:p>
          <a:p>
            <a:pPr marL="0" indent="0">
              <a:buNone/>
            </a:pPr>
            <a:r>
              <a:rPr lang="en-US" sz="2000" dirty="0"/>
              <a:t>i</a:t>
            </a:r>
            <a:r>
              <a:rPr lang="en-US" sz="2000" dirty="0" smtClean="0"/>
              <a:t>nt main()</a:t>
            </a:r>
          </a:p>
          <a:p>
            <a:pPr marL="0" indent="0">
              <a:buNone/>
            </a:pPr>
            <a:r>
              <a:rPr lang="en-US" sz="2000" dirty="0" smtClean="0"/>
              <a:t>{</a:t>
            </a:r>
          </a:p>
          <a:p>
            <a:pPr marL="0" indent="0">
              <a:buNone/>
            </a:pPr>
            <a:r>
              <a:rPr lang="en-US" sz="2000" dirty="0"/>
              <a:t>	</a:t>
            </a:r>
            <a:r>
              <a:rPr lang="en-US" sz="2000" dirty="0" smtClean="0"/>
              <a:t>int arr[5],sum=0,i;</a:t>
            </a:r>
          </a:p>
          <a:p>
            <a:pPr marL="0" indent="0">
              <a:buNone/>
            </a:pPr>
            <a:r>
              <a:rPr lang="en-US" sz="2000" dirty="0"/>
              <a:t>	</a:t>
            </a:r>
            <a:r>
              <a:rPr lang="en-US" sz="2000" dirty="0" smtClean="0"/>
              <a:t>printf(“\nEnter array elements ”);</a:t>
            </a:r>
          </a:p>
          <a:p>
            <a:pPr marL="0" indent="0">
              <a:buNone/>
            </a:pPr>
            <a:r>
              <a:rPr lang="en-US" sz="2000" dirty="0"/>
              <a:t>	</a:t>
            </a:r>
            <a:r>
              <a:rPr lang="en-US" sz="2000" dirty="0" smtClean="0"/>
              <a:t>for(</a:t>
            </a:r>
            <a:r>
              <a:rPr lang="en-US" sz="2000" dirty="0" err="1" smtClean="0"/>
              <a:t>i</a:t>
            </a:r>
            <a:r>
              <a:rPr lang="en-US" sz="2000" dirty="0" smtClean="0"/>
              <a:t>=0;i&lt;=4;i++)</a:t>
            </a:r>
          </a:p>
          <a:p>
            <a:pPr marL="0" indent="0">
              <a:buNone/>
            </a:pPr>
            <a:r>
              <a:rPr lang="en-US" sz="2000" dirty="0" smtClean="0"/>
              <a:t>	{</a:t>
            </a:r>
          </a:p>
          <a:p>
            <a:pPr marL="0" indent="0">
              <a:buNone/>
            </a:pPr>
            <a:r>
              <a:rPr lang="en-US" sz="2000" dirty="0"/>
              <a:t>	</a:t>
            </a:r>
            <a:r>
              <a:rPr lang="en-US" sz="2000" dirty="0" smtClean="0"/>
              <a:t>	scanf(“%d”,&amp;arr[</a:t>
            </a:r>
            <a:r>
              <a:rPr lang="en-US" sz="2000" dirty="0" err="1" smtClean="0"/>
              <a:t>i</a:t>
            </a:r>
            <a:r>
              <a:rPr lang="en-US" sz="2000" dirty="0" smtClean="0"/>
              <a:t>]); //i.e (arr+i)</a:t>
            </a:r>
          </a:p>
          <a:p>
            <a:pPr marL="0" indent="0">
              <a:buNone/>
            </a:pPr>
            <a:r>
              <a:rPr lang="en-US" sz="2000" dirty="0"/>
              <a:t>	</a:t>
            </a:r>
            <a:r>
              <a:rPr lang="en-US" sz="2000" dirty="0" smtClean="0"/>
              <a:t>}</a:t>
            </a:r>
          </a:p>
          <a:p>
            <a:pPr marL="0" indent="0">
              <a:buNone/>
            </a:pPr>
            <a:r>
              <a:rPr lang="en-US" sz="2000" dirty="0"/>
              <a:t>	</a:t>
            </a:r>
            <a:r>
              <a:rPr lang="en-US" sz="2000" dirty="0" smtClean="0"/>
              <a:t>for(</a:t>
            </a:r>
            <a:r>
              <a:rPr lang="en-US" sz="2000" dirty="0" err="1" smtClean="0"/>
              <a:t>i</a:t>
            </a:r>
            <a:r>
              <a:rPr lang="en-US" sz="2000" dirty="0" smtClean="0"/>
              <a:t>=0;i&lt;=4;i++)</a:t>
            </a:r>
          </a:p>
          <a:p>
            <a:pPr marL="0" indent="0">
              <a:buNone/>
            </a:pPr>
            <a:r>
              <a:rPr lang="en-US" sz="2000" dirty="0"/>
              <a:t>	</a:t>
            </a:r>
            <a:r>
              <a:rPr lang="en-US" sz="2000" dirty="0" smtClean="0"/>
              <a:t>{</a:t>
            </a:r>
          </a:p>
          <a:p>
            <a:pPr marL="0" indent="0">
              <a:buNone/>
            </a:pPr>
            <a:r>
              <a:rPr lang="en-US" sz="2000" dirty="0"/>
              <a:t>	</a:t>
            </a:r>
            <a:r>
              <a:rPr lang="en-US" sz="2000" dirty="0" smtClean="0"/>
              <a:t>	sum=</a:t>
            </a:r>
            <a:r>
              <a:rPr lang="en-US" sz="2000" dirty="0" err="1" smtClean="0"/>
              <a:t>sum+arr</a:t>
            </a:r>
            <a:r>
              <a:rPr lang="en-US" sz="2000" dirty="0" smtClean="0"/>
              <a:t>[</a:t>
            </a:r>
            <a:r>
              <a:rPr lang="en-US" sz="2000" dirty="0" err="1" smtClean="0"/>
              <a:t>i</a:t>
            </a:r>
            <a:r>
              <a:rPr lang="en-US" sz="2000" dirty="0" smtClean="0"/>
              <a:t>];</a:t>
            </a:r>
          </a:p>
          <a:p>
            <a:pPr marL="0" indent="0">
              <a:buNone/>
            </a:pPr>
            <a:r>
              <a:rPr lang="en-US" sz="2000" dirty="0"/>
              <a:t>	</a:t>
            </a:r>
            <a:r>
              <a:rPr lang="en-US" sz="2000" dirty="0" smtClean="0"/>
              <a:t>	</a:t>
            </a:r>
          </a:p>
          <a:p>
            <a:pPr marL="0" indent="0">
              <a:buNone/>
            </a:pPr>
            <a:r>
              <a:rPr lang="en-US" sz="2000" dirty="0"/>
              <a:t>	</a:t>
            </a:r>
            <a:r>
              <a:rPr lang="en-US" sz="2000" dirty="0" smtClean="0"/>
              <a:t>}</a:t>
            </a:r>
          </a:p>
          <a:p>
            <a:pPr marL="0" indent="0">
              <a:buNone/>
            </a:pPr>
            <a:r>
              <a:rPr lang="en-US" sz="2000" dirty="0"/>
              <a:t>	</a:t>
            </a:r>
            <a:r>
              <a:rPr lang="en-US" sz="2000" dirty="0" smtClean="0"/>
              <a:t>printf(“\</a:t>
            </a:r>
            <a:r>
              <a:rPr lang="en-US" sz="2000" dirty="0" err="1" smtClean="0"/>
              <a:t>nSum</a:t>
            </a:r>
            <a:r>
              <a:rPr lang="en-US" sz="2000" dirty="0" smtClean="0"/>
              <a:t> of array elements are :%</a:t>
            </a:r>
            <a:r>
              <a:rPr lang="en-US" sz="2000" dirty="0" err="1" smtClean="0"/>
              <a:t>d”,sum</a:t>
            </a:r>
            <a:r>
              <a:rPr lang="en-US" sz="2000" dirty="0" smtClean="0"/>
              <a:t>);</a:t>
            </a:r>
          </a:p>
          <a:p>
            <a:pPr marL="0" indent="0">
              <a:buNone/>
            </a:pPr>
            <a:r>
              <a:rPr lang="en-US" sz="2000" dirty="0"/>
              <a:t>	</a:t>
            </a:r>
            <a:r>
              <a:rPr lang="en-US" sz="2000" dirty="0" smtClean="0"/>
              <a:t>return 0;</a:t>
            </a:r>
          </a:p>
          <a:p>
            <a:pPr marL="0" indent="0">
              <a:buNone/>
            </a:pPr>
            <a:r>
              <a:rPr lang="en-US" sz="2000" dirty="0" smtClean="0"/>
              <a:t>}</a:t>
            </a:r>
            <a:endParaRPr lang="en-US" sz="2000" dirty="0"/>
          </a:p>
        </p:txBody>
      </p:sp>
    </p:spTree>
    <p:extLst>
      <p:ext uri="{BB962C8B-B14F-4D97-AF65-F5344CB8AC3E}">
        <p14:creationId xmlns="" xmlns:p14="http://schemas.microsoft.com/office/powerpoint/2010/main" val="14625546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dirty="0" smtClean="0">
                <a:solidFill>
                  <a:schemeClr val="bg1"/>
                </a:solidFill>
                <a:latin typeface="Times New Roman" pitchFamily="18" charset="0"/>
                <a:cs typeface="Times New Roman" pitchFamily="18" charset="0"/>
              </a:rPr>
              <a:t>Two dimensional </a:t>
            </a:r>
            <a:r>
              <a:rPr lang="en-US" sz="3600" dirty="0">
                <a:solidFill>
                  <a:schemeClr val="bg1"/>
                </a:solidFill>
                <a:latin typeface="Times New Roman" pitchFamily="18" charset="0"/>
                <a:cs typeface="Times New Roman" pitchFamily="18" charset="0"/>
              </a:rPr>
              <a:t>array</a:t>
            </a:r>
          </a:p>
        </p:txBody>
      </p:sp>
      <p:sp>
        <p:nvSpPr>
          <p:cNvPr id="29" name="Content Placeholder 28"/>
          <p:cNvSpPr>
            <a:spLocks noGrp="1"/>
          </p:cNvSpPr>
          <p:nvPr>
            <p:ph sz="half" idx="2"/>
          </p:nvPr>
        </p:nvSpPr>
        <p:spPr>
          <a:xfrm>
            <a:off x="32273" y="620688"/>
            <a:ext cx="8640960" cy="6237312"/>
          </a:xfrm>
        </p:spPr>
        <p:txBody>
          <a:bodyPr>
            <a:noAutofit/>
          </a:bodyPr>
          <a:lstStyle/>
          <a:p>
            <a:pPr marL="0" indent="0">
              <a:buNone/>
            </a:pPr>
            <a:r>
              <a:rPr lang="en-US" sz="2400" dirty="0" smtClean="0"/>
              <a:t>Syntax:</a:t>
            </a:r>
          </a:p>
          <a:p>
            <a:pPr marL="0" indent="0">
              <a:buNone/>
            </a:pPr>
            <a:r>
              <a:rPr lang="en-US" sz="2400" dirty="0" smtClean="0"/>
              <a:t>	Data_type array_name[size][size];</a:t>
            </a:r>
            <a:endParaRPr lang="en-US" sz="2400" dirty="0"/>
          </a:p>
          <a:p>
            <a:pPr marL="0" indent="0">
              <a:buNone/>
            </a:pPr>
            <a:r>
              <a:rPr lang="en-US" sz="2400" dirty="0" smtClean="0"/>
              <a:t>	Int arr[3][3]; -&gt;here row size is 3 and column size 3.</a:t>
            </a:r>
          </a:p>
          <a:p>
            <a:pPr marL="0" indent="0">
              <a:buNone/>
            </a:pPr>
            <a:r>
              <a:rPr lang="en-US" sz="2400" dirty="0" smtClean="0"/>
              <a:t>How to initialize Array elements.</a:t>
            </a:r>
          </a:p>
          <a:p>
            <a:pPr marL="0" indent="0">
              <a:buNone/>
            </a:pPr>
            <a:r>
              <a:rPr lang="en-US" sz="2400" dirty="0" smtClean="0"/>
              <a:t>Int arr[3][3]={1,2,3,4,5,6,7,8,9};</a:t>
            </a:r>
          </a:p>
          <a:p>
            <a:pPr marL="0" indent="0">
              <a:buNone/>
            </a:pPr>
            <a:r>
              <a:rPr lang="en-US" sz="2400" dirty="0" smtClean="0"/>
              <a:t>Int arr[][3]={</a:t>
            </a:r>
          </a:p>
          <a:p>
            <a:pPr marL="0" indent="0">
              <a:buNone/>
            </a:pPr>
            <a:r>
              <a:rPr lang="en-US" sz="2400" dirty="0"/>
              <a:t>	</a:t>
            </a:r>
            <a:r>
              <a:rPr lang="en-US" sz="2400" dirty="0" smtClean="0"/>
              <a:t>	{10,20,30},</a:t>
            </a:r>
          </a:p>
          <a:p>
            <a:pPr marL="0" indent="0">
              <a:buNone/>
            </a:pPr>
            <a:r>
              <a:rPr lang="en-US" sz="2400" dirty="0"/>
              <a:t>	</a:t>
            </a:r>
            <a:r>
              <a:rPr lang="en-US" sz="2400" dirty="0" smtClean="0"/>
              <a:t>	{40,50,60},</a:t>
            </a:r>
          </a:p>
          <a:p>
            <a:pPr marL="0" indent="0">
              <a:buNone/>
            </a:pPr>
            <a:r>
              <a:rPr lang="en-US" sz="2400" dirty="0"/>
              <a:t>	</a:t>
            </a:r>
            <a:r>
              <a:rPr lang="en-US" sz="2400" dirty="0" smtClean="0"/>
              <a:t>	{70,80,90}</a:t>
            </a:r>
          </a:p>
          <a:p>
            <a:pPr marL="0" indent="0">
              <a:buNone/>
            </a:pPr>
            <a:r>
              <a:rPr lang="en-US" sz="2400" dirty="0"/>
              <a:t>	</a:t>
            </a:r>
            <a:r>
              <a:rPr lang="en-US" sz="2400" dirty="0" smtClean="0"/>
              <a:t>};</a:t>
            </a:r>
          </a:p>
          <a:p>
            <a:pPr marL="0" indent="0">
              <a:buNone/>
            </a:pPr>
            <a:endParaRPr lang="en-US" sz="2400" dirty="0" smtClean="0"/>
          </a:p>
          <a:p>
            <a:pPr marL="0" indent="0">
              <a:buNone/>
            </a:pPr>
            <a:r>
              <a:rPr lang="en-US" b="1" dirty="0" smtClean="0"/>
              <a:t>     </a:t>
            </a:r>
            <a:r>
              <a:rPr lang="en-US" b="1" dirty="0" err="1" smtClean="0"/>
              <a:t>int</a:t>
            </a:r>
            <a:r>
              <a:rPr lang="en-US" b="1" dirty="0" smtClean="0"/>
              <a:t> </a:t>
            </a:r>
            <a:r>
              <a:rPr lang="en-US" b="1" dirty="0"/>
              <a:t>s[2][4</a:t>
            </a:r>
            <a:r>
              <a:rPr lang="en-US" b="1" dirty="0" smtClean="0"/>
              <a:t>];</a:t>
            </a:r>
            <a:r>
              <a:rPr lang="en-US" sz="2400" dirty="0" smtClean="0"/>
              <a:t>  </a:t>
            </a:r>
            <a:endParaRPr lang="en-US" sz="2400" dirty="0"/>
          </a:p>
          <a:p>
            <a:pPr marL="0" indent="0">
              <a:buNone/>
            </a:pPr>
            <a:endParaRPr lang="en-US" sz="2400" dirty="0"/>
          </a:p>
        </p:txBody>
      </p:sp>
      <p:pic>
        <p:nvPicPr>
          <p:cNvPr id="5" name="Content Placeholder 4" descr="Image result for 2-D array in c memory"/>
          <p:cNvPicPr>
            <a:picLocks noGrp="1" noChangeAspect="1" noChangeArrowheads="1"/>
          </p:cNvPicPr>
          <p:nvPr>
            <p:ph sz="half" idx="1"/>
          </p:nvPr>
        </p:nvPicPr>
        <p:blipFill>
          <a:blip r:embed="rId3">
            <a:extLst>
              <a:ext uri="{28A0092B-C50C-407E-A947-70E740481C1C}">
                <a14:useLocalDpi xmlns="" xmlns:a14="http://schemas.microsoft.com/office/drawing/2010/main" val="0"/>
              </a:ext>
            </a:extLst>
          </a:blip>
          <a:stretch>
            <a:fillRect/>
          </a:stretch>
        </p:blipFill>
        <p:spPr bwMode="auto">
          <a:xfrm>
            <a:off x="3131840" y="4869160"/>
            <a:ext cx="4824536" cy="157059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3567220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chemeClr val="accent1"/>
              </a:buClr>
            </a:pPr>
            <a:r>
              <a:rPr lang="en-US" sz="2400" dirty="0" smtClean="0"/>
              <a:t>                      </a:t>
            </a:r>
          </a:p>
          <a:p>
            <a:pPr>
              <a:spcBef>
                <a:spcPct val="50000"/>
              </a:spcBef>
              <a:buClr>
                <a:schemeClr val="accent1"/>
              </a:buClr>
            </a:pPr>
            <a:endParaRPr lang="en-US" sz="2400" dirty="0"/>
          </a:p>
          <a:p>
            <a:pPr>
              <a:spcBef>
                <a:spcPct val="50000"/>
              </a:spcBef>
              <a:buClr>
                <a:schemeClr val="accent1"/>
              </a:buClr>
            </a:pPr>
            <a:r>
              <a:rPr lang="en-US" sz="2400" dirty="0" smtClean="0"/>
              <a:t>                                           </a:t>
            </a:r>
            <a:endParaRPr lang="en-US" sz="2400" dirty="0"/>
          </a:p>
          <a:p>
            <a:endParaRPr lang="en-CA" sz="2400" dirty="0" smtClean="0"/>
          </a:p>
          <a:p>
            <a:endParaRPr lang="en-IN" sz="2400" b="1" dirty="0" smtClean="0">
              <a:latin typeface="Arial" panose="020B0604020202020204" pitchFamily="34" charset="0"/>
              <a:cs typeface="Arial" panose="020B0604020202020204" pitchFamily="34" charset="0"/>
            </a:endParaRPr>
          </a:p>
          <a:p>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dirty="0">
                <a:solidFill>
                  <a:schemeClr val="bg1"/>
                </a:solidFill>
                <a:latin typeface="Times New Roman" pitchFamily="18" charset="0"/>
                <a:cs typeface="Times New Roman" pitchFamily="18" charset="0"/>
              </a:rPr>
              <a:t>Multi dimensional array</a:t>
            </a:r>
          </a:p>
        </p:txBody>
      </p:sp>
      <p:sp>
        <p:nvSpPr>
          <p:cNvPr id="29" name="Content Placeholder 28"/>
          <p:cNvSpPr>
            <a:spLocks noGrp="1"/>
          </p:cNvSpPr>
          <p:nvPr>
            <p:ph sz="half" idx="2"/>
          </p:nvPr>
        </p:nvSpPr>
        <p:spPr>
          <a:xfrm>
            <a:off x="-123302" y="3618980"/>
            <a:ext cx="8100900" cy="4963513"/>
          </a:xfrm>
        </p:spPr>
        <p:txBody>
          <a:bodyPr>
            <a:noAutofit/>
          </a:bodyPr>
          <a:lstStyle/>
          <a:p>
            <a:pPr marL="0" indent="0">
              <a:buNone/>
            </a:pPr>
            <a:endParaRPr lang="en-US" sz="2000" dirty="0" smtClean="0"/>
          </a:p>
          <a:p>
            <a:pPr marL="0" indent="0">
              <a:buNone/>
            </a:pPr>
            <a:endParaRPr lang="en-US" sz="2000" dirty="0"/>
          </a:p>
        </p:txBody>
      </p:sp>
      <p:pic>
        <p:nvPicPr>
          <p:cNvPr id="25602" name="Picture 2" descr="https://usercontent2.hubstatic.com/1823919_f1024.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0" y="3501008"/>
            <a:ext cx="9144000" cy="848321"/>
          </a:xfrm>
          <a:prstGeom prst="rect">
            <a:avLst/>
          </a:prstGeom>
          <a:noFill/>
          <a:extLst>
            <a:ext uri="{909E8E84-426E-40DD-AFC4-6F175D3DCCD1}">
              <a14:hiddenFill xmlns="" xmlns:a14="http://schemas.microsoft.com/office/drawing/2010/main">
                <a:solidFill>
                  <a:srgbClr val="FFFFFF"/>
                </a:solidFill>
              </a14:hiddenFill>
            </a:ext>
          </a:extLst>
        </p:spPr>
      </p:pic>
      <p:pic>
        <p:nvPicPr>
          <p:cNvPr id="25604" name="Picture 4" descr="3D Array Conceptual View"/>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47664" y="908720"/>
            <a:ext cx="5987070" cy="20882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051722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Passing arrays to functions</a:t>
            </a:r>
          </a:p>
        </p:txBody>
      </p:sp>
      <p:pic>
        <p:nvPicPr>
          <p:cNvPr id="1024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9096" y="1266572"/>
            <a:ext cx="3868847" cy="43924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283968" y="1266572"/>
            <a:ext cx="4696030" cy="43926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1571636"/>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Function</a:t>
            </a:r>
            <a:endParaRPr lang="en-US" sz="6600" b="1" dirty="0">
              <a:solidFill>
                <a:schemeClr val="tx1"/>
              </a:solidFill>
            </a:endParaRPr>
          </a:p>
        </p:txBody>
      </p:sp>
    </p:spTree>
    <p:extLst>
      <p:ext uri="{BB962C8B-B14F-4D97-AF65-F5344CB8AC3E}">
        <p14:creationId xmlns="" xmlns:p14="http://schemas.microsoft.com/office/powerpoint/2010/main" val="37171368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Function</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a:buNone/>
            </a:pPr>
            <a:r>
              <a:rPr lang="en-US" sz="2800" dirty="0"/>
              <a:t>A function is a block of code that performs a specific task</a:t>
            </a:r>
            <a:r>
              <a:rPr lang="en-US" sz="2800" dirty="0" smtClean="0"/>
              <a:t>.</a:t>
            </a:r>
          </a:p>
          <a:p>
            <a:pPr>
              <a:buNone/>
            </a:pPr>
            <a:endParaRPr lang="en-US" sz="2800" dirty="0"/>
          </a:p>
          <a:p>
            <a:pPr>
              <a:buNone/>
            </a:pPr>
            <a:r>
              <a:rPr lang="en-US" sz="2800" b="1" dirty="0"/>
              <a:t>Types of </a:t>
            </a:r>
            <a:r>
              <a:rPr lang="en-US" sz="2800" b="1" dirty="0" smtClean="0"/>
              <a:t>function:</a:t>
            </a:r>
          </a:p>
          <a:p>
            <a:pPr>
              <a:buFont typeface="Wingdings" pitchFamily="2" charset="2"/>
              <a:buChar char="Ø"/>
            </a:pPr>
            <a:r>
              <a:rPr lang="en-US" sz="2800" dirty="0" smtClean="0"/>
              <a:t>Standard </a:t>
            </a:r>
            <a:r>
              <a:rPr lang="en-US" sz="2800" dirty="0"/>
              <a:t>library functions</a:t>
            </a:r>
          </a:p>
          <a:p>
            <a:pPr>
              <a:buFont typeface="Wingdings" pitchFamily="2" charset="2"/>
              <a:buChar char="Ø"/>
            </a:pPr>
            <a:r>
              <a:rPr lang="en-US" sz="2800" dirty="0"/>
              <a:t>User-defined </a:t>
            </a:r>
            <a:r>
              <a:rPr lang="en-US" sz="2800" dirty="0" smtClean="0"/>
              <a:t>functions</a:t>
            </a:r>
          </a:p>
          <a:p>
            <a:pPr>
              <a:buFont typeface="Wingdings" pitchFamily="2" charset="2"/>
              <a:buChar char="Ø"/>
            </a:pPr>
            <a:endParaRPr lang="en-US" sz="2800" dirty="0"/>
          </a:p>
          <a:p>
            <a:pPr>
              <a:buFont typeface="Wingdings" pitchFamily="2" charset="2"/>
              <a:buChar char="Ø"/>
            </a:pPr>
            <a:r>
              <a:rPr lang="en-US" sz="2800" dirty="0"/>
              <a:t>Three program elements involved in using </a:t>
            </a:r>
            <a:r>
              <a:rPr lang="en-US" sz="2800" dirty="0" smtClean="0"/>
              <a:t>a user-defined </a:t>
            </a:r>
            <a:r>
              <a:rPr lang="en-US" sz="2800" dirty="0"/>
              <a:t>function</a:t>
            </a:r>
          </a:p>
          <a:p>
            <a:pPr marL="0" indent="0">
              <a:buNone/>
            </a:pPr>
            <a:r>
              <a:rPr lang="en-US" sz="2800" dirty="0"/>
              <a:t>	1)Function prototype/Function declaration.</a:t>
            </a:r>
          </a:p>
          <a:p>
            <a:pPr marL="0" indent="0">
              <a:buNone/>
            </a:pPr>
            <a:r>
              <a:rPr lang="en-US" sz="2800" dirty="0"/>
              <a:t>	2)Function definition</a:t>
            </a:r>
          </a:p>
          <a:p>
            <a:pPr marL="0" indent="0">
              <a:buNone/>
            </a:pPr>
            <a:r>
              <a:rPr lang="en-US" sz="2800" dirty="0"/>
              <a:t>	3)Call to the function</a:t>
            </a:r>
          </a:p>
          <a:p>
            <a:pPr marL="0" indent="0">
              <a:buNone/>
            </a:pP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rgbClr val="4F81BD"/>
              </a:buClr>
            </a:pPr>
            <a:r>
              <a:rPr lang="en-US" sz="2400" dirty="0" smtClean="0">
                <a:solidFill>
                  <a:prstClr val="black"/>
                </a:solidFill>
              </a:rPr>
              <a:t>                      </a:t>
            </a:r>
          </a:p>
          <a:p>
            <a:pPr>
              <a:spcBef>
                <a:spcPct val="50000"/>
              </a:spcBef>
              <a:buClr>
                <a:srgbClr val="4F81BD"/>
              </a:buClr>
            </a:pPr>
            <a:endParaRPr lang="en-US" sz="2400" dirty="0">
              <a:solidFill>
                <a:prstClr val="black"/>
              </a:solidFill>
            </a:endParaRPr>
          </a:p>
          <a:p>
            <a:pPr>
              <a:spcBef>
                <a:spcPct val="50000"/>
              </a:spcBef>
              <a:buClr>
                <a:srgbClr val="4F81BD"/>
              </a:buClr>
            </a:pPr>
            <a:r>
              <a:rPr lang="en-US" sz="2400" dirty="0" smtClean="0">
                <a:solidFill>
                  <a:prstClr val="black"/>
                </a:solidFill>
              </a:rPr>
              <a:t>                                           </a:t>
            </a:r>
            <a:endParaRPr lang="en-US" sz="2400" dirty="0">
              <a:solidFill>
                <a:prstClr val="black"/>
              </a:solidFill>
            </a:endParaRPr>
          </a:p>
          <a:p>
            <a:endParaRPr lang="en-CA" sz="2400" dirty="0" smtClean="0">
              <a:solidFill>
                <a:prstClr val="black"/>
              </a:solidFill>
            </a:endParaRPr>
          </a:p>
          <a:p>
            <a:endParaRPr lang="en-IN" sz="2400" b="1" dirty="0" smtClean="0">
              <a:solidFill>
                <a:prstClr val="black"/>
              </a:solidFill>
              <a:latin typeface="Arial" panose="020B0604020202020204" pitchFamily="34" charset="0"/>
              <a:cs typeface="Arial" panose="020B0604020202020204" pitchFamily="34" charset="0"/>
            </a:endParaRPr>
          </a:p>
          <a:p>
            <a:endParaRPr lang="en-IN" sz="2400" b="1" dirty="0">
              <a:solidFill>
                <a:prstClr val="black"/>
              </a:solidFill>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dirty="0" smtClean="0">
                <a:solidFill>
                  <a:prstClr val="white"/>
                </a:solidFill>
                <a:latin typeface="Arial" pitchFamily="34" charset="0"/>
                <a:cs typeface="Arial" pitchFamily="34" charset="0"/>
              </a:rPr>
              <a:t>Function Example</a:t>
            </a:r>
            <a:endParaRPr lang="en-US" sz="3600" dirty="0">
              <a:solidFill>
                <a:prstClr val="white"/>
              </a:solidFill>
              <a:latin typeface="Arial" pitchFamily="34" charset="0"/>
              <a:cs typeface="Arial" pitchFamily="34" charset="0"/>
            </a:endParaRPr>
          </a:p>
        </p:txBody>
      </p:sp>
      <p:sp>
        <p:nvSpPr>
          <p:cNvPr id="29" name="Content Placeholder 28"/>
          <p:cNvSpPr>
            <a:spLocks noGrp="1"/>
          </p:cNvSpPr>
          <p:nvPr>
            <p:ph sz="half" idx="1"/>
          </p:nvPr>
        </p:nvSpPr>
        <p:spPr>
          <a:xfrm>
            <a:off x="107504" y="692696"/>
            <a:ext cx="4320480" cy="6048672"/>
          </a:xfrm>
        </p:spPr>
        <p:txBody>
          <a:bodyPr>
            <a:noAutofit/>
          </a:bodyPr>
          <a:lstStyle/>
          <a:p>
            <a:pPr marL="0" indent="0">
              <a:buNone/>
            </a:pPr>
            <a:endParaRPr lang="en-US" sz="2000" dirty="0" smtClean="0"/>
          </a:p>
          <a:p>
            <a:pPr marL="0" indent="0">
              <a:buNone/>
            </a:pPr>
            <a:endParaRPr lang="en-US" sz="2000" dirty="0"/>
          </a:p>
        </p:txBody>
      </p:sp>
      <p:sp>
        <p:nvSpPr>
          <p:cNvPr id="7" name="Content Placeholder 6"/>
          <p:cNvSpPr>
            <a:spLocks noGrp="1"/>
          </p:cNvSpPr>
          <p:nvPr>
            <p:ph sz="half" idx="2"/>
          </p:nvPr>
        </p:nvSpPr>
        <p:spPr>
          <a:xfrm>
            <a:off x="179512" y="692696"/>
            <a:ext cx="8784976" cy="5976664"/>
          </a:xfrm>
        </p:spPr>
        <p:txBody>
          <a:bodyPr/>
          <a:lstStyle/>
          <a:p>
            <a:pPr marL="0" indent="0">
              <a:buNone/>
            </a:pPr>
            <a:r>
              <a:rPr lang="en-US" dirty="0"/>
              <a:t>v</a:t>
            </a:r>
            <a:r>
              <a:rPr lang="en-US" dirty="0" smtClean="0"/>
              <a:t>oid printMsg();                             //Function Declaration</a:t>
            </a:r>
          </a:p>
          <a:p>
            <a:pPr marL="0" indent="0">
              <a:buNone/>
            </a:pPr>
            <a:endParaRPr lang="en-US" dirty="0"/>
          </a:p>
          <a:p>
            <a:pPr marL="0" indent="0">
              <a:buNone/>
            </a:pPr>
            <a:r>
              <a:rPr lang="en-US" dirty="0" smtClean="0"/>
              <a:t>Void printMsg()                             //function definitions</a:t>
            </a:r>
          </a:p>
          <a:p>
            <a:pPr marL="0" indent="0">
              <a:buNone/>
            </a:pPr>
            <a:r>
              <a:rPr lang="en-US" dirty="0" smtClean="0"/>
              <a:t>{</a:t>
            </a:r>
          </a:p>
          <a:p>
            <a:pPr marL="0" indent="0">
              <a:buNone/>
            </a:pPr>
            <a:r>
              <a:rPr lang="en-US" dirty="0"/>
              <a:t>	</a:t>
            </a:r>
            <a:r>
              <a:rPr lang="en-US" dirty="0" smtClean="0"/>
              <a:t>printf(“\n </a:t>
            </a:r>
            <a:r>
              <a:rPr lang="en-US" dirty="0" err="1" smtClean="0"/>
              <a:t>Predac</a:t>
            </a:r>
            <a:r>
              <a:rPr lang="en-US" dirty="0" smtClean="0"/>
              <a:t> batch –is ongoing”);</a:t>
            </a:r>
          </a:p>
          <a:p>
            <a:pPr marL="0" indent="0">
              <a:buNone/>
            </a:pPr>
            <a:r>
              <a:rPr lang="en-US" dirty="0"/>
              <a:t>}</a:t>
            </a:r>
            <a:endParaRPr lang="en-US" dirty="0" smtClean="0"/>
          </a:p>
          <a:p>
            <a:pPr marL="0" indent="0">
              <a:buNone/>
            </a:pPr>
            <a:r>
              <a:rPr lang="en-US" dirty="0"/>
              <a:t>i</a:t>
            </a:r>
            <a:r>
              <a:rPr lang="en-US" dirty="0" smtClean="0"/>
              <a:t>nt main()</a:t>
            </a:r>
          </a:p>
          <a:p>
            <a:pPr marL="0" indent="0">
              <a:buNone/>
            </a:pPr>
            <a:r>
              <a:rPr lang="en-US" dirty="0" smtClean="0"/>
              <a:t>{</a:t>
            </a:r>
          </a:p>
          <a:p>
            <a:pPr marL="0" indent="0">
              <a:buNone/>
            </a:pPr>
            <a:r>
              <a:rPr lang="en-US" dirty="0" smtClean="0"/>
              <a:t>	printMsg();</a:t>
            </a:r>
            <a:r>
              <a:rPr lang="en-US" dirty="0"/>
              <a:t>	</a:t>
            </a:r>
            <a:r>
              <a:rPr lang="en-US" dirty="0" smtClean="0"/>
              <a:t/>
            </a:r>
            <a:br>
              <a:rPr lang="en-US" dirty="0" smtClean="0"/>
            </a:br>
            <a:r>
              <a:rPr lang="en-US" dirty="0" smtClean="0"/>
              <a:t>}</a:t>
            </a:r>
            <a:endParaRPr lang="en-US" dirty="0"/>
          </a:p>
          <a:p>
            <a:pPr marL="0" indent="0">
              <a:buNone/>
            </a:pPr>
            <a:endParaRPr lang="en-US" dirty="0"/>
          </a:p>
        </p:txBody>
      </p:sp>
    </p:spTree>
    <p:extLst>
      <p:ext uri="{BB962C8B-B14F-4D97-AF65-F5344CB8AC3E}">
        <p14:creationId xmlns="" xmlns:p14="http://schemas.microsoft.com/office/powerpoint/2010/main" val="39931110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404664"/>
            <a:ext cx="4556143" cy="58326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56143" y="588232"/>
            <a:ext cx="4574120" cy="56490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Types of User-defined Functions</a:t>
            </a:r>
          </a:p>
        </p:txBody>
      </p:sp>
      <p:sp>
        <p:nvSpPr>
          <p:cNvPr id="8" name="Content Placeholder 7"/>
          <p:cNvSpPr>
            <a:spLocks noGrp="1"/>
          </p:cNvSpPr>
          <p:nvPr>
            <p:ph idx="1"/>
          </p:nvPr>
        </p:nvSpPr>
        <p:spPr>
          <a:xfrm>
            <a:off x="395536" y="836712"/>
            <a:ext cx="8496944" cy="5832648"/>
          </a:xfrm>
        </p:spPr>
        <p:txBody>
          <a:bodyPr>
            <a:normAutofit/>
          </a:bodyPr>
          <a:lstStyle/>
          <a:p>
            <a:pPr>
              <a:buFont typeface="Wingdings" pitchFamily="2" charset="2"/>
              <a:buChar char="Ø"/>
            </a:pPr>
            <a:r>
              <a:rPr lang="en-US" sz="2800" b="1" dirty="0"/>
              <a:t>No arguments passed and no return </a:t>
            </a:r>
            <a:r>
              <a:rPr lang="en-US" sz="2800" b="1" dirty="0" smtClean="0"/>
              <a:t>value</a:t>
            </a:r>
          </a:p>
          <a:p>
            <a:pPr marL="0" indent="0">
              <a:buNone/>
            </a:pPr>
            <a:endParaRPr lang="en-US" sz="2800" b="1" dirty="0"/>
          </a:p>
          <a:p>
            <a:pPr>
              <a:buFont typeface="Wingdings" pitchFamily="2" charset="2"/>
              <a:buChar char="Ø"/>
            </a:pPr>
            <a:r>
              <a:rPr lang="en-US" sz="2800" b="1" dirty="0"/>
              <a:t>No arguments passed but a return </a:t>
            </a:r>
            <a:r>
              <a:rPr lang="en-US" sz="2800" b="1" dirty="0" smtClean="0"/>
              <a:t>value</a:t>
            </a:r>
          </a:p>
          <a:p>
            <a:pPr marL="0" indent="0">
              <a:buNone/>
            </a:pPr>
            <a:endParaRPr lang="en-US" sz="2800" b="1" dirty="0"/>
          </a:p>
          <a:p>
            <a:pPr>
              <a:buFont typeface="Wingdings" pitchFamily="2" charset="2"/>
              <a:buChar char="Ø"/>
            </a:pPr>
            <a:r>
              <a:rPr lang="en-US" sz="2800" b="1" dirty="0"/>
              <a:t>Argument passed but no return </a:t>
            </a:r>
            <a:r>
              <a:rPr lang="en-US" sz="2800" b="1" dirty="0" smtClean="0"/>
              <a:t>value</a:t>
            </a:r>
          </a:p>
          <a:p>
            <a:pPr marL="0" indent="0">
              <a:buNone/>
            </a:pPr>
            <a:endParaRPr lang="en-US" sz="2800" b="1" dirty="0"/>
          </a:p>
          <a:p>
            <a:pPr>
              <a:buFont typeface="Wingdings" pitchFamily="2" charset="2"/>
              <a:buChar char="Ø"/>
            </a:pPr>
            <a:r>
              <a:rPr lang="en-US" sz="2800" b="1" dirty="0"/>
              <a:t>Argument passed and a return value</a:t>
            </a:r>
          </a:p>
          <a:p>
            <a:pPr>
              <a:buNone/>
            </a:pP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Call by value and Call by reference</a:t>
            </a:r>
          </a:p>
        </p:txBody>
      </p:sp>
      <p:pic>
        <p:nvPicPr>
          <p:cNvPr id="1229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59632" y="776748"/>
            <a:ext cx="6336704" cy="50738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57158" y="500042"/>
            <a:ext cx="8496944" cy="5832648"/>
          </a:xfrm>
        </p:spPr>
        <p:txBody>
          <a:bodyPr>
            <a:normAutofit/>
          </a:bodyPr>
          <a:lstStyle/>
          <a:p>
            <a:pPr>
              <a:buNone/>
            </a:pPr>
            <a:r>
              <a:rPr lang="en-US" b="1" dirty="0" smtClean="0"/>
              <a:t>Assembly Language</a:t>
            </a:r>
          </a:p>
          <a:p>
            <a:pPr>
              <a:buNone/>
            </a:pPr>
            <a:endParaRPr lang="en-US" sz="1800" dirty="0" smtClean="0"/>
          </a:p>
          <a:p>
            <a:pPr>
              <a:buNone/>
            </a:pPr>
            <a:r>
              <a:rPr lang="en-US" sz="2400" dirty="0" smtClean="0"/>
              <a:t>For example – Add two numbers</a:t>
            </a:r>
          </a:p>
          <a:p>
            <a:pPr>
              <a:buNone/>
            </a:pPr>
            <a:endParaRPr lang="en-US" sz="2400" dirty="0" smtClean="0"/>
          </a:p>
          <a:p>
            <a:pPr>
              <a:buNone/>
            </a:pPr>
            <a:r>
              <a:rPr lang="en-US" sz="2400" dirty="0" err="1" smtClean="0"/>
              <a:t>Mov</a:t>
            </a:r>
            <a:r>
              <a:rPr lang="en-US" sz="2400" dirty="0" smtClean="0"/>
              <a:t> b1, 2</a:t>
            </a:r>
          </a:p>
          <a:p>
            <a:pPr>
              <a:buNone/>
            </a:pPr>
            <a:r>
              <a:rPr lang="en-US" sz="2400" dirty="0" err="1" smtClean="0"/>
              <a:t>Mov</a:t>
            </a:r>
            <a:r>
              <a:rPr lang="en-US" sz="2400" dirty="0" smtClean="0"/>
              <a:t> c1, 3</a:t>
            </a:r>
          </a:p>
          <a:p>
            <a:pPr>
              <a:buNone/>
            </a:pPr>
            <a:r>
              <a:rPr lang="en-US" sz="2400" dirty="0" smtClean="0"/>
              <a:t>ADD b1, c1</a:t>
            </a:r>
          </a:p>
          <a:p>
            <a:pPr>
              <a:buNone/>
            </a:pPr>
            <a:r>
              <a:rPr lang="en-US" sz="2400" dirty="0" err="1" smtClean="0"/>
              <a:t>Mov</a:t>
            </a:r>
            <a:r>
              <a:rPr lang="en-US" sz="2400" dirty="0" smtClean="0"/>
              <a:t> Result, b1</a:t>
            </a:r>
          </a:p>
          <a:p>
            <a:pPr>
              <a:buNone/>
            </a:pPr>
            <a:endParaRPr lang="en-US" sz="1800" dirty="0" smtClean="0"/>
          </a:p>
          <a:p>
            <a:pPr>
              <a:buNone/>
            </a:pPr>
            <a:r>
              <a:rPr lang="en-US" sz="1800" dirty="0" smtClean="0"/>
              <a:t> </a:t>
            </a:r>
          </a:p>
          <a:p>
            <a:pPr>
              <a:buNone/>
            </a:pPr>
            <a:r>
              <a:rPr lang="en-US" sz="1800" dirty="0" smtClean="0"/>
              <a:t> </a:t>
            </a:r>
          </a:p>
          <a:p>
            <a:pPr>
              <a:buNone/>
            </a:pPr>
            <a:endParaRPr lang="en-US" sz="1800" dirty="0" smtClean="0"/>
          </a:p>
          <a:p>
            <a:pPr>
              <a:buNone/>
            </a:pPr>
            <a:endParaRPr lang="en-US" b="1"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Call by value</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107504" y="764704"/>
            <a:ext cx="8712968" cy="5832648"/>
          </a:xfrm>
        </p:spPr>
        <p:txBody>
          <a:bodyPr>
            <a:normAutofit/>
          </a:bodyPr>
          <a:lstStyle/>
          <a:p>
            <a:pPr algn="just">
              <a:buFont typeface="Wingdings" panose="05000000000000000000" pitchFamily="2" charset="2"/>
              <a:buChar char="Ø"/>
            </a:pPr>
            <a:r>
              <a:rPr lang="en-US" sz="2400" dirty="0">
                <a:cs typeface="Times New Roman" pitchFamily="18" charset="0"/>
              </a:rPr>
              <a:t>In this method value passed to the function locally stored to the parameter/ argument in stack. In other words it copies the value of an argument into the formal parameter of the function.</a:t>
            </a:r>
          </a:p>
          <a:p>
            <a:pPr algn="just">
              <a:buFont typeface="Wingdings" panose="05000000000000000000" pitchFamily="2" charset="2"/>
              <a:buChar char="Ø"/>
            </a:pPr>
            <a:r>
              <a:rPr lang="en-US" sz="2400" dirty="0">
                <a:cs typeface="Times New Roman" pitchFamily="18" charset="0"/>
              </a:rPr>
              <a:t>Memory is differing from both actual and formal parameters. Because it copy the value of actual parameter to formal parameter.</a:t>
            </a:r>
          </a:p>
          <a:p>
            <a:pPr algn="just">
              <a:buFont typeface="Wingdings" panose="05000000000000000000" pitchFamily="2" charset="2"/>
              <a:buChar char="Ø"/>
            </a:pPr>
            <a:r>
              <a:rPr lang="en-US" sz="2400" dirty="0">
                <a:cs typeface="Times New Roman" pitchFamily="18" charset="0"/>
              </a:rPr>
              <a:t>The value of actual parameter cannot be changed by the formal parameter. such that original value is not modified.</a:t>
            </a:r>
          </a:p>
          <a:p>
            <a:pPr marL="0" indent="0" algn="just">
              <a:buNone/>
            </a:pPr>
            <a:endParaRPr lang="en-US" sz="2400" dirty="0">
              <a:cs typeface="Times New Roman" pitchFamily="18" charset="0"/>
            </a:endParaRPr>
          </a:p>
          <a:p>
            <a:pPr>
              <a:buNone/>
            </a:pPr>
            <a:r>
              <a:rPr lang="en-US" sz="2400" b="1" dirty="0">
                <a:cs typeface="Times New Roman" pitchFamily="18" charset="0"/>
              </a:rPr>
              <a:t>Note: -</a:t>
            </a:r>
            <a:r>
              <a:rPr lang="en-US" sz="2400" dirty="0">
                <a:cs typeface="Times New Roman" pitchFamily="18" charset="0"/>
              </a:rPr>
              <a:t> By default C uses the call by value method to pass the arguments.</a:t>
            </a:r>
          </a:p>
          <a:p>
            <a:pPr>
              <a:buNone/>
            </a:pPr>
            <a:r>
              <a:rPr lang="en-US" sz="2400" b="1" dirty="0">
                <a:cs typeface="Times New Roman" pitchFamily="18" charset="0"/>
              </a:rPr>
              <a:t>Actual parameter:</a:t>
            </a:r>
            <a:r>
              <a:rPr lang="en-US" sz="2400" dirty="0">
                <a:cs typeface="Times New Roman" pitchFamily="18" charset="0"/>
              </a:rPr>
              <a:t> It is used in function call.</a:t>
            </a:r>
          </a:p>
          <a:p>
            <a:pPr>
              <a:buNone/>
            </a:pPr>
            <a:r>
              <a:rPr lang="en-US" sz="2400" b="1" dirty="0">
                <a:cs typeface="Times New Roman" pitchFamily="18" charset="0"/>
              </a:rPr>
              <a:t>Formal parameter: </a:t>
            </a:r>
            <a:r>
              <a:rPr lang="en-US" sz="2400" dirty="0">
                <a:cs typeface="Times New Roman" pitchFamily="18" charset="0"/>
              </a:rPr>
              <a:t>It is used in function definition</a:t>
            </a:r>
            <a:endParaRPr lang="en-US" sz="2400" dirty="0"/>
          </a:p>
          <a:p>
            <a:pPr>
              <a:buNone/>
            </a:pPr>
            <a:endParaRPr lang="en-US" sz="24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187624" y="50561"/>
            <a:ext cx="6696744" cy="66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Call by reference</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Autofit/>
          </a:bodyPr>
          <a:lstStyle/>
          <a:p>
            <a:pPr algn="just">
              <a:buFont typeface="Wingdings" panose="05000000000000000000" pitchFamily="2" charset="2"/>
              <a:buChar char="Ø"/>
            </a:pPr>
            <a:r>
              <a:rPr lang="en-US" sz="2400" dirty="0" smtClean="0">
                <a:cs typeface="Times New Roman" pitchFamily="18" charset="0"/>
              </a:rPr>
              <a:t>In </a:t>
            </a:r>
            <a:r>
              <a:rPr lang="en-US" sz="2400" dirty="0">
                <a:cs typeface="Times New Roman" pitchFamily="18" charset="0"/>
              </a:rPr>
              <a:t>call by reference it will pass the address of the (variable) actual parameter. </a:t>
            </a:r>
          </a:p>
          <a:p>
            <a:pPr marL="0" indent="0" algn="just">
              <a:buNone/>
            </a:pPr>
            <a:endParaRPr lang="en-US" sz="2400" dirty="0">
              <a:cs typeface="Times New Roman" pitchFamily="18" charset="0"/>
            </a:endParaRPr>
          </a:p>
          <a:p>
            <a:pPr algn="just">
              <a:buFont typeface="Wingdings" panose="05000000000000000000" pitchFamily="2" charset="2"/>
              <a:buChar char="Ø"/>
            </a:pPr>
            <a:r>
              <a:rPr lang="en-US" sz="2400" dirty="0">
                <a:cs typeface="Times New Roman" pitchFamily="18" charset="0"/>
              </a:rPr>
              <a:t>So it will affect original value that means it can be modified by the formal parameter. </a:t>
            </a:r>
          </a:p>
          <a:p>
            <a:pPr marL="0" indent="0" algn="just">
              <a:buNone/>
            </a:pPr>
            <a:endParaRPr lang="en-US" sz="2400" dirty="0">
              <a:cs typeface="Times New Roman" pitchFamily="18" charset="0"/>
            </a:endParaRPr>
          </a:p>
          <a:p>
            <a:pPr algn="just">
              <a:buFont typeface="Wingdings" panose="05000000000000000000" pitchFamily="2" charset="2"/>
              <a:buChar char="Ø"/>
            </a:pPr>
            <a:r>
              <a:rPr lang="en-US" sz="2400" dirty="0">
                <a:cs typeface="Times New Roman" pitchFamily="18" charset="0"/>
              </a:rPr>
              <a:t>Thus it will change the value; it can affect inside the function as well outside the function values.</a:t>
            </a:r>
          </a:p>
          <a:p>
            <a:pPr algn="just">
              <a:buFont typeface="Wingdings" panose="05000000000000000000" pitchFamily="2" charset="2"/>
              <a:buChar char="Ø"/>
            </a:pPr>
            <a:r>
              <a:rPr lang="en-US" sz="2400" dirty="0">
                <a:cs typeface="Times New Roman" pitchFamily="18" charset="0"/>
              </a:rPr>
              <a:t>Address operator (&amp;) is used in actual parameter to call the function.</a:t>
            </a:r>
          </a:p>
          <a:p>
            <a:pPr algn="just">
              <a:buFont typeface="Wingdings" panose="05000000000000000000" pitchFamily="2" charset="2"/>
              <a:buChar char="Ø"/>
            </a:pPr>
            <a:r>
              <a:rPr lang="en-US" sz="2400" dirty="0">
                <a:cs typeface="Times New Roman" pitchFamily="18" charset="0"/>
              </a:rPr>
              <a:t>Address is used for both formal and actual parameter. Same memory is used for actual and formal parameter. This address is used to access and change the value of the variable.</a:t>
            </a:r>
          </a:p>
          <a:p>
            <a:pPr>
              <a:buNone/>
            </a:pPr>
            <a:endParaRPr lang="en-US" sz="24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47664" y="90029"/>
            <a:ext cx="5976663" cy="6598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Recursion</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cs typeface="Times New Roman" pitchFamily="18" charset="0"/>
              </a:rPr>
              <a:t>Functions call itself is called as recursive function. </a:t>
            </a:r>
          </a:p>
          <a:p>
            <a:pPr marL="0" indent="0">
              <a:buNone/>
            </a:pPr>
            <a:endParaRPr lang="en-US" sz="2800" dirty="0">
              <a:cs typeface="Times New Roman" pitchFamily="18" charset="0"/>
            </a:endParaRPr>
          </a:p>
          <a:p>
            <a:pPr marL="0" indent="0">
              <a:buNone/>
            </a:pPr>
            <a:r>
              <a:rPr lang="en-US" sz="2800" dirty="0">
                <a:cs typeface="Times New Roman" pitchFamily="18" charset="0"/>
              </a:rPr>
              <a:t>It is also known as recursion. It repeatedly performs the process. Just like looping statement it repeats same code. Without using iteration statements (while, for) this kind of process will be more helpful for us.</a:t>
            </a:r>
            <a:r>
              <a:rPr lang="en-US" sz="2800" b="1" dirty="0">
                <a:cs typeface="Times New Roman" pitchFamily="18" charset="0"/>
              </a:rPr>
              <a:t> </a:t>
            </a:r>
          </a:p>
          <a:p>
            <a:pPr>
              <a:buFont typeface="Wingdings" panose="05000000000000000000" pitchFamily="2" charset="2"/>
              <a:buChar char="Ø"/>
            </a:pPr>
            <a:endParaRPr lang="en-US" sz="2800" b="1" dirty="0">
              <a:cs typeface="Times New Roman" pitchFamily="18" charset="0"/>
            </a:endParaRPr>
          </a:p>
          <a:p>
            <a:pPr marL="0" indent="0">
              <a:buNone/>
            </a:pPr>
            <a:r>
              <a:rPr lang="en-US" sz="2800" dirty="0">
                <a:cs typeface="Times New Roman" pitchFamily="18" charset="0"/>
              </a:rPr>
              <a:t>When we using recursive function, we have to define some exit condition from the function to prevent infinite function call.</a:t>
            </a: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1520" y="1268760"/>
            <a:ext cx="3493911" cy="32403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978359" y="195972"/>
            <a:ext cx="4900909" cy="63293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1571636"/>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Storage Classes</a:t>
            </a:r>
            <a:endParaRPr lang="en-US" sz="6600" b="1" dirty="0">
              <a:solidFill>
                <a:schemeClr val="tx1"/>
              </a:solidFill>
            </a:endParaRPr>
          </a:p>
        </p:txBody>
      </p:sp>
    </p:spTree>
    <p:extLst>
      <p:ext uri="{BB962C8B-B14F-4D97-AF65-F5344CB8AC3E}">
        <p14:creationId xmlns="" xmlns:p14="http://schemas.microsoft.com/office/powerpoint/2010/main" val="13534259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Storage Class</a:t>
            </a: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t>Every variable in C programming has two properties: type and storage class.</a:t>
            </a:r>
          </a:p>
          <a:p>
            <a:pPr marL="0" indent="0">
              <a:buNone/>
            </a:pPr>
            <a:r>
              <a:rPr lang="en-US" sz="2800" dirty="0"/>
              <a:t>Type refers to the data type of a variable. And, storage class determines the scope, visibility and lifetime of a variable.</a:t>
            </a:r>
          </a:p>
          <a:p>
            <a:pPr marL="0" indent="0">
              <a:buNone/>
            </a:pPr>
            <a:r>
              <a:rPr lang="en-US" sz="2800" dirty="0"/>
              <a:t>There are 4 types of storage class:</a:t>
            </a:r>
          </a:p>
          <a:p>
            <a:pPr>
              <a:buFont typeface="Wingdings" pitchFamily="2" charset="2"/>
              <a:buChar char="Ø"/>
            </a:pPr>
            <a:r>
              <a:rPr lang="en-US" sz="2800" dirty="0"/>
              <a:t>automatic</a:t>
            </a:r>
          </a:p>
          <a:p>
            <a:pPr>
              <a:buFont typeface="Wingdings" pitchFamily="2" charset="2"/>
              <a:buChar char="Ø"/>
            </a:pPr>
            <a:r>
              <a:rPr lang="en-US" sz="2800" dirty="0"/>
              <a:t>external</a:t>
            </a:r>
          </a:p>
          <a:p>
            <a:pPr>
              <a:buFont typeface="Wingdings" pitchFamily="2" charset="2"/>
              <a:buChar char="Ø"/>
            </a:pPr>
            <a:r>
              <a:rPr lang="en-US" sz="2800" dirty="0"/>
              <a:t>static</a:t>
            </a:r>
          </a:p>
          <a:p>
            <a:pPr>
              <a:buFont typeface="Wingdings" pitchFamily="2" charset="2"/>
              <a:buChar char="Ø"/>
            </a:pPr>
            <a:r>
              <a:rPr lang="en-US" sz="2800" dirty="0"/>
              <a:t>register</a:t>
            </a: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692696"/>
            <a:ext cx="8542784" cy="2677656"/>
          </a:xfrm>
          <a:prstGeom prst="rect">
            <a:avLst/>
          </a:prstGeom>
        </p:spPr>
        <p:txBody>
          <a:bodyPr wrap="square">
            <a:spAutoFit/>
          </a:bodyPr>
          <a:lstStyle/>
          <a:p>
            <a:pPr>
              <a:spcBef>
                <a:spcPct val="50000"/>
              </a:spcBef>
              <a:buClr>
                <a:srgbClr val="4F81BD"/>
              </a:buClr>
            </a:pPr>
            <a:r>
              <a:rPr lang="en-US" sz="2400" dirty="0" smtClean="0">
                <a:solidFill>
                  <a:prstClr val="black"/>
                </a:solidFill>
              </a:rPr>
              <a:t>                      </a:t>
            </a:r>
          </a:p>
          <a:p>
            <a:pPr>
              <a:spcBef>
                <a:spcPct val="50000"/>
              </a:spcBef>
              <a:buClr>
                <a:srgbClr val="4F81BD"/>
              </a:buClr>
            </a:pPr>
            <a:endParaRPr lang="en-US" sz="2400" dirty="0">
              <a:solidFill>
                <a:prstClr val="black"/>
              </a:solidFill>
            </a:endParaRPr>
          </a:p>
          <a:p>
            <a:pPr>
              <a:spcBef>
                <a:spcPct val="50000"/>
              </a:spcBef>
              <a:buClr>
                <a:srgbClr val="4F81BD"/>
              </a:buClr>
            </a:pPr>
            <a:r>
              <a:rPr lang="en-US" sz="2400" dirty="0" smtClean="0">
                <a:solidFill>
                  <a:prstClr val="black"/>
                </a:solidFill>
              </a:rPr>
              <a:t>                                           </a:t>
            </a:r>
            <a:endParaRPr lang="en-US" sz="2400" dirty="0">
              <a:solidFill>
                <a:prstClr val="black"/>
              </a:solidFill>
            </a:endParaRPr>
          </a:p>
          <a:p>
            <a:endParaRPr lang="en-CA" sz="2400" dirty="0" smtClean="0">
              <a:solidFill>
                <a:prstClr val="black"/>
              </a:solidFill>
            </a:endParaRPr>
          </a:p>
          <a:p>
            <a:endParaRPr lang="en-IN" sz="2400" b="1" dirty="0" smtClean="0">
              <a:solidFill>
                <a:prstClr val="black"/>
              </a:solidFill>
              <a:latin typeface="Arial" panose="020B0604020202020204" pitchFamily="34" charset="0"/>
              <a:cs typeface="Arial" panose="020B0604020202020204" pitchFamily="34" charset="0"/>
            </a:endParaRPr>
          </a:p>
          <a:p>
            <a:endParaRPr lang="en-IN" sz="2400" b="1" dirty="0">
              <a:solidFill>
                <a:prstClr val="black"/>
              </a:solidFill>
              <a:latin typeface="Arial" panose="020B0604020202020204" pitchFamily="34" charset="0"/>
              <a:cs typeface="Arial" panose="020B0604020202020204" pitchFamily="34" charset="0"/>
            </a:endParaRPr>
          </a:p>
        </p:txBody>
      </p:sp>
      <p:pic>
        <p:nvPicPr>
          <p:cNvPr id="46082" name="Picture 2" descr="Image result for storage classes in c"/>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23528" y="1268760"/>
            <a:ext cx="8533479" cy="35283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6161237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480" y="692696"/>
            <a:ext cx="8577968" cy="5472608"/>
          </a:xfrm>
        </p:spPr>
        <p:txBody>
          <a:bodyPr>
            <a:normAutofit/>
          </a:bodyPr>
          <a:lstStyle/>
          <a:p>
            <a:pPr marL="0" indent="0">
              <a:buNone/>
            </a:pPr>
            <a:endParaRPr lang="en-US" sz="2400" dirty="0">
              <a:cs typeface="Times New Roman" pitchFamily="18" charset="0"/>
            </a:endParaRPr>
          </a:p>
          <a:p>
            <a:pPr marL="0" indent="0">
              <a:buNone/>
            </a:pPr>
            <a:r>
              <a:rPr lang="en-US" sz="2400" dirty="0" smtClean="0">
                <a:cs typeface="Times New Roman" pitchFamily="18" charset="0"/>
              </a:rPr>
              <a:t>By default auto storage class is used for all local variables. It is also known as automatic variables.</a:t>
            </a:r>
          </a:p>
          <a:p>
            <a:pPr marL="0" indent="0">
              <a:buNone/>
            </a:pPr>
            <a:endParaRPr lang="en-US" sz="2400" dirty="0" smtClean="0">
              <a:cs typeface="Times New Roman" pitchFamily="18" charset="0"/>
            </a:endParaRPr>
          </a:p>
          <a:p>
            <a:pPr marL="0">
              <a:buNone/>
            </a:pPr>
            <a:r>
              <a:rPr lang="en-US" sz="2000" b="1" dirty="0" smtClean="0">
                <a:cs typeface="Times New Roman" pitchFamily="18" charset="0"/>
              </a:rPr>
              <a:t>Example:</a:t>
            </a:r>
            <a:endParaRPr lang="en-US" sz="2000" dirty="0" smtClean="0">
              <a:cs typeface="Times New Roman" pitchFamily="18" charset="0"/>
            </a:endParaRPr>
          </a:p>
          <a:p>
            <a:pPr>
              <a:buNone/>
            </a:pPr>
            <a:r>
              <a:rPr lang="en-US" sz="2000" dirty="0" smtClean="0">
                <a:cs typeface="Times New Roman" pitchFamily="18" charset="0"/>
              </a:rPr>
              <a:t>#include&lt;</a:t>
            </a:r>
            <a:r>
              <a:rPr lang="en-US" sz="2000" dirty="0" err="1" smtClean="0">
                <a:cs typeface="Times New Roman" pitchFamily="18" charset="0"/>
              </a:rPr>
              <a:t>stdio.h</a:t>
            </a:r>
            <a:r>
              <a:rPr lang="en-US" sz="2000" dirty="0" smtClean="0">
                <a:cs typeface="Times New Roman" pitchFamily="18" charset="0"/>
              </a:rPr>
              <a:t>&gt;</a:t>
            </a:r>
          </a:p>
          <a:p>
            <a:pPr>
              <a:buNone/>
            </a:pPr>
            <a:r>
              <a:rPr lang="en-US" sz="2000" dirty="0" smtClean="0">
                <a:cs typeface="Times New Roman" pitchFamily="18" charset="0"/>
              </a:rPr>
              <a:t>void main()</a:t>
            </a:r>
          </a:p>
          <a:p>
            <a:pPr>
              <a:buNone/>
            </a:pPr>
            <a:r>
              <a:rPr lang="en-US" sz="2000" dirty="0" smtClean="0">
                <a:cs typeface="Times New Roman" pitchFamily="18" charset="0"/>
              </a:rPr>
              <a:t>{</a:t>
            </a:r>
          </a:p>
          <a:p>
            <a:pPr>
              <a:buNone/>
            </a:pPr>
            <a:r>
              <a:rPr lang="en-US" sz="2000" dirty="0" smtClean="0">
                <a:cs typeface="Times New Roman" pitchFamily="18" charset="0"/>
              </a:rPr>
              <a:t>	{	auto int i=14;	</a:t>
            </a:r>
          </a:p>
          <a:p>
            <a:pPr>
              <a:buNone/>
            </a:pPr>
            <a:r>
              <a:rPr lang="en-US" sz="2000" dirty="0">
                <a:cs typeface="Times New Roman" pitchFamily="18" charset="0"/>
              </a:rPr>
              <a:t>	</a:t>
            </a:r>
            <a:r>
              <a:rPr lang="en-US" sz="2000" dirty="0" smtClean="0">
                <a:cs typeface="Times New Roman" pitchFamily="18" charset="0"/>
              </a:rPr>
              <a:t>printf("\</a:t>
            </a:r>
            <a:r>
              <a:rPr lang="en-US" sz="2000" dirty="0" err="1" smtClean="0">
                <a:cs typeface="Times New Roman" pitchFamily="18" charset="0"/>
              </a:rPr>
              <a:t>ninside</a:t>
            </a:r>
            <a:r>
              <a:rPr lang="en-US" sz="2000" dirty="0" smtClean="0">
                <a:cs typeface="Times New Roman" pitchFamily="18" charset="0"/>
              </a:rPr>
              <a:t> the block i=%</a:t>
            </a:r>
            <a:r>
              <a:rPr lang="en-US" sz="2000" dirty="0" err="1" smtClean="0">
                <a:cs typeface="Times New Roman" pitchFamily="18" charset="0"/>
              </a:rPr>
              <a:t>d",i</a:t>
            </a:r>
            <a:r>
              <a:rPr lang="en-US" sz="2000" dirty="0" smtClean="0">
                <a:cs typeface="Times New Roman" pitchFamily="18" charset="0"/>
              </a:rPr>
              <a:t>);</a:t>
            </a:r>
          </a:p>
          <a:p>
            <a:pPr>
              <a:buNone/>
            </a:pPr>
            <a:r>
              <a:rPr lang="en-US" sz="2000" dirty="0" smtClean="0">
                <a:cs typeface="Times New Roman" pitchFamily="18" charset="0"/>
              </a:rPr>
              <a:t>	}</a:t>
            </a:r>
          </a:p>
          <a:p>
            <a:pPr>
              <a:buNone/>
            </a:pPr>
            <a:r>
              <a:rPr lang="en-US" sz="2000" dirty="0" smtClean="0">
                <a:cs typeface="Times New Roman" pitchFamily="18" charset="0"/>
              </a:rPr>
              <a:t>//printf("\</a:t>
            </a:r>
            <a:r>
              <a:rPr lang="en-US" sz="2000" dirty="0" err="1" smtClean="0">
                <a:cs typeface="Times New Roman" pitchFamily="18" charset="0"/>
              </a:rPr>
              <a:t>noutside</a:t>
            </a:r>
            <a:r>
              <a:rPr lang="en-US" sz="2000" dirty="0" smtClean="0">
                <a:cs typeface="Times New Roman" pitchFamily="18" charset="0"/>
              </a:rPr>
              <a:t> the block i=%</a:t>
            </a:r>
            <a:r>
              <a:rPr lang="en-US" sz="2000" dirty="0" err="1" smtClean="0">
                <a:cs typeface="Times New Roman" pitchFamily="18" charset="0"/>
              </a:rPr>
              <a:t>d",i</a:t>
            </a:r>
            <a:r>
              <a:rPr lang="en-US" sz="2000" dirty="0" smtClean="0">
                <a:cs typeface="Times New Roman" pitchFamily="18" charset="0"/>
              </a:rPr>
              <a:t>);// i value cannot be accessed outside the block</a:t>
            </a:r>
          </a:p>
          <a:p>
            <a:pPr>
              <a:buNone/>
            </a:pPr>
            <a:r>
              <a:rPr lang="en-US" sz="2000" dirty="0" smtClean="0">
                <a:cs typeface="Times New Roman" pitchFamily="18" charset="0"/>
              </a:rPr>
              <a:t>}</a:t>
            </a: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Arial" pitchFamily="34" charset="0"/>
                <a:cs typeface="Arial" pitchFamily="34" charset="0"/>
              </a:rPr>
              <a:t>Auto storage class</a:t>
            </a:r>
            <a:endParaRPr lang="en-US" sz="3600"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1417160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Why C?</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fontScale="92500" lnSpcReduction="10000"/>
          </a:bodyPr>
          <a:lstStyle/>
          <a:p>
            <a:pPr>
              <a:buNone/>
            </a:pPr>
            <a:r>
              <a:rPr lang="en-US" sz="2800" dirty="0" smtClean="0"/>
              <a:t>In 1969  -UNIX Operating system was developed in assembly language but there is one problem – </a:t>
            </a:r>
          </a:p>
          <a:p>
            <a:pPr>
              <a:buNone/>
            </a:pPr>
            <a:r>
              <a:rPr lang="en-US" sz="2800" b="1" dirty="0" smtClean="0"/>
              <a:t> Portability </a:t>
            </a:r>
          </a:p>
          <a:p>
            <a:pPr>
              <a:buNone/>
            </a:pPr>
            <a:r>
              <a:rPr lang="en-US" sz="2800" dirty="0" smtClean="0"/>
              <a:t>		ability to run your code anywhere you want.</a:t>
            </a:r>
          </a:p>
          <a:p>
            <a:pPr>
              <a:buNone/>
            </a:pPr>
            <a:r>
              <a:rPr lang="en-US" sz="2800" b="1" dirty="0" smtClean="0"/>
              <a:t>Less Line of Code</a:t>
            </a:r>
          </a:p>
          <a:p>
            <a:pPr>
              <a:buNone/>
            </a:pPr>
            <a:r>
              <a:rPr lang="en-US" sz="2800" b="1" dirty="0" smtClean="0"/>
              <a:t>Procedural Programming</a:t>
            </a:r>
          </a:p>
          <a:p>
            <a:pPr>
              <a:buNone/>
            </a:pPr>
            <a:r>
              <a:rPr lang="en-US" sz="2800" b="1" dirty="0" smtClean="0"/>
              <a:t>Middle Level Language</a:t>
            </a:r>
          </a:p>
          <a:p>
            <a:pPr lvl="1">
              <a:buFont typeface="Wingdings" pitchFamily="2" charset="2"/>
              <a:buChar char="Ø"/>
            </a:pPr>
            <a:r>
              <a:rPr lang="en-US" sz="2400" dirty="0" smtClean="0"/>
              <a:t>Direct access to memory through pointers</a:t>
            </a:r>
          </a:p>
          <a:p>
            <a:pPr lvl="1">
              <a:buFont typeface="Wingdings" pitchFamily="2" charset="2"/>
              <a:buChar char="Ø"/>
            </a:pPr>
            <a:r>
              <a:rPr lang="en-US" sz="2400" dirty="0" smtClean="0"/>
              <a:t>Bit manipulation using bitwise operators</a:t>
            </a:r>
          </a:p>
          <a:p>
            <a:pPr lvl="1">
              <a:buFont typeface="Wingdings" pitchFamily="2" charset="2"/>
              <a:buChar char="Ø"/>
            </a:pPr>
            <a:r>
              <a:rPr lang="en-US" sz="2400" dirty="0" smtClean="0"/>
              <a:t>Writing assembly code within C Code</a:t>
            </a:r>
          </a:p>
          <a:p>
            <a:pPr marL="0">
              <a:spcBef>
                <a:spcPts val="2400"/>
              </a:spcBef>
              <a:buNone/>
            </a:pPr>
            <a:r>
              <a:rPr lang="en-US" sz="2800" b="1" dirty="0" smtClean="0"/>
              <a:t>Wide variety of built in functions, Standard libraries and header files</a:t>
            </a:r>
          </a:p>
          <a:p>
            <a:pPr>
              <a:buNone/>
            </a:pPr>
            <a:r>
              <a:rPr lang="en-US" sz="2800" dirty="0" err="1" smtClean="0"/>
              <a:t>s</a:t>
            </a:r>
            <a:r>
              <a:rPr lang="en-US" sz="2800" dirty="0" err="1" smtClean="0"/>
              <a:t>tdio.h</a:t>
            </a:r>
            <a:r>
              <a:rPr lang="en-US" sz="2800" dirty="0" smtClean="0"/>
              <a:t>, </a:t>
            </a:r>
            <a:r>
              <a:rPr lang="en-US" sz="2800" dirty="0" err="1" smtClean="0"/>
              <a:t>math.h</a:t>
            </a:r>
            <a:r>
              <a:rPr lang="en-US" sz="2800" dirty="0" smtClean="0"/>
              <a:t>, </a:t>
            </a:r>
            <a:r>
              <a:rPr lang="en-US" sz="2800" dirty="0" err="1" smtClean="0"/>
              <a:t>string.h</a:t>
            </a:r>
            <a:r>
              <a:rPr lang="en-US" sz="2800" dirty="0" smtClean="0"/>
              <a:t>, </a:t>
            </a:r>
            <a:r>
              <a:rPr lang="en-US" sz="2800" dirty="0" err="1" smtClean="0"/>
              <a:t>scanf</a:t>
            </a:r>
            <a:r>
              <a:rPr lang="en-US" sz="2800" dirty="0" smtClean="0"/>
              <a:t>, </a:t>
            </a:r>
            <a:r>
              <a:rPr lang="en-US" sz="2800" dirty="0" err="1" smtClean="0"/>
              <a:t>printf</a:t>
            </a:r>
            <a:r>
              <a:rPr lang="en-US" sz="2800" dirty="0" smtClean="0"/>
              <a:t> </a:t>
            </a:r>
            <a:r>
              <a:rPr lang="en-US" sz="2800" dirty="0" err="1" smtClean="0"/>
              <a:t>stc</a:t>
            </a:r>
            <a:r>
              <a:rPr lang="en-US" sz="2800" dirty="0" smtClean="0"/>
              <a:t>.</a:t>
            </a:r>
          </a:p>
          <a:p>
            <a:pPr>
              <a:buNone/>
            </a:pPr>
            <a:endParaRPr lang="en-US" sz="2800" b="1"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43655"/>
            <a:ext cx="8229600" cy="6248400"/>
          </a:xfrm>
        </p:spPr>
        <p:txBody>
          <a:bodyPr>
            <a:normAutofit/>
          </a:bodyPr>
          <a:lstStyle/>
          <a:p>
            <a:pPr>
              <a:buNone/>
            </a:pPr>
            <a:endParaRPr lang="en-US" sz="2400" b="1" dirty="0">
              <a:cs typeface="Times New Roman" pitchFamily="18" charset="0"/>
            </a:endParaRPr>
          </a:p>
          <a:p>
            <a:pPr>
              <a:buFont typeface="Wingdings" panose="05000000000000000000" pitchFamily="2" charset="2"/>
              <a:buChar char="Ø"/>
            </a:pPr>
            <a:r>
              <a:rPr lang="en-US" sz="2400" dirty="0" smtClean="0">
                <a:cs typeface="Times New Roman" pitchFamily="18" charset="0"/>
              </a:rPr>
              <a:t>A variable that declared outside the function is called external variables or global variables. </a:t>
            </a:r>
          </a:p>
          <a:p>
            <a:pPr marL="0" indent="0">
              <a:buNone/>
            </a:pPr>
            <a:endParaRPr lang="en-US" sz="2400" dirty="0" smtClean="0">
              <a:cs typeface="Times New Roman" pitchFamily="18" charset="0"/>
            </a:endParaRPr>
          </a:p>
          <a:p>
            <a:pPr>
              <a:buFont typeface="Wingdings" panose="05000000000000000000" pitchFamily="2" charset="2"/>
              <a:buChar char="Ø"/>
            </a:pPr>
            <a:r>
              <a:rPr lang="en-US" sz="2400" dirty="0" smtClean="0">
                <a:cs typeface="Times New Roman" pitchFamily="18" charset="0"/>
              </a:rPr>
              <a:t>It can be accessed anywhere in the program. It is used if one or more files share same variable names.</a:t>
            </a:r>
          </a:p>
          <a:p>
            <a:pPr marL="0" indent="0">
              <a:buNone/>
            </a:pPr>
            <a:endParaRPr lang="en-US" sz="2400" dirty="0" smtClean="0">
              <a:cs typeface="Times New Roman" pitchFamily="18" charset="0"/>
            </a:endParaRPr>
          </a:p>
          <a:p>
            <a:pPr>
              <a:buFont typeface="Wingdings" panose="05000000000000000000" pitchFamily="2" charset="2"/>
              <a:buChar char="Ø"/>
            </a:pPr>
            <a:r>
              <a:rPr lang="en-US" sz="2400" dirty="0" smtClean="0">
                <a:cs typeface="Times New Roman" pitchFamily="18" charset="0"/>
              </a:rPr>
              <a:t>Default storage class for all global variable is extern.</a:t>
            </a:r>
          </a:p>
          <a:p>
            <a:endParaRPr lang="en-US" sz="3600" dirty="0">
              <a:cs typeface="Times New Roman" pitchFamily="18" charset="0"/>
            </a:endParaRPr>
          </a:p>
        </p:txBody>
      </p:sp>
      <p:sp>
        <p:nvSpPr>
          <p:cNvPr id="4" name="Rectangle 3"/>
          <p:cNvSpPr/>
          <p:nvPr/>
        </p:nvSpPr>
        <p:spPr>
          <a:xfrm>
            <a:off x="8261"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Arial" pitchFamily="34" charset="0"/>
                <a:cs typeface="Arial" pitchFamily="34" charset="0"/>
              </a:rPr>
              <a:t>Extern storage class</a:t>
            </a:r>
            <a:endParaRPr lang="en-US" sz="3600"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7500102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590549"/>
            <a:ext cx="8229600" cy="6248400"/>
          </a:xfrm>
        </p:spPr>
        <p:txBody>
          <a:bodyPr numCol="2">
            <a:noAutofit/>
          </a:bodyPr>
          <a:lstStyle/>
          <a:p>
            <a:pPr>
              <a:buNone/>
            </a:pPr>
            <a:r>
              <a:rPr lang="en-US" sz="2000" b="1" dirty="0" smtClean="0">
                <a:cs typeface="Times New Roman" pitchFamily="18" charset="0"/>
              </a:rPr>
              <a:t>Example:</a:t>
            </a:r>
            <a:endParaRPr lang="en-US" sz="2000" dirty="0" smtClean="0">
              <a:cs typeface="Times New Roman" pitchFamily="18" charset="0"/>
            </a:endParaRPr>
          </a:p>
          <a:p>
            <a:pPr>
              <a:buNone/>
            </a:pPr>
            <a:r>
              <a:rPr lang="en-US" sz="2000" dirty="0" smtClean="0">
                <a:cs typeface="Times New Roman" pitchFamily="18" charset="0"/>
              </a:rPr>
              <a:t>#include&lt;</a:t>
            </a:r>
            <a:r>
              <a:rPr lang="en-US" sz="2000" dirty="0" err="1" smtClean="0">
                <a:cs typeface="Times New Roman" pitchFamily="18" charset="0"/>
              </a:rPr>
              <a:t>stdio.h</a:t>
            </a:r>
            <a:r>
              <a:rPr lang="en-US" sz="2000" dirty="0" smtClean="0">
                <a:cs typeface="Times New Roman" pitchFamily="18" charset="0"/>
              </a:rPr>
              <a:t>&gt;</a:t>
            </a:r>
          </a:p>
          <a:p>
            <a:pPr>
              <a:buNone/>
            </a:pPr>
            <a:r>
              <a:rPr lang="en-US" sz="2000" dirty="0" smtClean="0">
                <a:cs typeface="Times New Roman" pitchFamily="18" charset="0"/>
              </a:rPr>
              <a:t>int x = 20 ; //global variable</a:t>
            </a:r>
          </a:p>
          <a:p>
            <a:pPr>
              <a:buNone/>
            </a:pPr>
            <a:r>
              <a:rPr lang="en-US" sz="2000" dirty="0" smtClean="0">
                <a:cs typeface="Times New Roman" pitchFamily="18" charset="0"/>
              </a:rPr>
              <a:t>void main( )</a:t>
            </a:r>
          </a:p>
          <a:p>
            <a:pPr>
              <a:buNone/>
            </a:pPr>
            <a:r>
              <a:rPr lang="en-US" sz="2000" dirty="0" smtClean="0">
                <a:cs typeface="Times New Roman" pitchFamily="18" charset="0"/>
              </a:rPr>
              <a:t>{</a:t>
            </a:r>
          </a:p>
          <a:p>
            <a:pPr>
              <a:buNone/>
            </a:pPr>
            <a:r>
              <a:rPr lang="en-US" sz="2000" dirty="0" smtClean="0">
                <a:cs typeface="Times New Roman" pitchFamily="18" charset="0"/>
              </a:rPr>
              <a:t>int x=23;          //local variable</a:t>
            </a:r>
          </a:p>
          <a:p>
            <a:pPr>
              <a:buNone/>
            </a:pPr>
            <a:r>
              <a:rPr lang="en-US" sz="2000" dirty="0" smtClean="0">
                <a:cs typeface="Times New Roman" pitchFamily="18" charset="0"/>
              </a:rPr>
              <a:t>void show();</a:t>
            </a:r>
          </a:p>
          <a:p>
            <a:pPr>
              <a:buNone/>
            </a:pPr>
            <a:r>
              <a:rPr lang="en-US" sz="2000" dirty="0" smtClean="0">
                <a:cs typeface="Times New Roman" pitchFamily="18" charset="0"/>
              </a:rPr>
              <a:t>printf(" %d ",x);   //here local variable 		value is taken</a:t>
            </a:r>
          </a:p>
          <a:p>
            <a:pPr>
              <a:buNone/>
            </a:pPr>
            <a:r>
              <a:rPr lang="en-US" sz="2000" dirty="0" smtClean="0">
                <a:cs typeface="Times New Roman" pitchFamily="18" charset="0"/>
              </a:rPr>
              <a:t>show();</a:t>
            </a:r>
          </a:p>
          <a:p>
            <a:pPr>
              <a:buNone/>
            </a:pPr>
            <a:r>
              <a:rPr lang="en-US" sz="2000" dirty="0" err="1" smtClean="0">
                <a:cs typeface="Times New Roman" pitchFamily="18" charset="0"/>
              </a:rPr>
              <a:t>getch</a:t>
            </a:r>
            <a:r>
              <a:rPr lang="en-US" sz="2000" dirty="0" smtClean="0">
                <a:cs typeface="Times New Roman" pitchFamily="18" charset="0"/>
              </a:rPr>
              <a:t>();</a:t>
            </a:r>
          </a:p>
          <a:p>
            <a:pPr>
              <a:buNone/>
            </a:pPr>
            <a:r>
              <a:rPr lang="en-US" sz="2000" dirty="0" smtClean="0">
                <a:cs typeface="Times New Roman" pitchFamily="18" charset="0"/>
              </a:rPr>
              <a:t>}</a:t>
            </a:r>
          </a:p>
          <a:p>
            <a:pPr>
              <a:buNone/>
            </a:pPr>
            <a:r>
              <a:rPr lang="en-US" sz="2000" dirty="0" smtClean="0">
                <a:cs typeface="Times New Roman" pitchFamily="18" charset="0"/>
              </a:rPr>
              <a:t>void show()</a:t>
            </a:r>
          </a:p>
          <a:p>
            <a:pPr>
              <a:buNone/>
            </a:pPr>
            <a:r>
              <a:rPr lang="en-US" sz="2000" dirty="0" smtClean="0">
                <a:cs typeface="Times New Roman" pitchFamily="18" charset="0"/>
              </a:rPr>
              <a:t>{</a:t>
            </a:r>
          </a:p>
          <a:p>
            <a:pPr>
              <a:buNone/>
            </a:pPr>
            <a:r>
              <a:rPr lang="en-US" sz="2000" dirty="0" smtClean="0">
                <a:cs typeface="Times New Roman" pitchFamily="18" charset="0"/>
              </a:rPr>
              <a:t>printf("\</a:t>
            </a:r>
            <a:r>
              <a:rPr lang="en-US" sz="2000" dirty="0" err="1" smtClean="0">
                <a:cs typeface="Times New Roman" pitchFamily="18" charset="0"/>
              </a:rPr>
              <a:t>n%d</a:t>
            </a:r>
            <a:r>
              <a:rPr lang="en-US" sz="2000" dirty="0" smtClean="0">
                <a:cs typeface="Times New Roman" pitchFamily="18" charset="0"/>
              </a:rPr>
              <a:t>",</a:t>
            </a:r>
            <a:r>
              <a:rPr lang="en-US" sz="2000" dirty="0">
                <a:cs typeface="Times New Roman" pitchFamily="18" charset="0"/>
              </a:rPr>
              <a:t>x</a:t>
            </a:r>
            <a:r>
              <a:rPr lang="en-US" sz="2000" dirty="0" smtClean="0">
                <a:cs typeface="Times New Roman" pitchFamily="18" charset="0"/>
              </a:rPr>
              <a:t>); //here global variable</a:t>
            </a:r>
          </a:p>
          <a:p>
            <a:pPr>
              <a:buNone/>
            </a:pPr>
            <a:r>
              <a:rPr lang="en-US" sz="2000" dirty="0" smtClean="0">
                <a:cs typeface="Times New Roman" pitchFamily="18" charset="0"/>
              </a:rPr>
              <a:t>}			value is taken</a:t>
            </a:r>
          </a:p>
          <a:p>
            <a:pPr>
              <a:buNone/>
            </a:pPr>
            <a:endParaRPr lang="en-US" sz="1600" dirty="0"/>
          </a:p>
        </p:txBody>
      </p:sp>
      <p:sp>
        <p:nvSpPr>
          <p:cNvPr id="4" name="Rectangle 3"/>
          <p:cNvSpPr/>
          <p:nvPr/>
        </p:nvSpPr>
        <p:spPr>
          <a:xfrm>
            <a:off x="8261"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Arial" pitchFamily="34" charset="0"/>
                <a:cs typeface="Arial" pitchFamily="34" charset="0"/>
              </a:rPr>
              <a:t>Extern storage class</a:t>
            </a:r>
            <a:endParaRPr lang="en-US" sz="3600"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15542712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5" y="609600"/>
            <a:ext cx="8229600" cy="6248400"/>
          </a:xfrm>
        </p:spPr>
        <p:txBody>
          <a:bodyPr>
            <a:normAutofit/>
          </a:bodyPr>
          <a:lstStyle/>
          <a:p>
            <a:pPr>
              <a:buNone/>
            </a:pPr>
            <a:endParaRPr lang="en-US" sz="2000" dirty="0">
              <a:cs typeface="Times New Roman" pitchFamily="18" charset="0"/>
            </a:endParaRPr>
          </a:p>
          <a:p>
            <a:pPr marL="0" indent="0">
              <a:buNone/>
            </a:pPr>
            <a:r>
              <a:rPr lang="en-US" sz="2800" dirty="0" smtClean="0">
                <a:cs typeface="Times New Roman" pitchFamily="18" charset="0"/>
              </a:rPr>
              <a:t>static variables are initialized only once at time of program creation. </a:t>
            </a:r>
          </a:p>
          <a:p>
            <a:pPr>
              <a:buFont typeface="Wingdings" panose="05000000000000000000" pitchFamily="2" charset="2"/>
              <a:buChar char="Ø"/>
            </a:pPr>
            <a:endParaRPr lang="en-US" sz="2800" dirty="0">
              <a:cs typeface="Times New Roman" pitchFamily="18" charset="0"/>
            </a:endParaRPr>
          </a:p>
          <a:p>
            <a:pPr marL="0" indent="0">
              <a:buNone/>
            </a:pPr>
            <a:r>
              <a:rPr lang="en-US" sz="2800" dirty="0" smtClean="0">
                <a:cs typeface="Times New Roman" pitchFamily="18" charset="0"/>
              </a:rPr>
              <a:t>It exists at end of the program. It maintains the value between multiple function calls.</a:t>
            </a:r>
            <a:endParaRPr lang="en-US" sz="2400" dirty="0" smtClean="0">
              <a:cs typeface="Times New Roman" pitchFamily="18" charset="0"/>
            </a:endParaRPr>
          </a:p>
          <a:p>
            <a:pPr>
              <a:buNone/>
            </a:pPr>
            <a:r>
              <a:rPr lang="en-US" sz="2800" dirty="0" smtClean="0">
                <a:cs typeface="Times New Roman" pitchFamily="18" charset="0"/>
              </a:rPr>
              <a:t>	</a:t>
            </a:r>
          </a:p>
          <a:p>
            <a:pPr>
              <a:buNone/>
            </a:pPr>
            <a:r>
              <a:rPr lang="en-US" sz="2800" dirty="0" smtClean="0">
                <a:cs typeface="Times New Roman" pitchFamily="18" charset="0"/>
              </a:rPr>
              <a:t>There are two types of static variables available in C.</a:t>
            </a:r>
            <a:endParaRPr lang="en-US" sz="2400" dirty="0" smtClean="0">
              <a:cs typeface="Times New Roman" pitchFamily="18" charset="0"/>
            </a:endParaRPr>
          </a:p>
          <a:p>
            <a:pPr lvl="2">
              <a:buFont typeface="Wingdings" pitchFamily="2" charset="2"/>
              <a:buChar char="§"/>
            </a:pPr>
            <a:r>
              <a:rPr lang="en-US" dirty="0" smtClean="0">
                <a:cs typeface="Times New Roman" pitchFamily="18" charset="0"/>
              </a:rPr>
              <a:t>Local/internal static variables</a:t>
            </a:r>
            <a:endParaRPr lang="en-US" sz="2000" dirty="0" smtClean="0">
              <a:cs typeface="Times New Roman" pitchFamily="18" charset="0"/>
            </a:endParaRPr>
          </a:p>
          <a:p>
            <a:pPr lvl="2">
              <a:buFont typeface="Wingdings" pitchFamily="2" charset="2"/>
              <a:buChar char="§"/>
            </a:pPr>
            <a:r>
              <a:rPr lang="en-US" dirty="0" smtClean="0">
                <a:cs typeface="Times New Roman" pitchFamily="18" charset="0"/>
              </a:rPr>
              <a:t>Global/external static variables</a:t>
            </a:r>
            <a:endParaRPr lang="en-US" sz="2000" dirty="0" smtClean="0">
              <a:cs typeface="Times New Roman" pitchFamily="18" charset="0"/>
            </a:endParaRPr>
          </a:p>
          <a:p>
            <a:pPr marL="0" indent="0">
              <a:buNone/>
            </a:pPr>
            <a:endParaRPr lang="en-US" dirty="0">
              <a:cs typeface="Times New Roman" pitchFamily="18" charset="0"/>
            </a:endParaRPr>
          </a:p>
        </p:txBody>
      </p:sp>
      <p:sp>
        <p:nvSpPr>
          <p:cNvPr id="4" name="Rectangle 3"/>
          <p:cNvSpPr/>
          <p:nvPr/>
        </p:nvSpPr>
        <p:spPr>
          <a:xfrm>
            <a:off x="-13255"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Arial" pitchFamily="34" charset="0"/>
                <a:cs typeface="Arial" pitchFamily="34" charset="0"/>
              </a:rPr>
              <a:t>static storage class</a:t>
            </a:r>
            <a:endParaRPr lang="en-US" sz="3600"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72553109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92696"/>
            <a:ext cx="8229600" cy="6248400"/>
          </a:xfrm>
        </p:spPr>
        <p:txBody>
          <a:bodyPr>
            <a:normAutofit fontScale="77500" lnSpcReduction="20000"/>
          </a:bodyPr>
          <a:lstStyle/>
          <a:p>
            <a:pPr>
              <a:buNone/>
            </a:pPr>
            <a:r>
              <a:rPr lang="en-US" b="1" dirty="0">
                <a:cs typeface="Times New Roman" pitchFamily="18" charset="0"/>
              </a:rPr>
              <a:t>Example:</a:t>
            </a:r>
            <a:endParaRPr lang="en-US" sz="2800" dirty="0">
              <a:cs typeface="Times New Roman" pitchFamily="18" charset="0"/>
            </a:endParaRPr>
          </a:p>
          <a:p>
            <a:pPr>
              <a:buNone/>
            </a:pPr>
            <a:r>
              <a:rPr lang="en-US" dirty="0">
                <a:cs typeface="Times New Roman" pitchFamily="18" charset="0"/>
              </a:rPr>
              <a:t>#include &lt;</a:t>
            </a:r>
            <a:r>
              <a:rPr lang="en-US" dirty="0" err="1">
                <a:cs typeface="Times New Roman" pitchFamily="18" charset="0"/>
              </a:rPr>
              <a:t>stdio.h</a:t>
            </a:r>
            <a:r>
              <a:rPr lang="en-US" dirty="0">
                <a:cs typeface="Times New Roman" pitchFamily="18" charset="0"/>
              </a:rPr>
              <a:t>&gt;  </a:t>
            </a:r>
            <a:endParaRPr lang="en-US" sz="2800" dirty="0">
              <a:cs typeface="Times New Roman" pitchFamily="18" charset="0"/>
            </a:endParaRPr>
          </a:p>
          <a:p>
            <a:pPr>
              <a:buNone/>
            </a:pPr>
            <a:endParaRPr lang="en-US" sz="2800" dirty="0">
              <a:cs typeface="Times New Roman" pitchFamily="18" charset="0"/>
            </a:endParaRPr>
          </a:p>
          <a:p>
            <a:pPr>
              <a:buNone/>
            </a:pPr>
            <a:r>
              <a:rPr lang="en-US" dirty="0">
                <a:cs typeface="Times New Roman" pitchFamily="18" charset="0"/>
              </a:rPr>
              <a:t>void fun() {  </a:t>
            </a:r>
            <a:endParaRPr lang="en-US" sz="2800" dirty="0">
              <a:cs typeface="Times New Roman" pitchFamily="18" charset="0"/>
            </a:endParaRPr>
          </a:p>
          <a:p>
            <a:pPr>
              <a:buNone/>
            </a:pPr>
            <a:r>
              <a:rPr lang="en-US" dirty="0">
                <a:cs typeface="Times New Roman" pitchFamily="18" charset="0"/>
              </a:rPr>
              <a:t>   </a:t>
            </a:r>
            <a:r>
              <a:rPr lang="en-US" dirty="0" smtClean="0">
                <a:cs typeface="Times New Roman" pitchFamily="18" charset="0"/>
              </a:rPr>
              <a:t>	static </a:t>
            </a:r>
            <a:r>
              <a:rPr lang="en-US" dirty="0">
                <a:cs typeface="Times New Roman" pitchFamily="18" charset="0"/>
              </a:rPr>
              <a:t>int i=0;//local static variable  </a:t>
            </a:r>
            <a:endParaRPr lang="en-US" sz="3600" dirty="0">
              <a:cs typeface="Times New Roman" pitchFamily="18" charset="0"/>
            </a:endParaRPr>
          </a:p>
          <a:p>
            <a:pPr>
              <a:buNone/>
            </a:pPr>
            <a:r>
              <a:rPr lang="en-US" dirty="0" smtClean="0">
                <a:cs typeface="Times New Roman" pitchFamily="18" charset="0"/>
              </a:rPr>
              <a:t>	int j=0;     //local variable  </a:t>
            </a:r>
          </a:p>
          <a:p>
            <a:pPr>
              <a:buNone/>
            </a:pPr>
            <a:r>
              <a:rPr lang="en-US" dirty="0" smtClean="0">
                <a:cs typeface="Times New Roman" pitchFamily="18" charset="0"/>
              </a:rPr>
              <a:t>   	i++;  </a:t>
            </a:r>
          </a:p>
          <a:p>
            <a:pPr>
              <a:buNone/>
            </a:pPr>
            <a:r>
              <a:rPr lang="en-US" dirty="0" smtClean="0">
                <a:cs typeface="Times New Roman" pitchFamily="18" charset="0"/>
              </a:rPr>
              <a:t>  	 j++;  </a:t>
            </a:r>
          </a:p>
          <a:p>
            <a:pPr>
              <a:buNone/>
            </a:pPr>
            <a:r>
              <a:rPr lang="en-US" dirty="0" smtClean="0">
                <a:cs typeface="Times New Roman" pitchFamily="18" charset="0"/>
              </a:rPr>
              <a:t>   printf("i= %d  j= %d\n", i, j);  </a:t>
            </a:r>
          </a:p>
          <a:p>
            <a:pPr>
              <a:buNone/>
            </a:pPr>
            <a:r>
              <a:rPr lang="en-US" dirty="0" smtClean="0">
                <a:cs typeface="Times New Roman" pitchFamily="18" charset="0"/>
              </a:rPr>
              <a:t>}  </a:t>
            </a:r>
          </a:p>
          <a:p>
            <a:pPr>
              <a:buNone/>
            </a:pPr>
            <a:r>
              <a:rPr lang="en-US" dirty="0" smtClean="0">
                <a:cs typeface="Times New Roman" pitchFamily="18" charset="0"/>
              </a:rPr>
              <a:t>void main() {  </a:t>
            </a:r>
          </a:p>
          <a:p>
            <a:pPr>
              <a:buNone/>
            </a:pPr>
            <a:r>
              <a:rPr lang="en-US" dirty="0" smtClean="0">
                <a:cs typeface="Times New Roman" pitchFamily="18" charset="0"/>
              </a:rPr>
              <a:t>	printf("global static variable value=%</a:t>
            </a:r>
            <a:r>
              <a:rPr lang="en-US" dirty="0" err="1" smtClean="0">
                <a:cs typeface="Times New Roman" pitchFamily="18" charset="0"/>
              </a:rPr>
              <a:t>d",i</a:t>
            </a:r>
            <a:r>
              <a:rPr lang="en-US" dirty="0" smtClean="0">
                <a:cs typeface="Times New Roman" pitchFamily="18" charset="0"/>
              </a:rPr>
              <a:t>);</a:t>
            </a:r>
          </a:p>
          <a:p>
            <a:pPr>
              <a:buNone/>
            </a:pPr>
            <a:r>
              <a:rPr lang="en-US" dirty="0" smtClean="0">
                <a:cs typeface="Times New Roman" pitchFamily="18" charset="0"/>
              </a:rPr>
              <a:t>  	fun();  </a:t>
            </a:r>
          </a:p>
          <a:p>
            <a:pPr>
              <a:buNone/>
            </a:pPr>
            <a:r>
              <a:rPr lang="en-US" dirty="0" smtClean="0">
                <a:cs typeface="Times New Roman" pitchFamily="18" charset="0"/>
              </a:rPr>
              <a:t>  	fun();  </a:t>
            </a:r>
          </a:p>
          <a:p>
            <a:pPr>
              <a:buNone/>
            </a:pPr>
            <a:r>
              <a:rPr lang="en-US" dirty="0" smtClean="0">
                <a:cs typeface="Times New Roman" pitchFamily="18" charset="0"/>
              </a:rPr>
              <a:t>  	fun();  </a:t>
            </a:r>
          </a:p>
          <a:p>
            <a:pPr>
              <a:buNone/>
            </a:pPr>
            <a:r>
              <a:rPr lang="en-US" dirty="0" smtClean="0">
                <a:cs typeface="Times New Roman" pitchFamily="18" charset="0"/>
              </a:rPr>
              <a:t>}  </a:t>
            </a:r>
          </a:p>
        </p:txBody>
      </p:sp>
      <p:sp>
        <p:nvSpPr>
          <p:cNvPr id="4" name="Rectangle 3"/>
          <p:cNvSpPr/>
          <p:nvPr/>
        </p:nvSpPr>
        <p:spPr>
          <a:xfrm>
            <a:off x="-13255"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Arial" pitchFamily="34" charset="0"/>
                <a:cs typeface="Arial" pitchFamily="34" charset="0"/>
              </a:rPr>
              <a:t>static storage class Example</a:t>
            </a:r>
            <a:endParaRPr lang="en-US" sz="3600"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06013962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631344"/>
            <a:ext cx="8784976" cy="6248400"/>
          </a:xfrm>
        </p:spPr>
        <p:txBody>
          <a:bodyPr>
            <a:normAutofit fontScale="92500" lnSpcReduction="10000"/>
          </a:bodyPr>
          <a:lstStyle/>
          <a:p>
            <a:pPr algn="just">
              <a:buFont typeface="Wingdings" panose="05000000000000000000" pitchFamily="2" charset="2"/>
              <a:buChar char="Ø"/>
            </a:pPr>
            <a:r>
              <a:rPr lang="en-US" sz="2600" dirty="0" smtClean="0">
                <a:cs typeface="Times New Roman" pitchFamily="18" charset="0"/>
              </a:rPr>
              <a:t>register variables allocates the memory in register space. It is used to access the variables very fast than the other variables.</a:t>
            </a:r>
          </a:p>
          <a:p>
            <a:pPr marL="0" indent="0" algn="just">
              <a:buNone/>
            </a:pPr>
            <a:endParaRPr lang="en-US" sz="2600" dirty="0" smtClean="0">
              <a:cs typeface="Times New Roman" pitchFamily="18" charset="0"/>
            </a:endParaRPr>
          </a:p>
          <a:p>
            <a:pPr algn="just">
              <a:buFont typeface="Wingdings" panose="05000000000000000000" pitchFamily="2" charset="2"/>
              <a:buChar char="Ø"/>
            </a:pPr>
            <a:r>
              <a:rPr lang="en-US" sz="2600" dirty="0" smtClean="0">
                <a:cs typeface="Times New Roman" pitchFamily="18" charset="0"/>
              </a:rPr>
              <a:t>We can’t get the address of the register variable. It is mostly used in counter variable.</a:t>
            </a:r>
          </a:p>
          <a:p>
            <a:pPr marL="0" indent="0" algn="just">
              <a:buNone/>
            </a:pPr>
            <a:endParaRPr lang="en-US" sz="2600" dirty="0" smtClean="0">
              <a:cs typeface="Times New Roman" pitchFamily="18" charset="0"/>
            </a:endParaRPr>
          </a:p>
          <a:p>
            <a:pPr algn="just">
              <a:buFont typeface="Wingdings" panose="05000000000000000000" pitchFamily="2" charset="2"/>
              <a:buChar char="Ø"/>
            </a:pPr>
            <a:r>
              <a:rPr lang="en-US" sz="2600" dirty="0" smtClean="0">
                <a:cs typeface="Times New Roman" pitchFamily="18" charset="0"/>
              </a:rPr>
              <a:t>Register variables also declared as global and local.</a:t>
            </a:r>
          </a:p>
          <a:p>
            <a:pPr>
              <a:buNone/>
            </a:pPr>
            <a:r>
              <a:rPr lang="en-US" sz="2000" b="1" dirty="0" smtClean="0">
                <a:cs typeface="Times New Roman" pitchFamily="18" charset="0"/>
              </a:rPr>
              <a:t>Example:</a:t>
            </a:r>
          </a:p>
          <a:p>
            <a:pPr>
              <a:buNone/>
            </a:pPr>
            <a:r>
              <a:rPr lang="en-US" sz="2200" dirty="0" smtClean="0">
                <a:cs typeface="Times New Roman" pitchFamily="18" charset="0"/>
              </a:rPr>
              <a:t>#include&lt;</a:t>
            </a:r>
            <a:r>
              <a:rPr lang="en-US" sz="2200" dirty="0" err="1" smtClean="0">
                <a:cs typeface="Times New Roman" pitchFamily="18" charset="0"/>
              </a:rPr>
              <a:t>stdio.h</a:t>
            </a:r>
            <a:r>
              <a:rPr lang="en-US" sz="2200" dirty="0" smtClean="0">
                <a:cs typeface="Times New Roman" pitchFamily="18" charset="0"/>
              </a:rPr>
              <a:t>&gt;</a:t>
            </a:r>
          </a:p>
          <a:p>
            <a:pPr>
              <a:buNone/>
            </a:pPr>
            <a:r>
              <a:rPr lang="en-US" sz="2200" dirty="0" smtClean="0">
                <a:cs typeface="Times New Roman" pitchFamily="18" charset="0"/>
              </a:rPr>
              <a:t>void main(){</a:t>
            </a:r>
          </a:p>
          <a:p>
            <a:pPr>
              <a:buNone/>
            </a:pPr>
            <a:r>
              <a:rPr lang="en-US" sz="2200" dirty="0" smtClean="0">
                <a:cs typeface="Times New Roman" pitchFamily="18" charset="0"/>
              </a:rPr>
              <a:t>	register int i=12;</a:t>
            </a:r>
          </a:p>
          <a:p>
            <a:pPr>
              <a:buNone/>
            </a:pPr>
            <a:r>
              <a:rPr lang="en-US" sz="2200" dirty="0" smtClean="0">
                <a:cs typeface="Times New Roman" pitchFamily="18" charset="0"/>
              </a:rPr>
              <a:t>	{</a:t>
            </a:r>
          </a:p>
          <a:p>
            <a:pPr>
              <a:buNone/>
            </a:pPr>
            <a:r>
              <a:rPr lang="en-US" sz="2200" dirty="0" smtClean="0">
                <a:cs typeface="Times New Roman" pitchFamily="18" charset="0"/>
              </a:rPr>
              <a:t>		register int i=45;</a:t>
            </a:r>
          </a:p>
          <a:p>
            <a:pPr>
              <a:buNone/>
            </a:pPr>
            <a:r>
              <a:rPr lang="en-US" sz="2200" dirty="0" smtClean="0">
                <a:cs typeface="Times New Roman" pitchFamily="18" charset="0"/>
              </a:rPr>
              <a:t>		printf("\</a:t>
            </a:r>
            <a:r>
              <a:rPr lang="en-US" sz="2200" dirty="0" err="1" smtClean="0">
                <a:cs typeface="Times New Roman" pitchFamily="18" charset="0"/>
              </a:rPr>
              <a:t>n%d</a:t>
            </a:r>
            <a:r>
              <a:rPr lang="en-US" sz="2200" dirty="0" smtClean="0">
                <a:cs typeface="Times New Roman" pitchFamily="18" charset="0"/>
              </a:rPr>
              <a:t>",i);</a:t>
            </a:r>
          </a:p>
          <a:p>
            <a:pPr>
              <a:buNone/>
            </a:pPr>
            <a:r>
              <a:rPr lang="en-US" sz="2200" dirty="0" smtClean="0">
                <a:cs typeface="Times New Roman" pitchFamily="18" charset="0"/>
              </a:rPr>
              <a:t>	}</a:t>
            </a:r>
          </a:p>
          <a:p>
            <a:pPr>
              <a:buNone/>
            </a:pPr>
            <a:r>
              <a:rPr lang="en-US" sz="2200" dirty="0" smtClean="0">
                <a:cs typeface="Times New Roman" pitchFamily="18" charset="0"/>
              </a:rPr>
              <a:t>	printf("\</a:t>
            </a:r>
            <a:r>
              <a:rPr lang="en-US" sz="2200" dirty="0" err="1" smtClean="0">
                <a:cs typeface="Times New Roman" pitchFamily="18" charset="0"/>
              </a:rPr>
              <a:t>n%d</a:t>
            </a:r>
            <a:r>
              <a:rPr lang="en-US" sz="2200" dirty="0" smtClean="0">
                <a:cs typeface="Times New Roman" pitchFamily="18" charset="0"/>
              </a:rPr>
              <a:t>",i);</a:t>
            </a:r>
          </a:p>
          <a:p>
            <a:pPr>
              <a:buNone/>
            </a:pPr>
            <a:r>
              <a:rPr lang="en-US" sz="2200" dirty="0" smtClean="0">
                <a:cs typeface="Times New Roman" pitchFamily="18" charset="0"/>
              </a:rPr>
              <a:t>}</a:t>
            </a:r>
          </a:p>
          <a:p>
            <a:endParaRPr lang="en-US" dirty="0"/>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a:solidFill>
                  <a:schemeClr val="bg1"/>
                </a:solidFill>
                <a:latin typeface="Arial" pitchFamily="34" charset="0"/>
                <a:cs typeface="Arial" pitchFamily="34" charset="0"/>
              </a:rPr>
              <a:t>Register storage class Example</a:t>
            </a:r>
          </a:p>
        </p:txBody>
      </p:sp>
    </p:spTree>
    <p:extLst>
      <p:ext uri="{BB962C8B-B14F-4D97-AF65-F5344CB8AC3E}">
        <p14:creationId xmlns="" xmlns:p14="http://schemas.microsoft.com/office/powerpoint/2010/main" val="13888324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1571636"/>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Strings</a:t>
            </a:r>
            <a:endParaRPr lang="en-US" sz="6600" b="1" dirty="0">
              <a:solidFill>
                <a:schemeClr val="tx1"/>
              </a:solidFill>
            </a:endParaRPr>
          </a:p>
        </p:txBody>
      </p:sp>
    </p:spTree>
    <p:extLst>
      <p:ext uri="{BB962C8B-B14F-4D97-AF65-F5344CB8AC3E}">
        <p14:creationId xmlns="" xmlns:p14="http://schemas.microsoft.com/office/powerpoint/2010/main" val="13534259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String</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t>A</a:t>
            </a:r>
            <a:r>
              <a:rPr lang="en-US" sz="2800" dirty="0" smtClean="0"/>
              <a:t> </a:t>
            </a:r>
            <a:r>
              <a:rPr lang="en-US" sz="2800" dirty="0"/>
              <a:t>string is a sequence of characters terminated with a null character \0. </a:t>
            </a:r>
            <a:endParaRPr lang="en-US" sz="2800" dirty="0" smtClean="0"/>
          </a:p>
          <a:p>
            <a:pPr marL="0" indent="0">
              <a:buNone/>
            </a:pPr>
            <a:r>
              <a:rPr lang="en-US" sz="2400" dirty="0" smtClean="0"/>
              <a:t>For example:     char </a:t>
            </a:r>
            <a:r>
              <a:rPr lang="en-US" sz="2400" dirty="0"/>
              <a:t>c[] = "c string</a:t>
            </a:r>
            <a:r>
              <a:rPr lang="en-US" sz="2400" dirty="0" smtClean="0"/>
              <a:t>";</a:t>
            </a:r>
          </a:p>
          <a:p>
            <a:pPr marL="0" indent="0">
              <a:buNone/>
            </a:pPr>
            <a:r>
              <a:rPr lang="en-US" sz="2400" dirty="0"/>
              <a:t>When the compiler encounters a sequence of characters enclosed in the double quotation marks, it appends a null character \0 at the end by default.</a:t>
            </a:r>
            <a:endParaRPr lang="en-US" sz="2400" dirty="0" smtClean="0"/>
          </a:p>
          <a:p>
            <a:pPr marL="0" indent="0">
              <a:buNone/>
            </a:pPr>
            <a:endParaRPr lang="en-US" sz="2800" dirty="0"/>
          </a:p>
        </p:txBody>
      </p:sp>
      <p:pic>
        <p:nvPicPr>
          <p:cNvPr id="16386"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07704" y="3291514"/>
            <a:ext cx="4806599" cy="6215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7544" y="4149080"/>
            <a:ext cx="8208912" cy="2308324"/>
          </a:xfrm>
          <a:prstGeom prst="rect">
            <a:avLst/>
          </a:prstGeom>
        </p:spPr>
        <p:txBody>
          <a:bodyPr wrap="square">
            <a:spAutoFit/>
          </a:bodyPr>
          <a:lstStyle/>
          <a:p>
            <a:pPr>
              <a:buNone/>
            </a:pPr>
            <a:r>
              <a:rPr lang="en-US" sz="2400" b="1" dirty="0">
                <a:cs typeface="Times New Roman" pitchFamily="18" charset="0"/>
              </a:rPr>
              <a:t>Two ways of string </a:t>
            </a:r>
            <a:r>
              <a:rPr lang="en-US" sz="2400" b="1" dirty="0" smtClean="0">
                <a:cs typeface="Times New Roman" pitchFamily="18" charset="0"/>
              </a:rPr>
              <a:t>declaration:</a:t>
            </a:r>
            <a:endParaRPr lang="en-US" sz="2400" dirty="0">
              <a:cs typeface="Times New Roman" pitchFamily="18" charset="0"/>
            </a:endParaRPr>
          </a:p>
          <a:p>
            <a:pPr lvl="0"/>
            <a:r>
              <a:rPr lang="en-US" sz="2400" dirty="0" smtClean="0">
                <a:cs typeface="Times New Roman" pitchFamily="18" charset="0"/>
              </a:rPr>
              <a:t>(</a:t>
            </a:r>
            <a:r>
              <a:rPr lang="en-US" sz="2400" dirty="0">
                <a:cs typeface="Times New Roman" pitchFamily="18" charset="0"/>
              </a:rPr>
              <a:t>1) By using character </a:t>
            </a:r>
            <a:r>
              <a:rPr lang="en-US" sz="2400" dirty="0" smtClean="0">
                <a:cs typeface="Times New Roman" pitchFamily="18" charset="0"/>
              </a:rPr>
              <a:t>array		(2</a:t>
            </a:r>
            <a:r>
              <a:rPr lang="en-US" sz="2400" dirty="0">
                <a:cs typeface="Times New Roman" pitchFamily="18" charset="0"/>
              </a:rPr>
              <a:t>) By using string literal</a:t>
            </a:r>
          </a:p>
          <a:p>
            <a:pPr lvl="0">
              <a:buNone/>
            </a:pPr>
            <a:endParaRPr lang="en-US" sz="2400" dirty="0">
              <a:cs typeface="Times New Roman" pitchFamily="18" charset="0"/>
            </a:endParaRPr>
          </a:p>
          <a:p>
            <a:pPr>
              <a:buNone/>
            </a:pPr>
            <a:r>
              <a:rPr lang="en-US" sz="2400" b="1" dirty="0">
                <a:cs typeface="Times New Roman" pitchFamily="18" charset="0"/>
              </a:rPr>
              <a:t>Example for declaring string </a:t>
            </a:r>
            <a:r>
              <a:rPr lang="en-US" sz="2400" b="1" dirty="0" smtClean="0">
                <a:cs typeface="Times New Roman" pitchFamily="18" charset="0"/>
              </a:rPr>
              <a:t>:</a:t>
            </a:r>
            <a:endParaRPr lang="en-US" sz="2400" dirty="0">
              <a:cs typeface="Times New Roman" pitchFamily="18" charset="0"/>
            </a:endParaRPr>
          </a:p>
          <a:p>
            <a:pPr>
              <a:buNone/>
            </a:pPr>
            <a:r>
              <a:rPr lang="en-US" sz="2400" dirty="0" smtClean="0">
                <a:cs typeface="Times New Roman" pitchFamily="18" charset="0"/>
              </a:rPr>
              <a:t>char </a:t>
            </a:r>
            <a:r>
              <a:rPr lang="en-US" sz="2400" dirty="0">
                <a:cs typeface="Times New Roman" pitchFamily="18" charset="0"/>
              </a:rPr>
              <a:t>c[6]={‘</a:t>
            </a:r>
            <a:r>
              <a:rPr lang="en-US" sz="2400" dirty="0" err="1">
                <a:cs typeface="Times New Roman" pitchFamily="18" charset="0"/>
              </a:rPr>
              <a:t>H’,’e’,’l’,’l’,’o</a:t>
            </a:r>
            <a:r>
              <a:rPr lang="en-US" sz="2400" dirty="0">
                <a:cs typeface="Times New Roman" pitchFamily="18" charset="0"/>
              </a:rPr>
              <a:t>’,’\0</a:t>
            </a:r>
            <a:r>
              <a:rPr lang="en-US" sz="2400" dirty="0" smtClean="0">
                <a:cs typeface="Times New Roman" pitchFamily="18" charset="0"/>
              </a:rPr>
              <a:t>’};</a:t>
            </a:r>
            <a:r>
              <a:rPr lang="en-US" sz="2400" dirty="0">
                <a:cs typeface="Times New Roman" pitchFamily="18" charset="0"/>
              </a:rPr>
              <a:t>	char c[]={‘</a:t>
            </a:r>
            <a:r>
              <a:rPr lang="en-US" sz="2400" dirty="0" err="1">
                <a:cs typeface="Times New Roman" pitchFamily="18" charset="0"/>
              </a:rPr>
              <a:t>H’,’e’,’l’,’l’,’o</a:t>
            </a:r>
            <a:r>
              <a:rPr lang="en-US" sz="2400" dirty="0">
                <a:cs typeface="Times New Roman" pitchFamily="18" charset="0"/>
              </a:rPr>
              <a:t>’,’\0’};</a:t>
            </a:r>
          </a:p>
          <a:p>
            <a:pPr>
              <a:buNone/>
            </a:pPr>
            <a:r>
              <a:rPr lang="en-US" sz="2400" dirty="0" smtClean="0">
                <a:cs typeface="Times New Roman" pitchFamily="18" charset="0"/>
              </a:rPr>
              <a:t>char </a:t>
            </a:r>
            <a:r>
              <a:rPr lang="en-US" sz="2400" dirty="0">
                <a:cs typeface="Times New Roman" pitchFamily="18" charset="0"/>
              </a:rPr>
              <a:t>s[10]=”trust god</a:t>
            </a:r>
            <a:r>
              <a:rPr lang="en-US" sz="2400" dirty="0" smtClean="0">
                <a:cs typeface="Times New Roman" pitchFamily="18" charset="0"/>
              </a:rPr>
              <a:t>”;	</a:t>
            </a:r>
            <a:r>
              <a:rPr lang="en-US" sz="2400" dirty="0">
                <a:cs typeface="Times New Roman" pitchFamily="18" charset="0"/>
              </a:rPr>
              <a:t>	char s1[]=”be good”;</a:t>
            </a:r>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036496" cy="6165304"/>
          </a:xfrm>
        </p:spPr>
        <p:txBody>
          <a:bodyPr>
            <a:normAutofit fontScale="70000" lnSpcReduction="20000"/>
          </a:bodyPr>
          <a:lstStyle/>
          <a:p>
            <a:pPr>
              <a:buNone/>
            </a:pPr>
            <a:r>
              <a:rPr lang="en-US" b="1" dirty="0">
                <a:cs typeface="Times New Roman" pitchFamily="18" charset="0"/>
              </a:rPr>
              <a:t>i</a:t>
            </a:r>
            <a:r>
              <a:rPr lang="en-US" b="1" dirty="0" smtClean="0">
                <a:cs typeface="Times New Roman" pitchFamily="18" charset="0"/>
              </a:rPr>
              <a:t>nt strlen(</a:t>
            </a:r>
            <a:r>
              <a:rPr lang="en-US" b="1" dirty="0" err="1" smtClean="0">
                <a:cs typeface="Times New Roman" pitchFamily="18" charset="0"/>
              </a:rPr>
              <a:t>string_variable</a:t>
            </a:r>
            <a:r>
              <a:rPr lang="en-US" b="1" dirty="0" smtClean="0">
                <a:cs typeface="Times New Roman" pitchFamily="18" charset="0"/>
              </a:rPr>
              <a:t> </a:t>
            </a:r>
            <a:r>
              <a:rPr lang="en-US" b="1" dirty="0">
                <a:cs typeface="Times New Roman" pitchFamily="18" charset="0"/>
              </a:rPr>
              <a:t>)- </a:t>
            </a:r>
            <a:r>
              <a:rPr lang="en-US" dirty="0">
                <a:cs typeface="Times New Roman" pitchFamily="18" charset="0"/>
              </a:rPr>
              <a:t>it is used to calculate the string </a:t>
            </a:r>
            <a:r>
              <a:rPr lang="en-US" dirty="0" smtClean="0">
                <a:cs typeface="Times New Roman" pitchFamily="18" charset="0"/>
              </a:rPr>
              <a:t>length. Return </a:t>
            </a:r>
            <a:r>
              <a:rPr lang="en-US" dirty="0">
                <a:cs typeface="Times New Roman" pitchFamily="18" charset="0"/>
              </a:rPr>
              <a:t>type is int</a:t>
            </a:r>
            <a:r>
              <a:rPr lang="en-US" dirty="0" smtClean="0">
                <a:cs typeface="Times New Roman" pitchFamily="18" charset="0"/>
              </a:rPr>
              <a:t>.</a:t>
            </a:r>
          </a:p>
          <a:p>
            <a:pPr>
              <a:buNone/>
            </a:pPr>
            <a:endParaRPr lang="en-US" dirty="0">
              <a:cs typeface="Times New Roman" pitchFamily="18" charset="0"/>
            </a:endParaRPr>
          </a:p>
          <a:p>
            <a:pPr>
              <a:buNone/>
            </a:pPr>
            <a:r>
              <a:rPr lang="en-US" b="1" dirty="0">
                <a:cs typeface="Times New Roman" pitchFamily="18" charset="0"/>
              </a:rPr>
              <a:t>c</a:t>
            </a:r>
            <a:r>
              <a:rPr lang="en-US" b="1" dirty="0" smtClean="0">
                <a:cs typeface="Times New Roman" pitchFamily="18" charset="0"/>
              </a:rPr>
              <a:t>har *</a:t>
            </a:r>
            <a:r>
              <a:rPr lang="en-US" b="1" dirty="0" err="1" smtClean="0">
                <a:cs typeface="Times New Roman" pitchFamily="18" charset="0"/>
              </a:rPr>
              <a:t>strcpy</a:t>
            </a:r>
            <a:r>
              <a:rPr lang="en-US" b="1" dirty="0">
                <a:cs typeface="Times New Roman" pitchFamily="18" charset="0"/>
              </a:rPr>
              <a:t>( destination_variable, source_variable)- </a:t>
            </a:r>
            <a:r>
              <a:rPr lang="en-US" dirty="0">
                <a:cs typeface="Times New Roman" pitchFamily="18" charset="0"/>
              </a:rPr>
              <a:t>It copies one content into other string. Return type is </a:t>
            </a:r>
            <a:r>
              <a:rPr lang="en-US" dirty="0" smtClean="0">
                <a:cs typeface="Times New Roman" pitchFamily="18" charset="0"/>
              </a:rPr>
              <a:t>string</a:t>
            </a:r>
          </a:p>
          <a:p>
            <a:pPr>
              <a:buNone/>
            </a:pPr>
            <a:endParaRPr lang="en-US" b="1" dirty="0" smtClean="0">
              <a:cs typeface="Times New Roman" pitchFamily="18" charset="0"/>
            </a:endParaRPr>
          </a:p>
          <a:p>
            <a:pPr>
              <a:buNone/>
            </a:pPr>
            <a:r>
              <a:rPr lang="en-US" b="1" dirty="0">
                <a:cs typeface="Times New Roman" pitchFamily="18" charset="0"/>
              </a:rPr>
              <a:t>c</a:t>
            </a:r>
            <a:r>
              <a:rPr lang="en-US" b="1" dirty="0" smtClean="0">
                <a:cs typeface="Times New Roman" pitchFamily="18" charset="0"/>
              </a:rPr>
              <a:t>har * </a:t>
            </a:r>
            <a:r>
              <a:rPr lang="en-US" b="1" dirty="0" err="1" smtClean="0">
                <a:cs typeface="Times New Roman" pitchFamily="18" charset="0"/>
              </a:rPr>
              <a:t>strcat</a:t>
            </a:r>
            <a:r>
              <a:rPr lang="en-US" b="1" dirty="0" smtClean="0">
                <a:cs typeface="Times New Roman" pitchFamily="18" charset="0"/>
              </a:rPr>
              <a:t>(string1_variable,string2_variable )-</a:t>
            </a:r>
            <a:r>
              <a:rPr lang="en-US" dirty="0" smtClean="0">
                <a:cs typeface="Times New Roman" pitchFamily="18" charset="0"/>
              </a:rPr>
              <a:t>It joins/concatenates the two strings. The result of the string stored in first string. Return type is string.</a:t>
            </a:r>
          </a:p>
          <a:p>
            <a:pPr>
              <a:buNone/>
            </a:pPr>
            <a:endParaRPr lang="en-US" dirty="0" smtClean="0">
              <a:cs typeface="Times New Roman" pitchFamily="18" charset="0"/>
            </a:endParaRPr>
          </a:p>
          <a:p>
            <a:pPr>
              <a:buNone/>
            </a:pPr>
            <a:r>
              <a:rPr lang="en-US" b="1" dirty="0">
                <a:cs typeface="Times New Roman" pitchFamily="18" charset="0"/>
              </a:rPr>
              <a:t>i</a:t>
            </a:r>
            <a:r>
              <a:rPr lang="en-US" b="1" dirty="0" smtClean="0">
                <a:cs typeface="Times New Roman" pitchFamily="18" charset="0"/>
              </a:rPr>
              <a:t>nt </a:t>
            </a:r>
            <a:r>
              <a:rPr lang="en-US" b="1" dirty="0" err="1" smtClean="0">
                <a:cs typeface="Times New Roman" pitchFamily="18" charset="0"/>
              </a:rPr>
              <a:t>strcmp</a:t>
            </a:r>
            <a:r>
              <a:rPr lang="en-US" b="1" dirty="0" smtClean="0">
                <a:cs typeface="Times New Roman" pitchFamily="18" charset="0"/>
              </a:rPr>
              <a:t>(string1_variable,string2_variable)</a:t>
            </a:r>
            <a:r>
              <a:rPr lang="en-US" dirty="0" smtClean="0">
                <a:cs typeface="Times New Roman" pitchFamily="18" charset="0"/>
              </a:rPr>
              <a:t>- It compares the two strings. Return type is int.</a:t>
            </a:r>
          </a:p>
          <a:p>
            <a:pPr>
              <a:buNone/>
            </a:pPr>
            <a:r>
              <a:rPr lang="en-US" dirty="0" smtClean="0">
                <a:cs typeface="Times New Roman" pitchFamily="18" charset="0"/>
              </a:rPr>
              <a:t>	If it returns 0 both strings are equal.</a:t>
            </a:r>
          </a:p>
          <a:p>
            <a:pPr>
              <a:buNone/>
            </a:pPr>
            <a:r>
              <a:rPr lang="en-US" dirty="0" smtClean="0">
                <a:cs typeface="Times New Roman" pitchFamily="18" charset="0"/>
              </a:rPr>
              <a:t>	If it returns negative value then it less than the second string.</a:t>
            </a:r>
          </a:p>
          <a:p>
            <a:pPr>
              <a:buNone/>
            </a:pPr>
            <a:r>
              <a:rPr lang="en-US" dirty="0" smtClean="0">
                <a:cs typeface="Times New Roman" pitchFamily="18" charset="0"/>
              </a:rPr>
              <a:t>	If it returns positive value then it greater than the second string.</a:t>
            </a:r>
          </a:p>
          <a:p>
            <a:pPr>
              <a:buNone/>
            </a:pPr>
            <a:endParaRPr lang="en-US" dirty="0" smtClean="0">
              <a:cs typeface="Times New Roman" pitchFamily="18" charset="0"/>
            </a:endParaRPr>
          </a:p>
          <a:p>
            <a:pPr>
              <a:buNone/>
            </a:pPr>
            <a:r>
              <a:rPr lang="en-US" b="1" dirty="0">
                <a:cs typeface="Times New Roman" pitchFamily="18" charset="0"/>
              </a:rPr>
              <a:t>c</a:t>
            </a:r>
            <a:r>
              <a:rPr lang="en-US" b="1" dirty="0" smtClean="0">
                <a:cs typeface="Times New Roman" pitchFamily="18" charset="0"/>
              </a:rPr>
              <a:t>har *</a:t>
            </a:r>
            <a:r>
              <a:rPr lang="en-US" b="1" dirty="0" err="1" smtClean="0">
                <a:cs typeface="Times New Roman" pitchFamily="18" charset="0"/>
              </a:rPr>
              <a:t>strrev</a:t>
            </a:r>
            <a:r>
              <a:rPr lang="en-US" b="1" dirty="0" smtClean="0">
                <a:cs typeface="Times New Roman" pitchFamily="18" charset="0"/>
              </a:rPr>
              <a:t>(</a:t>
            </a:r>
            <a:r>
              <a:rPr lang="en-US" b="1" dirty="0" err="1" smtClean="0">
                <a:cs typeface="Times New Roman" pitchFamily="18" charset="0"/>
              </a:rPr>
              <a:t>string_variable</a:t>
            </a:r>
            <a:r>
              <a:rPr lang="en-US" b="1" dirty="0" smtClean="0">
                <a:cs typeface="Times New Roman" pitchFamily="18" charset="0"/>
              </a:rPr>
              <a:t>)</a:t>
            </a:r>
            <a:r>
              <a:rPr lang="en-US" dirty="0" smtClean="0">
                <a:cs typeface="Times New Roman" pitchFamily="18" charset="0"/>
              </a:rPr>
              <a:t>- It used to reverse the string. Return type is string.</a:t>
            </a:r>
          </a:p>
          <a:p>
            <a:pPr marL="0" indent="0">
              <a:buNone/>
            </a:pPr>
            <a:endParaRPr lang="en-US" dirty="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smtClean="0">
                <a:solidFill>
                  <a:schemeClr val="bg1"/>
                </a:solidFill>
                <a:latin typeface="Arial" pitchFamily="34" charset="0"/>
                <a:cs typeface="Arial" pitchFamily="34" charset="0"/>
              </a:rPr>
              <a:t>String Manipulations</a:t>
            </a:r>
            <a:endParaRPr lang="en-US" sz="3600" b="1"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14774052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80729"/>
            <a:ext cx="8892480" cy="4896544"/>
          </a:xfrm>
        </p:spPr>
        <p:txBody>
          <a:bodyPr>
            <a:normAutofit/>
          </a:bodyPr>
          <a:lstStyle/>
          <a:p>
            <a:pPr>
              <a:buNone/>
            </a:pPr>
            <a:r>
              <a:rPr lang="en-US" sz="2400" dirty="0" smtClean="0">
                <a:cs typeface="Times New Roman" pitchFamily="18" charset="0"/>
              </a:rPr>
              <a:t>#include&lt;</a:t>
            </a:r>
            <a:r>
              <a:rPr lang="en-US" sz="2400" dirty="0" err="1" smtClean="0">
                <a:cs typeface="Times New Roman" pitchFamily="18" charset="0"/>
              </a:rPr>
              <a:t>stdio.h</a:t>
            </a:r>
            <a:r>
              <a:rPr lang="en-US" sz="2400" dirty="0" smtClean="0">
                <a:cs typeface="Times New Roman" pitchFamily="18" charset="0"/>
              </a:rPr>
              <a:t>&gt;</a:t>
            </a:r>
          </a:p>
          <a:p>
            <a:pPr>
              <a:buNone/>
            </a:pPr>
            <a:r>
              <a:rPr lang="en-US" sz="2400" dirty="0" smtClean="0">
                <a:cs typeface="Times New Roman" pitchFamily="18" charset="0"/>
              </a:rPr>
              <a:t>#include&lt;</a:t>
            </a:r>
            <a:r>
              <a:rPr lang="en-US" sz="2400" dirty="0" err="1" smtClean="0">
                <a:cs typeface="Times New Roman" pitchFamily="18" charset="0"/>
              </a:rPr>
              <a:t>string.h</a:t>
            </a:r>
            <a:r>
              <a:rPr lang="en-US" sz="2400" dirty="0" smtClean="0">
                <a:cs typeface="Times New Roman" pitchFamily="18" charset="0"/>
              </a:rPr>
              <a:t>&gt;</a:t>
            </a:r>
          </a:p>
          <a:p>
            <a:pPr>
              <a:buNone/>
            </a:pPr>
            <a:r>
              <a:rPr lang="en-US" sz="2400" dirty="0" smtClean="0">
                <a:cs typeface="Times New Roman" pitchFamily="18" charset="0"/>
              </a:rPr>
              <a:t>void main()</a:t>
            </a:r>
          </a:p>
          <a:p>
            <a:pPr>
              <a:buNone/>
            </a:pPr>
            <a:r>
              <a:rPr lang="en-US" sz="2400" dirty="0" smtClean="0">
                <a:cs typeface="Times New Roman" pitchFamily="18" charset="0"/>
              </a:rPr>
              <a:t>{</a:t>
            </a:r>
          </a:p>
          <a:p>
            <a:pPr>
              <a:buNone/>
            </a:pPr>
            <a:r>
              <a:rPr lang="en-US" sz="2400" dirty="0" smtClean="0">
                <a:cs typeface="Times New Roman" pitchFamily="18" charset="0"/>
              </a:rPr>
              <a:t>	char str[20];</a:t>
            </a:r>
          </a:p>
          <a:p>
            <a:pPr>
              <a:buNone/>
            </a:pPr>
            <a:r>
              <a:rPr lang="en-US" sz="2400" dirty="0" smtClean="0">
                <a:cs typeface="Times New Roman" pitchFamily="18" charset="0"/>
              </a:rPr>
              <a:t>	printf("enter string:");</a:t>
            </a:r>
          </a:p>
          <a:p>
            <a:pPr>
              <a:buNone/>
            </a:pPr>
            <a:r>
              <a:rPr lang="en-US" sz="2400" dirty="0" smtClean="0">
                <a:cs typeface="Times New Roman" pitchFamily="18" charset="0"/>
              </a:rPr>
              <a:t>	scanf("%s",&amp;str);</a:t>
            </a:r>
          </a:p>
          <a:p>
            <a:pPr>
              <a:buNone/>
            </a:pPr>
            <a:r>
              <a:rPr lang="en-US" sz="2400" dirty="0" smtClean="0">
                <a:cs typeface="Times New Roman" pitchFamily="18" charset="0"/>
              </a:rPr>
              <a:t>	printf("length of given string:%d",strlen(str));</a:t>
            </a:r>
          </a:p>
          <a:p>
            <a:pPr>
              <a:buNone/>
            </a:pPr>
            <a:r>
              <a:rPr lang="en-US" sz="2400" dirty="0" smtClean="0">
                <a:cs typeface="Times New Roman" pitchFamily="18" charset="0"/>
              </a:rPr>
              <a:t>}</a:t>
            </a:r>
          </a:p>
          <a:p>
            <a:pPr marL="0" indent="0">
              <a:buNone/>
            </a:pPr>
            <a:endParaRPr lang="en-US" dirty="0"/>
          </a:p>
        </p:txBody>
      </p:sp>
      <p:sp>
        <p:nvSpPr>
          <p:cNvPr id="2" name="Rectangle 1"/>
          <p:cNvSpPr/>
          <p:nvPr/>
        </p:nvSpPr>
        <p:spPr>
          <a:xfrm>
            <a:off x="0" y="4773"/>
            <a:ext cx="9144000" cy="646331"/>
          </a:xfrm>
          <a:prstGeom prst="rect">
            <a:avLst/>
          </a:prstGeom>
          <a:solidFill>
            <a:schemeClr val="bg2">
              <a:lumMod val="10000"/>
            </a:schemeClr>
          </a:solidFill>
        </p:spPr>
        <p:txBody>
          <a:bodyPr wrap="square">
            <a:spAutoFit/>
          </a:bodyPr>
          <a:lstStyle/>
          <a:p>
            <a:pPr algn="ctr"/>
            <a:r>
              <a:rPr lang="en-US" sz="3600" b="1" dirty="0">
                <a:solidFill>
                  <a:schemeClr val="bg1"/>
                </a:solidFill>
                <a:latin typeface="Arial" pitchFamily="34" charset="0"/>
                <a:cs typeface="Arial" pitchFamily="34" charset="0"/>
              </a:rPr>
              <a:t>Example for calculate the string length</a:t>
            </a:r>
          </a:p>
        </p:txBody>
      </p:sp>
    </p:spTree>
    <p:extLst>
      <p:ext uri="{BB962C8B-B14F-4D97-AF65-F5344CB8AC3E}">
        <p14:creationId xmlns="" xmlns:p14="http://schemas.microsoft.com/office/powerpoint/2010/main" val="81755403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0688"/>
            <a:ext cx="9144000" cy="6237311"/>
          </a:xfrm>
        </p:spPr>
        <p:txBody>
          <a:bodyPr>
            <a:normAutofit/>
          </a:bodyPr>
          <a:lstStyle/>
          <a:p>
            <a:pPr>
              <a:buNone/>
            </a:pPr>
            <a:r>
              <a:rPr lang="en-US" sz="2800" dirty="0" smtClean="0">
                <a:cs typeface="Times New Roman" pitchFamily="18" charset="0"/>
              </a:rPr>
              <a:t>#include&lt;</a:t>
            </a:r>
            <a:r>
              <a:rPr lang="en-US" sz="2800" dirty="0" err="1" smtClean="0">
                <a:cs typeface="Times New Roman" pitchFamily="18" charset="0"/>
              </a:rPr>
              <a:t>stdio.h</a:t>
            </a:r>
            <a:r>
              <a:rPr lang="en-US" sz="2800" dirty="0" smtClean="0">
                <a:cs typeface="Times New Roman" pitchFamily="18" charset="0"/>
              </a:rPr>
              <a:t>&gt;</a:t>
            </a:r>
          </a:p>
          <a:p>
            <a:pPr>
              <a:buNone/>
            </a:pPr>
            <a:r>
              <a:rPr lang="en-US" sz="2800" dirty="0" smtClean="0">
                <a:cs typeface="Times New Roman" pitchFamily="18" charset="0"/>
              </a:rPr>
              <a:t>#include&lt;</a:t>
            </a:r>
            <a:r>
              <a:rPr lang="en-US" sz="2800" dirty="0" err="1" smtClean="0">
                <a:cs typeface="Times New Roman" pitchFamily="18" charset="0"/>
              </a:rPr>
              <a:t>string.h</a:t>
            </a:r>
            <a:r>
              <a:rPr lang="en-US" sz="2800" dirty="0" smtClean="0">
                <a:cs typeface="Times New Roman" pitchFamily="18" charset="0"/>
              </a:rPr>
              <a:t>&gt;</a:t>
            </a:r>
          </a:p>
          <a:p>
            <a:pPr>
              <a:buNone/>
            </a:pPr>
            <a:r>
              <a:rPr lang="en-US" sz="2800" dirty="0" smtClean="0">
                <a:cs typeface="Times New Roman" pitchFamily="18" charset="0"/>
              </a:rPr>
              <a:t>void main()</a:t>
            </a:r>
          </a:p>
          <a:p>
            <a:pPr>
              <a:buNone/>
            </a:pPr>
            <a:r>
              <a:rPr lang="en-US" sz="2800" dirty="0" smtClean="0">
                <a:cs typeface="Times New Roman" pitchFamily="18" charset="0"/>
              </a:rPr>
              <a:t>{</a:t>
            </a:r>
          </a:p>
          <a:p>
            <a:pPr>
              <a:buNone/>
            </a:pPr>
            <a:r>
              <a:rPr lang="en-US" sz="2800" dirty="0" smtClean="0">
                <a:cs typeface="Times New Roman" pitchFamily="18" charset="0"/>
              </a:rPr>
              <a:t>char s1[]="hello";</a:t>
            </a:r>
          </a:p>
          <a:p>
            <a:pPr>
              <a:buNone/>
            </a:pPr>
            <a:r>
              <a:rPr lang="en-US" sz="2800" dirty="0" smtClean="0">
                <a:cs typeface="Times New Roman" pitchFamily="18" charset="0"/>
              </a:rPr>
              <a:t>char s2[10];</a:t>
            </a:r>
          </a:p>
          <a:p>
            <a:pPr>
              <a:buNone/>
            </a:pPr>
            <a:r>
              <a:rPr lang="en-US" sz="2800" dirty="0" err="1" smtClean="0">
                <a:cs typeface="Times New Roman" pitchFamily="18" charset="0"/>
              </a:rPr>
              <a:t>strcpy</a:t>
            </a:r>
            <a:r>
              <a:rPr lang="en-US" sz="2800" dirty="0" smtClean="0">
                <a:cs typeface="Times New Roman" pitchFamily="18" charset="0"/>
              </a:rPr>
              <a:t>(s2,s1);</a:t>
            </a:r>
          </a:p>
          <a:p>
            <a:pPr>
              <a:buNone/>
            </a:pPr>
            <a:r>
              <a:rPr lang="en-US" sz="2800" dirty="0" smtClean="0">
                <a:cs typeface="Times New Roman" pitchFamily="18" charset="0"/>
              </a:rPr>
              <a:t>printf("s1=%s\ns2=%s\n",s1,s2);</a:t>
            </a:r>
          </a:p>
          <a:p>
            <a:pPr>
              <a:buNone/>
            </a:pPr>
            <a:r>
              <a:rPr lang="en-US" sz="2800" dirty="0" smtClean="0">
                <a:cs typeface="Times New Roman" pitchFamily="18" charset="0"/>
              </a:rPr>
              <a:t>} </a:t>
            </a:r>
          </a:p>
          <a:p>
            <a:pPr>
              <a:buNone/>
            </a:pPr>
            <a:r>
              <a:rPr lang="en-US" sz="2800" b="1" dirty="0" smtClean="0">
                <a:cs typeface="Times New Roman" pitchFamily="18" charset="0"/>
              </a:rPr>
              <a:t>output</a:t>
            </a:r>
            <a:endParaRPr lang="en-US" sz="2800" dirty="0" smtClean="0">
              <a:cs typeface="Times New Roman" pitchFamily="18" charset="0"/>
            </a:endParaRPr>
          </a:p>
          <a:p>
            <a:pPr>
              <a:buNone/>
            </a:pPr>
            <a:r>
              <a:rPr lang="en-US" sz="2800" dirty="0" smtClean="0">
                <a:cs typeface="Times New Roman" pitchFamily="18" charset="0"/>
              </a:rPr>
              <a:t>	s1=hello</a:t>
            </a:r>
          </a:p>
          <a:p>
            <a:pPr>
              <a:buNone/>
            </a:pPr>
            <a:r>
              <a:rPr lang="en-US" sz="2800" dirty="0" smtClean="0">
                <a:cs typeface="Times New Roman" pitchFamily="18" charset="0"/>
              </a:rPr>
              <a:t>	s2=hello</a:t>
            </a:r>
          </a:p>
          <a:p>
            <a:pPr>
              <a:buNone/>
            </a:pPr>
            <a:endParaRPr lang="en-US" sz="2800" dirty="0">
              <a:cs typeface="Times New Roman" pitchFamily="18" charset="0"/>
            </a:endParaRPr>
          </a:p>
        </p:txBody>
      </p:sp>
      <p:sp>
        <p:nvSpPr>
          <p:cNvPr id="4" name="Rectangle 3"/>
          <p:cNvSpPr/>
          <p:nvPr/>
        </p:nvSpPr>
        <p:spPr>
          <a:xfrm>
            <a:off x="0" y="0"/>
            <a:ext cx="9144000" cy="646331"/>
          </a:xfrm>
          <a:prstGeom prst="rect">
            <a:avLst/>
          </a:prstGeom>
          <a:solidFill>
            <a:schemeClr val="bg2">
              <a:lumMod val="10000"/>
            </a:schemeClr>
          </a:solidFill>
        </p:spPr>
        <p:txBody>
          <a:bodyPr wrap="square">
            <a:spAutoFit/>
          </a:bodyPr>
          <a:lstStyle/>
          <a:p>
            <a:pPr algn="ctr"/>
            <a:r>
              <a:rPr lang="en-US" sz="3600" b="1" dirty="0" err="1" smtClean="0">
                <a:solidFill>
                  <a:schemeClr val="bg1"/>
                </a:solidFill>
                <a:latin typeface="Arial" pitchFamily="34" charset="0"/>
                <a:cs typeface="Arial" pitchFamily="34" charset="0"/>
              </a:rPr>
              <a:t>Strcpy</a:t>
            </a:r>
            <a:r>
              <a:rPr lang="en-US" sz="3600" b="1" dirty="0" smtClean="0">
                <a:solidFill>
                  <a:schemeClr val="bg1"/>
                </a:solidFill>
                <a:latin typeface="Arial" pitchFamily="34" charset="0"/>
                <a:cs typeface="Arial" pitchFamily="34" charset="0"/>
              </a:rPr>
              <a:t>() function</a:t>
            </a:r>
            <a:endParaRPr lang="en-US" sz="3600" b="1"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356884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14282" y="571480"/>
            <a:ext cx="8532417" cy="4714908"/>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08720"/>
            <a:ext cx="9029789" cy="4851920"/>
          </a:xfrm>
        </p:spPr>
        <p:txBody>
          <a:bodyPr>
            <a:normAutofit/>
          </a:bodyPr>
          <a:lstStyle/>
          <a:p>
            <a:pPr>
              <a:buNone/>
            </a:pPr>
            <a:r>
              <a:rPr lang="en-US" sz="2800" dirty="0" smtClean="0">
                <a:cs typeface="Times New Roman" pitchFamily="18" charset="0"/>
              </a:rPr>
              <a:t>#include&lt;</a:t>
            </a:r>
            <a:r>
              <a:rPr lang="en-US" sz="2800" dirty="0" err="1" smtClean="0">
                <a:cs typeface="Times New Roman" pitchFamily="18" charset="0"/>
              </a:rPr>
              <a:t>stdio.h</a:t>
            </a:r>
            <a:r>
              <a:rPr lang="en-US" sz="2800" dirty="0" smtClean="0">
                <a:cs typeface="Times New Roman" pitchFamily="18" charset="0"/>
              </a:rPr>
              <a:t>&gt;</a:t>
            </a:r>
          </a:p>
          <a:p>
            <a:pPr>
              <a:buNone/>
            </a:pPr>
            <a:r>
              <a:rPr lang="en-US" sz="2800" dirty="0" smtClean="0">
                <a:cs typeface="Times New Roman" pitchFamily="18" charset="0"/>
              </a:rPr>
              <a:t>#include&lt;</a:t>
            </a:r>
            <a:r>
              <a:rPr lang="en-US" sz="2800" dirty="0" err="1" smtClean="0">
                <a:cs typeface="Times New Roman" pitchFamily="18" charset="0"/>
              </a:rPr>
              <a:t>string.h</a:t>
            </a:r>
            <a:r>
              <a:rPr lang="en-US" sz="2800" dirty="0" smtClean="0">
                <a:cs typeface="Times New Roman" pitchFamily="18" charset="0"/>
              </a:rPr>
              <a:t>&gt;</a:t>
            </a:r>
          </a:p>
          <a:p>
            <a:pPr>
              <a:buNone/>
            </a:pPr>
            <a:r>
              <a:rPr lang="en-US" sz="2800" dirty="0" smtClean="0">
                <a:cs typeface="Times New Roman" pitchFamily="18" charset="0"/>
              </a:rPr>
              <a:t>void main()</a:t>
            </a:r>
          </a:p>
          <a:p>
            <a:pPr>
              <a:buNone/>
            </a:pPr>
            <a:r>
              <a:rPr lang="en-US" sz="2800" dirty="0" smtClean="0">
                <a:cs typeface="Times New Roman" pitchFamily="18" charset="0"/>
              </a:rPr>
              <a:t>{</a:t>
            </a:r>
          </a:p>
          <a:p>
            <a:pPr>
              <a:buNone/>
            </a:pPr>
            <a:r>
              <a:rPr lang="en-US" sz="2800" dirty="0" smtClean="0">
                <a:cs typeface="Times New Roman" pitchFamily="18" charset="0"/>
              </a:rPr>
              <a:t>		char s1[]="</a:t>
            </a:r>
            <a:r>
              <a:rPr lang="en-US" sz="2800" dirty="0" err="1" smtClean="0">
                <a:cs typeface="Times New Roman" pitchFamily="18" charset="0"/>
              </a:rPr>
              <a:t>abdul</a:t>
            </a:r>
            <a:r>
              <a:rPr lang="en-US" sz="2800" dirty="0" smtClean="0">
                <a:cs typeface="Times New Roman" pitchFamily="18" charset="0"/>
              </a:rPr>
              <a:t>";</a:t>
            </a:r>
          </a:p>
          <a:p>
            <a:pPr>
              <a:buNone/>
            </a:pPr>
            <a:r>
              <a:rPr lang="en-US" sz="2800" dirty="0" smtClean="0">
                <a:cs typeface="Times New Roman" pitchFamily="18" charset="0"/>
              </a:rPr>
              <a:t>		char s2[]="</a:t>
            </a:r>
            <a:r>
              <a:rPr lang="en-US" sz="2800" dirty="0" err="1" smtClean="0">
                <a:cs typeface="Times New Roman" pitchFamily="18" charset="0"/>
              </a:rPr>
              <a:t>kalam</a:t>
            </a:r>
            <a:r>
              <a:rPr lang="en-US" sz="2800" dirty="0" smtClean="0">
                <a:cs typeface="Times New Roman" pitchFamily="18" charset="0"/>
              </a:rPr>
              <a:t>";</a:t>
            </a:r>
          </a:p>
          <a:p>
            <a:pPr>
              <a:buNone/>
            </a:pPr>
            <a:r>
              <a:rPr lang="en-US" sz="2800" dirty="0" smtClean="0">
                <a:cs typeface="Times New Roman" pitchFamily="18" charset="0"/>
              </a:rPr>
              <a:t>		</a:t>
            </a:r>
            <a:r>
              <a:rPr lang="en-US" sz="2800" dirty="0" err="1" smtClean="0">
                <a:cs typeface="Times New Roman" pitchFamily="18" charset="0"/>
              </a:rPr>
              <a:t>strcat</a:t>
            </a:r>
            <a:r>
              <a:rPr lang="en-US" sz="2800" dirty="0" smtClean="0">
                <a:cs typeface="Times New Roman" pitchFamily="18" charset="0"/>
              </a:rPr>
              <a:t>(s1,s2);</a:t>
            </a:r>
          </a:p>
          <a:p>
            <a:pPr>
              <a:buNone/>
            </a:pPr>
            <a:r>
              <a:rPr lang="en-US" sz="2800" dirty="0" smtClean="0">
                <a:cs typeface="Times New Roman" pitchFamily="18" charset="0"/>
              </a:rPr>
              <a:t>		printf("concatenated string is=%s",s1);</a:t>
            </a:r>
          </a:p>
          <a:p>
            <a:pPr>
              <a:buNone/>
            </a:pPr>
            <a:r>
              <a:rPr lang="en-US" sz="2800" dirty="0" smtClean="0">
                <a:cs typeface="Times New Roman" pitchFamily="18" charset="0"/>
              </a:rPr>
              <a:t>}</a:t>
            </a:r>
          </a:p>
          <a:p>
            <a:pPr>
              <a:buNone/>
            </a:pPr>
            <a:endParaRPr lang="en-US" sz="2800" dirty="0">
              <a:cs typeface="Times New Roman" pitchFamily="18" charset="0"/>
            </a:endParaRPr>
          </a:p>
        </p:txBody>
      </p:sp>
      <p:sp>
        <p:nvSpPr>
          <p:cNvPr id="4" name="Rectangle 3"/>
          <p:cNvSpPr/>
          <p:nvPr/>
        </p:nvSpPr>
        <p:spPr>
          <a:xfrm>
            <a:off x="0" y="4773"/>
            <a:ext cx="9144000" cy="646331"/>
          </a:xfrm>
          <a:prstGeom prst="rect">
            <a:avLst/>
          </a:prstGeom>
          <a:solidFill>
            <a:schemeClr val="bg2">
              <a:lumMod val="10000"/>
            </a:schemeClr>
          </a:solidFill>
        </p:spPr>
        <p:txBody>
          <a:bodyPr wrap="square">
            <a:spAutoFit/>
          </a:bodyPr>
          <a:lstStyle/>
          <a:p>
            <a:pPr algn="ctr"/>
            <a:r>
              <a:rPr lang="en-US" sz="3600" b="1" dirty="0" err="1" smtClean="0">
                <a:solidFill>
                  <a:schemeClr val="bg1"/>
                </a:solidFill>
                <a:latin typeface="Arial" pitchFamily="34" charset="0"/>
                <a:cs typeface="Arial" pitchFamily="34" charset="0"/>
              </a:rPr>
              <a:t>Strcat</a:t>
            </a:r>
            <a:r>
              <a:rPr lang="en-US" sz="3600" b="1" dirty="0" smtClean="0">
                <a:solidFill>
                  <a:schemeClr val="bg1"/>
                </a:solidFill>
                <a:latin typeface="Arial" pitchFamily="34" charset="0"/>
                <a:cs typeface="Arial" pitchFamily="34" charset="0"/>
              </a:rPr>
              <a:t>() function</a:t>
            </a:r>
            <a:endParaRPr lang="en-US" sz="3600" b="1"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14156961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8892480" cy="6248400"/>
          </a:xfrm>
        </p:spPr>
        <p:txBody>
          <a:bodyPr>
            <a:noAutofit/>
          </a:bodyPr>
          <a:lstStyle/>
          <a:p>
            <a:pPr>
              <a:buNone/>
            </a:pPr>
            <a:r>
              <a:rPr lang="en-US" sz="2000" dirty="0" smtClean="0">
                <a:cs typeface="Times New Roman" pitchFamily="18" charset="0"/>
              </a:rPr>
              <a:t>#include&lt;</a:t>
            </a:r>
            <a:r>
              <a:rPr lang="en-US" sz="2000" dirty="0" err="1" smtClean="0">
                <a:cs typeface="Times New Roman" pitchFamily="18" charset="0"/>
              </a:rPr>
              <a:t>string.h</a:t>
            </a:r>
            <a:r>
              <a:rPr lang="en-US" sz="2000" dirty="0" smtClean="0">
                <a:cs typeface="Times New Roman" pitchFamily="18" charset="0"/>
              </a:rPr>
              <a:t>&gt;</a:t>
            </a:r>
          </a:p>
          <a:p>
            <a:pPr>
              <a:buNone/>
            </a:pPr>
            <a:r>
              <a:rPr lang="en-US" sz="2000" dirty="0" smtClean="0">
                <a:cs typeface="Times New Roman" pitchFamily="18" charset="0"/>
              </a:rPr>
              <a:t>#include&lt;</a:t>
            </a:r>
            <a:r>
              <a:rPr lang="en-US" sz="2000" dirty="0" err="1" smtClean="0">
                <a:cs typeface="Times New Roman" pitchFamily="18" charset="0"/>
              </a:rPr>
              <a:t>stdio.h</a:t>
            </a:r>
            <a:r>
              <a:rPr lang="en-US" sz="2000" dirty="0" smtClean="0">
                <a:cs typeface="Times New Roman" pitchFamily="18" charset="0"/>
              </a:rPr>
              <a:t>&gt;</a:t>
            </a:r>
          </a:p>
          <a:p>
            <a:pPr>
              <a:buNone/>
            </a:pPr>
            <a:r>
              <a:rPr lang="en-US" sz="2000" dirty="0" smtClean="0">
                <a:cs typeface="Times New Roman" pitchFamily="18" charset="0"/>
              </a:rPr>
              <a:t>void main(){</a:t>
            </a:r>
          </a:p>
          <a:p>
            <a:pPr>
              <a:buNone/>
            </a:pPr>
            <a:r>
              <a:rPr lang="en-US" sz="2000" dirty="0" smtClean="0">
                <a:cs typeface="Times New Roman" pitchFamily="18" charset="0"/>
              </a:rPr>
              <a:t>	char s1[15],s2[15];</a:t>
            </a:r>
          </a:p>
          <a:p>
            <a:pPr>
              <a:buNone/>
            </a:pPr>
            <a:r>
              <a:rPr lang="en-US" sz="2000" dirty="0" smtClean="0">
                <a:cs typeface="Times New Roman" pitchFamily="18" charset="0"/>
              </a:rPr>
              <a:t>	int i;</a:t>
            </a:r>
          </a:p>
          <a:p>
            <a:pPr>
              <a:buNone/>
            </a:pPr>
            <a:r>
              <a:rPr lang="en-US" sz="2000" dirty="0" smtClean="0">
                <a:cs typeface="Times New Roman" pitchFamily="18" charset="0"/>
              </a:rPr>
              <a:t>	printf("enter 1st string:");</a:t>
            </a:r>
          </a:p>
          <a:p>
            <a:pPr>
              <a:buNone/>
            </a:pPr>
            <a:r>
              <a:rPr lang="en-US" sz="2000" dirty="0" smtClean="0">
                <a:cs typeface="Times New Roman" pitchFamily="18" charset="0"/>
              </a:rPr>
              <a:t>	gets(s1);</a:t>
            </a:r>
          </a:p>
          <a:p>
            <a:pPr>
              <a:buNone/>
            </a:pPr>
            <a:r>
              <a:rPr lang="en-US" sz="2000" dirty="0" smtClean="0">
                <a:cs typeface="Times New Roman" pitchFamily="18" charset="0"/>
              </a:rPr>
              <a:t>	printf("enter 2nd string:");</a:t>
            </a:r>
          </a:p>
          <a:p>
            <a:pPr>
              <a:buNone/>
            </a:pPr>
            <a:r>
              <a:rPr lang="en-US" sz="2000" dirty="0" smtClean="0">
                <a:cs typeface="Times New Roman" pitchFamily="18" charset="0"/>
              </a:rPr>
              <a:t>	gets(s2);</a:t>
            </a:r>
          </a:p>
          <a:p>
            <a:pPr>
              <a:buNone/>
            </a:pPr>
            <a:r>
              <a:rPr lang="en-US" sz="2000" dirty="0" smtClean="0">
                <a:cs typeface="Times New Roman" pitchFamily="18" charset="0"/>
              </a:rPr>
              <a:t>	printf("size of %s is %d\n",s1,strlen(s1));</a:t>
            </a:r>
          </a:p>
          <a:p>
            <a:pPr>
              <a:buNone/>
            </a:pPr>
            <a:r>
              <a:rPr lang="en-US" sz="2000" dirty="0" smtClean="0">
                <a:cs typeface="Times New Roman" pitchFamily="18" charset="0"/>
              </a:rPr>
              <a:t>	printf("size of %s is %d\n",s2,strlen(s2));</a:t>
            </a:r>
          </a:p>
          <a:p>
            <a:pPr>
              <a:buNone/>
            </a:pPr>
            <a:r>
              <a:rPr lang="en-US" sz="2000" dirty="0" smtClean="0">
                <a:cs typeface="Times New Roman" pitchFamily="18" charset="0"/>
              </a:rPr>
              <a:t>		</a:t>
            </a:r>
            <a:r>
              <a:rPr lang="en-US" sz="2000" dirty="0" err="1" smtClean="0">
                <a:cs typeface="Times New Roman" pitchFamily="18" charset="0"/>
              </a:rPr>
              <a:t>i</a:t>
            </a:r>
            <a:r>
              <a:rPr lang="en-US" sz="2000" dirty="0" smtClean="0">
                <a:cs typeface="Times New Roman" pitchFamily="18" charset="0"/>
              </a:rPr>
              <a:t>=</a:t>
            </a:r>
            <a:r>
              <a:rPr lang="en-US" sz="2000" dirty="0" err="1" smtClean="0">
                <a:cs typeface="Times New Roman" pitchFamily="18" charset="0"/>
              </a:rPr>
              <a:t>strcmp</a:t>
            </a:r>
            <a:r>
              <a:rPr lang="en-US" sz="2000" dirty="0" smtClean="0">
                <a:cs typeface="Times New Roman" pitchFamily="18" charset="0"/>
              </a:rPr>
              <a:t>(s1,s2);</a:t>
            </a:r>
          </a:p>
          <a:p>
            <a:pPr>
              <a:buNone/>
            </a:pPr>
            <a:r>
              <a:rPr lang="en-US" sz="2000" dirty="0" smtClean="0">
                <a:cs typeface="Times New Roman" pitchFamily="18" charset="0"/>
              </a:rPr>
              <a:t>	if(</a:t>
            </a:r>
            <a:r>
              <a:rPr lang="en-US" sz="2000" dirty="0" err="1" smtClean="0">
                <a:cs typeface="Times New Roman" pitchFamily="18" charset="0"/>
              </a:rPr>
              <a:t>i</a:t>
            </a:r>
            <a:r>
              <a:rPr lang="en-US" sz="2000" dirty="0" smtClean="0">
                <a:cs typeface="Times New Roman" pitchFamily="18" charset="0"/>
              </a:rPr>
              <a:t>==0)   printf("strings are equal");</a:t>
            </a:r>
            <a:r>
              <a:rPr lang="en-US" sz="2000" dirty="0">
                <a:cs typeface="Times New Roman" pitchFamily="18" charset="0"/>
              </a:rPr>
              <a:t> </a:t>
            </a:r>
            <a:endParaRPr lang="en-US" sz="2000" dirty="0" smtClean="0">
              <a:cs typeface="Times New Roman" pitchFamily="18" charset="0"/>
            </a:endParaRPr>
          </a:p>
          <a:p>
            <a:pPr>
              <a:buNone/>
            </a:pPr>
            <a:r>
              <a:rPr lang="en-US" sz="2000" dirty="0" smtClean="0">
                <a:cs typeface="Times New Roman" pitchFamily="18" charset="0"/>
              </a:rPr>
              <a:t>	else if(</a:t>
            </a:r>
            <a:r>
              <a:rPr lang="en-US" sz="2000" dirty="0" err="1" smtClean="0">
                <a:cs typeface="Times New Roman" pitchFamily="18" charset="0"/>
              </a:rPr>
              <a:t>i</a:t>
            </a:r>
            <a:r>
              <a:rPr lang="en-US" sz="2000" dirty="0" smtClean="0">
                <a:cs typeface="Times New Roman" pitchFamily="18" charset="0"/>
              </a:rPr>
              <a:t>&lt;0)    printf</a:t>
            </a:r>
            <a:r>
              <a:rPr lang="en-US" sz="2000" dirty="0">
                <a:cs typeface="Times New Roman" pitchFamily="18" charset="0"/>
              </a:rPr>
              <a:t>("%s is less than %s",s1,s2);</a:t>
            </a:r>
          </a:p>
          <a:p>
            <a:pPr>
              <a:buNone/>
            </a:pPr>
            <a:r>
              <a:rPr lang="en-US" sz="2000" dirty="0" smtClean="0">
                <a:cs typeface="Times New Roman" pitchFamily="18" charset="0"/>
              </a:rPr>
              <a:t>	else</a:t>
            </a:r>
            <a:endParaRPr lang="en-US" sz="2000" dirty="0">
              <a:cs typeface="Times New Roman" pitchFamily="18" charset="0"/>
            </a:endParaRPr>
          </a:p>
          <a:p>
            <a:pPr>
              <a:buNone/>
            </a:pPr>
            <a:r>
              <a:rPr lang="en-US" sz="2000" dirty="0" smtClean="0">
                <a:cs typeface="Times New Roman" pitchFamily="18" charset="0"/>
              </a:rPr>
              <a:t>		printf</a:t>
            </a:r>
            <a:r>
              <a:rPr lang="en-US" sz="2000" dirty="0">
                <a:cs typeface="Times New Roman" pitchFamily="18" charset="0"/>
              </a:rPr>
              <a:t>("%s is greater than %s",s1,s2);</a:t>
            </a:r>
          </a:p>
          <a:p>
            <a:pPr>
              <a:buNone/>
            </a:pPr>
            <a:r>
              <a:rPr lang="en-US" sz="2000" dirty="0" smtClean="0">
                <a:cs typeface="Times New Roman" pitchFamily="18" charset="0"/>
              </a:rPr>
              <a:t>}</a:t>
            </a:r>
            <a:endParaRPr lang="en-US" sz="2000" dirty="0">
              <a:cs typeface="Times New Roman" pitchFamily="18" charset="0"/>
            </a:endParaRPr>
          </a:p>
          <a:p>
            <a:pPr>
              <a:buNone/>
            </a:pPr>
            <a:endParaRPr lang="en-US" sz="2000" dirty="0" smtClean="0">
              <a:cs typeface="Times New Roman" pitchFamily="18" charset="0"/>
            </a:endParaRPr>
          </a:p>
          <a:p>
            <a:pPr>
              <a:buNone/>
            </a:pPr>
            <a:endParaRPr lang="en-US" sz="2000" dirty="0" smtClean="0">
              <a:cs typeface="Times New Roman" pitchFamily="18" charset="0"/>
            </a:endParaRPr>
          </a:p>
        </p:txBody>
      </p:sp>
      <p:sp>
        <p:nvSpPr>
          <p:cNvPr id="4" name="Rectangle 3"/>
          <p:cNvSpPr/>
          <p:nvPr/>
        </p:nvSpPr>
        <p:spPr>
          <a:xfrm>
            <a:off x="0" y="4773"/>
            <a:ext cx="9144000" cy="646331"/>
          </a:xfrm>
          <a:prstGeom prst="rect">
            <a:avLst/>
          </a:prstGeom>
          <a:solidFill>
            <a:schemeClr val="bg2">
              <a:lumMod val="10000"/>
            </a:schemeClr>
          </a:solidFill>
        </p:spPr>
        <p:txBody>
          <a:bodyPr wrap="square">
            <a:spAutoFit/>
          </a:bodyPr>
          <a:lstStyle/>
          <a:p>
            <a:pPr algn="ctr"/>
            <a:r>
              <a:rPr lang="en-US" sz="3600" b="1" dirty="0" err="1" smtClean="0">
                <a:solidFill>
                  <a:schemeClr val="bg1"/>
                </a:solidFill>
                <a:latin typeface="Arial" pitchFamily="34" charset="0"/>
                <a:cs typeface="Arial" pitchFamily="34" charset="0"/>
              </a:rPr>
              <a:t>Strcmp</a:t>
            </a:r>
            <a:r>
              <a:rPr lang="en-US" sz="3600" b="1" dirty="0" smtClean="0">
                <a:solidFill>
                  <a:schemeClr val="bg1"/>
                </a:solidFill>
                <a:latin typeface="Arial" pitchFamily="34" charset="0"/>
                <a:cs typeface="Arial" pitchFamily="34" charset="0"/>
              </a:rPr>
              <a:t>() function</a:t>
            </a:r>
            <a:endParaRPr lang="en-US" sz="3600" b="1"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29217363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6165304"/>
          </a:xfrm>
        </p:spPr>
        <p:txBody>
          <a:bodyPr>
            <a:normAutofit/>
          </a:bodyPr>
          <a:lstStyle/>
          <a:p>
            <a:pPr>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endParaRPr lang="en-US" sz="2800" dirty="0"/>
          </a:p>
        </p:txBody>
      </p:sp>
      <p:sp>
        <p:nvSpPr>
          <p:cNvPr id="4" name="Rectangle 3"/>
          <p:cNvSpPr/>
          <p:nvPr/>
        </p:nvSpPr>
        <p:spPr>
          <a:xfrm>
            <a:off x="0" y="4773"/>
            <a:ext cx="9144000" cy="646331"/>
          </a:xfrm>
          <a:prstGeom prst="rect">
            <a:avLst/>
          </a:prstGeom>
          <a:solidFill>
            <a:schemeClr val="bg2">
              <a:lumMod val="10000"/>
            </a:schemeClr>
          </a:solidFill>
        </p:spPr>
        <p:txBody>
          <a:bodyPr wrap="square">
            <a:spAutoFit/>
          </a:bodyPr>
          <a:lstStyle/>
          <a:p>
            <a:pPr algn="ctr"/>
            <a:r>
              <a:rPr lang="en-US" sz="3600" b="1" dirty="0" err="1" smtClean="0">
                <a:solidFill>
                  <a:schemeClr val="bg1"/>
                </a:solidFill>
                <a:latin typeface="Arial" pitchFamily="34" charset="0"/>
                <a:cs typeface="Arial" pitchFamily="34" charset="0"/>
              </a:rPr>
              <a:t>Strrev</a:t>
            </a:r>
            <a:r>
              <a:rPr lang="en-US" sz="3600" b="1" dirty="0" smtClean="0">
                <a:solidFill>
                  <a:schemeClr val="bg1"/>
                </a:solidFill>
                <a:latin typeface="Arial" pitchFamily="34" charset="0"/>
                <a:cs typeface="Arial" pitchFamily="34" charset="0"/>
              </a:rPr>
              <a:t>() function</a:t>
            </a:r>
            <a:endParaRPr lang="en-US" sz="3600" b="1" dirty="0">
              <a:solidFill>
                <a:schemeClr val="bg1"/>
              </a:solidFill>
              <a:latin typeface="Arial" pitchFamily="34" charset="0"/>
              <a:cs typeface="Arial" pitchFamily="34" charset="0"/>
            </a:endParaRPr>
          </a:p>
        </p:txBody>
      </p:sp>
      <p:sp>
        <p:nvSpPr>
          <p:cNvPr id="2" name="Rectangle 1"/>
          <p:cNvSpPr/>
          <p:nvPr/>
        </p:nvSpPr>
        <p:spPr>
          <a:xfrm>
            <a:off x="179512" y="764704"/>
            <a:ext cx="8712968" cy="3416320"/>
          </a:xfrm>
          <a:prstGeom prst="rect">
            <a:avLst/>
          </a:prstGeom>
        </p:spPr>
        <p:txBody>
          <a:bodyPr wrap="square">
            <a:spAutoFit/>
          </a:bodyPr>
          <a:lstStyle/>
          <a:p>
            <a:pPr>
              <a:buNone/>
            </a:pPr>
            <a:r>
              <a:rPr lang="en-US" sz="2400" dirty="0" smtClean="0">
                <a:cs typeface="Times New Roman" pitchFamily="18" charset="0"/>
              </a:rPr>
              <a:t>#</a:t>
            </a:r>
            <a:r>
              <a:rPr lang="en-US" sz="2400" dirty="0">
                <a:cs typeface="Times New Roman" pitchFamily="18" charset="0"/>
              </a:rPr>
              <a:t>include&lt;</a:t>
            </a:r>
            <a:r>
              <a:rPr lang="en-US" sz="2400" dirty="0" err="1">
                <a:cs typeface="Times New Roman" pitchFamily="18" charset="0"/>
              </a:rPr>
              <a:t>string.h</a:t>
            </a:r>
            <a:r>
              <a:rPr lang="en-US" sz="2400" dirty="0">
                <a:cs typeface="Times New Roman" pitchFamily="18" charset="0"/>
              </a:rPr>
              <a:t>&gt;</a:t>
            </a:r>
          </a:p>
          <a:p>
            <a:pPr>
              <a:buNone/>
            </a:pPr>
            <a:r>
              <a:rPr lang="en-US" sz="2400" dirty="0">
                <a:cs typeface="Times New Roman" pitchFamily="18" charset="0"/>
              </a:rPr>
              <a:t>#include&lt;</a:t>
            </a:r>
            <a:r>
              <a:rPr lang="en-US" sz="2400" dirty="0" err="1">
                <a:cs typeface="Times New Roman" pitchFamily="18" charset="0"/>
              </a:rPr>
              <a:t>stdio.h</a:t>
            </a:r>
            <a:r>
              <a:rPr lang="en-US" sz="2400" dirty="0">
                <a:cs typeface="Times New Roman" pitchFamily="18" charset="0"/>
              </a:rPr>
              <a:t>&gt;</a:t>
            </a:r>
          </a:p>
          <a:p>
            <a:pPr>
              <a:buNone/>
            </a:pPr>
            <a:r>
              <a:rPr lang="en-US" sz="2400" dirty="0">
                <a:cs typeface="Times New Roman" pitchFamily="18" charset="0"/>
              </a:rPr>
              <a:t>void main()</a:t>
            </a:r>
          </a:p>
          <a:p>
            <a:pPr>
              <a:buNone/>
            </a:pPr>
            <a:r>
              <a:rPr lang="en-US" sz="2400" dirty="0">
                <a:cs typeface="Times New Roman" pitchFamily="18" charset="0"/>
              </a:rPr>
              <a:t>{</a:t>
            </a:r>
          </a:p>
          <a:p>
            <a:pPr>
              <a:buNone/>
            </a:pPr>
            <a:r>
              <a:rPr lang="en-US" sz="2400" dirty="0">
                <a:cs typeface="Times New Roman" pitchFamily="18" charset="0"/>
              </a:rPr>
              <a:t>char s1[15];</a:t>
            </a:r>
          </a:p>
          <a:p>
            <a:pPr>
              <a:buNone/>
            </a:pPr>
            <a:r>
              <a:rPr lang="en-US" sz="2400" dirty="0">
                <a:cs typeface="Times New Roman" pitchFamily="18" charset="0"/>
              </a:rPr>
              <a:t>printf("enter string to reverse:");</a:t>
            </a:r>
          </a:p>
          <a:p>
            <a:pPr>
              <a:buNone/>
            </a:pPr>
            <a:r>
              <a:rPr lang="en-US" sz="2400" dirty="0">
                <a:cs typeface="Times New Roman" pitchFamily="18" charset="0"/>
              </a:rPr>
              <a:t>gets(s1);</a:t>
            </a:r>
          </a:p>
          <a:p>
            <a:pPr>
              <a:buNone/>
            </a:pPr>
            <a:r>
              <a:rPr lang="en-US" sz="2400" dirty="0">
                <a:cs typeface="Times New Roman" pitchFamily="18" charset="0"/>
              </a:rPr>
              <a:t>printf("reverse of given string is=%s",</a:t>
            </a:r>
            <a:r>
              <a:rPr lang="en-US" sz="2400" dirty="0" err="1">
                <a:cs typeface="Times New Roman" pitchFamily="18" charset="0"/>
              </a:rPr>
              <a:t>strrev</a:t>
            </a:r>
            <a:r>
              <a:rPr lang="en-US" sz="2400" dirty="0">
                <a:cs typeface="Times New Roman" pitchFamily="18" charset="0"/>
              </a:rPr>
              <a:t>(s1));</a:t>
            </a:r>
          </a:p>
          <a:p>
            <a:pPr>
              <a:buNone/>
            </a:pPr>
            <a:r>
              <a:rPr lang="en-US" sz="2400" dirty="0">
                <a:cs typeface="Times New Roman" pitchFamily="18" charset="0"/>
              </a:rPr>
              <a:t>}</a:t>
            </a:r>
          </a:p>
        </p:txBody>
      </p:sp>
    </p:spTree>
    <p:extLst>
      <p:ext uri="{BB962C8B-B14F-4D97-AF65-F5344CB8AC3E}">
        <p14:creationId xmlns="" xmlns:p14="http://schemas.microsoft.com/office/powerpoint/2010/main" val="279292265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2910" y="1857364"/>
            <a:ext cx="7929618" cy="1571636"/>
          </a:xfrm>
          <a:prstGeom prst="rect">
            <a:avLst/>
          </a:prstGeom>
          <a:solidFill>
            <a:schemeClr val="tx2">
              <a:lumMod val="40000"/>
              <a:lumOff val="6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dirty="0" smtClean="0">
                <a:solidFill>
                  <a:schemeClr val="tx1"/>
                </a:solidFill>
              </a:rPr>
              <a:t>Pointers</a:t>
            </a:r>
            <a:endParaRPr lang="en-US" sz="6600" b="1" dirty="0">
              <a:solidFill>
                <a:schemeClr val="tx1"/>
              </a:solidFill>
            </a:endParaRPr>
          </a:p>
        </p:txBody>
      </p:sp>
    </p:spTree>
    <p:extLst>
      <p:ext uri="{BB962C8B-B14F-4D97-AF65-F5344CB8AC3E}">
        <p14:creationId xmlns="" xmlns:p14="http://schemas.microsoft.com/office/powerpoint/2010/main" val="35842482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Pointer</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a:t>Pointers (pointer variables) are special variables that are used to </a:t>
            </a:r>
            <a:r>
              <a:rPr lang="en-US" sz="2800" dirty="0" smtClean="0"/>
              <a:t>store </a:t>
            </a:r>
            <a:r>
              <a:rPr lang="en-US" sz="2800" dirty="0"/>
              <a:t>addresses rather than values</a:t>
            </a:r>
            <a:r>
              <a:rPr lang="en-US" sz="2800" dirty="0" smtClean="0"/>
              <a:t>.</a:t>
            </a:r>
          </a:p>
          <a:p>
            <a:pPr marL="0">
              <a:buNone/>
            </a:pPr>
            <a:endParaRPr lang="en-US" sz="2800" dirty="0"/>
          </a:p>
          <a:p>
            <a:pPr marL="0">
              <a:buNone/>
            </a:pPr>
            <a:endParaRPr lang="en-US" sz="2800" dirty="0" smtClean="0"/>
          </a:p>
          <a:p>
            <a:pPr marL="0">
              <a:buNone/>
            </a:pPr>
            <a:endParaRPr lang="en-US" sz="2800" dirty="0"/>
          </a:p>
          <a:p>
            <a:pPr marL="0">
              <a:buNone/>
            </a:pPr>
            <a:endParaRPr lang="en-US" sz="2800" dirty="0" smtClean="0"/>
          </a:p>
          <a:p>
            <a:pPr marL="0">
              <a:buNone/>
            </a:pPr>
            <a:endParaRPr lang="en-US" sz="2800" dirty="0" smtClean="0"/>
          </a:p>
          <a:p>
            <a:pPr marL="0">
              <a:buNone/>
            </a:pPr>
            <a:endParaRPr lang="en-US" sz="2800" dirty="0"/>
          </a:p>
          <a:p>
            <a:pPr marL="0">
              <a:buNone/>
            </a:pPr>
            <a:endParaRPr lang="en-US" sz="2800" dirty="0"/>
          </a:p>
        </p:txBody>
      </p:sp>
      <p:pic>
        <p:nvPicPr>
          <p:cNvPr id="1027" name="Picture 3"/>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71600" y="2132856"/>
            <a:ext cx="6192688" cy="4026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476791"/>
            <a:ext cx="7727841" cy="57605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323528" y="332656"/>
            <a:ext cx="8496944" cy="5832648"/>
          </a:xfrm>
        </p:spPr>
        <p:txBody>
          <a:bodyPr>
            <a:normAutofit/>
          </a:bodyPr>
          <a:lstStyle/>
          <a:p>
            <a:pPr marL="0">
              <a:buNone/>
            </a:pPr>
            <a:r>
              <a:rPr lang="en-US" sz="2800" b="1" dirty="0"/>
              <a:t>Syntax:   </a:t>
            </a:r>
            <a:r>
              <a:rPr lang="en-US" sz="2800" dirty="0"/>
              <a:t>type *</a:t>
            </a:r>
            <a:r>
              <a:rPr lang="en-US" sz="2800" dirty="0" err="1"/>
              <a:t>var</a:t>
            </a:r>
            <a:r>
              <a:rPr lang="en-US" sz="2800" dirty="0"/>
              <a:t>-name;</a:t>
            </a:r>
          </a:p>
          <a:p>
            <a:pPr marL="0">
              <a:buNone/>
            </a:pPr>
            <a:r>
              <a:rPr lang="en-US" sz="2800" dirty="0" err="1" smtClean="0"/>
              <a:t>int</a:t>
            </a:r>
            <a:r>
              <a:rPr lang="en-US" sz="2800" dirty="0" smtClean="0"/>
              <a:t> </a:t>
            </a:r>
            <a:r>
              <a:rPr lang="en-US" sz="2800" dirty="0"/>
              <a:t>*</a:t>
            </a:r>
            <a:r>
              <a:rPr lang="en-US" sz="2800" dirty="0" err="1"/>
              <a:t>ip</a:t>
            </a:r>
            <a:r>
              <a:rPr lang="en-US" sz="2800" dirty="0"/>
              <a:t>;		 /* pointer to an integer */ </a:t>
            </a:r>
          </a:p>
          <a:p>
            <a:pPr marL="0">
              <a:buNone/>
            </a:pPr>
            <a:r>
              <a:rPr lang="en-US" sz="2800" dirty="0"/>
              <a:t>double *</a:t>
            </a:r>
            <a:r>
              <a:rPr lang="en-US" sz="2800" dirty="0" err="1"/>
              <a:t>dp</a:t>
            </a:r>
            <a:r>
              <a:rPr lang="en-US" sz="2800" dirty="0"/>
              <a:t>; 		/* pointer to a double */ </a:t>
            </a:r>
          </a:p>
          <a:p>
            <a:pPr marL="0">
              <a:buNone/>
            </a:pPr>
            <a:r>
              <a:rPr lang="en-US" sz="2800" dirty="0"/>
              <a:t>float *</a:t>
            </a:r>
            <a:r>
              <a:rPr lang="en-US" sz="2800" dirty="0" err="1"/>
              <a:t>fp</a:t>
            </a:r>
            <a:r>
              <a:rPr lang="en-US" sz="2800" dirty="0"/>
              <a:t>; 		/* pointer to a float */ </a:t>
            </a:r>
          </a:p>
          <a:p>
            <a:pPr marL="0">
              <a:buNone/>
            </a:pPr>
            <a:r>
              <a:rPr lang="en-US" sz="2800" dirty="0"/>
              <a:t>char *</a:t>
            </a:r>
            <a:r>
              <a:rPr lang="en-US" sz="2800" dirty="0" err="1"/>
              <a:t>ch</a:t>
            </a:r>
            <a:r>
              <a:rPr lang="en-US" sz="2800" dirty="0"/>
              <a:t> 		/* pointer to a character </a:t>
            </a:r>
            <a:r>
              <a:rPr lang="en-US" sz="2800" dirty="0" smtClean="0"/>
              <a:t>*/</a:t>
            </a:r>
          </a:p>
          <a:p>
            <a:pPr marL="0">
              <a:buNone/>
            </a:pPr>
            <a:endParaRPr lang="en-US" sz="2800" dirty="0"/>
          </a:p>
          <a:p>
            <a:pPr marL="0">
              <a:buNone/>
            </a:pPr>
            <a:endParaRPr lang="en-US" sz="2800" dirty="0"/>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567" y="3573016"/>
            <a:ext cx="7209973" cy="21602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NULL Pointers</a:t>
            </a:r>
          </a:p>
        </p:txBody>
      </p:sp>
      <p:sp>
        <p:nvSpPr>
          <p:cNvPr id="8" name="Content Placeholder 7"/>
          <p:cNvSpPr>
            <a:spLocks noGrp="1"/>
          </p:cNvSpPr>
          <p:nvPr>
            <p:ph idx="1"/>
          </p:nvPr>
        </p:nvSpPr>
        <p:spPr>
          <a:xfrm>
            <a:off x="395536" y="836712"/>
            <a:ext cx="8496944" cy="5832648"/>
          </a:xfrm>
        </p:spPr>
        <p:txBody>
          <a:bodyPr>
            <a:normAutofit/>
          </a:bodyPr>
          <a:lstStyle/>
          <a:p>
            <a:pPr marL="0" indent="0">
              <a:buNone/>
            </a:pPr>
            <a:r>
              <a:rPr lang="en-US" sz="2800" dirty="0"/>
              <a:t>It is always a good practice to assign a NULL value to a pointer variable in case you do not have an exact address to be assigned. This is done at the time of variable declaration. A pointer that is assigned NULL is called a </a:t>
            </a:r>
            <a:r>
              <a:rPr lang="en-US" sz="2800" b="1" dirty="0"/>
              <a:t>null</a:t>
            </a:r>
            <a:r>
              <a:rPr lang="en-US" sz="2800" dirty="0"/>
              <a:t> pointer.</a:t>
            </a:r>
          </a:p>
          <a:p>
            <a:pPr marL="0" indent="0">
              <a:buNone/>
            </a:pPr>
            <a:r>
              <a:rPr lang="en-US" sz="2800" dirty="0"/>
              <a:t>The NULL pointer is a constant with a value of zero defined in several standard libraries. </a:t>
            </a:r>
            <a:endParaRPr lang="en-US" sz="2800" dirty="0" smtClean="0"/>
          </a:p>
          <a:p>
            <a:pPr marL="0" lvl="0" indent="0">
              <a:buNone/>
            </a:pPr>
            <a:r>
              <a:rPr lang="en-US" sz="2000" dirty="0">
                <a:solidFill>
                  <a:srgbClr val="880000"/>
                </a:solidFill>
                <a:latin typeface="Courier New" pitchFamily="49" charset="0"/>
                <a:cs typeface="Arial" pitchFamily="34" charset="0"/>
              </a:rPr>
              <a:t>#include</a:t>
            </a:r>
            <a:r>
              <a:rPr lang="en-US" sz="2000" dirty="0">
                <a:solidFill>
                  <a:srgbClr val="000000"/>
                </a:solidFill>
                <a:latin typeface="Courier New" pitchFamily="49" charset="0"/>
                <a:cs typeface="Arial" pitchFamily="34" charset="0"/>
              </a:rPr>
              <a:t> </a:t>
            </a:r>
            <a:r>
              <a:rPr lang="en-US" sz="2000" dirty="0">
                <a:solidFill>
                  <a:srgbClr val="008800"/>
                </a:solidFill>
                <a:latin typeface="Courier New" pitchFamily="49" charset="0"/>
                <a:cs typeface="Arial" pitchFamily="34" charset="0"/>
              </a:rPr>
              <a:t>&lt;</a:t>
            </a:r>
            <a:r>
              <a:rPr lang="en-US" sz="2000" dirty="0" err="1">
                <a:solidFill>
                  <a:srgbClr val="008800"/>
                </a:solidFill>
                <a:latin typeface="Courier New" pitchFamily="49" charset="0"/>
                <a:cs typeface="Arial" pitchFamily="34" charset="0"/>
              </a:rPr>
              <a:t>stdio.h</a:t>
            </a:r>
            <a:r>
              <a:rPr lang="en-US" sz="2000" dirty="0">
                <a:solidFill>
                  <a:srgbClr val="008800"/>
                </a:solidFill>
                <a:latin typeface="Courier New" pitchFamily="49" charset="0"/>
                <a:cs typeface="Arial" pitchFamily="34" charset="0"/>
              </a:rPr>
              <a:t>&gt;</a:t>
            </a:r>
            <a:r>
              <a:rPr lang="en-US" sz="2000" dirty="0">
                <a:solidFill>
                  <a:srgbClr val="000000"/>
                </a:solidFill>
                <a:latin typeface="Courier New" pitchFamily="49" charset="0"/>
                <a:cs typeface="Arial" pitchFamily="34" charset="0"/>
              </a:rPr>
              <a:t> </a:t>
            </a:r>
            <a:endParaRPr lang="en-US" sz="2000" dirty="0" smtClean="0">
              <a:solidFill>
                <a:srgbClr val="000000"/>
              </a:solidFill>
              <a:latin typeface="Courier New" pitchFamily="49" charset="0"/>
              <a:cs typeface="Arial" pitchFamily="34" charset="0"/>
            </a:endParaRPr>
          </a:p>
          <a:p>
            <a:pPr marL="0" lvl="0" indent="0">
              <a:buNone/>
            </a:pPr>
            <a:r>
              <a:rPr lang="en-US" sz="2000" dirty="0" err="1" smtClean="0">
                <a:solidFill>
                  <a:srgbClr val="000088"/>
                </a:solidFill>
                <a:latin typeface="Courier New" pitchFamily="49" charset="0"/>
                <a:cs typeface="Arial" pitchFamily="34" charset="0"/>
              </a:rPr>
              <a:t>int</a:t>
            </a:r>
            <a:r>
              <a:rPr lang="en-US" sz="2000" dirty="0" smtClean="0">
                <a:solidFill>
                  <a:srgbClr val="000000"/>
                </a:solidFill>
                <a:latin typeface="Courier New" pitchFamily="49" charset="0"/>
                <a:cs typeface="Arial" pitchFamily="34" charset="0"/>
              </a:rPr>
              <a:t> </a:t>
            </a:r>
            <a:r>
              <a:rPr lang="en-US" sz="2000" dirty="0">
                <a:solidFill>
                  <a:srgbClr val="000000"/>
                </a:solidFill>
                <a:latin typeface="Courier New" pitchFamily="49" charset="0"/>
                <a:cs typeface="Arial" pitchFamily="34" charset="0"/>
              </a:rPr>
              <a:t>main </a:t>
            </a:r>
            <a:r>
              <a:rPr lang="en-US" sz="2000" dirty="0">
                <a:solidFill>
                  <a:srgbClr val="666600"/>
                </a:solidFill>
                <a:latin typeface="Courier New" pitchFamily="49" charset="0"/>
                <a:cs typeface="Arial" pitchFamily="34" charset="0"/>
              </a:rPr>
              <a:t>()</a:t>
            </a:r>
            <a:r>
              <a:rPr lang="en-US" sz="2000" dirty="0">
                <a:solidFill>
                  <a:srgbClr val="000000"/>
                </a:solidFill>
                <a:latin typeface="Courier New" pitchFamily="49" charset="0"/>
                <a:cs typeface="Arial" pitchFamily="34" charset="0"/>
              </a:rPr>
              <a:t> </a:t>
            </a:r>
            <a:endParaRPr lang="en-US" sz="2000" dirty="0" smtClean="0">
              <a:solidFill>
                <a:srgbClr val="000000"/>
              </a:solidFill>
              <a:latin typeface="Courier New" pitchFamily="49" charset="0"/>
              <a:cs typeface="Arial" pitchFamily="34" charset="0"/>
            </a:endParaRPr>
          </a:p>
          <a:p>
            <a:pPr marL="0" lvl="0" indent="0">
              <a:buNone/>
            </a:pPr>
            <a:r>
              <a:rPr lang="en-US" sz="2000" dirty="0" smtClean="0">
                <a:solidFill>
                  <a:srgbClr val="666600"/>
                </a:solidFill>
                <a:latin typeface="Courier New" pitchFamily="49" charset="0"/>
                <a:cs typeface="Arial" pitchFamily="34" charset="0"/>
              </a:rPr>
              <a:t>{</a:t>
            </a:r>
            <a:r>
              <a:rPr lang="en-US" sz="2000" dirty="0" smtClean="0">
                <a:solidFill>
                  <a:srgbClr val="000000"/>
                </a:solidFill>
                <a:latin typeface="Courier New" pitchFamily="49" charset="0"/>
                <a:cs typeface="Arial" pitchFamily="34" charset="0"/>
              </a:rPr>
              <a:t> </a:t>
            </a:r>
          </a:p>
          <a:p>
            <a:pPr marL="400050" lvl="1" indent="0">
              <a:buNone/>
            </a:pPr>
            <a:r>
              <a:rPr lang="en-US" sz="2000" dirty="0" err="1" smtClean="0">
                <a:solidFill>
                  <a:srgbClr val="000088"/>
                </a:solidFill>
                <a:latin typeface="Courier New" pitchFamily="49" charset="0"/>
                <a:cs typeface="Arial" pitchFamily="34" charset="0"/>
              </a:rPr>
              <a:t>int</a:t>
            </a:r>
            <a:r>
              <a:rPr lang="en-US" sz="2000" dirty="0" smtClean="0">
                <a:solidFill>
                  <a:srgbClr val="000000"/>
                </a:solidFill>
                <a:latin typeface="Courier New" pitchFamily="49" charset="0"/>
                <a:cs typeface="Arial" pitchFamily="34" charset="0"/>
              </a:rPr>
              <a:t> </a:t>
            </a:r>
            <a:r>
              <a:rPr lang="en-US" sz="2000" dirty="0">
                <a:solidFill>
                  <a:srgbClr val="666600"/>
                </a:solidFill>
                <a:latin typeface="Courier New" pitchFamily="49" charset="0"/>
                <a:cs typeface="Arial" pitchFamily="34" charset="0"/>
              </a:rPr>
              <a:t>*</a:t>
            </a:r>
            <a:r>
              <a:rPr lang="en-US" sz="2000" dirty="0" err="1">
                <a:solidFill>
                  <a:srgbClr val="000000"/>
                </a:solidFill>
                <a:latin typeface="Courier New" pitchFamily="49" charset="0"/>
                <a:cs typeface="Arial" pitchFamily="34" charset="0"/>
              </a:rPr>
              <a:t>ptr</a:t>
            </a:r>
            <a:r>
              <a:rPr lang="en-US" sz="2000" dirty="0">
                <a:solidFill>
                  <a:srgbClr val="000000"/>
                </a:solidFill>
                <a:latin typeface="Courier New" pitchFamily="49" charset="0"/>
                <a:cs typeface="Arial" pitchFamily="34" charset="0"/>
              </a:rPr>
              <a:t> </a:t>
            </a:r>
            <a:r>
              <a:rPr lang="en-US" sz="2000" dirty="0">
                <a:solidFill>
                  <a:srgbClr val="666600"/>
                </a:solidFill>
                <a:latin typeface="Courier New" pitchFamily="49" charset="0"/>
                <a:cs typeface="Arial" pitchFamily="34" charset="0"/>
              </a:rPr>
              <a:t>=</a:t>
            </a:r>
            <a:r>
              <a:rPr lang="en-US" sz="2000" dirty="0">
                <a:solidFill>
                  <a:srgbClr val="000000"/>
                </a:solidFill>
                <a:latin typeface="Courier New" pitchFamily="49" charset="0"/>
                <a:cs typeface="Arial" pitchFamily="34" charset="0"/>
              </a:rPr>
              <a:t> NULL</a:t>
            </a:r>
            <a:r>
              <a:rPr lang="en-US" sz="2000" dirty="0">
                <a:solidFill>
                  <a:srgbClr val="666600"/>
                </a:solidFill>
                <a:latin typeface="Courier New" pitchFamily="49" charset="0"/>
                <a:cs typeface="Arial" pitchFamily="34" charset="0"/>
              </a:rPr>
              <a:t>;</a:t>
            </a:r>
            <a:r>
              <a:rPr lang="en-US" sz="2000" dirty="0">
                <a:solidFill>
                  <a:srgbClr val="000000"/>
                </a:solidFill>
                <a:latin typeface="Courier New" pitchFamily="49" charset="0"/>
                <a:cs typeface="Arial" pitchFamily="34" charset="0"/>
              </a:rPr>
              <a:t> </a:t>
            </a:r>
            <a:endParaRPr lang="en-US" sz="2000" dirty="0" smtClean="0">
              <a:solidFill>
                <a:srgbClr val="000000"/>
              </a:solidFill>
              <a:latin typeface="Courier New" pitchFamily="49" charset="0"/>
              <a:cs typeface="Arial" pitchFamily="34" charset="0"/>
            </a:endParaRPr>
          </a:p>
          <a:p>
            <a:pPr marL="400050" lvl="1" indent="0">
              <a:buNone/>
            </a:pPr>
            <a:r>
              <a:rPr lang="en-US" sz="2000" dirty="0" err="1" smtClean="0">
                <a:solidFill>
                  <a:srgbClr val="000000"/>
                </a:solidFill>
                <a:latin typeface="Courier New" pitchFamily="49" charset="0"/>
                <a:cs typeface="Arial" pitchFamily="34" charset="0"/>
              </a:rPr>
              <a:t>printf</a:t>
            </a:r>
            <a:r>
              <a:rPr lang="en-US" sz="2000" dirty="0">
                <a:solidFill>
                  <a:srgbClr val="666600"/>
                </a:solidFill>
                <a:latin typeface="Courier New" pitchFamily="49" charset="0"/>
                <a:cs typeface="Arial" pitchFamily="34" charset="0"/>
              </a:rPr>
              <a:t>(</a:t>
            </a:r>
            <a:r>
              <a:rPr lang="en-US" sz="2000" dirty="0">
                <a:solidFill>
                  <a:srgbClr val="008800"/>
                </a:solidFill>
                <a:latin typeface="Courier New" pitchFamily="49" charset="0"/>
                <a:cs typeface="Arial" pitchFamily="34" charset="0"/>
              </a:rPr>
              <a:t>"The value of </a:t>
            </a:r>
            <a:r>
              <a:rPr lang="en-US" sz="2000" dirty="0" err="1">
                <a:solidFill>
                  <a:srgbClr val="008800"/>
                </a:solidFill>
                <a:latin typeface="Courier New" pitchFamily="49" charset="0"/>
                <a:cs typeface="Arial" pitchFamily="34" charset="0"/>
              </a:rPr>
              <a:t>ptr</a:t>
            </a:r>
            <a:r>
              <a:rPr lang="en-US" sz="2000" dirty="0">
                <a:solidFill>
                  <a:srgbClr val="008800"/>
                </a:solidFill>
                <a:latin typeface="Courier New" pitchFamily="49" charset="0"/>
                <a:cs typeface="Arial" pitchFamily="34" charset="0"/>
              </a:rPr>
              <a:t> is : %x\n"</a:t>
            </a:r>
            <a:r>
              <a:rPr lang="en-US" sz="2000" dirty="0">
                <a:solidFill>
                  <a:srgbClr val="666600"/>
                </a:solidFill>
                <a:latin typeface="Courier New" pitchFamily="49" charset="0"/>
                <a:cs typeface="Arial" pitchFamily="34" charset="0"/>
              </a:rPr>
              <a:t>,</a:t>
            </a:r>
            <a:r>
              <a:rPr lang="en-US" sz="2000" dirty="0">
                <a:solidFill>
                  <a:srgbClr val="000000"/>
                </a:solidFill>
                <a:latin typeface="Courier New" pitchFamily="49" charset="0"/>
                <a:cs typeface="Arial" pitchFamily="34" charset="0"/>
              </a:rPr>
              <a:t> </a:t>
            </a:r>
            <a:r>
              <a:rPr lang="en-US" sz="2000" dirty="0" err="1">
                <a:solidFill>
                  <a:srgbClr val="000000"/>
                </a:solidFill>
                <a:latin typeface="Courier New" pitchFamily="49" charset="0"/>
                <a:cs typeface="Arial" pitchFamily="34" charset="0"/>
              </a:rPr>
              <a:t>ptr</a:t>
            </a:r>
            <a:r>
              <a:rPr lang="en-US" sz="2000" dirty="0">
                <a:solidFill>
                  <a:srgbClr val="000000"/>
                </a:solidFill>
                <a:latin typeface="Courier New" pitchFamily="49" charset="0"/>
                <a:cs typeface="Arial" pitchFamily="34" charset="0"/>
              </a:rPr>
              <a:t> </a:t>
            </a:r>
            <a:r>
              <a:rPr lang="en-US" sz="2000" dirty="0">
                <a:solidFill>
                  <a:srgbClr val="666600"/>
                </a:solidFill>
                <a:latin typeface="Courier New" pitchFamily="49" charset="0"/>
                <a:cs typeface="Arial" pitchFamily="34" charset="0"/>
              </a:rPr>
              <a:t>);</a:t>
            </a:r>
            <a:r>
              <a:rPr lang="en-US" sz="2000" dirty="0">
                <a:solidFill>
                  <a:srgbClr val="000000"/>
                </a:solidFill>
                <a:latin typeface="Courier New" pitchFamily="49" charset="0"/>
                <a:cs typeface="Arial" pitchFamily="34" charset="0"/>
              </a:rPr>
              <a:t> </a:t>
            </a:r>
            <a:endParaRPr lang="en-US" sz="2000" dirty="0" smtClean="0">
              <a:solidFill>
                <a:srgbClr val="000000"/>
              </a:solidFill>
              <a:latin typeface="Courier New" pitchFamily="49" charset="0"/>
              <a:cs typeface="Arial" pitchFamily="34" charset="0"/>
            </a:endParaRPr>
          </a:p>
          <a:p>
            <a:pPr marL="400050" lvl="1" indent="0">
              <a:buNone/>
            </a:pPr>
            <a:r>
              <a:rPr lang="en-US" sz="2000" dirty="0" smtClean="0">
                <a:solidFill>
                  <a:srgbClr val="000088"/>
                </a:solidFill>
                <a:latin typeface="Courier New" pitchFamily="49" charset="0"/>
                <a:cs typeface="Arial" pitchFamily="34" charset="0"/>
              </a:rPr>
              <a:t>return</a:t>
            </a:r>
            <a:r>
              <a:rPr lang="en-US" sz="2000" dirty="0" smtClean="0">
                <a:solidFill>
                  <a:srgbClr val="000000"/>
                </a:solidFill>
                <a:latin typeface="Courier New" pitchFamily="49" charset="0"/>
                <a:cs typeface="Arial" pitchFamily="34" charset="0"/>
              </a:rPr>
              <a:t> </a:t>
            </a:r>
            <a:r>
              <a:rPr lang="en-US" sz="2000" dirty="0">
                <a:solidFill>
                  <a:srgbClr val="006666"/>
                </a:solidFill>
                <a:latin typeface="Courier New" pitchFamily="49" charset="0"/>
                <a:cs typeface="Arial" pitchFamily="34" charset="0"/>
              </a:rPr>
              <a:t>0</a:t>
            </a:r>
            <a:r>
              <a:rPr lang="en-US" sz="2000" dirty="0">
                <a:solidFill>
                  <a:srgbClr val="666600"/>
                </a:solidFill>
                <a:latin typeface="Courier New" pitchFamily="49" charset="0"/>
                <a:cs typeface="Arial" pitchFamily="34" charset="0"/>
              </a:rPr>
              <a:t>;</a:t>
            </a:r>
            <a:r>
              <a:rPr lang="en-US" sz="2000" dirty="0">
                <a:solidFill>
                  <a:srgbClr val="000000"/>
                </a:solidFill>
                <a:latin typeface="Courier New" pitchFamily="49" charset="0"/>
                <a:cs typeface="Arial" pitchFamily="34" charset="0"/>
              </a:rPr>
              <a:t> </a:t>
            </a:r>
            <a:endParaRPr lang="en-US" sz="2000" dirty="0" smtClean="0">
              <a:solidFill>
                <a:srgbClr val="000000"/>
              </a:solidFill>
              <a:latin typeface="Courier New" pitchFamily="49" charset="0"/>
              <a:cs typeface="Arial" pitchFamily="34" charset="0"/>
            </a:endParaRPr>
          </a:p>
          <a:p>
            <a:pPr marL="0" lvl="0" indent="0">
              <a:buNone/>
            </a:pPr>
            <a:r>
              <a:rPr lang="en-US" sz="2000" dirty="0" smtClean="0">
                <a:solidFill>
                  <a:srgbClr val="666600"/>
                </a:solidFill>
                <a:latin typeface="Courier New" pitchFamily="49" charset="0"/>
                <a:cs typeface="Arial" pitchFamily="34" charset="0"/>
              </a:rPr>
              <a:t>}</a:t>
            </a:r>
            <a:r>
              <a:rPr lang="en-US" sz="1200" dirty="0" smtClean="0">
                <a:latin typeface="Arial" pitchFamily="34" charset="0"/>
                <a:cs typeface="Arial" pitchFamily="34" charset="0"/>
              </a:rPr>
              <a:t> </a:t>
            </a:r>
            <a:endParaRPr lang="en-US" sz="3600" dirty="0">
              <a:latin typeface="Arial" pitchFamily="34" charset="0"/>
              <a:cs typeface="Arial" pitchFamily="34" charset="0"/>
            </a:endParaRPr>
          </a:p>
          <a:p>
            <a:pPr marL="0" indent="0">
              <a:buNone/>
            </a:pPr>
            <a:endParaRPr lang="en-US" sz="2800" dirty="0"/>
          </a:p>
        </p:txBody>
      </p:sp>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a:solidFill>
                  <a:schemeClr val="bg1">
                    <a:lumMod val="95000"/>
                  </a:schemeClr>
                </a:solidFill>
                <a:latin typeface="Arial" panose="020B0604020202020204" pitchFamily="34" charset="0"/>
                <a:ea typeface="+mn-ea"/>
                <a:cs typeface="Arial" panose="020B0604020202020204" pitchFamily="34" charset="0"/>
              </a:rPr>
              <a:t>Pointer to </a:t>
            </a:r>
            <a:r>
              <a:rPr lang="en-US" sz="3600" dirty="0" smtClean="0">
                <a:solidFill>
                  <a:schemeClr val="bg1">
                    <a:lumMod val="95000"/>
                  </a:schemeClr>
                </a:solidFill>
                <a:latin typeface="Arial" panose="020B0604020202020204" pitchFamily="34" charset="0"/>
                <a:ea typeface="+mn-ea"/>
                <a:cs typeface="Arial" panose="020B0604020202020204" pitchFamily="34" charset="0"/>
              </a:rPr>
              <a:t>Pointer (</a:t>
            </a:r>
            <a:r>
              <a:rPr lang="en-US" sz="3600" dirty="0">
                <a:solidFill>
                  <a:schemeClr val="bg1">
                    <a:lumMod val="95000"/>
                  </a:schemeClr>
                </a:solidFill>
                <a:latin typeface="Arial" panose="020B0604020202020204" pitchFamily="34" charset="0"/>
                <a:ea typeface="+mn-ea"/>
                <a:cs typeface="Arial" panose="020B0604020202020204" pitchFamily="34" charset="0"/>
              </a:rPr>
              <a:t>Double </a:t>
            </a:r>
            <a:r>
              <a:rPr lang="en-US" sz="3600" dirty="0" smtClean="0">
                <a:solidFill>
                  <a:schemeClr val="bg1">
                    <a:lumMod val="95000"/>
                  </a:schemeClr>
                </a:solidFill>
                <a:latin typeface="Arial" panose="020B0604020202020204" pitchFamily="34" charset="0"/>
                <a:ea typeface="+mn-ea"/>
                <a:cs typeface="Arial" panose="020B0604020202020204" pitchFamily="34" charset="0"/>
              </a:rPr>
              <a:t>Pointer)</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marL="0">
              <a:buNone/>
            </a:pPr>
            <a:r>
              <a:rPr lang="en-US" sz="2800" dirty="0"/>
              <a:t>we can also define a pointer to store the address of another pointer. </a:t>
            </a:r>
            <a:endParaRPr lang="en-US" sz="2800" dirty="0" smtClean="0"/>
          </a:p>
          <a:p>
            <a:pPr marL="0">
              <a:buNone/>
            </a:pPr>
            <a:endParaRPr lang="en-US" sz="2800" dirty="0"/>
          </a:p>
          <a:p>
            <a:pPr marL="0">
              <a:buNone/>
            </a:pPr>
            <a:endParaRPr lang="en-US" sz="2800" dirty="0" smtClean="0"/>
          </a:p>
          <a:p>
            <a:pPr marL="0">
              <a:buNone/>
            </a:pPr>
            <a:endParaRPr lang="en-US" sz="2800" dirty="0" smtClean="0"/>
          </a:p>
          <a:p>
            <a:pPr marL="0">
              <a:buNone/>
            </a:pPr>
            <a:r>
              <a:rPr lang="en-US" sz="2800" dirty="0" smtClean="0"/>
              <a:t>Syntax: 	</a:t>
            </a:r>
            <a:r>
              <a:rPr lang="en-US" sz="2800" b="1" dirty="0" err="1" smtClean="0"/>
              <a:t>int</a:t>
            </a:r>
            <a:r>
              <a:rPr lang="en-US" sz="2800" dirty="0"/>
              <a:t> **p; </a:t>
            </a:r>
            <a:endParaRPr lang="en-US" sz="2800" dirty="0" smtClean="0"/>
          </a:p>
          <a:p>
            <a:pPr marL="0">
              <a:buNone/>
            </a:pPr>
            <a:endParaRPr lang="en-US" sz="2800" dirty="0"/>
          </a:p>
        </p:txBody>
      </p:sp>
      <p:pic>
        <p:nvPicPr>
          <p:cNvPr id="5122"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11560" y="1772816"/>
            <a:ext cx="4896544" cy="10203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11560" y="4293096"/>
            <a:ext cx="4896544" cy="1686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322" y="-12820"/>
            <a:ext cx="9141678" cy="646331"/>
          </a:xfrm>
          <a:solidFill>
            <a:schemeClr val="bg2">
              <a:lumMod val="10000"/>
            </a:schemeClr>
          </a:solidFill>
        </p:spPr>
        <p:txBody>
          <a:bodyPr wrap="square">
            <a:spAutoFit/>
          </a:bodyPr>
          <a:lstStyle/>
          <a:p>
            <a:r>
              <a:rPr lang="en-US" sz="3600" dirty="0" smtClean="0">
                <a:solidFill>
                  <a:schemeClr val="bg1">
                    <a:lumMod val="95000"/>
                  </a:schemeClr>
                </a:solidFill>
                <a:latin typeface="Arial" panose="020B0604020202020204" pitchFamily="34" charset="0"/>
                <a:ea typeface="+mn-ea"/>
                <a:cs typeface="Arial" panose="020B0604020202020204" pitchFamily="34" charset="0"/>
              </a:rPr>
              <a:t>Pointer Conversions</a:t>
            </a:r>
            <a:endParaRPr lang="en-US" sz="3600" dirty="0">
              <a:solidFill>
                <a:schemeClr val="bg1">
                  <a:lumMod val="95000"/>
                </a:schemeClr>
              </a:solidFill>
              <a:latin typeface="Arial" panose="020B0604020202020204" pitchFamily="34" charset="0"/>
              <a:ea typeface="+mn-ea"/>
              <a:cs typeface="Arial" panose="020B0604020202020204" pitchFamily="34" charset="0"/>
            </a:endParaRPr>
          </a:p>
        </p:txBody>
      </p:sp>
      <p:sp>
        <p:nvSpPr>
          <p:cNvPr id="8" name="Content Placeholder 7"/>
          <p:cNvSpPr>
            <a:spLocks noGrp="1"/>
          </p:cNvSpPr>
          <p:nvPr>
            <p:ph idx="1"/>
          </p:nvPr>
        </p:nvSpPr>
        <p:spPr>
          <a:xfrm>
            <a:off x="395536" y="836712"/>
            <a:ext cx="8496944" cy="5832648"/>
          </a:xfrm>
        </p:spPr>
        <p:txBody>
          <a:bodyPr>
            <a:normAutofit/>
          </a:bodyPr>
          <a:lstStyle/>
          <a:p>
            <a:pPr>
              <a:buNone/>
            </a:pPr>
            <a:r>
              <a:rPr lang="en-US" sz="2800" dirty="0" smtClean="0"/>
              <a:t>One type of pointer can be converted to another type of pointer. </a:t>
            </a:r>
          </a:p>
          <a:p>
            <a:pPr>
              <a:buNone/>
            </a:pPr>
            <a:endParaRPr lang="en-US" sz="2800" dirty="0" smtClean="0"/>
          </a:p>
        </p:txBody>
      </p:sp>
      <p:pic>
        <p:nvPicPr>
          <p:cNvPr id="1026" name="Picture 2"/>
          <p:cNvPicPr>
            <a:picLocks noChangeAspect="1" noChangeArrowheads="1"/>
          </p:cNvPicPr>
          <p:nvPr/>
        </p:nvPicPr>
        <p:blipFill>
          <a:blip r:embed="rId2"/>
          <a:srcRect/>
          <a:stretch>
            <a:fillRect/>
          </a:stretch>
        </p:blipFill>
        <p:spPr bwMode="auto">
          <a:xfrm>
            <a:off x="714348" y="2285992"/>
            <a:ext cx="6605848" cy="3295665"/>
          </a:xfrm>
          <a:prstGeom prst="rect">
            <a:avLst/>
          </a:prstGeom>
          <a:noFill/>
          <a:ln w="9525">
            <a:noFill/>
            <a:miter lim="800000"/>
            <a:headEnd/>
            <a:tailEnd/>
          </a:ln>
          <a:effectLst/>
        </p:spPr>
      </p:pic>
    </p:spTree>
    <p:extLst>
      <p:ext uri="{BB962C8B-B14F-4D97-AF65-F5344CB8AC3E}">
        <p14:creationId xmlns="" xmlns:p14="http://schemas.microsoft.com/office/powerpoint/2010/main" val="33426927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6228</TotalTime>
  <Words>4019</Words>
  <Application>Microsoft Office PowerPoint</Application>
  <PresentationFormat>On-screen Show (4:3)</PresentationFormat>
  <Paragraphs>1310</Paragraphs>
  <Slides>138</Slides>
  <Notes>25</Notes>
  <HiddenSlides>0</HiddenSlides>
  <MMClips>0</MMClips>
  <ScaleCrop>false</ScaleCrop>
  <HeadingPairs>
    <vt:vector size="4" baseType="variant">
      <vt:variant>
        <vt:lpstr>Theme</vt:lpstr>
      </vt:variant>
      <vt:variant>
        <vt:i4>1</vt:i4>
      </vt:variant>
      <vt:variant>
        <vt:lpstr>Slide Titles</vt:lpstr>
      </vt:variant>
      <vt:variant>
        <vt:i4>138</vt:i4>
      </vt:variant>
    </vt:vector>
  </HeadingPairs>
  <TitlesOfParts>
    <vt:vector size="139" baseType="lpstr">
      <vt:lpstr>Office Theme</vt:lpstr>
      <vt:lpstr>Slide 1</vt:lpstr>
      <vt:lpstr>Slide 2</vt:lpstr>
      <vt:lpstr>Programming Language</vt:lpstr>
      <vt:lpstr>Slide 4</vt:lpstr>
      <vt:lpstr>Types of programming language</vt:lpstr>
      <vt:lpstr>History of Computing</vt:lpstr>
      <vt:lpstr>Slide 7</vt:lpstr>
      <vt:lpstr>Why C?</vt:lpstr>
      <vt:lpstr>Slide 9</vt:lpstr>
      <vt:lpstr>More Features</vt:lpstr>
      <vt:lpstr>Slide 11</vt:lpstr>
      <vt:lpstr>Structure of C Program</vt:lpstr>
      <vt:lpstr>First Program</vt:lpstr>
      <vt:lpstr>Compiling and executing the Programs</vt:lpstr>
      <vt:lpstr>printf() and scanf() </vt:lpstr>
      <vt:lpstr> Keywords</vt:lpstr>
      <vt:lpstr>Identifiers</vt:lpstr>
      <vt:lpstr>Variables</vt:lpstr>
      <vt:lpstr>Slide 19</vt:lpstr>
      <vt:lpstr>Slide 20</vt:lpstr>
      <vt:lpstr>Slide 21</vt:lpstr>
      <vt:lpstr>Data types</vt:lpstr>
      <vt:lpstr>Basic Data Types</vt:lpstr>
      <vt:lpstr>Slide 24</vt:lpstr>
      <vt:lpstr>Operators</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if...else Ladder</vt:lpstr>
      <vt:lpstr>Nested if...else</vt:lpstr>
      <vt:lpstr>Loops</vt:lpstr>
      <vt:lpstr>While Loop</vt:lpstr>
      <vt:lpstr>do...while loop</vt:lpstr>
      <vt:lpstr>do...while loop</vt:lpstr>
      <vt:lpstr>For Loop</vt:lpstr>
      <vt:lpstr>Slide 47</vt:lpstr>
      <vt:lpstr>Slide 48</vt:lpstr>
      <vt:lpstr>Slide 49</vt:lpstr>
      <vt:lpstr>Jumping statements</vt:lpstr>
      <vt:lpstr>break</vt:lpstr>
      <vt:lpstr>continue</vt:lpstr>
      <vt:lpstr>goto</vt:lpstr>
      <vt:lpstr>Switch statement</vt:lpstr>
      <vt:lpstr>Slide 55</vt:lpstr>
      <vt:lpstr>Array</vt:lpstr>
      <vt:lpstr>Slide 57</vt:lpstr>
      <vt:lpstr>One dimensional array</vt:lpstr>
      <vt:lpstr>Slide 59</vt:lpstr>
      <vt:lpstr>Slide 60</vt:lpstr>
      <vt:lpstr>Slide 61</vt:lpstr>
      <vt:lpstr>Slide 62</vt:lpstr>
      <vt:lpstr>Passing arrays to functions</vt:lpstr>
      <vt:lpstr>Slide 64</vt:lpstr>
      <vt:lpstr>Function</vt:lpstr>
      <vt:lpstr>Slide 66</vt:lpstr>
      <vt:lpstr>Slide 67</vt:lpstr>
      <vt:lpstr>Types of User-defined Functions</vt:lpstr>
      <vt:lpstr>Call by value and Call by reference</vt:lpstr>
      <vt:lpstr>Call by value</vt:lpstr>
      <vt:lpstr>Slide 71</vt:lpstr>
      <vt:lpstr>Call by reference</vt:lpstr>
      <vt:lpstr>Slide 73</vt:lpstr>
      <vt:lpstr>Recursion</vt:lpstr>
      <vt:lpstr>Slide 75</vt:lpstr>
      <vt:lpstr>Slide 76</vt:lpstr>
      <vt:lpstr>Storage Class</vt:lpstr>
      <vt:lpstr>Slide 78</vt:lpstr>
      <vt:lpstr>Slide 79</vt:lpstr>
      <vt:lpstr>Slide 80</vt:lpstr>
      <vt:lpstr>Slide 81</vt:lpstr>
      <vt:lpstr>Slide 82</vt:lpstr>
      <vt:lpstr>Slide 83</vt:lpstr>
      <vt:lpstr>Slide 84</vt:lpstr>
      <vt:lpstr>Slide 85</vt:lpstr>
      <vt:lpstr>String</vt:lpstr>
      <vt:lpstr>Slide 87</vt:lpstr>
      <vt:lpstr>Slide 88</vt:lpstr>
      <vt:lpstr>Slide 89</vt:lpstr>
      <vt:lpstr>Slide 90</vt:lpstr>
      <vt:lpstr>Slide 91</vt:lpstr>
      <vt:lpstr>Slide 92</vt:lpstr>
      <vt:lpstr>Slide 93</vt:lpstr>
      <vt:lpstr>Pointer</vt:lpstr>
      <vt:lpstr>Slide 95</vt:lpstr>
      <vt:lpstr>Slide 96</vt:lpstr>
      <vt:lpstr>NULL Pointers</vt:lpstr>
      <vt:lpstr>Pointer to Pointer (Double Pointer)</vt:lpstr>
      <vt:lpstr>Pointer Conversions</vt:lpstr>
      <vt:lpstr>Pointer Arithmetic</vt:lpstr>
      <vt:lpstr>Arithmetic Rules</vt:lpstr>
      <vt:lpstr>Pointer Comparison</vt:lpstr>
      <vt:lpstr>Generic Pointer</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Communication</dc:title>
  <dc:creator>Janhavi</dc:creator>
  <cp:lastModifiedBy>HP</cp:lastModifiedBy>
  <cp:revision>890</cp:revision>
  <dcterms:created xsi:type="dcterms:W3CDTF">2017-03-15T10:51:12Z</dcterms:created>
  <dcterms:modified xsi:type="dcterms:W3CDTF">2021-09-23T06:50:20Z</dcterms:modified>
</cp:coreProperties>
</file>