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Fraunces" charset="1" panose="00000000000000000000"/>
      <p:regular r:id="rId17"/>
    </p:embeddedFont>
    <p:embeddedFont>
      <p:font typeface="Arimo Bold" charset="1" panose="020B0704020202020204"/>
      <p:regular r:id="rId18"/>
    </p:embeddedFont>
    <p:embeddedFont>
      <p:font typeface="Arimo" charset="1" panose="020B0604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notesSlides/notesSlide2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3.xml" Type="http://schemas.openxmlformats.org/officeDocument/2006/relationships/notesSlide"/><Relationship Id="rId22" Target="notesSlides/notesSlide4.xml" Type="http://schemas.openxmlformats.org/officeDocument/2006/relationships/notesSlide"/><Relationship Id="rId23" Target="notesSlides/notesSlide5.xml" Type="http://schemas.openxmlformats.org/officeDocument/2006/relationships/notesSlide"/><Relationship Id="rId24" Target="notesSlides/notesSlide6.xml" Type="http://schemas.openxmlformats.org/officeDocument/2006/relationships/notesSlide"/><Relationship Id="rId25" Target="notesSlides/notesSlide7.xml" Type="http://schemas.openxmlformats.org/officeDocument/2006/relationships/notesSlide"/><Relationship Id="rId26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4.png" Type="http://schemas.openxmlformats.org/officeDocument/2006/relationships/image"/><Relationship Id="rId4" Target="https://gamma.app/?utm_source=made-with-gamma" TargetMode="External" Type="http://schemas.openxmlformats.org/officeDocument/2006/relationships/hyperlink"/><Relationship Id="rId5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8AFC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80E26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50237" y="3391495"/>
            <a:ext cx="9445526" cy="1790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Trie Data Structure: An Introduction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191845" y="6515903"/>
            <a:ext cx="141467" cy="141467"/>
            <a:chOff x="0" y="0"/>
            <a:chExt cx="617538" cy="6175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7601" cy="617601"/>
            </a:xfrm>
            <a:custGeom>
              <a:avLst/>
              <a:gdLst/>
              <a:ahLst/>
              <a:cxnLst/>
              <a:rect r="r" b="b" t="t" l="l"/>
              <a:pathLst>
                <a:path h="617601" w="617601">
                  <a:moveTo>
                    <a:pt x="0" y="308737"/>
                  </a:moveTo>
                  <a:cubicBezTo>
                    <a:pt x="0" y="138303"/>
                    <a:pt x="138303" y="0"/>
                    <a:pt x="308737" y="0"/>
                  </a:cubicBezTo>
                  <a:cubicBezTo>
                    <a:pt x="310642" y="0"/>
                    <a:pt x="312547" y="889"/>
                    <a:pt x="313690" y="2413"/>
                  </a:cubicBezTo>
                  <a:lnTo>
                    <a:pt x="308737" y="6350"/>
                  </a:lnTo>
                  <a:lnTo>
                    <a:pt x="308737" y="0"/>
                  </a:lnTo>
                  <a:lnTo>
                    <a:pt x="308737" y="6350"/>
                  </a:lnTo>
                  <a:lnTo>
                    <a:pt x="308737" y="0"/>
                  </a:lnTo>
                  <a:cubicBezTo>
                    <a:pt x="479298" y="0"/>
                    <a:pt x="617601" y="138303"/>
                    <a:pt x="617601" y="308737"/>
                  </a:cubicBezTo>
                  <a:cubicBezTo>
                    <a:pt x="617601" y="311150"/>
                    <a:pt x="616204" y="313309"/>
                    <a:pt x="614045" y="314452"/>
                  </a:cubicBezTo>
                  <a:lnTo>
                    <a:pt x="611251" y="308737"/>
                  </a:lnTo>
                  <a:lnTo>
                    <a:pt x="617601" y="308737"/>
                  </a:lnTo>
                  <a:cubicBezTo>
                    <a:pt x="617601" y="479298"/>
                    <a:pt x="479298" y="617474"/>
                    <a:pt x="308864" y="617474"/>
                  </a:cubicBezTo>
                  <a:lnTo>
                    <a:pt x="308864" y="611124"/>
                  </a:lnTo>
                  <a:lnTo>
                    <a:pt x="308864" y="604774"/>
                  </a:lnTo>
                  <a:lnTo>
                    <a:pt x="308864" y="611124"/>
                  </a:lnTo>
                  <a:lnTo>
                    <a:pt x="308864" y="617474"/>
                  </a:lnTo>
                  <a:cubicBezTo>
                    <a:pt x="138303" y="617601"/>
                    <a:pt x="0" y="479298"/>
                    <a:pt x="0" y="308737"/>
                  </a:cubicBezTo>
                  <a:lnTo>
                    <a:pt x="6350" y="308737"/>
                  </a:lnTo>
                  <a:lnTo>
                    <a:pt x="0" y="308737"/>
                  </a:lnTo>
                  <a:moveTo>
                    <a:pt x="12700" y="308737"/>
                  </a:moveTo>
                  <a:lnTo>
                    <a:pt x="6350" y="308737"/>
                  </a:lnTo>
                  <a:lnTo>
                    <a:pt x="12700" y="308737"/>
                  </a:lnTo>
                  <a:cubicBezTo>
                    <a:pt x="12700" y="472313"/>
                    <a:pt x="145288" y="604901"/>
                    <a:pt x="308737" y="604901"/>
                  </a:cubicBezTo>
                  <a:cubicBezTo>
                    <a:pt x="312293" y="604901"/>
                    <a:pt x="315087" y="607695"/>
                    <a:pt x="315087" y="611251"/>
                  </a:cubicBezTo>
                  <a:cubicBezTo>
                    <a:pt x="315087" y="614807"/>
                    <a:pt x="312293" y="617601"/>
                    <a:pt x="308737" y="617601"/>
                  </a:cubicBezTo>
                  <a:cubicBezTo>
                    <a:pt x="305181" y="617601"/>
                    <a:pt x="302387" y="614807"/>
                    <a:pt x="302387" y="611251"/>
                  </a:cubicBezTo>
                  <a:cubicBezTo>
                    <a:pt x="302387" y="607695"/>
                    <a:pt x="305181" y="604901"/>
                    <a:pt x="308737" y="604901"/>
                  </a:cubicBezTo>
                  <a:cubicBezTo>
                    <a:pt x="472313" y="604901"/>
                    <a:pt x="604774" y="472313"/>
                    <a:pt x="604774" y="308864"/>
                  </a:cubicBezTo>
                  <a:cubicBezTo>
                    <a:pt x="604774" y="306451"/>
                    <a:pt x="606171" y="304292"/>
                    <a:pt x="608330" y="303149"/>
                  </a:cubicBezTo>
                  <a:lnTo>
                    <a:pt x="611124" y="308864"/>
                  </a:lnTo>
                  <a:lnTo>
                    <a:pt x="604774" y="308864"/>
                  </a:lnTo>
                  <a:cubicBezTo>
                    <a:pt x="604901" y="145288"/>
                    <a:pt x="472313" y="12700"/>
                    <a:pt x="308737" y="12700"/>
                  </a:cubicBezTo>
                  <a:cubicBezTo>
                    <a:pt x="306832" y="12700"/>
                    <a:pt x="304927" y="11811"/>
                    <a:pt x="303784" y="10287"/>
                  </a:cubicBezTo>
                  <a:lnTo>
                    <a:pt x="308737" y="6350"/>
                  </a:lnTo>
                  <a:lnTo>
                    <a:pt x="308737" y="12700"/>
                  </a:lnTo>
                  <a:cubicBezTo>
                    <a:pt x="145288" y="12700"/>
                    <a:pt x="12700" y="145288"/>
                    <a:pt x="12700" y="308737"/>
                  </a:cubicBezTo>
                  <a:close/>
                </a:path>
              </a:pathLst>
            </a:custGeom>
            <a:solidFill>
              <a:srgbClr val="4D4D51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8445550" y="6304061"/>
            <a:ext cx="4586020" cy="48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4"/>
              </a:lnSpc>
            </a:pPr>
            <a:r>
              <a:rPr lang="en-US" sz="2750" b="true">
                <a:solidFill>
                  <a:srgbClr val="EBECEF"/>
                </a:solidFill>
                <a:latin typeface="Arimo Bold"/>
                <a:ea typeface="Arimo Bold"/>
                <a:cs typeface="Arimo Bold"/>
                <a:sym typeface="Arimo Bold"/>
              </a:rPr>
              <a:t>SALEEM AMAN (53526)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8AFC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80E26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3134766"/>
            <a:ext cx="10288190" cy="90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What is a Trie and Why Use It?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4738985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Definition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5370165"/>
            <a:ext cx="780588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BECEF"/>
                </a:solidFill>
                <a:latin typeface="Arimo"/>
                <a:ea typeface="Arimo"/>
                <a:cs typeface="Arimo"/>
                <a:sym typeface="Arimo"/>
              </a:rPr>
              <a:t>A trie is a tree-like structure for storing strings by prefixes.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99401" y="4738985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Benefits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99401" y="5370165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EBECEF"/>
                </a:solidFill>
                <a:latin typeface="Arimo"/>
                <a:ea typeface="Arimo"/>
                <a:cs typeface="Arimo"/>
                <a:sym typeface="Arimo"/>
              </a:rPr>
              <a:t>Fast lookup of words by common prefixes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99401" y="5922912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EBECEF"/>
                </a:solidFill>
                <a:latin typeface="Arimo"/>
                <a:ea typeface="Arimo"/>
                <a:cs typeface="Arimo"/>
                <a:sym typeface="Arimo"/>
              </a:rPr>
              <a:t>Efficient memory use for related strings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99401" y="6475660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EBECEF"/>
                </a:solidFill>
                <a:latin typeface="Arimo"/>
                <a:ea typeface="Arimo"/>
                <a:cs typeface="Arimo"/>
                <a:sym typeface="Arimo"/>
              </a:rPr>
              <a:t>Supports quick autocomplete and spell checks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8AFC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80E26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18288000" cy="3544044"/>
          </a:xfrm>
          <a:custGeom>
            <a:avLst/>
            <a:gdLst/>
            <a:ahLst/>
            <a:cxnLst/>
            <a:rect r="r" b="b" t="t" l="l"/>
            <a:pathLst>
              <a:path h="3544044" w="18288000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" t="0" r="-1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2238" y="5205264"/>
            <a:ext cx="12897296" cy="90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Trie Operations: Insert, Search, Delete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87475" y="6530727"/>
            <a:ext cx="647402" cy="647403"/>
            <a:chOff x="0" y="0"/>
            <a:chExt cx="863203" cy="8632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283157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414A7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98575" y="6645771"/>
            <a:ext cx="425202" cy="47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13632" y="6623297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Insert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13632" y="7141071"/>
            <a:ext cx="4276874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BECEF"/>
                </a:solidFill>
                <a:latin typeface="Arimo"/>
                <a:ea typeface="Arimo"/>
                <a:cs typeface="Arimo"/>
                <a:sym typeface="Arimo"/>
              </a:rPr>
              <a:t>Add characters one by one, creating nodes as needed.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540104" y="6530727"/>
            <a:ext cx="647403" cy="647403"/>
            <a:chOff x="0" y="0"/>
            <a:chExt cx="863203" cy="8632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283157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414A7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6651204" y="6645771"/>
            <a:ext cx="425203" cy="47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66260" y="6623297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Search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466260" y="7141071"/>
            <a:ext cx="4276874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BECEF"/>
                </a:solidFill>
                <a:latin typeface="Arimo"/>
                <a:ea typeface="Arimo"/>
                <a:cs typeface="Arimo"/>
                <a:sym typeface="Arimo"/>
              </a:rPr>
              <a:t>Follow nodes for each character; success if path exists.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2092731" y="6530727"/>
            <a:ext cx="647402" cy="647403"/>
            <a:chOff x="0" y="0"/>
            <a:chExt cx="863203" cy="8632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283157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414A70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2203831" y="6645771"/>
            <a:ext cx="425203" cy="47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2"/>
              </a:lnSpc>
            </a:pPr>
            <a:r>
              <a:rPr lang="en-US" sz="3312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018889" y="6623297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Delete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018889" y="7141071"/>
            <a:ext cx="4276874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BECEF"/>
                </a:solidFill>
                <a:latin typeface="Arimo"/>
                <a:ea typeface="Arimo"/>
                <a:cs typeface="Arimo"/>
                <a:sym typeface="Arimo"/>
              </a:rPr>
              <a:t>Remove nodes carefully; only if no longer prefix for other words.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8AFC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80E2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87475" y="4655046"/>
            <a:ext cx="222051" cy="1076176"/>
            <a:chOff x="0" y="0"/>
            <a:chExt cx="296068" cy="14349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" y="6350"/>
              <a:ext cx="283337" cy="1422146"/>
            </a:xfrm>
            <a:custGeom>
              <a:avLst/>
              <a:gdLst/>
              <a:ahLst/>
              <a:cxnLst/>
              <a:rect r="r" b="b" t="t" l="l"/>
              <a:pathLst>
                <a:path h="1422146" w="283337">
                  <a:moveTo>
                    <a:pt x="0" y="146685"/>
                  </a:moveTo>
                  <a:cubicBezTo>
                    <a:pt x="0" y="65659"/>
                    <a:pt x="63373" y="0"/>
                    <a:pt x="141732" y="0"/>
                  </a:cubicBezTo>
                  <a:cubicBezTo>
                    <a:pt x="220091" y="0"/>
                    <a:pt x="283337" y="65659"/>
                    <a:pt x="283337" y="146685"/>
                  </a:cubicBezTo>
                  <a:lnTo>
                    <a:pt x="283337" y="1275461"/>
                  </a:lnTo>
                  <a:cubicBezTo>
                    <a:pt x="283337" y="1356487"/>
                    <a:pt x="219964" y="1422146"/>
                    <a:pt x="141605" y="1422146"/>
                  </a:cubicBezTo>
                  <a:cubicBezTo>
                    <a:pt x="63246" y="1422146"/>
                    <a:pt x="0" y="1356487"/>
                    <a:pt x="0" y="1275461"/>
                  </a:cubicBezTo>
                  <a:close/>
                </a:path>
              </a:pathLst>
            </a:custGeom>
            <a:solidFill>
              <a:srgbClr val="283157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6164" cy="1434846"/>
            </a:xfrm>
            <a:custGeom>
              <a:avLst/>
              <a:gdLst/>
              <a:ahLst/>
              <a:cxnLst/>
              <a:rect r="r" b="b" t="t" l="l"/>
              <a:pathLst>
                <a:path h="1434846" w="296164">
                  <a:moveTo>
                    <a:pt x="0" y="153035"/>
                  </a:moveTo>
                  <a:cubicBezTo>
                    <a:pt x="0" y="68707"/>
                    <a:pt x="66040" y="0"/>
                    <a:pt x="148082" y="0"/>
                  </a:cubicBezTo>
                  <a:cubicBezTo>
                    <a:pt x="149987" y="0"/>
                    <a:pt x="151892" y="889"/>
                    <a:pt x="153035" y="2413"/>
                  </a:cubicBezTo>
                  <a:lnTo>
                    <a:pt x="148082" y="6350"/>
                  </a:lnTo>
                  <a:lnTo>
                    <a:pt x="148082" y="0"/>
                  </a:lnTo>
                  <a:lnTo>
                    <a:pt x="148082" y="6350"/>
                  </a:lnTo>
                  <a:lnTo>
                    <a:pt x="148082" y="0"/>
                  </a:lnTo>
                  <a:cubicBezTo>
                    <a:pt x="229997" y="0"/>
                    <a:pt x="296164" y="68707"/>
                    <a:pt x="296164" y="153035"/>
                  </a:cubicBezTo>
                  <a:lnTo>
                    <a:pt x="296164" y="1281811"/>
                  </a:lnTo>
                  <a:lnTo>
                    <a:pt x="289814" y="1281811"/>
                  </a:lnTo>
                  <a:lnTo>
                    <a:pt x="296164" y="1281811"/>
                  </a:lnTo>
                  <a:cubicBezTo>
                    <a:pt x="296164" y="1366139"/>
                    <a:pt x="230124" y="1434846"/>
                    <a:pt x="148082" y="1434846"/>
                  </a:cubicBezTo>
                  <a:lnTo>
                    <a:pt x="148082" y="1428496"/>
                  </a:lnTo>
                  <a:lnTo>
                    <a:pt x="148082" y="1422146"/>
                  </a:lnTo>
                  <a:lnTo>
                    <a:pt x="148082" y="1428496"/>
                  </a:lnTo>
                  <a:lnTo>
                    <a:pt x="148082" y="1434846"/>
                  </a:lnTo>
                  <a:cubicBezTo>
                    <a:pt x="66040" y="1434846"/>
                    <a:pt x="0" y="1366139"/>
                    <a:pt x="0" y="1281811"/>
                  </a:cubicBezTo>
                  <a:lnTo>
                    <a:pt x="0" y="153035"/>
                  </a:lnTo>
                  <a:lnTo>
                    <a:pt x="6350" y="153035"/>
                  </a:lnTo>
                  <a:lnTo>
                    <a:pt x="0" y="153035"/>
                  </a:lnTo>
                  <a:moveTo>
                    <a:pt x="12700" y="153035"/>
                  </a:moveTo>
                  <a:lnTo>
                    <a:pt x="12700" y="1281811"/>
                  </a:lnTo>
                  <a:lnTo>
                    <a:pt x="6350" y="1281811"/>
                  </a:lnTo>
                  <a:lnTo>
                    <a:pt x="12700" y="1281811"/>
                  </a:lnTo>
                  <a:cubicBezTo>
                    <a:pt x="12700" y="1359535"/>
                    <a:pt x="73533" y="1422146"/>
                    <a:pt x="148082" y="1422146"/>
                  </a:cubicBezTo>
                  <a:cubicBezTo>
                    <a:pt x="151638" y="1422146"/>
                    <a:pt x="154432" y="1424940"/>
                    <a:pt x="154432" y="1428496"/>
                  </a:cubicBezTo>
                  <a:cubicBezTo>
                    <a:pt x="154432" y="1432052"/>
                    <a:pt x="151638" y="1434846"/>
                    <a:pt x="148082" y="1434846"/>
                  </a:cubicBezTo>
                  <a:cubicBezTo>
                    <a:pt x="144526" y="1434846"/>
                    <a:pt x="141732" y="1432052"/>
                    <a:pt x="141732" y="1428496"/>
                  </a:cubicBezTo>
                  <a:cubicBezTo>
                    <a:pt x="141732" y="1424940"/>
                    <a:pt x="144526" y="1422146"/>
                    <a:pt x="148082" y="1422146"/>
                  </a:cubicBezTo>
                  <a:cubicBezTo>
                    <a:pt x="222631" y="1422146"/>
                    <a:pt x="283464" y="1359535"/>
                    <a:pt x="283464" y="1281811"/>
                  </a:cubicBezTo>
                  <a:lnTo>
                    <a:pt x="283464" y="153035"/>
                  </a:lnTo>
                  <a:lnTo>
                    <a:pt x="289814" y="153035"/>
                  </a:lnTo>
                  <a:lnTo>
                    <a:pt x="283464" y="153035"/>
                  </a:lnTo>
                  <a:cubicBezTo>
                    <a:pt x="283337" y="75311"/>
                    <a:pt x="222631" y="12700"/>
                    <a:pt x="148082" y="12700"/>
                  </a:cubicBezTo>
                  <a:cubicBezTo>
                    <a:pt x="146177" y="12700"/>
                    <a:pt x="144272" y="11811"/>
                    <a:pt x="143129" y="10287"/>
                  </a:cubicBezTo>
                  <a:lnTo>
                    <a:pt x="148082" y="6350"/>
                  </a:lnTo>
                  <a:lnTo>
                    <a:pt x="148082" y="12700"/>
                  </a:lnTo>
                  <a:cubicBezTo>
                    <a:pt x="73533" y="12700"/>
                    <a:pt x="12700" y="75311"/>
                    <a:pt x="12700" y="153035"/>
                  </a:cubicBezTo>
                  <a:close/>
                </a:path>
              </a:pathLst>
            </a:custGeom>
            <a:solidFill>
              <a:srgbClr val="414A7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12676" y="6005215"/>
            <a:ext cx="222051" cy="1076176"/>
            <a:chOff x="0" y="0"/>
            <a:chExt cx="296068" cy="14349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350" y="6350"/>
              <a:ext cx="283337" cy="1422146"/>
            </a:xfrm>
            <a:custGeom>
              <a:avLst/>
              <a:gdLst/>
              <a:ahLst/>
              <a:cxnLst/>
              <a:rect r="r" b="b" t="t" l="l"/>
              <a:pathLst>
                <a:path h="1422146" w="283337">
                  <a:moveTo>
                    <a:pt x="0" y="146685"/>
                  </a:moveTo>
                  <a:cubicBezTo>
                    <a:pt x="0" y="65659"/>
                    <a:pt x="63373" y="0"/>
                    <a:pt x="141732" y="0"/>
                  </a:cubicBezTo>
                  <a:cubicBezTo>
                    <a:pt x="220091" y="0"/>
                    <a:pt x="283337" y="65659"/>
                    <a:pt x="283337" y="146685"/>
                  </a:cubicBezTo>
                  <a:lnTo>
                    <a:pt x="283337" y="1275461"/>
                  </a:lnTo>
                  <a:cubicBezTo>
                    <a:pt x="283337" y="1356487"/>
                    <a:pt x="219964" y="1422146"/>
                    <a:pt x="141605" y="1422146"/>
                  </a:cubicBezTo>
                  <a:cubicBezTo>
                    <a:pt x="63246" y="1422146"/>
                    <a:pt x="0" y="1356487"/>
                    <a:pt x="0" y="1275461"/>
                  </a:cubicBezTo>
                  <a:close/>
                </a:path>
              </a:pathLst>
            </a:custGeom>
            <a:solidFill>
              <a:srgbClr val="283157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6164" cy="1434846"/>
            </a:xfrm>
            <a:custGeom>
              <a:avLst/>
              <a:gdLst/>
              <a:ahLst/>
              <a:cxnLst/>
              <a:rect r="r" b="b" t="t" l="l"/>
              <a:pathLst>
                <a:path h="1434846" w="296164">
                  <a:moveTo>
                    <a:pt x="0" y="153035"/>
                  </a:moveTo>
                  <a:cubicBezTo>
                    <a:pt x="0" y="68707"/>
                    <a:pt x="66040" y="0"/>
                    <a:pt x="148082" y="0"/>
                  </a:cubicBezTo>
                  <a:cubicBezTo>
                    <a:pt x="149987" y="0"/>
                    <a:pt x="151892" y="889"/>
                    <a:pt x="153035" y="2413"/>
                  </a:cubicBezTo>
                  <a:lnTo>
                    <a:pt x="148082" y="6350"/>
                  </a:lnTo>
                  <a:lnTo>
                    <a:pt x="148082" y="0"/>
                  </a:lnTo>
                  <a:lnTo>
                    <a:pt x="148082" y="6350"/>
                  </a:lnTo>
                  <a:lnTo>
                    <a:pt x="148082" y="0"/>
                  </a:lnTo>
                  <a:cubicBezTo>
                    <a:pt x="229997" y="0"/>
                    <a:pt x="296164" y="68707"/>
                    <a:pt x="296164" y="153035"/>
                  </a:cubicBezTo>
                  <a:lnTo>
                    <a:pt x="296164" y="1281811"/>
                  </a:lnTo>
                  <a:lnTo>
                    <a:pt x="289814" y="1281811"/>
                  </a:lnTo>
                  <a:lnTo>
                    <a:pt x="296164" y="1281811"/>
                  </a:lnTo>
                  <a:cubicBezTo>
                    <a:pt x="296164" y="1366139"/>
                    <a:pt x="230124" y="1434846"/>
                    <a:pt x="148082" y="1434846"/>
                  </a:cubicBezTo>
                  <a:lnTo>
                    <a:pt x="148082" y="1428496"/>
                  </a:lnTo>
                  <a:lnTo>
                    <a:pt x="148082" y="1422146"/>
                  </a:lnTo>
                  <a:lnTo>
                    <a:pt x="148082" y="1428496"/>
                  </a:lnTo>
                  <a:lnTo>
                    <a:pt x="148082" y="1434846"/>
                  </a:lnTo>
                  <a:cubicBezTo>
                    <a:pt x="66040" y="1434846"/>
                    <a:pt x="0" y="1366139"/>
                    <a:pt x="0" y="1281811"/>
                  </a:cubicBezTo>
                  <a:lnTo>
                    <a:pt x="0" y="153035"/>
                  </a:lnTo>
                  <a:lnTo>
                    <a:pt x="6350" y="153035"/>
                  </a:lnTo>
                  <a:lnTo>
                    <a:pt x="0" y="153035"/>
                  </a:lnTo>
                  <a:moveTo>
                    <a:pt x="12700" y="153035"/>
                  </a:moveTo>
                  <a:lnTo>
                    <a:pt x="12700" y="1281811"/>
                  </a:lnTo>
                  <a:lnTo>
                    <a:pt x="6350" y="1281811"/>
                  </a:lnTo>
                  <a:lnTo>
                    <a:pt x="12700" y="1281811"/>
                  </a:lnTo>
                  <a:cubicBezTo>
                    <a:pt x="12700" y="1359535"/>
                    <a:pt x="73533" y="1422146"/>
                    <a:pt x="148082" y="1422146"/>
                  </a:cubicBezTo>
                  <a:cubicBezTo>
                    <a:pt x="151638" y="1422146"/>
                    <a:pt x="154432" y="1424940"/>
                    <a:pt x="154432" y="1428496"/>
                  </a:cubicBezTo>
                  <a:cubicBezTo>
                    <a:pt x="154432" y="1432052"/>
                    <a:pt x="151638" y="1434846"/>
                    <a:pt x="148082" y="1434846"/>
                  </a:cubicBezTo>
                  <a:cubicBezTo>
                    <a:pt x="144526" y="1434846"/>
                    <a:pt x="141732" y="1432052"/>
                    <a:pt x="141732" y="1428496"/>
                  </a:cubicBezTo>
                  <a:cubicBezTo>
                    <a:pt x="141732" y="1424940"/>
                    <a:pt x="144526" y="1422146"/>
                    <a:pt x="148082" y="1422146"/>
                  </a:cubicBezTo>
                  <a:cubicBezTo>
                    <a:pt x="222631" y="1422146"/>
                    <a:pt x="283464" y="1359535"/>
                    <a:pt x="283464" y="1281811"/>
                  </a:cubicBezTo>
                  <a:lnTo>
                    <a:pt x="283464" y="153035"/>
                  </a:lnTo>
                  <a:lnTo>
                    <a:pt x="289814" y="153035"/>
                  </a:lnTo>
                  <a:lnTo>
                    <a:pt x="283464" y="153035"/>
                  </a:lnTo>
                  <a:cubicBezTo>
                    <a:pt x="283337" y="75311"/>
                    <a:pt x="222631" y="12700"/>
                    <a:pt x="148082" y="12700"/>
                  </a:cubicBezTo>
                  <a:cubicBezTo>
                    <a:pt x="146177" y="12700"/>
                    <a:pt x="144272" y="11811"/>
                    <a:pt x="143129" y="10287"/>
                  </a:cubicBezTo>
                  <a:lnTo>
                    <a:pt x="148082" y="6350"/>
                  </a:lnTo>
                  <a:lnTo>
                    <a:pt x="148082" y="12700"/>
                  </a:lnTo>
                  <a:cubicBezTo>
                    <a:pt x="73533" y="12700"/>
                    <a:pt x="12700" y="75311"/>
                    <a:pt x="12700" y="153035"/>
                  </a:cubicBezTo>
                  <a:close/>
                </a:path>
              </a:pathLst>
            </a:custGeom>
            <a:solidFill>
              <a:srgbClr val="414A7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838028" y="7355384"/>
            <a:ext cx="222051" cy="1076176"/>
            <a:chOff x="0" y="0"/>
            <a:chExt cx="296068" cy="14349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" y="6350"/>
              <a:ext cx="283337" cy="1422146"/>
            </a:xfrm>
            <a:custGeom>
              <a:avLst/>
              <a:gdLst/>
              <a:ahLst/>
              <a:cxnLst/>
              <a:rect r="r" b="b" t="t" l="l"/>
              <a:pathLst>
                <a:path h="1422146" w="283337">
                  <a:moveTo>
                    <a:pt x="0" y="146685"/>
                  </a:moveTo>
                  <a:cubicBezTo>
                    <a:pt x="0" y="65659"/>
                    <a:pt x="63373" y="0"/>
                    <a:pt x="141732" y="0"/>
                  </a:cubicBezTo>
                  <a:cubicBezTo>
                    <a:pt x="220091" y="0"/>
                    <a:pt x="283337" y="65659"/>
                    <a:pt x="283337" y="146685"/>
                  </a:cubicBezTo>
                  <a:lnTo>
                    <a:pt x="283337" y="1275461"/>
                  </a:lnTo>
                  <a:cubicBezTo>
                    <a:pt x="283337" y="1356487"/>
                    <a:pt x="219964" y="1422146"/>
                    <a:pt x="141605" y="1422146"/>
                  </a:cubicBezTo>
                  <a:cubicBezTo>
                    <a:pt x="63246" y="1422146"/>
                    <a:pt x="0" y="1356487"/>
                    <a:pt x="0" y="1275461"/>
                  </a:cubicBezTo>
                  <a:close/>
                </a:path>
              </a:pathLst>
            </a:custGeom>
            <a:solidFill>
              <a:srgbClr val="283157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96164" cy="1434846"/>
            </a:xfrm>
            <a:custGeom>
              <a:avLst/>
              <a:gdLst/>
              <a:ahLst/>
              <a:cxnLst/>
              <a:rect r="r" b="b" t="t" l="l"/>
              <a:pathLst>
                <a:path h="1434846" w="296164">
                  <a:moveTo>
                    <a:pt x="0" y="153035"/>
                  </a:moveTo>
                  <a:cubicBezTo>
                    <a:pt x="0" y="68707"/>
                    <a:pt x="66040" y="0"/>
                    <a:pt x="148082" y="0"/>
                  </a:cubicBezTo>
                  <a:cubicBezTo>
                    <a:pt x="149987" y="0"/>
                    <a:pt x="151892" y="889"/>
                    <a:pt x="153035" y="2413"/>
                  </a:cubicBezTo>
                  <a:lnTo>
                    <a:pt x="148082" y="6350"/>
                  </a:lnTo>
                  <a:lnTo>
                    <a:pt x="148082" y="0"/>
                  </a:lnTo>
                  <a:lnTo>
                    <a:pt x="148082" y="6350"/>
                  </a:lnTo>
                  <a:lnTo>
                    <a:pt x="148082" y="0"/>
                  </a:lnTo>
                  <a:cubicBezTo>
                    <a:pt x="229997" y="0"/>
                    <a:pt x="296164" y="68707"/>
                    <a:pt x="296164" y="153035"/>
                  </a:cubicBezTo>
                  <a:lnTo>
                    <a:pt x="296164" y="1281811"/>
                  </a:lnTo>
                  <a:lnTo>
                    <a:pt x="289814" y="1281811"/>
                  </a:lnTo>
                  <a:lnTo>
                    <a:pt x="296164" y="1281811"/>
                  </a:lnTo>
                  <a:cubicBezTo>
                    <a:pt x="296164" y="1366139"/>
                    <a:pt x="230124" y="1434846"/>
                    <a:pt x="148082" y="1434846"/>
                  </a:cubicBezTo>
                  <a:lnTo>
                    <a:pt x="148082" y="1428496"/>
                  </a:lnTo>
                  <a:lnTo>
                    <a:pt x="148082" y="1422146"/>
                  </a:lnTo>
                  <a:lnTo>
                    <a:pt x="148082" y="1428496"/>
                  </a:lnTo>
                  <a:lnTo>
                    <a:pt x="148082" y="1434846"/>
                  </a:lnTo>
                  <a:cubicBezTo>
                    <a:pt x="66040" y="1434846"/>
                    <a:pt x="0" y="1366139"/>
                    <a:pt x="0" y="1281811"/>
                  </a:cubicBezTo>
                  <a:lnTo>
                    <a:pt x="0" y="153035"/>
                  </a:lnTo>
                  <a:lnTo>
                    <a:pt x="6350" y="153035"/>
                  </a:lnTo>
                  <a:lnTo>
                    <a:pt x="0" y="153035"/>
                  </a:lnTo>
                  <a:moveTo>
                    <a:pt x="12700" y="153035"/>
                  </a:moveTo>
                  <a:lnTo>
                    <a:pt x="12700" y="1281811"/>
                  </a:lnTo>
                  <a:lnTo>
                    <a:pt x="6350" y="1281811"/>
                  </a:lnTo>
                  <a:lnTo>
                    <a:pt x="12700" y="1281811"/>
                  </a:lnTo>
                  <a:cubicBezTo>
                    <a:pt x="12700" y="1359535"/>
                    <a:pt x="73533" y="1422146"/>
                    <a:pt x="148082" y="1422146"/>
                  </a:cubicBezTo>
                  <a:cubicBezTo>
                    <a:pt x="151638" y="1422146"/>
                    <a:pt x="154432" y="1424940"/>
                    <a:pt x="154432" y="1428496"/>
                  </a:cubicBezTo>
                  <a:cubicBezTo>
                    <a:pt x="154432" y="1432052"/>
                    <a:pt x="151638" y="1434846"/>
                    <a:pt x="148082" y="1434846"/>
                  </a:cubicBezTo>
                  <a:cubicBezTo>
                    <a:pt x="144526" y="1434846"/>
                    <a:pt x="141732" y="1432052"/>
                    <a:pt x="141732" y="1428496"/>
                  </a:cubicBezTo>
                  <a:cubicBezTo>
                    <a:pt x="141732" y="1424940"/>
                    <a:pt x="144526" y="1422146"/>
                    <a:pt x="148082" y="1422146"/>
                  </a:cubicBezTo>
                  <a:cubicBezTo>
                    <a:pt x="222631" y="1422146"/>
                    <a:pt x="283464" y="1359535"/>
                    <a:pt x="283464" y="1281811"/>
                  </a:cubicBezTo>
                  <a:lnTo>
                    <a:pt x="283464" y="153035"/>
                  </a:lnTo>
                  <a:lnTo>
                    <a:pt x="289814" y="153035"/>
                  </a:lnTo>
                  <a:lnTo>
                    <a:pt x="283464" y="153035"/>
                  </a:lnTo>
                  <a:cubicBezTo>
                    <a:pt x="283337" y="75311"/>
                    <a:pt x="222631" y="12700"/>
                    <a:pt x="148082" y="12700"/>
                  </a:cubicBezTo>
                  <a:cubicBezTo>
                    <a:pt x="146177" y="12700"/>
                    <a:pt x="144272" y="11811"/>
                    <a:pt x="143129" y="10287"/>
                  </a:cubicBezTo>
                  <a:lnTo>
                    <a:pt x="148082" y="6350"/>
                  </a:lnTo>
                  <a:lnTo>
                    <a:pt x="148082" y="12700"/>
                  </a:lnTo>
                  <a:cubicBezTo>
                    <a:pt x="73533" y="12700"/>
                    <a:pt x="12700" y="75311"/>
                    <a:pt x="12700" y="153035"/>
                  </a:cubicBezTo>
                  <a:close/>
                </a:path>
              </a:pathLst>
            </a:custGeom>
            <a:solidFill>
              <a:srgbClr val="414A70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9631170" y="3639501"/>
            <a:ext cx="8125005" cy="4731429"/>
          </a:xfrm>
          <a:custGeom>
            <a:avLst/>
            <a:gdLst/>
            <a:ahLst/>
            <a:cxnLst/>
            <a:rect r="r" b="b" t="t" l="l"/>
            <a:pathLst>
              <a:path h="4731429" w="8125005">
                <a:moveTo>
                  <a:pt x="0" y="0"/>
                </a:moveTo>
                <a:lnTo>
                  <a:pt x="8125005" y="0"/>
                </a:lnTo>
                <a:lnTo>
                  <a:pt x="8125005" y="4731428"/>
                </a:lnTo>
                <a:lnTo>
                  <a:pt x="0" y="4731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92238" y="1557635"/>
            <a:ext cx="9445526" cy="2676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Visualizing Trie Construction with Examples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29966" y="4650284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Step 1: Insert "cat"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29966" y="5168056"/>
            <a:ext cx="8807798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BECEF"/>
                </a:solidFill>
                <a:latin typeface="Arimo"/>
                <a:ea typeface="Arimo"/>
                <a:cs typeface="Arimo"/>
                <a:sym typeface="Arimo"/>
              </a:rPr>
              <a:t>Create nodes for c, a, t sequentially.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55168" y="6000452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Step 2: Insert "car"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55168" y="6518225"/>
            <a:ext cx="8382595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BECEF"/>
                </a:solidFill>
                <a:latin typeface="Arimo"/>
                <a:ea typeface="Arimo"/>
                <a:cs typeface="Arimo"/>
                <a:sym typeface="Arimo"/>
              </a:rPr>
              <a:t>Reuse nodes for c and a; add new node for r.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80519" y="7350621"/>
            <a:ext cx="3544044" cy="42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Step 3: Insert "Bat"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80519" y="7868394"/>
            <a:ext cx="7957245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BECEF"/>
                </a:solidFill>
                <a:latin typeface="Arimo"/>
                <a:ea typeface="Arimo"/>
                <a:cs typeface="Arimo"/>
                <a:sym typeface="Arimo"/>
              </a:rPr>
              <a:t>Build new branch for b, a, t nodes.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8AFC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80E26"/>
            </a:solidFill>
          </p:spPr>
        </p:sp>
      </p:grpSp>
      <p:sp>
        <p:nvSpPr>
          <p:cNvPr name="Freeform 6" id="6" descr="preencoded.png">
            <a:hlinkClick r:id="rId4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89827"/>
          </a:xfrm>
          <a:custGeom>
            <a:avLst/>
            <a:gdLst/>
            <a:ahLst/>
            <a:cxnLst/>
            <a:rect r="r" b="b" t="t" l="l"/>
            <a:pathLst>
              <a:path h="10289827" w="6858000">
                <a:moveTo>
                  <a:pt x="0" y="0"/>
                </a:moveTo>
                <a:lnTo>
                  <a:pt x="6858000" y="0"/>
                </a:lnTo>
                <a:lnTo>
                  <a:pt x="6858000" y="10289827"/>
                </a:lnTo>
                <a:lnTo>
                  <a:pt x="0" y="102898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" t="0" r="-13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09786" y="686246"/>
            <a:ext cx="9610428" cy="1653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4"/>
              </a:lnSpc>
            </a:pPr>
            <a:r>
              <a:rPr lang="en-US" sz="5062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Trie Implementation: Code Walkthrough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05024" y="2724448"/>
            <a:ext cx="9619952" cy="1526084"/>
            <a:chOff x="0" y="0"/>
            <a:chExt cx="12826603" cy="20347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350" y="6350"/>
              <a:ext cx="12813919" cy="2022094"/>
            </a:xfrm>
            <a:custGeom>
              <a:avLst/>
              <a:gdLst/>
              <a:ahLst/>
              <a:cxnLst/>
              <a:rect r="r" b="b" t="t" l="l"/>
              <a:pathLst>
                <a:path h="2022094" w="12813919">
                  <a:moveTo>
                    <a:pt x="0" y="145542"/>
                  </a:moveTo>
                  <a:cubicBezTo>
                    <a:pt x="0" y="65151"/>
                    <a:pt x="65532" y="0"/>
                    <a:pt x="146304" y="0"/>
                  </a:cubicBezTo>
                  <a:lnTo>
                    <a:pt x="12667615" y="0"/>
                  </a:lnTo>
                  <a:cubicBezTo>
                    <a:pt x="12748387" y="0"/>
                    <a:pt x="12813919" y="65151"/>
                    <a:pt x="12813919" y="145542"/>
                  </a:cubicBezTo>
                  <a:lnTo>
                    <a:pt x="12813919" y="1876552"/>
                  </a:lnTo>
                  <a:cubicBezTo>
                    <a:pt x="12813919" y="1956943"/>
                    <a:pt x="12748387" y="2022094"/>
                    <a:pt x="12667615" y="2022094"/>
                  </a:cubicBezTo>
                  <a:lnTo>
                    <a:pt x="146304" y="2022094"/>
                  </a:lnTo>
                  <a:cubicBezTo>
                    <a:pt x="65532" y="2022094"/>
                    <a:pt x="0" y="1956943"/>
                    <a:pt x="0" y="1876552"/>
                  </a:cubicBezTo>
                  <a:close/>
                </a:path>
              </a:pathLst>
            </a:custGeom>
            <a:solidFill>
              <a:srgbClr val="283157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826619" cy="2034794"/>
            </a:xfrm>
            <a:custGeom>
              <a:avLst/>
              <a:gdLst/>
              <a:ahLst/>
              <a:cxnLst/>
              <a:rect r="r" b="b" t="t" l="l"/>
              <a:pathLst>
                <a:path h="2034794" w="12826619">
                  <a:moveTo>
                    <a:pt x="0" y="151892"/>
                  </a:moveTo>
                  <a:cubicBezTo>
                    <a:pt x="0" y="67945"/>
                    <a:pt x="68453" y="0"/>
                    <a:pt x="152654" y="0"/>
                  </a:cubicBezTo>
                  <a:lnTo>
                    <a:pt x="12673965" y="0"/>
                  </a:lnTo>
                  <a:lnTo>
                    <a:pt x="12673965" y="6350"/>
                  </a:lnTo>
                  <a:lnTo>
                    <a:pt x="12673965" y="0"/>
                  </a:lnTo>
                  <a:cubicBezTo>
                    <a:pt x="12758293" y="0"/>
                    <a:pt x="12826619" y="67945"/>
                    <a:pt x="12826619" y="151892"/>
                  </a:cubicBezTo>
                  <a:lnTo>
                    <a:pt x="12820269" y="151892"/>
                  </a:lnTo>
                  <a:lnTo>
                    <a:pt x="12826619" y="151892"/>
                  </a:lnTo>
                  <a:lnTo>
                    <a:pt x="12826619" y="1882902"/>
                  </a:lnTo>
                  <a:lnTo>
                    <a:pt x="12820269" y="1882902"/>
                  </a:lnTo>
                  <a:lnTo>
                    <a:pt x="12826619" y="1882902"/>
                  </a:lnTo>
                  <a:cubicBezTo>
                    <a:pt x="12826619" y="1966849"/>
                    <a:pt x="12758166" y="2034794"/>
                    <a:pt x="12673965" y="2034794"/>
                  </a:cubicBezTo>
                  <a:lnTo>
                    <a:pt x="12673965" y="2028444"/>
                  </a:lnTo>
                  <a:lnTo>
                    <a:pt x="12673965" y="2034794"/>
                  </a:lnTo>
                  <a:lnTo>
                    <a:pt x="152654" y="2034794"/>
                  </a:lnTo>
                  <a:lnTo>
                    <a:pt x="152654" y="2028444"/>
                  </a:lnTo>
                  <a:lnTo>
                    <a:pt x="152654" y="2034794"/>
                  </a:lnTo>
                  <a:cubicBezTo>
                    <a:pt x="68453" y="2034794"/>
                    <a:pt x="0" y="1966849"/>
                    <a:pt x="0" y="1882902"/>
                  </a:cubicBezTo>
                  <a:lnTo>
                    <a:pt x="0" y="151892"/>
                  </a:lnTo>
                  <a:lnTo>
                    <a:pt x="6350" y="151892"/>
                  </a:lnTo>
                  <a:lnTo>
                    <a:pt x="0" y="151892"/>
                  </a:lnTo>
                  <a:moveTo>
                    <a:pt x="12700" y="151892"/>
                  </a:moveTo>
                  <a:lnTo>
                    <a:pt x="12700" y="1882902"/>
                  </a:lnTo>
                  <a:lnTo>
                    <a:pt x="6350" y="1882902"/>
                  </a:lnTo>
                  <a:lnTo>
                    <a:pt x="12700" y="1882902"/>
                  </a:lnTo>
                  <a:cubicBezTo>
                    <a:pt x="12700" y="1959737"/>
                    <a:pt x="75311" y="2022094"/>
                    <a:pt x="152654" y="2022094"/>
                  </a:cubicBezTo>
                  <a:lnTo>
                    <a:pt x="12673965" y="2022094"/>
                  </a:lnTo>
                  <a:cubicBezTo>
                    <a:pt x="12751308" y="2022094"/>
                    <a:pt x="12813919" y="1959737"/>
                    <a:pt x="12813919" y="1882902"/>
                  </a:cubicBezTo>
                  <a:lnTo>
                    <a:pt x="12813919" y="151892"/>
                  </a:lnTo>
                  <a:cubicBezTo>
                    <a:pt x="12813919" y="75057"/>
                    <a:pt x="12751308" y="12700"/>
                    <a:pt x="12673965" y="12700"/>
                  </a:cubicBezTo>
                  <a:lnTo>
                    <a:pt x="152654" y="12700"/>
                  </a:lnTo>
                  <a:lnTo>
                    <a:pt x="152654" y="6350"/>
                  </a:lnTo>
                  <a:lnTo>
                    <a:pt x="152654" y="12700"/>
                  </a:lnTo>
                  <a:cubicBezTo>
                    <a:pt x="75311" y="12700"/>
                    <a:pt x="12700" y="75057"/>
                    <a:pt x="12700" y="151892"/>
                  </a:cubicBezTo>
                  <a:close/>
                </a:path>
              </a:pathLst>
            </a:custGeom>
            <a:solidFill>
              <a:srgbClr val="414A7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79165" y="2989064"/>
            <a:ext cx="3249215" cy="41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499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Node Structure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9165" y="3474690"/>
            <a:ext cx="9071670" cy="5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>
                <a:solidFill>
                  <a:srgbClr val="EBECEF"/>
                </a:solidFill>
                <a:latin typeface="Arimo"/>
                <a:ea typeface="Arimo"/>
                <a:cs typeface="Arimo"/>
                <a:sym typeface="Arimo"/>
              </a:rPr>
              <a:t>Each node holds children and end-of-word flag.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05024" y="4500860"/>
            <a:ext cx="9619952" cy="1526084"/>
            <a:chOff x="0" y="0"/>
            <a:chExt cx="12826603" cy="203477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" y="6350"/>
              <a:ext cx="12813919" cy="2022094"/>
            </a:xfrm>
            <a:custGeom>
              <a:avLst/>
              <a:gdLst/>
              <a:ahLst/>
              <a:cxnLst/>
              <a:rect r="r" b="b" t="t" l="l"/>
              <a:pathLst>
                <a:path h="2022094" w="12813919">
                  <a:moveTo>
                    <a:pt x="0" y="145542"/>
                  </a:moveTo>
                  <a:cubicBezTo>
                    <a:pt x="0" y="65151"/>
                    <a:pt x="65532" y="0"/>
                    <a:pt x="146304" y="0"/>
                  </a:cubicBezTo>
                  <a:lnTo>
                    <a:pt x="12667615" y="0"/>
                  </a:lnTo>
                  <a:cubicBezTo>
                    <a:pt x="12748387" y="0"/>
                    <a:pt x="12813919" y="65151"/>
                    <a:pt x="12813919" y="145542"/>
                  </a:cubicBezTo>
                  <a:lnTo>
                    <a:pt x="12813919" y="1876552"/>
                  </a:lnTo>
                  <a:cubicBezTo>
                    <a:pt x="12813919" y="1956943"/>
                    <a:pt x="12748387" y="2022094"/>
                    <a:pt x="12667615" y="2022094"/>
                  </a:cubicBezTo>
                  <a:lnTo>
                    <a:pt x="146304" y="2022094"/>
                  </a:lnTo>
                  <a:cubicBezTo>
                    <a:pt x="65532" y="2022094"/>
                    <a:pt x="0" y="1956943"/>
                    <a:pt x="0" y="1876552"/>
                  </a:cubicBezTo>
                  <a:close/>
                </a:path>
              </a:pathLst>
            </a:custGeom>
            <a:solidFill>
              <a:srgbClr val="283157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826619" cy="2034794"/>
            </a:xfrm>
            <a:custGeom>
              <a:avLst/>
              <a:gdLst/>
              <a:ahLst/>
              <a:cxnLst/>
              <a:rect r="r" b="b" t="t" l="l"/>
              <a:pathLst>
                <a:path h="2034794" w="12826619">
                  <a:moveTo>
                    <a:pt x="0" y="151892"/>
                  </a:moveTo>
                  <a:cubicBezTo>
                    <a:pt x="0" y="67945"/>
                    <a:pt x="68453" y="0"/>
                    <a:pt x="152654" y="0"/>
                  </a:cubicBezTo>
                  <a:lnTo>
                    <a:pt x="12673965" y="0"/>
                  </a:lnTo>
                  <a:lnTo>
                    <a:pt x="12673965" y="6350"/>
                  </a:lnTo>
                  <a:lnTo>
                    <a:pt x="12673965" y="0"/>
                  </a:lnTo>
                  <a:cubicBezTo>
                    <a:pt x="12758293" y="0"/>
                    <a:pt x="12826619" y="67945"/>
                    <a:pt x="12826619" y="151892"/>
                  </a:cubicBezTo>
                  <a:lnTo>
                    <a:pt x="12820269" y="151892"/>
                  </a:lnTo>
                  <a:lnTo>
                    <a:pt x="12826619" y="151892"/>
                  </a:lnTo>
                  <a:lnTo>
                    <a:pt x="12826619" y="1882902"/>
                  </a:lnTo>
                  <a:lnTo>
                    <a:pt x="12820269" y="1882902"/>
                  </a:lnTo>
                  <a:lnTo>
                    <a:pt x="12826619" y="1882902"/>
                  </a:lnTo>
                  <a:cubicBezTo>
                    <a:pt x="12826619" y="1966849"/>
                    <a:pt x="12758166" y="2034794"/>
                    <a:pt x="12673965" y="2034794"/>
                  </a:cubicBezTo>
                  <a:lnTo>
                    <a:pt x="12673965" y="2028444"/>
                  </a:lnTo>
                  <a:lnTo>
                    <a:pt x="12673965" y="2034794"/>
                  </a:lnTo>
                  <a:lnTo>
                    <a:pt x="152654" y="2034794"/>
                  </a:lnTo>
                  <a:lnTo>
                    <a:pt x="152654" y="2028444"/>
                  </a:lnTo>
                  <a:lnTo>
                    <a:pt x="152654" y="2034794"/>
                  </a:lnTo>
                  <a:cubicBezTo>
                    <a:pt x="68453" y="2034794"/>
                    <a:pt x="0" y="1966849"/>
                    <a:pt x="0" y="1882902"/>
                  </a:cubicBezTo>
                  <a:lnTo>
                    <a:pt x="0" y="151892"/>
                  </a:lnTo>
                  <a:lnTo>
                    <a:pt x="6350" y="151892"/>
                  </a:lnTo>
                  <a:lnTo>
                    <a:pt x="0" y="151892"/>
                  </a:lnTo>
                  <a:moveTo>
                    <a:pt x="12700" y="151892"/>
                  </a:moveTo>
                  <a:lnTo>
                    <a:pt x="12700" y="1882902"/>
                  </a:lnTo>
                  <a:lnTo>
                    <a:pt x="6350" y="1882902"/>
                  </a:lnTo>
                  <a:lnTo>
                    <a:pt x="12700" y="1882902"/>
                  </a:lnTo>
                  <a:cubicBezTo>
                    <a:pt x="12700" y="1959737"/>
                    <a:pt x="75311" y="2022094"/>
                    <a:pt x="152654" y="2022094"/>
                  </a:cubicBezTo>
                  <a:lnTo>
                    <a:pt x="12673965" y="2022094"/>
                  </a:lnTo>
                  <a:cubicBezTo>
                    <a:pt x="12751308" y="2022094"/>
                    <a:pt x="12813919" y="1959737"/>
                    <a:pt x="12813919" y="1882902"/>
                  </a:cubicBezTo>
                  <a:lnTo>
                    <a:pt x="12813919" y="151892"/>
                  </a:lnTo>
                  <a:cubicBezTo>
                    <a:pt x="12813919" y="75057"/>
                    <a:pt x="12751308" y="12700"/>
                    <a:pt x="12673965" y="12700"/>
                  </a:cubicBezTo>
                  <a:lnTo>
                    <a:pt x="152654" y="12700"/>
                  </a:lnTo>
                  <a:lnTo>
                    <a:pt x="152654" y="6350"/>
                  </a:lnTo>
                  <a:lnTo>
                    <a:pt x="152654" y="12700"/>
                  </a:lnTo>
                  <a:cubicBezTo>
                    <a:pt x="75311" y="12700"/>
                    <a:pt x="12700" y="75057"/>
                    <a:pt x="12700" y="151892"/>
                  </a:cubicBezTo>
                  <a:close/>
                </a:path>
              </a:pathLst>
            </a:custGeom>
            <a:solidFill>
              <a:srgbClr val="414A7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79165" y="4765476"/>
            <a:ext cx="3249215" cy="41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499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Insert Method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79165" y="5251102"/>
            <a:ext cx="9071670" cy="5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>
                <a:solidFill>
                  <a:srgbClr val="EBECEF"/>
                </a:solidFill>
                <a:latin typeface="Arimo"/>
                <a:ea typeface="Arimo"/>
                <a:cs typeface="Arimo"/>
                <a:sym typeface="Arimo"/>
              </a:rPr>
              <a:t>Iterate characters; create nodes if missing.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05024" y="6277272"/>
            <a:ext cx="9619952" cy="1526084"/>
            <a:chOff x="0" y="0"/>
            <a:chExt cx="12826603" cy="203477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6350" y="6350"/>
              <a:ext cx="12813919" cy="2022094"/>
            </a:xfrm>
            <a:custGeom>
              <a:avLst/>
              <a:gdLst/>
              <a:ahLst/>
              <a:cxnLst/>
              <a:rect r="r" b="b" t="t" l="l"/>
              <a:pathLst>
                <a:path h="2022094" w="12813919">
                  <a:moveTo>
                    <a:pt x="0" y="145542"/>
                  </a:moveTo>
                  <a:cubicBezTo>
                    <a:pt x="0" y="65151"/>
                    <a:pt x="65532" y="0"/>
                    <a:pt x="146304" y="0"/>
                  </a:cubicBezTo>
                  <a:lnTo>
                    <a:pt x="12667615" y="0"/>
                  </a:lnTo>
                  <a:cubicBezTo>
                    <a:pt x="12748387" y="0"/>
                    <a:pt x="12813919" y="65151"/>
                    <a:pt x="12813919" y="145542"/>
                  </a:cubicBezTo>
                  <a:lnTo>
                    <a:pt x="12813919" y="1876552"/>
                  </a:lnTo>
                  <a:cubicBezTo>
                    <a:pt x="12813919" y="1956943"/>
                    <a:pt x="12748387" y="2022094"/>
                    <a:pt x="12667615" y="2022094"/>
                  </a:cubicBezTo>
                  <a:lnTo>
                    <a:pt x="146304" y="2022094"/>
                  </a:lnTo>
                  <a:cubicBezTo>
                    <a:pt x="65532" y="2022094"/>
                    <a:pt x="0" y="1956943"/>
                    <a:pt x="0" y="1876552"/>
                  </a:cubicBezTo>
                  <a:close/>
                </a:path>
              </a:pathLst>
            </a:custGeom>
            <a:solidFill>
              <a:srgbClr val="283157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826619" cy="2034794"/>
            </a:xfrm>
            <a:custGeom>
              <a:avLst/>
              <a:gdLst/>
              <a:ahLst/>
              <a:cxnLst/>
              <a:rect r="r" b="b" t="t" l="l"/>
              <a:pathLst>
                <a:path h="2034794" w="12826619">
                  <a:moveTo>
                    <a:pt x="0" y="151892"/>
                  </a:moveTo>
                  <a:cubicBezTo>
                    <a:pt x="0" y="67945"/>
                    <a:pt x="68453" y="0"/>
                    <a:pt x="152654" y="0"/>
                  </a:cubicBezTo>
                  <a:lnTo>
                    <a:pt x="12673965" y="0"/>
                  </a:lnTo>
                  <a:lnTo>
                    <a:pt x="12673965" y="6350"/>
                  </a:lnTo>
                  <a:lnTo>
                    <a:pt x="12673965" y="0"/>
                  </a:lnTo>
                  <a:cubicBezTo>
                    <a:pt x="12758293" y="0"/>
                    <a:pt x="12826619" y="67945"/>
                    <a:pt x="12826619" y="151892"/>
                  </a:cubicBezTo>
                  <a:lnTo>
                    <a:pt x="12820269" y="151892"/>
                  </a:lnTo>
                  <a:lnTo>
                    <a:pt x="12826619" y="151892"/>
                  </a:lnTo>
                  <a:lnTo>
                    <a:pt x="12826619" y="1882902"/>
                  </a:lnTo>
                  <a:lnTo>
                    <a:pt x="12820269" y="1882902"/>
                  </a:lnTo>
                  <a:lnTo>
                    <a:pt x="12826619" y="1882902"/>
                  </a:lnTo>
                  <a:cubicBezTo>
                    <a:pt x="12826619" y="1966849"/>
                    <a:pt x="12758166" y="2034794"/>
                    <a:pt x="12673965" y="2034794"/>
                  </a:cubicBezTo>
                  <a:lnTo>
                    <a:pt x="12673965" y="2028444"/>
                  </a:lnTo>
                  <a:lnTo>
                    <a:pt x="12673965" y="2034794"/>
                  </a:lnTo>
                  <a:lnTo>
                    <a:pt x="152654" y="2034794"/>
                  </a:lnTo>
                  <a:lnTo>
                    <a:pt x="152654" y="2028444"/>
                  </a:lnTo>
                  <a:lnTo>
                    <a:pt x="152654" y="2034794"/>
                  </a:lnTo>
                  <a:cubicBezTo>
                    <a:pt x="68453" y="2034794"/>
                    <a:pt x="0" y="1966849"/>
                    <a:pt x="0" y="1882902"/>
                  </a:cubicBezTo>
                  <a:lnTo>
                    <a:pt x="0" y="151892"/>
                  </a:lnTo>
                  <a:lnTo>
                    <a:pt x="6350" y="151892"/>
                  </a:lnTo>
                  <a:lnTo>
                    <a:pt x="0" y="151892"/>
                  </a:lnTo>
                  <a:moveTo>
                    <a:pt x="12700" y="151892"/>
                  </a:moveTo>
                  <a:lnTo>
                    <a:pt x="12700" y="1882902"/>
                  </a:lnTo>
                  <a:lnTo>
                    <a:pt x="6350" y="1882902"/>
                  </a:lnTo>
                  <a:lnTo>
                    <a:pt x="12700" y="1882902"/>
                  </a:lnTo>
                  <a:cubicBezTo>
                    <a:pt x="12700" y="1959737"/>
                    <a:pt x="75311" y="2022094"/>
                    <a:pt x="152654" y="2022094"/>
                  </a:cubicBezTo>
                  <a:lnTo>
                    <a:pt x="12673965" y="2022094"/>
                  </a:lnTo>
                  <a:cubicBezTo>
                    <a:pt x="12751308" y="2022094"/>
                    <a:pt x="12813919" y="1959737"/>
                    <a:pt x="12813919" y="1882902"/>
                  </a:cubicBezTo>
                  <a:lnTo>
                    <a:pt x="12813919" y="151892"/>
                  </a:lnTo>
                  <a:cubicBezTo>
                    <a:pt x="12813919" y="75057"/>
                    <a:pt x="12751308" y="12700"/>
                    <a:pt x="12673965" y="12700"/>
                  </a:cubicBezTo>
                  <a:lnTo>
                    <a:pt x="152654" y="12700"/>
                  </a:lnTo>
                  <a:lnTo>
                    <a:pt x="152654" y="6350"/>
                  </a:lnTo>
                  <a:lnTo>
                    <a:pt x="152654" y="12700"/>
                  </a:lnTo>
                  <a:cubicBezTo>
                    <a:pt x="75311" y="12700"/>
                    <a:pt x="12700" y="75057"/>
                    <a:pt x="12700" y="151892"/>
                  </a:cubicBezTo>
                  <a:close/>
                </a:path>
              </a:pathLst>
            </a:custGeom>
            <a:solidFill>
              <a:srgbClr val="414A7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79165" y="6541889"/>
            <a:ext cx="3249215" cy="41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499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Search Method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79165" y="7027515"/>
            <a:ext cx="9071670" cy="5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>
                <a:solidFill>
                  <a:srgbClr val="EBECEF"/>
                </a:solidFill>
                <a:latin typeface="Arimo"/>
                <a:ea typeface="Arimo"/>
                <a:cs typeface="Arimo"/>
                <a:sym typeface="Arimo"/>
              </a:rPr>
              <a:t>Traverse nodes, check end-of-word status.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905024" y="8053685"/>
            <a:ext cx="9619952" cy="1526084"/>
            <a:chOff x="0" y="0"/>
            <a:chExt cx="12826603" cy="203477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6350" y="6350"/>
              <a:ext cx="12813919" cy="2022094"/>
            </a:xfrm>
            <a:custGeom>
              <a:avLst/>
              <a:gdLst/>
              <a:ahLst/>
              <a:cxnLst/>
              <a:rect r="r" b="b" t="t" l="l"/>
              <a:pathLst>
                <a:path h="2022094" w="12813919">
                  <a:moveTo>
                    <a:pt x="0" y="145542"/>
                  </a:moveTo>
                  <a:cubicBezTo>
                    <a:pt x="0" y="65151"/>
                    <a:pt x="65532" y="0"/>
                    <a:pt x="146304" y="0"/>
                  </a:cubicBezTo>
                  <a:lnTo>
                    <a:pt x="12667615" y="0"/>
                  </a:lnTo>
                  <a:cubicBezTo>
                    <a:pt x="12748387" y="0"/>
                    <a:pt x="12813919" y="65151"/>
                    <a:pt x="12813919" y="145542"/>
                  </a:cubicBezTo>
                  <a:lnTo>
                    <a:pt x="12813919" y="1876552"/>
                  </a:lnTo>
                  <a:cubicBezTo>
                    <a:pt x="12813919" y="1956943"/>
                    <a:pt x="12748387" y="2022094"/>
                    <a:pt x="12667615" y="2022094"/>
                  </a:cubicBezTo>
                  <a:lnTo>
                    <a:pt x="146304" y="2022094"/>
                  </a:lnTo>
                  <a:cubicBezTo>
                    <a:pt x="65532" y="2022094"/>
                    <a:pt x="0" y="1956943"/>
                    <a:pt x="0" y="1876552"/>
                  </a:cubicBezTo>
                  <a:close/>
                </a:path>
              </a:pathLst>
            </a:custGeom>
            <a:solidFill>
              <a:srgbClr val="283157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826619" cy="2034794"/>
            </a:xfrm>
            <a:custGeom>
              <a:avLst/>
              <a:gdLst/>
              <a:ahLst/>
              <a:cxnLst/>
              <a:rect r="r" b="b" t="t" l="l"/>
              <a:pathLst>
                <a:path h="2034794" w="12826619">
                  <a:moveTo>
                    <a:pt x="0" y="151892"/>
                  </a:moveTo>
                  <a:cubicBezTo>
                    <a:pt x="0" y="67945"/>
                    <a:pt x="68453" y="0"/>
                    <a:pt x="152654" y="0"/>
                  </a:cubicBezTo>
                  <a:lnTo>
                    <a:pt x="12673965" y="0"/>
                  </a:lnTo>
                  <a:lnTo>
                    <a:pt x="12673965" y="6350"/>
                  </a:lnTo>
                  <a:lnTo>
                    <a:pt x="12673965" y="0"/>
                  </a:lnTo>
                  <a:cubicBezTo>
                    <a:pt x="12758293" y="0"/>
                    <a:pt x="12826619" y="67945"/>
                    <a:pt x="12826619" y="151892"/>
                  </a:cubicBezTo>
                  <a:lnTo>
                    <a:pt x="12820269" y="151892"/>
                  </a:lnTo>
                  <a:lnTo>
                    <a:pt x="12826619" y="151892"/>
                  </a:lnTo>
                  <a:lnTo>
                    <a:pt x="12826619" y="1882902"/>
                  </a:lnTo>
                  <a:lnTo>
                    <a:pt x="12820269" y="1882902"/>
                  </a:lnTo>
                  <a:lnTo>
                    <a:pt x="12826619" y="1882902"/>
                  </a:lnTo>
                  <a:cubicBezTo>
                    <a:pt x="12826619" y="1966849"/>
                    <a:pt x="12758166" y="2034794"/>
                    <a:pt x="12673965" y="2034794"/>
                  </a:cubicBezTo>
                  <a:lnTo>
                    <a:pt x="12673965" y="2028444"/>
                  </a:lnTo>
                  <a:lnTo>
                    <a:pt x="12673965" y="2034794"/>
                  </a:lnTo>
                  <a:lnTo>
                    <a:pt x="152654" y="2034794"/>
                  </a:lnTo>
                  <a:lnTo>
                    <a:pt x="152654" y="2028444"/>
                  </a:lnTo>
                  <a:lnTo>
                    <a:pt x="152654" y="2034794"/>
                  </a:lnTo>
                  <a:cubicBezTo>
                    <a:pt x="68453" y="2034794"/>
                    <a:pt x="0" y="1966849"/>
                    <a:pt x="0" y="1882902"/>
                  </a:cubicBezTo>
                  <a:lnTo>
                    <a:pt x="0" y="151892"/>
                  </a:lnTo>
                  <a:lnTo>
                    <a:pt x="6350" y="151892"/>
                  </a:lnTo>
                  <a:lnTo>
                    <a:pt x="0" y="151892"/>
                  </a:lnTo>
                  <a:moveTo>
                    <a:pt x="12700" y="151892"/>
                  </a:moveTo>
                  <a:lnTo>
                    <a:pt x="12700" y="1882902"/>
                  </a:lnTo>
                  <a:lnTo>
                    <a:pt x="6350" y="1882902"/>
                  </a:lnTo>
                  <a:lnTo>
                    <a:pt x="12700" y="1882902"/>
                  </a:lnTo>
                  <a:cubicBezTo>
                    <a:pt x="12700" y="1959737"/>
                    <a:pt x="75311" y="2022094"/>
                    <a:pt x="152654" y="2022094"/>
                  </a:cubicBezTo>
                  <a:lnTo>
                    <a:pt x="12673965" y="2022094"/>
                  </a:lnTo>
                  <a:cubicBezTo>
                    <a:pt x="12751308" y="2022094"/>
                    <a:pt x="12813919" y="1959737"/>
                    <a:pt x="12813919" y="1882902"/>
                  </a:cubicBezTo>
                  <a:lnTo>
                    <a:pt x="12813919" y="151892"/>
                  </a:lnTo>
                  <a:cubicBezTo>
                    <a:pt x="12813919" y="75057"/>
                    <a:pt x="12751308" y="12700"/>
                    <a:pt x="12673965" y="12700"/>
                  </a:cubicBezTo>
                  <a:lnTo>
                    <a:pt x="152654" y="12700"/>
                  </a:lnTo>
                  <a:lnTo>
                    <a:pt x="152654" y="6350"/>
                  </a:lnTo>
                  <a:lnTo>
                    <a:pt x="152654" y="12700"/>
                  </a:lnTo>
                  <a:cubicBezTo>
                    <a:pt x="75311" y="12700"/>
                    <a:pt x="12700" y="75057"/>
                    <a:pt x="12700" y="151892"/>
                  </a:cubicBezTo>
                  <a:close/>
                </a:path>
              </a:pathLst>
            </a:custGeom>
            <a:solidFill>
              <a:srgbClr val="414A70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179165" y="8318301"/>
            <a:ext cx="3249215" cy="41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499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Delete Method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79165" y="8803927"/>
            <a:ext cx="9071670" cy="50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0"/>
              </a:lnSpc>
            </a:pPr>
            <a:r>
              <a:rPr lang="en-US" sz="2000">
                <a:solidFill>
                  <a:srgbClr val="EBECEF"/>
                </a:solidFill>
                <a:latin typeface="Arimo"/>
                <a:ea typeface="Arimo"/>
                <a:cs typeface="Arimo"/>
                <a:sym typeface="Arimo"/>
              </a:rPr>
              <a:t>Recursively remove nodes, respecting other words.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8AFC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80E26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968079"/>
            <a:ext cx="16303526" cy="1790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Trie Applications: Autocomplete and Spell Check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5458271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Autocomplete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6089451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EBECEF"/>
                </a:solidFill>
                <a:latin typeface="Arimo"/>
                <a:ea typeface="Arimo"/>
                <a:cs typeface="Arimo"/>
                <a:sym typeface="Arimo"/>
              </a:rPr>
              <a:t>Predicts words based on typed prefixes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6642199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EBECEF"/>
                </a:solidFill>
                <a:latin typeface="Arimo"/>
                <a:ea typeface="Arimo"/>
                <a:cs typeface="Arimo"/>
                <a:sym typeface="Arimo"/>
              </a:rPr>
              <a:t>Improves typing speed and user experience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99401" y="5458271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Spell Check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99401" y="6089451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EBECEF"/>
                </a:solidFill>
                <a:latin typeface="Arimo"/>
                <a:ea typeface="Arimo"/>
                <a:cs typeface="Arimo"/>
                <a:sym typeface="Arimo"/>
              </a:rPr>
              <a:t>Finds valid word matches for mistyped entries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99401" y="6642199"/>
            <a:ext cx="780588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EBECEF"/>
                </a:solidFill>
                <a:latin typeface="Arimo"/>
                <a:ea typeface="Arimo"/>
                <a:cs typeface="Arimo"/>
                <a:sym typeface="Arimo"/>
              </a:rPr>
              <a:t>Suggests corrections efficiently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8AFC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80E26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50237" y="1129010"/>
            <a:ext cx="9445526" cy="2614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Conclusion: Advantages, Disadvantages, and Use Cases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845475" y="4226421"/>
            <a:ext cx="647402" cy="647402"/>
            <a:chOff x="0" y="0"/>
            <a:chExt cx="863203" cy="8632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283157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414A7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771632" y="4318993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Advantages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71632" y="4836765"/>
            <a:ext cx="3624262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BECEF"/>
                </a:solidFill>
                <a:latin typeface="Arimo"/>
                <a:ea typeface="Arimo"/>
                <a:cs typeface="Arimo"/>
                <a:sym typeface="Arimo"/>
              </a:rPr>
              <a:t>Fast prefix queries and memory efficiency for large datasets.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2745491" y="4226421"/>
            <a:ext cx="647402" cy="647402"/>
            <a:chOff x="0" y="0"/>
            <a:chExt cx="863203" cy="8632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283157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414A7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3671649" y="4318993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Disadvantages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671649" y="4836765"/>
            <a:ext cx="3624262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EBECEF"/>
                </a:solidFill>
                <a:latin typeface="Arimo"/>
                <a:ea typeface="Arimo"/>
                <a:cs typeface="Arimo"/>
                <a:sym typeface="Arimo"/>
              </a:rPr>
              <a:t>Can use more memory for small datasets; complex implementation.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845475" y="6864697"/>
            <a:ext cx="647402" cy="647402"/>
            <a:chOff x="0" y="0"/>
            <a:chExt cx="863203" cy="86320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283157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414A7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8771632" y="6957269"/>
            <a:ext cx="3544044" cy="45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Use Cases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71632" y="7475041"/>
            <a:ext cx="8524131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EBECEF"/>
                </a:solidFill>
                <a:latin typeface="Arimo"/>
                <a:ea typeface="Arimo"/>
                <a:cs typeface="Arimo"/>
                <a:sym typeface="Arimo"/>
              </a:rPr>
              <a:t>Auto suggestions in search engines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771632" y="8027789"/>
            <a:ext cx="8524131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EBECEF"/>
                </a:solidFill>
                <a:latin typeface="Arimo"/>
                <a:ea typeface="Arimo"/>
                <a:cs typeface="Arimo"/>
                <a:sym typeface="Arimo"/>
              </a:rPr>
              <a:t>Text editors and input validation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771632" y="8580536"/>
            <a:ext cx="8524131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EBECEF"/>
                </a:solidFill>
                <a:latin typeface="Arimo"/>
                <a:ea typeface="Arimo"/>
                <a:cs typeface="Arimo"/>
                <a:sym typeface="Arimo"/>
              </a:rPr>
              <a:t>IP routing and dictionary storage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8AFCC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80E2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845475" y="4226421"/>
            <a:ext cx="647402" cy="647402"/>
            <a:chOff x="0" y="0"/>
            <a:chExt cx="863203" cy="8632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283157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414A7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230435" y="2959471"/>
            <a:ext cx="13827130" cy="4552629"/>
            <a:chOff x="0" y="0"/>
            <a:chExt cx="1757966" cy="5788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932" y="4258"/>
              <a:ext cx="1732134" cy="570311"/>
            </a:xfrm>
            <a:custGeom>
              <a:avLst/>
              <a:gdLst/>
              <a:ahLst/>
              <a:cxnLst/>
              <a:rect r="r" b="b" t="t" l="l"/>
              <a:pathLst>
                <a:path h="570311" w="1732134">
                  <a:moveTo>
                    <a:pt x="0" y="106449"/>
                  </a:moveTo>
                  <a:cubicBezTo>
                    <a:pt x="0" y="47689"/>
                    <a:pt x="144840" y="0"/>
                    <a:pt x="323304" y="0"/>
                  </a:cubicBezTo>
                  <a:lnTo>
                    <a:pt x="1408830" y="0"/>
                  </a:lnTo>
                  <a:cubicBezTo>
                    <a:pt x="1587294" y="0"/>
                    <a:pt x="1732134" y="47689"/>
                    <a:pt x="1732134" y="106449"/>
                  </a:cubicBezTo>
                  <a:lnTo>
                    <a:pt x="1732134" y="463862"/>
                  </a:lnTo>
                  <a:cubicBezTo>
                    <a:pt x="1732134" y="522622"/>
                    <a:pt x="1587294" y="570311"/>
                    <a:pt x="1408830" y="570311"/>
                  </a:cubicBezTo>
                  <a:lnTo>
                    <a:pt x="323304" y="570311"/>
                  </a:lnTo>
                  <a:cubicBezTo>
                    <a:pt x="144840" y="570311"/>
                    <a:pt x="0" y="522622"/>
                    <a:pt x="0" y="463862"/>
                  </a:cubicBezTo>
                  <a:close/>
                </a:path>
              </a:pathLst>
            </a:custGeom>
            <a:solidFill>
              <a:srgbClr val="283157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57982" cy="578832"/>
            </a:xfrm>
            <a:custGeom>
              <a:avLst/>
              <a:gdLst/>
              <a:ahLst/>
              <a:cxnLst/>
              <a:rect r="r" b="b" t="t" l="l"/>
              <a:pathLst>
                <a:path h="578832" w="1757982">
                  <a:moveTo>
                    <a:pt x="0" y="110707"/>
                  </a:moveTo>
                  <a:cubicBezTo>
                    <a:pt x="0" y="49563"/>
                    <a:pt x="150530" y="0"/>
                    <a:pt x="336236" y="0"/>
                  </a:cubicBezTo>
                  <a:lnTo>
                    <a:pt x="1421762" y="0"/>
                  </a:lnTo>
                  <a:lnTo>
                    <a:pt x="1421762" y="4258"/>
                  </a:lnTo>
                  <a:lnTo>
                    <a:pt x="1421762" y="0"/>
                  </a:lnTo>
                  <a:lnTo>
                    <a:pt x="1421762" y="4258"/>
                  </a:lnTo>
                  <a:lnTo>
                    <a:pt x="1421762" y="0"/>
                  </a:lnTo>
                  <a:cubicBezTo>
                    <a:pt x="1607468" y="0"/>
                    <a:pt x="1757982" y="49563"/>
                    <a:pt x="1757982" y="110707"/>
                  </a:cubicBezTo>
                  <a:lnTo>
                    <a:pt x="1745066" y="110707"/>
                  </a:lnTo>
                  <a:lnTo>
                    <a:pt x="1757982" y="110707"/>
                  </a:lnTo>
                  <a:lnTo>
                    <a:pt x="1757982" y="468120"/>
                  </a:lnTo>
                  <a:lnTo>
                    <a:pt x="1745066" y="468120"/>
                  </a:lnTo>
                  <a:lnTo>
                    <a:pt x="1757982" y="468120"/>
                  </a:lnTo>
                  <a:cubicBezTo>
                    <a:pt x="1757982" y="529264"/>
                    <a:pt x="1607468" y="578832"/>
                    <a:pt x="1421762" y="578832"/>
                  </a:cubicBezTo>
                  <a:lnTo>
                    <a:pt x="1421762" y="574569"/>
                  </a:lnTo>
                  <a:lnTo>
                    <a:pt x="1421762" y="578832"/>
                  </a:lnTo>
                  <a:lnTo>
                    <a:pt x="336236" y="578832"/>
                  </a:lnTo>
                  <a:lnTo>
                    <a:pt x="336236" y="574569"/>
                  </a:lnTo>
                  <a:lnTo>
                    <a:pt x="336236" y="578832"/>
                  </a:lnTo>
                  <a:cubicBezTo>
                    <a:pt x="150530" y="578832"/>
                    <a:pt x="0" y="529264"/>
                    <a:pt x="0" y="468120"/>
                  </a:cubicBezTo>
                  <a:lnTo>
                    <a:pt x="0" y="110707"/>
                  </a:lnTo>
                  <a:lnTo>
                    <a:pt x="12932" y="110707"/>
                  </a:lnTo>
                  <a:lnTo>
                    <a:pt x="0" y="110707"/>
                  </a:lnTo>
                  <a:moveTo>
                    <a:pt x="25864" y="110707"/>
                  </a:moveTo>
                  <a:lnTo>
                    <a:pt x="25864" y="468120"/>
                  </a:lnTo>
                  <a:lnTo>
                    <a:pt x="12932" y="468120"/>
                  </a:lnTo>
                  <a:lnTo>
                    <a:pt x="25864" y="468120"/>
                  </a:lnTo>
                  <a:cubicBezTo>
                    <a:pt x="25864" y="524580"/>
                    <a:pt x="164756" y="570311"/>
                    <a:pt x="336236" y="570311"/>
                  </a:cubicBezTo>
                  <a:lnTo>
                    <a:pt x="1421762" y="570311"/>
                  </a:lnTo>
                  <a:cubicBezTo>
                    <a:pt x="1593242" y="570311"/>
                    <a:pt x="1732134" y="524580"/>
                    <a:pt x="1732134" y="468120"/>
                  </a:cubicBezTo>
                  <a:lnTo>
                    <a:pt x="1732134" y="110707"/>
                  </a:lnTo>
                  <a:cubicBezTo>
                    <a:pt x="1732134" y="54246"/>
                    <a:pt x="1593242" y="8516"/>
                    <a:pt x="1421762" y="8516"/>
                  </a:cubicBezTo>
                  <a:lnTo>
                    <a:pt x="336236" y="8516"/>
                  </a:lnTo>
                  <a:lnTo>
                    <a:pt x="336236" y="4258"/>
                  </a:lnTo>
                  <a:lnTo>
                    <a:pt x="336236" y="8516"/>
                  </a:lnTo>
                  <a:cubicBezTo>
                    <a:pt x="164756" y="8516"/>
                    <a:pt x="25864" y="54246"/>
                    <a:pt x="25864" y="110707"/>
                  </a:cubicBezTo>
                  <a:close/>
                </a:path>
              </a:pathLst>
            </a:custGeom>
            <a:solidFill>
              <a:srgbClr val="414A7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845475" y="6864697"/>
            <a:ext cx="647402" cy="647402"/>
            <a:chOff x="0" y="0"/>
            <a:chExt cx="863203" cy="8632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283157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414A7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5173060" y="4207252"/>
            <a:ext cx="21769011" cy="1999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88"/>
              </a:lnSpc>
            </a:pPr>
            <a:r>
              <a:rPr lang="en-US" sz="12819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DAGoDRjDWvs</dc:identifier>
  <dcterms:modified xsi:type="dcterms:W3CDTF">2011-08-01T06:04:30Z</dcterms:modified>
  <cp:revision>1</cp:revision>
  <dc:title>Trie-Data-Structure-An-Introduction.pptx</dc:title>
</cp:coreProperties>
</file>