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5"/>
  </p:notesMasterIdLst>
  <p:sldIdLst>
    <p:sldId id="256" r:id="rId2"/>
    <p:sldId id="298" r:id="rId3"/>
    <p:sldId id="299" r:id="rId4"/>
  </p:sldIdLst>
  <p:sldSz cx="9144000" cy="5143500" type="screen16x9"/>
  <p:notesSz cx="6858000" cy="9144000"/>
  <p:embeddedFontLst>
    <p:embeddedFont>
      <p:font typeface="Archivo" panose="020B0604020202020204" charset="0"/>
      <p:regular r:id="rId6"/>
      <p:bold r:id="rId7"/>
      <p:italic r:id="rId8"/>
      <p:boldItalic r:id="rId9"/>
    </p:embeddedFont>
    <p:embeddedFont>
      <p:font typeface="IBM Plex Sans" panose="020B0503050203000203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463F6C-810B-4C08-A597-F45EAC27C333}">
  <a:tblStyle styleId="{0E463F6C-810B-4C08-A597-F45EAC27C3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1F666A6-5883-4240-B83E-9843F7C0C4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81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50000"/>
          </a:blip>
          <a:srcRect l="31267" r="31263"/>
          <a:stretch/>
        </p:blipFill>
        <p:spPr>
          <a:xfrm rot="5400000">
            <a:off x="2003962" y="-2003963"/>
            <a:ext cx="5145975" cy="915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63850" y="242500"/>
            <a:ext cx="8616300" cy="4650600"/>
          </a:xfrm>
          <a:prstGeom prst="roundRect">
            <a:avLst>
              <a:gd name="adj" fmla="val 6135"/>
            </a:avLst>
          </a:prstGeom>
          <a:noFill/>
          <a:ln w="38100" cap="flat" cmpd="dbl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4825" y="1099988"/>
            <a:ext cx="4511700" cy="24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044825" y="3767538"/>
            <a:ext cx="4031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None/>
              <a:defRPr sz="1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None/>
              <a:defRPr sz="1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None/>
              <a:defRPr sz="1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None/>
              <a:defRPr sz="1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None/>
              <a:defRPr sz="1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None/>
              <a:defRPr sz="1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None/>
              <a:defRPr sz="1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None/>
              <a:defRPr sz="1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"/>
              <a:buNone/>
              <a:defRPr sz="1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 amt="50000"/>
          </a:blip>
          <a:srcRect l="31267" r="31263"/>
          <a:stretch/>
        </p:blipFill>
        <p:spPr>
          <a:xfrm rot="5400000">
            <a:off x="2003962" y="-2003963"/>
            <a:ext cx="5145975" cy="915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263850" y="242500"/>
            <a:ext cx="8616300" cy="4650600"/>
          </a:xfrm>
          <a:prstGeom prst="roundRect">
            <a:avLst>
              <a:gd name="adj" fmla="val 6135"/>
            </a:avLst>
          </a:prstGeom>
          <a:noFill/>
          <a:ln w="38100" cap="flat" cmpd="dbl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54450" y="2190275"/>
            <a:ext cx="3193800" cy="17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5054450" y="1158325"/>
            <a:ext cx="1431900" cy="883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/>
        </p:nvPicPr>
        <p:blipFill rotWithShape="1">
          <a:blip r:embed="rId2">
            <a:alphaModFix amt="50000"/>
          </a:blip>
          <a:srcRect l="31267" r="31263"/>
          <a:stretch/>
        </p:blipFill>
        <p:spPr>
          <a:xfrm rot="5400000" flipH="1">
            <a:off x="2003962" y="-2003963"/>
            <a:ext cx="5145975" cy="9153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9"/>
          <p:cNvSpPr/>
          <p:nvPr/>
        </p:nvSpPr>
        <p:spPr>
          <a:xfrm>
            <a:off x="263850" y="242500"/>
            <a:ext cx="8616300" cy="5250000"/>
          </a:xfrm>
          <a:prstGeom prst="roundRect">
            <a:avLst>
              <a:gd name="adj" fmla="val 6135"/>
            </a:avLst>
          </a:prstGeom>
          <a:noFill/>
          <a:ln w="38100" cap="flat" cmpd="dbl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241425" y="1562400"/>
            <a:ext cx="4661100" cy="156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241450" y="3126900"/>
            <a:ext cx="46611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/>
          <p:nvPr/>
        </p:nvSpPr>
        <p:spPr>
          <a:xfrm>
            <a:off x="263850" y="242500"/>
            <a:ext cx="8616300" cy="4650600"/>
          </a:xfrm>
          <a:prstGeom prst="roundRect">
            <a:avLst>
              <a:gd name="adj" fmla="val 6135"/>
            </a:avLst>
          </a:prstGeom>
          <a:noFill/>
          <a:ln w="38100" cap="flat" cmpd="dbl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20000" y="3744750"/>
            <a:ext cx="7704000" cy="668100"/>
          </a:xfrm>
          <a:prstGeom prst="rect">
            <a:avLst/>
          </a:prstGeom>
          <a:solidFill>
            <a:schemeClr val="lt1"/>
          </a:solidFill>
          <a:ln w="38100" cap="flat" cmpd="dbl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50000"/>
          </a:blip>
          <a:srcRect l="31267" r="31263"/>
          <a:stretch/>
        </p:blipFill>
        <p:spPr>
          <a:xfrm rot="5400000">
            <a:off x="2003962" y="-2003963"/>
            <a:ext cx="5145975" cy="91539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>
            <a:off x="263850" y="-568650"/>
            <a:ext cx="8616300" cy="5461800"/>
          </a:xfrm>
          <a:prstGeom prst="roundRect">
            <a:avLst>
              <a:gd name="adj" fmla="val 6135"/>
            </a:avLst>
          </a:prstGeom>
          <a:noFill/>
          <a:ln w="38100" cap="flat" cmpd="dbl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1780950" y="1621388"/>
            <a:ext cx="5592000" cy="14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subTitle" idx="1"/>
          </p:nvPr>
        </p:nvSpPr>
        <p:spPr>
          <a:xfrm>
            <a:off x="1780950" y="2993886"/>
            <a:ext cx="55920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 rotWithShape="1">
          <a:blip r:embed="rId2">
            <a:alphaModFix amt="50000"/>
          </a:blip>
          <a:srcRect l="31267" r="31263"/>
          <a:stretch/>
        </p:blipFill>
        <p:spPr>
          <a:xfrm rot="-5400000">
            <a:off x="2003962" y="-2003963"/>
            <a:ext cx="5145975" cy="915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263850" y="242500"/>
            <a:ext cx="8616300" cy="4650600"/>
          </a:xfrm>
          <a:prstGeom prst="roundRect">
            <a:avLst>
              <a:gd name="adj" fmla="val 6135"/>
            </a:avLst>
          </a:prstGeom>
          <a:noFill/>
          <a:ln w="38100" cap="flat" cmpd="thickThin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7"/>
          <p:cNvPicPr preferRelativeResize="0"/>
          <p:nvPr/>
        </p:nvPicPr>
        <p:blipFill rotWithShape="1">
          <a:blip r:embed="rId2">
            <a:alphaModFix amt="50000"/>
          </a:blip>
          <a:srcRect l="31267" r="31263"/>
          <a:stretch/>
        </p:blipFill>
        <p:spPr>
          <a:xfrm rot="5400000">
            <a:off x="2003962" y="-2003963"/>
            <a:ext cx="5145975" cy="91539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5" name="Google Shape;175;p27"/>
          <p:cNvGrpSpPr/>
          <p:nvPr/>
        </p:nvGrpSpPr>
        <p:grpSpPr>
          <a:xfrm>
            <a:off x="0" y="221125"/>
            <a:ext cx="9153900" cy="4671975"/>
            <a:chOff x="0" y="221125"/>
            <a:chExt cx="9153900" cy="4671975"/>
          </a:xfrm>
        </p:grpSpPr>
        <p:cxnSp>
          <p:nvCxnSpPr>
            <p:cNvPr id="176" name="Google Shape;176;p27"/>
            <p:cNvCxnSpPr/>
            <p:nvPr/>
          </p:nvCxnSpPr>
          <p:spPr>
            <a:xfrm>
              <a:off x="0" y="221125"/>
              <a:ext cx="9153900" cy="0"/>
            </a:xfrm>
            <a:prstGeom prst="straightConnector1">
              <a:avLst/>
            </a:prstGeom>
            <a:noFill/>
            <a:ln w="38100" cap="flat" cmpd="thickThin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27"/>
            <p:cNvCxnSpPr/>
            <p:nvPr/>
          </p:nvCxnSpPr>
          <p:spPr>
            <a:xfrm>
              <a:off x="0" y="4893100"/>
              <a:ext cx="9153900" cy="0"/>
            </a:xfrm>
            <a:prstGeom prst="straightConnector1">
              <a:avLst/>
            </a:prstGeom>
            <a:noFill/>
            <a:ln w="38100" cap="flat" cmpd="thickThin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chivo"/>
              <a:buNone/>
              <a:defRPr sz="28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20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6" r:id="rId4"/>
    <p:sldLayoutId id="2147483657" r:id="rId5"/>
    <p:sldLayoutId id="2147483658" r:id="rId6"/>
    <p:sldLayoutId id="2147483672" r:id="rId7"/>
    <p:sldLayoutId id="2147483673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ctrTitle"/>
          </p:nvPr>
        </p:nvSpPr>
        <p:spPr>
          <a:xfrm>
            <a:off x="1044825" y="1099988"/>
            <a:ext cx="4511700" cy="245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Heart Failure Prediction</a:t>
            </a:r>
            <a:endParaRPr dirty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subTitle" idx="1"/>
          </p:nvPr>
        </p:nvSpPr>
        <p:spPr>
          <a:xfrm>
            <a:off x="1044825" y="3767538"/>
            <a:ext cx="4367234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by: </a:t>
            </a:r>
            <a:r>
              <a:rPr lang="en-US" dirty="0" err="1"/>
              <a:t>Fedesoriano</a:t>
            </a:r>
            <a:r>
              <a:rPr lang="en-US" dirty="0"/>
              <a:t> </a:t>
            </a:r>
            <a:r>
              <a:rPr lang="en-US" sz="1200" dirty="0"/>
              <a:t>(Data scientist at Kaggle)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Saleem Naseer</a:t>
            </a:r>
            <a:endParaRPr dirty="0"/>
          </a:p>
        </p:txBody>
      </p:sp>
      <p:cxnSp>
        <p:nvCxnSpPr>
          <p:cNvPr id="190" name="Google Shape;190;p31"/>
          <p:cNvCxnSpPr/>
          <p:nvPr/>
        </p:nvCxnSpPr>
        <p:spPr>
          <a:xfrm>
            <a:off x="1071525" y="3660313"/>
            <a:ext cx="3937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l="15716" r="16683"/>
          <a:stretch/>
        </p:blipFill>
        <p:spPr>
          <a:xfrm rot="-292707">
            <a:off x="5466360" y="641511"/>
            <a:ext cx="2673360" cy="3954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6504-ED2A-998C-77D0-B6E64B7E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16" y="1290977"/>
            <a:ext cx="8193968" cy="3445046"/>
          </a:xfrm>
        </p:spPr>
        <p:txBody>
          <a:bodyPr/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&gt;Heart disease prediction using patient data 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&gt; Contains 14 features. 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1800" b="0" i="1" dirty="0" err="1">
                <a:solidFill>
                  <a:schemeClr val="tx1">
                    <a:lumMod val="50000"/>
                  </a:schemeClr>
                </a:solidFill>
              </a:rPr>
              <a:t>E.g</a:t>
            </a:r>
            <a:r>
              <a:rPr lang="en-US" sz="1800" b="0" i="1" dirty="0">
                <a:solidFill>
                  <a:schemeClr val="tx1">
                    <a:lumMod val="50000"/>
                  </a:schemeClr>
                </a:solidFill>
              </a:rPr>
              <a:t>: Cholesterol levels &amp; Chest pain types</a:t>
            </a:r>
            <a:br>
              <a:rPr lang="en-US" sz="1800" b="0" i="1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sz="1800" b="0" i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&gt;Target Variable is </a:t>
            </a:r>
            <a:r>
              <a:rPr lang="en-US" sz="1800" dirty="0" err="1">
                <a:solidFill>
                  <a:schemeClr val="tx1">
                    <a:lumMod val="50000"/>
                  </a:schemeClr>
                </a:solidFill>
              </a:rPr>
              <a:t>HeartDisease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en-US" sz="1800" b="0" i="1" dirty="0">
                <a:solidFill>
                  <a:schemeClr val="tx1">
                    <a:lumMod val="50000"/>
                  </a:schemeClr>
                </a:solidFill>
              </a:rPr>
              <a:t>0= absent, 1 = present </a:t>
            </a:r>
            <a:br>
              <a:rPr lang="en-US" sz="1800" b="0" i="1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sz="1800" b="0" i="1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&gt;Dataset contained 0 values instead of null.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	- 0 values changed to null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	- Used mean and median to calculate the most repeated 	              	element for numerical and categorical data respectively.</a:t>
            </a:r>
            <a:br>
              <a:rPr lang="en-US" sz="1800" dirty="0">
                <a:solidFill>
                  <a:schemeClr val="tx1">
                    <a:lumMod val="50000"/>
                  </a:schemeClr>
                </a:solidFill>
              </a:rPr>
            </a:b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75B505-7DDB-B515-2925-5A28B548D29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475016" y="407477"/>
            <a:ext cx="4490994" cy="8835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182263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99F9-625B-BC4D-50D2-7D5CE6BEC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187" y="1320713"/>
            <a:ext cx="8119626" cy="3288458"/>
          </a:xfrm>
        </p:spPr>
        <p:txBody>
          <a:bodyPr/>
          <a:lstStyle/>
          <a:p>
            <a:r>
              <a:rPr lang="en-US" sz="2800" dirty="0"/>
              <a:t>A program which predicts heart failure based on user input.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3320C8-CF1E-B37A-3815-848754C2588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512187" y="385174"/>
            <a:ext cx="2186408" cy="883500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621012667"/>
      </p:ext>
    </p:extLst>
  </p:cSld>
  <p:clrMapOvr>
    <a:masterClrMapping/>
  </p:clrMapOvr>
</p:sld>
</file>

<file path=ppt/theme/theme1.xml><?xml version="1.0" encoding="utf-8"?>
<a:theme xmlns:a="http://schemas.openxmlformats.org/drawingml/2006/main" name="Anatomy &amp; Physiology Newsletter by Slidesgo">
  <a:themeElements>
    <a:clrScheme name="Simple Light">
      <a:dk1>
        <a:srgbClr val="383838"/>
      </a:dk1>
      <a:lt1>
        <a:srgbClr val="FAF8F5"/>
      </a:lt1>
      <a:dk2>
        <a:srgbClr val="445E80"/>
      </a:dk2>
      <a:lt2>
        <a:srgbClr val="B89E8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113</Words>
  <Application>Microsoft Office PowerPoint</Application>
  <PresentationFormat>On-screen Show (16:9)</PresentationFormat>
  <Paragraphs>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Archivo</vt:lpstr>
      <vt:lpstr>IBM Plex Sans</vt:lpstr>
      <vt:lpstr>Arial</vt:lpstr>
      <vt:lpstr>Anatomy &amp; Physiology Newsletter by Slidesgo</vt:lpstr>
      <vt:lpstr>Heart Failure Prediction</vt:lpstr>
      <vt:lpstr>&gt;Heart disease prediction using patient data   &gt; Contains 14 features.   E.g: Cholesterol levels &amp; Chest pain types  &gt;Target Variable is HeartDisease   0= absent, 1 = present   &gt;Dataset contained 0 values instead of null.  - 0 values changed to null  - Used mean and median to calculate the most repeated                 element for numerical and categorical data respectively. </vt:lpstr>
      <vt:lpstr>A program which predicts heart failure based on user input.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Saleem Asmaro</cp:lastModifiedBy>
  <cp:revision>6</cp:revision>
  <dcterms:modified xsi:type="dcterms:W3CDTF">2025-06-13T04:41:06Z</dcterms:modified>
</cp:coreProperties>
</file>