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2" r:id="rId3"/>
    <p:sldId id="274" r:id="rId4"/>
    <p:sldId id="273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2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1778-B711-4715-9102-6DB2E16420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B4DFB-0CC7-4499-954A-51F203031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C8C3-C768-47E4-B77E-FEA9685848AD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BFF8-A587-4A92-9B30-864A80C69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38">
            <a:extLst>
              <a:ext uri="{FF2B5EF4-FFF2-40B4-BE49-F238E27FC236}">
                <a16:creationId xmlns:a16="http://schemas.microsoft.com/office/drawing/2014/main" xmlns="" id="{8569983C-7754-44E5-A11D-81D5D4D1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9213"/>
            <a:ext cx="688340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/>
              <a:t>Mapping for Acute 32-Channel Probe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/>
              <a:t>250μm spacing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ASSY-37 – E-1 &amp; E-2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8599247-6091-4BA0-9E38-3906CDED7FC8}"/>
              </a:ext>
            </a:extLst>
          </p:cNvPr>
          <p:cNvCxnSpPr/>
          <p:nvPr/>
        </p:nvCxnSpPr>
        <p:spPr>
          <a:xfrm flipH="1">
            <a:off x="68263" y="1095653"/>
            <a:ext cx="6727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01" name="Picture 53">
            <a:extLst>
              <a:ext uri="{FF2B5EF4-FFF2-40B4-BE49-F238E27FC236}">
                <a16:creationId xmlns:a16="http://schemas.microsoft.com/office/drawing/2014/main" xmlns="" id="{68D4190C-95CE-4565-A105-6CDC1BA6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7" t="4910" r="1614" b="4575"/>
          <a:stretch>
            <a:fillRect/>
          </a:stretch>
        </p:blipFill>
        <p:spPr bwMode="auto">
          <a:xfrm>
            <a:off x="4529138" y="292100"/>
            <a:ext cx="220027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3">
            <a:extLst>
              <a:ext uri="{FF2B5EF4-FFF2-40B4-BE49-F238E27FC236}">
                <a16:creationId xmlns:a16="http://schemas.microsoft.com/office/drawing/2014/main" xmlns="" id="{BF27797A-088A-40EA-A8B1-D548EAC3B88E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3606800"/>
            <a:ext cx="1250950" cy="5486400"/>
            <a:chOff x="3649690" y="3637589"/>
            <a:chExt cx="1251060" cy="5486400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xmlns="" id="{14469A3C-2268-4B9A-B926-3B548456EC8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1148" r="41064"/>
            <a:stretch>
              <a:fillRect/>
            </a:stretch>
          </p:blipFill>
          <p:spPr bwMode="auto">
            <a:xfrm>
              <a:off x="3661265" y="3637589"/>
              <a:ext cx="1239485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46">
              <a:extLst>
                <a:ext uri="{FF2B5EF4-FFF2-40B4-BE49-F238E27FC236}">
                  <a16:creationId xmlns:a16="http://schemas.microsoft.com/office/drawing/2014/main" xmlns="" id="{BBE6E31A-9EA2-4028-877F-11C71B89B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190" y="498972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22</a:t>
              </a:r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xmlns="" id="{D7A4C9C1-91CA-4DB9-974D-080FFD7BF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240" y="625522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27</a:t>
              </a:r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xmlns="" id="{0839293D-CBCF-4E69-8082-531D89F63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9740" y="718602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26</a:t>
              </a:r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xmlns="" id="{8CAB0EB7-7901-48DE-AF8A-7477F1EDE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940" y="845152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79" name="TextBox 50">
              <a:extLst>
                <a:ext uri="{FF2B5EF4-FFF2-40B4-BE49-F238E27FC236}">
                  <a16:creationId xmlns:a16="http://schemas.microsoft.com/office/drawing/2014/main" xmlns="" id="{A95B2D87-7A50-4244-95C7-E501A44C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2815" y="814672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80" name="TextBox 51">
              <a:extLst>
                <a:ext uri="{FF2B5EF4-FFF2-40B4-BE49-F238E27FC236}">
                  <a16:creationId xmlns:a16="http://schemas.microsoft.com/office/drawing/2014/main" xmlns="" id="{0B4283FC-1BA3-4DC6-8F26-46218C268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690" y="374737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81" name="TextBox 52">
              <a:extLst>
                <a:ext uri="{FF2B5EF4-FFF2-40B4-BE49-F238E27FC236}">
                  <a16:creationId xmlns:a16="http://schemas.microsoft.com/office/drawing/2014/main" xmlns="" id="{86DF07AE-6262-4674-98CC-480FDEF9D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690" y="592727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82" name="TextBox 53">
              <a:extLst>
                <a:ext uri="{FF2B5EF4-FFF2-40B4-BE49-F238E27FC236}">
                  <a16:creationId xmlns:a16="http://schemas.microsoft.com/office/drawing/2014/main" xmlns="" id="{775789D9-1421-4BA0-AE49-8F827BD59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390" y="4673352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xmlns="" id="{26742382-3CCD-4D88-8DFD-A88973A54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890" y="4368552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90" name="TextBox 55">
              <a:extLst>
                <a:ext uri="{FF2B5EF4-FFF2-40B4-BE49-F238E27FC236}">
                  <a16:creationId xmlns:a16="http://schemas.microsoft.com/office/drawing/2014/main" xmlns="" id="{B22391C9-B4AC-4FEE-8093-11C1FAB92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240" y="5610902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91" name="TextBox 56">
              <a:extLst>
                <a:ext uri="{FF2B5EF4-FFF2-40B4-BE49-F238E27FC236}">
                  <a16:creationId xmlns:a16="http://schemas.microsoft.com/office/drawing/2014/main" xmlns="" id="{0C04FC15-7DD6-4053-A546-27205EACF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290" y="688122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29</a:t>
              </a:r>
            </a:p>
          </p:txBody>
        </p:sp>
        <p:sp>
          <p:nvSpPr>
            <p:cNvPr id="92" name="TextBox 57">
              <a:extLst>
                <a:ext uri="{FF2B5EF4-FFF2-40B4-BE49-F238E27FC236}">
                  <a16:creationId xmlns:a16="http://schemas.microsoft.com/office/drawing/2014/main" xmlns="" id="{B6F1537D-550A-4952-A98C-DC57FDEC4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190" y="781877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93" name="TextBox 61">
              <a:extLst>
                <a:ext uri="{FF2B5EF4-FFF2-40B4-BE49-F238E27FC236}">
                  <a16:creationId xmlns:a16="http://schemas.microsoft.com/office/drawing/2014/main" xmlns="" id="{AD468BB6-F961-4A04-8136-53EF73161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965" y="7502402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94" name="TextBox 63">
              <a:extLst>
                <a:ext uri="{FF2B5EF4-FFF2-40B4-BE49-F238E27FC236}">
                  <a16:creationId xmlns:a16="http://schemas.microsoft.com/office/drawing/2014/main" xmlns="" id="{1DBFF60B-6D18-4992-9826-852AF70E2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965" y="6548452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95" name="TextBox 64">
              <a:extLst>
                <a:ext uri="{FF2B5EF4-FFF2-40B4-BE49-F238E27FC236}">
                  <a16:creationId xmlns:a16="http://schemas.microsoft.com/office/drawing/2014/main" xmlns="" id="{B4A064AB-7CB4-4CEF-9388-121528F82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340" y="5306102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96" name="TextBox 65">
              <a:extLst>
                <a:ext uri="{FF2B5EF4-FFF2-40B4-BE49-F238E27FC236}">
                  <a16:creationId xmlns:a16="http://schemas.microsoft.com/office/drawing/2014/main" xmlns="" id="{4CF0860A-0D59-447C-8EF8-6592EE0EA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990" y="4052177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18</a:t>
              </a:r>
            </a:p>
          </p:txBody>
        </p:sp>
      </p:grpSp>
      <p:grpSp>
        <p:nvGrpSpPr>
          <p:cNvPr id="3" name="Group 102">
            <a:extLst>
              <a:ext uri="{FF2B5EF4-FFF2-40B4-BE49-F238E27FC236}">
                <a16:creationId xmlns:a16="http://schemas.microsoft.com/office/drawing/2014/main" xmlns="" id="{587DBFD3-F0F6-4279-9BE6-C837E4CB987D}"/>
              </a:ext>
            </a:extLst>
          </p:cNvPr>
          <p:cNvGrpSpPr>
            <a:grpSpLocks/>
          </p:cNvGrpSpPr>
          <p:nvPr/>
        </p:nvGrpSpPr>
        <p:grpSpPr bwMode="auto">
          <a:xfrm>
            <a:off x="3516313" y="3606800"/>
            <a:ext cx="1263650" cy="5495925"/>
            <a:chOff x="5412994" y="3627518"/>
            <a:chExt cx="1263760" cy="5495925"/>
          </a:xfrm>
        </p:grpSpPr>
        <p:pic>
          <p:nvPicPr>
            <p:cNvPr id="98" name="Picture 2">
              <a:extLst>
                <a:ext uri="{FF2B5EF4-FFF2-40B4-BE49-F238E27FC236}">
                  <a16:creationId xmlns:a16="http://schemas.microsoft.com/office/drawing/2014/main" xmlns="" id="{E8F6482B-2B43-4A52-8BDF-3CCDCC161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4756" y="3627518"/>
              <a:ext cx="1247775" cy="549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67">
              <a:extLst>
                <a:ext uri="{FF2B5EF4-FFF2-40B4-BE49-F238E27FC236}">
                  <a16:creationId xmlns:a16="http://schemas.microsoft.com/office/drawing/2014/main" xmlns="" id="{C7163E3C-64B9-4E9C-AC70-1821E55A5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194" y="499423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3" name="TextBox 68">
              <a:extLst>
                <a:ext uri="{FF2B5EF4-FFF2-40B4-BE49-F238E27FC236}">
                  <a16:creationId xmlns:a16="http://schemas.microsoft.com/office/drawing/2014/main" xmlns="" id="{82A829C8-C3C6-407D-BE59-B1E41C4AB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544" y="6248156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4" name="TextBox 69">
              <a:extLst>
                <a:ext uri="{FF2B5EF4-FFF2-40B4-BE49-F238E27FC236}">
                  <a16:creationId xmlns:a16="http://schemas.microsoft.com/office/drawing/2014/main" xmlns="" id="{41B3F3F0-32FE-4622-B177-CC8FA049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319" y="7178956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0" name="TextBox 70">
              <a:extLst>
                <a:ext uri="{FF2B5EF4-FFF2-40B4-BE49-F238E27FC236}">
                  <a16:creationId xmlns:a16="http://schemas.microsoft.com/office/drawing/2014/main" xmlns="" id="{3E16E4A0-AA4C-428E-ADDC-972599048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5369" y="843288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11" name="TextBox 72">
              <a:extLst>
                <a:ext uri="{FF2B5EF4-FFF2-40B4-BE49-F238E27FC236}">
                  <a16:creationId xmlns:a16="http://schemas.microsoft.com/office/drawing/2014/main" xmlns="" id="{5B95E4BE-8BBB-4931-AE35-87DA658F8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7694" y="812808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12" name="TextBox 79">
              <a:extLst>
                <a:ext uri="{FF2B5EF4-FFF2-40B4-BE49-F238E27FC236}">
                  <a16:creationId xmlns:a16="http://schemas.microsoft.com/office/drawing/2014/main" xmlns="" id="{C5EC8175-0744-4099-9C9D-E3ACF1153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994" y="375188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113" name="TextBox 80">
              <a:extLst>
                <a:ext uri="{FF2B5EF4-FFF2-40B4-BE49-F238E27FC236}">
                  <a16:creationId xmlns:a16="http://schemas.microsoft.com/office/drawing/2014/main" xmlns="" id="{315BCC22-1ABA-432C-8A87-D3A33E56F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0269" y="593178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14" name="TextBox 85">
              <a:extLst>
                <a:ext uri="{FF2B5EF4-FFF2-40B4-BE49-F238E27FC236}">
                  <a16:creationId xmlns:a16="http://schemas.microsoft.com/office/drawing/2014/main" xmlns="" id="{2E65F20A-F437-4B45-B7D8-8706DAE6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969" y="4677856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15" name="TextBox 89">
              <a:extLst>
                <a:ext uri="{FF2B5EF4-FFF2-40B4-BE49-F238E27FC236}">
                  <a16:creationId xmlns:a16="http://schemas.microsoft.com/office/drawing/2014/main" xmlns="" id="{7FB2EA14-B6CF-4A11-855E-0ACDD8952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1319" y="436148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16" name="TextBox 91">
              <a:extLst>
                <a:ext uri="{FF2B5EF4-FFF2-40B4-BE49-F238E27FC236}">
                  <a16:creationId xmlns:a16="http://schemas.microsoft.com/office/drawing/2014/main" xmlns="" id="{F04FCDF9-3A52-4B9A-B844-05C590E8C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244" y="5615406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7" name="TextBox 92">
              <a:extLst>
                <a:ext uri="{FF2B5EF4-FFF2-40B4-BE49-F238E27FC236}">
                  <a16:creationId xmlns:a16="http://schemas.microsoft.com/office/drawing/2014/main" xmlns="" id="{962515E6-A8ED-4271-9A76-0313AF2DE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169" y="6874156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8" name="TextBox 93">
              <a:extLst>
                <a:ext uri="{FF2B5EF4-FFF2-40B4-BE49-F238E27FC236}">
                  <a16:creationId xmlns:a16="http://schemas.microsoft.com/office/drawing/2014/main" xmlns="" id="{5F1C9BDD-DC5C-4933-9CC9-44B666DD9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6194" y="780013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19" name="TextBox 94">
              <a:extLst>
                <a:ext uri="{FF2B5EF4-FFF2-40B4-BE49-F238E27FC236}">
                  <a16:creationId xmlns:a16="http://schemas.microsoft.com/office/drawing/2014/main" xmlns="" id="{4561A376-3CCF-4892-B4BF-707B698D4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44" y="749533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20" name="TextBox 95">
              <a:extLst>
                <a:ext uri="{FF2B5EF4-FFF2-40B4-BE49-F238E27FC236}">
                  <a16:creationId xmlns:a16="http://schemas.microsoft.com/office/drawing/2014/main" xmlns="" id="{3DDE09E4-D402-4DEA-A150-3428B55F4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544" y="6552956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1" name="TextBox 96">
              <a:extLst>
                <a:ext uri="{FF2B5EF4-FFF2-40B4-BE49-F238E27FC236}">
                  <a16:creationId xmlns:a16="http://schemas.microsoft.com/office/drawing/2014/main" xmlns="" id="{34BE77E7-3948-4E72-BD12-87708DD32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5344" y="529903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22" name="TextBox 97">
              <a:extLst>
                <a:ext uri="{FF2B5EF4-FFF2-40B4-BE49-F238E27FC236}">
                  <a16:creationId xmlns:a16="http://schemas.microsoft.com/office/drawing/2014/main" xmlns="" id="{7F9A066A-06CF-4443-A850-48679FCDF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0994" y="4056681"/>
              <a:ext cx="3657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15</a:t>
              </a:r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xmlns="" id="{8223EFF9-F60D-407A-9DBF-53E8990C1C8A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932" t="89825"/>
          <a:stretch>
            <a:fillRect/>
          </a:stretch>
        </p:blipFill>
        <p:spPr bwMode="auto">
          <a:xfrm>
            <a:off x="4603750" y="8423275"/>
            <a:ext cx="11382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Rectangle 90">
            <a:extLst>
              <a:ext uri="{FF2B5EF4-FFF2-40B4-BE49-F238E27FC236}">
                <a16:creationId xmlns:a16="http://schemas.microsoft.com/office/drawing/2014/main" xmlns="" id="{68EC3214-E1FF-4282-AFFA-DBAAD35A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8767763"/>
            <a:ext cx="2328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Last updated: 11.01.17</a:t>
            </a:r>
          </a:p>
        </p:txBody>
      </p:sp>
      <p:sp>
        <p:nvSpPr>
          <p:cNvPr id="127" name="TextBox 62">
            <a:extLst>
              <a:ext uri="{FF2B5EF4-FFF2-40B4-BE49-F238E27FC236}">
                <a16:creationId xmlns:a16="http://schemas.microsoft.com/office/drawing/2014/main" xmlns="" id="{C4747583-7C24-44E3-8B8A-75249B995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1325563"/>
            <a:ext cx="32512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just" defTabSz="914400" eaLnBrk="1" hangingPunct="1">
              <a:spcBef>
                <a:spcPct val="0"/>
              </a:spcBef>
              <a:buNone/>
            </a:pPr>
            <a:r>
              <a:rPr lang="en-US" altLang="en-US" sz="1200">
                <a:solidFill>
                  <a:prstClr val="black"/>
                </a:solidFill>
              </a:rPr>
              <a:t>Electrodes are located on the side of the probe as indicated by the arrow below - use Shank A orientation as a reference to construct the channel-map in to your headstage pre-amplifier.</a:t>
            </a:r>
          </a:p>
          <a:p>
            <a:pPr lvl="0" algn="just" defTabSz="914400" eaLnBrk="1" hangingPunct="1">
              <a:spcBef>
                <a:spcPct val="0"/>
              </a:spcBef>
              <a:buNone/>
            </a:pPr>
            <a:r>
              <a:rPr lang="en-US" altLang="en-US" sz="1200">
                <a:solidFill>
                  <a:prstClr val="black"/>
                </a:solidFill>
              </a:rPr>
              <a:t>Red Wire and White Wire correspond to indicated REF and GND pins on the probe connector - verify how these connect to your headstage pre-amplifier (often 1 wire is sufficient).</a:t>
            </a:r>
            <a:endParaRPr lang="en-US" altLang="en-US" sz="1400" b="1" dirty="0">
              <a:solidFill>
                <a:prstClr val="black"/>
              </a:solidFill>
            </a:endParaRPr>
          </a:p>
        </p:txBody>
      </p:sp>
      <p:pic>
        <p:nvPicPr>
          <p:cNvPr id="128" name="Picture 3">
            <a:extLst>
              <a:ext uri="{FF2B5EF4-FFF2-40B4-BE49-F238E27FC236}">
                <a16:creationId xmlns:a16="http://schemas.microsoft.com/office/drawing/2014/main" xmlns="" id="{DDA0BE42-87D4-4509-9F29-B5E1254A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4275" y="5053013"/>
            <a:ext cx="5492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2">
            <a:extLst>
              <a:ext uri="{FF2B5EF4-FFF2-40B4-BE49-F238E27FC236}">
                <a16:creationId xmlns:a16="http://schemas.microsoft.com/office/drawing/2014/main" xmlns="" id="{77AF8636-5FCD-454B-914D-926044852F5F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1487488"/>
            <a:ext cx="2022475" cy="3475037"/>
            <a:chOff x="445565" y="1557289"/>
            <a:chExt cx="2022130" cy="3474720"/>
          </a:xfrm>
        </p:grpSpPr>
        <p:pic>
          <p:nvPicPr>
            <p:cNvPr id="130" name="Picture 4">
              <a:extLst>
                <a:ext uri="{FF2B5EF4-FFF2-40B4-BE49-F238E27FC236}">
                  <a16:creationId xmlns:a16="http://schemas.microsoft.com/office/drawing/2014/main" xmlns="" id="{73228745-E907-4ECD-85F8-C7B48E93E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565" y="1557289"/>
              <a:ext cx="2022130" cy="3474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32BAA3BB-B627-43B0-AF50-DC2BE02A94A6}"/>
                </a:ext>
              </a:extLst>
            </p:cNvPr>
            <p:cNvSpPr/>
            <p:nvPr/>
          </p:nvSpPr>
          <p:spPr>
            <a:xfrm>
              <a:off x="877291" y="2025558"/>
              <a:ext cx="457122" cy="2449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11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9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7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5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3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6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10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2DE6822E-9FCC-4C98-94AF-ADF0949A7C5F}"/>
                </a:ext>
              </a:extLst>
            </p:cNvPr>
            <p:cNvSpPr/>
            <p:nvPr/>
          </p:nvSpPr>
          <p:spPr>
            <a:xfrm>
              <a:off x="1121725" y="2954162"/>
              <a:ext cx="457122" cy="1488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1"/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4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13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14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15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EAE4C93F-F3FC-4B48-802F-C2F64C2B2621}"/>
                </a:ext>
              </a:extLst>
            </p:cNvPr>
            <p:cNvSpPr/>
            <p:nvPr/>
          </p:nvSpPr>
          <p:spPr>
            <a:xfrm>
              <a:off x="1366158" y="2955748"/>
              <a:ext cx="457122" cy="1488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1"/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26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24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20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19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18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xmlns="" id="{ECD24010-C03A-42D2-8392-2199EEEAE69F}"/>
                </a:ext>
              </a:extLst>
            </p:cNvPr>
            <p:cNvSpPr/>
            <p:nvPr/>
          </p:nvSpPr>
          <p:spPr>
            <a:xfrm>
              <a:off x="1585196" y="2016034"/>
              <a:ext cx="457122" cy="2449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32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30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31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28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29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27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25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22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23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21</a:t>
              </a:r>
            </a:p>
          </p:txBody>
        </p:sp>
      </p:grpSp>
      <p:pic>
        <p:nvPicPr>
          <p:cNvPr id="135" name="Picture 2">
            <a:extLst>
              <a:ext uri="{FF2B5EF4-FFF2-40B4-BE49-F238E27FC236}">
                <a16:creationId xmlns:a16="http://schemas.microsoft.com/office/drawing/2014/main" xmlns="" id="{AD12F6C4-F630-4942-8F07-25C041C3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363" y="5073650"/>
            <a:ext cx="708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xmlns="" id="{533B9FA6-3A8F-48B6-863C-A4CB0132E8EA}"/>
              </a:ext>
            </a:extLst>
          </p:cNvPr>
          <p:cNvCxnSpPr/>
          <p:nvPr/>
        </p:nvCxnSpPr>
        <p:spPr>
          <a:xfrm>
            <a:off x="2093913" y="8416925"/>
            <a:ext cx="398462" cy="198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9E57C484-4596-4355-B3A2-C10ED973D550}"/>
              </a:ext>
            </a:extLst>
          </p:cNvPr>
          <p:cNvCxnSpPr/>
          <p:nvPr/>
        </p:nvCxnSpPr>
        <p:spPr>
          <a:xfrm>
            <a:off x="1914525" y="4765675"/>
            <a:ext cx="487363" cy="61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3865FCAC-A4E5-4C8E-B5CA-0706B32CA540}"/>
              </a:ext>
            </a:extLst>
          </p:cNvPr>
          <p:cNvCxnSpPr/>
          <p:nvPr/>
        </p:nvCxnSpPr>
        <p:spPr>
          <a:xfrm flipV="1">
            <a:off x="2093913" y="7494588"/>
            <a:ext cx="1595437" cy="9223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9" name="Picture 2">
            <a:extLst>
              <a:ext uri="{FF2B5EF4-FFF2-40B4-BE49-F238E27FC236}">
                <a16:creationId xmlns:a16="http://schemas.microsoft.com/office/drawing/2014/main" xmlns="" id="{CD606103-BB94-403F-850C-F4BEF22F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744663"/>
            <a:ext cx="1358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8AB056A4-167A-4B44-8BE1-4EB46D29F544}"/>
              </a:ext>
            </a:extLst>
          </p:cNvPr>
          <p:cNvSpPr/>
          <p:nvPr/>
        </p:nvSpPr>
        <p:spPr>
          <a:xfrm>
            <a:off x="2060575" y="2908300"/>
            <a:ext cx="681038" cy="242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</a:rPr>
              <a:t>GND # 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B5679C0C-CFA4-4A51-A17E-04C6C11A4D52}"/>
              </a:ext>
            </a:extLst>
          </p:cNvPr>
          <p:cNvSpPr/>
          <p:nvPr/>
        </p:nvSpPr>
        <p:spPr>
          <a:xfrm>
            <a:off x="2035175" y="2178050"/>
            <a:ext cx="681038" cy="2444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</a:rPr>
              <a:t>REF # 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DC5593EF-C963-472B-BD70-9A5571E6ACCF}"/>
              </a:ext>
            </a:extLst>
          </p:cNvPr>
          <p:cNvSpPr/>
          <p:nvPr/>
        </p:nvSpPr>
        <p:spPr>
          <a:xfrm>
            <a:off x="898525" y="2062163"/>
            <a:ext cx="411163" cy="40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33ED3FFA-0E5A-47C6-84BE-1F9B16BFBAEF}"/>
              </a:ext>
            </a:extLst>
          </p:cNvPr>
          <p:cNvCxnSpPr/>
          <p:nvPr/>
        </p:nvCxnSpPr>
        <p:spPr>
          <a:xfrm>
            <a:off x="1309688" y="2470150"/>
            <a:ext cx="796925" cy="64611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C92298B4-A0BE-472D-8985-9966E50CC20B}"/>
              </a:ext>
            </a:extLst>
          </p:cNvPr>
          <p:cNvCxnSpPr/>
          <p:nvPr/>
        </p:nvCxnSpPr>
        <p:spPr>
          <a:xfrm flipH="1">
            <a:off x="1309688" y="1744663"/>
            <a:ext cx="796925" cy="31750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3142FAB6-C93D-4CFF-87C6-D24511D82F1F}"/>
              </a:ext>
            </a:extLst>
          </p:cNvPr>
          <p:cNvSpPr/>
          <p:nvPr/>
        </p:nvSpPr>
        <p:spPr>
          <a:xfrm>
            <a:off x="2835275" y="2908300"/>
            <a:ext cx="681038" cy="242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</a:rPr>
              <a:t>GND # 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871143C5-1E3F-4291-A538-13BAA46F8CEE}"/>
              </a:ext>
            </a:extLst>
          </p:cNvPr>
          <p:cNvSpPr/>
          <p:nvPr/>
        </p:nvSpPr>
        <p:spPr>
          <a:xfrm>
            <a:off x="2835275" y="2178050"/>
            <a:ext cx="681038" cy="2444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</a:rPr>
              <a:t>REF #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14FBE4B2-5DD1-4A30-8337-64138FF1F9A3}"/>
              </a:ext>
            </a:extLst>
          </p:cNvPr>
          <p:cNvSpPr/>
          <p:nvPr/>
        </p:nvSpPr>
        <p:spPr>
          <a:xfrm>
            <a:off x="1020763" y="1687513"/>
            <a:ext cx="536575" cy="2016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GND # 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BF5D674B-C07C-4115-AC24-E93A5F62A2FD}"/>
              </a:ext>
            </a:extLst>
          </p:cNvPr>
          <p:cNvSpPr/>
          <p:nvPr/>
        </p:nvSpPr>
        <p:spPr>
          <a:xfrm>
            <a:off x="1477963" y="1687513"/>
            <a:ext cx="536575" cy="2016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GND # 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33C98542-A4E2-450A-8DA0-3C70679C0339}"/>
              </a:ext>
            </a:extLst>
          </p:cNvPr>
          <p:cNvSpPr/>
          <p:nvPr/>
        </p:nvSpPr>
        <p:spPr>
          <a:xfrm>
            <a:off x="147638" y="1687513"/>
            <a:ext cx="538162" cy="2016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REF # 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F5DE2641-6284-4143-A722-48BA15BBB96C}"/>
              </a:ext>
            </a:extLst>
          </p:cNvPr>
          <p:cNvSpPr/>
          <p:nvPr/>
        </p:nvSpPr>
        <p:spPr>
          <a:xfrm>
            <a:off x="604838" y="1687513"/>
            <a:ext cx="538162" cy="2016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REF # 2</a:t>
            </a:r>
          </a:p>
        </p:txBody>
      </p:sp>
      <p:sp>
        <p:nvSpPr>
          <p:cNvPr id="87" name="TextBox 140">
            <a:extLst>
              <a:ext uri="{FF2B5EF4-FFF2-40B4-BE49-F238E27FC236}">
                <a16:creationId xmlns:a16="http://schemas.microsoft.com/office/drawing/2014/main" xmlns="" id="{23F591F9-A204-44F3-84AA-69AFFCBD5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501" y="3190746"/>
            <a:ext cx="1265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</a:rPr>
              <a:t>Shank A</a:t>
            </a:r>
          </a:p>
        </p:txBody>
      </p:sp>
      <p:sp>
        <p:nvSpPr>
          <p:cNvPr id="88" name="TextBox 140">
            <a:extLst>
              <a:ext uri="{FF2B5EF4-FFF2-40B4-BE49-F238E27FC236}">
                <a16:creationId xmlns:a16="http://schemas.microsoft.com/office/drawing/2014/main" xmlns="" id="{22681AC5-08B5-44B0-A419-2A88178A4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050" y="3171346"/>
            <a:ext cx="1265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Shank B</a:t>
            </a:r>
          </a:p>
        </p:txBody>
      </p:sp>
      <p:sp>
        <p:nvSpPr>
          <p:cNvPr id="89" name="TextBox 140">
            <a:extLst>
              <a:ext uri="{FF2B5EF4-FFF2-40B4-BE49-F238E27FC236}">
                <a16:creationId xmlns:a16="http://schemas.microsoft.com/office/drawing/2014/main" xmlns="" id="{6D72920C-7387-4117-9192-FFC083120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00" y="8488542"/>
            <a:ext cx="8281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FF0000"/>
                </a:solidFill>
              </a:rPr>
              <a:t>Shank 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394893B-219C-4A54-8508-AC0E5778A6AA}"/>
              </a:ext>
            </a:extLst>
          </p:cNvPr>
          <p:cNvCxnSpPr>
            <a:cxnSpLocks/>
          </p:cNvCxnSpPr>
          <p:nvPr/>
        </p:nvCxnSpPr>
        <p:spPr>
          <a:xfrm>
            <a:off x="515938" y="8453845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8823140-A22C-4849-9CCC-D7AF5CE8B349}"/>
              </a:ext>
            </a:extLst>
          </p:cNvPr>
          <p:cNvSpPr txBox="1"/>
          <p:nvPr/>
        </p:nvSpPr>
        <p:spPr>
          <a:xfrm>
            <a:off x="1144774" y="1122312"/>
            <a:ext cx="769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highlight>
                  <a:srgbClr val="C0C0C0"/>
                </a:highlight>
              </a:rPr>
              <a:t>White Wire = GND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0B14FE-3FDF-4E46-B047-B82405AE69C7}"/>
              </a:ext>
            </a:extLst>
          </p:cNvPr>
          <p:cNvSpPr txBox="1"/>
          <p:nvPr/>
        </p:nvSpPr>
        <p:spPr>
          <a:xfrm>
            <a:off x="245269" y="1107414"/>
            <a:ext cx="719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Red Wire = REF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EEF1E87A-77F1-4B94-8480-70075B4E05C8}"/>
              </a:ext>
            </a:extLst>
          </p:cNvPr>
          <p:cNvSpPr/>
          <p:nvPr/>
        </p:nvSpPr>
        <p:spPr>
          <a:xfrm>
            <a:off x="46883" y="1687513"/>
            <a:ext cx="355707" cy="500947"/>
          </a:xfrm>
          <a:custGeom>
            <a:avLst/>
            <a:gdLst>
              <a:gd name="connsiteX0" fmla="*/ 201294 w 201294"/>
              <a:gd name="connsiteY0" fmla="*/ 0 h 452438"/>
              <a:gd name="connsiteX1" fmla="*/ 63182 w 201294"/>
              <a:gd name="connsiteY1" fmla="*/ 109538 h 452438"/>
              <a:gd name="connsiteX2" fmla="*/ 148907 w 201294"/>
              <a:gd name="connsiteY2" fmla="*/ 266700 h 452438"/>
              <a:gd name="connsiteX3" fmla="*/ 1269 w 201294"/>
              <a:gd name="connsiteY3" fmla="*/ 319088 h 452438"/>
              <a:gd name="connsiteX4" fmla="*/ 77469 w 201294"/>
              <a:gd name="connsiteY4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94" h="452438">
                <a:moveTo>
                  <a:pt x="201294" y="0"/>
                </a:moveTo>
                <a:cubicBezTo>
                  <a:pt x="136603" y="32544"/>
                  <a:pt x="71913" y="65088"/>
                  <a:pt x="63182" y="109538"/>
                </a:cubicBezTo>
                <a:cubicBezTo>
                  <a:pt x="54451" y="153988"/>
                  <a:pt x="159226" y="231775"/>
                  <a:pt x="148907" y="266700"/>
                </a:cubicBezTo>
                <a:cubicBezTo>
                  <a:pt x="138588" y="301625"/>
                  <a:pt x="13175" y="288132"/>
                  <a:pt x="1269" y="319088"/>
                </a:cubicBezTo>
                <a:cubicBezTo>
                  <a:pt x="-10637" y="350044"/>
                  <a:pt x="64769" y="423863"/>
                  <a:pt x="77469" y="452438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9795E6EB-7868-46DF-A674-DC308118B04D}"/>
              </a:ext>
            </a:extLst>
          </p:cNvPr>
          <p:cNvSpPr/>
          <p:nvPr/>
        </p:nvSpPr>
        <p:spPr>
          <a:xfrm>
            <a:off x="1014130" y="1677103"/>
            <a:ext cx="355707" cy="500947"/>
          </a:xfrm>
          <a:custGeom>
            <a:avLst/>
            <a:gdLst>
              <a:gd name="connsiteX0" fmla="*/ 201294 w 201294"/>
              <a:gd name="connsiteY0" fmla="*/ 0 h 452438"/>
              <a:gd name="connsiteX1" fmla="*/ 63182 w 201294"/>
              <a:gd name="connsiteY1" fmla="*/ 109538 h 452438"/>
              <a:gd name="connsiteX2" fmla="*/ 148907 w 201294"/>
              <a:gd name="connsiteY2" fmla="*/ 266700 h 452438"/>
              <a:gd name="connsiteX3" fmla="*/ 1269 w 201294"/>
              <a:gd name="connsiteY3" fmla="*/ 319088 h 452438"/>
              <a:gd name="connsiteX4" fmla="*/ 77469 w 201294"/>
              <a:gd name="connsiteY4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94" h="452438">
                <a:moveTo>
                  <a:pt x="201294" y="0"/>
                </a:moveTo>
                <a:cubicBezTo>
                  <a:pt x="136603" y="32544"/>
                  <a:pt x="71913" y="65088"/>
                  <a:pt x="63182" y="109538"/>
                </a:cubicBezTo>
                <a:cubicBezTo>
                  <a:pt x="54451" y="153988"/>
                  <a:pt x="159226" y="231775"/>
                  <a:pt x="148907" y="266700"/>
                </a:cubicBezTo>
                <a:cubicBezTo>
                  <a:pt x="138588" y="301625"/>
                  <a:pt x="13175" y="288132"/>
                  <a:pt x="1269" y="319088"/>
                </a:cubicBezTo>
                <a:cubicBezTo>
                  <a:pt x="-10637" y="350044"/>
                  <a:pt x="64769" y="423863"/>
                  <a:pt x="77469" y="452438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4400" y="16406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ASSY-37– E-1 – SHARP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2761933"/>
              </p:ext>
            </p:extLst>
          </p:nvPr>
        </p:nvGraphicFramePr>
        <p:xfrm>
          <a:off x="1507600" y="762000"/>
          <a:ext cx="1570300" cy="7924803"/>
        </p:xfrm>
        <a:graphic>
          <a:graphicData uri="http://schemas.openxmlformats.org/drawingml/2006/table">
            <a:tbl>
              <a:tblPr/>
              <a:tblGrid>
                <a:gridCol w="436193"/>
                <a:gridCol w="523433"/>
                <a:gridCol w="610674"/>
              </a:tblGrid>
              <a:tr h="2888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1 – PN 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3263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463" marR="4463" marT="4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Site</a:t>
                      </a:r>
                    </a:p>
                  </a:txBody>
                  <a:tcPr marL="4463" marR="4463" marT="4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MOhm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463" marR="4463" marT="4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Phase(°)</a:t>
                      </a:r>
                    </a:p>
                  </a:txBody>
                  <a:tcPr marL="4463" marR="4463" marT="4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2761933"/>
              </p:ext>
            </p:extLst>
          </p:nvPr>
        </p:nvGraphicFramePr>
        <p:xfrm>
          <a:off x="3839900" y="762000"/>
          <a:ext cx="1570300" cy="7924803"/>
        </p:xfrm>
        <a:graphic>
          <a:graphicData uri="http://schemas.openxmlformats.org/drawingml/2006/table">
            <a:tbl>
              <a:tblPr/>
              <a:tblGrid>
                <a:gridCol w="436193"/>
                <a:gridCol w="523433"/>
                <a:gridCol w="610674"/>
              </a:tblGrid>
              <a:tr h="2888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1 – PN 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3264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463" marR="4463" marT="4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Site</a:t>
                      </a:r>
                    </a:p>
                  </a:txBody>
                  <a:tcPr marL="4463" marR="4463" marT="4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MOhm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463" marR="4463" marT="4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Phase(°)</a:t>
                      </a:r>
                    </a:p>
                  </a:txBody>
                  <a:tcPr marL="4463" marR="4463" marT="4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8">
            <a:extLst>
              <a:ext uri="{FF2B5EF4-FFF2-40B4-BE49-F238E27FC236}">
                <a16:creationId xmlns:a16="http://schemas.microsoft.com/office/drawing/2014/main" xmlns="" id="{ED14B863-BB09-4D5B-96DD-393B84898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9213"/>
            <a:ext cx="688340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/>
              <a:t>Mapping for Acute 32-Channel Probe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/>
              <a:t>250μm spacing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ASSY-37 – P-1 &amp; P-2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FD29741-0E2F-4700-B37B-F2FED248DEBA}"/>
              </a:ext>
            </a:extLst>
          </p:cNvPr>
          <p:cNvCxnSpPr/>
          <p:nvPr/>
        </p:nvCxnSpPr>
        <p:spPr>
          <a:xfrm flipH="1">
            <a:off x="50800" y="1095653"/>
            <a:ext cx="6727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01" name="Picture 53">
            <a:extLst>
              <a:ext uri="{FF2B5EF4-FFF2-40B4-BE49-F238E27FC236}">
                <a16:creationId xmlns:a16="http://schemas.microsoft.com/office/drawing/2014/main" xmlns="" id="{821B15C7-7314-471D-8C20-BD7D947F2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7" t="4910" r="1614" b="4575"/>
          <a:stretch>
            <a:fillRect/>
          </a:stretch>
        </p:blipFill>
        <p:spPr bwMode="auto">
          <a:xfrm>
            <a:off x="4529138" y="292100"/>
            <a:ext cx="220027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90">
            <a:extLst>
              <a:ext uri="{FF2B5EF4-FFF2-40B4-BE49-F238E27FC236}">
                <a16:creationId xmlns:a16="http://schemas.microsoft.com/office/drawing/2014/main" xmlns="" id="{34FA68A4-D292-4737-BAAA-739AA1B95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8767763"/>
            <a:ext cx="2328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Last updated: 11.01.17</a:t>
            </a:r>
          </a:p>
        </p:txBody>
      </p:sp>
      <p:sp>
        <p:nvSpPr>
          <p:cNvPr id="44" name="TextBox 62">
            <a:extLst>
              <a:ext uri="{FF2B5EF4-FFF2-40B4-BE49-F238E27FC236}">
                <a16:creationId xmlns:a16="http://schemas.microsoft.com/office/drawing/2014/main" xmlns="" id="{124948CF-B90B-4B80-97BF-44C076A0D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1325563"/>
            <a:ext cx="32512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just" defTabSz="914400" eaLnBrk="1" hangingPunct="1">
              <a:spcBef>
                <a:spcPct val="0"/>
              </a:spcBef>
              <a:buNone/>
            </a:pPr>
            <a:r>
              <a:rPr lang="en-US" altLang="en-US" sz="1200">
                <a:solidFill>
                  <a:prstClr val="black"/>
                </a:solidFill>
              </a:rPr>
              <a:t>Electrodes are located on the side of the probe as indicated by the arrow below - use Shank A orientation as a reference to construct the channel-map in to your headstage pre-amplifier.</a:t>
            </a:r>
          </a:p>
          <a:p>
            <a:pPr lvl="0" algn="just" defTabSz="914400" eaLnBrk="1" hangingPunct="1">
              <a:spcBef>
                <a:spcPct val="0"/>
              </a:spcBef>
              <a:buNone/>
            </a:pPr>
            <a:r>
              <a:rPr lang="en-US" altLang="en-US" sz="1200">
                <a:solidFill>
                  <a:prstClr val="black"/>
                </a:solidFill>
              </a:rPr>
              <a:t>Red Wire and White Wire correspond to indicated REF and GND pins on the probe connector - verify how these connect to your headstage pre-amplifier (often 1 wire is sufficient).</a:t>
            </a:r>
            <a:endParaRPr lang="en-US" altLang="en-US" sz="1400" b="1" dirty="0">
              <a:solidFill>
                <a:prstClr val="black"/>
              </a:solidFill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72F1CEDF-4685-4F94-877E-C886FF0A5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4275" y="5053013"/>
            <a:ext cx="5492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2">
            <a:extLst>
              <a:ext uri="{FF2B5EF4-FFF2-40B4-BE49-F238E27FC236}">
                <a16:creationId xmlns:a16="http://schemas.microsoft.com/office/drawing/2014/main" xmlns="" id="{8D1352A5-61FC-4FD6-BD80-0D3E462F6CCE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1487488"/>
            <a:ext cx="2022475" cy="3475037"/>
            <a:chOff x="445565" y="1557289"/>
            <a:chExt cx="2022130" cy="3474720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xmlns="" id="{3977F8AD-4744-4111-9528-3692CAFB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565" y="1557289"/>
              <a:ext cx="2022130" cy="3474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E7072B3-62C6-4B41-AE74-CF766D08C852}"/>
                </a:ext>
              </a:extLst>
            </p:cNvPr>
            <p:cNvSpPr/>
            <p:nvPr/>
          </p:nvSpPr>
          <p:spPr>
            <a:xfrm>
              <a:off x="877291" y="2025558"/>
              <a:ext cx="457122" cy="2449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11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9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7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5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3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6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10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73B7DEC-1F91-43C8-A17C-EB537CD1D407}"/>
                </a:ext>
              </a:extLst>
            </p:cNvPr>
            <p:cNvSpPr/>
            <p:nvPr/>
          </p:nvSpPr>
          <p:spPr>
            <a:xfrm>
              <a:off x="1121725" y="2954162"/>
              <a:ext cx="457122" cy="1488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1"/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4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13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14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15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72AFD5F0-D879-41CF-833D-67E1924E761F}"/>
                </a:ext>
              </a:extLst>
            </p:cNvPr>
            <p:cNvSpPr/>
            <p:nvPr/>
          </p:nvSpPr>
          <p:spPr>
            <a:xfrm>
              <a:off x="1366158" y="2955748"/>
              <a:ext cx="457122" cy="1488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1"/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26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24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20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19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18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BF620007-9585-4245-AB8E-F1E3D54CF903}"/>
                </a:ext>
              </a:extLst>
            </p:cNvPr>
            <p:cNvSpPr/>
            <p:nvPr/>
          </p:nvSpPr>
          <p:spPr>
            <a:xfrm>
              <a:off x="1585196" y="2016034"/>
              <a:ext cx="457122" cy="2449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32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30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31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28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29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27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25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22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23</a:t>
              </a:r>
            </a:p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21</a:t>
              </a:r>
            </a:p>
          </p:txBody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A67756E6-950F-4FCF-A2BE-28298C3B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363" y="5073650"/>
            <a:ext cx="708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5003B8B1-EF6B-44AD-B7B6-2BB49B2B94EC}"/>
              </a:ext>
            </a:extLst>
          </p:cNvPr>
          <p:cNvCxnSpPr/>
          <p:nvPr/>
        </p:nvCxnSpPr>
        <p:spPr>
          <a:xfrm flipH="1">
            <a:off x="2106613" y="7453313"/>
            <a:ext cx="1358900" cy="80645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07C78BF-572C-4CF4-A42A-3C8F5D848633}"/>
              </a:ext>
            </a:extLst>
          </p:cNvPr>
          <p:cNvCxnSpPr/>
          <p:nvPr/>
        </p:nvCxnSpPr>
        <p:spPr>
          <a:xfrm>
            <a:off x="1914525" y="4765675"/>
            <a:ext cx="487363" cy="61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37">
            <a:extLst>
              <a:ext uri="{FF2B5EF4-FFF2-40B4-BE49-F238E27FC236}">
                <a16:creationId xmlns:a16="http://schemas.microsoft.com/office/drawing/2014/main" xmlns="" id="{2F76D5DA-05E1-4889-8D25-D38DAEE95BB4}"/>
              </a:ext>
            </a:extLst>
          </p:cNvPr>
          <p:cNvGrpSpPr>
            <a:grpSpLocks/>
          </p:cNvGrpSpPr>
          <p:nvPr/>
        </p:nvGrpSpPr>
        <p:grpSpPr bwMode="auto">
          <a:xfrm>
            <a:off x="5430838" y="3844925"/>
            <a:ext cx="1347787" cy="5241925"/>
            <a:chOff x="3499565" y="3807816"/>
            <a:chExt cx="1347035" cy="5240528"/>
          </a:xfrm>
        </p:grpSpPr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xmlns="" id="{DD6467BD-0A4D-4B83-B096-0562F54EF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8646" r="57941" b="2708"/>
            <a:stretch>
              <a:fillRect/>
            </a:stretch>
          </p:blipFill>
          <p:spPr bwMode="auto">
            <a:xfrm>
              <a:off x="3499565" y="3873263"/>
              <a:ext cx="1347035" cy="5175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81">
              <a:extLst>
                <a:ext uri="{FF2B5EF4-FFF2-40B4-BE49-F238E27FC236}">
                  <a16:creationId xmlns:a16="http://schemas.microsoft.com/office/drawing/2014/main" xmlns="" id="{97478232-5C83-48F2-B7E1-C5BF43009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641" y="4045941"/>
              <a:ext cx="365760" cy="3888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17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21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22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25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27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24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19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18</a:t>
              </a:r>
            </a:p>
          </p:txBody>
        </p:sp>
        <p:sp>
          <p:nvSpPr>
            <p:cNvPr id="71" name="TextBox 82">
              <a:extLst>
                <a:ext uri="{FF2B5EF4-FFF2-40B4-BE49-F238E27FC236}">
                  <a16:creationId xmlns:a16="http://schemas.microsoft.com/office/drawing/2014/main" xmlns="" id="{3B2CBA9C-85DE-454F-B29C-6C009F054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501" y="3807816"/>
              <a:ext cx="365760" cy="3888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29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28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30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32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31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26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20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23</a:t>
              </a:r>
            </a:p>
          </p:txBody>
        </p:sp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xmlns="" id="{5B924FBB-61FC-4CD1-92F9-6A924005ABB4}"/>
              </a:ext>
            </a:extLst>
          </p:cNvPr>
          <p:cNvGrpSpPr>
            <a:grpSpLocks/>
          </p:cNvGrpSpPr>
          <p:nvPr/>
        </p:nvGrpSpPr>
        <p:grpSpPr bwMode="auto">
          <a:xfrm>
            <a:off x="3465513" y="3846513"/>
            <a:ext cx="1357312" cy="5230812"/>
            <a:chOff x="5401703" y="3817341"/>
            <a:chExt cx="1357871" cy="5231003"/>
          </a:xfrm>
        </p:grpSpPr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xmlns="" id="{8754A240-3514-4D20-B38D-B9A947D57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8646" r="57603" b="2708"/>
            <a:stretch>
              <a:fillRect/>
            </a:stretch>
          </p:blipFill>
          <p:spPr bwMode="auto">
            <a:xfrm>
              <a:off x="5401703" y="3873263"/>
              <a:ext cx="1357871" cy="5175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87">
              <a:extLst>
                <a:ext uri="{FF2B5EF4-FFF2-40B4-BE49-F238E27FC236}">
                  <a16:creationId xmlns:a16="http://schemas.microsoft.com/office/drawing/2014/main" xmlns="" id="{8A1927CA-8B23-4842-93AB-ED5EB65BD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216" y="4045941"/>
              <a:ext cx="365760" cy="3888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16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12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8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6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2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4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14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79" name="TextBox 88">
              <a:extLst>
                <a:ext uri="{FF2B5EF4-FFF2-40B4-BE49-F238E27FC236}">
                  <a16:creationId xmlns:a16="http://schemas.microsoft.com/office/drawing/2014/main" xmlns="" id="{2FA7C511-7760-496D-8D02-69A671786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551" y="3817341"/>
              <a:ext cx="365760" cy="3888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3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5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9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11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7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13</a:t>
              </a:r>
            </a:p>
            <a:p>
              <a:pPr algn="ctr" eaLnBrk="1" hangingPunct="1">
                <a:lnSpc>
                  <a:spcPts val="37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</a:rPr>
                <a:t>10</a:t>
              </a:r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DACA49AC-B27A-4AC5-9684-08DBC6D0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055" t="42056" r="6348" b="50230"/>
          <a:stretch>
            <a:fillRect/>
          </a:stretch>
        </p:blipFill>
        <p:spPr bwMode="auto">
          <a:xfrm>
            <a:off x="4475163" y="8523288"/>
            <a:ext cx="1331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EF5193CB-9AC6-4DD9-B250-A78D9501FDF4}"/>
              </a:ext>
            </a:extLst>
          </p:cNvPr>
          <p:cNvCxnSpPr/>
          <p:nvPr/>
        </p:nvCxnSpPr>
        <p:spPr>
          <a:xfrm>
            <a:off x="2106613" y="8253413"/>
            <a:ext cx="354012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B572AAF9-B457-4F52-9490-4A3149F6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744663"/>
            <a:ext cx="1358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BFE66FEA-6D3B-4584-BCAA-A08860D186BB}"/>
              </a:ext>
            </a:extLst>
          </p:cNvPr>
          <p:cNvSpPr/>
          <p:nvPr/>
        </p:nvSpPr>
        <p:spPr>
          <a:xfrm>
            <a:off x="2060575" y="2908300"/>
            <a:ext cx="681038" cy="242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</a:rPr>
              <a:t>GND #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6278B9C-6AB3-4461-A73C-612FD4431C16}"/>
              </a:ext>
            </a:extLst>
          </p:cNvPr>
          <p:cNvSpPr/>
          <p:nvPr/>
        </p:nvSpPr>
        <p:spPr>
          <a:xfrm>
            <a:off x="2035175" y="2178050"/>
            <a:ext cx="681038" cy="2444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</a:rPr>
              <a:t>REF #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0AEBE1A0-F85A-4907-8EB3-1C28A4F2000A}"/>
              </a:ext>
            </a:extLst>
          </p:cNvPr>
          <p:cNvSpPr/>
          <p:nvPr/>
        </p:nvSpPr>
        <p:spPr>
          <a:xfrm>
            <a:off x="898525" y="2062163"/>
            <a:ext cx="411163" cy="40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C6E7F291-13A7-4E0B-8D9F-6ED2662D6279}"/>
              </a:ext>
            </a:extLst>
          </p:cNvPr>
          <p:cNvCxnSpPr/>
          <p:nvPr/>
        </p:nvCxnSpPr>
        <p:spPr>
          <a:xfrm>
            <a:off x="1309688" y="2470150"/>
            <a:ext cx="796925" cy="64611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C545E4C3-984F-414B-8D88-B8A4B0EDF5FA}"/>
              </a:ext>
            </a:extLst>
          </p:cNvPr>
          <p:cNvCxnSpPr/>
          <p:nvPr/>
        </p:nvCxnSpPr>
        <p:spPr>
          <a:xfrm flipH="1">
            <a:off x="1309688" y="1744663"/>
            <a:ext cx="796925" cy="31750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FC0E2B24-32B5-4CB1-8DE2-46E173DF300E}"/>
              </a:ext>
            </a:extLst>
          </p:cNvPr>
          <p:cNvSpPr/>
          <p:nvPr/>
        </p:nvSpPr>
        <p:spPr>
          <a:xfrm>
            <a:off x="2835275" y="2908300"/>
            <a:ext cx="681038" cy="242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</a:rPr>
              <a:t>GND # 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CC842B5B-ADBB-49EF-9DBD-8720F1515D88}"/>
              </a:ext>
            </a:extLst>
          </p:cNvPr>
          <p:cNvSpPr/>
          <p:nvPr/>
        </p:nvSpPr>
        <p:spPr>
          <a:xfrm>
            <a:off x="2835275" y="2178050"/>
            <a:ext cx="681038" cy="2444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</a:rPr>
              <a:t>REF # 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0803C205-FB18-4DF3-A8A0-675AFB38B075}"/>
              </a:ext>
            </a:extLst>
          </p:cNvPr>
          <p:cNvSpPr/>
          <p:nvPr/>
        </p:nvSpPr>
        <p:spPr>
          <a:xfrm>
            <a:off x="1020763" y="1687513"/>
            <a:ext cx="536575" cy="2016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GND #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4D08C7B0-B648-4033-8B95-D94D833BD53E}"/>
              </a:ext>
            </a:extLst>
          </p:cNvPr>
          <p:cNvSpPr/>
          <p:nvPr/>
        </p:nvSpPr>
        <p:spPr>
          <a:xfrm>
            <a:off x="1477963" y="1687513"/>
            <a:ext cx="536575" cy="2016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GND #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910DD6FE-33F7-4F27-9FCF-CAE4B3D1B2B4}"/>
              </a:ext>
            </a:extLst>
          </p:cNvPr>
          <p:cNvSpPr/>
          <p:nvPr/>
        </p:nvSpPr>
        <p:spPr>
          <a:xfrm>
            <a:off x="147638" y="1687513"/>
            <a:ext cx="538162" cy="2016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REF # 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37D27105-CC18-4D80-A71A-2A33DE1A1177}"/>
              </a:ext>
            </a:extLst>
          </p:cNvPr>
          <p:cNvSpPr/>
          <p:nvPr/>
        </p:nvSpPr>
        <p:spPr>
          <a:xfrm>
            <a:off x="604838" y="1687513"/>
            <a:ext cx="538162" cy="2016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1"/>
                </a:solidFill>
              </a:rPr>
              <a:t>REF # 2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D5AE923-6D06-4F2A-9DA9-C3E2621E612C}"/>
              </a:ext>
            </a:extLst>
          </p:cNvPr>
          <p:cNvSpPr/>
          <p:nvPr/>
        </p:nvSpPr>
        <p:spPr>
          <a:xfrm>
            <a:off x="1014130" y="1677103"/>
            <a:ext cx="355707" cy="500947"/>
          </a:xfrm>
          <a:custGeom>
            <a:avLst/>
            <a:gdLst>
              <a:gd name="connsiteX0" fmla="*/ 201294 w 201294"/>
              <a:gd name="connsiteY0" fmla="*/ 0 h 452438"/>
              <a:gd name="connsiteX1" fmla="*/ 63182 w 201294"/>
              <a:gd name="connsiteY1" fmla="*/ 109538 h 452438"/>
              <a:gd name="connsiteX2" fmla="*/ 148907 w 201294"/>
              <a:gd name="connsiteY2" fmla="*/ 266700 h 452438"/>
              <a:gd name="connsiteX3" fmla="*/ 1269 w 201294"/>
              <a:gd name="connsiteY3" fmla="*/ 319088 h 452438"/>
              <a:gd name="connsiteX4" fmla="*/ 77469 w 201294"/>
              <a:gd name="connsiteY4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94" h="452438">
                <a:moveTo>
                  <a:pt x="201294" y="0"/>
                </a:moveTo>
                <a:cubicBezTo>
                  <a:pt x="136603" y="32544"/>
                  <a:pt x="71913" y="65088"/>
                  <a:pt x="63182" y="109538"/>
                </a:cubicBezTo>
                <a:cubicBezTo>
                  <a:pt x="54451" y="153988"/>
                  <a:pt x="159226" y="231775"/>
                  <a:pt x="148907" y="266700"/>
                </a:cubicBezTo>
                <a:cubicBezTo>
                  <a:pt x="138588" y="301625"/>
                  <a:pt x="13175" y="288132"/>
                  <a:pt x="1269" y="319088"/>
                </a:cubicBezTo>
                <a:cubicBezTo>
                  <a:pt x="-10637" y="350044"/>
                  <a:pt x="64769" y="423863"/>
                  <a:pt x="77469" y="452438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7380F527-42CE-4D29-8B81-EB69DA851946}"/>
              </a:ext>
            </a:extLst>
          </p:cNvPr>
          <p:cNvSpPr/>
          <p:nvPr/>
        </p:nvSpPr>
        <p:spPr>
          <a:xfrm>
            <a:off x="46883" y="1687513"/>
            <a:ext cx="355707" cy="500947"/>
          </a:xfrm>
          <a:custGeom>
            <a:avLst/>
            <a:gdLst>
              <a:gd name="connsiteX0" fmla="*/ 201294 w 201294"/>
              <a:gd name="connsiteY0" fmla="*/ 0 h 452438"/>
              <a:gd name="connsiteX1" fmla="*/ 63182 w 201294"/>
              <a:gd name="connsiteY1" fmla="*/ 109538 h 452438"/>
              <a:gd name="connsiteX2" fmla="*/ 148907 w 201294"/>
              <a:gd name="connsiteY2" fmla="*/ 266700 h 452438"/>
              <a:gd name="connsiteX3" fmla="*/ 1269 w 201294"/>
              <a:gd name="connsiteY3" fmla="*/ 319088 h 452438"/>
              <a:gd name="connsiteX4" fmla="*/ 77469 w 201294"/>
              <a:gd name="connsiteY4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94" h="452438">
                <a:moveTo>
                  <a:pt x="201294" y="0"/>
                </a:moveTo>
                <a:cubicBezTo>
                  <a:pt x="136603" y="32544"/>
                  <a:pt x="71913" y="65088"/>
                  <a:pt x="63182" y="109538"/>
                </a:cubicBezTo>
                <a:cubicBezTo>
                  <a:pt x="54451" y="153988"/>
                  <a:pt x="159226" y="231775"/>
                  <a:pt x="148907" y="266700"/>
                </a:cubicBezTo>
                <a:cubicBezTo>
                  <a:pt x="138588" y="301625"/>
                  <a:pt x="13175" y="288132"/>
                  <a:pt x="1269" y="319088"/>
                </a:cubicBezTo>
                <a:cubicBezTo>
                  <a:pt x="-10637" y="350044"/>
                  <a:pt x="64769" y="423863"/>
                  <a:pt x="77469" y="452438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F18EC7B-5EAE-4BCB-BD51-BC382BE3C18A}"/>
              </a:ext>
            </a:extLst>
          </p:cNvPr>
          <p:cNvSpPr txBox="1"/>
          <p:nvPr/>
        </p:nvSpPr>
        <p:spPr>
          <a:xfrm>
            <a:off x="1144774" y="1122312"/>
            <a:ext cx="769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highlight>
                  <a:srgbClr val="C0C0C0"/>
                </a:highlight>
              </a:rPr>
              <a:t>White Wire = GND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6BEA13B-A417-48AC-9CDC-E8C1E3D463C2}"/>
              </a:ext>
            </a:extLst>
          </p:cNvPr>
          <p:cNvSpPr txBox="1"/>
          <p:nvPr/>
        </p:nvSpPr>
        <p:spPr>
          <a:xfrm>
            <a:off x="285928" y="1118608"/>
            <a:ext cx="719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Red Wire = REF</a:t>
            </a:r>
          </a:p>
        </p:txBody>
      </p:sp>
      <p:sp>
        <p:nvSpPr>
          <p:cNvPr id="52" name="TextBox 140">
            <a:extLst>
              <a:ext uri="{FF2B5EF4-FFF2-40B4-BE49-F238E27FC236}">
                <a16:creationId xmlns:a16="http://schemas.microsoft.com/office/drawing/2014/main" xmlns="" id="{DA9BEA2F-68A1-4B67-9921-1A0E8604E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34" y="8490764"/>
            <a:ext cx="8281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FF0000"/>
                </a:solidFill>
              </a:rPr>
              <a:t>Shank 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B64352C0-1043-4B74-AC9A-1E5469813F23}"/>
              </a:ext>
            </a:extLst>
          </p:cNvPr>
          <p:cNvCxnSpPr>
            <a:cxnSpLocks/>
          </p:cNvCxnSpPr>
          <p:nvPr/>
        </p:nvCxnSpPr>
        <p:spPr>
          <a:xfrm>
            <a:off x="416719" y="8489231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140">
            <a:extLst>
              <a:ext uri="{FF2B5EF4-FFF2-40B4-BE49-F238E27FC236}">
                <a16:creationId xmlns:a16="http://schemas.microsoft.com/office/drawing/2014/main" xmlns="" id="{2B606497-4FB9-41D5-8872-E3973E35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40" y="3505141"/>
            <a:ext cx="1265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</a:rPr>
              <a:t>Shank A</a:t>
            </a:r>
          </a:p>
        </p:txBody>
      </p:sp>
      <p:sp>
        <p:nvSpPr>
          <p:cNvPr id="55" name="TextBox 140">
            <a:extLst>
              <a:ext uri="{FF2B5EF4-FFF2-40B4-BE49-F238E27FC236}">
                <a16:creationId xmlns:a16="http://schemas.microsoft.com/office/drawing/2014/main" xmlns="" id="{2F451A16-A250-4E94-B3D0-E2FF26E1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505141"/>
            <a:ext cx="1265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Shank 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2761933"/>
              </p:ext>
            </p:extLst>
          </p:nvPr>
        </p:nvGraphicFramePr>
        <p:xfrm>
          <a:off x="2696900" y="762000"/>
          <a:ext cx="1570300" cy="7924803"/>
        </p:xfrm>
        <a:graphic>
          <a:graphicData uri="http://schemas.openxmlformats.org/drawingml/2006/table">
            <a:tbl>
              <a:tblPr/>
              <a:tblGrid>
                <a:gridCol w="436193"/>
                <a:gridCol w="523433"/>
                <a:gridCol w="610674"/>
              </a:tblGrid>
              <a:tr h="2888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1 – PN 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3265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463" marR="4463" marT="4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Site</a:t>
                      </a:r>
                    </a:p>
                  </a:txBody>
                  <a:tcPr marL="4463" marR="4463" marT="4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MOhm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463" marR="4463" marT="4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Phase(°)</a:t>
                      </a:r>
                    </a:p>
                  </a:txBody>
                  <a:tcPr marL="4463" marR="4463" marT="44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6406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ASSY-37– P-1 – SHARP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28588</TotalTime>
  <Words>790</Words>
  <Application>Microsoft Office PowerPoint</Application>
  <PresentationFormat>On-screen Show (4:3)</PresentationFormat>
  <Paragraphs>480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</dc:creator>
  <cp:lastModifiedBy>DLEE</cp:lastModifiedBy>
  <cp:revision>142</cp:revision>
  <dcterms:created xsi:type="dcterms:W3CDTF">2015-05-29T22:54:53Z</dcterms:created>
  <dcterms:modified xsi:type="dcterms:W3CDTF">2018-03-30T17:19:01Z</dcterms:modified>
</cp:coreProperties>
</file>