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2"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3" r:id="rId28"/>
    <p:sldId id="284" r:id="rId29"/>
    <p:sldId id="282" r:id="rId30"/>
    <p:sldId id="285" r:id="rId31"/>
    <p:sldId id="286" r:id="rId32"/>
    <p:sldId id="287" r:id="rId33"/>
    <p:sldId id="289" r:id="rId34"/>
    <p:sldId id="291" r:id="rId35"/>
    <p:sldId id="297" r:id="rId36"/>
    <p:sldId id="298" r:id="rId37"/>
    <p:sldId id="299" r:id="rId38"/>
    <p:sldId id="300" r:id="rId39"/>
    <p:sldId id="301" r:id="rId40"/>
    <p:sldId id="302" r:id="rId41"/>
    <p:sldId id="303" r:id="rId42"/>
    <p:sldId id="304" r:id="rId43"/>
    <p:sldId id="305" r:id="rId44"/>
    <p:sldId id="306" r:id="rId45"/>
    <p:sldId id="313" r:id="rId46"/>
    <p:sldId id="307" r:id="rId47"/>
    <p:sldId id="309" r:id="rId48"/>
    <p:sldId id="310" r:id="rId49"/>
    <p:sldId id="311" r:id="rId50"/>
    <p:sldId id="292" r:id="rId51"/>
    <p:sldId id="312" r:id="rId52"/>
    <p:sldId id="293" r:id="rId53"/>
    <p:sldId id="294" r:id="rId54"/>
    <p:sldId id="290" r:id="rId55"/>
    <p:sldId id="288" r:id="rId56"/>
    <p:sldId id="295" r:id="rId57"/>
    <p:sldId id="314" r:id="rId58"/>
    <p:sldId id="296" r:id="rId59"/>
    <p:sldId id="315" r:id="rId60"/>
    <p:sldId id="316" r:id="rId61"/>
    <p:sldId id="31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FD3D-F632-69CA-0CAD-261E1C9714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BAA451-0094-95D1-6812-73EEC95E85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14A06B-F3B6-13FC-31A2-10BE3625EB96}"/>
              </a:ext>
            </a:extLst>
          </p:cNvPr>
          <p:cNvSpPr>
            <a:spLocks noGrp="1"/>
          </p:cNvSpPr>
          <p:nvPr>
            <p:ph type="dt" sz="half" idx="10"/>
          </p:nvPr>
        </p:nvSpPr>
        <p:spPr/>
        <p:txBody>
          <a:bodyPr/>
          <a:lstStyle/>
          <a:p>
            <a:fld id="{89355473-75CE-4437-B20D-D38838D02017}" type="datetimeFigureOut">
              <a:rPr lang="en-US" smtClean="0"/>
              <a:t>10/8/2023</a:t>
            </a:fld>
            <a:endParaRPr lang="en-US"/>
          </a:p>
        </p:txBody>
      </p:sp>
      <p:sp>
        <p:nvSpPr>
          <p:cNvPr id="5" name="Footer Placeholder 4">
            <a:extLst>
              <a:ext uri="{FF2B5EF4-FFF2-40B4-BE49-F238E27FC236}">
                <a16:creationId xmlns:a16="http://schemas.microsoft.com/office/drawing/2014/main" id="{BC94F6D2-CECC-2B60-A507-EBA2BFB67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1F27A-B851-9437-622D-9D9E5DF5A008}"/>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122567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976D-E5F4-E778-2716-B493AFC8FE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2AD8C3-B320-CC07-3DCD-75D1C566B9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E4E32C-EEE1-9B08-537A-8D83E74420B5}"/>
              </a:ext>
            </a:extLst>
          </p:cNvPr>
          <p:cNvSpPr>
            <a:spLocks noGrp="1"/>
          </p:cNvSpPr>
          <p:nvPr>
            <p:ph type="dt" sz="half" idx="10"/>
          </p:nvPr>
        </p:nvSpPr>
        <p:spPr/>
        <p:txBody>
          <a:bodyPr/>
          <a:lstStyle/>
          <a:p>
            <a:fld id="{89355473-75CE-4437-B20D-D38838D02017}" type="datetimeFigureOut">
              <a:rPr lang="en-US" smtClean="0"/>
              <a:t>10/8/2023</a:t>
            </a:fld>
            <a:endParaRPr lang="en-US"/>
          </a:p>
        </p:txBody>
      </p:sp>
      <p:sp>
        <p:nvSpPr>
          <p:cNvPr id="5" name="Footer Placeholder 4">
            <a:extLst>
              <a:ext uri="{FF2B5EF4-FFF2-40B4-BE49-F238E27FC236}">
                <a16:creationId xmlns:a16="http://schemas.microsoft.com/office/drawing/2014/main" id="{1C3BB7BC-5DEF-880C-4235-F5C3CFF72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E9B64-74C4-51CB-092D-FCE4270DC958}"/>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1516797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3EC43-6092-A0BF-A836-CE6ABD2048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7CBB49-BCEE-513C-271E-5AF8256FFC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9677C8-D686-B949-1D7F-0D79A6F70F39}"/>
              </a:ext>
            </a:extLst>
          </p:cNvPr>
          <p:cNvSpPr>
            <a:spLocks noGrp="1"/>
          </p:cNvSpPr>
          <p:nvPr>
            <p:ph type="dt" sz="half" idx="10"/>
          </p:nvPr>
        </p:nvSpPr>
        <p:spPr/>
        <p:txBody>
          <a:bodyPr/>
          <a:lstStyle/>
          <a:p>
            <a:fld id="{89355473-75CE-4437-B20D-D38838D02017}" type="datetimeFigureOut">
              <a:rPr lang="en-US" smtClean="0"/>
              <a:t>10/8/2023</a:t>
            </a:fld>
            <a:endParaRPr lang="en-US"/>
          </a:p>
        </p:txBody>
      </p:sp>
      <p:sp>
        <p:nvSpPr>
          <p:cNvPr id="5" name="Footer Placeholder 4">
            <a:extLst>
              <a:ext uri="{FF2B5EF4-FFF2-40B4-BE49-F238E27FC236}">
                <a16:creationId xmlns:a16="http://schemas.microsoft.com/office/drawing/2014/main" id="{3D54CA1B-01B9-23D3-D7A4-4B321FAF9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8A798-F7C4-FFBE-F0E1-E6C8AB8D9551}"/>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370207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5BB83-D215-7AA4-0FE2-23E91E3B96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C4B53F-28E9-53DB-2F26-5E967C084A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220FE-C76D-ECD2-68C4-68C0C8EDA1AC}"/>
              </a:ext>
            </a:extLst>
          </p:cNvPr>
          <p:cNvSpPr>
            <a:spLocks noGrp="1"/>
          </p:cNvSpPr>
          <p:nvPr>
            <p:ph type="dt" sz="half" idx="10"/>
          </p:nvPr>
        </p:nvSpPr>
        <p:spPr/>
        <p:txBody>
          <a:bodyPr/>
          <a:lstStyle/>
          <a:p>
            <a:fld id="{89355473-75CE-4437-B20D-D38838D02017}" type="datetimeFigureOut">
              <a:rPr lang="en-US" smtClean="0"/>
              <a:t>10/8/2023</a:t>
            </a:fld>
            <a:endParaRPr lang="en-US"/>
          </a:p>
        </p:txBody>
      </p:sp>
      <p:sp>
        <p:nvSpPr>
          <p:cNvPr id="5" name="Footer Placeholder 4">
            <a:extLst>
              <a:ext uri="{FF2B5EF4-FFF2-40B4-BE49-F238E27FC236}">
                <a16:creationId xmlns:a16="http://schemas.microsoft.com/office/drawing/2014/main" id="{A0C286D6-9213-7D37-720E-74FCA30D3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2ABE5-4238-697E-2C8E-B1540FC1B79B}"/>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3501044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97B4-5347-469E-0382-F3AD837675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0FB6E6-ED2B-F900-3052-B6BB5833D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DBE61-F46D-11F7-A32D-07C234B8BE77}"/>
              </a:ext>
            </a:extLst>
          </p:cNvPr>
          <p:cNvSpPr>
            <a:spLocks noGrp="1"/>
          </p:cNvSpPr>
          <p:nvPr>
            <p:ph type="dt" sz="half" idx="10"/>
          </p:nvPr>
        </p:nvSpPr>
        <p:spPr/>
        <p:txBody>
          <a:bodyPr/>
          <a:lstStyle/>
          <a:p>
            <a:fld id="{89355473-75CE-4437-B20D-D38838D02017}" type="datetimeFigureOut">
              <a:rPr lang="en-US" smtClean="0"/>
              <a:t>10/8/2023</a:t>
            </a:fld>
            <a:endParaRPr lang="en-US"/>
          </a:p>
        </p:txBody>
      </p:sp>
      <p:sp>
        <p:nvSpPr>
          <p:cNvPr id="5" name="Footer Placeholder 4">
            <a:extLst>
              <a:ext uri="{FF2B5EF4-FFF2-40B4-BE49-F238E27FC236}">
                <a16:creationId xmlns:a16="http://schemas.microsoft.com/office/drawing/2014/main" id="{03FCF576-F290-3466-3160-5D08FD10C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89659-5F5D-1F8B-EFEA-5EF7DAD922F1}"/>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213937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C43F-9BAF-1919-CC0C-A8A6D09A0C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8E059E-CC29-6018-0148-7F425B149D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7EEF63-CFA4-13CC-5300-DE8B5B7BB4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CD265D-D781-9843-8FB8-1A9C00B9887E}"/>
              </a:ext>
            </a:extLst>
          </p:cNvPr>
          <p:cNvSpPr>
            <a:spLocks noGrp="1"/>
          </p:cNvSpPr>
          <p:nvPr>
            <p:ph type="dt" sz="half" idx="10"/>
          </p:nvPr>
        </p:nvSpPr>
        <p:spPr/>
        <p:txBody>
          <a:bodyPr/>
          <a:lstStyle/>
          <a:p>
            <a:fld id="{89355473-75CE-4437-B20D-D38838D02017}" type="datetimeFigureOut">
              <a:rPr lang="en-US" smtClean="0"/>
              <a:t>10/8/2023</a:t>
            </a:fld>
            <a:endParaRPr lang="en-US"/>
          </a:p>
        </p:txBody>
      </p:sp>
      <p:sp>
        <p:nvSpPr>
          <p:cNvPr id="6" name="Footer Placeholder 5">
            <a:extLst>
              <a:ext uri="{FF2B5EF4-FFF2-40B4-BE49-F238E27FC236}">
                <a16:creationId xmlns:a16="http://schemas.microsoft.com/office/drawing/2014/main" id="{D93A3C05-C378-A338-7DB2-657730E71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25DB69-421D-6ED2-5EA8-3806A12162A2}"/>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207090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867CB-B5AD-91E3-4799-62FFD35513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2C2ABA-6015-D480-31C7-47A5FC130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3EF49B-F2B0-62B4-89BF-3F183BA852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D95016-51E5-86CD-2074-D4443CCB28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664B37-1753-A6BF-DF9F-311183895E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C930D2-338B-9C40-AFCA-9B8EDF96CB28}"/>
              </a:ext>
            </a:extLst>
          </p:cNvPr>
          <p:cNvSpPr>
            <a:spLocks noGrp="1"/>
          </p:cNvSpPr>
          <p:nvPr>
            <p:ph type="dt" sz="half" idx="10"/>
          </p:nvPr>
        </p:nvSpPr>
        <p:spPr/>
        <p:txBody>
          <a:bodyPr/>
          <a:lstStyle/>
          <a:p>
            <a:fld id="{89355473-75CE-4437-B20D-D38838D02017}" type="datetimeFigureOut">
              <a:rPr lang="en-US" smtClean="0"/>
              <a:t>10/8/2023</a:t>
            </a:fld>
            <a:endParaRPr lang="en-US"/>
          </a:p>
        </p:txBody>
      </p:sp>
      <p:sp>
        <p:nvSpPr>
          <p:cNvPr id="8" name="Footer Placeholder 7">
            <a:extLst>
              <a:ext uri="{FF2B5EF4-FFF2-40B4-BE49-F238E27FC236}">
                <a16:creationId xmlns:a16="http://schemas.microsoft.com/office/drawing/2014/main" id="{DBC5EB8F-0C13-5D92-AA60-18CBBC534D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F926BB-B0D8-6024-4740-4A18244BB347}"/>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559872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C8D3-3F41-5488-77C9-D4CCFA1343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D14778-E033-3EF5-815B-0AD48448B321}"/>
              </a:ext>
            </a:extLst>
          </p:cNvPr>
          <p:cNvSpPr>
            <a:spLocks noGrp="1"/>
          </p:cNvSpPr>
          <p:nvPr>
            <p:ph type="dt" sz="half" idx="10"/>
          </p:nvPr>
        </p:nvSpPr>
        <p:spPr/>
        <p:txBody>
          <a:bodyPr/>
          <a:lstStyle/>
          <a:p>
            <a:fld id="{89355473-75CE-4437-B20D-D38838D02017}" type="datetimeFigureOut">
              <a:rPr lang="en-US" smtClean="0"/>
              <a:t>10/8/2023</a:t>
            </a:fld>
            <a:endParaRPr lang="en-US"/>
          </a:p>
        </p:txBody>
      </p:sp>
      <p:sp>
        <p:nvSpPr>
          <p:cNvPr id="4" name="Footer Placeholder 3">
            <a:extLst>
              <a:ext uri="{FF2B5EF4-FFF2-40B4-BE49-F238E27FC236}">
                <a16:creationId xmlns:a16="http://schemas.microsoft.com/office/drawing/2014/main" id="{854E0BFC-5ACC-BCB4-50D7-CEDDB98E1F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B8B63F-05B2-BB09-4512-DDDDB73906AA}"/>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569220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75C79D-BD47-2F9A-79C1-FB24BEE8CF1B}"/>
              </a:ext>
            </a:extLst>
          </p:cNvPr>
          <p:cNvSpPr>
            <a:spLocks noGrp="1"/>
          </p:cNvSpPr>
          <p:nvPr>
            <p:ph type="dt" sz="half" idx="10"/>
          </p:nvPr>
        </p:nvSpPr>
        <p:spPr/>
        <p:txBody>
          <a:bodyPr/>
          <a:lstStyle/>
          <a:p>
            <a:fld id="{89355473-75CE-4437-B20D-D38838D02017}" type="datetimeFigureOut">
              <a:rPr lang="en-US" smtClean="0"/>
              <a:t>10/8/2023</a:t>
            </a:fld>
            <a:endParaRPr lang="en-US"/>
          </a:p>
        </p:txBody>
      </p:sp>
      <p:sp>
        <p:nvSpPr>
          <p:cNvPr id="3" name="Footer Placeholder 2">
            <a:extLst>
              <a:ext uri="{FF2B5EF4-FFF2-40B4-BE49-F238E27FC236}">
                <a16:creationId xmlns:a16="http://schemas.microsoft.com/office/drawing/2014/main" id="{188B27CB-0BF5-C498-8D8B-A8BAE2A432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AB30AC-0868-78EA-307D-88FC955BC0E9}"/>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101305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89301-BA5D-7D63-7F16-B4242E6B2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DA883E-6610-1E00-77F5-CB9C3511D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FAA691-16D3-7745-B291-C1E839922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EB3B20-5BAC-9F1F-7106-6E8642922CC2}"/>
              </a:ext>
            </a:extLst>
          </p:cNvPr>
          <p:cNvSpPr>
            <a:spLocks noGrp="1"/>
          </p:cNvSpPr>
          <p:nvPr>
            <p:ph type="dt" sz="half" idx="10"/>
          </p:nvPr>
        </p:nvSpPr>
        <p:spPr/>
        <p:txBody>
          <a:bodyPr/>
          <a:lstStyle/>
          <a:p>
            <a:fld id="{89355473-75CE-4437-B20D-D38838D02017}" type="datetimeFigureOut">
              <a:rPr lang="en-US" smtClean="0"/>
              <a:t>10/8/2023</a:t>
            </a:fld>
            <a:endParaRPr lang="en-US"/>
          </a:p>
        </p:txBody>
      </p:sp>
      <p:sp>
        <p:nvSpPr>
          <p:cNvPr id="6" name="Footer Placeholder 5">
            <a:extLst>
              <a:ext uri="{FF2B5EF4-FFF2-40B4-BE49-F238E27FC236}">
                <a16:creationId xmlns:a16="http://schemas.microsoft.com/office/drawing/2014/main" id="{C3FBC43F-5BE1-FD0F-CF60-A8818B20B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89F8B3-32A2-48BB-36A9-48271677667B}"/>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3692776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0245-79D9-3D6D-A91F-0C91AF914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4D4CBE-1FEC-46C0-7BBE-C4EF68449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0E218A-DD7B-8831-F9D7-09E6DA8AF3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5B2C47-147A-35B1-FC5F-6415205DAA6A}"/>
              </a:ext>
            </a:extLst>
          </p:cNvPr>
          <p:cNvSpPr>
            <a:spLocks noGrp="1"/>
          </p:cNvSpPr>
          <p:nvPr>
            <p:ph type="dt" sz="half" idx="10"/>
          </p:nvPr>
        </p:nvSpPr>
        <p:spPr/>
        <p:txBody>
          <a:bodyPr/>
          <a:lstStyle/>
          <a:p>
            <a:fld id="{89355473-75CE-4437-B20D-D38838D02017}" type="datetimeFigureOut">
              <a:rPr lang="en-US" smtClean="0"/>
              <a:t>10/8/2023</a:t>
            </a:fld>
            <a:endParaRPr lang="en-US"/>
          </a:p>
        </p:txBody>
      </p:sp>
      <p:sp>
        <p:nvSpPr>
          <p:cNvPr id="6" name="Footer Placeholder 5">
            <a:extLst>
              <a:ext uri="{FF2B5EF4-FFF2-40B4-BE49-F238E27FC236}">
                <a16:creationId xmlns:a16="http://schemas.microsoft.com/office/drawing/2014/main" id="{DD2A91A2-9855-528B-9EC6-5FDEBDBF98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A7ED56-DBEC-053A-AEBE-6B52D32AB766}"/>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3241915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6E801E-EB6F-C263-A671-535076937B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B23C36-B7C8-164A-3912-41F55357CC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04B73-50BA-46E5-18C4-E98279FA33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55473-75CE-4437-B20D-D38838D02017}" type="datetimeFigureOut">
              <a:rPr lang="en-US" smtClean="0"/>
              <a:t>10/8/2023</a:t>
            </a:fld>
            <a:endParaRPr lang="en-US"/>
          </a:p>
        </p:txBody>
      </p:sp>
      <p:sp>
        <p:nvSpPr>
          <p:cNvPr id="5" name="Footer Placeholder 4">
            <a:extLst>
              <a:ext uri="{FF2B5EF4-FFF2-40B4-BE49-F238E27FC236}">
                <a16:creationId xmlns:a16="http://schemas.microsoft.com/office/drawing/2014/main" id="{A30B052E-1FB9-221C-1ADD-07425E7C30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24A4F1-1D9E-6513-A05E-51CFD60B7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5DBB2-62B7-4B61-9FFB-E626FC814530}" type="slidenum">
              <a:rPr lang="en-US" smtClean="0"/>
              <a:t>‹#›</a:t>
            </a:fld>
            <a:endParaRPr lang="en-US"/>
          </a:p>
        </p:txBody>
      </p:sp>
    </p:spTree>
    <p:extLst>
      <p:ext uri="{BB962C8B-B14F-4D97-AF65-F5344CB8AC3E}">
        <p14:creationId xmlns:p14="http://schemas.microsoft.com/office/powerpoint/2010/main" val="1377778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2F19-6CED-6051-52B6-5A741D886742}"/>
              </a:ext>
            </a:extLst>
          </p:cNvPr>
          <p:cNvSpPr>
            <a:spLocks noGrp="1"/>
          </p:cNvSpPr>
          <p:nvPr>
            <p:ph type="ctrTitle"/>
          </p:nvPr>
        </p:nvSpPr>
        <p:spPr/>
        <p:txBody>
          <a:bodyPr/>
          <a:lstStyle/>
          <a:p>
            <a:r>
              <a:rPr lang="en-US" dirty="0"/>
              <a:t>Node A to Z </a:t>
            </a:r>
          </a:p>
        </p:txBody>
      </p:sp>
      <p:sp>
        <p:nvSpPr>
          <p:cNvPr id="3" name="Subtitle 2">
            <a:extLst>
              <a:ext uri="{FF2B5EF4-FFF2-40B4-BE49-F238E27FC236}">
                <a16:creationId xmlns:a16="http://schemas.microsoft.com/office/drawing/2014/main" id="{4125B469-9FAD-7A49-9932-B7B2E67BC33A}"/>
              </a:ext>
            </a:extLst>
          </p:cNvPr>
          <p:cNvSpPr>
            <a:spLocks noGrp="1"/>
          </p:cNvSpPr>
          <p:nvPr>
            <p:ph type="subTitle" idx="1"/>
          </p:nvPr>
        </p:nvSpPr>
        <p:spPr/>
        <p:txBody>
          <a:bodyPr/>
          <a:lstStyle/>
          <a:p>
            <a:r>
              <a:rPr lang="en-US" dirty="0"/>
              <a:t>By Laeeq Khan Niazi</a:t>
            </a:r>
          </a:p>
        </p:txBody>
      </p:sp>
      <p:pic>
        <p:nvPicPr>
          <p:cNvPr id="5" name="Picture 4" descr="A group of black and green hexagons&#10;&#10;Description automatically generated">
            <a:extLst>
              <a:ext uri="{FF2B5EF4-FFF2-40B4-BE49-F238E27FC236}">
                <a16:creationId xmlns:a16="http://schemas.microsoft.com/office/drawing/2014/main" id="{C1BAFBD6-63C8-60F4-E448-C4F2D0679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460" y="649288"/>
            <a:ext cx="2733675" cy="1666875"/>
          </a:xfrm>
          <a:prstGeom prst="rect">
            <a:avLst/>
          </a:prstGeom>
        </p:spPr>
      </p:pic>
    </p:spTree>
    <p:extLst>
      <p:ext uri="{BB962C8B-B14F-4D97-AF65-F5344CB8AC3E}">
        <p14:creationId xmlns:p14="http://schemas.microsoft.com/office/powerpoint/2010/main" val="3995767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F2AF-C07D-4C8A-715E-65013BB7272C}"/>
              </a:ext>
            </a:extLst>
          </p:cNvPr>
          <p:cNvSpPr>
            <a:spLocks noGrp="1"/>
          </p:cNvSpPr>
          <p:nvPr>
            <p:ph type="title"/>
          </p:nvPr>
        </p:nvSpPr>
        <p:spPr/>
        <p:txBody>
          <a:bodyPr/>
          <a:lstStyle/>
          <a:p>
            <a:r>
              <a:rPr lang="en-US" dirty="0"/>
              <a:t>Let's create your first </a:t>
            </a:r>
            <a:r>
              <a:rPr lang="en-US" dirty="0" err="1"/>
              <a:t>js</a:t>
            </a:r>
            <a:r>
              <a:rPr lang="en-US" dirty="0"/>
              <a:t> file</a:t>
            </a:r>
          </a:p>
        </p:txBody>
      </p:sp>
      <p:sp>
        <p:nvSpPr>
          <p:cNvPr id="3" name="Content Placeholder 2">
            <a:extLst>
              <a:ext uri="{FF2B5EF4-FFF2-40B4-BE49-F238E27FC236}">
                <a16:creationId xmlns:a16="http://schemas.microsoft.com/office/drawing/2014/main" id="{A069735B-7B45-FB98-8FCC-2AE0B0596C30}"/>
              </a:ext>
            </a:extLst>
          </p:cNvPr>
          <p:cNvSpPr>
            <a:spLocks noGrp="1"/>
          </p:cNvSpPr>
          <p:nvPr>
            <p:ph idx="1"/>
          </p:nvPr>
        </p:nvSpPr>
        <p:spPr/>
        <p:txBody>
          <a:bodyPr/>
          <a:lstStyle/>
          <a:p>
            <a:r>
              <a:rPr lang="en-US" dirty="0"/>
              <a:t>Create the file with same name that is available in </a:t>
            </a:r>
            <a:r>
              <a:rPr lang="en-US" dirty="0" err="1"/>
              <a:t>package.json</a:t>
            </a:r>
            <a:r>
              <a:rPr lang="en-US" dirty="0"/>
              <a:t> file with main key</a:t>
            </a:r>
          </a:p>
          <a:p>
            <a:endParaRPr lang="en-US" dirty="0"/>
          </a:p>
        </p:txBody>
      </p:sp>
      <p:pic>
        <p:nvPicPr>
          <p:cNvPr id="7" name="Picture 6">
            <a:extLst>
              <a:ext uri="{FF2B5EF4-FFF2-40B4-BE49-F238E27FC236}">
                <a16:creationId xmlns:a16="http://schemas.microsoft.com/office/drawing/2014/main" id="{1E8A6656-5227-9E32-B13C-A7150E359DBE}"/>
              </a:ext>
            </a:extLst>
          </p:cNvPr>
          <p:cNvPicPr>
            <a:picLocks noChangeAspect="1"/>
          </p:cNvPicPr>
          <p:nvPr/>
        </p:nvPicPr>
        <p:blipFill>
          <a:blip r:embed="rId2"/>
          <a:stretch>
            <a:fillRect/>
          </a:stretch>
        </p:blipFill>
        <p:spPr>
          <a:xfrm>
            <a:off x="1380930" y="2860760"/>
            <a:ext cx="7991856" cy="3632115"/>
          </a:xfrm>
          <a:prstGeom prst="rect">
            <a:avLst/>
          </a:prstGeom>
        </p:spPr>
      </p:pic>
      <p:sp>
        <p:nvSpPr>
          <p:cNvPr id="8" name="Rectangle 7">
            <a:extLst>
              <a:ext uri="{FF2B5EF4-FFF2-40B4-BE49-F238E27FC236}">
                <a16:creationId xmlns:a16="http://schemas.microsoft.com/office/drawing/2014/main" id="{D9A2DC4C-0D08-DFAA-E5C6-85A6E16FA894}"/>
              </a:ext>
            </a:extLst>
          </p:cNvPr>
          <p:cNvSpPr/>
          <p:nvPr/>
        </p:nvSpPr>
        <p:spPr>
          <a:xfrm>
            <a:off x="4366727" y="4198776"/>
            <a:ext cx="1427583" cy="27058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yellow and black file with black text&#10;&#10;Description automatically generated">
            <a:extLst>
              <a:ext uri="{FF2B5EF4-FFF2-40B4-BE49-F238E27FC236}">
                <a16:creationId xmlns:a16="http://schemas.microsoft.com/office/drawing/2014/main" id="{B65159FA-4DF0-AC61-13C2-D307D6EC76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5284" y="313025"/>
            <a:ext cx="1150878" cy="1241456"/>
          </a:xfrm>
          <a:prstGeom prst="rect">
            <a:avLst/>
          </a:prstGeom>
        </p:spPr>
      </p:pic>
    </p:spTree>
    <p:extLst>
      <p:ext uri="{BB962C8B-B14F-4D97-AF65-F5344CB8AC3E}">
        <p14:creationId xmlns:p14="http://schemas.microsoft.com/office/powerpoint/2010/main" val="289747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9C255-CF29-6FCF-DEFA-170046102378}"/>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21C931C8-B731-A9C1-BECB-73B1CA254275}"/>
              </a:ext>
            </a:extLst>
          </p:cNvPr>
          <p:cNvSpPr>
            <a:spLocks noGrp="1"/>
          </p:cNvSpPr>
          <p:nvPr>
            <p:ph idx="1"/>
          </p:nvPr>
        </p:nvSpPr>
        <p:spPr/>
        <p:txBody>
          <a:bodyPr/>
          <a:lstStyle/>
          <a:p>
            <a:r>
              <a:rPr lang="en-US" dirty="0"/>
              <a:t>Make sure your project directory structure looks like this</a:t>
            </a:r>
          </a:p>
          <a:p>
            <a:endParaRPr lang="en-US" dirty="0"/>
          </a:p>
        </p:txBody>
      </p:sp>
      <p:pic>
        <p:nvPicPr>
          <p:cNvPr id="5" name="Picture 4">
            <a:extLst>
              <a:ext uri="{FF2B5EF4-FFF2-40B4-BE49-F238E27FC236}">
                <a16:creationId xmlns:a16="http://schemas.microsoft.com/office/drawing/2014/main" id="{AF571C78-3A38-4812-39C3-ABA81B49A298}"/>
              </a:ext>
            </a:extLst>
          </p:cNvPr>
          <p:cNvPicPr>
            <a:picLocks noChangeAspect="1"/>
          </p:cNvPicPr>
          <p:nvPr/>
        </p:nvPicPr>
        <p:blipFill>
          <a:blip r:embed="rId2"/>
          <a:stretch>
            <a:fillRect/>
          </a:stretch>
        </p:blipFill>
        <p:spPr>
          <a:xfrm>
            <a:off x="1999678" y="2534239"/>
            <a:ext cx="8192643" cy="2934109"/>
          </a:xfrm>
          <a:prstGeom prst="rect">
            <a:avLst/>
          </a:prstGeom>
        </p:spPr>
      </p:pic>
      <p:pic>
        <p:nvPicPr>
          <p:cNvPr id="6" name="Picture 5" descr="A drawing of a project&#10;&#10;Description automatically generated">
            <a:extLst>
              <a:ext uri="{FF2B5EF4-FFF2-40B4-BE49-F238E27FC236}">
                <a16:creationId xmlns:a16="http://schemas.microsoft.com/office/drawing/2014/main" id="{A53067AF-BF01-FC9A-13B5-B874A4C84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9917" y="388193"/>
            <a:ext cx="1001459" cy="1001459"/>
          </a:xfrm>
          <a:prstGeom prst="rect">
            <a:avLst/>
          </a:prstGeom>
        </p:spPr>
      </p:pic>
    </p:spTree>
    <p:extLst>
      <p:ext uri="{BB962C8B-B14F-4D97-AF65-F5344CB8AC3E}">
        <p14:creationId xmlns:p14="http://schemas.microsoft.com/office/powerpoint/2010/main" val="3698804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C4FB-EA84-D98F-CE3F-C06B234796AE}"/>
              </a:ext>
            </a:extLst>
          </p:cNvPr>
          <p:cNvSpPr>
            <a:spLocks noGrp="1"/>
          </p:cNvSpPr>
          <p:nvPr>
            <p:ph type="title"/>
          </p:nvPr>
        </p:nvSpPr>
        <p:spPr/>
        <p:txBody>
          <a:bodyPr/>
          <a:lstStyle/>
          <a:p>
            <a:r>
              <a:rPr lang="en-US" dirty="0"/>
              <a:t>Now install your first library express.js</a:t>
            </a:r>
          </a:p>
        </p:txBody>
      </p:sp>
      <p:sp>
        <p:nvSpPr>
          <p:cNvPr id="3" name="Content Placeholder 2">
            <a:extLst>
              <a:ext uri="{FF2B5EF4-FFF2-40B4-BE49-F238E27FC236}">
                <a16:creationId xmlns:a16="http://schemas.microsoft.com/office/drawing/2014/main" id="{60B8ACCA-4D78-D114-A8BD-C044DD81D4B0}"/>
              </a:ext>
            </a:extLst>
          </p:cNvPr>
          <p:cNvSpPr>
            <a:spLocks noGrp="1"/>
          </p:cNvSpPr>
          <p:nvPr>
            <p:ph idx="1"/>
          </p:nvPr>
        </p:nvSpPr>
        <p:spPr/>
        <p:txBody>
          <a:bodyPr/>
          <a:lstStyle/>
          <a:p>
            <a:r>
              <a:rPr lang="en-US" dirty="0"/>
              <a:t>We can certainly write the node server in pure JavaScript, but it can be a bit challenging and may not offer the flexibility we need. Therefore, we've opted to utilize Express.js for developing our APIs, as it provides a more streamlined and adaptable approach.</a:t>
            </a:r>
          </a:p>
          <a:p>
            <a:r>
              <a:rPr lang="en-US" dirty="0"/>
              <a:t>Here is command to install the express in your node project </a:t>
            </a:r>
          </a:p>
        </p:txBody>
      </p:sp>
      <p:pic>
        <p:nvPicPr>
          <p:cNvPr id="7" name="Picture 6" descr="A logo for a company&#10;&#10;Description automatically generated">
            <a:extLst>
              <a:ext uri="{FF2B5EF4-FFF2-40B4-BE49-F238E27FC236}">
                <a16:creationId xmlns:a16="http://schemas.microsoft.com/office/drawing/2014/main" id="{7CAC39D5-5EFB-7D34-079A-C88E58D97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0065" y="521207"/>
            <a:ext cx="1309688" cy="871538"/>
          </a:xfrm>
          <a:prstGeom prst="rect">
            <a:avLst/>
          </a:prstGeom>
        </p:spPr>
      </p:pic>
    </p:spTree>
    <p:extLst>
      <p:ext uri="{BB962C8B-B14F-4D97-AF65-F5344CB8AC3E}">
        <p14:creationId xmlns:p14="http://schemas.microsoft.com/office/powerpoint/2010/main" val="150625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EF805-602A-BA91-1B56-36456568FDBA}"/>
              </a:ext>
            </a:extLst>
          </p:cNvPr>
          <p:cNvSpPr>
            <a:spLocks noGrp="1"/>
          </p:cNvSpPr>
          <p:nvPr>
            <p:ph type="title"/>
          </p:nvPr>
        </p:nvSpPr>
        <p:spPr/>
        <p:txBody>
          <a:bodyPr>
            <a:normAutofit/>
          </a:bodyPr>
          <a:lstStyle/>
          <a:p>
            <a:r>
              <a:rPr lang="en-US" sz="3200" dirty="0"/>
              <a:t>Make sure you run this command in your node project folder</a:t>
            </a:r>
          </a:p>
        </p:txBody>
      </p:sp>
      <p:pic>
        <p:nvPicPr>
          <p:cNvPr id="4" name="Content Placeholder 3">
            <a:extLst>
              <a:ext uri="{FF2B5EF4-FFF2-40B4-BE49-F238E27FC236}">
                <a16:creationId xmlns:a16="http://schemas.microsoft.com/office/drawing/2014/main" id="{C985A8D1-26E7-2D43-3EB9-425D61FA0D24}"/>
              </a:ext>
            </a:extLst>
          </p:cNvPr>
          <p:cNvPicPr>
            <a:picLocks noGrp="1" noChangeAspect="1"/>
          </p:cNvPicPr>
          <p:nvPr>
            <p:ph idx="1"/>
          </p:nvPr>
        </p:nvPicPr>
        <p:blipFill>
          <a:blip r:embed="rId2"/>
          <a:stretch>
            <a:fillRect/>
          </a:stretch>
        </p:blipFill>
        <p:spPr>
          <a:xfrm>
            <a:off x="2247732" y="1825625"/>
            <a:ext cx="7696536" cy="4351338"/>
          </a:xfrm>
          <a:prstGeom prst="rect">
            <a:avLst/>
          </a:prstGeom>
        </p:spPr>
      </p:pic>
      <p:sp>
        <p:nvSpPr>
          <p:cNvPr id="5" name="Rectangle 4">
            <a:extLst>
              <a:ext uri="{FF2B5EF4-FFF2-40B4-BE49-F238E27FC236}">
                <a16:creationId xmlns:a16="http://schemas.microsoft.com/office/drawing/2014/main" id="{CC12F699-C2C5-3341-FC5C-CD9956283F8E}"/>
              </a:ext>
            </a:extLst>
          </p:cNvPr>
          <p:cNvSpPr/>
          <p:nvPr/>
        </p:nvSpPr>
        <p:spPr>
          <a:xfrm>
            <a:off x="7649423" y="5012592"/>
            <a:ext cx="1427583" cy="27058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3643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34F26-1D62-F068-7656-D318DEFD849B}"/>
              </a:ext>
            </a:extLst>
          </p:cNvPr>
          <p:cNvSpPr>
            <a:spLocks noGrp="1"/>
          </p:cNvSpPr>
          <p:nvPr>
            <p:ph type="title"/>
          </p:nvPr>
        </p:nvSpPr>
        <p:spPr/>
        <p:txBody>
          <a:bodyPr/>
          <a:lstStyle/>
          <a:p>
            <a:r>
              <a:rPr lang="en-US" dirty="0"/>
              <a:t>This command will create some file and folder to store the package files and information</a:t>
            </a:r>
          </a:p>
        </p:txBody>
      </p:sp>
      <p:pic>
        <p:nvPicPr>
          <p:cNvPr id="5" name="Content Placeholder 4">
            <a:extLst>
              <a:ext uri="{FF2B5EF4-FFF2-40B4-BE49-F238E27FC236}">
                <a16:creationId xmlns:a16="http://schemas.microsoft.com/office/drawing/2014/main" id="{1F7CF858-4DA2-26C1-028F-95B7B843C313}"/>
              </a:ext>
            </a:extLst>
          </p:cNvPr>
          <p:cNvPicPr>
            <a:picLocks noGrp="1" noChangeAspect="1"/>
          </p:cNvPicPr>
          <p:nvPr>
            <p:ph idx="1"/>
          </p:nvPr>
        </p:nvPicPr>
        <p:blipFill>
          <a:blip r:embed="rId2"/>
          <a:stretch>
            <a:fillRect/>
          </a:stretch>
        </p:blipFill>
        <p:spPr>
          <a:xfrm>
            <a:off x="2509565" y="2054225"/>
            <a:ext cx="6989989" cy="4351338"/>
          </a:xfrm>
        </p:spPr>
      </p:pic>
    </p:spTree>
    <p:extLst>
      <p:ext uri="{BB962C8B-B14F-4D97-AF65-F5344CB8AC3E}">
        <p14:creationId xmlns:p14="http://schemas.microsoft.com/office/powerpoint/2010/main" val="32422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14AC-1444-9CCE-7DCD-98C73D8D55BB}"/>
              </a:ext>
            </a:extLst>
          </p:cNvPr>
          <p:cNvSpPr>
            <a:spLocks noGrp="1"/>
          </p:cNvSpPr>
          <p:nvPr>
            <p:ph type="title"/>
          </p:nvPr>
        </p:nvSpPr>
        <p:spPr/>
        <p:txBody>
          <a:bodyPr/>
          <a:lstStyle/>
          <a:p>
            <a:r>
              <a:rPr lang="en-US" dirty="0"/>
              <a:t>Express </a:t>
            </a:r>
            <a:r>
              <a:rPr lang="en-US" b="1" dirty="0">
                <a:solidFill>
                  <a:schemeClr val="accent2"/>
                </a:solidFill>
              </a:rPr>
              <a:t>hello word </a:t>
            </a:r>
            <a:r>
              <a:rPr lang="en-US" dirty="0"/>
              <a:t>write, run and see</a:t>
            </a:r>
          </a:p>
        </p:txBody>
      </p:sp>
      <p:pic>
        <p:nvPicPr>
          <p:cNvPr id="9" name="Content Placeholder 8">
            <a:extLst>
              <a:ext uri="{FF2B5EF4-FFF2-40B4-BE49-F238E27FC236}">
                <a16:creationId xmlns:a16="http://schemas.microsoft.com/office/drawing/2014/main" id="{E621B755-2868-9342-EAE6-2636447B74FB}"/>
              </a:ext>
            </a:extLst>
          </p:cNvPr>
          <p:cNvPicPr>
            <a:picLocks noGrp="1" noChangeAspect="1"/>
          </p:cNvPicPr>
          <p:nvPr>
            <p:ph idx="1"/>
          </p:nvPr>
        </p:nvPicPr>
        <p:blipFill>
          <a:blip r:embed="rId2"/>
          <a:stretch>
            <a:fillRect/>
          </a:stretch>
        </p:blipFill>
        <p:spPr>
          <a:xfrm>
            <a:off x="838200" y="2074548"/>
            <a:ext cx="10515600" cy="3853491"/>
          </a:xfrm>
        </p:spPr>
      </p:pic>
    </p:spTree>
    <p:extLst>
      <p:ext uri="{BB962C8B-B14F-4D97-AF65-F5344CB8AC3E}">
        <p14:creationId xmlns:p14="http://schemas.microsoft.com/office/powerpoint/2010/main" val="767346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0928-EF33-D25C-D06B-8D8377B6208A}"/>
              </a:ext>
            </a:extLst>
          </p:cNvPr>
          <p:cNvSpPr>
            <a:spLocks noGrp="1"/>
          </p:cNvSpPr>
          <p:nvPr>
            <p:ph type="title"/>
          </p:nvPr>
        </p:nvSpPr>
        <p:spPr>
          <a:xfrm>
            <a:off x="838200" y="959485"/>
            <a:ext cx="10515600" cy="1325563"/>
          </a:xfrm>
        </p:spPr>
        <p:txBody>
          <a:bodyPr>
            <a:noAutofit/>
          </a:bodyPr>
          <a:lstStyle/>
          <a:p>
            <a:r>
              <a:rPr lang="en-US" sz="3200" dirty="0"/>
              <a:t>In your browser type the localhost with your project port number and you will see the result of your application </a:t>
            </a:r>
          </a:p>
        </p:txBody>
      </p:sp>
      <p:pic>
        <p:nvPicPr>
          <p:cNvPr id="5" name="Content Placeholder 4">
            <a:extLst>
              <a:ext uri="{FF2B5EF4-FFF2-40B4-BE49-F238E27FC236}">
                <a16:creationId xmlns:a16="http://schemas.microsoft.com/office/drawing/2014/main" id="{F89E7C47-3FEE-E26B-168D-42D120E02604}"/>
              </a:ext>
            </a:extLst>
          </p:cNvPr>
          <p:cNvPicPr>
            <a:picLocks noGrp="1" noChangeAspect="1"/>
          </p:cNvPicPr>
          <p:nvPr>
            <p:ph idx="1"/>
          </p:nvPr>
        </p:nvPicPr>
        <p:blipFill>
          <a:blip r:embed="rId2"/>
          <a:stretch>
            <a:fillRect/>
          </a:stretch>
        </p:blipFill>
        <p:spPr>
          <a:xfrm>
            <a:off x="2776791" y="2714682"/>
            <a:ext cx="5777200" cy="3009462"/>
          </a:xfrm>
        </p:spPr>
      </p:pic>
      <p:sp>
        <p:nvSpPr>
          <p:cNvPr id="6" name="Rectangle 5">
            <a:extLst>
              <a:ext uri="{FF2B5EF4-FFF2-40B4-BE49-F238E27FC236}">
                <a16:creationId xmlns:a16="http://schemas.microsoft.com/office/drawing/2014/main" id="{8B6DB6D6-7A28-7E65-74D7-A61D95E61022}"/>
              </a:ext>
            </a:extLst>
          </p:cNvPr>
          <p:cNvSpPr/>
          <p:nvPr/>
        </p:nvSpPr>
        <p:spPr>
          <a:xfrm>
            <a:off x="5994359" y="3293706"/>
            <a:ext cx="1595161" cy="40047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BDD8039-2F4B-9CC8-A6E7-F8F5723B6581}"/>
              </a:ext>
            </a:extLst>
          </p:cNvPr>
          <p:cNvSpPr/>
          <p:nvPr/>
        </p:nvSpPr>
        <p:spPr>
          <a:xfrm>
            <a:off x="2776791" y="4104474"/>
            <a:ext cx="1595161" cy="40047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8995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2CEB-F3F4-D03E-67D2-F28205932708}"/>
              </a:ext>
            </a:extLst>
          </p:cNvPr>
          <p:cNvSpPr>
            <a:spLocks noGrp="1"/>
          </p:cNvSpPr>
          <p:nvPr>
            <p:ph type="title"/>
          </p:nvPr>
        </p:nvSpPr>
        <p:spPr/>
        <p:txBody>
          <a:bodyPr/>
          <a:lstStyle/>
          <a:p>
            <a:r>
              <a:rPr lang="en-US" dirty="0"/>
              <a:t>What is happening? </a:t>
            </a:r>
          </a:p>
        </p:txBody>
      </p:sp>
      <p:pic>
        <p:nvPicPr>
          <p:cNvPr id="9" name="Content Placeholder 8" descr="A diagram of a flowchart&#10;&#10;Description automatically generated">
            <a:extLst>
              <a:ext uri="{FF2B5EF4-FFF2-40B4-BE49-F238E27FC236}">
                <a16:creationId xmlns:a16="http://schemas.microsoft.com/office/drawing/2014/main" id="{35F230D8-9D35-24A6-C239-B07016219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7136" y="499329"/>
            <a:ext cx="4644600" cy="5859342"/>
          </a:xfrm>
        </p:spPr>
      </p:pic>
    </p:spTree>
    <p:extLst>
      <p:ext uri="{BB962C8B-B14F-4D97-AF65-F5344CB8AC3E}">
        <p14:creationId xmlns:p14="http://schemas.microsoft.com/office/powerpoint/2010/main" val="2589153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7EC5-6CC4-2D86-E888-E2DD26646B30}"/>
              </a:ext>
            </a:extLst>
          </p:cNvPr>
          <p:cNvSpPr>
            <a:spLocks noGrp="1"/>
          </p:cNvSpPr>
          <p:nvPr>
            <p:ph type="title"/>
          </p:nvPr>
        </p:nvSpPr>
        <p:spPr/>
        <p:txBody>
          <a:bodyPr/>
          <a:lstStyle/>
          <a:p>
            <a:r>
              <a:rPr lang="en-US" dirty="0"/>
              <a:t>Class Task</a:t>
            </a:r>
          </a:p>
        </p:txBody>
      </p:sp>
      <p:sp>
        <p:nvSpPr>
          <p:cNvPr id="3" name="Content Placeholder 2">
            <a:extLst>
              <a:ext uri="{FF2B5EF4-FFF2-40B4-BE49-F238E27FC236}">
                <a16:creationId xmlns:a16="http://schemas.microsoft.com/office/drawing/2014/main" id="{3FB4F8A7-CE64-B2B0-4324-C94CA3BC133C}"/>
              </a:ext>
            </a:extLst>
          </p:cNvPr>
          <p:cNvSpPr>
            <a:spLocks noGrp="1"/>
          </p:cNvSpPr>
          <p:nvPr>
            <p:ph idx="1"/>
          </p:nvPr>
        </p:nvSpPr>
        <p:spPr/>
        <p:txBody>
          <a:bodyPr/>
          <a:lstStyle/>
          <a:p>
            <a:r>
              <a:rPr lang="en-US" dirty="0"/>
              <a:t>Make another API /welcome</a:t>
            </a:r>
          </a:p>
          <a:p>
            <a:r>
              <a:rPr lang="en-US" dirty="0"/>
              <a:t>If you hit </a:t>
            </a:r>
            <a:r>
              <a:rPr lang="en-US" dirty="0">
                <a:solidFill>
                  <a:srgbClr val="FF0000"/>
                </a:solidFill>
              </a:rPr>
              <a:t>localhost:3000/welcome </a:t>
            </a:r>
            <a:r>
              <a:rPr lang="en-US" dirty="0"/>
              <a:t>it in browser it send you response like  </a:t>
            </a:r>
            <a:r>
              <a:rPr lang="en-US" dirty="0">
                <a:solidFill>
                  <a:schemeClr val="accent1"/>
                </a:solidFill>
              </a:rPr>
              <a:t>Welcome </a:t>
            </a:r>
            <a:r>
              <a:rPr lang="en-US" dirty="0" err="1">
                <a:solidFill>
                  <a:schemeClr val="accent1"/>
                </a:solidFill>
              </a:rPr>
              <a:t>yourname</a:t>
            </a:r>
            <a:r>
              <a:rPr lang="en-US" dirty="0">
                <a:solidFill>
                  <a:schemeClr val="accent1"/>
                </a:solidFill>
              </a:rPr>
              <a:t> </a:t>
            </a:r>
          </a:p>
        </p:txBody>
      </p:sp>
      <p:pic>
        <p:nvPicPr>
          <p:cNvPr id="5" name="Picture 4" descr="A group of people with a clipboard&#10;&#10;Description automatically generated">
            <a:extLst>
              <a:ext uri="{FF2B5EF4-FFF2-40B4-BE49-F238E27FC236}">
                <a16:creationId xmlns:a16="http://schemas.microsoft.com/office/drawing/2014/main" id="{66B6D14F-E762-C253-9E77-A85364E0E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8837" y="574738"/>
            <a:ext cx="1778699" cy="1778699"/>
          </a:xfrm>
          <a:prstGeom prst="rect">
            <a:avLst/>
          </a:prstGeom>
        </p:spPr>
      </p:pic>
    </p:spTree>
    <p:extLst>
      <p:ext uri="{BB962C8B-B14F-4D97-AF65-F5344CB8AC3E}">
        <p14:creationId xmlns:p14="http://schemas.microsoft.com/office/powerpoint/2010/main" val="3697940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AA67-E97D-826D-C75B-AE78770943A6}"/>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8F30C347-3D39-F374-AF8D-F6F1F1905F0A}"/>
              </a:ext>
            </a:extLst>
          </p:cNvPr>
          <p:cNvSpPr>
            <a:spLocks noGrp="1"/>
          </p:cNvSpPr>
          <p:nvPr>
            <p:ph idx="1"/>
          </p:nvPr>
        </p:nvSpPr>
        <p:spPr/>
        <p:txBody>
          <a:bodyPr/>
          <a:lstStyle/>
          <a:p>
            <a:r>
              <a:rPr lang="en-US" dirty="0"/>
              <a:t>This was a simple hello word API example</a:t>
            </a:r>
          </a:p>
          <a:p>
            <a:r>
              <a:rPr lang="en-US" dirty="0"/>
              <a:t>But if we have 20 or 50 or 100 API we will make all the APIs in the server.js file????</a:t>
            </a:r>
          </a:p>
          <a:p>
            <a:endParaRPr lang="en-US" dirty="0"/>
          </a:p>
          <a:p>
            <a:r>
              <a:rPr lang="en-US" dirty="0"/>
              <a:t>How we can do it or we can manage large projects??</a:t>
            </a:r>
          </a:p>
        </p:txBody>
      </p:sp>
      <p:pic>
        <p:nvPicPr>
          <p:cNvPr id="5" name="Picture 4" descr="A group of people with colorful speech bubbles&#10;&#10;Description automatically generated">
            <a:extLst>
              <a:ext uri="{FF2B5EF4-FFF2-40B4-BE49-F238E27FC236}">
                <a16:creationId xmlns:a16="http://schemas.microsoft.com/office/drawing/2014/main" id="{1624C0C6-C512-4104-6F48-DF4810505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165" y="365125"/>
            <a:ext cx="2021396" cy="1618727"/>
          </a:xfrm>
          <a:prstGeom prst="rect">
            <a:avLst/>
          </a:prstGeom>
        </p:spPr>
      </p:pic>
    </p:spTree>
    <p:extLst>
      <p:ext uri="{BB962C8B-B14F-4D97-AF65-F5344CB8AC3E}">
        <p14:creationId xmlns:p14="http://schemas.microsoft.com/office/powerpoint/2010/main" val="2241431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tack of books with a dart in the center&#10;&#10;Description automatically generated">
            <a:extLst>
              <a:ext uri="{FF2B5EF4-FFF2-40B4-BE49-F238E27FC236}">
                <a16:creationId xmlns:a16="http://schemas.microsoft.com/office/drawing/2014/main" id="{8A21838F-6ED8-EABB-C04F-0EBA6C5F8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5621" y="89725"/>
            <a:ext cx="2143125" cy="2143125"/>
          </a:xfrm>
          <a:prstGeom prst="rect">
            <a:avLst/>
          </a:prstGeom>
        </p:spPr>
      </p:pic>
      <p:sp>
        <p:nvSpPr>
          <p:cNvPr id="2" name="Title 1">
            <a:extLst>
              <a:ext uri="{FF2B5EF4-FFF2-40B4-BE49-F238E27FC236}">
                <a16:creationId xmlns:a16="http://schemas.microsoft.com/office/drawing/2014/main" id="{B5A9F4CF-A62F-8484-882F-C102BDBF5B2D}"/>
              </a:ext>
            </a:extLst>
          </p:cNvPr>
          <p:cNvSpPr>
            <a:spLocks noGrp="1"/>
          </p:cNvSpPr>
          <p:nvPr>
            <p:ph type="title"/>
          </p:nvPr>
        </p:nvSpPr>
        <p:spPr/>
        <p:txBody>
          <a:bodyPr/>
          <a:lstStyle/>
          <a:p>
            <a:r>
              <a:rPr lang="en-US" dirty="0"/>
              <a:t>Learning Objective</a:t>
            </a:r>
          </a:p>
        </p:txBody>
      </p:sp>
      <p:sp>
        <p:nvSpPr>
          <p:cNvPr id="3" name="Content Placeholder 2">
            <a:extLst>
              <a:ext uri="{FF2B5EF4-FFF2-40B4-BE49-F238E27FC236}">
                <a16:creationId xmlns:a16="http://schemas.microsoft.com/office/drawing/2014/main" id="{7846C00B-E5A4-95B5-2740-DBA8B69F3105}"/>
              </a:ext>
            </a:extLst>
          </p:cNvPr>
          <p:cNvSpPr>
            <a:spLocks noGrp="1"/>
          </p:cNvSpPr>
          <p:nvPr>
            <p:ph idx="1"/>
          </p:nvPr>
        </p:nvSpPr>
        <p:spPr/>
        <p:txBody>
          <a:bodyPr/>
          <a:lstStyle/>
          <a:p>
            <a:r>
              <a:rPr lang="en-US" dirty="0"/>
              <a:t>Students should be able to develop a backend services (APIs)</a:t>
            </a:r>
          </a:p>
          <a:p>
            <a:r>
              <a:rPr lang="en-US" dirty="0"/>
              <a:t>Student should be able to manage project directory structure for scalable projects</a:t>
            </a:r>
          </a:p>
          <a:p>
            <a:r>
              <a:rPr lang="en-US" dirty="0"/>
              <a:t>Student should be able to write manageable code</a:t>
            </a:r>
          </a:p>
          <a:p>
            <a:r>
              <a:rPr lang="en-US" dirty="0"/>
              <a:t>Students should be able to store the data in the database using APIs</a:t>
            </a:r>
          </a:p>
        </p:txBody>
      </p:sp>
    </p:spTree>
    <p:extLst>
      <p:ext uri="{BB962C8B-B14F-4D97-AF65-F5344CB8AC3E}">
        <p14:creationId xmlns:p14="http://schemas.microsoft.com/office/powerpoint/2010/main" val="3605000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4EED-8271-3308-90E8-B26F4575185D}"/>
              </a:ext>
            </a:extLst>
          </p:cNvPr>
          <p:cNvSpPr>
            <a:spLocks noGrp="1"/>
          </p:cNvSpPr>
          <p:nvPr>
            <p:ph type="title"/>
          </p:nvPr>
        </p:nvSpPr>
        <p:spPr/>
        <p:txBody>
          <a:bodyPr/>
          <a:lstStyle/>
          <a:p>
            <a:r>
              <a:rPr lang="en-US" dirty="0"/>
              <a:t>For Professional Web Development</a:t>
            </a:r>
          </a:p>
        </p:txBody>
      </p:sp>
      <p:sp>
        <p:nvSpPr>
          <p:cNvPr id="3" name="Content Placeholder 2">
            <a:extLst>
              <a:ext uri="{FF2B5EF4-FFF2-40B4-BE49-F238E27FC236}">
                <a16:creationId xmlns:a16="http://schemas.microsoft.com/office/drawing/2014/main" id="{5473E613-75AE-5665-79D9-380F43ECFBF2}"/>
              </a:ext>
            </a:extLst>
          </p:cNvPr>
          <p:cNvSpPr>
            <a:spLocks noGrp="1"/>
          </p:cNvSpPr>
          <p:nvPr>
            <p:ph idx="1"/>
          </p:nvPr>
        </p:nvSpPr>
        <p:spPr/>
        <p:txBody>
          <a:bodyPr/>
          <a:lstStyle/>
          <a:p>
            <a:r>
              <a:rPr lang="en-US" dirty="0"/>
              <a:t>We make following directors mostly but still its your choice you can chose any other design pattern to complete project</a:t>
            </a:r>
          </a:p>
          <a:p>
            <a:endParaRPr lang="en-US" dirty="0"/>
          </a:p>
          <a:p>
            <a:endParaRPr lang="en-US" dirty="0"/>
          </a:p>
        </p:txBody>
      </p:sp>
      <p:pic>
        <p:nvPicPr>
          <p:cNvPr id="5" name="Picture 4">
            <a:extLst>
              <a:ext uri="{FF2B5EF4-FFF2-40B4-BE49-F238E27FC236}">
                <a16:creationId xmlns:a16="http://schemas.microsoft.com/office/drawing/2014/main" id="{7A6F0731-67E6-0473-79C9-69FDD4B2C47D}"/>
              </a:ext>
            </a:extLst>
          </p:cNvPr>
          <p:cNvPicPr>
            <a:picLocks noChangeAspect="1"/>
          </p:cNvPicPr>
          <p:nvPr/>
        </p:nvPicPr>
        <p:blipFill>
          <a:blip r:embed="rId2"/>
          <a:stretch>
            <a:fillRect/>
          </a:stretch>
        </p:blipFill>
        <p:spPr>
          <a:xfrm>
            <a:off x="1027133" y="2784051"/>
            <a:ext cx="9845084" cy="3858428"/>
          </a:xfrm>
          <a:prstGeom prst="rect">
            <a:avLst/>
          </a:prstGeom>
        </p:spPr>
      </p:pic>
      <p:sp>
        <p:nvSpPr>
          <p:cNvPr id="6" name="Rectangle 5">
            <a:extLst>
              <a:ext uri="{FF2B5EF4-FFF2-40B4-BE49-F238E27FC236}">
                <a16:creationId xmlns:a16="http://schemas.microsoft.com/office/drawing/2014/main" id="{82126C24-11E9-3176-1510-CFC0C9F45D86}"/>
              </a:ext>
            </a:extLst>
          </p:cNvPr>
          <p:cNvSpPr/>
          <p:nvPr/>
        </p:nvSpPr>
        <p:spPr>
          <a:xfrm>
            <a:off x="1642935" y="3828491"/>
            <a:ext cx="2069529" cy="24058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EDB114-6606-A0EE-B2C3-516435821106}"/>
              </a:ext>
            </a:extLst>
          </p:cNvPr>
          <p:cNvSpPr/>
          <p:nvPr/>
        </p:nvSpPr>
        <p:spPr>
          <a:xfrm>
            <a:off x="1642935" y="4083722"/>
            <a:ext cx="2069529" cy="24058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D41A1B7-C0B7-7563-FD62-455B0C203CD3}"/>
              </a:ext>
            </a:extLst>
          </p:cNvPr>
          <p:cNvSpPr/>
          <p:nvPr/>
        </p:nvSpPr>
        <p:spPr>
          <a:xfrm>
            <a:off x="1642934" y="4592970"/>
            <a:ext cx="2069529" cy="24058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0996B06-23A8-4616-390F-E441DD8B4B8A}"/>
              </a:ext>
            </a:extLst>
          </p:cNvPr>
          <p:cNvSpPr/>
          <p:nvPr/>
        </p:nvSpPr>
        <p:spPr>
          <a:xfrm>
            <a:off x="1642933" y="4850153"/>
            <a:ext cx="2069529" cy="24058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erson with a computer&#10;&#10;Description automatically generated">
            <a:extLst>
              <a:ext uri="{FF2B5EF4-FFF2-40B4-BE49-F238E27FC236}">
                <a16:creationId xmlns:a16="http://schemas.microsoft.com/office/drawing/2014/main" id="{94377C4C-35DA-E0A8-C41B-4CBF3B35F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0949" y="492124"/>
            <a:ext cx="1071563" cy="1071563"/>
          </a:xfrm>
          <a:prstGeom prst="rect">
            <a:avLst/>
          </a:prstGeom>
        </p:spPr>
      </p:pic>
    </p:spTree>
    <p:extLst>
      <p:ext uri="{BB962C8B-B14F-4D97-AF65-F5344CB8AC3E}">
        <p14:creationId xmlns:p14="http://schemas.microsoft.com/office/powerpoint/2010/main" val="3297040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80A9-D28F-A5F6-E0F0-5AE84300B28D}"/>
              </a:ext>
            </a:extLst>
          </p:cNvPr>
          <p:cNvSpPr>
            <a:spLocks noGrp="1"/>
          </p:cNvSpPr>
          <p:nvPr>
            <p:ph type="title"/>
          </p:nvPr>
        </p:nvSpPr>
        <p:spPr/>
        <p:txBody>
          <a:bodyPr/>
          <a:lstStyle/>
          <a:p>
            <a:r>
              <a:rPr lang="en-US" b="1" dirty="0"/>
              <a:t>Controllers</a:t>
            </a:r>
          </a:p>
        </p:txBody>
      </p:sp>
      <p:sp>
        <p:nvSpPr>
          <p:cNvPr id="3" name="Content Placeholder 2">
            <a:extLst>
              <a:ext uri="{FF2B5EF4-FFF2-40B4-BE49-F238E27FC236}">
                <a16:creationId xmlns:a16="http://schemas.microsoft.com/office/drawing/2014/main" id="{46FDC844-61AE-C05D-A43D-A06A9E4AD810}"/>
              </a:ext>
            </a:extLst>
          </p:cNvPr>
          <p:cNvSpPr>
            <a:spLocks noGrp="1"/>
          </p:cNvSpPr>
          <p:nvPr>
            <p:ph idx="1"/>
          </p:nvPr>
        </p:nvSpPr>
        <p:spPr/>
        <p:txBody>
          <a:bodyPr>
            <a:normAutofit/>
          </a:bodyPr>
          <a:lstStyle/>
          <a:p>
            <a:r>
              <a:rPr lang="en-US" dirty="0"/>
              <a:t>Controllers handle the application's logic and act as intermediaries between the routes (HTTP endpoints) and the models (data layer). They contain functions that define how the application responds to different HTTP requests.</a:t>
            </a:r>
          </a:p>
          <a:p>
            <a:r>
              <a:rPr lang="en-US" b="1" dirty="0"/>
              <a:t>Example</a:t>
            </a:r>
            <a:r>
              <a:rPr lang="en-US" dirty="0"/>
              <a:t>: userController.js, productController.js, etc.</a:t>
            </a:r>
          </a:p>
          <a:p>
            <a:pPr marL="0" indent="0">
              <a:buNone/>
            </a:pPr>
            <a:r>
              <a:rPr lang="en-US" b="1" dirty="0"/>
              <a:t>Typical Responsibilities:</a:t>
            </a:r>
          </a:p>
          <a:p>
            <a:pPr lvl="1"/>
            <a:r>
              <a:rPr lang="en-US" dirty="0"/>
              <a:t>    Parsing and validating request data.</a:t>
            </a:r>
          </a:p>
          <a:p>
            <a:pPr lvl="1"/>
            <a:r>
              <a:rPr lang="en-US" dirty="0"/>
              <a:t>    Calling appropriate functions from the models.</a:t>
            </a:r>
          </a:p>
          <a:p>
            <a:pPr lvl="1"/>
            <a:r>
              <a:rPr lang="en-US" dirty="0"/>
              <a:t>    Formatting and sending responses to the client.</a:t>
            </a:r>
          </a:p>
        </p:txBody>
      </p:sp>
    </p:spTree>
    <p:extLst>
      <p:ext uri="{BB962C8B-B14F-4D97-AF65-F5344CB8AC3E}">
        <p14:creationId xmlns:p14="http://schemas.microsoft.com/office/powerpoint/2010/main" val="1754125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8CC32-EA0E-A1E6-C0E2-66AA3CEF72F0}"/>
              </a:ext>
            </a:extLst>
          </p:cNvPr>
          <p:cNvSpPr>
            <a:spLocks noGrp="1"/>
          </p:cNvSpPr>
          <p:nvPr>
            <p:ph type="title"/>
          </p:nvPr>
        </p:nvSpPr>
        <p:spPr/>
        <p:txBody>
          <a:bodyPr/>
          <a:lstStyle/>
          <a:p>
            <a:r>
              <a:rPr lang="en-US" b="1" dirty="0"/>
              <a:t>Models</a:t>
            </a:r>
            <a:endParaRPr lang="en-US" dirty="0"/>
          </a:p>
        </p:txBody>
      </p:sp>
      <p:sp>
        <p:nvSpPr>
          <p:cNvPr id="3" name="Content Placeholder 2">
            <a:extLst>
              <a:ext uri="{FF2B5EF4-FFF2-40B4-BE49-F238E27FC236}">
                <a16:creationId xmlns:a16="http://schemas.microsoft.com/office/drawing/2014/main" id="{E26253F7-C529-B79C-797F-52B925CCB807}"/>
              </a:ext>
            </a:extLst>
          </p:cNvPr>
          <p:cNvSpPr>
            <a:spLocks noGrp="1"/>
          </p:cNvSpPr>
          <p:nvPr>
            <p:ph idx="1"/>
          </p:nvPr>
        </p:nvSpPr>
        <p:spPr/>
        <p:txBody>
          <a:bodyPr>
            <a:normAutofit/>
          </a:bodyPr>
          <a:lstStyle/>
          <a:p>
            <a:pPr marL="0" indent="0">
              <a:buNone/>
            </a:pPr>
            <a:r>
              <a:rPr lang="en-US" dirty="0"/>
              <a:t>Models represent the data structures and database interactions of your application. They encapsulate the data schema, database queries, and business logic related to data.</a:t>
            </a:r>
          </a:p>
          <a:p>
            <a:pPr marL="0" indent="0">
              <a:buNone/>
            </a:pPr>
            <a:r>
              <a:rPr lang="en-US" dirty="0"/>
              <a:t> </a:t>
            </a:r>
            <a:r>
              <a:rPr lang="en-US" b="1" dirty="0"/>
              <a:t>Example</a:t>
            </a:r>
            <a:r>
              <a:rPr lang="en-US" dirty="0"/>
              <a:t>: userModel.js, productModel.js, etc.</a:t>
            </a:r>
          </a:p>
          <a:p>
            <a:pPr marL="0" indent="0">
              <a:buNone/>
            </a:pPr>
            <a:r>
              <a:rPr lang="en-US" dirty="0"/>
              <a:t> </a:t>
            </a:r>
            <a:r>
              <a:rPr lang="en-US" b="1" dirty="0"/>
              <a:t>Typical Responsibilities:</a:t>
            </a:r>
          </a:p>
          <a:p>
            <a:pPr lvl="1"/>
            <a:r>
              <a:rPr lang="en-US" dirty="0"/>
              <a:t>Defining the data schema using Object-Relational Mapping (ORM) or database libraries (e.g., Mongoose for MongoDB, </a:t>
            </a:r>
            <a:r>
              <a:rPr lang="en-US" dirty="0" err="1"/>
              <a:t>Sequelize</a:t>
            </a:r>
            <a:r>
              <a:rPr lang="en-US" dirty="0"/>
              <a:t> for SQL databases).</a:t>
            </a:r>
          </a:p>
          <a:p>
            <a:pPr lvl="1"/>
            <a:r>
              <a:rPr lang="en-US" dirty="0"/>
              <a:t>Executing database queries and transactions.</a:t>
            </a:r>
          </a:p>
          <a:p>
            <a:pPr lvl="1"/>
            <a:r>
              <a:rPr lang="en-US" dirty="0"/>
              <a:t>Enforcing data validation and business rules.</a:t>
            </a:r>
          </a:p>
        </p:txBody>
      </p:sp>
    </p:spTree>
    <p:extLst>
      <p:ext uri="{BB962C8B-B14F-4D97-AF65-F5344CB8AC3E}">
        <p14:creationId xmlns:p14="http://schemas.microsoft.com/office/powerpoint/2010/main" val="2985933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07D2C-8ED3-7284-2F57-6D3A5636B117}"/>
              </a:ext>
            </a:extLst>
          </p:cNvPr>
          <p:cNvSpPr>
            <a:spLocks noGrp="1"/>
          </p:cNvSpPr>
          <p:nvPr>
            <p:ph type="title"/>
          </p:nvPr>
        </p:nvSpPr>
        <p:spPr/>
        <p:txBody>
          <a:bodyPr/>
          <a:lstStyle/>
          <a:p>
            <a:r>
              <a:rPr lang="en-US" b="1" dirty="0"/>
              <a:t>Routes</a:t>
            </a:r>
            <a:r>
              <a:rPr lang="en-US" dirty="0"/>
              <a:t>:</a:t>
            </a:r>
          </a:p>
        </p:txBody>
      </p:sp>
      <p:sp>
        <p:nvSpPr>
          <p:cNvPr id="3" name="Content Placeholder 2">
            <a:extLst>
              <a:ext uri="{FF2B5EF4-FFF2-40B4-BE49-F238E27FC236}">
                <a16:creationId xmlns:a16="http://schemas.microsoft.com/office/drawing/2014/main" id="{678D1C23-F226-D7A3-971F-F58FD5C094FD}"/>
              </a:ext>
            </a:extLst>
          </p:cNvPr>
          <p:cNvSpPr>
            <a:spLocks noGrp="1"/>
          </p:cNvSpPr>
          <p:nvPr>
            <p:ph idx="1"/>
          </p:nvPr>
        </p:nvSpPr>
        <p:spPr/>
        <p:txBody>
          <a:bodyPr>
            <a:normAutofit/>
          </a:bodyPr>
          <a:lstStyle/>
          <a:p>
            <a:pPr marL="0" indent="0">
              <a:buNone/>
            </a:pPr>
            <a:r>
              <a:rPr lang="en-US" dirty="0"/>
              <a:t>Routes define the HTTP endpoints and map them to specific controller functions. They determine how incoming requests are routed to the appropriate controller methods.</a:t>
            </a:r>
          </a:p>
          <a:p>
            <a:pPr marL="0" indent="0">
              <a:buNone/>
            </a:pPr>
            <a:r>
              <a:rPr lang="en-US" b="1" dirty="0"/>
              <a:t>Example</a:t>
            </a:r>
            <a:r>
              <a:rPr lang="en-US" dirty="0"/>
              <a:t>: userRoutes.js, productRoutes.js, etc.</a:t>
            </a:r>
          </a:p>
          <a:p>
            <a:pPr marL="0" indent="0">
              <a:buNone/>
            </a:pPr>
            <a:r>
              <a:rPr lang="en-US" b="1" dirty="0"/>
              <a:t>Typical Responsibilities:</a:t>
            </a:r>
            <a:endParaRPr lang="en-US" dirty="0"/>
          </a:p>
          <a:p>
            <a:pPr lvl="1"/>
            <a:r>
              <a:rPr lang="en-US" dirty="0"/>
              <a:t> Defining the URL routes and HTTP methods (GET, POST, PUT, DELETE).</a:t>
            </a:r>
          </a:p>
          <a:p>
            <a:pPr lvl="1"/>
            <a:r>
              <a:rPr lang="en-US" dirty="0"/>
              <a:t> Binding route handlers (controller functions) to specific routes and methods.</a:t>
            </a:r>
          </a:p>
        </p:txBody>
      </p:sp>
    </p:spTree>
    <p:extLst>
      <p:ext uri="{BB962C8B-B14F-4D97-AF65-F5344CB8AC3E}">
        <p14:creationId xmlns:p14="http://schemas.microsoft.com/office/powerpoint/2010/main" val="2839623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FE069-B5FC-7A86-478E-1896F71B6E4C}"/>
              </a:ext>
            </a:extLst>
          </p:cNvPr>
          <p:cNvSpPr>
            <a:spLocks noGrp="1"/>
          </p:cNvSpPr>
          <p:nvPr>
            <p:ph type="title"/>
          </p:nvPr>
        </p:nvSpPr>
        <p:spPr/>
        <p:txBody>
          <a:bodyPr/>
          <a:lstStyle/>
          <a:p>
            <a:r>
              <a:rPr lang="en-US" b="1" dirty="0"/>
              <a:t>Utils (Utilities)</a:t>
            </a:r>
            <a:endParaRPr lang="en-US" dirty="0"/>
          </a:p>
        </p:txBody>
      </p:sp>
      <p:sp>
        <p:nvSpPr>
          <p:cNvPr id="3" name="Content Placeholder 2">
            <a:extLst>
              <a:ext uri="{FF2B5EF4-FFF2-40B4-BE49-F238E27FC236}">
                <a16:creationId xmlns:a16="http://schemas.microsoft.com/office/drawing/2014/main" id="{7CD5D26D-9BD6-8047-854D-80915BEBAB8A}"/>
              </a:ext>
            </a:extLst>
          </p:cNvPr>
          <p:cNvSpPr>
            <a:spLocks noGrp="1"/>
          </p:cNvSpPr>
          <p:nvPr>
            <p:ph idx="1"/>
          </p:nvPr>
        </p:nvSpPr>
        <p:spPr/>
        <p:txBody>
          <a:bodyPr>
            <a:normAutofit/>
          </a:bodyPr>
          <a:lstStyle/>
          <a:p>
            <a:pPr marL="0" indent="0">
              <a:buNone/>
            </a:pPr>
            <a:r>
              <a:rPr lang="en-US" dirty="0"/>
              <a:t>The "utils" folder typically contains utility functions or modules that can be used throughout the application. These utilities are not directly related to models, controllers, or routes but provide general-purpose functionality.</a:t>
            </a:r>
          </a:p>
          <a:p>
            <a:pPr marL="0" indent="0">
              <a:buNone/>
            </a:pPr>
            <a:r>
              <a:rPr lang="en-US" b="1" dirty="0"/>
              <a:t>Example</a:t>
            </a:r>
            <a:r>
              <a:rPr lang="en-US" dirty="0"/>
              <a:t>: helper.js, validation.js, auth.js, etc.</a:t>
            </a:r>
          </a:p>
          <a:p>
            <a:pPr marL="0" indent="0">
              <a:buNone/>
            </a:pPr>
            <a:r>
              <a:rPr lang="en-US" b="1" dirty="0"/>
              <a:t>Typical Responsibilities:</a:t>
            </a:r>
          </a:p>
          <a:p>
            <a:pPr lvl="1"/>
            <a:r>
              <a:rPr lang="en-US" dirty="0"/>
              <a:t>Reusable functions such as date formatting, string manipulation, or encryption.</a:t>
            </a:r>
          </a:p>
          <a:p>
            <a:pPr lvl="1"/>
            <a:r>
              <a:rPr lang="en-US" dirty="0"/>
              <a:t>Custom validation functions.</a:t>
            </a:r>
          </a:p>
          <a:p>
            <a:pPr lvl="1"/>
            <a:r>
              <a:rPr lang="en-US" dirty="0"/>
              <a:t>Authentication and authorization middleware.</a:t>
            </a:r>
          </a:p>
        </p:txBody>
      </p:sp>
    </p:spTree>
    <p:extLst>
      <p:ext uri="{BB962C8B-B14F-4D97-AF65-F5344CB8AC3E}">
        <p14:creationId xmlns:p14="http://schemas.microsoft.com/office/powerpoint/2010/main" val="2729978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11C7-8B49-7AF7-0FFF-843AC1EFA30F}"/>
              </a:ext>
            </a:extLst>
          </p:cNvPr>
          <p:cNvSpPr>
            <a:spLocks noGrp="1"/>
          </p:cNvSpPr>
          <p:nvPr>
            <p:ph type="title"/>
          </p:nvPr>
        </p:nvSpPr>
        <p:spPr/>
        <p:txBody>
          <a:bodyPr/>
          <a:lstStyle/>
          <a:p>
            <a:r>
              <a:rPr lang="en-US" dirty="0"/>
              <a:t>Directory Structure Example</a:t>
            </a:r>
          </a:p>
        </p:txBody>
      </p:sp>
      <p:pic>
        <p:nvPicPr>
          <p:cNvPr id="5" name="Content Placeholder 4">
            <a:extLst>
              <a:ext uri="{FF2B5EF4-FFF2-40B4-BE49-F238E27FC236}">
                <a16:creationId xmlns:a16="http://schemas.microsoft.com/office/drawing/2014/main" id="{DA25DA30-EB77-50AE-C4C9-B4A2E98E19CC}"/>
              </a:ext>
            </a:extLst>
          </p:cNvPr>
          <p:cNvPicPr>
            <a:picLocks noGrp="1" noChangeAspect="1"/>
          </p:cNvPicPr>
          <p:nvPr>
            <p:ph idx="1"/>
          </p:nvPr>
        </p:nvPicPr>
        <p:blipFill>
          <a:blip r:embed="rId2"/>
          <a:stretch>
            <a:fillRect/>
          </a:stretch>
        </p:blipFill>
        <p:spPr>
          <a:xfrm>
            <a:off x="3639379" y="1690688"/>
            <a:ext cx="3431913" cy="4351338"/>
          </a:xfrm>
        </p:spPr>
      </p:pic>
    </p:spTree>
    <p:extLst>
      <p:ext uri="{BB962C8B-B14F-4D97-AF65-F5344CB8AC3E}">
        <p14:creationId xmlns:p14="http://schemas.microsoft.com/office/powerpoint/2010/main" val="4135335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933F3-F647-661B-7A42-6FC0C661AB94}"/>
              </a:ext>
            </a:extLst>
          </p:cNvPr>
          <p:cNvSpPr>
            <a:spLocks noGrp="1"/>
          </p:cNvSpPr>
          <p:nvPr>
            <p:ph type="title"/>
          </p:nvPr>
        </p:nvSpPr>
        <p:spPr/>
        <p:txBody>
          <a:bodyPr/>
          <a:lstStyle/>
          <a:p>
            <a:r>
              <a:rPr lang="en-US" dirty="0"/>
              <a:t>Lets install some dependences </a:t>
            </a:r>
          </a:p>
        </p:txBody>
      </p:sp>
      <p:sp>
        <p:nvSpPr>
          <p:cNvPr id="3" name="Content Placeholder 2">
            <a:extLst>
              <a:ext uri="{FF2B5EF4-FFF2-40B4-BE49-F238E27FC236}">
                <a16:creationId xmlns:a16="http://schemas.microsoft.com/office/drawing/2014/main" id="{8E242E75-A4E1-3147-2521-50E5C6D05BB7}"/>
              </a:ext>
            </a:extLst>
          </p:cNvPr>
          <p:cNvSpPr>
            <a:spLocks noGrp="1"/>
          </p:cNvSpPr>
          <p:nvPr>
            <p:ph idx="1"/>
          </p:nvPr>
        </p:nvSpPr>
        <p:spPr/>
        <p:txBody>
          <a:bodyPr>
            <a:normAutofit/>
          </a:bodyPr>
          <a:lstStyle/>
          <a:p>
            <a:r>
              <a:rPr lang="en-US" dirty="0" err="1"/>
              <a:t>npm</a:t>
            </a:r>
            <a:r>
              <a:rPr lang="en-US" dirty="0"/>
              <a:t> </a:t>
            </a:r>
            <a:r>
              <a:rPr lang="en-US" dirty="0" err="1"/>
              <a:t>i</a:t>
            </a:r>
            <a:r>
              <a:rPr lang="en-US" dirty="0"/>
              <a:t>  mongoose body-parser</a:t>
            </a:r>
          </a:p>
          <a:p>
            <a:endParaRPr lang="en-US" dirty="0"/>
          </a:p>
          <a:p>
            <a:r>
              <a:rPr lang="en-US" b="1" dirty="0" err="1"/>
              <a:t>mongooes</a:t>
            </a:r>
            <a:r>
              <a:rPr lang="en-US" dirty="0"/>
              <a:t> is used to </a:t>
            </a:r>
            <a:r>
              <a:rPr lang="en-US" dirty="0" err="1"/>
              <a:t>mongodb</a:t>
            </a:r>
            <a:r>
              <a:rPr lang="en-US" dirty="0"/>
              <a:t> operations</a:t>
            </a:r>
          </a:p>
          <a:p>
            <a:r>
              <a:rPr lang="en-US" dirty="0"/>
              <a:t>The </a:t>
            </a:r>
            <a:r>
              <a:rPr lang="en-US" b="1" dirty="0"/>
              <a:t>body-parser</a:t>
            </a:r>
            <a:r>
              <a:rPr lang="en-US" dirty="0"/>
              <a:t> middleware plays a crucial role in your Node.js application when dealing with HTTP requests that have a request body, such as POST and PUT requests. Its primary purpose is to parse the request body and make it available under </a:t>
            </a:r>
            <a:r>
              <a:rPr lang="en-US" dirty="0" err="1"/>
              <a:t>req.body</a:t>
            </a:r>
            <a:r>
              <a:rPr lang="en-US" dirty="0"/>
              <a:t> in a more convenient format, such as JSON or URL-encoded data, for your route handlers to work with.</a:t>
            </a:r>
          </a:p>
        </p:txBody>
      </p:sp>
    </p:spTree>
    <p:extLst>
      <p:ext uri="{BB962C8B-B14F-4D97-AF65-F5344CB8AC3E}">
        <p14:creationId xmlns:p14="http://schemas.microsoft.com/office/powerpoint/2010/main" val="2498973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25D0-2FAD-EF93-32F6-D276C891E65C}"/>
              </a:ext>
            </a:extLst>
          </p:cNvPr>
          <p:cNvSpPr>
            <a:spLocks noGrp="1"/>
          </p:cNvSpPr>
          <p:nvPr>
            <p:ph type="title"/>
          </p:nvPr>
        </p:nvSpPr>
        <p:spPr/>
        <p:txBody>
          <a:bodyPr/>
          <a:lstStyle/>
          <a:p>
            <a:r>
              <a:rPr lang="en-US" dirty="0"/>
              <a:t>Middleware??</a:t>
            </a:r>
          </a:p>
        </p:txBody>
      </p:sp>
      <p:sp>
        <p:nvSpPr>
          <p:cNvPr id="3" name="Content Placeholder 2">
            <a:extLst>
              <a:ext uri="{FF2B5EF4-FFF2-40B4-BE49-F238E27FC236}">
                <a16:creationId xmlns:a16="http://schemas.microsoft.com/office/drawing/2014/main" id="{8E33B81E-562F-C328-7DD3-A5B5536B57AB}"/>
              </a:ext>
            </a:extLst>
          </p:cNvPr>
          <p:cNvSpPr>
            <a:spLocks noGrp="1"/>
          </p:cNvSpPr>
          <p:nvPr>
            <p:ph idx="1"/>
          </p:nvPr>
        </p:nvSpPr>
        <p:spPr/>
        <p:txBody>
          <a:bodyPr/>
          <a:lstStyle/>
          <a:p>
            <a:r>
              <a:rPr lang="en-US" dirty="0"/>
              <a:t>Middleware in Express.js is a fundamental concept that refers to functions that are executed during the request-response cycle. These functions have access to the </a:t>
            </a:r>
            <a:r>
              <a:rPr lang="en-US" b="1" dirty="0"/>
              <a:t>request (req) </a:t>
            </a:r>
            <a:r>
              <a:rPr lang="en-US" dirty="0"/>
              <a:t>and </a:t>
            </a:r>
            <a:r>
              <a:rPr lang="en-US" b="1" dirty="0"/>
              <a:t>response (res) </a:t>
            </a:r>
            <a:r>
              <a:rPr lang="en-US" dirty="0"/>
              <a:t>objects and can perform various tasks or modifications to the request or response or even terminate the request-response cycle.</a:t>
            </a:r>
          </a:p>
        </p:txBody>
      </p:sp>
    </p:spTree>
    <p:extLst>
      <p:ext uri="{BB962C8B-B14F-4D97-AF65-F5344CB8AC3E}">
        <p14:creationId xmlns:p14="http://schemas.microsoft.com/office/powerpoint/2010/main" val="2054263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B95E-8FEE-5E59-5399-F17884F8B171}"/>
              </a:ext>
            </a:extLst>
          </p:cNvPr>
          <p:cNvSpPr>
            <a:spLocks noGrp="1"/>
          </p:cNvSpPr>
          <p:nvPr>
            <p:ph type="title"/>
          </p:nvPr>
        </p:nvSpPr>
        <p:spPr/>
        <p:txBody>
          <a:bodyPr/>
          <a:lstStyle/>
          <a:p>
            <a:r>
              <a:rPr lang="en-US" dirty="0"/>
              <a:t>Your database connection code</a:t>
            </a:r>
          </a:p>
        </p:txBody>
      </p:sp>
      <p:pic>
        <p:nvPicPr>
          <p:cNvPr id="17" name="Content Placeholder 16">
            <a:extLst>
              <a:ext uri="{FF2B5EF4-FFF2-40B4-BE49-F238E27FC236}">
                <a16:creationId xmlns:a16="http://schemas.microsoft.com/office/drawing/2014/main" id="{CC313868-9F36-4DA3-9C25-CCCAB9E8084F}"/>
              </a:ext>
            </a:extLst>
          </p:cNvPr>
          <p:cNvPicPr>
            <a:picLocks noGrp="1" noChangeAspect="1"/>
          </p:cNvPicPr>
          <p:nvPr>
            <p:ph idx="1"/>
          </p:nvPr>
        </p:nvPicPr>
        <p:blipFill>
          <a:blip r:embed="rId2"/>
          <a:stretch>
            <a:fillRect/>
          </a:stretch>
        </p:blipFill>
        <p:spPr>
          <a:xfrm>
            <a:off x="1570241" y="1825625"/>
            <a:ext cx="9051517" cy="4351338"/>
          </a:xfrm>
        </p:spPr>
      </p:pic>
    </p:spTree>
    <p:extLst>
      <p:ext uri="{BB962C8B-B14F-4D97-AF65-F5344CB8AC3E}">
        <p14:creationId xmlns:p14="http://schemas.microsoft.com/office/powerpoint/2010/main" val="1352847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1FA4-3803-C717-0023-50444BC8B26F}"/>
              </a:ext>
            </a:extLst>
          </p:cNvPr>
          <p:cNvSpPr>
            <a:spLocks noGrp="1"/>
          </p:cNvSpPr>
          <p:nvPr>
            <p:ph type="title"/>
          </p:nvPr>
        </p:nvSpPr>
        <p:spPr/>
        <p:txBody>
          <a:bodyPr/>
          <a:lstStyle/>
          <a:p>
            <a:r>
              <a:rPr lang="en-US" dirty="0"/>
              <a:t>Use following library and middleware call in your server.js file</a:t>
            </a:r>
          </a:p>
        </p:txBody>
      </p:sp>
      <p:sp>
        <p:nvSpPr>
          <p:cNvPr id="3" name="Content Placeholder 2">
            <a:extLst>
              <a:ext uri="{FF2B5EF4-FFF2-40B4-BE49-F238E27FC236}">
                <a16:creationId xmlns:a16="http://schemas.microsoft.com/office/drawing/2014/main" id="{75B3FB94-C2F9-DFBE-D320-D6DB07AF6742}"/>
              </a:ext>
            </a:extLst>
          </p:cNvPr>
          <p:cNvSpPr>
            <a:spLocks noGrp="1"/>
          </p:cNvSpPr>
          <p:nvPr>
            <p:ph idx="1"/>
          </p:nvPr>
        </p:nvSpPr>
        <p:spPr/>
        <p:txBody>
          <a:bodyPr/>
          <a:lstStyle/>
          <a:p>
            <a:r>
              <a:rPr lang="en-US" dirty="0"/>
              <a:t>const </a:t>
            </a:r>
            <a:r>
              <a:rPr lang="en-US" dirty="0" err="1"/>
              <a:t>bodyParser</a:t>
            </a:r>
            <a:r>
              <a:rPr lang="en-US" dirty="0"/>
              <a:t> = require('body-parser’);</a:t>
            </a:r>
          </a:p>
          <a:p>
            <a:endParaRPr lang="en-US" dirty="0"/>
          </a:p>
          <a:p>
            <a:r>
              <a:rPr lang="en-US" dirty="0" err="1"/>
              <a:t>app.use</a:t>
            </a:r>
            <a:r>
              <a:rPr lang="en-US" dirty="0"/>
              <a:t>(</a:t>
            </a:r>
            <a:r>
              <a:rPr lang="en-US" dirty="0" err="1"/>
              <a:t>bodyParser.json</a:t>
            </a:r>
            <a:r>
              <a:rPr lang="en-US" dirty="0"/>
              <a:t>());</a:t>
            </a:r>
          </a:p>
        </p:txBody>
      </p:sp>
    </p:spTree>
    <p:extLst>
      <p:ext uri="{BB962C8B-B14F-4D97-AF65-F5344CB8AC3E}">
        <p14:creationId xmlns:p14="http://schemas.microsoft.com/office/powerpoint/2010/main" val="117409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2599-1809-3D84-A50F-187459DC0EF9}"/>
              </a:ext>
            </a:extLst>
          </p:cNvPr>
          <p:cNvSpPr>
            <a:spLocks noGrp="1"/>
          </p:cNvSpPr>
          <p:nvPr>
            <p:ph type="title"/>
          </p:nvPr>
        </p:nvSpPr>
        <p:spPr/>
        <p:txBody>
          <a:bodyPr/>
          <a:lstStyle/>
          <a:p>
            <a:r>
              <a:rPr lang="en-US" dirty="0"/>
              <a:t>Prerequisites	</a:t>
            </a:r>
          </a:p>
        </p:txBody>
      </p:sp>
      <p:sp>
        <p:nvSpPr>
          <p:cNvPr id="3" name="Content Placeholder 2">
            <a:extLst>
              <a:ext uri="{FF2B5EF4-FFF2-40B4-BE49-F238E27FC236}">
                <a16:creationId xmlns:a16="http://schemas.microsoft.com/office/drawing/2014/main" id="{983D0BEC-1617-36EA-5A0D-08D85316FDA1}"/>
              </a:ext>
            </a:extLst>
          </p:cNvPr>
          <p:cNvSpPr>
            <a:spLocks noGrp="1"/>
          </p:cNvSpPr>
          <p:nvPr>
            <p:ph idx="1"/>
          </p:nvPr>
        </p:nvSpPr>
        <p:spPr/>
        <p:txBody>
          <a:bodyPr/>
          <a:lstStyle/>
          <a:p>
            <a:r>
              <a:rPr lang="en-US" dirty="0"/>
              <a:t>Programming</a:t>
            </a:r>
          </a:p>
          <a:p>
            <a:r>
              <a:rPr lang="en-US" dirty="0"/>
              <a:t>Java Script Syntax</a:t>
            </a:r>
          </a:p>
          <a:p>
            <a:r>
              <a:rPr lang="en-US" dirty="0"/>
              <a:t>Database</a:t>
            </a:r>
          </a:p>
        </p:txBody>
      </p:sp>
      <p:pic>
        <p:nvPicPr>
          <p:cNvPr id="5" name="Picture 4" descr="A hand holding a clipboard with check marks&#10;&#10;Description automatically generated">
            <a:extLst>
              <a:ext uri="{FF2B5EF4-FFF2-40B4-BE49-F238E27FC236}">
                <a16:creationId xmlns:a16="http://schemas.microsoft.com/office/drawing/2014/main" id="{5A72E892-A2A2-4217-7147-825DD795B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30039"/>
            <a:ext cx="2143125" cy="2143125"/>
          </a:xfrm>
          <a:prstGeom prst="rect">
            <a:avLst/>
          </a:prstGeom>
        </p:spPr>
      </p:pic>
    </p:spTree>
    <p:extLst>
      <p:ext uri="{BB962C8B-B14F-4D97-AF65-F5344CB8AC3E}">
        <p14:creationId xmlns:p14="http://schemas.microsoft.com/office/powerpoint/2010/main" val="229291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EDF0-CAD0-EED0-580C-EA12B7A07C2B}"/>
              </a:ext>
            </a:extLst>
          </p:cNvPr>
          <p:cNvSpPr>
            <a:spLocks noGrp="1"/>
          </p:cNvSpPr>
          <p:nvPr>
            <p:ph type="title"/>
          </p:nvPr>
        </p:nvSpPr>
        <p:spPr/>
        <p:txBody>
          <a:bodyPr/>
          <a:lstStyle/>
          <a:p>
            <a:r>
              <a:rPr lang="en-US" dirty="0"/>
              <a:t>Server.js file should look like that</a:t>
            </a:r>
          </a:p>
        </p:txBody>
      </p:sp>
      <p:pic>
        <p:nvPicPr>
          <p:cNvPr id="5" name="Content Placeholder 4">
            <a:extLst>
              <a:ext uri="{FF2B5EF4-FFF2-40B4-BE49-F238E27FC236}">
                <a16:creationId xmlns:a16="http://schemas.microsoft.com/office/drawing/2014/main" id="{CE731C0B-E7A7-8BB9-574E-2A144D96689C}"/>
              </a:ext>
            </a:extLst>
          </p:cNvPr>
          <p:cNvPicPr>
            <a:picLocks noGrp="1" noChangeAspect="1"/>
          </p:cNvPicPr>
          <p:nvPr>
            <p:ph idx="1"/>
          </p:nvPr>
        </p:nvPicPr>
        <p:blipFill>
          <a:blip r:embed="rId2"/>
          <a:stretch>
            <a:fillRect/>
          </a:stretch>
        </p:blipFill>
        <p:spPr>
          <a:xfrm>
            <a:off x="1566127" y="1993392"/>
            <a:ext cx="8457190" cy="3973735"/>
          </a:xfrm>
        </p:spPr>
      </p:pic>
    </p:spTree>
    <p:extLst>
      <p:ext uri="{BB962C8B-B14F-4D97-AF65-F5344CB8AC3E}">
        <p14:creationId xmlns:p14="http://schemas.microsoft.com/office/powerpoint/2010/main" val="2498022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EDF0-CAD0-EED0-580C-EA12B7A07C2B}"/>
              </a:ext>
            </a:extLst>
          </p:cNvPr>
          <p:cNvSpPr>
            <a:spLocks noGrp="1"/>
          </p:cNvSpPr>
          <p:nvPr>
            <p:ph type="title"/>
          </p:nvPr>
        </p:nvSpPr>
        <p:spPr/>
        <p:txBody>
          <a:bodyPr/>
          <a:lstStyle/>
          <a:p>
            <a:r>
              <a:rPr lang="en-US" dirty="0"/>
              <a:t>We are going to develop API for Products</a:t>
            </a:r>
          </a:p>
        </p:txBody>
      </p:sp>
      <p:sp>
        <p:nvSpPr>
          <p:cNvPr id="4" name="Content Placeholder 3">
            <a:extLst>
              <a:ext uri="{FF2B5EF4-FFF2-40B4-BE49-F238E27FC236}">
                <a16:creationId xmlns:a16="http://schemas.microsoft.com/office/drawing/2014/main" id="{91A4B0C7-CFAF-C259-FAA3-AF69FD58404E}"/>
              </a:ext>
            </a:extLst>
          </p:cNvPr>
          <p:cNvSpPr>
            <a:spLocks noGrp="1"/>
          </p:cNvSpPr>
          <p:nvPr>
            <p:ph idx="1"/>
          </p:nvPr>
        </p:nvSpPr>
        <p:spPr/>
        <p:txBody>
          <a:bodyPr/>
          <a:lstStyle/>
          <a:p>
            <a:r>
              <a:rPr lang="en-US" dirty="0"/>
              <a:t>We will be working with product name, description and price </a:t>
            </a:r>
          </a:p>
        </p:txBody>
      </p:sp>
    </p:spTree>
    <p:extLst>
      <p:ext uri="{BB962C8B-B14F-4D97-AF65-F5344CB8AC3E}">
        <p14:creationId xmlns:p14="http://schemas.microsoft.com/office/powerpoint/2010/main" val="2696185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EFD7-5775-ABAA-6E63-806DC31BE75C}"/>
              </a:ext>
            </a:extLst>
          </p:cNvPr>
          <p:cNvSpPr>
            <a:spLocks noGrp="1"/>
          </p:cNvSpPr>
          <p:nvPr>
            <p:ph type="title"/>
          </p:nvPr>
        </p:nvSpPr>
        <p:spPr/>
        <p:txBody>
          <a:bodyPr/>
          <a:lstStyle/>
          <a:p>
            <a:r>
              <a:rPr lang="en-US" dirty="0"/>
              <a:t>Create product model in model's directory </a:t>
            </a:r>
          </a:p>
        </p:txBody>
      </p:sp>
      <p:pic>
        <p:nvPicPr>
          <p:cNvPr id="5" name="Content Placeholder 4">
            <a:extLst>
              <a:ext uri="{FF2B5EF4-FFF2-40B4-BE49-F238E27FC236}">
                <a16:creationId xmlns:a16="http://schemas.microsoft.com/office/drawing/2014/main" id="{9A216A17-51E3-F813-C502-0311000BC4C7}"/>
              </a:ext>
            </a:extLst>
          </p:cNvPr>
          <p:cNvPicPr>
            <a:picLocks noGrp="1" noChangeAspect="1"/>
          </p:cNvPicPr>
          <p:nvPr>
            <p:ph idx="1"/>
          </p:nvPr>
        </p:nvPicPr>
        <p:blipFill>
          <a:blip r:embed="rId2"/>
          <a:stretch>
            <a:fillRect/>
          </a:stretch>
        </p:blipFill>
        <p:spPr>
          <a:xfrm>
            <a:off x="1717393" y="1938493"/>
            <a:ext cx="7678222" cy="3686689"/>
          </a:xfrm>
        </p:spPr>
      </p:pic>
    </p:spTree>
    <p:extLst>
      <p:ext uri="{BB962C8B-B14F-4D97-AF65-F5344CB8AC3E}">
        <p14:creationId xmlns:p14="http://schemas.microsoft.com/office/powerpoint/2010/main" val="849764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7E72-5298-E363-6682-789575F4CC45}"/>
              </a:ext>
            </a:extLst>
          </p:cNvPr>
          <p:cNvSpPr>
            <a:spLocks noGrp="1"/>
          </p:cNvSpPr>
          <p:nvPr>
            <p:ph type="title"/>
          </p:nvPr>
        </p:nvSpPr>
        <p:spPr/>
        <p:txBody>
          <a:bodyPr/>
          <a:lstStyle/>
          <a:p>
            <a:r>
              <a:rPr lang="en-US" dirty="0"/>
              <a:t>Create your productController.js file </a:t>
            </a:r>
          </a:p>
        </p:txBody>
      </p:sp>
      <p:pic>
        <p:nvPicPr>
          <p:cNvPr id="5" name="Content Placeholder 4">
            <a:extLst>
              <a:ext uri="{FF2B5EF4-FFF2-40B4-BE49-F238E27FC236}">
                <a16:creationId xmlns:a16="http://schemas.microsoft.com/office/drawing/2014/main" id="{2DE763C0-182F-0D54-8BFF-C38A981E0A9A}"/>
              </a:ext>
            </a:extLst>
          </p:cNvPr>
          <p:cNvPicPr>
            <a:picLocks noGrp="1" noChangeAspect="1"/>
          </p:cNvPicPr>
          <p:nvPr>
            <p:ph idx="1"/>
          </p:nvPr>
        </p:nvPicPr>
        <p:blipFill>
          <a:blip r:embed="rId2"/>
          <a:stretch>
            <a:fillRect/>
          </a:stretch>
        </p:blipFill>
        <p:spPr>
          <a:xfrm>
            <a:off x="1724100" y="1690688"/>
            <a:ext cx="8005116" cy="4082931"/>
          </a:xfrm>
        </p:spPr>
      </p:pic>
      <p:sp>
        <p:nvSpPr>
          <p:cNvPr id="6" name="Title 1">
            <a:extLst>
              <a:ext uri="{FF2B5EF4-FFF2-40B4-BE49-F238E27FC236}">
                <a16:creationId xmlns:a16="http://schemas.microsoft.com/office/drawing/2014/main" id="{D360C34B-B788-449E-1088-B4D06248A261}"/>
              </a:ext>
            </a:extLst>
          </p:cNvPr>
          <p:cNvSpPr txBox="1">
            <a:spLocks/>
          </p:cNvSpPr>
          <p:nvPr/>
        </p:nvSpPr>
        <p:spPr>
          <a:xfrm>
            <a:off x="838200" y="5943600"/>
            <a:ext cx="10399776" cy="7915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This function will take the product data from the API and store into the database</a:t>
            </a:r>
          </a:p>
        </p:txBody>
      </p:sp>
    </p:spTree>
    <p:extLst>
      <p:ext uri="{BB962C8B-B14F-4D97-AF65-F5344CB8AC3E}">
        <p14:creationId xmlns:p14="http://schemas.microsoft.com/office/powerpoint/2010/main" val="3425096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E925-CBA0-73AA-3D28-61629743CF6A}"/>
              </a:ext>
            </a:extLst>
          </p:cNvPr>
          <p:cNvSpPr>
            <a:spLocks noGrp="1"/>
          </p:cNvSpPr>
          <p:nvPr>
            <p:ph type="title"/>
          </p:nvPr>
        </p:nvSpPr>
        <p:spPr/>
        <p:txBody>
          <a:bodyPr/>
          <a:lstStyle/>
          <a:p>
            <a:r>
              <a:rPr lang="en-US" dirty="0"/>
              <a:t>Get all products</a:t>
            </a:r>
          </a:p>
        </p:txBody>
      </p:sp>
      <p:pic>
        <p:nvPicPr>
          <p:cNvPr id="5" name="Content Placeholder 4">
            <a:extLst>
              <a:ext uri="{FF2B5EF4-FFF2-40B4-BE49-F238E27FC236}">
                <a16:creationId xmlns:a16="http://schemas.microsoft.com/office/drawing/2014/main" id="{F416D558-389F-C211-72CA-92904F0C490F}"/>
              </a:ext>
            </a:extLst>
          </p:cNvPr>
          <p:cNvPicPr>
            <a:picLocks noGrp="1" noChangeAspect="1"/>
          </p:cNvPicPr>
          <p:nvPr>
            <p:ph idx="1"/>
          </p:nvPr>
        </p:nvPicPr>
        <p:blipFill>
          <a:blip r:embed="rId2"/>
          <a:stretch>
            <a:fillRect/>
          </a:stretch>
        </p:blipFill>
        <p:spPr>
          <a:xfrm>
            <a:off x="1744500" y="2313433"/>
            <a:ext cx="8702999" cy="3248302"/>
          </a:xfrm>
        </p:spPr>
      </p:pic>
    </p:spTree>
    <p:extLst>
      <p:ext uri="{BB962C8B-B14F-4D97-AF65-F5344CB8AC3E}">
        <p14:creationId xmlns:p14="http://schemas.microsoft.com/office/powerpoint/2010/main" val="872338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90DA-CBA2-775D-9163-0C6386A82C27}"/>
              </a:ext>
            </a:extLst>
          </p:cNvPr>
          <p:cNvSpPr>
            <a:spLocks noGrp="1"/>
          </p:cNvSpPr>
          <p:nvPr>
            <p:ph type="title"/>
          </p:nvPr>
        </p:nvSpPr>
        <p:spPr/>
        <p:txBody>
          <a:bodyPr/>
          <a:lstStyle/>
          <a:p>
            <a:r>
              <a:rPr lang="en-US" dirty="0"/>
              <a:t>Export the function to make it visible to other </a:t>
            </a:r>
            <a:r>
              <a:rPr lang="en-US" dirty="0" err="1"/>
              <a:t>js</a:t>
            </a:r>
            <a:r>
              <a:rPr lang="en-US" dirty="0"/>
              <a:t> files</a:t>
            </a:r>
          </a:p>
        </p:txBody>
      </p:sp>
      <p:pic>
        <p:nvPicPr>
          <p:cNvPr id="5" name="Content Placeholder 4">
            <a:extLst>
              <a:ext uri="{FF2B5EF4-FFF2-40B4-BE49-F238E27FC236}">
                <a16:creationId xmlns:a16="http://schemas.microsoft.com/office/drawing/2014/main" id="{8CC9A2C6-76B1-6567-A9AC-6A4C24CD6803}"/>
              </a:ext>
            </a:extLst>
          </p:cNvPr>
          <p:cNvPicPr>
            <a:picLocks noGrp="1" noChangeAspect="1"/>
          </p:cNvPicPr>
          <p:nvPr>
            <p:ph idx="1"/>
          </p:nvPr>
        </p:nvPicPr>
        <p:blipFill>
          <a:blip r:embed="rId2"/>
          <a:stretch>
            <a:fillRect/>
          </a:stretch>
        </p:blipFill>
        <p:spPr>
          <a:xfrm>
            <a:off x="2805300" y="1825625"/>
            <a:ext cx="6581399" cy="4351338"/>
          </a:xfrm>
        </p:spPr>
      </p:pic>
    </p:spTree>
    <p:extLst>
      <p:ext uri="{BB962C8B-B14F-4D97-AF65-F5344CB8AC3E}">
        <p14:creationId xmlns:p14="http://schemas.microsoft.com/office/powerpoint/2010/main" val="4062972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6E81-8DB8-4DC9-B245-E716D8D168C6}"/>
              </a:ext>
            </a:extLst>
          </p:cNvPr>
          <p:cNvSpPr>
            <a:spLocks noGrp="1"/>
          </p:cNvSpPr>
          <p:nvPr>
            <p:ph type="title"/>
          </p:nvPr>
        </p:nvSpPr>
        <p:spPr/>
        <p:txBody>
          <a:bodyPr/>
          <a:lstStyle/>
          <a:p>
            <a:r>
              <a:rPr lang="en-US" dirty="0"/>
              <a:t>Create the router file and map your function API end point</a:t>
            </a:r>
          </a:p>
        </p:txBody>
      </p:sp>
      <p:pic>
        <p:nvPicPr>
          <p:cNvPr id="5" name="Content Placeholder 4">
            <a:extLst>
              <a:ext uri="{FF2B5EF4-FFF2-40B4-BE49-F238E27FC236}">
                <a16:creationId xmlns:a16="http://schemas.microsoft.com/office/drawing/2014/main" id="{54D2DB9E-2E7B-2268-CE7C-628D37962AAF}"/>
              </a:ext>
            </a:extLst>
          </p:cNvPr>
          <p:cNvPicPr>
            <a:picLocks noGrp="1" noChangeAspect="1"/>
          </p:cNvPicPr>
          <p:nvPr>
            <p:ph idx="1"/>
          </p:nvPr>
        </p:nvPicPr>
        <p:blipFill>
          <a:blip r:embed="rId2"/>
          <a:stretch>
            <a:fillRect/>
          </a:stretch>
        </p:blipFill>
        <p:spPr>
          <a:xfrm>
            <a:off x="1680546" y="2658081"/>
            <a:ext cx="8830907" cy="2686425"/>
          </a:xfrm>
        </p:spPr>
      </p:pic>
    </p:spTree>
    <p:extLst>
      <p:ext uri="{BB962C8B-B14F-4D97-AF65-F5344CB8AC3E}">
        <p14:creationId xmlns:p14="http://schemas.microsoft.com/office/powerpoint/2010/main" val="2814252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4DBF-8994-12E6-05AB-069C87DFDA05}"/>
              </a:ext>
            </a:extLst>
          </p:cNvPr>
          <p:cNvSpPr>
            <a:spLocks noGrp="1"/>
          </p:cNvSpPr>
          <p:nvPr>
            <p:ph type="title"/>
          </p:nvPr>
        </p:nvSpPr>
        <p:spPr/>
        <p:txBody>
          <a:bodyPr/>
          <a:lstStyle/>
          <a:p>
            <a:r>
              <a:rPr lang="en-US" dirty="0"/>
              <a:t>Here use the middle where and pass the route and the routers </a:t>
            </a:r>
          </a:p>
        </p:txBody>
      </p:sp>
      <p:pic>
        <p:nvPicPr>
          <p:cNvPr id="5" name="Content Placeholder 4">
            <a:extLst>
              <a:ext uri="{FF2B5EF4-FFF2-40B4-BE49-F238E27FC236}">
                <a16:creationId xmlns:a16="http://schemas.microsoft.com/office/drawing/2014/main" id="{030931F8-8D95-CC35-30DE-F700D5E9DCA1}"/>
              </a:ext>
            </a:extLst>
          </p:cNvPr>
          <p:cNvPicPr>
            <a:picLocks noGrp="1" noChangeAspect="1"/>
          </p:cNvPicPr>
          <p:nvPr>
            <p:ph idx="1"/>
          </p:nvPr>
        </p:nvPicPr>
        <p:blipFill>
          <a:blip r:embed="rId2"/>
          <a:stretch>
            <a:fillRect/>
          </a:stretch>
        </p:blipFill>
        <p:spPr>
          <a:xfrm>
            <a:off x="1900792" y="1853057"/>
            <a:ext cx="8024656" cy="4351338"/>
          </a:xfrm>
        </p:spPr>
      </p:pic>
    </p:spTree>
    <p:extLst>
      <p:ext uri="{BB962C8B-B14F-4D97-AF65-F5344CB8AC3E}">
        <p14:creationId xmlns:p14="http://schemas.microsoft.com/office/powerpoint/2010/main" val="3218975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8198-6208-ED9C-FB72-8E5E5C6B417D}"/>
              </a:ext>
            </a:extLst>
          </p:cNvPr>
          <p:cNvSpPr>
            <a:spLocks noGrp="1"/>
          </p:cNvSpPr>
          <p:nvPr>
            <p:ph type="title"/>
          </p:nvPr>
        </p:nvSpPr>
        <p:spPr/>
        <p:txBody>
          <a:bodyPr/>
          <a:lstStyle/>
          <a:p>
            <a:r>
              <a:rPr lang="en-US" dirty="0"/>
              <a:t>Use postman to test the API</a:t>
            </a:r>
          </a:p>
        </p:txBody>
      </p:sp>
      <p:sp>
        <p:nvSpPr>
          <p:cNvPr id="3" name="Content Placeholder 2">
            <a:extLst>
              <a:ext uri="{FF2B5EF4-FFF2-40B4-BE49-F238E27FC236}">
                <a16:creationId xmlns:a16="http://schemas.microsoft.com/office/drawing/2014/main" id="{B242A075-CD8A-DBAC-0140-2F18574AA561}"/>
              </a:ext>
            </a:extLst>
          </p:cNvPr>
          <p:cNvSpPr>
            <a:spLocks noGrp="1"/>
          </p:cNvSpPr>
          <p:nvPr>
            <p:ph idx="1"/>
          </p:nvPr>
        </p:nvSpPr>
        <p:spPr/>
        <p:txBody>
          <a:bodyPr/>
          <a:lstStyle/>
          <a:p>
            <a:r>
              <a:rPr lang="en-US" dirty="0"/>
              <a:t>Open postman</a:t>
            </a:r>
          </a:p>
          <a:p>
            <a:r>
              <a:rPr lang="en-US" dirty="0"/>
              <a:t>Create your workspace</a:t>
            </a:r>
          </a:p>
          <a:p>
            <a:r>
              <a:rPr lang="en-US" dirty="0"/>
              <a:t>Setup the global variable to store the base URL</a:t>
            </a:r>
          </a:p>
          <a:p>
            <a:r>
              <a:rPr lang="en-US" dirty="0"/>
              <a:t>Create your post request and pass the data to API get the response and check the data into the </a:t>
            </a:r>
            <a:r>
              <a:rPr lang="en-US" dirty="0" err="1"/>
              <a:t>mongodb</a:t>
            </a:r>
            <a:r>
              <a:rPr lang="en-US" dirty="0"/>
              <a:t> database. </a:t>
            </a:r>
          </a:p>
        </p:txBody>
      </p:sp>
    </p:spTree>
    <p:extLst>
      <p:ext uri="{BB962C8B-B14F-4D97-AF65-F5344CB8AC3E}">
        <p14:creationId xmlns:p14="http://schemas.microsoft.com/office/powerpoint/2010/main" val="32699303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602B-CCF9-45BD-DF08-73BCF869EBF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1379CF7-B93F-32A0-9C8E-973536D035E2}"/>
              </a:ext>
            </a:extLst>
          </p:cNvPr>
          <p:cNvPicPr>
            <a:picLocks noGrp="1" noChangeAspect="1"/>
          </p:cNvPicPr>
          <p:nvPr>
            <p:ph idx="1"/>
          </p:nvPr>
        </p:nvPicPr>
        <p:blipFill>
          <a:blip r:embed="rId2"/>
          <a:stretch>
            <a:fillRect/>
          </a:stretch>
        </p:blipFill>
        <p:spPr>
          <a:xfrm>
            <a:off x="3147601" y="2076975"/>
            <a:ext cx="5896798" cy="3848637"/>
          </a:xfrm>
        </p:spPr>
      </p:pic>
      <p:sp>
        <p:nvSpPr>
          <p:cNvPr id="6" name="Rectangle 5">
            <a:extLst>
              <a:ext uri="{FF2B5EF4-FFF2-40B4-BE49-F238E27FC236}">
                <a16:creationId xmlns:a16="http://schemas.microsoft.com/office/drawing/2014/main" id="{82BA274A-69CF-D298-A38F-B0F13DC8192B}"/>
              </a:ext>
            </a:extLst>
          </p:cNvPr>
          <p:cNvSpPr/>
          <p:nvPr/>
        </p:nvSpPr>
        <p:spPr>
          <a:xfrm>
            <a:off x="4761039" y="2076975"/>
            <a:ext cx="1164273" cy="4376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C02864A-AD67-2A33-6467-0AB93D8774EF}"/>
              </a:ext>
            </a:extLst>
          </p:cNvPr>
          <p:cNvSpPr/>
          <p:nvPr/>
        </p:nvSpPr>
        <p:spPr>
          <a:xfrm>
            <a:off x="6833679" y="2585991"/>
            <a:ext cx="1267905" cy="47724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6210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C4B0-D5F7-C7FF-2C20-4F1E550394D1}"/>
              </a:ext>
            </a:extLst>
          </p:cNvPr>
          <p:cNvSpPr>
            <a:spLocks noGrp="1"/>
          </p:cNvSpPr>
          <p:nvPr>
            <p:ph type="title"/>
          </p:nvPr>
        </p:nvSpPr>
        <p:spPr/>
        <p:txBody>
          <a:bodyPr/>
          <a:lstStyle/>
          <a:p>
            <a:r>
              <a:rPr lang="en-US" dirty="0"/>
              <a:t>Software's Required</a:t>
            </a:r>
          </a:p>
        </p:txBody>
      </p:sp>
      <p:sp>
        <p:nvSpPr>
          <p:cNvPr id="3" name="Content Placeholder 2">
            <a:extLst>
              <a:ext uri="{FF2B5EF4-FFF2-40B4-BE49-F238E27FC236}">
                <a16:creationId xmlns:a16="http://schemas.microsoft.com/office/drawing/2014/main" id="{C76DA0A8-2B33-06D3-D7D5-84DFD6F1683A}"/>
              </a:ext>
            </a:extLst>
          </p:cNvPr>
          <p:cNvSpPr>
            <a:spLocks noGrp="1"/>
          </p:cNvSpPr>
          <p:nvPr>
            <p:ph idx="1"/>
          </p:nvPr>
        </p:nvSpPr>
        <p:spPr/>
        <p:txBody>
          <a:bodyPr/>
          <a:lstStyle/>
          <a:p>
            <a:r>
              <a:rPr lang="en-US" dirty="0"/>
              <a:t>Node (Server that run JS code)</a:t>
            </a:r>
          </a:p>
          <a:p>
            <a:r>
              <a:rPr lang="en-US" dirty="0"/>
              <a:t>NPM  (Package Manager)</a:t>
            </a:r>
          </a:p>
          <a:p>
            <a:r>
              <a:rPr lang="en-US" dirty="0" err="1"/>
              <a:t>MongoDb</a:t>
            </a:r>
            <a:r>
              <a:rPr lang="en-US" dirty="0"/>
              <a:t> (No SQL Database)</a:t>
            </a:r>
          </a:p>
          <a:p>
            <a:r>
              <a:rPr lang="en-US" dirty="0" err="1"/>
              <a:t>MongoDbCompass</a:t>
            </a:r>
            <a:r>
              <a:rPr lang="en-US" dirty="0"/>
              <a:t> (Software to visualize the database data)</a:t>
            </a:r>
          </a:p>
          <a:p>
            <a:r>
              <a:rPr lang="en-US" dirty="0"/>
              <a:t>VS Code (Text Editor)</a:t>
            </a:r>
          </a:p>
          <a:p>
            <a:r>
              <a:rPr lang="en-US" dirty="0"/>
              <a:t>Postman (Software for testing APIs)</a:t>
            </a:r>
          </a:p>
        </p:txBody>
      </p:sp>
      <p:pic>
        <p:nvPicPr>
          <p:cNvPr id="5" name="Picture 4" descr="A computer with a gear and a screen&#10;&#10;Description automatically generated">
            <a:extLst>
              <a:ext uri="{FF2B5EF4-FFF2-40B4-BE49-F238E27FC236}">
                <a16:creationId xmlns:a16="http://schemas.microsoft.com/office/drawing/2014/main" id="{89378EE2-77B6-8244-9548-AD4676280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898" y="284956"/>
            <a:ext cx="1485900" cy="1485900"/>
          </a:xfrm>
          <a:prstGeom prst="rect">
            <a:avLst/>
          </a:prstGeom>
        </p:spPr>
      </p:pic>
    </p:spTree>
    <p:extLst>
      <p:ext uri="{BB962C8B-B14F-4D97-AF65-F5344CB8AC3E}">
        <p14:creationId xmlns:p14="http://schemas.microsoft.com/office/powerpoint/2010/main" val="108104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C4C8C-7F0B-566F-35DB-9DC982F5EA28}"/>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603A6239-FCC7-24EB-A567-DA521DD8D0DE}"/>
              </a:ext>
            </a:extLst>
          </p:cNvPr>
          <p:cNvPicPr>
            <a:picLocks noGrp="1" noChangeAspect="1"/>
          </p:cNvPicPr>
          <p:nvPr>
            <p:ph idx="1"/>
          </p:nvPr>
        </p:nvPicPr>
        <p:blipFill>
          <a:blip r:embed="rId2"/>
          <a:stretch>
            <a:fillRect/>
          </a:stretch>
        </p:blipFill>
        <p:spPr>
          <a:xfrm>
            <a:off x="2072020" y="1825625"/>
            <a:ext cx="8047960" cy="4351338"/>
          </a:xfrm>
        </p:spPr>
      </p:pic>
      <p:sp>
        <p:nvSpPr>
          <p:cNvPr id="10" name="Rectangle 9">
            <a:extLst>
              <a:ext uri="{FF2B5EF4-FFF2-40B4-BE49-F238E27FC236}">
                <a16:creationId xmlns:a16="http://schemas.microsoft.com/office/drawing/2014/main" id="{69D9B453-9EB1-B151-FBC1-D6BF5934BC16}"/>
              </a:ext>
            </a:extLst>
          </p:cNvPr>
          <p:cNvSpPr/>
          <p:nvPr/>
        </p:nvSpPr>
        <p:spPr>
          <a:xfrm>
            <a:off x="1981263" y="2525031"/>
            <a:ext cx="2032953" cy="38276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6135E4-89E4-D7E1-0FE8-150852C9D076}"/>
              </a:ext>
            </a:extLst>
          </p:cNvPr>
          <p:cNvSpPr/>
          <p:nvPr/>
        </p:nvSpPr>
        <p:spPr>
          <a:xfrm>
            <a:off x="3560127" y="4551951"/>
            <a:ext cx="390081" cy="38276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5537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0FDC-C6AF-B5E6-D8ED-CA9B3F9CB5C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7BDE3D1-067E-DD17-A6ED-00779E062017}"/>
              </a:ext>
            </a:extLst>
          </p:cNvPr>
          <p:cNvPicPr>
            <a:picLocks noGrp="1" noChangeAspect="1"/>
          </p:cNvPicPr>
          <p:nvPr>
            <p:ph idx="1"/>
          </p:nvPr>
        </p:nvPicPr>
        <p:blipFill>
          <a:blip r:embed="rId2"/>
          <a:stretch>
            <a:fillRect/>
          </a:stretch>
        </p:blipFill>
        <p:spPr>
          <a:xfrm>
            <a:off x="1471937" y="1825625"/>
            <a:ext cx="9248125" cy="4351338"/>
          </a:xfrm>
        </p:spPr>
      </p:pic>
      <p:sp>
        <p:nvSpPr>
          <p:cNvPr id="6" name="Rectangle 5">
            <a:extLst>
              <a:ext uri="{FF2B5EF4-FFF2-40B4-BE49-F238E27FC236}">
                <a16:creationId xmlns:a16="http://schemas.microsoft.com/office/drawing/2014/main" id="{94E706CA-84A6-6862-58E5-BF5EDEAE09AE}"/>
              </a:ext>
            </a:extLst>
          </p:cNvPr>
          <p:cNvSpPr/>
          <p:nvPr/>
        </p:nvSpPr>
        <p:spPr>
          <a:xfrm>
            <a:off x="1539303" y="2631711"/>
            <a:ext cx="2218881" cy="96188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6918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F892-71DC-72EA-6192-6946B1E901D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97246EB-CFF6-17F3-772E-8C7404D920ED}"/>
              </a:ext>
            </a:extLst>
          </p:cNvPr>
          <p:cNvPicPr>
            <a:picLocks noGrp="1" noChangeAspect="1"/>
          </p:cNvPicPr>
          <p:nvPr>
            <p:ph idx="1"/>
          </p:nvPr>
        </p:nvPicPr>
        <p:blipFill>
          <a:blip r:embed="rId2"/>
          <a:stretch>
            <a:fillRect/>
          </a:stretch>
        </p:blipFill>
        <p:spPr>
          <a:xfrm>
            <a:off x="1928674" y="1825625"/>
            <a:ext cx="8334652" cy="4351338"/>
          </a:xfrm>
        </p:spPr>
      </p:pic>
      <p:sp>
        <p:nvSpPr>
          <p:cNvPr id="6" name="Rectangle 5">
            <a:extLst>
              <a:ext uri="{FF2B5EF4-FFF2-40B4-BE49-F238E27FC236}">
                <a16:creationId xmlns:a16="http://schemas.microsoft.com/office/drawing/2014/main" id="{E5C68253-60A0-0977-7ABB-AB57A884A8A1}"/>
              </a:ext>
            </a:extLst>
          </p:cNvPr>
          <p:cNvSpPr/>
          <p:nvPr/>
        </p:nvSpPr>
        <p:spPr>
          <a:xfrm>
            <a:off x="1828863" y="3502152"/>
            <a:ext cx="2218881" cy="2438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938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93E7-1C26-A437-CD06-F0CB2A7FCD9E}"/>
              </a:ext>
            </a:extLst>
          </p:cNvPr>
          <p:cNvSpPr>
            <a:spLocks noGrp="1"/>
          </p:cNvSpPr>
          <p:nvPr>
            <p:ph type="title"/>
          </p:nvPr>
        </p:nvSpPr>
        <p:spPr/>
        <p:txBody>
          <a:bodyPr/>
          <a:lstStyle/>
          <a:p>
            <a:r>
              <a:rPr lang="en-US" dirty="0"/>
              <a:t>Create </a:t>
            </a:r>
          </a:p>
        </p:txBody>
      </p:sp>
      <p:pic>
        <p:nvPicPr>
          <p:cNvPr id="5" name="Content Placeholder 4">
            <a:extLst>
              <a:ext uri="{FF2B5EF4-FFF2-40B4-BE49-F238E27FC236}">
                <a16:creationId xmlns:a16="http://schemas.microsoft.com/office/drawing/2014/main" id="{03584D59-D76A-354C-F22C-44BE094FA516}"/>
              </a:ext>
            </a:extLst>
          </p:cNvPr>
          <p:cNvPicPr>
            <a:picLocks noGrp="1" noChangeAspect="1"/>
          </p:cNvPicPr>
          <p:nvPr>
            <p:ph idx="1"/>
          </p:nvPr>
        </p:nvPicPr>
        <p:blipFill>
          <a:blip r:embed="rId2"/>
          <a:stretch>
            <a:fillRect/>
          </a:stretch>
        </p:blipFill>
        <p:spPr>
          <a:xfrm>
            <a:off x="1462145" y="1825625"/>
            <a:ext cx="9267709" cy="4351338"/>
          </a:xfrm>
        </p:spPr>
      </p:pic>
      <p:sp>
        <p:nvSpPr>
          <p:cNvPr id="6" name="Rectangle 5">
            <a:extLst>
              <a:ext uri="{FF2B5EF4-FFF2-40B4-BE49-F238E27FC236}">
                <a16:creationId xmlns:a16="http://schemas.microsoft.com/office/drawing/2014/main" id="{32C51433-D675-0997-8910-7E702E49A247}"/>
              </a:ext>
            </a:extLst>
          </p:cNvPr>
          <p:cNvSpPr/>
          <p:nvPr/>
        </p:nvSpPr>
        <p:spPr>
          <a:xfrm>
            <a:off x="1462145" y="1825624"/>
            <a:ext cx="9483223" cy="321271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826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93E7-1C26-A437-CD06-F0CB2A7FCD9E}"/>
              </a:ext>
            </a:extLst>
          </p:cNvPr>
          <p:cNvSpPr>
            <a:spLocks noGrp="1"/>
          </p:cNvSpPr>
          <p:nvPr>
            <p:ph type="title"/>
          </p:nvPr>
        </p:nvSpPr>
        <p:spPr/>
        <p:txBody>
          <a:bodyPr/>
          <a:lstStyle/>
          <a:p>
            <a:r>
              <a:rPr lang="en-US" dirty="0"/>
              <a:t>Setup the URL as global variable</a:t>
            </a:r>
          </a:p>
        </p:txBody>
      </p:sp>
      <p:pic>
        <p:nvPicPr>
          <p:cNvPr id="15" name="Content Placeholder 14">
            <a:extLst>
              <a:ext uri="{FF2B5EF4-FFF2-40B4-BE49-F238E27FC236}">
                <a16:creationId xmlns:a16="http://schemas.microsoft.com/office/drawing/2014/main" id="{69084DD9-0CB1-085E-3662-4D91A0A916DB}"/>
              </a:ext>
            </a:extLst>
          </p:cNvPr>
          <p:cNvPicPr>
            <a:picLocks noGrp="1" noChangeAspect="1"/>
          </p:cNvPicPr>
          <p:nvPr>
            <p:ph idx="1"/>
          </p:nvPr>
        </p:nvPicPr>
        <p:blipFill>
          <a:blip r:embed="rId2"/>
          <a:stretch>
            <a:fillRect/>
          </a:stretch>
        </p:blipFill>
        <p:spPr>
          <a:xfrm>
            <a:off x="838200" y="2143627"/>
            <a:ext cx="10515600" cy="3715333"/>
          </a:xfrm>
        </p:spPr>
      </p:pic>
      <p:sp>
        <p:nvSpPr>
          <p:cNvPr id="16" name="Rectangle 15">
            <a:extLst>
              <a:ext uri="{FF2B5EF4-FFF2-40B4-BE49-F238E27FC236}">
                <a16:creationId xmlns:a16="http://schemas.microsoft.com/office/drawing/2014/main" id="{5EABC7C0-17D6-FEB1-E1CF-487511A91117}"/>
              </a:ext>
            </a:extLst>
          </p:cNvPr>
          <p:cNvSpPr/>
          <p:nvPr/>
        </p:nvSpPr>
        <p:spPr>
          <a:xfrm>
            <a:off x="838201" y="3118104"/>
            <a:ext cx="524256" cy="3749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481FD2E-0399-89E0-284A-E161437836A2}"/>
              </a:ext>
            </a:extLst>
          </p:cNvPr>
          <p:cNvSpPr/>
          <p:nvPr/>
        </p:nvSpPr>
        <p:spPr>
          <a:xfrm>
            <a:off x="1362457" y="3006852"/>
            <a:ext cx="1984247" cy="2225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5340E7F-6942-FAA8-0B4E-6452A04AA90F}"/>
              </a:ext>
            </a:extLst>
          </p:cNvPr>
          <p:cNvSpPr/>
          <p:nvPr/>
        </p:nvSpPr>
        <p:spPr>
          <a:xfrm>
            <a:off x="3453385" y="3890041"/>
            <a:ext cx="7473695" cy="2225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071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51F91-E977-BAB7-7F7A-9041D534565E}"/>
              </a:ext>
            </a:extLst>
          </p:cNvPr>
          <p:cNvSpPr>
            <a:spLocks noGrp="1"/>
          </p:cNvSpPr>
          <p:nvPr>
            <p:ph type="title"/>
          </p:nvPr>
        </p:nvSpPr>
        <p:spPr/>
        <p:txBody>
          <a:bodyPr>
            <a:normAutofit/>
          </a:bodyPr>
          <a:lstStyle/>
          <a:p>
            <a:r>
              <a:rPr lang="en-US" dirty="0"/>
              <a:t>Create a collection and add a request in the collection</a:t>
            </a:r>
          </a:p>
        </p:txBody>
      </p:sp>
      <p:pic>
        <p:nvPicPr>
          <p:cNvPr id="5" name="Content Placeholder 4">
            <a:extLst>
              <a:ext uri="{FF2B5EF4-FFF2-40B4-BE49-F238E27FC236}">
                <a16:creationId xmlns:a16="http://schemas.microsoft.com/office/drawing/2014/main" id="{D4DABD44-6B17-5ED9-ED6F-60E93A42F424}"/>
              </a:ext>
            </a:extLst>
          </p:cNvPr>
          <p:cNvPicPr>
            <a:picLocks noGrp="1" noChangeAspect="1"/>
          </p:cNvPicPr>
          <p:nvPr>
            <p:ph idx="1"/>
          </p:nvPr>
        </p:nvPicPr>
        <p:blipFill>
          <a:blip r:embed="rId2"/>
          <a:stretch>
            <a:fillRect/>
          </a:stretch>
        </p:blipFill>
        <p:spPr>
          <a:xfrm>
            <a:off x="3361944" y="1831714"/>
            <a:ext cx="6010656" cy="4606297"/>
          </a:xfrm>
        </p:spPr>
      </p:pic>
      <p:sp>
        <p:nvSpPr>
          <p:cNvPr id="6" name="Rectangle 5">
            <a:extLst>
              <a:ext uri="{FF2B5EF4-FFF2-40B4-BE49-F238E27FC236}">
                <a16:creationId xmlns:a16="http://schemas.microsoft.com/office/drawing/2014/main" id="{00114D41-F342-B790-4904-A7F903B98FFC}"/>
              </a:ext>
            </a:extLst>
          </p:cNvPr>
          <p:cNvSpPr/>
          <p:nvPr/>
        </p:nvSpPr>
        <p:spPr>
          <a:xfrm>
            <a:off x="4331209" y="3317748"/>
            <a:ext cx="1914143" cy="31242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44304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1B9B-A047-6CAF-ED9B-CC3C931779D0}"/>
              </a:ext>
            </a:extLst>
          </p:cNvPr>
          <p:cNvSpPr>
            <a:spLocks noGrp="1"/>
          </p:cNvSpPr>
          <p:nvPr>
            <p:ph type="title"/>
          </p:nvPr>
        </p:nvSpPr>
        <p:spPr>
          <a:xfrm>
            <a:off x="161544" y="315384"/>
            <a:ext cx="4026408" cy="1440264"/>
          </a:xfrm>
        </p:spPr>
        <p:txBody>
          <a:bodyPr>
            <a:noAutofit/>
          </a:bodyPr>
          <a:lstStyle/>
          <a:p>
            <a:r>
              <a:rPr lang="en-US" sz="3600" dirty="0"/>
              <a:t>Send the API request and check response</a:t>
            </a:r>
          </a:p>
        </p:txBody>
      </p:sp>
      <p:pic>
        <p:nvPicPr>
          <p:cNvPr id="9" name="Content Placeholder 8">
            <a:extLst>
              <a:ext uri="{FF2B5EF4-FFF2-40B4-BE49-F238E27FC236}">
                <a16:creationId xmlns:a16="http://schemas.microsoft.com/office/drawing/2014/main" id="{DAD1688D-50B4-82C9-F8A3-061E14662E92}"/>
              </a:ext>
            </a:extLst>
          </p:cNvPr>
          <p:cNvPicPr>
            <a:picLocks noGrp="1" noChangeAspect="1"/>
          </p:cNvPicPr>
          <p:nvPr>
            <p:ph idx="1"/>
          </p:nvPr>
        </p:nvPicPr>
        <p:blipFill>
          <a:blip r:embed="rId2"/>
          <a:stretch>
            <a:fillRect/>
          </a:stretch>
        </p:blipFill>
        <p:spPr>
          <a:xfrm>
            <a:off x="4462825" y="200999"/>
            <a:ext cx="7659071" cy="6456002"/>
          </a:xfrm>
        </p:spPr>
      </p:pic>
      <p:sp>
        <p:nvSpPr>
          <p:cNvPr id="10" name="Rectangle 9">
            <a:extLst>
              <a:ext uri="{FF2B5EF4-FFF2-40B4-BE49-F238E27FC236}">
                <a16:creationId xmlns:a16="http://schemas.microsoft.com/office/drawing/2014/main" id="{D4B66EEE-7FC3-AEBB-2C93-85CC0F903AED}"/>
              </a:ext>
            </a:extLst>
          </p:cNvPr>
          <p:cNvSpPr/>
          <p:nvPr/>
        </p:nvSpPr>
        <p:spPr>
          <a:xfrm>
            <a:off x="4462825" y="863376"/>
            <a:ext cx="529799" cy="37106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6B4D5C4-F691-D26F-1448-E57539AC7B0F}"/>
              </a:ext>
            </a:extLst>
          </p:cNvPr>
          <p:cNvSpPr/>
          <p:nvPr/>
        </p:nvSpPr>
        <p:spPr>
          <a:xfrm>
            <a:off x="4992624" y="1258824"/>
            <a:ext cx="2148840" cy="24079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FECAA49-C4CF-0A43-8E00-9D5A1F37BC98}"/>
              </a:ext>
            </a:extLst>
          </p:cNvPr>
          <p:cNvSpPr/>
          <p:nvPr/>
        </p:nvSpPr>
        <p:spPr>
          <a:xfrm>
            <a:off x="7199378" y="1162812"/>
            <a:ext cx="2337814" cy="37106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6F98C34-829E-0890-A2B6-F3F24FFA706B}"/>
              </a:ext>
            </a:extLst>
          </p:cNvPr>
          <p:cNvSpPr/>
          <p:nvPr/>
        </p:nvSpPr>
        <p:spPr>
          <a:xfrm>
            <a:off x="7199378" y="2046732"/>
            <a:ext cx="2493262" cy="74218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817913-14F0-FC42-B651-2956B4C384EB}"/>
              </a:ext>
            </a:extLst>
          </p:cNvPr>
          <p:cNvSpPr/>
          <p:nvPr/>
        </p:nvSpPr>
        <p:spPr>
          <a:xfrm>
            <a:off x="7121654" y="4165092"/>
            <a:ext cx="3137914" cy="19156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8583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77B91-F602-C189-1E2C-A82CF4F7188E}"/>
              </a:ext>
            </a:extLst>
          </p:cNvPr>
          <p:cNvSpPr>
            <a:spLocks noGrp="1"/>
          </p:cNvSpPr>
          <p:nvPr>
            <p:ph type="title"/>
          </p:nvPr>
        </p:nvSpPr>
        <p:spPr/>
        <p:txBody>
          <a:bodyPr/>
          <a:lstStyle/>
          <a:p>
            <a:r>
              <a:rPr lang="en-US" dirty="0"/>
              <a:t>Install </a:t>
            </a:r>
            <a:r>
              <a:rPr lang="en-US" dirty="0" err="1"/>
              <a:t>cors</a:t>
            </a:r>
            <a:r>
              <a:rPr lang="en-US" dirty="0"/>
              <a:t> module and use it as middleware</a:t>
            </a:r>
          </a:p>
        </p:txBody>
      </p:sp>
      <p:sp>
        <p:nvSpPr>
          <p:cNvPr id="3" name="Content Placeholder 2">
            <a:extLst>
              <a:ext uri="{FF2B5EF4-FFF2-40B4-BE49-F238E27FC236}">
                <a16:creationId xmlns:a16="http://schemas.microsoft.com/office/drawing/2014/main" id="{E051C5D6-61B4-DA99-8885-8E599C6FD87E}"/>
              </a:ext>
            </a:extLst>
          </p:cNvPr>
          <p:cNvSpPr>
            <a:spLocks noGrp="1"/>
          </p:cNvSpPr>
          <p:nvPr>
            <p:ph idx="1"/>
          </p:nvPr>
        </p:nvSpPr>
        <p:spPr/>
        <p:txBody>
          <a:bodyPr/>
          <a:lstStyle/>
          <a:p>
            <a:r>
              <a:rPr lang="en-US" dirty="0" err="1"/>
              <a:t>npm</a:t>
            </a:r>
            <a:r>
              <a:rPr lang="en-US" dirty="0"/>
              <a:t> </a:t>
            </a:r>
            <a:r>
              <a:rPr lang="en-US" dirty="0" err="1"/>
              <a:t>i</a:t>
            </a:r>
            <a:r>
              <a:rPr lang="en-US" dirty="0"/>
              <a:t> </a:t>
            </a:r>
            <a:r>
              <a:rPr lang="en-US" dirty="0" err="1"/>
              <a:t>cors</a:t>
            </a:r>
            <a:endParaRPr lang="en-US" dirty="0"/>
          </a:p>
          <a:p>
            <a:endParaRPr lang="en-US" dirty="0"/>
          </a:p>
          <a:p>
            <a:r>
              <a:rPr lang="en-US" dirty="0"/>
              <a:t>What is </a:t>
            </a:r>
            <a:r>
              <a:rPr lang="en-US" dirty="0" err="1"/>
              <a:t>cors</a:t>
            </a:r>
            <a:r>
              <a:rPr lang="en-US" dirty="0"/>
              <a:t>? </a:t>
            </a:r>
          </a:p>
          <a:p>
            <a:pPr marL="0" indent="0">
              <a:buNone/>
            </a:pPr>
            <a:r>
              <a:rPr lang="en-US" dirty="0"/>
              <a:t>CORS stands for Cross-Origin Resource Sharing. It is a security feature implemented by web browsers that controls and restricts web pages' ability to make requests to a different domain (origin) than the one that served the web page. CORS is an important security measure to prevent cross-origin attacks, like Cross-Site Request Forgery (CSRF) and Cross-Site Scripting (XSS).</a:t>
            </a:r>
          </a:p>
          <a:p>
            <a:pPr lvl="1"/>
            <a:endParaRPr lang="en-US" dirty="0"/>
          </a:p>
        </p:txBody>
      </p:sp>
    </p:spTree>
    <p:extLst>
      <p:ext uri="{BB962C8B-B14F-4D97-AF65-F5344CB8AC3E}">
        <p14:creationId xmlns:p14="http://schemas.microsoft.com/office/powerpoint/2010/main" val="2063332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3304-848E-BA54-4262-0C4133606522}"/>
              </a:ext>
            </a:extLst>
          </p:cNvPr>
          <p:cNvSpPr>
            <a:spLocks noGrp="1"/>
          </p:cNvSpPr>
          <p:nvPr>
            <p:ph type="title"/>
          </p:nvPr>
        </p:nvSpPr>
        <p:spPr/>
        <p:txBody>
          <a:bodyPr/>
          <a:lstStyle/>
          <a:p>
            <a:r>
              <a:rPr lang="en-US" dirty="0"/>
              <a:t>Server.js code will look like that</a:t>
            </a:r>
          </a:p>
        </p:txBody>
      </p:sp>
      <p:pic>
        <p:nvPicPr>
          <p:cNvPr id="5" name="Content Placeholder 4">
            <a:extLst>
              <a:ext uri="{FF2B5EF4-FFF2-40B4-BE49-F238E27FC236}">
                <a16:creationId xmlns:a16="http://schemas.microsoft.com/office/drawing/2014/main" id="{2F1DD50C-0AAF-13B1-82A3-17BFEDC3CA45}"/>
              </a:ext>
            </a:extLst>
          </p:cNvPr>
          <p:cNvPicPr>
            <a:picLocks noGrp="1" noChangeAspect="1"/>
          </p:cNvPicPr>
          <p:nvPr>
            <p:ph idx="1"/>
          </p:nvPr>
        </p:nvPicPr>
        <p:blipFill>
          <a:blip r:embed="rId2"/>
          <a:stretch>
            <a:fillRect/>
          </a:stretch>
        </p:blipFill>
        <p:spPr>
          <a:xfrm>
            <a:off x="2237836" y="2505660"/>
            <a:ext cx="7716327" cy="2991267"/>
          </a:xfrm>
        </p:spPr>
      </p:pic>
    </p:spTree>
    <p:extLst>
      <p:ext uri="{BB962C8B-B14F-4D97-AF65-F5344CB8AC3E}">
        <p14:creationId xmlns:p14="http://schemas.microsoft.com/office/powerpoint/2010/main" val="24418273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E3166-F83B-BC25-4BC8-543A46F227EB}"/>
              </a:ext>
            </a:extLst>
          </p:cNvPr>
          <p:cNvSpPr>
            <a:spLocks noGrp="1"/>
          </p:cNvSpPr>
          <p:nvPr>
            <p:ph type="title"/>
          </p:nvPr>
        </p:nvSpPr>
        <p:spPr/>
        <p:txBody>
          <a:bodyPr/>
          <a:lstStyle/>
          <a:p>
            <a:r>
              <a:rPr lang="en-US" dirty="0"/>
              <a:t>Let's make all APIs for product </a:t>
            </a:r>
          </a:p>
        </p:txBody>
      </p:sp>
      <p:sp>
        <p:nvSpPr>
          <p:cNvPr id="3" name="Content Placeholder 2">
            <a:extLst>
              <a:ext uri="{FF2B5EF4-FFF2-40B4-BE49-F238E27FC236}">
                <a16:creationId xmlns:a16="http://schemas.microsoft.com/office/drawing/2014/main" id="{4A9C7777-673B-ED65-4473-5B1D1CC288A2}"/>
              </a:ext>
            </a:extLst>
          </p:cNvPr>
          <p:cNvSpPr>
            <a:spLocks noGrp="1"/>
          </p:cNvSpPr>
          <p:nvPr>
            <p:ph idx="1"/>
          </p:nvPr>
        </p:nvSpPr>
        <p:spPr/>
        <p:txBody>
          <a:bodyPr/>
          <a:lstStyle/>
          <a:p>
            <a:r>
              <a:rPr lang="en-US" dirty="0"/>
              <a:t>Update</a:t>
            </a:r>
          </a:p>
          <a:p>
            <a:r>
              <a:rPr lang="en-US" dirty="0"/>
              <a:t>Delete</a:t>
            </a:r>
          </a:p>
          <a:p>
            <a:r>
              <a:rPr lang="en-US" dirty="0"/>
              <a:t>Get All</a:t>
            </a:r>
          </a:p>
        </p:txBody>
      </p:sp>
      <p:pic>
        <p:nvPicPr>
          <p:cNvPr id="7" name="Picture 6" descr="A screenshot of a computer&#10;&#10;Description automatically generated">
            <a:extLst>
              <a:ext uri="{FF2B5EF4-FFF2-40B4-BE49-F238E27FC236}">
                <a16:creationId xmlns:a16="http://schemas.microsoft.com/office/drawing/2014/main" id="{2B7FFBEF-A8AA-1CB0-7E4B-7009B9F32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3635" y="1690688"/>
            <a:ext cx="4711114" cy="2454021"/>
          </a:xfrm>
          <a:prstGeom prst="rect">
            <a:avLst/>
          </a:prstGeom>
        </p:spPr>
      </p:pic>
    </p:spTree>
    <p:extLst>
      <p:ext uri="{BB962C8B-B14F-4D97-AF65-F5344CB8AC3E}">
        <p14:creationId xmlns:p14="http://schemas.microsoft.com/office/powerpoint/2010/main" val="327746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6E93-B76A-EAFA-4A2C-C06B5F2DC5B9}"/>
              </a:ext>
            </a:extLst>
          </p:cNvPr>
          <p:cNvSpPr>
            <a:spLocks noGrp="1"/>
          </p:cNvSpPr>
          <p:nvPr>
            <p:ph type="title"/>
          </p:nvPr>
        </p:nvSpPr>
        <p:spPr/>
        <p:txBody>
          <a:bodyPr/>
          <a:lstStyle/>
          <a:p>
            <a:r>
              <a:rPr lang="en-US" dirty="0"/>
              <a:t>What is node? </a:t>
            </a:r>
          </a:p>
        </p:txBody>
      </p:sp>
      <p:sp>
        <p:nvSpPr>
          <p:cNvPr id="3" name="Content Placeholder 2">
            <a:extLst>
              <a:ext uri="{FF2B5EF4-FFF2-40B4-BE49-F238E27FC236}">
                <a16:creationId xmlns:a16="http://schemas.microsoft.com/office/drawing/2014/main" id="{5F72FA3D-5FF8-124D-305E-7696A495D9C0}"/>
              </a:ext>
            </a:extLst>
          </p:cNvPr>
          <p:cNvSpPr>
            <a:spLocks noGrp="1"/>
          </p:cNvSpPr>
          <p:nvPr>
            <p:ph idx="1"/>
          </p:nvPr>
        </p:nvSpPr>
        <p:spPr/>
        <p:txBody>
          <a:bodyPr/>
          <a:lstStyle/>
          <a:p>
            <a:r>
              <a:rPr lang="en-US" dirty="0"/>
              <a:t>Node.js is an open-source, cross-platform runtime environment built on Chrome’s V8 Engine.</a:t>
            </a:r>
          </a:p>
          <a:p>
            <a:r>
              <a:rPr lang="en-US" dirty="0"/>
              <a:t>It is used to develop highly scalable backend as well as server-side applications.</a:t>
            </a:r>
          </a:p>
          <a:p>
            <a:r>
              <a:rPr lang="en-US" dirty="0"/>
              <a:t>Node.js uses a single-threaded event loop architecture.</a:t>
            </a:r>
          </a:p>
        </p:txBody>
      </p:sp>
      <p:pic>
        <p:nvPicPr>
          <p:cNvPr id="5" name="Picture 4" descr="A group of black and green hexagons&#10;&#10;Description automatically generated">
            <a:extLst>
              <a:ext uri="{FF2B5EF4-FFF2-40B4-BE49-F238E27FC236}">
                <a16:creationId xmlns:a16="http://schemas.microsoft.com/office/drawing/2014/main" id="{F919D7B3-5D97-793E-F101-BA1757B44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7841" y="365125"/>
            <a:ext cx="1914525" cy="1171575"/>
          </a:xfrm>
          <a:prstGeom prst="rect">
            <a:avLst/>
          </a:prstGeom>
        </p:spPr>
      </p:pic>
    </p:spTree>
    <p:extLst>
      <p:ext uri="{BB962C8B-B14F-4D97-AF65-F5344CB8AC3E}">
        <p14:creationId xmlns:p14="http://schemas.microsoft.com/office/powerpoint/2010/main" val="7895679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9517-06D2-549E-3FC3-A282B8EB9483}"/>
              </a:ext>
            </a:extLst>
          </p:cNvPr>
          <p:cNvSpPr>
            <a:spLocks noGrp="1"/>
          </p:cNvSpPr>
          <p:nvPr>
            <p:ph type="title"/>
          </p:nvPr>
        </p:nvSpPr>
        <p:spPr/>
        <p:txBody>
          <a:bodyPr/>
          <a:lstStyle/>
          <a:p>
            <a:r>
              <a:rPr lang="en-US" dirty="0"/>
              <a:t>Update product by Id</a:t>
            </a:r>
          </a:p>
        </p:txBody>
      </p:sp>
      <p:pic>
        <p:nvPicPr>
          <p:cNvPr id="5" name="Content Placeholder 4">
            <a:extLst>
              <a:ext uri="{FF2B5EF4-FFF2-40B4-BE49-F238E27FC236}">
                <a16:creationId xmlns:a16="http://schemas.microsoft.com/office/drawing/2014/main" id="{512DF9CD-4D17-18A9-4AF1-767D9EB4E425}"/>
              </a:ext>
            </a:extLst>
          </p:cNvPr>
          <p:cNvPicPr>
            <a:picLocks noGrp="1" noChangeAspect="1"/>
          </p:cNvPicPr>
          <p:nvPr>
            <p:ph idx="1"/>
          </p:nvPr>
        </p:nvPicPr>
        <p:blipFill>
          <a:blip r:embed="rId2"/>
          <a:stretch>
            <a:fillRect/>
          </a:stretch>
        </p:blipFill>
        <p:spPr>
          <a:xfrm>
            <a:off x="693832" y="2478024"/>
            <a:ext cx="10659968" cy="2951701"/>
          </a:xfrm>
        </p:spPr>
      </p:pic>
    </p:spTree>
    <p:extLst>
      <p:ext uri="{BB962C8B-B14F-4D97-AF65-F5344CB8AC3E}">
        <p14:creationId xmlns:p14="http://schemas.microsoft.com/office/powerpoint/2010/main" val="440036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606A-485A-7CD3-74C3-0B6A1EC83EC3}"/>
              </a:ext>
            </a:extLst>
          </p:cNvPr>
          <p:cNvSpPr>
            <a:spLocks noGrp="1"/>
          </p:cNvSpPr>
          <p:nvPr>
            <p:ph type="title"/>
          </p:nvPr>
        </p:nvSpPr>
        <p:spPr/>
        <p:txBody>
          <a:bodyPr/>
          <a:lstStyle/>
          <a:p>
            <a:r>
              <a:rPr lang="en-US" dirty="0"/>
              <a:t>Get All Products</a:t>
            </a:r>
          </a:p>
        </p:txBody>
      </p:sp>
      <p:pic>
        <p:nvPicPr>
          <p:cNvPr id="5" name="Content Placeholder 4">
            <a:extLst>
              <a:ext uri="{FF2B5EF4-FFF2-40B4-BE49-F238E27FC236}">
                <a16:creationId xmlns:a16="http://schemas.microsoft.com/office/drawing/2014/main" id="{DCE99F7E-3982-72B2-6BA0-59A86B295CF7}"/>
              </a:ext>
            </a:extLst>
          </p:cNvPr>
          <p:cNvPicPr>
            <a:picLocks noGrp="1" noChangeAspect="1"/>
          </p:cNvPicPr>
          <p:nvPr>
            <p:ph idx="1"/>
          </p:nvPr>
        </p:nvPicPr>
        <p:blipFill>
          <a:blip r:embed="rId2"/>
          <a:stretch>
            <a:fillRect/>
          </a:stretch>
        </p:blipFill>
        <p:spPr>
          <a:xfrm>
            <a:off x="2424055" y="2202025"/>
            <a:ext cx="7596700" cy="3283224"/>
          </a:xfrm>
        </p:spPr>
      </p:pic>
    </p:spTree>
    <p:extLst>
      <p:ext uri="{BB962C8B-B14F-4D97-AF65-F5344CB8AC3E}">
        <p14:creationId xmlns:p14="http://schemas.microsoft.com/office/powerpoint/2010/main" val="15592741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A7A7-5B57-2C1E-C382-7EA2364F35BB}"/>
              </a:ext>
            </a:extLst>
          </p:cNvPr>
          <p:cNvSpPr>
            <a:spLocks noGrp="1"/>
          </p:cNvSpPr>
          <p:nvPr>
            <p:ph type="title"/>
          </p:nvPr>
        </p:nvSpPr>
        <p:spPr/>
        <p:txBody>
          <a:bodyPr/>
          <a:lstStyle/>
          <a:p>
            <a:r>
              <a:rPr lang="en-US" dirty="0"/>
              <a:t>Delete product by Id</a:t>
            </a:r>
          </a:p>
        </p:txBody>
      </p:sp>
      <p:pic>
        <p:nvPicPr>
          <p:cNvPr id="5" name="Content Placeholder 4">
            <a:extLst>
              <a:ext uri="{FF2B5EF4-FFF2-40B4-BE49-F238E27FC236}">
                <a16:creationId xmlns:a16="http://schemas.microsoft.com/office/drawing/2014/main" id="{34589359-BC8E-EBAD-2EA5-D51F53F017AF}"/>
              </a:ext>
            </a:extLst>
          </p:cNvPr>
          <p:cNvPicPr>
            <a:picLocks noGrp="1" noChangeAspect="1"/>
          </p:cNvPicPr>
          <p:nvPr>
            <p:ph idx="1"/>
          </p:nvPr>
        </p:nvPicPr>
        <p:blipFill>
          <a:blip r:embed="rId2"/>
          <a:stretch>
            <a:fillRect/>
          </a:stretch>
        </p:blipFill>
        <p:spPr>
          <a:xfrm>
            <a:off x="2048138" y="2057400"/>
            <a:ext cx="8574906" cy="3567161"/>
          </a:xfrm>
        </p:spPr>
      </p:pic>
    </p:spTree>
    <p:extLst>
      <p:ext uri="{BB962C8B-B14F-4D97-AF65-F5344CB8AC3E}">
        <p14:creationId xmlns:p14="http://schemas.microsoft.com/office/powerpoint/2010/main" val="3907674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5342-0999-4835-90CF-99AE69CC9108}"/>
              </a:ext>
            </a:extLst>
          </p:cNvPr>
          <p:cNvSpPr>
            <a:spLocks noGrp="1"/>
          </p:cNvSpPr>
          <p:nvPr>
            <p:ph type="title"/>
          </p:nvPr>
        </p:nvSpPr>
        <p:spPr/>
        <p:txBody>
          <a:bodyPr/>
          <a:lstStyle/>
          <a:p>
            <a:r>
              <a:rPr lang="en-US" dirty="0"/>
              <a:t>Export modules </a:t>
            </a:r>
          </a:p>
        </p:txBody>
      </p:sp>
      <p:pic>
        <p:nvPicPr>
          <p:cNvPr id="5" name="Content Placeholder 4">
            <a:extLst>
              <a:ext uri="{FF2B5EF4-FFF2-40B4-BE49-F238E27FC236}">
                <a16:creationId xmlns:a16="http://schemas.microsoft.com/office/drawing/2014/main" id="{B64A9314-44B4-0182-02AA-3252A0BF9AC0}"/>
              </a:ext>
            </a:extLst>
          </p:cNvPr>
          <p:cNvPicPr>
            <a:picLocks noGrp="1" noChangeAspect="1"/>
          </p:cNvPicPr>
          <p:nvPr>
            <p:ph idx="1"/>
          </p:nvPr>
        </p:nvPicPr>
        <p:blipFill>
          <a:blip r:embed="rId2"/>
          <a:stretch>
            <a:fillRect/>
          </a:stretch>
        </p:blipFill>
        <p:spPr>
          <a:xfrm>
            <a:off x="2526047" y="2532888"/>
            <a:ext cx="6381833" cy="2524681"/>
          </a:xfrm>
        </p:spPr>
      </p:pic>
    </p:spTree>
    <p:extLst>
      <p:ext uri="{BB962C8B-B14F-4D97-AF65-F5344CB8AC3E}">
        <p14:creationId xmlns:p14="http://schemas.microsoft.com/office/powerpoint/2010/main" val="25913630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4EEF-3398-FF7D-1976-9B2730DB6FEE}"/>
              </a:ext>
            </a:extLst>
          </p:cNvPr>
          <p:cNvSpPr>
            <a:spLocks noGrp="1"/>
          </p:cNvSpPr>
          <p:nvPr>
            <p:ph type="title"/>
          </p:nvPr>
        </p:nvSpPr>
        <p:spPr/>
        <p:txBody>
          <a:bodyPr/>
          <a:lstStyle/>
          <a:p>
            <a:r>
              <a:rPr lang="en-US" dirty="0"/>
              <a:t>Status Codes</a:t>
            </a:r>
          </a:p>
        </p:txBody>
      </p:sp>
      <p:pic>
        <p:nvPicPr>
          <p:cNvPr id="5" name="Content Placeholder 4" descr="A colorful cubes with text&#10;&#10;Description automatically generated with medium confidence">
            <a:extLst>
              <a:ext uri="{FF2B5EF4-FFF2-40B4-BE49-F238E27FC236}">
                <a16:creationId xmlns:a16="http://schemas.microsoft.com/office/drawing/2014/main" id="{DCB5C0F7-1C9B-F20C-062F-38BB77EDC94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482" t="4696" r="5403" b="6624"/>
          <a:stretch/>
        </p:blipFill>
        <p:spPr>
          <a:xfrm>
            <a:off x="1755648" y="1690688"/>
            <a:ext cx="8479348" cy="4745737"/>
          </a:xfrm>
        </p:spPr>
      </p:pic>
    </p:spTree>
    <p:extLst>
      <p:ext uri="{BB962C8B-B14F-4D97-AF65-F5344CB8AC3E}">
        <p14:creationId xmlns:p14="http://schemas.microsoft.com/office/powerpoint/2010/main" val="3450550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DC6C-A66F-6BC7-36B1-ADA51BCEF994}"/>
              </a:ext>
            </a:extLst>
          </p:cNvPr>
          <p:cNvSpPr>
            <a:spLocks noGrp="1"/>
          </p:cNvSpPr>
          <p:nvPr>
            <p:ph type="title"/>
          </p:nvPr>
        </p:nvSpPr>
        <p:spPr/>
        <p:txBody>
          <a:bodyPr/>
          <a:lstStyle/>
          <a:p>
            <a:r>
              <a:rPr lang="en-US" dirty="0"/>
              <a:t>Create </a:t>
            </a:r>
            <a:r>
              <a:rPr lang="en-US" b="1" dirty="0" err="1"/>
              <a:t>productRoutes</a:t>
            </a:r>
            <a:r>
              <a:rPr lang="en-US" dirty="0"/>
              <a:t> File in Routes directory</a:t>
            </a:r>
          </a:p>
        </p:txBody>
      </p:sp>
      <p:pic>
        <p:nvPicPr>
          <p:cNvPr id="5" name="Content Placeholder 4">
            <a:extLst>
              <a:ext uri="{FF2B5EF4-FFF2-40B4-BE49-F238E27FC236}">
                <a16:creationId xmlns:a16="http://schemas.microsoft.com/office/drawing/2014/main" id="{5571A686-011B-BB3B-68B3-79868C621F82}"/>
              </a:ext>
            </a:extLst>
          </p:cNvPr>
          <p:cNvPicPr>
            <a:picLocks noGrp="1" noChangeAspect="1"/>
          </p:cNvPicPr>
          <p:nvPr>
            <p:ph idx="1"/>
          </p:nvPr>
        </p:nvPicPr>
        <p:blipFill>
          <a:blip r:embed="rId2"/>
          <a:stretch>
            <a:fillRect/>
          </a:stretch>
        </p:blipFill>
        <p:spPr>
          <a:xfrm>
            <a:off x="1520906" y="1825625"/>
            <a:ext cx="9150187" cy="4351338"/>
          </a:xfrm>
        </p:spPr>
      </p:pic>
    </p:spTree>
    <p:extLst>
      <p:ext uri="{BB962C8B-B14F-4D97-AF65-F5344CB8AC3E}">
        <p14:creationId xmlns:p14="http://schemas.microsoft.com/office/powerpoint/2010/main" val="2226850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16CF2-9FB3-5A4A-F4FE-305A9B9FDDFD}"/>
              </a:ext>
            </a:extLst>
          </p:cNvPr>
          <p:cNvSpPr>
            <a:spLocks noGrp="1"/>
          </p:cNvSpPr>
          <p:nvPr>
            <p:ph type="title"/>
          </p:nvPr>
        </p:nvSpPr>
        <p:spPr/>
        <p:txBody>
          <a:bodyPr/>
          <a:lstStyle/>
          <a:p>
            <a:r>
              <a:rPr lang="en-US" dirty="0"/>
              <a:t>Server.js file</a:t>
            </a:r>
          </a:p>
        </p:txBody>
      </p:sp>
      <p:pic>
        <p:nvPicPr>
          <p:cNvPr id="5" name="Content Placeholder 4">
            <a:extLst>
              <a:ext uri="{FF2B5EF4-FFF2-40B4-BE49-F238E27FC236}">
                <a16:creationId xmlns:a16="http://schemas.microsoft.com/office/drawing/2014/main" id="{74F413C5-392B-3D0F-AA3C-40FC5EDB6518}"/>
              </a:ext>
            </a:extLst>
          </p:cNvPr>
          <p:cNvPicPr>
            <a:picLocks noGrp="1" noChangeAspect="1"/>
          </p:cNvPicPr>
          <p:nvPr>
            <p:ph idx="1"/>
          </p:nvPr>
        </p:nvPicPr>
        <p:blipFill>
          <a:blip r:embed="rId2"/>
          <a:stretch>
            <a:fillRect/>
          </a:stretch>
        </p:blipFill>
        <p:spPr>
          <a:xfrm>
            <a:off x="2214714" y="1825625"/>
            <a:ext cx="7762572" cy="4351338"/>
          </a:xfrm>
        </p:spPr>
      </p:pic>
    </p:spTree>
    <p:extLst>
      <p:ext uri="{BB962C8B-B14F-4D97-AF65-F5344CB8AC3E}">
        <p14:creationId xmlns:p14="http://schemas.microsoft.com/office/powerpoint/2010/main" val="1162351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6CAE-ED2E-7219-11D4-A15FFC4087BF}"/>
              </a:ext>
            </a:extLst>
          </p:cNvPr>
          <p:cNvSpPr>
            <a:spLocks noGrp="1"/>
          </p:cNvSpPr>
          <p:nvPr>
            <p:ph type="title"/>
          </p:nvPr>
        </p:nvSpPr>
        <p:spPr>
          <a:xfrm>
            <a:off x="3352800" y="4632714"/>
            <a:ext cx="4693920" cy="1325563"/>
          </a:xfrm>
        </p:spPr>
        <p:txBody>
          <a:bodyPr/>
          <a:lstStyle/>
          <a:p>
            <a:r>
              <a:rPr lang="en-US" dirty="0"/>
              <a:t>Test your all APIs</a:t>
            </a:r>
          </a:p>
        </p:txBody>
      </p:sp>
      <p:pic>
        <p:nvPicPr>
          <p:cNvPr id="5" name="Picture 4" descr="A computer and phone with text&#10;&#10;Description automatically generated with medium confidence">
            <a:extLst>
              <a:ext uri="{FF2B5EF4-FFF2-40B4-BE49-F238E27FC236}">
                <a16:creationId xmlns:a16="http://schemas.microsoft.com/office/drawing/2014/main" id="{05CC3A3F-5961-DB23-64B0-9091AB325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830" y="414036"/>
            <a:ext cx="6187962" cy="4450572"/>
          </a:xfrm>
          <a:prstGeom prst="rect">
            <a:avLst/>
          </a:prstGeom>
        </p:spPr>
      </p:pic>
    </p:spTree>
    <p:extLst>
      <p:ext uri="{BB962C8B-B14F-4D97-AF65-F5344CB8AC3E}">
        <p14:creationId xmlns:p14="http://schemas.microsoft.com/office/powerpoint/2010/main" val="2896435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EDF0-CBC6-BA96-E227-9265C14BD379}"/>
              </a:ext>
            </a:extLst>
          </p:cNvPr>
          <p:cNvSpPr>
            <a:spLocks noGrp="1"/>
          </p:cNvSpPr>
          <p:nvPr>
            <p:ph type="title"/>
          </p:nvPr>
        </p:nvSpPr>
        <p:spPr/>
        <p:txBody>
          <a:bodyPr/>
          <a:lstStyle/>
          <a:p>
            <a:r>
              <a:rPr lang="en-US" dirty="0"/>
              <a:t>Your task</a:t>
            </a:r>
          </a:p>
        </p:txBody>
      </p:sp>
      <p:sp>
        <p:nvSpPr>
          <p:cNvPr id="3" name="Content Placeholder 2">
            <a:extLst>
              <a:ext uri="{FF2B5EF4-FFF2-40B4-BE49-F238E27FC236}">
                <a16:creationId xmlns:a16="http://schemas.microsoft.com/office/drawing/2014/main" id="{94E159D5-D0E5-62D2-0FBA-DEFEF2A7A6F5}"/>
              </a:ext>
            </a:extLst>
          </p:cNvPr>
          <p:cNvSpPr>
            <a:spLocks noGrp="1"/>
          </p:cNvSpPr>
          <p:nvPr>
            <p:ph idx="1"/>
          </p:nvPr>
        </p:nvSpPr>
        <p:spPr/>
        <p:txBody>
          <a:bodyPr/>
          <a:lstStyle/>
          <a:p>
            <a:r>
              <a:rPr lang="en-US" dirty="0"/>
              <a:t>Create 4 APIs for Student with data student name, registration no, father name, date of birth and contact</a:t>
            </a:r>
          </a:p>
        </p:txBody>
      </p:sp>
      <p:pic>
        <p:nvPicPr>
          <p:cNvPr id="5" name="Picture 4" descr="A magnifying glass with gears&#10;&#10;Description automatically generated">
            <a:extLst>
              <a:ext uri="{FF2B5EF4-FFF2-40B4-BE49-F238E27FC236}">
                <a16:creationId xmlns:a16="http://schemas.microsoft.com/office/drawing/2014/main" id="{1CEB3FD1-3656-38BA-1C76-27FC0C352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4825" y="3106155"/>
            <a:ext cx="2737496" cy="2737496"/>
          </a:xfrm>
          <a:prstGeom prst="rect">
            <a:avLst/>
          </a:prstGeom>
        </p:spPr>
      </p:pic>
    </p:spTree>
    <p:extLst>
      <p:ext uri="{BB962C8B-B14F-4D97-AF65-F5344CB8AC3E}">
        <p14:creationId xmlns:p14="http://schemas.microsoft.com/office/powerpoint/2010/main" val="11981309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AE20-8B1A-154D-F702-06B4A7D626B0}"/>
              </a:ext>
            </a:extLst>
          </p:cNvPr>
          <p:cNvSpPr>
            <a:spLocks noGrp="1"/>
          </p:cNvSpPr>
          <p:nvPr>
            <p:ph type="title"/>
          </p:nvPr>
        </p:nvSpPr>
        <p:spPr/>
        <p:txBody>
          <a:bodyPr/>
          <a:lstStyle/>
          <a:p>
            <a:r>
              <a:rPr lang="en-US" dirty="0"/>
              <a:t>Let’s make your life easier</a:t>
            </a:r>
          </a:p>
        </p:txBody>
      </p:sp>
      <p:sp>
        <p:nvSpPr>
          <p:cNvPr id="3" name="Content Placeholder 2">
            <a:extLst>
              <a:ext uri="{FF2B5EF4-FFF2-40B4-BE49-F238E27FC236}">
                <a16:creationId xmlns:a16="http://schemas.microsoft.com/office/drawing/2014/main" id="{A24011AE-6EED-F4FC-CF6A-780BC317E9D3}"/>
              </a:ext>
            </a:extLst>
          </p:cNvPr>
          <p:cNvSpPr>
            <a:spLocks noGrp="1"/>
          </p:cNvSpPr>
          <p:nvPr>
            <p:ph idx="1"/>
          </p:nvPr>
        </p:nvSpPr>
        <p:spPr/>
        <p:txBody>
          <a:bodyPr/>
          <a:lstStyle/>
          <a:p>
            <a:r>
              <a:rPr lang="en-US" dirty="0"/>
              <a:t>Install </a:t>
            </a:r>
            <a:r>
              <a:rPr lang="en-US" dirty="0" err="1"/>
              <a:t>nodemon</a:t>
            </a:r>
            <a:r>
              <a:rPr lang="en-US" dirty="0"/>
              <a:t> and it will help you to restart your application on every save.</a:t>
            </a:r>
          </a:p>
          <a:p>
            <a:endParaRPr lang="en-US" dirty="0"/>
          </a:p>
          <a:p>
            <a:pPr marL="0" indent="0">
              <a:buNone/>
            </a:pPr>
            <a:r>
              <a:rPr lang="en-US" dirty="0" err="1">
                <a:solidFill>
                  <a:schemeClr val="accent1"/>
                </a:solidFill>
              </a:rPr>
              <a:t>npm</a:t>
            </a:r>
            <a:r>
              <a:rPr lang="en-US" dirty="0">
                <a:solidFill>
                  <a:schemeClr val="accent1"/>
                </a:solidFill>
              </a:rPr>
              <a:t> install --save-dev </a:t>
            </a:r>
            <a:r>
              <a:rPr lang="en-US" dirty="0" err="1">
                <a:solidFill>
                  <a:schemeClr val="accent1"/>
                </a:solidFill>
              </a:rPr>
              <a:t>nodemon</a:t>
            </a:r>
            <a:endParaRPr lang="en-US" dirty="0">
              <a:solidFill>
                <a:schemeClr val="accent1"/>
              </a:solidFill>
            </a:endParaRPr>
          </a:p>
          <a:p>
            <a:endParaRPr lang="en-US" dirty="0"/>
          </a:p>
          <a:p>
            <a:r>
              <a:rPr lang="en-US" dirty="0"/>
              <a:t>It will install the </a:t>
            </a:r>
            <a:r>
              <a:rPr lang="en-US" dirty="0" err="1"/>
              <a:t>nodemon</a:t>
            </a:r>
            <a:r>
              <a:rPr lang="en-US" dirty="0"/>
              <a:t> as development library it will not work in production because we don’t need it in production.</a:t>
            </a:r>
          </a:p>
        </p:txBody>
      </p:sp>
    </p:spTree>
    <p:extLst>
      <p:ext uri="{BB962C8B-B14F-4D97-AF65-F5344CB8AC3E}">
        <p14:creationId xmlns:p14="http://schemas.microsoft.com/office/powerpoint/2010/main" val="403709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4BEE-9462-521A-4DE9-D1ACD45F0F13}"/>
              </a:ext>
            </a:extLst>
          </p:cNvPr>
          <p:cNvSpPr>
            <a:spLocks noGrp="1"/>
          </p:cNvSpPr>
          <p:nvPr>
            <p:ph type="title"/>
          </p:nvPr>
        </p:nvSpPr>
        <p:spPr/>
        <p:txBody>
          <a:bodyPr/>
          <a:lstStyle/>
          <a:p>
            <a:r>
              <a:rPr lang="en-US" dirty="0"/>
              <a:t>Check version</a:t>
            </a:r>
          </a:p>
        </p:txBody>
      </p:sp>
      <p:sp>
        <p:nvSpPr>
          <p:cNvPr id="3" name="Content Placeholder 2">
            <a:extLst>
              <a:ext uri="{FF2B5EF4-FFF2-40B4-BE49-F238E27FC236}">
                <a16:creationId xmlns:a16="http://schemas.microsoft.com/office/drawing/2014/main" id="{2BC4AA86-E3A7-5F0A-2F12-D6B672C87B76}"/>
              </a:ext>
            </a:extLst>
          </p:cNvPr>
          <p:cNvSpPr>
            <a:spLocks noGrp="1"/>
          </p:cNvSpPr>
          <p:nvPr>
            <p:ph idx="1"/>
          </p:nvPr>
        </p:nvSpPr>
        <p:spPr/>
        <p:txBody>
          <a:bodyPr/>
          <a:lstStyle/>
          <a:p>
            <a:r>
              <a:rPr lang="en-US" b="1" dirty="0"/>
              <a:t>Check Node Version </a:t>
            </a:r>
          </a:p>
          <a:p>
            <a:pPr lvl="1"/>
            <a:r>
              <a:rPr lang="en-US" dirty="0">
                <a:solidFill>
                  <a:schemeClr val="accent1"/>
                </a:solidFill>
              </a:rPr>
              <a:t>node –v   </a:t>
            </a:r>
            <a:r>
              <a:rPr lang="en-US" dirty="0"/>
              <a:t>	make sure you have minimum 16 version installed</a:t>
            </a:r>
          </a:p>
          <a:p>
            <a:r>
              <a:rPr lang="en-US" b="1" dirty="0"/>
              <a:t>Check NPM Version</a:t>
            </a:r>
          </a:p>
          <a:p>
            <a:pPr lvl="1"/>
            <a:r>
              <a:rPr lang="en-US" dirty="0" err="1">
                <a:solidFill>
                  <a:schemeClr val="accent1"/>
                </a:solidFill>
              </a:rPr>
              <a:t>npm</a:t>
            </a:r>
            <a:r>
              <a:rPr lang="en-US" dirty="0">
                <a:solidFill>
                  <a:schemeClr val="accent1"/>
                </a:solidFill>
              </a:rPr>
              <a:t> –v 	</a:t>
            </a:r>
            <a:r>
              <a:rPr lang="en-US" dirty="0"/>
              <a:t>	8 or higher must be installed </a:t>
            </a:r>
          </a:p>
        </p:txBody>
      </p:sp>
      <p:pic>
        <p:nvPicPr>
          <p:cNvPr id="5" name="Picture 4" descr="A black line with a diamond and two chevrons&#10;&#10;Description automatically generated">
            <a:extLst>
              <a:ext uri="{FF2B5EF4-FFF2-40B4-BE49-F238E27FC236}">
                <a16:creationId xmlns:a16="http://schemas.microsoft.com/office/drawing/2014/main" id="{BAEFF527-7165-7FBC-B297-8E0822140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871" y="528638"/>
            <a:ext cx="1162050" cy="1162050"/>
          </a:xfrm>
          <a:prstGeom prst="rect">
            <a:avLst/>
          </a:prstGeom>
        </p:spPr>
      </p:pic>
    </p:spTree>
    <p:extLst>
      <p:ext uri="{BB962C8B-B14F-4D97-AF65-F5344CB8AC3E}">
        <p14:creationId xmlns:p14="http://schemas.microsoft.com/office/powerpoint/2010/main" val="1761607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E7A5-383D-97CB-2E11-9D80055D2A78}"/>
              </a:ext>
            </a:extLst>
          </p:cNvPr>
          <p:cNvSpPr>
            <a:spLocks noGrp="1"/>
          </p:cNvSpPr>
          <p:nvPr>
            <p:ph type="title"/>
          </p:nvPr>
        </p:nvSpPr>
        <p:spPr/>
        <p:txBody>
          <a:bodyPr/>
          <a:lstStyle/>
          <a:p>
            <a:r>
              <a:rPr lang="en-US" dirty="0"/>
              <a:t>Add following line in your </a:t>
            </a:r>
            <a:r>
              <a:rPr lang="en-US" dirty="0" err="1"/>
              <a:t>package.json</a:t>
            </a:r>
            <a:r>
              <a:rPr lang="en-US" dirty="0"/>
              <a:t> </a:t>
            </a:r>
          </a:p>
        </p:txBody>
      </p:sp>
      <p:pic>
        <p:nvPicPr>
          <p:cNvPr id="5" name="Content Placeholder 4">
            <a:extLst>
              <a:ext uri="{FF2B5EF4-FFF2-40B4-BE49-F238E27FC236}">
                <a16:creationId xmlns:a16="http://schemas.microsoft.com/office/drawing/2014/main" id="{99639D2C-FC26-ECE6-C323-4406C9D433F9}"/>
              </a:ext>
            </a:extLst>
          </p:cNvPr>
          <p:cNvPicPr>
            <a:picLocks noGrp="1" noChangeAspect="1"/>
          </p:cNvPicPr>
          <p:nvPr>
            <p:ph idx="1"/>
          </p:nvPr>
        </p:nvPicPr>
        <p:blipFill>
          <a:blip r:embed="rId2"/>
          <a:stretch>
            <a:fillRect/>
          </a:stretch>
        </p:blipFill>
        <p:spPr>
          <a:xfrm>
            <a:off x="2428363" y="2191291"/>
            <a:ext cx="7335274" cy="3620005"/>
          </a:xfrm>
        </p:spPr>
      </p:pic>
      <p:sp>
        <p:nvSpPr>
          <p:cNvPr id="6" name="Rectangle 5">
            <a:extLst>
              <a:ext uri="{FF2B5EF4-FFF2-40B4-BE49-F238E27FC236}">
                <a16:creationId xmlns:a16="http://schemas.microsoft.com/office/drawing/2014/main" id="{87596672-4EF9-922E-95BB-DF91B5AF00DA}"/>
              </a:ext>
            </a:extLst>
          </p:cNvPr>
          <p:cNvSpPr/>
          <p:nvPr/>
        </p:nvSpPr>
        <p:spPr>
          <a:xfrm>
            <a:off x="3630168" y="4989576"/>
            <a:ext cx="3264408" cy="24079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26121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F2BB9-1069-ED4A-7933-F20368CB37E8}"/>
              </a:ext>
            </a:extLst>
          </p:cNvPr>
          <p:cNvSpPr>
            <a:spLocks noGrp="1"/>
          </p:cNvSpPr>
          <p:nvPr>
            <p:ph type="title"/>
          </p:nvPr>
        </p:nvSpPr>
        <p:spPr/>
        <p:txBody>
          <a:bodyPr/>
          <a:lstStyle/>
          <a:p>
            <a:r>
              <a:rPr lang="en-US" dirty="0"/>
              <a:t>Use following command to run the application</a:t>
            </a:r>
          </a:p>
        </p:txBody>
      </p:sp>
      <p:sp>
        <p:nvSpPr>
          <p:cNvPr id="3" name="Content Placeholder 2">
            <a:extLst>
              <a:ext uri="{FF2B5EF4-FFF2-40B4-BE49-F238E27FC236}">
                <a16:creationId xmlns:a16="http://schemas.microsoft.com/office/drawing/2014/main" id="{94DA18C9-DE26-26BC-0E71-5C829D306BE2}"/>
              </a:ext>
            </a:extLst>
          </p:cNvPr>
          <p:cNvSpPr>
            <a:spLocks noGrp="1"/>
          </p:cNvSpPr>
          <p:nvPr>
            <p:ph idx="1"/>
          </p:nvPr>
        </p:nvSpPr>
        <p:spPr/>
        <p:txBody>
          <a:bodyPr/>
          <a:lstStyle/>
          <a:p>
            <a:pPr marL="0" indent="0">
              <a:buNone/>
            </a:pPr>
            <a:r>
              <a:rPr lang="en-US" sz="3600" dirty="0" err="1">
                <a:solidFill>
                  <a:schemeClr val="accent1"/>
                </a:solidFill>
              </a:rPr>
              <a:t>npm</a:t>
            </a:r>
            <a:r>
              <a:rPr lang="en-US" sz="3600" dirty="0">
                <a:solidFill>
                  <a:schemeClr val="accent1"/>
                </a:solidFill>
              </a:rPr>
              <a:t> run serve</a:t>
            </a:r>
          </a:p>
          <a:p>
            <a:pPr marL="0" indent="0">
              <a:buNone/>
            </a:pPr>
            <a:endParaRPr lang="en-US" dirty="0"/>
          </a:p>
          <a:p>
            <a:pPr marL="0" indent="0">
              <a:buNone/>
            </a:pPr>
            <a:r>
              <a:rPr lang="en-US" dirty="0"/>
              <a:t>Now when you will save your file you don’t need to restart the node server it will restart automatically and help you to speed up your development process</a:t>
            </a:r>
          </a:p>
        </p:txBody>
      </p:sp>
    </p:spTree>
    <p:extLst>
      <p:ext uri="{BB962C8B-B14F-4D97-AF65-F5344CB8AC3E}">
        <p14:creationId xmlns:p14="http://schemas.microsoft.com/office/powerpoint/2010/main" val="257691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86BD-E3F9-9854-B840-0C0D9A664273}"/>
              </a:ext>
            </a:extLst>
          </p:cNvPr>
          <p:cNvSpPr>
            <a:spLocks noGrp="1"/>
          </p:cNvSpPr>
          <p:nvPr>
            <p:ph type="title"/>
          </p:nvPr>
        </p:nvSpPr>
        <p:spPr/>
        <p:txBody>
          <a:bodyPr/>
          <a:lstStyle/>
          <a:p>
            <a:r>
              <a:rPr lang="en-US" dirty="0"/>
              <a:t>Create your node project</a:t>
            </a:r>
          </a:p>
        </p:txBody>
      </p:sp>
      <p:sp>
        <p:nvSpPr>
          <p:cNvPr id="3" name="Content Placeholder 2">
            <a:extLst>
              <a:ext uri="{FF2B5EF4-FFF2-40B4-BE49-F238E27FC236}">
                <a16:creationId xmlns:a16="http://schemas.microsoft.com/office/drawing/2014/main" id="{79BD7F24-094A-7751-C454-BD755D78CE3A}"/>
              </a:ext>
            </a:extLst>
          </p:cNvPr>
          <p:cNvSpPr>
            <a:spLocks noGrp="1"/>
          </p:cNvSpPr>
          <p:nvPr>
            <p:ph idx="1"/>
          </p:nvPr>
        </p:nvSpPr>
        <p:spPr/>
        <p:txBody>
          <a:bodyPr/>
          <a:lstStyle/>
          <a:p>
            <a:r>
              <a:rPr lang="en-US" dirty="0"/>
              <a:t>Navigate to your required destination where you want to create your node project</a:t>
            </a:r>
          </a:p>
          <a:p>
            <a:r>
              <a:rPr lang="en-US" dirty="0"/>
              <a:t>Use </a:t>
            </a:r>
            <a:r>
              <a:rPr lang="en-US" b="1" dirty="0" err="1">
                <a:solidFill>
                  <a:schemeClr val="accent1"/>
                </a:solidFill>
              </a:rPr>
              <a:t>npm</a:t>
            </a:r>
            <a:r>
              <a:rPr lang="en-US" b="1" dirty="0">
                <a:solidFill>
                  <a:schemeClr val="accent1"/>
                </a:solidFill>
              </a:rPr>
              <a:t> </a:t>
            </a:r>
            <a:r>
              <a:rPr lang="en-US" b="1" dirty="0" err="1">
                <a:solidFill>
                  <a:schemeClr val="accent1"/>
                </a:solidFill>
              </a:rPr>
              <a:t>init</a:t>
            </a:r>
            <a:r>
              <a:rPr lang="en-US" b="1" dirty="0">
                <a:solidFill>
                  <a:schemeClr val="accent1"/>
                </a:solidFill>
              </a:rPr>
              <a:t> </a:t>
            </a:r>
            <a:r>
              <a:rPr lang="en-US" dirty="0"/>
              <a:t>command to create a new project</a:t>
            </a:r>
          </a:p>
          <a:p>
            <a:r>
              <a:rPr lang="en-US" dirty="0"/>
              <a:t>It will create a project and ask you to enter some project details</a:t>
            </a:r>
          </a:p>
          <a:p>
            <a:endParaRPr lang="en-US" dirty="0"/>
          </a:p>
        </p:txBody>
      </p:sp>
      <p:pic>
        <p:nvPicPr>
          <p:cNvPr id="5" name="Picture 4">
            <a:extLst>
              <a:ext uri="{FF2B5EF4-FFF2-40B4-BE49-F238E27FC236}">
                <a16:creationId xmlns:a16="http://schemas.microsoft.com/office/drawing/2014/main" id="{357870B7-07A7-CD4D-6539-BC63E6E698DE}"/>
              </a:ext>
            </a:extLst>
          </p:cNvPr>
          <p:cNvPicPr>
            <a:picLocks noChangeAspect="1"/>
          </p:cNvPicPr>
          <p:nvPr/>
        </p:nvPicPr>
        <p:blipFill>
          <a:blip r:embed="rId2"/>
          <a:stretch>
            <a:fillRect/>
          </a:stretch>
        </p:blipFill>
        <p:spPr>
          <a:xfrm>
            <a:off x="3369607" y="4001294"/>
            <a:ext cx="5830114" cy="2124371"/>
          </a:xfrm>
          <a:prstGeom prst="rect">
            <a:avLst/>
          </a:prstGeom>
        </p:spPr>
      </p:pic>
      <p:pic>
        <p:nvPicPr>
          <p:cNvPr id="6" name="Picture 5" descr="A blue and white logo&#10;&#10;Description automatically generated">
            <a:extLst>
              <a:ext uri="{FF2B5EF4-FFF2-40B4-BE49-F238E27FC236}">
                <a16:creationId xmlns:a16="http://schemas.microsoft.com/office/drawing/2014/main" id="{9EA1A206-E9E2-5927-EEA2-9FB3E1512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8081" y="230188"/>
            <a:ext cx="1457325" cy="1457325"/>
          </a:xfrm>
          <a:prstGeom prst="rect">
            <a:avLst/>
          </a:prstGeom>
        </p:spPr>
      </p:pic>
    </p:spTree>
    <p:extLst>
      <p:ext uri="{BB962C8B-B14F-4D97-AF65-F5344CB8AC3E}">
        <p14:creationId xmlns:p14="http://schemas.microsoft.com/office/powerpoint/2010/main" val="19353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541D-364F-4B3B-C4C6-F7CEBDCDCC41}"/>
              </a:ext>
            </a:extLst>
          </p:cNvPr>
          <p:cNvSpPr>
            <a:spLocks noGrp="1"/>
          </p:cNvSpPr>
          <p:nvPr>
            <p:ph type="title"/>
          </p:nvPr>
        </p:nvSpPr>
        <p:spPr/>
        <p:txBody>
          <a:bodyPr/>
          <a:lstStyle/>
          <a:p>
            <a:r>
              <a:rPr lang="en-US" dirty="0"/>
              <a:t>Open your project</a:t>
            </a:r>
          </a:p>
        </p:txBody>
      </p:sp>
      <p:sp>
        <p:nvSpPr>
          <p:cNvPr id="3" name="Content Placeholder 2">
            <a:extLst>
              <a:ext uri="{FF2B5EF4-FFF2-40B4-BE49-F238E27FC236}">
                <a16:creationId xmlns:a16="http://schemas.microsoft.com/office/drawing/2014/main" id="{9B3455B8-EE9A-197D-EAB3-F52FC7E3DE93}"/>
              </a:ext>
            </a:extLst>
          </p:cNvPr>
          <p:cNvSpPr>
            <a:spLocks noGrp="1"/>
          </p:cNvSpPr>
          <p:nvPr>
            <p:ph idx="1"/>
          </p:nvPr>
        </p:nvSpPr>
        <p:spPr/>
        <p:txBody>
          <a:bodyPr/>
          <a:lstStyle/>
          <a:p>
            <a:r>
              <a:rPr lang="en-US" dirty="0"/>
              <a:t>Use </a:t>
            </a:r>
            <a:r>
              <a:rPr lang="en-US" b="1" dirty="0">
                <a:solidFill>
                  <a:schemeClr val="accent1"/>
                </a:solidFill>
              </a:rPr>
              <a:t>code . </a:t>
            </a:r>
            <a:r>
              <a:rPr lang="en-US" dirty="0"/>
              <a:t>Command to open your code into your default editor or first open </a:t>
            </a:r>
            <a:r>
              <a:rPr lang="en-US" b="1" dirty="0">
                <a:solidFill>
                  <a:schemeClr val="accent2"/>
                </a:solidFill>
              </a:rPr>
              <a:t>VS Code </a:t>
            </a:r>
            <a:r>
              <a:rPr lang="en-US" dirty="0"/>
              <a:t>and then from the file use open folder option to open the project</a:t>
            </a:r>
          </a:p>
        </p:txBody>
      </p:sp>
      <p:pic>
        <p:nvPicPr>
          <p:cNvPr id="5" name="Picture 4">
            <a:extLst>
              <a:ext uri="{FF2B5EF4-FFF2-40B4-BE49-F238E27FC236}">
                <a16:creationId xmlns:a16="http://schemas.microsoft.com/office/drawing/2014/main" id="{580BEB3D-D754-5D7D-3ACD-BA1B0FEF2746}"/>
              </a:ext>
            </a:extLst>
          </p:cNvPr>
          <p:cNvPicPr>
            <a:picLocks noChangeAspect="1"/>
          </p:cNvPicPr>
          <p:nvPr/>
        </p:nvPicPr>
        <p:blipFill>
          <a:blip r:embed="rId2"/>
          <a:stretch>
            <a:fillRect/>
          </a:stretch>
        </p:blipFill>
        <p:spPr>
          <a:xfrm>
            <a:off x="4044261" y="2887948"/>
            <a:ext cx="7004304" cy="3491196"/>
          </a:xfrm>
          <a:prstGeom prst="rect">
            <a:avLst/>
          </a:prstGeom>
        </p:spPr>
      </p:pic>
      <p:pic>
        <p:nvPicPr>
          <p:cNvPr id="6" name="Picture 5" descr="A blue triangle with a cross&#10;&#10;Description automatically generated">
            <a:extLst>
              <a:ext uri="{FF2B5EF4-FFF2-40B4-BE49-F238E27FC236}">
                <a16:creationId xmlns:a16="http://schemas.microsoft.com/office/drawing/2014/main" id="{3F39035D-DAFA-1C1B-42AE-717453A15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664" y="418306"/>
            <a:ext cx="1219200" cy="1219200"/>
          </a:xfrm>
          <a:prstGeom prst="rect">
            <a:avLst/>
          </a:prstGeom>
        </p:spPr>
      </p:pic>
    </p:spTree>
    <p:extLst>
      <p:ext uri="{BB962C8B-B14F-4D97-AF65-F5344CB8AC3E}">
        <p14:creationId xmlns:p14="http://schemas.microsoft.com/office/powerpoint/2010/main" val="261743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BD411-5D41-289B-8B32-27861F45C619}"/>
              </a:ext>
            </a:extLst>
          </p:cNvPr>
          <p:cNvSpPr>
            <a:spLocks noGrp="1"/>
          </p:cNvSpPr>
          <p:nvPr>
            <p:ph type="title"/>
          </p:nvPr>
        </p:nvSpPr>
        <p:spPr/>
        <p:txBody>
          <a:bodyPr/>
          <a:lstStyle/>
          <a:p>
            <a:r>
              <a:rPr lang="en-US" b="1" dirty="0" err="1"/>
              <a:t>Package.json</a:t>
            </a:r>
            <a:endParaRPr lang="en-US" b="1" dirty="0"/>
          </a:p>
        </p:txBody>
      </p:sp>
      <p:sp>
        <p:nvSpPr>
          <p:cNvPr id="3" name="Content Placeholder 2">
            <a:extLst>
              <a:ext uri="{FF2B5EF4-FFF2-40B4-BE49-F238E27FC236}">
                <a16:creationId xmlns:a16="http://schemas.microsoft.com/office/drawing/2014/main" id="{7B4C1312-C362-3A3A-AB47-D6B1CF16F2AB}"/>
              </a:ext>
            </a:extLst>
          </p:cNvPr>
          <p:cNvSpPr>
            <a:spLocks noGrp="1"/>
          </p:cNvSpPr>
          <p:nvPr>
            <p:ph idx="1"/>
          </p:nvPr>
        </p:nvSpPr>
        <p:spPr/>
        <p:txBody>
          <a:bodyPr>
            <a:normAutofit/>
          </a:bodyPr>
          <a:lstStyle/>
          <a:p>
            <a:r>
              <a:rPr lang="en-US" dirty="0"/>
              <a:t>This file is used as a manifest, storing information about applications, modules, packages, and more. </a:t>
            </a:r>
          </a:p>
          <a:p>
            <a:r>
              <a:rPr lang="en-US" dirty="0"/>
              <a:t>Major roles of </a:t>
            </a:r>
            <a:r>
              <a:rPr lang="en-US" dirty="0" err="1"/>
              <a:t>Package.json</a:t>
            </a:r>
            <a:r>
              <a:rPr lang="en-US" dirty="0"/>
              <a:t> file</a:t>
            </a:r>
          </a:p>
          <a:p>
            <a:pPr lvl="1"/>
            <a:r>
              <a:rPr lang="en-US" dirty="0"/>
              <a:t>Dependency Management : </a:t>
            </a:r>
            <a:r>
              <a:rPr lang="en-US" sz="2000" dirty="0"/>
              <a:t>It contains the packages </a:t>
            </a:r>
          </a:p>
          <a:p>
            <a:pPr lvl="1"/>
            <a:r>
              <a:rPr lang="en-US" dirty="0"/>
              <a:t>Script Definitions : </a:t>
            </a:r>
            <a:r>
              <a:rPr lang="en-US" sz="2000" dirty="0" err="1"/>
              <a:t>npm</a:t>
            </a:r>
            <a:r>
              <a:rPr lang="en-US" sz="2000" dirty="0"/>
              <a:t> run or other custom commands for start and test and build</a:t>
            </a:r>
            <a:r>
              <a:rPr lang="en-US" dirty="0"/>
              <a:t> </a:t>
            </a:r>
          </a:p>
          <a:p>
            <a:pPr lvl="1"/>
            <a:r>
              <a:rPr lang="en-US" dirty="0"/>
              <a:t>Project Metadata: </a:t>
            </a:r>
            <a:r>
              <a:rPr lang="en-US" sz="2000" dirty="0"/>
              <a:t>contains metadata about your project, including its name, description, version, author, and license information</a:t>
            </a:r>
          </a:p>
          <a:p>
            <a:pPr lvl="1"/>
            <a:r>
              <a:rPr lang="en-US" dirty="0"/>
              <a:t>Project Configuration: </a:t>
            </a:r>
            <a:r>
              <a:rPr lang="en-US" sz="2200" dirty="0"/>
              <a:t>such as the entry point for your application, environment variables, and other project-specific settings.</a:t>
            </a:r>
          </a:p>
        </p:txBody>
      </p:sp>
      <p:pic>
        <p:nvPicPr>
          <p:cNvPr id="5" name="Picture 4" descr="A black and white symbol&#10;&#10;Description automatically generated">
            <a:extLst>
              <a:ext uri="{FF2B5EF4-FFF2-40B4-BE49-F238E27FC236}">
                <a16:creationId xmlns:a16="http://schemas.microsoft.com/office/drawing/2014/main" id="{B3C51752-893C-851C-11DA-FE8E0CDC6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925" y="531748"/>
            <a:ext cx="992315" cy="992315"/>
          </a:xfrm>
          <a:prstGeom prst="rect">
            <a:avLst/>
          </a:prstGeom>
        </p:spPr>
      </p:pic>
    </p:spTree>
    <p:extLst>
      <p:ext uri="{BB962C8B-B14F-4D97-AF65-F5344CB8AC3E}">
        <p14:creationId xmlns:p14="http://schemas.microsoft.com/office/powerpoint/2010/main" val="1101527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TotalTime>
  <Words>1496</Words>
  <Application>Microsoft Office PowerPoint</Application>
  <PresentationFormat>Widescreen</PresentationFormat>
  <Paragraphs>152</Paragraphs>
  <Slides>61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Calibri Light</vt:lpstr>
      <vt:lpstr>Office Theme</vt:lpstr>
      <vt:lpstr>Node A to Z </vt:lpstr>
      <vt:lpstr>Learning Objective</vt:lpstr>
      <vt:lpstr>Prerequisites </vt:lpstr>
      <vt:lpstr>Software's Required</vt:lpstr>
      <vt:lpstr>What is node? </vt:lpstr>
      <vt:lpstr>Check version</vt:lpstr>
      <vt:lpstr>Create your node project</vt:lpstr>
      <vt:lpstr>Open your project</vt:lpstr>
      <vt:lpstr>Package.json</vt:lpstr>
      <vt:lpstr>Let's create your first js file</vt:lpstr>
      <vt:lpstr>Project</vt:lpstr>
      <vt:lpstr>Now install your first library express.js</vt:lpstr>
      <vt:lpstr>Make sure you run this command in your node project folder</vt:lpstr>
      <vt:lpstr>This command will create some file and folder to store the package files and information</vt:lpstr>
      <vt:lpstr>Express hello word write, run and see</vt:lpstr>
      <vt:lpstr>In your browser type the localhost with your project port number and you will see the result of your application </vt:lpstr>
      <vt:lpstr>What is happening? </vt:lpstr>
      <vt:lpstr>Class Task</vt:lpstr>
      <vt:lpstr>Discussion</vt:lpstr>
      <vt:lpstr>For Professional Web Development</vt:lpstr>
      <vt:lpstr>Controllers</vt:lpstr>
      <vt:lpstr>Models</vt:lpstr>
      <vt:lpstr>Routes:</vt:lpstr>
      <vt:lpstr>Utils (Utilities)</vt:lpstr>
      <vt:lpstr>Directory Structure Example</vt:lpstr>
      <vt:lpstr>Lets install some dependences </vt:lpstr>
      <vt:lpstr>Middleware??</vt:lpstr>
      <vt:lpstr>Your database connection code</vt:lpstr>
      <vt:lpstr>Use following library and middleware call in your server.js file</vt:lpstr>
      <vt:lpstr>Server.js file should look like that</vt:lpstr>
      <vt:lpstr>We are going to develop API for Products</vt:lpstr>
      <vt:lpstr>Create product model in model's directory </vt:lpstr>
      <vt:lpstr>Create your productController.js file </vt:lpstr>
      <vt:lpstr>Get all products</vt:lpstr>
      <vt:lpstr>Export the function to make it visible to other js files</vt:lpstr>
      <vt:lpstr>Create the router file and map your function API end point</vt:lpstr>
      <vt:lpstr>Here use the middle where and pass the route and the routers </vt:lpstr>
      <vt:lpstr>Use postman to test the API</vt:lpstr>
      <vt:lpstr>PowerPoint Presentation</vt:lpstr>
      <vt:lpstr>PowerPoint Presentation</vt:lpstr>
      <vt:lpstr>PowerPoint Presentation</vt:lpstr>
      <vt:lpstr>PowerPoint Presentation</vt:lpstr>
      <vt:lpstr>Create </vt:lpstr>
      <vt:lpstr>Setup the URL as global variable</vt:lpstr>
      <vt:lpstr>Create a collection and add a request in the collection</vt:lpstr>
      <vt:lpstr>Send the API request and check response</vt:lpstr>
      <vt:lpstr>Install cors module and use it as middleware</vt:lpstr>
      <vt:lpstr>Server.js code will look like that</vt:lpstr>
      <vt:lpstr>Let's make all APIs for product </vt:lpstr>
      <vt:lpstr>Update product by Id</vt:lpstr>
      <vt:lpstr>Get All Products</vt:lpstr>
      <vt:lpstr>Delete product by Id</vt:lpstr>
      <vt:lpstr>Export modules </vt:lpstr>
      <vt:lpstr>Status Codes</vt:lpstr>
      <vt:lpstr>Create productRoutes File in Routes directory</vt:lpstr>
      <vt:lpstr>Server.js file</vt:lpstr>
      <vt:lpstr>Test your all APIs</vt:lpstr>
      <vt:lpstr>Your task</vt:lpstr>
      <vt:lpstr>Let’s make your life easier</vt:lpstr>
      <vt:lpstr>Add following line in your package.json </vt:lpstr>
      <vt:lpstr>Use following command to run the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A to Z </dc:title>
  <dc:creator>laeeq khan</dc:creator>
  <cp:lastModifiedBy>laeeq khan</cp:lastModifiedBy>
  <cp:revision>96</cp:revision>
  <dcterms:created xsi:type="dcterms:W3CDTF">2023-10-07T13:02:51Z</dcterms:created>
  <dcterms:modified xsi:type="dcterms:W3CDTF">2023-10-08T15:46:21Z</dcterms:modified>
</cp:coreProperties>
</file>