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8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1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4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6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921E5-9513-495A-9EFE-3F881BF5607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D4E65C-71D7-407A-B19B-484EED9BD5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14-C1D1-A071-83B2-6B92F281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71665"/>
          </a:xfrm>
        </p:spPr>
        <p:txBody>
          <a:bodyPr>
            <a:noAutofit/>
          </a:bodyPr>
          <a:lstStyle/>
          <a:p>
            <a:r>
              <a:rPr lang="en-US" sz="3600" b="1" dirty="0"/>
              <a:t>Census Income Prediction</a:t>
            </a:r>
            <a:br>
              <a:rPr lang="en-US" sz="3600" b="1" dirty="0"/>
            </a:br>
            <a:r>
              <a:rPr lang="en-US" sz="3600" b="1" dirty="0"/>
              <a:t>Identifying Characteristics of High Earners</a:t>
            </a:r>
            <a:br>
              <a:rPr lang="en-US" sz="3600" dirty="0"/>
            </a:br>
            <a:r>
              <a:rPr lang="en-US" sz="3600" b="1" dirty="0"/>
              <a:t>US Census Bureau Income Analysis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58400-9EFF-B3EF-A9A5-CD99A42BA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7562"/>
            <a:ext cx="9144000" cy="480237"/>
          </a:xfrm>
        </p:spPr>
        <p:txBody>
          <a:bodyPr/>
          <a:lstStyle/>
          <a:p>
            <a:r>
              <a:rPr lang="en-US" dirty="0"/>
              <a:t>Date: October 24, 2025</a:t>
            </a:r>
          </a:p>
        </p:txBody>
      </p:sp>
    </p:spTree>
    <p:extLst>
      <p:ext uri="{BB962C8B-B14F-4D97-AF65-F5344CB8AC3E}">
        <p14:creationId xmlns:p14="http://schemas.microsoft.com/office/powerpoint/2010/main" val="34888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52A5-9EF9-4B3B-55AF-E25888E1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3. EDA - Correlations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E75E82-7C3E-B17F-E137-C3D6C612C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955009" cy="2816007"/>
          </a:xfrm>
        </p:spPr>
        <p:txBody>
          <a:bodyPr anchor="ctr">
            <a:normAutofit/>
          </a:bodyPr>
          <a:lstStyle/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r>
              <a:rPr lang="en-US" dirty="0"/>
              <a:t>- Strong correlation between </a:t>
            </a:r>
            <a:r>
              <a:rPr lang="en-US" dirty="0" err="1"/>
              <a:t>weeks_worked</a:t>
            </a:r>
            <a:r>
              <a:rPr lang="en-US" dirty="0"/>
              <a:t> and </a:t>
            </a:r>
            <a:r>
              <a:rPr lang="en-US" dirty="0" err="1"/>
              <a:t>num_persons_worked_for_employer</a:t>
            </a:r>
            <a:r>
              <a:rPr lang="en-US" dirty="0"/>
              <a:t> (0.75)</a:t>
            </a:r>
          </a:p>
          <a:p>
            <a:r>
              <a:rPr lang="en-US" dirty="0"/>
              <a:t>- Age moderately correlates with weeks worked (0.21)</a:t>
            </a:r>
          </a:p>
          <a:p>
            <a:r>
              <a:rPr lang="en-US" dirty="0"/>
              <a:t>- Financial variables relatively independent</a:t>
            </a:r>
          </a:p>
          <a:p>
            <a:endParaRPr lang="en-US" sz="2000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ACEE6CEA-5E1F-9106-65D8-9C45466C7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 r="2" b="17634"/>
          <a:stretch>
            <a:fillRect/>
          </a:stretch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8696-3E49-4690-B1E7-DB0BD473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E8A-2E9E-F845-FFFC-33A5B26A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Cleaning</a:t>
            </a:r>
          </a:p>
          <a:p>
            <a:r>
              <a:rPr lang="en-US" dirty="0"/>
              <a:t>- Removed </a:t>
            </a:r>
            <a:r>
              <a:rPr lang="en-US" dirty="0" err="1"/>
              <a:t>instance_weight</a:t>
            </a:r>
            <a:r>
              <a:rPr lang="en-US" dirty="0"/>
              <a:t> variable (per metadata guidelines)</a:t>
            </a:r>
          </a:p>
          <a:p>
            <a:r>
              <a:rPr lang="en-US" dirty="0"/>
              <a:t>- Stripped whitespace from all categorical variables</a:t>
            </a:r>
          </a:p>
          <a:p>
            <a:r>
              <a:rPr lang="en-US" dirty="0"/>
              <a:t>- Handled missing values in </a:t>
            </a:r>
            <a:r>
              <a:rPr lang="en-US" dirty="0" err="1"/>
              <a:t>hispanic_origin</a:t>
            </a:r>
            <a:r>
              <a:rPr lang="en-US" dirty="0"/>
              <a:t> column</a:t>
            </a:r>
          </a:p>
          <a:p>
            <a:r>
              <a:rPr lang="en-US" dirty="0"/>
              <a:t>- Standardized feature names for consistency</a:t>
            </a:r>
          </a:p>
          <a:p>
            <a:pPr marL="0" indent="0">
              <a:buNone/>
            </a:pPr>
            <a:r>
              <a:rPr lang="en-US" b="1" dirty="0"/>
              <a:t>Encoding &amp; Scaling</a:t>
            </a:r>
          </a:p>
          <a:p>
            <a:r>
              <a:rPr lang="en-US" dirty="0"/>
              <a:t>- </a:t>
            </a:r>
            <a:r>
              <a:rPr lang="en-US" b="1" dirty="0"/>
              <a:t>Label Encoding</a:t>
            </a:r>
            <a:r>
              <a:rPr lang="en-US" dirty="0"/>
              <a:t>: Applied to 29 categorical variables</a:t>
            </a:r>
          </a:p>
          <a:p>
            <a:r>
              <a:rPr lang="en-US" dirty="0"/>
              <a:t>- </a:t>
            </a:r>
            <a:r>
              <a:rPr lang="en-US" b="1" dirty="0"/>
              <a:t>Standardization</a:t>
            </a:r>
            <a:r>
              <a:rPr lang="en-US" dirty="0"/>
              <a:t>: Applied StandardScaler to 14 numerical features</a:t>
            </a:r>
          </a:p>
          <a:p>
            <a:r>
              <a:rPr lang="en-US" dirty="0"/>
              <a:t>- Ensured consistent encoding across train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116943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60F6-E679-0783-B7CF-C5ABDDAF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25ECA-48DE-4317-9B77-538250E1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Created 8 New Features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 err="1"/>
              <a:t>age_group</a:t>
            </a:r>
            <a:r>
              <a:rPr lang="en-US" dirty="0"/>
              <a:t>: Categorical bins (18-25, 26-35, 36-45, 46-55, 56-65, 65+)</a:t>
            </a:r>
          </a:p>
          <a:p>
            <a:r>
              <a:rPr lang="en-US" dirty="0"/>
              <a:t>2. </a:t>
            </a:r>
            <a:r>
              <a:rPr lang="en-US" b="1" dirty="0" err="1"/>
              <a:t>has_capital_gains</a:t>
            </a:r>
            <a:r>
              <a:rPr lang="en-US" dirty="0"/>
              <a:t>: Binary indicator (0/1)</a:t>
            </a:r>
          </a:p>
          <a:p>
            <a:r>
              <a:rPr lang="en-US" dirty="0"/>
              <a:t>3. </a:t>
            </a:r>
            <a:r>
              <a:rPr lang="en-US" b="1" dirty="0" err="1"/>
              <a:t>has_capital_losses</a:t>
            </a:r>
            <a:r>
              <a:rPr lang="en-US" dirty="0"/>
              <a:t>: Binary indicator (0/1)</a:t>
            </a:r>
          </a:p>
          <a:p>
            <a:r>
              <a:rPr lang="en-US" dirty="0"/>
              <a:t>4. </a:t>
            </a:r>
            <a:r>
              <a:rPr lang="en-US" b="1" dirty="0" err="1"/>
              <a:t>has_dividends</a:t>
            </a:r>
            <a:r>
              <a:rPr lang="en-US" dirty="0"/>
              <a:t>: Binary indicator (0/1)</a:t>
            </a:r>
          </a:p>
          <a:p>
            <a:r>
              <a:rPr lang="en-US" dirty="0"/>
              <a:t>5. </a:t>
            </a:r>
            <a:r>
              <a:rPr lang="en-US" b="1" dirty="0" err="1"/>
              <a:t>total_capital</a:t>
            </a:r>
            <a:r>
              <a:rPr lang="en-US" dirty="0"/>
              <a:t>: Combined financial metric (gains - losses + dividends)</a:t>
            </a:r>
          </a:p>
          <a:p>
            <a:r>
              <a:rPr lang="en-US" dirty="0"/>
              <a:t>6. </a:t>
            </a:r>
            <a:r>
              <a:rPr lang="en-US" b="1" dirty="0" err="1"/>
              <a:t>work_intensity</a:t>
            </a:r>
            <a:r>
              <a:rPr lang="en-US" dirty="0"/>
              <a:t>: Proportion of year worked (weeks/52)</a:t>
            </a:r>
          </a:p>
          <a:p>
            <a:r>
              <a:rPr lang="en-US" dirty="0"/>
              <a:t>7. </a:t>
            </a:r>
            <a:r>
              <a:rPr lang="en-US" b="1" dirty="0" err="1"/>
              <a:t>education_level</a:t>
            </a:r>
            <a:r>
              <a:rPr lang="en-US" dirty="0"/>
              <a:t>: Ordinal encoding (0-15 scale)</a:t>
            </a:r>
          </a:p>
          <a:p>
            <a:r>
              <a:rPr lang="en-US" dirty="0"/>
              <a:t>8. </a:t>
            </a:r>
            <a:r>
              <a:rPr lang="en-US" b="1" dirty="0" err="1"/>
              <a:t>is_native_born</a:t>
            </a:r>
            <a:r>
              <a:rPr lang="en-US" dirty="0"/>
              <a:t>: Binary indicator for US-born</a:t>
            </a:r>
          </a:p>
          <a:p>
            <a:endParaRPr lang="en-US" dirty="0"/>
          </a:p>
          <a:p>
            <a:r>
              <a:rPr lang="en-US" b="1" dirty="0"/>
              <a:t>Result</a:t>
            </a:r>
            <a:r>
              <a:rPr lang="en-US" dirty="0"/>
              <a:t>: 47 total features for modeling</a:t>
            </a:r>
          </a:p>
        </p:txBody>
      </p:sp>
    </p:spTree>
    <p:extLst>
      <p:ext uri="{BB962C8B-B14F-4D97-AF65-F5344CB8AC3E}">
        <p14:creationId xmlns:p14="http://schemas.microsoft.com/office/powerpoint/2010/main" val="331659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FE17-0EBB-F1C6-4CB5-A2F9D744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F6CA-610A-8589-AB1B-FDD12859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Tested</a:t>
            </a:r>
          </a:p>
          <a:p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Logistic Regression</a:t>
            </a:r>
            <a:r>
              <a:rPr lang="en-US" dirty="0"/>
              <a:t> - Linear baseline</a:t>
            </a:r>
          </a:p>
          <a:p>
            <a:r>
              <a:rPr lang="it-IT" dirty="0"/>
              <a:t>2. </a:t>
            </a:r>
            <a:r>
              <a:rPr lang="it-IT" b="1" dirty="0" err="1"/>
              <a:t>Decision</a:t>
            </a:r>
            <a:r>
              <a:rPr lang="it-IT" b="1" dirty="0"/>
              <a:t> Tree</a:t>
            </a:r>
            <a:r>
              <a:rPr lang="it-IT" dirty="0"/>
              <a:t> - </a:t>
            </a:r>
            <a:r>
              <a:rPr lang="it-IT" dirty="0" err="1"/>
              <a:t>Interpretable</a:t>
            </a:r>
            <a:r>
              <a:rPr lang="it-IT" dirty="0"/>
              <a:t> non-linear</a:t>
            </a:r>
          </a:p>
          <a:p>
            <a:r>
              <a:rPr lang="en-US" dirty="0"/>
              <a:t>3. </a:t>
            </a:r>
            <a:r>
              <a:rPr lang="en-US" b="1" dirty="0"/>
              <a:t>Random Forest</a:t>
            </a:r>
            <a:r>
              <a:rPr lang="en-US" dirty="0"/>
              <a:t> - Ensemble of trees</a:t>
            </a:r>
          </a:p>
          <a:p>
            <a:r>
              <a:rPr lang="en-US" dirty="0"/>
              <a:t>4. </a:t>
            </a:r>
            <a:r>
              <a:rPr lang="en-US" b="1" dirty="0"/>
              <a:t>Gradient Boosting</a:t>
            </a:r>
            <a:r>
              <a:rPr lang="en-US" dirty="0"/>
              <a:t> - Sequential ensemble</a:t>
            </a:r>
          </a:p>
          <a:p>
            <a:r>
              <a:rPr lang="en-US" dirty="0"/>
              <a:t>5. </a:t>
            </a:r>
            <a:r>
              <a:rPr lang="en-US" b="1" dirty="0" err="1"/>
              <a:t>XGBoost</a:t>
            </a:r>
            <a:r>
              <a:rPr lang="en-US" dirty="0"/>
              <a:t> - Optimized 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111442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E039-7552-92AE-50D4-FF6B2A5F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99E6-94FA-84F8-4029-A9181386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Evaluation Strategy</a:t>
            </a:r>
          </a:p>
          <a:p>
            <a:r>
              <a:rPr lang="en-US" dirty="0"/>
              <a:t>- Used provided train/test split</a:t>
            </a:r>
          </a:p>
          <a:p>
            <a:r>
              <a:rPr lang="en-US" dirty="0"/>
              <a:t>- </a:t>
            </a:r>
            <a:r>
              <a:rPr lang="en-US" b="1" dirty="0"/>
              <a:t>SMOTE balancing</a:t>
            </a:r>
            <a:r>
              <a:rPr lang="en-US" dirty="0"/>
              <a:t>: Applied once to create 280,711 balanced training samples</a:t>
            </a:r>
          </a:p>
          <a:p>
            <a:r>
              <a:rPr lang="en-US" dirty="0"/>
              <a:t>- </a:t>
            </a:r>
            <a:r>
              <a:rPr lang="en-US" b="1" dirty="0"/>
              <a:t>Fair comparison</a:t>
            </a:r>
            <a:r>
              <a:rPr lang="en-US" dirty="0"/>
              <a:t>: All models trained on IDENTICAL balanced data</a:t>
            </a:r>
          </a:p>
          <a:p>
            <a:r>
              <a:rPr lang="en-US" dirty="0"/>
              <a:t>- Multiple metrics: Accuracy, F1-Score, ROC-AUC, Recall</a:t>
            </a:r>
          </a:p>
          <a:p>
            <a:r>
              <a:rPr lang="en-US" dirty="0"/>
              <a:t>- </a:t>
            </a:r>
            <a:r>
              <a:rPr lang="en-US" b="1" dirty="0"/>
              <a:t>Primary Metric</a:t>
            </a:r>
            <a:r>
              <a:rPr lang="en-US" dirty="0"/>
              <a:t>: ROC-AUC (best for imbalanced data evaluation)</a:t>
            </a:r>
          </a:p>
        </p:txBody>
      </p:sp>
    </p:spTree>
    <p:extLst>
      <p:ext uri="{BB962C8B-B14F-4D97-AF65-F5344CB8AC3E}">
        <p14:creationId xmlns:p14="http://schemas.microsoft.com/office/powerpoint/2010/main" val="167585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10AC-3E43-85C4-C4F1-913136E8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7. Model Comparison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4FE804-E0B4-85DC-BA8A-245740ACC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15681"/>
              </p:ext>
            </p:extLst>
          </p:nvPr>
        </p:nvGraphicFramePr>
        <p:xfrm>
          <a:off x="433881" y="2931307"/>
          <a:ext cx="10515600" cy="229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410873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73038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36766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961167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0132451"/>
                    </a:ext>
                  </a:extLst>
                </a:gridCol>
              </a:tblGrid>
              <a:tr h="29349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F1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AUC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656583"/>
                  </a:ext>
                </a:extLst>
              </a:tr>
              <a:tr h="29349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Gradient Boosting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95.07%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24088"/>
                  </a:ext>
                </a:extLst>
              </a:tr>
              <a:tr h="39019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2476"/>
                  </a:ext>
                </a:extLst>
              </a:tr>
              <a:tr h="3901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00023"/>
                  </a:ext>
                </a:extLst>
              </a:tr>
              <a:tr h="3901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92.01%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2991"/>
                  </a:ext>
                </a:extLst>
              </a:tr>
              <a:tr h="3901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90.51%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685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247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70E6-19DB-DAEF-05B7-82EF0E86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Model Comparison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293B-3983-C531-3DDF-21F221EB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Winner: Gradient Boosting</a:t>
            </a:r>
            <a:r>
              <a:rPr lang="en-US" dirty="0"/>
              <a:t> (Best overall: 0.949 ROC-AUC, 0.600 F1)</a:t>
            </a:r>
          </a:p>
          <a:p>
            <a:r>
              <a:rPr lang="en-US" dirty="0"/>
              <a:t>- All models trained on same SMOTE-balanced data (280,711 samples)</a:t>
            </a:r>
          </a:p>
          <a:p>
            <a:r>
              <a:rPr lang="en-US" dirty="0"/>
              <a:t>- Fair apples-to-apples comparison with no model-specific weighting</a:t>
            </a:r>
          </a:p>
        </p:txBody>
      </p:sp>
    </p:spTree>
    <p:extLst>
      <p:ext uri="{BB962C8B-B14F-4D97-AF65-F5344CB8AC3E}">
        <p14:creationId xmlns:p14="http://schemas.microsoft.com/office/powerpoint/2010/main" val="246051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C95E-CF13-22D2-5C23-748EA70F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Model Comparison Results</a:t>
            </a:r>
          </a:p>
        </p:txBody>
      </p:sp>
      <p:pic>
        <p:nvPicPr>
          <p:cNvPr id="4" name="Content Placeholder 4" descr="A graph of blue and red bars&#10;&#10;AI-generated content may be incorrect.">
            <a:extLst>
              <a:ext uri="{FF2B5EF4-FFF2-40B4-BE49-F238E27FC236}">
                <a16:creationId xmlns:a16="http://schemas.microsoft.com/office/drawing/2014/main" id="{1ECE7A8E-A66F-CFF7-F12A-951AB1751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85940"/>
            <a:ext cx="10058400" cy="27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7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2A0F-B53E-B1DD-AD28-F5CAE1BB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7. ROC Curves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5465D2-051E-EAEA-FA4C-1AA207E8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b="1" dirty="0"/>
              <a:t>Key Insight</a:t>
            </a:r>
            <a:r>
              <a:rPr lang="en-US" dirty="0"/>
              <a:t>: All models significantly outperform random classifier</a:t>
            </a:r>
          </a:p>
          <a:p>
            <a:r>
              <a:rPr lang="en-US" dirty="0"/>
              <a:t>- Gradient Boosting and </a:t>
            </a:r>
            <a:r>
              <a:rPr lang="en-US" dirty="0" err="1"/>
              <a:t>XGBoost</a:t>
            </a:r>
            <a:r>
              <a:rPr lang="en-US" dirty="0"/>
              <a:t> show nearly identical ROC curves (0.949)</a:t>
            </a:r>
          </a:p>
          <a:p>
            <a:r>
              <a:rPr lang="en-US" dirty="0"/>
              <a:t>- Random Forest close behind (0.948)</a:t>
            </a:r>
          </a:p>
          <a:p>
            <a:r>
              <a:rPr lang="en-US" dirty="0"/>
              <a:t>- Excellent discrimination ability across all ensemble methods</a:t>
            </a:r>
          </a:p>
          <a:p>
            <a:r>
              <a:rPr lang="en-US" dirty="0"/>
              <a:t>- Tree-based models consistently outperform logistic regression</a:t>
            </a:r>
            <a:endParaRPr lang="en-US" sz="2000" dirty="0"/>
          </a:p>
        </p:txBody>
      </p:sp>
      <p:pic>
        <p:nvPicPr>
          <p:cNvPr id="5" name="Content Placeholder 4" descr="A graph of a curve&#10;&#10;AI-generated content may be incorrect.">
            <a:extLst>
              <a:ext uri="{FF2B5EF4-FFF2-40B4-BE49-F238E27FC236}">
                <a16:creationId xmlns:a16="http://schemas.microsoft.com/office/drawing/2014/main" id="{532C2857-79AD-B2FE-D473-12341EDE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35346"/>
            <a:ext cx="5150277" cy="34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60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25FB-66E9-795D-3E73-8367E9EA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7. Confusion Matrix - Gradient Boosting</a:t>
            </a:r>
            <a:endParaRPr lang="en-US" sz="480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FE9215-5A26-2049-D7B2-C3C1EF919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Performance Breakdown (Default Threshold = 0.50)</a:t>
            </a:r>
          </a:p>
          <a:p>
            <a:r>
              <a:rPr lang="en-US" dirty="0"/>
              <a:t>- </a:t>
            </a:r>
            <a:r>
              <a:rPr lang="en-US" b="1" dirty="0"/>
              <a:t>True Negatives</a:t>
            </a:r>
            <a:r>
              <a:rPr lang="en-US" dirty="0"/>
              <a:t>: 91,064 (correctly identified &lt;$50K)</a:t>
            </a:r>
          </a:p>
          <a:p>
            <a:r>
              <a:rPr lang="en-US" dirty="0"/>
              <a:t>- </a:t>
            </a:r>
            <a:r>
              <a:rPr lang="en-US" b="1" dirty="0"/>
              <a:t>True Positives</a:t>
            </a:r>
            <a:r>
              <a:rPr lang="en-US" dirty="0"/>
              <a:t>: 3,692 (correctly identified ≥$50K)</a:t>
            </a:r>
          </a:p>
          <a:p>
            <a:r>
              <a:rPr lang="en-US" dirty="0"/>
              <a:t>- </a:t>
            </a:r>
            <a:r>
              <a:rPr lang="en-US" b="1" dirty="0"/>
              <a:t>False Positives</a:t>
            </a:r>
            <a:r>
              <a:rPr lang="en-US" dirty="0"/>
              <a:t>: 2,512 (predicted high, actually low)</a:t>
            </a:r>
          </a:p>
          <a:p>
            <a:r>
              <a:rPr lang="en-US" dirty="0"/>
              <a:t>- </a:t>
            </a:r>
            <a:r>
              <a:rPr lang="en-US" b="1" dirty="0"/>
              <a:t>False Negatives</a:t>
            </a:r>
            <a:r>
              <a:rPr lang="en-US" dirty="0"/>
              <a:t>: 2,494 (predicted low, actually high)</a:t>
            </a:r>
          </a:p>
          <a:p>
            <a:endParaRPr lang="en-US" dirty="0"/>
          </a:p>
          <a:p>
            <a:r>
              <a:rPr lang="en-US" b="1" dirty="0"/>
              <a:t>Recall for ≥$50K: 60%</a:t>
            </a:r>
            <a:r>
              <a:rPr lang="en-US" dirty="0"/>
              <a:t> - Significant improvement from baseline!</a:t>
            </a:r>
            <a:endParaRPr lang="en-US" sz="2000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741D212-0E1E-A24B-BFAD-E79D1F8E1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353" y="2484255"/>
            <a:ext cx="4746635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6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CA07-7BFD-D16E-C6BF-E53A3E6F8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E03F-4AA3-ACB9-42F0-2A8FF9554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 Project Background &amp; Objectives</a:t>
            </a:r>
          </a:p>
          <a:p>
            <a:r>
              <a:rPr lang="en-US" dirty="0"/>
              <a:t>2. Dataset Overview</a:t>
            </a:r>
          </a:p>
          <a:p>
            <a:r>
              <a:rPr lang="en-US" dirty="0"/>
              <a:t>3. Exploratory Data Analysis</a:t>
            </a:r>
          </a:p>
          <a:p>
            <a:r>
              <a:rPr lang="en-US" dirty="0"/>
              <a:t>4. Data Preprocessing &amp; Feature Engineering</a:t>
            </a:r>
          </a:p>
          <a:p>
            <a:r>
              <a:rPr lang="en-US" dirty="0"/>
              <a:t>5. Model Development &amp; Comparison</a:t>
            </a:r>
          </a:p>
          <a:p>
            <a:r>
              <a:rPr lang="en-US" dirty="0"/>
              <a:t>6. Results &amp; Key Findings</a:t>
            </a:r>
          </a:p>
          <a:p>
            <a:r>
              <a:rPr lang="en-US" dirty="0"/>
              <a:t>7. Feature Importance Analysis</a:t>
            </a:r>
          </a:p>
          <a:p>
            <a:r>
              <a:rPr lang="en-US" dirty="0"/>
              <a:t>8. Business Recommendations</a:t>
            </a:r>
          </a:p>
          <a:p>
            <a:r>
              <a:rPr lang="en-US" dirty="0"/>
              <a:t>9. Limitations </a:t>
            </a:r>
          </a:p>
          <a:p>
            <a:r>
              <a:rPr lang="en-US" dirty="0"/>
              <a:t>10. Q&amp;A</a:t>
            </a:r>
          </a:p>
        </p:txBody>
      </p:sp>
    </p:spTree>
    <p:extLst>
      <p:ext uri="{BB962C8B-B14F-4D97-AF65-F5344CB8AC3E}">
        <p14:creationId xmlns:p14="http://schemas.microsoft.com/office/powerpoint/2010/main" val="96948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7759-E672-6FFF-CB00-3C318639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Classification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1ADDCF-2863-C76A-B5CA-9B5B0D63E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515222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53157845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7670257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00454002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15243615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05297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Precision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43844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&lt;$50K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0.97 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0.97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0.97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93,576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242120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≥$50K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0.60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0.60 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0.60 </a:t>
                      </a:r>
                      <a:endParaRPr lang="en-US" dirty="0"/>
                    </a:p>
                  </a:txBody>
                  <a:tcPr marL="87464" marR="87464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6,186</a:t>
                      </a:r>
                      <a:endParaRPr lang="en-US" dirty="0"/>
                    </a:p>
                  </a:txBody>
                  <a:tcPr marL="87464" marR="87464"/>
                </a:tc>
                <a:extLst>
                  <a:ext uri="{0D108BD9-81ED-4DB2-BD59-A6C34878D82A}">
                    <a16:rowId xmlns:a16="http://schemas.microsoft.com/office/drawing/2014/main" val="19747240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FD32A1-12A9-B632-938B-7CDBFF33D8B1}"/>
              </a:ext>
            </a:extLst>
          </p:cNvPr>
          <p:cNvSpPr txBox="1"/>
          <p:nvPr/>
        </p:nvSpPr>
        <p:spPr>
          <a:xfrm>
            <a:off x="2665228" y="321881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Interpretation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Precision (≥$50K)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 60% - When model predicts high income, correct 60% of time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Recall (≥$50K)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 60% - Model identifies 60% of actual high earners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Balanced Performance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 SMOTE successfully balanced precision-recall tradeoff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With Threshold Tuning (0.45)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 Recall improves to </a:t>
            </a:r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64.4%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79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D731-D7CE-5F5C-1731-EE7000EE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3DA4-6D16-BBF0-0417-8636D4B74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5 Predictors (Gradient Boosting)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b="1" dirty="0"/>
              <a:t>Education Level</a:t>
            </a:r>
            <a:r>
              <a:rPr lang="en-US" dirty="0"/>
              <a:t> (43.8%) - Dominant factor by far!</a:t>
            </a:r>
          </a:p>
          <a:p>
            <a:r>
              <a:rPr lang="en-US" dirty="0"/>
              <a:t>2. </a:t>
            </a:r>
            <a:r>
              <a:rPr lang="en-US" b="1" dirty="0"/>
              <a:t>Total Capital</a:t>
            </a:r>
            <a:r>
              <a:rPr lang="en-US" dirty="0"/>
              <a:t> (12.9%) - Financial assets</a:t>
            </a:r>
          </a:p>
          <a:p>
            <a:r>
              <a:rPr lang="en-US" dirty="0"/>
              <a:t>3. </a:t>
            </a:r>
            <a:r>
              <a:rPr lang="en-US" b="1" dirty="0"/>
              <a:t>Dividends from Stocks</a:t>
            </a:r>
            <a:r>
              <a:rPr lang="en-US" dirty="0"/>
              <a:t> (7.0%) - Investment income</a:t>
            </a:r>
          </a:p>
          <a:p>
            <a:r>
              <a:rPr lang="en-US" dirty="0"/>
              <a:t>4. </a:t>
            </a:r>
            <a:r>
              <a:rPr lang="en-US" b="1" dirty="0"/>
              <a:t>Age</a:t>
            </a:r>
            <a:r>
              <a:rPr lang="en-US" dirty="0"/>
              <a:t> (6.3%) - Experience/career stage</a:t>
            </a:r>
          </a:p>
          <a:p>
            <a:r>
              <a:rPr lang="en-US" dirty="0"/>
              <a:t>5. </a:t>
            </a:r>
            <a:r>
              <a:rPr lang="en-US" b="1" dirty="0"/>
              <a:t>Num Persons Worked For</a:t>
            </a:r>
            <a:r>
              <a:rPr lang="en-US" dirty="0"/>
              <a:t> (5.3%) - Employment stability</a:t>
            </a:r>
          </a:p>
        </p:txBody>
      </p:sp>
    </p:spTree>
    <p:extLst>
      <p:ext uri="{BB962C8B-B14F-4D97-AF65-F5344CB8AC3E}">
        <p14:creationId xmlns:p14="http://schemas.microsoft.com/office/powerpoint/2010/main" val="266985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4A04-EA20-7D14-005B-4279B597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Key Findings -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78AB-A79E-E1E9-AF10-9D2F9352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is the #1 Predictor (43.8% importance)</a:t>
            </a:r>
          </a:p>
          <a:p>
            <a:r>
              <a:rPr lang="en-US" dirty="0"/>
              <a:t>Income by Education Level</a:t>
            </a:r>
          </a:p>
          <a:p>
            <a:r>
              <a:rPr lang="en-US" dirty="0"/>
              <a:t>- </a:t>
            </a:r>
            <a:r>
              <a:rPr lang="en-US" b="1" dirty="0"/>
              <a:t>Advanced Degrees</a:t>
            </a:r>
            <a:r>
              <a:rPr lang="en-US" dirty="0"/>
              <a:t> (PhD, Professional, Masters): Highest probability of ≥$50K</a:t>
            </a:r>
          </a:p>
          <a:p>
            <a:r>
              <a:rPr lang="en-US" dirty="0"/>
              <a:t>- </a:t>
            </a:r>
            <a:r>
              <a:rPr lang="en-US" b="1" dirty="0"/>
              <a:t>Bachelor's Degree</a:t>
            </a:r>
            <a:r>
              <a:rPr lang="en-US" dirty="0"/>
              <a:t>: Strong positive correlation</a:t>
            </a:r>
          </a:p>
          <a:p>
            <a:r>
              <a:rPr lang="en-US" dirty="0"/>
              <a:t>- </a:t>
            </a:r>
            <a:r>
              <a:rPr lang="en-US" b="1" dirty="0"/>
              <a:t>High School or Less</a:t>
            </a:r>
            <a:r>
              <a:rPr lang="en-US" dirty="0"/>
              <a:t>: Strong negative correlation</a:t>
            </a:r>
          </a:p>
          <a:p>
            <a:r>
              <a:rPr lang="en-US" dirty="0"/>
              <a:t>- </a:t>
            </a:r>
            <a:r>
              <a:rPr lang="en-US" b="1" dirty="0"/>
              <a:t>Education alone explains nearly half of income variation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51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73E1-E621-E79E-BAF8-08C2242B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-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0516-6C36-BA49-A46A-F897D8A08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Insight</a:t>
            </a:r>
          </a:p>
          <a:p>
            <a:r>
              <a:rPr lang="en-US" dirty="0"/>
              <a:t>- Education policy investments have MASSIVE economic impact</a:t>
            </a:r>
          </a:p>
          <a:p>
            <a:r>
              <a:rPr lang="en-US" dirty="0"/>
              <a:t>- Support for higher education access could dramatically increase income levels</a:t>
            </a:r>
          </a:p>
          <a:p>
            <a:r>
              <a:rPr lang="en-US" dirty="0"/>
              <a:t>- Focus on STEM and professional degree programs</a:t>
            </a:r>
          </a:p>
          <a:p>
            <a:r>
              <a:rPr lang="en-US" dirty="0"/>
              <a:t>- ROI on education investment is quantifiably large</a:t>
            </a:r>
          </a:p>
        </p:txBody>
      </p:sp>
    </p:spTree>
    <p:extLst>
      <p:ext uri="{BB962C8B-B14F-4D97-AF65-F5344CB8AC3E}">
        <p14:creationId xmlns:p14="http://schemas.microsoft.com/office/powerpoint/2010/main" val="2900595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38C-6C32-D7B4-2278-CD6996B6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Key Findings - Financial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293-0561-261A-5A3C-FA1BC322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 &amp; Investments (#2, 12.9% + #3, 7.0% = 19.9% combined)</a:t>
            </a:r>
          </a:p>
          <a:p>
            <a:r>
              <a:rPr lang="en-US" dirty="0"/>
              <a:t>Patterns</a:t>
            </a:r>
          </a:p>
          <a:p>
            <a:r>
              <a:rPr lang="en-US" dirty="0"/>
              <a:t>- Most &lt;$50K earners have zero capital gains/dividends</a:t>
            </a:r>
          </a:p>
          <a:p>
            <a:r>
              <a:rPr lang="en-US" dirty="0"/>
              <a:t>- Presence of investments strongly predicts ≥$50K</a:t>
            </a:r>
          </a:p>
          <a:p>
            <a:r>
              <a:rPr lang="en-US" dirty="0"/>
              <a:t>- Total capital (gains + dividends - losses) is powerful predictor</a:t>
            </a:r>
          </a:p>
          <a:p>
            <a:r>
              <a:rPr lang="en-US" dirty="0"/>
              <a:t>- Dividends alone contribute 7.0% to predictions</a:t>
            </a:r>
          </a:p>
        </p:txBody>
      </p:sp>
    </p:spTree>
    <p:extLst>
      <p:ext uri="{BB962C8B-B14F-4D97-AF65-F5344CB8AC3E}">
        <p14:creationId xmlns:p14="http://schemas.microsoft.com/office/powerpoint/2010/main" val="185093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1587-E7A8-D908-F43F-4ABA90C2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Key Findings - Financial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1D0D4-0BE9-F70D-F3A6-773BF37B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Insight</a:t>
            </a:r>
          </a:p>
          <a:p>
            <a:r>
              <a:rPr lang="en-US" dirty="0"/>
              <a:t>- Wealth accumulation strongly correlates with income</a:t>
            </a:r>
          </a:p>
          <a:p>
            <a:r>
              <a:rPr lang="en-US" dirty="0"/>
              <a:t>- Financial literacy and investment access important</a:t>
            </a:r>
          </a:p>
          <a:p>
            <a:r>
              <a:rPr lang="en-US" dirty="0"/>
              <a:t>- Compound effect: higher income enables investment</a:t>
            </a:r>
          </a:p>
          <a:p>
            <a:r>
              <a:rPr lang="en-US" dirty="0"/>
              <a:t>- Support programs for retirement savings and investment education</a:t>
            </a:r>
          </a:p>
        </p:txBody>
      </p:sp>
    </p:spTree>
    <p:extLst>
      <p:ext uri="{BB962C8B-B14F-4D97-AF65-F5344CB8AC3E}">
        <p14:creationId xmlns:p14="http://schemas.microsoft.com/office/powerpoint/2010/main" val="233852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35FA-82A5-BE69-2FA5-9C226067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Key Findings -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271CF-93E9-4FF6-2302-998E9A63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Age Patterns (#4, 6.3% importance)</a:t>
            </a:r>
          </a:p>
          <a:p>
            <a:r>
              <a:rPr lang="en-US" dirty="0"/>
              <a:t>Career Lifecycle Analysis</a:t>
            </a:r>
          </a:p>
          <a:p>
            <a:r>
              <a:rPr lang="en-US" dirty="0"/>
              <a:t>- Peak earning ages: 46-55 years (16.3% high earners)</a:t>
            </a:r>
          </a:p>
          <a:p>
            <a:r>
              <a:rPr lang="en-US" dirty="0"/>
              <a:t>- Young adults 18-25: Only 0.2% high earners</a:t>
            </a:r>
          </a:p>
          <a:p>
            <a:r>
              <a:rPr lang="en-US" dirty="0"/>
              <a:t>- </a:t>
            </a:r>
            <a:r>
              <a:rPr lang="en-US" b="1" dirty="0"/>
              <a:t>16.1 percentage point spread</a:t>
            </a:r>
            <a:r>
              <a:rPr lang="en-US" dirty="0"/>
              <a:t> proves age binning relevance</a:t>
            </a:r>
          </a:p>
          <a:p>
            <a:r>
              <a:rPr lang="en-US" dirty="0"/>
              <a:t>- Mid-career (36-45): 13.1% high earners</a:t>
            </a:r>
          </a:p>
          <a:p>
            <a:r>
              <a:rPr lang="en-US" dirty="0"/>
              <a:t>- Pre-retirement (56-65): 10.2% high earners</a:t>
            </a:r>
          </a:p>
          <a:p>
            <a:pPr marL="0" indent="0">
              <a:buNone/>
            </a:pPr>
            <a:r>
              <a:rPr lang="en-US" dirty="0"/>
              <a:t>Employment Stability (#5, 5.3% importance)</a:t>
            </a:r>
          </a:p>
          <a:p>
            <a:r>
              <a:rPr lang="en-US" dirty="0"/>
              <a:t>- Number of persons worked for indicates job stability</a:t>
            </a:r>
          </a:p>
          <a:p>
            <a:r>
              <a:rPr lang="en-US" dirty="0"/>
              <a:t>- Continuous employment associated with higher income</a:t>
            </a:r>
          </a:p>
        </p:txBody>
      </p:sp>
    </p:spTree>
    <p:extLst>
      <p:ext uri="{BB962C8B-B14F-4D97-AF65-F5344CB8AC3E}">
        <p14:creationId xmlns:p14="http://schemas.microsoft.com/office/powerpoint/2010/main" val="3004258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8CBE-D0F6-C14C-CA6D-F313DCD0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Key Findings -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43FB-2F80-BD1A-FF6D-18F3C3E91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Actionable Insight</a:t>
            </a:r>
          </a:p>
          <a:p>
            <a:r>
              <a:rPr lang="en-US" dirty="0"/>
              <a:t>- Support mid-career advancement programs (ages 35-55)</a:t>
            </a:r>
          </a:p>
          <a:p>
            <a:r>
              <a:rPr lang="en-US" dirty="0"/>
              <a:t>- Focus on employment stability initiatives</a:t>
            </a:r>
          </a:p>
          <a:p>
            <a:r>
              <a:rPr lang="en-US" dirty="0"/>
              <a:t>- Career development programs for young workers</a:t>
            </a:r>
          </a:p>
        </p:txBody>
      </p:sp>
    </p:spTree>
    <p:extLst>
      <p:ext uri="{BB962C8B-B14F-4D97-AF65-F5344CB8AC3E}">
        <p14:creationId xmlns:p14="http://schemas.microsoft.com/office/powerpoint/2010/main" val="3432016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05053-80A7-B5A8-9691-975619EC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7F88-9554-159C-FC4B-20812BCE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Education Investment</a:t>
            </a:r>
          </a:p>
          <a:p>
            <a:r>
              <a:rPr lang="en-US" dirty="0"/>
              <a:t>- Expand access to higher education programs</a:t>
            </a:r>
          </a:p>
          <a:p>
            <a:r>
              <a:rPr lang="en-US" dirty="0"/>
              <a:t>- Support for vocational and professional training</a:t>
            </a:r>
          </a:p>
          <a:p>
            <a:r>
              <a:rPr lang="en-US" dirty="0"/>
              <a:t>- Student loan assistance and scholarship programs</a:t>
            </a:r>
          </a:p>
          <a:p>
            <a:pPr marL="0" indent="0">
              <a:buNone/>
            </a:pPr>
            <a:r>
              <a:rPr lang="en-US" dirty="0"/>
              <a:t>Employment Stability</a:t>
            </a:r>
          </a:p>
          <a:p>
            <a:r>
              <a:rPr lang="en-US" dirty="0"/>
              <a:t>- Job creation focusing on full-time positions</a:t>
            </a:r>
          </a:p>
          <a:p>
            <a:r>
              <a:rPr lang="en-US" dirty="0"/>
              <a:t>- Unemployment assistance and job training</a:t>
            </a:r>
          </a:p>
          <a:p>
            <a:r>
              <a:rPr lang="en-US" dirty="0"/>
              <a:t>- Support for career advancement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51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78EE-FB15-8187-F1E1-6019B8E2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F84C2-9EC5-84DF-4D4A-A421C655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Equity Initiatives</a:t>
            </a:r>
          </a:p>
          <a:p>
            <a:r>
              <a:rPr lang="en-US" dirty="0"/>
              <a:t>- Address gender-based income disparities</a:t>
            </a:r>
          </a:p>
          <a:p>
            <a:r>
              <a:rPr lang="en-US" dirty="0"/>
              <a:t>- Equal pay enforcement</a:t>
            </a:r>
          </a:p>
          <a:p>
            <a:r>
              <a:rPr lang="en-US" dirty="0"/>
              <a:t>- Minority community support programs</a:t>
            </a:r>
          </a:p>
        </p:txBody>
      </p:sp>
    </p:spTree>
    <p:extLst>
      <p:ext uri="{BB962C8B-B14F-4D97-AF65-F5344CB8AC3E}">
        <p14:creationId xmlns:p14="http://schemas.microsoft.com/office/powerpoint/2010/main" val="109936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5D92-41FF-2D4B-5A09-77D64151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0F1F-1DD4-308A-A7EE-A2479858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The Challenge</a:t>
            </a:r>
          </a:p>
          <a:p>
            <a:r>
              <a:rPr lang="en-US" sz="1400" dirty="0"/>
              <a:t>- US Census Bureau </a:t>
            </a:r>
            <a:r>
              <a:rPr lang="en-US" sz="1500" dirty="0"/>
              <a:t>collects demographic and economic data to inform strategic initiatives</a:t>
            </a:r>
          </a:p>
          <a:p>
            <a:r>
              <a:rPr lang="en-US" sz="1500" dirty="0"/>
              <a:t>- Need to understand factors that influence income levels</a:t>
            </a:r>
          </a:p>
          <a:p>
            <a:r>
              <a:rPr lang="en-US" sz="1500" dirty="0"/>
              <a:t>- Binary classification: Predict whether individuals earn &lt;$50K or ≥$50K </a:t>
            </a:r>
            <a:r>
              <a:rPr lang="en-US" sz="1400" dirty="0"/>
              <a:t>annually</a:t>
            </a:r>
          </a:p>
          <a:p>
            <a:pPr marL="0" indent="0">
              <a:buNone/>
            </a:pPr>
            <a:r>
              <a:rPr lang="en-US" sz="1800" b="1" dirty="0"/>
              <a:t>Objectives</a:t>
            </a:r>
          </a:p>
          <a:p>
            <a:r>
              <a:rPr lang="en-US" sz="1400" dirty="0"/>
              <a:t>- Identify key characteristics associated with income levels</a:t>
            </a:r>
          </a:p>
          <a:p>
            <a:r>
              <a:rPr lang="en-US" sz="1400" dirty="0"/>
              <a:t>- Build predictive models to classify income brackets</a:t>
            </a:r>
          </a:p>
          <a:p>
            <a:r>
              <a:rPr lang="en-US" sz="1400" dirty="0"/>
              <a:t>- Provide actionable insights for policy decisions</a:t>
            </a:r>
          </a:p>
          <a:p>
            <a:r>
              <a:rPr lang="en-US" sz="1400" dirty="0"/>
              <a:t>- Deliver production-ready, replicable solution</a:t>
            </a:r>
          </a:p>
        </p:txBody>
      </p:sp>
    </p:spTree>
    <p:extLst>
      <p:ext uri="{BB962C8B-B14F-4D97-AF65-F5344CB8AC3E}">
        <p14:creationId xmlns:p14="http://schemas.microsoft.com/office/powerpoint/2010/main" val="95077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2046-DF8A-E7D4-19A0-D84939C6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466F-4560-9775-ADFE-89591D33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200" dirty="0"/>
              <a:t>1. </a:t>
            </a:r>
            <a:r>
              <a:rPr lang="en-US" sz="7200" b="1" dirty="0"/>
              <a:t>Class Imbalance</a:t>
            </a:r>
            <a:r>
              <a:rPr lang="en-US" sz="7200" dirty="0"/>
              <a:t> - </a:t>
            </a:r>
          </a:p>
          <a:p>
            <a:r>
              <a:rPr lang="en-US" sz="7200" dirty="0"/>
              <a:t>   - Original: 93.8% vs 6.2% (15:1 ratio)</a:t>
            </a:r>
          </a:p>
          <a:p>
            <a:r>
              <a:rPr lang="en-US" sz="7200" dirty="0"/>
              <a:t>   - Solution: SMOTE balancing improved recall from 46% → 64%</a:t>
            </a:r>
          </a:p>
          <a:p>
            <a:r>
              <a:rPr lang="en-US" sz="7200" dirty="0"/>
              <a:t>   - All models now train on same balanced data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it-IT" sz="8000" dirty="0"/>
              <a:t>2. </a:t>
            </a:r>
            <a:r>
              <a:rPr lang="it-IT" sz="8000" b="1" dirty="0" err="1"/>
              <a:t>Temporal</a:t>
            </a:r>
            <a:r>
              <a:rPr lang="it-IT" sz="8000" b="1" dirty="0"/>
              <a:t> Scope </a:t>
            </a:r>
            <a:r>
              <a:rPr lang="it-IT" sz="8000" dirty="0"/>
              <a:t>(1994-1995 data)</a:t>
            </a:r>
          </a:p>
          <a:p>
            <a:r>
              <a:rPr lang="en-US" sz="8000" dirty="0"/>
              <a:t>   - Economic conditions have changed significantly</a:t>
            </a:r>
          </a:p>
          <a:p>
            <a:r>
              <a:rPr lang="en-US" sz="8000" dirty="0"/>
              <a:t>   - May not reflect current labor market</a:t>
            </a:r>
          </a:p>
        </p:txBody>
      </p:sp>
    </p:spTree>
    <p:extLst>
      <p:ext uri="{BB962C8B-B14F-4D97-AF65-F5344CB8AC3E}">
        <p14:creationId xmlns:p14="http://schemas.microsoft.com/office/powerpoint/2010/main" val="224705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372A-A47E-9135-9B68-2F6F684B3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9477-CFF0-E4D3-C7F9-94DF6A37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3. </a:t>
            </a:r>
            <a:r>
              <a:rPr lang="en-US" b="1" dirty="0"/>
              <a:t>Feature Limitations</a:t>
            </a:r>
            <a:endParaRPr lang="en-US" dirty="0"/>
          </a:p>
          <a:p>
            <a:r>
              <a:rPr lang="en-US" dirty="0"/>
              <a:t>    - No geographic granularity below state level</a:t>
            </a:r>
          </a:p>
          <a:p>
            <a:r>
              <a:rPr lang="en-US" dirty="0"/>
              <a:t>    - Missing cost-of-living adjustments</a:t>
            </a:r>
          </a:p>
          <a:p>
            <a:r>
              <a:rPr lang="en-US" dirty="0"/>
              <a:t>    - No household composition details</a:t>
            </a:r>
          </a:p>
          <a:p>
            <a:r>
              <a:rPr lang="en-US" dirty="0"/>
              <a:t> 4. </a:t>
            </a:r>
            <a:r>
              <a:rPr lang="en-US" b="1" dirty="0"/>
              <a:t>Correlation vs Causation</a:t>
            </a:r>
            <a:endParaRPr lang="en-US" dirty="0"/>
          </a:p>
          <a:p>
            <a:r>
              <a:rPr lang="en-US" dirty="0"/>
              <a:t>    - Findings show associations, not causal relationships</a:t>
            </a:r>
          </a:p>
          <a:p>
            <a:r>
              <a:rPr lang="en-US" dirty="0"/>
              <a:t>    - Cannot infer policy interventions will have predicted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0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D462-9C2E-D3A5-E4AA-2236418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42" y="283187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6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F4A-D0E5-7C83-EA6F-19DA620D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667C-29BA-F9CF-33BE-8B46D477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Characteristics</a:t>
            </a:r>
          </a:p>
          <a:p>
            <a:r>
              <a:rPr lang="en-US" dirty="0"/>
              <a:t>- </a:t>
            </a:r>
            <a:r>
              <a:rPr lang="en-US" b="1" dirty="0"/>
              <a:t>Source</a:t>
            </a:r>
            <a:r>
              <a:rPr lang="en-US" dirty="0"/>
              <a:t>: US Census Bureau (1994-1995)</a:t>
            </a:r>
          </a:p>
          <a:p>
            <a:r>
              <a:rPr lang="en-US" dirty="0"/>
              <a:t>- </a:t>
            </a:r>
            <a:r>
              <a:rPr lang="en-US" b="1" dirty="0"/>
              <a:t>Training Set</a:t>
            </a:r>
            <a:r>
              <a:rPr lang="en-US" dirty="0"/>
              <a:t>: 199,523 records</a:t>
            </a:r>
          </a:p>
          <a:p>
            <a:r>
              <a:rPr lang="en-US" dirty="0"/>
              <a:t>- </a:t>
            </a:r>
            <a:r>
              <a:rPr lang="en-US" b="1" dirty="0"/>
              <a:t>Test Set</a:t>
            </a:r>
            <a:r>
              <a:rPr lang="en-US" dirty="0"/>
              <a:t>: 99,762 records</a:t>
            </a:r>
          </a:p>
          <a:p>
            <a:r>
              <a:rPr lang="en-US" dirty="0"/>
              <a:t>- </a:t>
            </a:r>
            <a:r>
              <a:rPr lang="en-US" b="1" dirty="0"/>
              <a:t>Features</a:t>
            </a:r>
            <a:r>
              <a:rPr lang="en-US" dirty="0"/>
              <a:t>: 42 variables</a:t>
            </a:r>
          </a:p>
          <a:p>
            <a:r>
              <a:rPr lang="en-US" dirty="0"/>
              <a:t>  - 7 continuous (age, capital gains, weeks worked, etc.)</a:t>
            </a:r>
          </a:p>
          <a:p>
            <a:r>
              <a:rPr lang="fr-FR" dirty="0"/>
              <a:t>  - 33 nominal (</a:t>
            </a:r>
            <a:r>
              <a:rPr lang="fr-FR" dirty="0" err="1"/>
              <a:t>education</a:t>
            </a:r>
            <a:r>
              <a:rPr lang="fr-FR" dirty="0"/>
              <a:t>, occupation, marital </a:t>
            </a:r>
            <a:r>
              <a:rPr lang="fr-FR" dirty="0" err="1"/>
              <a:t>status</a:t>
            </a:r>
            <a:r>
              <a:rPr lang="fr-FR" dirty="0"/>
              <a:t>, etc.)</a:t>
            </a:r>
          </a:p>
          <a:p>
            <a:r>
              <a:rPr lang="en-US" dirty="0"/>
              <a:t>  - 2 derived (target income, year)</a:t>
            </a:r>
          </a:p>
        </p:txBody>
      </p:sp>
    </p:spTree>
    <p:extLst>
      <p:ext uri="{BB962C8B-B14F-4D97-AF65-F5344CB8AC3E}">
        <p14:creationId xmlns:p14="http://schemas.microsoft.com/office/powerpoint/2010/main" val="179517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9011-EC0E-125B-4CB2-29BAEA7E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5AF5-B846-6F25-AB12-0D7C2FD0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Variable Distribution</a:t>
            </a:r>
          </a:p>
          <a:p>
            <a:r>
              <a:rPr lang="en-US" dirty="0"/>
              <a:t>- </a:t>
            </a:r>
            <a:r>
              <a:rPr lang="en-US" b="1" dirty="0"/>
              <a:t>Less than $50K</a:t>
            </a:r>
            <a:r>
              <a:rPr lang="en-US" dirty="0"/>
              <a:t>: 93.8% (187,141 records)</a:t>
            </a:r>
          </a:p>
          <a:p>
            <a:r>
              <a:rPr lang="en-US" dirty="0"/>
              <a:t>- </a:t>
            </a:r>
            <a:r>
              <a:rPr lang="en-US" b="1" dirty="0"/>
              <a:t>$50K or more</a:t>
            </a:r>
            <a:r>
              <a:rPr lang="en-US" dirty="0"/>
              <a:t>: 6.2% (12,382 records)</a:t>
            </a:r>
          </a:p>
          <a:p>
            <a:r>
              <a:rPr lang="en-US" dirty="0"/>
              <a:t>- </a:t>
            </a:r>
            <a:r>
              <a:rPr lang="en-US" b="1" dirty="0"/>
              <a:t>Challenge</a:t>
            </a:r>
            <a:r>
              <a:rPr lang="en-US" dirty="0"/>
              <a:t>: Severe class imbalance (15:1 ratio)</a:t>
            </a:r>
          </a:p>
          <a:p>
            <a:r>
              <a:rPr lang="en-US" dirty="0"/>
              <a:t>- </a:t>
            </a:r>
            <a:r>
              <a:rPr lang="en-US" b="1" dirty="0"/>
              <a:t>Solution</a:t>
            </a:r>
            <a:r>
              <a:rPr lang="en-US" dirty="0"/>
              <a:t>: SMOTE balancing applied to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73861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DCC9-73E8-7E61-78E3-F9E726F1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ED4C-BC25-B953-1607-A4E928B9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Observations</a:t>
            </a:r>
          </a:p>
          <a:p>
            <a:pPr marL="0" indent="0">
              <a:buNone/>
            </a:pPr>
            <a:r>
              <a:rPr lang="en-US" sz="1800" dirty="0"/>
              <a:t>Data Quality</a:t>
            </a:r>
          </a:p>
          <a:p>
            <a:r>
              <a:rPr lang="en-US" sz="1400" dirty="0"/>
              <a:t>- Minimal missing data (only 874 missing values in </a:t>
            </a:r>
            <a:r>
              <a:rPr lang="en-US" sz="1400" dirty="0" err="1"/>
              <a:t>hispanic_origin</a:t>
            </a:r>
            <a:r>
              <a:rPr lang="en-US" sz="1400" dirty="0"/>
              <a:t>)</a:t>
            </a:r>
          </a:p>
          <a:p>
            <a:r>
              <a:rPr lang="en-US" sz="1400" dirty="0"/>
              <a:t>- 1.62% duplicates in training set (kept to preserve population distribution)</a:t>
            </a:r>
          </a:p>
          <a:p>
            <a:r>
              <a:rPr lang="en-US" sz="1400" dirty="0"/>
              <a:t>- Clean categorical encoding needed</a:t>
            </a:r>
          </a:p>
          <a:p>
            <a:r>
              <a:rPr lang="en-US" sz="1400" dirty="0"/>
              <a:t>- Age binning proven relevant: 16.1% income rate difference across age groups</a:t>
            </a:r>
          </a:p>
          <a:p>
            <a:pPr marL="0" indent="0">
              <a:buNone/>
            </a:pPr>
            <a:r>
              <a:rPr lang="en-US" sz="1800" dirty="0"/>
              <a:t>Continuous Features</a:t>
            </a:r>
          </a:p>
          <a:p>
            <a:r>
              <a:rPr lang="en-US" sz="1400" dirty="0"/>
              <a:t>- Age: Range 0-90, mean 34.5 years</a:t>
            </a:r>
          </a:p>
          <a:p>
            <a:r>
              <a:rPr lang="en-US" sz="1400" dirty="0"/>
              <a:t>- Weeks worked: Highly bimodal (0 or 52 weeks)</a:t>
            </a:r>
          </a:p>
          <a:p>
            <a:r>
              <a:rPr lang="en-US" sz="1400" dirty="0"/>
              <a:t>- Capital gains/losses: Extremely right-skewed (most zeros)</a:t>
            </a:r>
          </a:p>
          <a:p>
            <a:r>
              <a:rPr lang="en-US" sz="1400" dirty="0"/>
              <a:t>- Dividends: Similar pattern to capital gains</a:t>
            </a:r>
          </a:p>
        </p:txBody>
      </p:sp>
    </p:spTree>
    <p:extLst>
      <p:ext uri="{BB962C8B-B14F-4D97-AF65-F5344CB8AC3E}">
        <p14:creationId xmlns:p14="http://schemas.microsoft.com/office/powerpoint/2010/main" val="37350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8D29-D06F-0A75-D3A8-1C8A573E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3. EDA -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B4C6-2BA3-6279-513D-4A978FF6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Income Distribution</a:t>
            </a:r>
          </a:p>
          <a:p>
            <a:endParaRPr lang="en-US" sz="2000" dirty="0"/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25B8D15C-87D6-6312-7B81-5261D8BB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330635"/>
            <a:ext cx="5150277" cy="20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1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B02B-C72A-C038-29B2-16FFD829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EDA - Continuous Features</a:t>
            </a:r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1BBC4E56-BFF8-21D5-7C90-7866D93A8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4466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CDB586-AD09-FEEB-33B1-DAF3BA620601}"/>
              </a:ext>
            </a:extLst>
          </p:cNvPr>
          <p:cNvSpPr txBox="1"/>
          <p:nvPr/>
        </p:nvSpPr>
        <p:spPr>
          <a:xfrm>
            <a:off x="176424" y="269596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Cascadia Mono" panose="020B0609020000020004" pitchFamily="49" charset="0"/>
              </a:rPr>
              <a:t>Key Insights</a:t>
            </a:r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Age shows normal-like distribution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Financial features (capital, dividends) heavily right-skewed</a:t>
            </a:r>
          </a:p>
          <a:p>
            <a:r>
              <a:rPr lang="en-US" sz="1800" b="0" dirty="0">
                <a:solidFill>
                  <a:srgbClr val="000000"/>
                </a:solidFill>
                <a:latin typeface="Cascadia Mono" panose="020B0609020000020004" pitchFamily="49" charset="0"/>
              </a:rPr>
              <a:t>- Weeks worked is bimodal (unemployed vs full-time)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3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8771D-2493-F22D-7ED2-0E9A4FBB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3. EDA - Feature vs Target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AABCE4-3F99-D0C7-F8E1-1A2A8F7B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17" y="2296631"/>
            <a:ext cx="4530898" cy="3346903"/>
          </a:xfrm>
        </p:spPr>
        <p:txBody>
          <a:bodyPr anchor="ctr">
            <a:normAutofit/>
          </a:bodyPr>
          <a:lstStyle/>
          <a:p>
            <a:r>
              <a:rPr lang="en-US" b="1" dirty="0"/>
              <a:t>Key Insights</a:t>
            </a:r>
            <a:r>
              <a:rPr lang="en-US" dirty="0"/>
              <a:t>:</a:t>
            </a:r>
          </a:p>
          <a:p>
            <a:r>
              <a:rPr lang="en-US" dirty="0"/>
              <a:t>- Higher earners concentrated in ages 35-55</a:t>
            </a:r>
          </a:p>
          <a:p>
            <a:r>
              <a:rPr lang="en-US" dirty="0"/>
              <a:t>- Education level strongly correlates with income</a:t>
            </a:r>
          </a:p>
          <a:p>
            <a:r>
              <a:rPr lang="en-US" dirty="0"/>
              <a:t>- Gender gap visible in income distribution</a:t>
            </a:r>
          </a:p>
          <a:p>
            <a:r>
              <a:rPr lang="en-US" dirty="0"/>
              <a:t>- Full-year workers (52 weeks) more likely to earn ≥$50K</a:t>
            </a:r>
            <a:endParaRPr lang="en-US" sz="2000" dirty="0"/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8F80BA30-0457-1A20-6EA2-05B9610B1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35346"/>
            <a:ext cx="5150277" cy="341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93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1695</Words>
  <Application>Microsoft Office PowerPoint</Application>
  <PresentationFormat>Widescreen</PresentationFormat>
  <Paragraphs>258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Calibri</vt:lpstr>
      <vt:lpstr>Calibri Light</vt:lpstr>
      <vt:lpstr>Cascadia Mono</vt:lpstr>
      <vt:lpstr>Retrospect</vt:lpstr>
      <vt:lpstr>Census Income Prediction Identifying Characteristics of High Earners US Census Bureau Income Analysis  </vt:lpstr>
      <vt:lpstr>Agenda</vt:lpstr>
      <vt:lpstr>1. Project Background</vt:lpstr>
      <vt:lpstr>2. Dataset Overview</vt:lpstr>
      <vt:lpstr>2. Dataset Overview</vt:lpstr>
      <vt:lpstr>3. Exploratory Data Analysis</vt:lpstr>
      <vt:lpstr>3. EDA - Visualizations</vt:lpstr>
      <vt:lpstr>3. EDA - Continuous Features</vt:lpstr>
      <vt:lpstr>3. EDA - Feature vs Target</vt:lpstr>
      <vt:lpstr>3. EDA - Correlations</vt:lpstr>
      <vt:lpstr>4. Data Preprocessing</vt:lpstr>
      <vt:lpstr>5. Feature Engineering</vt:lpstr>
      <vt:lpstr>6. Model Development</vt:lpstr>
      <vt:lpstr>6. Model Development</vt:lpstr>
      <vt:lpstr>7. Model Comparison Results</vt:lpstr>
      <vt:lpstr>7. Model Comparison Results</vt:lpstr>
      <vt:lpstr>7. Model Comparison Results</vt:lpstr>
      <vt:lpstr>7. ROC Curves</vt:lpstr>
      <vt:lpstr>7. Confusion Matrix - Gradient Boosting</vt:lpstr>
      <vt:lpstr>7. Classification Metrics</vt:lpstr>
      <vt:lpstr>8. Feature Importance</vt:lpstr>
      <vt:lpstr>8. Key Findings - Education</vt:lpstr>
      <vt:lpstr>Key Findings - Education</vt:lpstr>
      <vt:lpstr>8. Key Findings - Financial Assets</vt:lpstr>
      <vt:lpstr>8. Key Findings - Financial Assets</vt:lpstr>
      <vt:lpstr>8. Key Findings - Demographics</vt:lpstr>
      <vt:lpstr>8. Key Findings - Demographics</vt:lpstr>
      <vt:lpstr>9. Business Recommendations</vt:lpstr>
      <vt:lpstr>9. Business Recommendations</vt:lpstr>
      <vt:lpstr>10. Limitations</vt:lpstr>
      <vt:lpstr>10. Limitations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صالح الجميل ID 445107908</dc:creator>
  <cp:lastModifiedBy>صالح الجميل ID 445107908</cp:lastModifiedBy>
  <cp:revision>1</cp:revision>
  <dcterms:created xsi:type="dcterms:W3CDTF">2025-10-23T15:05:30Z</dcterms:created>
  <dcterms:modified xsi:type="dcterms:W3CDTF">2025-10-23T15:46:10Z</dcterms:modified>
</cp:coreProperties>
</file>