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72" r:id="rId14"/>
    <p:sldId id="267" r:id="rId15"/>
    <p:sldId id="273" r:id="rId16"/>
    <p:sldId id="268" r:id="rId17"/>
    <p:sldId id="269" r:id="rId18"/>
    <p:sldId id="270" r:id="rId19"/>
  </p:sldIdLst>
  <p:sldSz cx="12192000" cy="6858000"/>
  <p:notesSz cx="6858000" cy="9144000"/>
  <p:defaultTextStyle>
    <a:defPPr>
      <a:defRPr lang="ar-Q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89" autoAdjust="0"/>
    <p:restoredTop sz="94660"/>
  </p:normalViewPr>
  <p:slideViewPr>
    <p:cSldViewPr snapToGrid="0">
      <p:cViewPr varScale="1">
        <p:scale>
          <a:sx n="67" d="100"/>
          <a:sy n="67" d="100"/>
        </p:scale>
        <p:origin x="36" y="6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D859F30-B096-4C07-A317-117926878277}"/>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QA"/>
          </a:p>
        </p:txBody>
      </p:sp>
      <p:sp>
        <p:nvSpPr>
          <p:cNvPr id="3" name="عنوان فرعي 2">
            <a:extLst>
              <a:ext uri="{FF2B5EF4-FFF2-40B4-BE49-F238E27FC236}">
                <a16:creationId xmlns:a16="http://schemas.microsoft.com/office/drawing/2014/main" id="{A837FFCA-70CE-408B-9E14-AEC49BD81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QA"/>
          </a:p>
        </p:txBody>
      </p:sp>
      <p:sp>
        <p:nvSpPr>
          <p:cNvPr id="4" name="عنصر نائب للتاريخ 3">
            <a:extLst>
              <a:ext uri="{FF2B5EF4-FFF2-40B4-BE49-F238E27FC236}">
                <a16:creationId xmlns:a16="http://schemas.microsoft.com/office/drawing/2014/main" id="{D5301765-5CA9-474E-885E-C0946BD2DC4F}"/>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12D473E9-CA44-43A0-B42B-FFAEE89F727F}"/>
              </a:ext>
            </a:extLst>
          </p:cNvPr>
          <p:cNvSpPr>
            <a:spLocks noGrp="1"/>
          </p:cNvSpPr>
          <p:nvPr>
            <p:ph type="ftr" sz="quarter" idx="11"/>
          </p:nvPr>
        </p:nvSpPr>
        <p:spPr/>
        <p:txBody>
          <a:bodyPr/>
          <a:lstStyle/>
          <a:p>
            <a:endParaRPr lang="ar-QA"/>
          </a:p>
        </p:txBody>
      </p:sp>
      <p:sp>
        <p:nvSpPr>
          <p:cNvPr id="6" name="عنصر نائب لرقم الشريحة 5">
            <a:extLst>
              <a:ext uri="{FF2B5EF4-FFF2-40B4-BE49-F238E27FC236}">
                <a16:creationId xmlns:a16="http://schemas.microsoft.com/office/drawing/2014/main" id="{E2AE2D6B-0C92-41B6-9C29-1FFB31A33EE6}"/>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203954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A726B1-A793-4577-89E5-143C3D647C82}"/>
              </a:ext>
            </a:extLst>
          </p:cNvPr>
          <p:cNvSpPr>
            <a:spLocks noGrp="1"/>
          </p:cNvSpPr>
          <p:nvPr>
            <p:ph type="title"/>
          </p:nvPr>
        </p:nvSpPr>
        <p:spPr/>
        <p:txBody>
          <a:bodyPr/>
          <a:lstStyle/>
          <a:p>
            <a:r>
              <a:rPr lang="ar-SA"/>
              <a:t>انقر لتحرير نمط عنوان الشكل الرئيسي</a:t>
            </a:r>
            <a:endParaRPr lang="ar-QA"/>
          </a:p>
        </p:txBody>
      </p:sp>
      <p:sp>
        <p:nvSpPr>
          <p:cNvPr id="3" name="عنصر نائب للعنوان العمودي 2">
            <a:extLst>
              <a:ext uri="{FF2B5EF4-FFF2-40B4-BE49-F238E27FC236}">
                <a16:creationId xmlns:a16="http://schemas.microsoft.com/office/drawing/2014/main" id="{F6BED4D0-C0C2-464D-BCF9-B2EDB2D1C726}"/>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تاريخ 3">
            <a:extLst>
              <a:ext uri="{FF2B5EF4-FFF2-40B4-BE49-F238E27FC236}">
                <a16:creationId xmlns:a16="http://schemas.microsoft.com/office/drawing/2014/main" id="{E2D25CC1-8B75-41FB-8681-32314920F01B}"/>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1B3BB968-520B-4FA7-B99E-83A593FAD4BE}"/>
              </a:ext>
            </a:extLst>
          </p:cNvPr>
          <p:cNvSpPr>
            <a:spLocks noGrp="1"/>
          </p:cNvSpPr>
          <p:nvPr>
            <p:ph type="ftr" sz="quarter" idx="11"/>
          </p:nvPr>
        </p:nvSpPr>
        <p:spPr/>
        <p:txBody>
          <a:bodyPr/>
          <a:lstStyle/>
          <a:p>
            <a:endParaRPr lang="ar-QA"/>
          </a:p>
        </p:txBody>
      </p:sp>
      <p:sp>
        <p:nvSpPr>
          <p:cNvPr id="6" name="عنصر نائب لرقم الشريحة 5">
            <a:extLst>
              <a:ext uri="{FF2B5EF4-FFF2-40B4-BE49-F238E27FC236}">
                <a16:creationId xmlns:a16="http://schemas.microsoft.com/office/drawing/2014/main" id="{2C471FD4-0D38-40C1-876E-B9A726EF261E}"/>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312627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81722E4-90E0-4207-AD53-97B9A68A755C}"/>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QA"/>
          </a:p>
        </p:txBody>
      </p:sp>
      <p:sp>
        <p:nvSpPr>
          <p:cNvPr id="3" name="عنصر نائب للعنوان العمودي 2">
            <a:extLst>
              <a:ext uri="{FF2B5EF4-FFF2-40B4-BE49-F238E27FC236}">
                <a16:creationId xmlns:a16="http://schemas.microsoft.com/office/drawing/2014/main" id="{3B121C21-A742-4E85-9393-B0EA01E8467C}"/>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تاريخ 3">
            <a:extLst>
              <a:ext uri="{FF2B5EF4-FFF2-40B4-BE49-F238E27FC236}">
                <a16:creationId xmlns:a16="http://schemas.microsoft.com/office/drawing/2014/main" id="{AD2248F1-258A-4EDD-BA4A-4D1AA7DD79FB}"/>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477E4C02-56BF-40F1-89F4-7482BA5ABF6D}"/>
              </a:ext>
            </a:extLst>
          </p:cNvPr>
          <p:cNvSpPr>
            <a:spLocks noGrp="1"/>
          </p:cNvSpPr>
          <p:nvPr>
            <p:ph type="ftr" sz="quarter" idx="11"/>
          </p:nvPr>
        </p:nvSpPr>
        <p:spPr/>
        <p:txBody>
          <a:bodyPr/>
          <a:lstStyle/>
          <a:p>
            <a:endParaRPr lang="ar-QA"/>
          </a:p>
        </p:txBody>
      </p:sp>
      <p:sp>
        <p:nvSpPr>
          <p:cNvPr id="6" name="عنصر نائب لرقم الشريحة 5">
            <a:extLst>
              <a:ext uri="{FF2B5EF4-FFF2-40B4-BE49-F238E27FC236}">
                <a16:creationId xmlns:a16="http://schemas.microsoft.com/office/drawing/2014/main" id="{03E9E6D1-4586-4EE0-9D36-D3C8E7A4B2D3}"/>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73874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DDAF3B-77E8-4917-9ACC-1F70297D93E1}"/>
              </a:ext>
            </a:extLst>
          </p:cNvPr>
          <p:cNvSpPr>
            <a:spLocks noGrp="1"/>
          </p:cNvSpPr>
          <p:nvPr>
            <p:ph type="title"/>
          </p:nvPr>
        </p:nvSpPr>
        <p:spPr/>
        <p:txBody>
          <a:bodyPr/>
          <a:lstStyle/>
          <a:p>
            <a:r>
              <a:rPr lang="ar-SA"/>
              <a:t>انقر لتحرير نمط عنوان الشكل الرئيسي</a:t>
            </a:r>
            <a:endParaRPr lang="ar-QA"/>
          </a:p>
        </p:txBody>
      </p:sp>
      <p:sp>
        <p:nvSpPr>
          <p:cNvPr id="3" name="عنصر نائب للمحتوى 2">
            <a:extLst>
              <a:ext uri="{FF2B5EF4-FFF2-40B4-BE49-F238E27FC236}">
                <a16:creationId xmlns:a16="http://schemas.microsoft.com/office/drawing/2014/main" id="{FC119FE3-A5C4-4029-9610-331E40593FB8}"/>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تاريخ 3">
            <a:extLst>
              <a:ext uri="{FF2B5EF4-FFF2-40B4-BE49-F238E27FC236}">
                <a16:creationId xmlns:a16="http://schemas.microsoft.com/office/drawing/2014/main" id="{852CA3A6-5189-4F77-B154-EA0003C55236}"/>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84EB018E-3705-49D7-A153-BE6B6D6B661B}"/>
              </a:ext>
            </a:extLst>
          </p:cNvPr>
          <p:cNvSpPr>
            <a:spLocks noGrp="1"/>
          </p:cNvSpPr>
          <p:nvPr>
            <p:ph type="ftr" sz="quarter" idx="11"/>
          </p:nvPr>
        </p:nvSpPr>
        <p:spPr/>
        <p:txBody>
          <a:bodyPr/>
          <a:lstStyle/>
          <a:p>
            <a:endParaRPr lang="ar-QA"/>
          </a:p>
        </p:txBody>
      </p:sp>
      <p:sp>
        <p:nvSpPr>
          <p:cNvPr id="6" name="عنصر نائب لرقم الشريحة 5">
            <a:extLst>
              <a:ext uri="{FF2B5EF4-FFF2-40B4-BE49-F238E27FC236}">
                <a16:creationId xmlns:a16="http://schemas.microsoft.com/office/drawing/2014/main" id="{0416E28C-A17B-47BF-B39D-B6EE4C431951}"/>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288349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1CBF5E-5FBB-4CF1-848E-3C3A6A3C9BF5}"/>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QA"/>
          </a:p>
        </p:txBody>
      </p:sp>
      <p:sp>
        <p:nvSpPr>
          <p:cNvPr id="3" name="عنصر نائب للنص 2">
            <a:extLst>
              <a:ext uri="{FF2B5EF4-FFF2-40B4-BE49-F238E27FC236}">
                <a16:creationId xmlns:a16="http://schemas.microsoft.com/office/drawing/2014/main" id="{D5B30176-260C-46B1-B5B2-D8DC1BBE3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3167DBD3-1BB3-4B59-8FC0-17B70FFAE9DE}"/>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D02AB8F6-3B71-40D6-88BF-00DB45B97A02}"/>
              </a:ext>
            </a:extLst>
          </p:cNvPr>
          <p:cNvSpPr>
            <a:spLocks noGrp="1"/>
          </p:cNvSpPr>
          <p:nvPr>
            <p:ph type="ftr" sz="quarter" idx="11"/>
          </p:nvPr>
        </p:nvSpPr>
        <p:spPr/>
        <p:txBody>
          <a:bodyPr/>
          <a:lstStyle/>
          <a:p>
            <a:endParaRPr lang="ar-QA"/>
          </a:p>
        </p:txBody>
      </p:sp>
      <p:sp>
        <p:nvSpPr>
          <p:cNvPr id="6" name="عنصر نائب لرقم الشريحة 5">
            <a:extLst>
              <a:ext uri="{FF2B5EF4-FFF2-40B4-BE49-F238E27FC236}">
                <a16:creationId xmlns:a16="http://schemas.microsoft.com/office/drawing/2014/main" id="{A1261AF1-C22D-4A5B-9724-15A9C941369B}"/>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392425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E32118-3F93-43FA-AB80-C76A2BDA6CF8}"/>
              </a:ext>
            </a:extLst>
          </p:cNvPr>
          <p:cNvSpPr>
            <a:spLocks noGrp="1"/>
          </p:cNvSpPr>
          <p:nvPr>
            <p:ph type="title"/>
          </p:nvPr>
        </p:nvSpPr>
        <p:spPr/>
        <p:txBody>
          <a:bodyPr/>
          <a:lstStyle/>
          <a:p>
            <a:r>
              <a:rPr lang="ar-SA"/>
              <a:t>انقر لتحرير نمط عنوان الشكل الرئيسي</a:t>
            </a:r>
            <a:endParaRPr lang="ar-QA"/>
          </a:p>
        </p:txBody>
      </p:sp>
      <p:sp>
        <p:nvSpPr>
          <p:cNvPr id="3" name="عنصر نائب للمحتوى 2">
            <a:extLst>
              <a:ext uri="{FF2B5EF4-FFF2-40B4-BE49-F238E27FC236}">
                <a16:creationId xmlns:a16="http://schemas.microsoft.com/office/drawing/2014/main" id="{6FBBBF5E-62CB-4C7E-B036-EDE305878639}"/>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محتوى 3">
            <a:extLst>
              <a:ext uri="{FF2B5EF4-FFF2-40B4-BE49-F238E27FC236}">
                <a16:creationId xmlns:a16="http://schemas.microsoft.com/office/drawing/2014/main" id="{0A60973F-AD99-4A26-9A21-CED8650628A0}"/>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5" name="عنصر نائب للتاريخ 4">
            <a:extLst>
              <a:ext uri="{FF2B5EF4-FFF2-40B4-BE49-F238E27FC236}">
                <a16:creationId xmlns:a16="http://schemas.microsoft.com/office/drawing/2014/main" id="{C88C07DB-650A-4B1B-8078-0B3AB721763A}"/>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6" name="عنصر نائب للتذييل 5">
            <a:extLst>
              <a:ext uri="{FF2B5EF4-FFF2-40B4-BE49-F238E27FC236}">
                <a16:creationId xmlns:a16="http://schemas.microsoft.com/office/drawing/2014/main" id="{E60E3C61-14B6-4495-B77F-913A364F727C}"/>
              </a:ext>
            </a:extLst>
          </p:cNvPr>
          <p:cNvSpPr>
            <a:spLocks noGrp="1"/>
          </p:cNvSpPr>
          <p:nvPr>
            <p:ph type="ftr" sz="quarter" idx="11"/>
          </p:nvPr>
        </p:nvSpPr>
        <p:spPr/>
        <p:txBody>
          <a:bodyPr/>
          <a:lstStyle/>
          <a:p>
            <a:endParaRPr lang="ar-QA"/>
          </a:p>
        </p:txBody>
      </p:sp>
      <p:sp>
        <p:nvSpPr>
          <p:cNvPr id="7" name="عنصر نائب لرقم الشريحة 6">
            <a:extLst>
              <a:ext uri="{FF2B5EF4-FFF2-40B4-BE49-F238E27FC236}">
                <a16:creationId xmlns:a16="http://schemas.microsoft.com/office/drawing/2014/main" id="{3291B86E-2470-4F31-87D8-78077931C7E6}"/>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166361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3D49F15-4BFD-4D5D-983E-118E86921A38}"/>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QA"/>
          </a:p>
        </p:txBody>
      </p:sp>
      <p:sp>
        <p:nvSpPr>
          <p:cNvPr id="3" name="عنصر نائب للنص 2">
            <a:extLst>
              <a:ext uri="{FF2B5EF4-FFF2-40B4-BE49-F238E27FC236}">
                <a16:creationId xmlns:a16="http://schemas.microsoft.com/office/drawing/2014/main" id="{E263AA36-317F-43BA-9004-7DDE83408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5EF0B57-6CF4-4099-8DBE-0D3E85EA9B70}"/>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5" name="عنصر نائب للنص 4">
            <a:extLst>
              <a:ext uri="{FF2B5EF4-FFF2-40B4-BE49-F238E27FC236}">
                <a16:creationId xmlns:a16="http://schemas.microsoft.com/office/drawing/2014/main" id="{F85B4DF7-0039-4070-AB61-A7B43CC55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70EC51DF-C5C5-4B60-A4C2-E1CD8CB1A465}"/>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7" name="عنصر نائب للتاريخ 6">
            <a:extLst>
              <a:ext uri="{FF2B5EF4-FFF2-40B4-BE49-F238E27FC236}">
                <a16:creationId xmlns:a16="http://schemas.microsoft.com/office/drawing/2014/main" id="{977C07F4-BEB4-4B5A-8AFC-A96A4C28ED66}"/>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8" name="عنصر نائب للتذييل 7">
            <a:extLst>
              <a:ext uri="{FF2B5EF4-FFF2-40B4-BE49-F238E27FC236}">
                <a16:creationId xmlns:a16="http://schemas.microsoft.com/office/drawing/2014/main" id="{605EFA4F-703B-4662-A176-724AF731A91B}"/>
              </a:ext>
            </a:extLst>
          </p:cNvPr>
          <p:cNvSpPr>
            <a:spLocks noGrp="1"/>
          </p:cNvSpPr>
          <p:nvPr>
            <p:ph type="ftr" sz="quarter" idx="11"/>
          </p:nvPr>
        </p:nvSpPr>
        <p:spPr/>
        <p:txBody>
          <a:bodyPr/>
          <a:lstStyle/>
          <a:p>
            <a:endParaRPr lang="ar-QA"/>
          </a:p>
        </p:txBody>
      </p:sp>
      <p:sp>
        <p:nvSpPr>
          <p:cNvPr id="9" name="عنصر نائب لرقم الشريحة 8">
            <a:extLst>
              <a:ext uri="{FF2B5EF4-FFF2-40B4-BE49-F238E27FC236}">
                <a16:creationId xmlns:a16="http://schemas.microsoft.com/office/drawing/2014/main" id="{D0185C9D-A0F8-4FF1-A16C-9701B4ED9823}"/>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35191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56B344-B151-468A-BF84-3BBFEA84AF33}"/>
              </a:ext>
            </a:extLst>
          </p:cNvPr>
          <p:cNvSpPr>
            <a:spLocks noGrp="1"/>
          </p:cNvSpPr>
          <p:nvPr>
            <p:ph type="title"/>
          </p:nvPr>
        </p:nvSpPr>
        <p:spPr/>
        <p:txBody>
          <a:bodyPr/>
          <a:lstStyle/>
          <a:p>
            <a:r>
              <a:rPr lang="ar-SA"/>
              <a:t>انقر لتحرير نمط عنوان الشكل الرئيسي</a:t>
            </a:r>
            <a:endParaRPr lang="ar-QA"/>
          </a:p>
        </p:txBody>
      </p:sp>
      <p:sp>
        <p:nvSpPr>
          <p:cNvPr id="3" name="عنصر نائب للتاريخ 2">
            <a:extLst>
              <a:ext uri="{FF2B5EF4-FFF2-40B4-BE49-F238E27FC236}">
                <a16:creationId xmlns:a16="http://schemas.microsoft.com/office/drawing/2014/main" id="{281F044C-8A31-4984-A9CC-6C116CDFDAED}"/>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4" name="عنصر نائب للتذييل 3">
            <a:extLst>
              <a:ext uri="{FF2B5EF4-FFF2-40B4-BE49-F238E27FC236}">
                <a16:creationId xmlns:a16="http://schemas.microsoft.com/office/drawing/2014/main" id="{D8BD3B31-1F46-4C41-BD50-EA4641FD8DDB}"/>
              </a:ext>
            </a:extLst>
          </p:cNvPr>
          <p:cNvSpPr>
            <a:spLocks noGrp="1"/>
          </p:cNvSpPr>
          <p:nvPr>
            <p:ph type="ftr" sz="quarter" idx="11"/>
          </p:nvPr>
        </p:nvSpPr>
        <p:spPr/>
        <p:txBody>
          <a:bodyPr/>
          <a:lstStyle/>
          <a:p>
            <a:endParaRPr lang="ar-QA"/>
          </a:p>
        </p:txBody>
      </p:sp>
      <p:sp>
        <p:nvSpPr>
          <p:cNvPr id="5" name="عنصر نائب لرقم الشريحة 4">
            <a:extLst>
              <a:ext uri="{FF2B5EF4-FFF2-40B4-BE49-F238E27FC236}">
                <a16:creationId xmlns:a16="http://schemas.microsoft.com/office/drawing/2014/main" id="{AA821856-E807-4D30-A507-3EFCA029FDCC}"/>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357432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31309FF5-E145-47A6-900F-71564201B7E6}"/>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3" name="عنصر نائب للتذييل 2">
            <a:extLst>
              <a:ext uri="{FF2B5EF4-FFF2-40B4-BE49-F238E27FC236}">
                <a16:creationId xmlns:a16="http://schemas.microsoft.com/office/drawing/2014/main" id="{44D43F91-784D-45DD-B8FC-0FB946480E64}"/>
              </a:ext>
            </a:extLst>
          </p:cNvPr>
          <p:cNvSpPr>
            <a:spLocks noGrp="1"/>
          </p:cNvSpPr>
          <p:nvPr>
            <p:ph type="ftr" sz="quarter" idx="11"/>
          </p:nvPr>
        </p:nvSpPr>
        <p:spPr/>
        <p:txBody>
          <a:bodyPr/>
          <a:lstStyle/>
          <a:p>
            <a:endParaRPr lang="ar-QA"/>
          </a:p>
        </p:txBody>
      </p:sp>
      <p:sp>
        <p:nvSpPr>
          <p:cNvPr id="4" name="عنصر نائب لرقم الشريحة 3">
            <a:extLst>
              <a:ext uri="{FF2B5EF4-FFF2-40B4-BE49-F238E27FC236}">
                <a16:creationId xmlns:a16="http://schemas.microsoft.com/office/drawing/2014/main" id="{F26D0408-C95A-42E0-87D6-BFB4E62D5E32}"/>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120781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B6DCEAE-0F16-4427-B2A2-CFE95E04258F}"/>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QA"/>
          </a:p>
        </p:txBody>
      </p:sp>
      <p:sp>
        <p:nvSpPr>
          <p:cNvPr id="3" name="عنصر نائب للمحتوى 2">
            <a:extLst>
              <a:ext uri="{FF2B5EF4-FFF2-40B4-BE49-F238E27FC236}">
                <a16:creationId xmlns:a16="http://schemas.microsoft.com/office/drawing/2014/main" id="{4EE061D2-94C7-4BA8-9D6F-26C4AF434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نص 3">
            <a:extLst>
              <a:ext uri="{FF2B5EF4-FFF2-40B4-BE49-F238E27FC236}">
                <a16:creationId xmlns:a16="http://schemas.microsoft.com/office/drawing/2014/main" id="{E2F19A33-9A99-442C-A063-A45DE2DC7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2577C92-44F3-40FE-B74D-3A2DF82A273B}"/>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6" name="عنصر نائب للتذييل 5">
            <a:extLst>
              <a:ext uri="{FF2B5EF4-FFF2-40B4-BE49-F238E27FC236}">
                <a16:creationId xmlns:a16="http://schemas.microsoft.com/office/drawing/2014/main" id="{EE801E56-87CA-4CFF-BBD1-B8276A0765CB}"/>
              </a:ext>
            </a:extLst>
          </p:cNvPr>
          <p:cNvSpPr>
            <a:spLocks noGrp="1"/>
          </p:cNvSpPr>
          <p:nvPr>
            <p:ph type="ftr" sz="quarter" idx="11"/>
          </p:nvPr>
        </p:nvSpPr>
        <p:spPr/>
        <p:txBody>
          <a:bodyPr/>
          <a:lstStyle/>
          <a:p>
            <a:endParaRPr lang="ar-QA"/>
          </a:p>
        </p:txBody>
      </p:sp>
      <p:sp>
        <p:nvSpPr>
          <p:cNvPr id="7" name="عنصر نائب لرقم الشريحة 6">
            <a:extLst>
              <a:ext uri="{FF2B5EF4-FFF2-40B4-BE49-F238E27FC236}">
                <a16:creationId xmlns:a16="http://schemas.microsoft.com/office/drawing/2014/main" id="{A4EF4FC2-063A-49B8-BF98-4C1E85AB96FC}"/>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6873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0E6F1E-E2D3-4D03-BE81-1137A724C76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QA"/>
          </a:p>
        </p:txBody>
      </p:sp>
      <p:sp>
        <p:nvSpPr>
          <p:cNvPr id="3" name="عنصر نائب للصورة 2">
            <a:extLst>
              <a:ext uri="{FF2B5EF4-FFF2-40B4-BE49-F238E27FC236}">
                <a16:creationId xmlns:a16="http://schemas.microsoft.com/office/drawing/2014/main" id="{91AE2DD0-5A69-4601-B544-BAD480954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QA"/>
          </a:p>
        </p:txBody>
      </p:sp>
      <p:sp>
        <p:nvSpPr>
          <p:cNvPr id="4" name="عنصر نائب للنص 3">
            <a:extLst>
              <a:ext uri="{FF2B5EF4-FFF2-40B4-BE49-F238E27FC236}">
                <a16:creationId xmlns:a16="http://schemas.microsoft.com/office/drawing/2014/main" id="{B42A5E09-B735-4C9D-A68B-3F4C8C783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397206C0-50E5-4C92-8C8D-CC82764B99C2}"/>
              </a:ext>
            </a:extLst>
          </p:cNvPr>
          <p:cNvSpPr>
            <a:spLocks noGrp="1"/>
          </p:cNvSpPr>
          <p:nvPr>
            <p:ph type="dt" sz="half" idx="10"/>
          </p:nvPr>
        </p:nvSpPr>
        <p:spPr/>
        <p:txBody>
          <a:bodyPr/>
          <a:lstStyle/>
          <a:p>
            <a:fld id="{1FB66C74-BD71-4330-A6A5-255873089900}" type="datetimeFigureOut">
              <a:rPr lang="ar-QA" smtClean="0"/>
              <a:t>29/04/1443</a:t>
            </a:fld>
            <a:endParaRPr lang="ar-QA"/>
          </a:p>
        </p:txBody>
      </p:sp>
      <p:sp>
        <p:nvSpPr>
          <p:cNvPr id="6" name="عنصر نائب للتذييل 5">
            <a:extLst>
              <a:ext uri="{FF2B5EF4-FFF2-40B4-BE49-F238E27FC236}">
                <a16:creationId xmlns:a16="http://schemas.microsoft.com/office/drawing/2014/main" id="{B1D59DE3-B757-4614-954C-90297D0F7D13}"/>
              </a:ext>
            </a:extLst>
          </p:cNvPr>
          <p:cNvSpPr>
            <a:spLocks noGrp="1"/>
          </p:cNvSpPr>
          <p:nvPr>
            <p:ph type="ftr" sz="quarter" idx="11"/>
          </p:nvPr>
        </p:nvSpPr>
        <p:spPr/>
        <p:txBody>
          <a:bodyPr/>
          <a:lstStyle/>
          <a:p>
            <a:endParaRPr lang="ar-QA"/>
          </a:p>
        </p:txBody>
      </p:sp>
      <p:sp>
        <p:nvSpPr>
          <p:cNvPr id="7" name="عنصر نائب لرقم الشريحة 6">
            <a:extLst>
              <a:ext uri="{FF2B5EF4-FFF2-40B4-BE49-F238E27FC236}">
                <a16:creationId xmlns:a16="http://schemas.microsoft.com/office/drawing/2014/main" id="{04138937-A893-4F59-AFB1-FDC480AA12D6}"/>
              </a:ext>
            </a:extLst>
          </p:cNvPr>
          <p:cNvSpPr>
            <a:spLocks noGrp="1"/>
          </p:cNvSpPr>
          <p:nvPr>
            <p:ph type="sldNum" sz="quarter" idx="12"/>
          </p:nvPr>
        </p:nvSpPr>
        <p:spPr/>
        <p:txBody>
          <a:bodyPr/>
          <a:lstStyle/>
          <a:p>
            <a:fld id="{3FF0EF4D-F70F-4D0A-BEBF-CFCC2AA18B0B}" type="slidenum">
              <a:rPr lang="ar-QA" smtClean="0"/>
              <a:t>‹#›</a:t>
            </a:fld>
            <a:endParaRPr lang="ar-QA"/>
          </a:p>
        </p:txBody>
      </p:sp>
    </p:spTree>
    <p:extLst>
      <p:ext uri="{BB962C8B-B14F-4D97-AF65-F5344CB8AC3E}">
        <p14:creationId xmlns:p14="http://schemas.microsoft.com/office/powerpoint/2010/main" val="410635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EFC872C9-F79F-4EC5-9A79-9D8779A9F14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QA"/>
          </a:p>
        </p:txBody>
      </p:sp>
      <p:sp>
        <p:nvSpPr>
          <p:cNvPr id="3" name="عنصر نائب للنص 2">
            <a:extLst>
              <a:ext uri="{FF2B5EF4-FFF2-40B4-BE49-F238E27FC236}">
                <a16:creationId xmlns:a16="http://schemas.microsoft.com/office/drawing/2014/main" id="{CB9AF314-0D7C-43D5-9624-C54A74AEA80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QA"/>
          </a:p>
        </p:txBody>
      </p:sp>
      <p:sp>
        <p:nvSpPr>
          <p:cNvPr id="4" name="عنصر نائب للتاريخ 3">
            <a:extLst>
              <a:ext uri="{FF2B5EF4-FFF2-40B4-BE49-F238E27FC236}">
                <a16:creationId xmlns:a16="http://schemas.microsoft.com/office/drawing/2014/main" id="{5E5609A2-C8A7-4678-8D9A-7E634ACE295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FB66C74-BD71-4330-A6A5-255873089900}" type="datetimeFigureOut">
              <a:rPr lang="ar-QA" smtClean="0"/>
              <a:t>29/04/1443</a:t>
            </a:fld>
            <a:endParaRPr lang="ar-QA"/>
          </a:p>
        </p:txBody>
      </p:sp>
      <p:sp>
        <p:nvSpPr>
          <p:cNvPr id="5" name="عنصر نائب للتذييل 4">
            <a:extLst>
              <a:ext uri="{FF2B5EF4-FFF2-40B4-BE49-F238E27FC236}">
                <a16:creationId xmlns:a16="http://schemas.microsoft.com/office/drawing/2014/main" id="{075C8DB8-77F0-4D9F-8BF2-08DD94CFF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QA"/>
          </a:p>
        </p:txBody>
      </p:sp>
      <p:sp>
        <p:nvSpPr>
          <p:cNvPr id="6" name="عنصر نائب لرقم الشريحة 5">
            <a:extLst>
              <a:ext uri="{FF2B5EF4-FFF2-40B4-BE49-F238E27FC236}">
                <a16:creationId xmlns:a16="http://schemas.microsoft.com/office/drawing/2014/main" id="{2D0BB7FE-5283-47E1-A3B5-4DB9864EB9A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FF0EF4D-F70F-4D0A-BEBF-CFCC2AA18B0B}" type="slidenum">
              <a:rPr lang="ar-QA" smtClean="0"/>
              <a:t>‹#›</a:t>
            </a:fld>
            <a:endParaRPr lang="ar-QA"/>
          </a:p>
        </p:txBody>
      </p:sp>
    </p:spTree>
    <p:extLst>
      <p:ext uri="{BB962C8B-B14F-4D97-AF65-F5344CB8AC3E}">
        <p14:creationId xmlns:p14="http://schemas.microsoft.com/office/powerpoint/2010/main" val="171286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Q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gif"/><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عنوان فرعي 2">
            <a:extLst>
              <a:ext uri="{FF2B5EF4-FFF2-40B4-BE49-F238E27FC236}">
                <a16:creationId xmlns:a16="http://schemas.microsoft.com/office/drawing/2014/main" id="{B4D249ED-4387-4367-AF3E-6DD6B558242D}"/>
              </a:ext>
            </a:extLst>
          </p:cNvPr>
          <p:cNvSpPr>
            <a:spLocks noGrp="1"/>
          </p:cNvSpPr>
          <p:nvPr>
            <p:ph type="subTitle" idx="1"/>
          </p:nvPr>
        </p:nvSpPr>
        <p:spPr>
          <a:xfrm>
            <a:off x="4584737" y="4063617"/>
            <a:ext cx="3312734" cy="1141851"/>
          </a:xfrm>
          <a:noFill/>
        </p:spPr>
        <p:txBody>
          <a:bodyPr>
            <a:normAutofit/>
          </a:bodyPr>
          <a:lstStyle/>
          <a:p>
            <a:r>
              <a:rPr lang="en-US" dirty="0">
                <a:solidFill>
                  <a:srgbClr val="080808"/>
                </a:solidFill>
              </a:rPr>
              <a:t>Classifying Heart Condition</a:t>
            </a:r>
            <a:endParaRPr lang="ar-QA" dirty="0">
              <a:solidFill>
                <a:srgbClr val="080808"/>
              </a:solidFill>
            </a:endParaRPr>
          </a:p>
        </p:txBody>
      </p:sp>
      <p:sp>
        <p:nvSpPr>
          <p:cNvPr id="2" name="عنوان 1">
            <a:extLst>
              <a:ext uri="{FF2B5EF4-FFF2-40B4-BE49-F238E27FC236}">
                <a16:creationId xmlns:a16="http://schemas.microsoft.com/office/drawing/2014/main" id="{08E0B4EC-4049-4480-ABA1-50102ACAFEBA}"/>
              </a:ext>
            </a:extLst>
          </p:cNvPr>
          <p:cNvSpPr>
            <a:spLocks noGrp="1"/>
          </p:cNvSpPr>
          <p:nvPr>
            <p:ph type="ctrTitle"/>
          </p:nvPr>
        </p:nvSpPr>
        <p:spPr>
          <a:xfrm>
            <a:off x="3418092" y="2018057"/>
            <a:ext cx="5782716" cy="2150719"/>
          </a:xfrm>
          <a:noFill/>
        </p:spPr>
        <p:txBody>
          <a:bodyPr anchor="ctr">
            <a:normAutofit/>
          </a:bodyPr>
          <a:lstStyle/>
          <a:p>
            <a:r>
              <a:rPr lang="en-US" b="1" dirty="0">
                <a:solidFill>
                  <a:srgbClr val="080808"/>
                </a:solidFill>
              </a:rPr>
              <a:t>Deep Learning Project</a:t>
            </a:r>
            <a:endParaRPr lang="ar-QA" b="1"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مربع نص 3">
            <a:extLst>
              <a:ext uri="{FF2B5EF4-FFF2-40B4-BE49-F238E27FC236}">
                <a16:creationId xmlns:a16="http://schemas.microsoft.com/office/drawing/2014/main" id="{01A37B3B-BE8C-4198-B342-F796A21D8B1B}"/>
              </a:ext>
            </a:extLst>
          </p:cNvPr>
          <p:cNvSpPr txBox="1"/>
          <p:nvPr/>
        </p:nvSpPr>
        <p:spPr>
          <a:xfrm>
            <a:off x="4781697" y="5339720"/>
            <a:ext cx="2911875" cy="369332"/>
          </a:xfrm>
          <a:prstGeom prst="rect">
            <a:avLst/>
          </a:prstGeom>
          <a:noFill/>
        </p:spPr>
        <p:txBody>
          <a:bodyPr wrap="square" rtlCol="1">
            <a:spAutoFit/>
          </a:bodyPr>
          <a:lstStyle/>
          <a:p>
            <a:pPr algn="l" rtl="0"/>
            <a:r>
              <a:rPr lang="en-US" dirty="0"/>
              <a:t>Presented By: Saleh </a:t>
            </a:r>
            <a:r>
              <a:rPr lang="en-US" dirty="0" err="1"/>
              <a:t>Aljomyl</a:t>
            </a:r>
            <a:endParaRPr lang="ar-QA" dirty="0"/>
          </a:p>
        </p:txBody>
      </p:sp>
    </p:spTree>
    <p:extLst>
      <p:ext uri="{BB962C8B-B14F-4D97-AF65-F5344CB8AC3E}">
        <p14:creationId xmlns:p14="http://schemas.microsoft.com/office/powerpoint/2010/main" val="41199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E2877EB-BC26-430D-A476-19DF47694A0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rtl="0"/>
            <a:r>
              <a:rPr lang="en-US" sz="5400" b="0" i="0" dirty="0">
                <a:solidFill>
                  <a:srgbClr val="FFFFFF"/>
                </a:solidFill>
                <a:effectLst/>
              </a:rPr>
              <a:t>Extracting The Features</a:t>
            </a:r>
            <a:endParaRPr lang="en-US" sz="5400" dirty="0">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صورة 6" descr="صورة تحتوي على نص, قصاصة فنية&#10;&#10;تم إنشاء الوصف تلقائياً">
            <a:extLst>
              <a:ext uri="{FF2B5EF4-FFF2-40B4-BE49-F238E27FC236}">
                <a16:creationId xmlns:a16="http://schemas.microsoft.com/office/drawing/2014/main" id="{50F69BC1-28C1-4016-8505-A772B83A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308878"/>
            <a:ext cx="5455917" cy="2233516"/>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عنصر نائب للمحتوى 4" descr="صورة تحتوي على نص&#10;&#10;تم إنشاء الوصف تلقائياً">
            <a:extLst>
              <a:ext uri="{FF2B5EF4-FFF2-40B4-BE49-F238E27FC236}">
                <a16:creationId xmlns:a16="http://schemas.microsoft.com/office/drawing/2014/main" id="{B24EF541-1E41-4E4B-A327-886D824E85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3709548"/>
            <a:ext cx="5455917" cy="1432177"/>
          </a:xfrm>
          <a:prstGeom prst="rect">
            <a:avLst/>
          </a:prstGeom>
        </p:spPr>
      </p:pic>
    </p:spTree>
    <p:extLst>
      <p:ext uri="{BB962C8B-B14F-4D97-AF65-F5344CB8AC3E}">
        <p14:creationId xmlns:p14="http://schemas.microsoft.com/office/powerpoint/2010/main" val="84129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عنوان 1">
            <a:extLst>
              <a:ext uri="{FF2B5EF4-FFF2-40B4-BE49-F238E27FC236}">
                <a16:creationId xmlns:a16="http://schemas.microsoft.com/office/drawing/2014/main" id="{26DCAEAA-37B1-4EA2-883B-1BCAC0A20442}"/>
              </a:ext>
            </a:extLst>
          </p:cNvPr>
          <p:cNvSpPr>
            <a:spLocks noGrp="1"/>
          </p:cNvSpPr>
          <p:nvPr>
            <p:ph type="title"/>
          </p:nvPr>
        </p:nvSpPr>
        <p:spPr>
          <a:xfrm>
            <a:off x="566382" y="456345"/>
            <a:ext cx="3111690" cy="3556097"/>
          </a:xfrm>
        </p:spPr>
        <p:txBody>
          <a:bodyPr anchor="b">
            <a:normAutofit/>
          </a:bodyPr>
          <a:lstStyle/>
          <a:p>
            <a:pPr algn="l"/>
            <a:r>
              <a:rPr lang="en-US" sz="4000" dirty="0">
                <a:solidFill>
                  <a:srgbClr val="FFFFFF"/>
                </a:solidFill>
              </a:rPr>
              <a:t>Neural Network Models </a:t>
            </a:r>
            <a:endParaRPr lang="ar-QA" sz="4000" dirty="0">
              <a:solidFill>
                <a:srgbClr val="FFFFFF"/>
              </a:solidFill>
            </a:endParaRPr>
          </a:p>
        </p:txBody>
      </p:sp>
      <p:sp>
        <p:nvSpPr>
          <p:cNvPr id="3" name="عنصر نائب للمحتوى 2">
            <a:extLst>
              <a:ext uri="{FF2B5EF4-FFF2-40B4-BE49-F238E27FC236}">
                <a16:creationId xmlns:a16="http://schemas.microsoft.com/office/drawing/2014/main" id="{DE603AEE-5F92-4049-8523-A030EF70058C}"/>
              </a:ext>
            </a:extLst>
          </p:cNvPr>
          <p:cNvSpPr>
            <a:spLocks noGrp="1"/>
          </p:cNvSpPr>
          <p:nvPr>
            <p:ph idx="1"/>
          </p:nvPr>
        </p:nvSpPr>
        <p:spPr>
          <a:xfrm>
            <a:off x="4688006" y="511389"/>
            <a:ext cx="3534770" cy="5848468"/>
          </a:xfrm>
        </p:spPr>
        <p:txBody>
          <a:bodyPr anchor="ctr">
            <a:normAutofit/>
          </a:bodyPr>
          <a:lstStyle/>
          <a:p>
            <a:pPr algn="l" rtl="0"/>
            <a:r>
              <a:rPr lang="en-US" sz="2000" dirty="0"/>
              <a:t>Feed Forward Neural Network</a:t>
            </a:r>
          </a:p>
          <a:p>
            <a:pPr algn="l" rtl="0"/>
            <a:endParaRPr lang="en-US" sz="2000" dirty="0"/>
          </a:p>
          <a:p>
            <a:pPr algn="l" rtl="0"/>
            <a:endParaRPr lang="en-US" sz="2000" dirty="0"/>
          </a:p>
          <a:p>
            <a:pPr algn="l" rtl="0"/>
            <a:endParaRPr lang="en-US" sz="2000" dirty="0"/>
          </a:p>
          <a:p>
            <a:pPr algn="l" rtl="0"/>
            <a:endParaRPr lang="en-US" sz="2000" dirty="0"/>
          </a:p>
          <a:p>
            <a:pPr marL="0" indent="0" algn="l" rtl="0">
              <a:buNone/>
            </a:pPr>
            <a:endParaRPr lang="en-US" sz="2000" dirty="0"/>
          </a:p>
          <a:p>
            <a:pPr algn="l" rtl="0"/>
            <a:r>
              <a:rPr lang="en-US" sz="2000" dirty="0"/>
              <a:t>Long Short-Term Memory Neural Network</a:t>
            </a:r>
          </a:p>
          <a:p>
            <a:pPr algn="l" rtl="0"/>
            <a:endParaRPr lang="en-US" sz="2000" dirty="0"/>
          </a:p>
          <a:p>
            <a:pPr algn="l" rtl="0"/>
            <a:endParaRPr lang="en-US" sz="2000" dirty="0"/>
          </a:p>
          <a:p>
            <a:pPr marL="0" indent="0" algn="l" rtl="0">
              <a:buNone/>
            </a:pPr>
            <a:endParaRPr lang="en-US" sz="2000" dirty="0"/>
          </a:p>
          <a:p>
            <a:pPr algn="l" rtl="0"/>
            <a:r>
              <a:rPr lang="en-US" sz="2000" dirty="0"/>
              <a:t>Convolutional Neural Network</a:t>
            </a:r>
          </a:p>
          <a:p>
            <a:pPr rtl="0"/>
            <a:endParaRPr lang="ar-QA" sz="2000" dirty="0"/>
          </a:p>
        </p:txBody>
      </p:sp>
      <p:pic>
        <p:nvPicPr>
          <p:cNvPr id="9" name="صورة 8">
            <a:extLst>
              <a:ext uri="{FF2B5EF4-FFF2-40B4-BE49-F238E27FC236}">
                <a16:creationId xmlns:a16="http://schemas.microsoft.com/office/drawing/2014/main" id="{D7D3C35D-1B69-4777-9938-E343D81D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963" y="3015252"/>
            <a:ext cx="2503993" cy="1316615"/>
          </a:xfrm>
          <a:prstGeom prst="rect">
            <a:avLst/>
          </a:prstGeom>
        </p:spPr>
      </p:pic>
      <p:pic>
        <p:nvPicPr>
          <p:cNvPr id="7" name="صورة 6">
            <a:extLst>
              <a:ext uri="{FF2B5EF4-FFF2-40B4-BE49-F238E27FC236}">
                <a16:creationId xmlns:a16="http://schemas.microsoft.com/office/drawing/2014/main" id="{764B7147-14D0-4439-8BFF-FA02CFBE1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390" y="4581972"/>
            <a:ext cx="2503993" cy="1337637"/>
          </a:xfrm>
          <a:prstGeom prst="rect">
            <a:avLst/>
          </a:prstGeom>
        </p:spPr>
      </p:pic>
      <p:pic>
        <p:nvPicPr>
          <p:cNvPr id="5" name="صورة 4">
            <a:extLst>
              <a:ext uri="{FF2B5EF4-FFF2-40B4-BE49-F238E27FC236}">
                <a16:creationId xmlns:a16="http://schemas.microsoft.com/office/drawing/2014/main" id="{10F985ED-9029-4C2A-875E-B0813CCD8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5391" y="596129"/>
            <a:ext cx="2503993" cy="1228521"/>
          </a:xfrm>
          <a:prstGeom prst="rect">
            <a:avLst/>
          </a:prstGeom>
        </p:spPr>
      </p:pic>
    </p:spTree>
    <p:extLst>
      <p:ext uri="{BB962C8B-B14F-4D97-AF65-F5344CB8AC3E}">
        <p14:creationId xmlns:p14="http://schemas.microsoft.com/office/powerpoint/2010/main" val="354845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3A2A83-F94B-46C6-8660-414FBEB62AB9}"/>
              </a:ext>
            </a:extLst>
          </p:cNvPr>
          <p:cNvSpPr>
            <a:spLocks noGrp="1"/>
          </p:cNvSpPr>
          <p:nvPr>
            <p:ph type="title"/>
          </p:nvPr>
        </p:nvSpPr>
        <p:spPr/>
        <p:txBody>
          <a:bodyPr/>
          <a:lstStyle/>
          <a:p>
            <a:pPr algn="l"/>
            <a:r>
              <a:rPr lang="en-US" dirty="0"/>
              <a:t>Feed Forward Neural Network </a:t>
            </a:r>
            <a:endParaRPr lang="ar-QA" dirty="0"/>
          </a:p>
        </p:txBody>
      </p:sp>
      <p:graphicFrame>
        <p:nvGraphicFramePr>
          <p:cNvPr id="4" name="جدول 4">
            <a:extLst>
              <a:ext uri="{FF2B5EF4-FFF2-40B4-BE49-F238E27FC236}">
                <a16:creationId xmlns:a16="http://schemas.microsoft.com/office/drawing/2014/main" id="{33D91EE3-69E3-4546-A096-3758AC9C3E36}"/>
              </a:ext>
            </a:extLst>
          </p:cNvPr>
          <p:cNvGraphicFramePr>
            <a:graphicFrameLocks noGrp="1"/>
          </p:cNvGraphicFramePr>
          <p:nvPr>
            <p:ph idx="1"/>
            <p:extLst>
              <p:ext uri="{D42A27DB-BD31-4B8C-83A1-F6EECF244321}">
                <p14:modId xmlns:p14="http://schemas.microsoft.com/office/powerpoint/2010/main" val="3405543235"/>
              </p:ext>
            </p:extLst>
          </p:nvPr>
        </p:nvGraphicFramePr>
        <p:xfrm>
          <a:off x="6880194" y="1844208"/>
          <a:ext cx="4704425" cy="3752864"/>
        </p:xfrm>
        <a:graphic>
          <a:graphicData uri="http://schemas.openxmlformats.org/drawingml/2006/table">
            <a:tbl>
              <a:tblPr rtl="1" firstRow="1" bandRow="1">
                <a:tableStyleId>{5C22544A-7EE6-4342-B048-85BDC9FD1C3A}</a:tableStyleId>
              </a:tblPr>
              <a:tblGrid>
                <a:gridCol w="4704425">
                  <a:extLst>
                    <a:ext uri="{9D8B030D-6E8A-4147-A177-3AD203B41FA5}">
                      <a16:colId xmlns:a16="http://schemas.microsoft.com/office/drawing/2014/main" val="1340817211"/>
                    </a:ext>
                  </a:extLst>
                </a:gridCol>
              </a:tblGrid>
              <a:tr h="747716">
                <a:tc>
                  <a:txBody>
                    <a:bodyPr/>
                    <a:lstStyle/>
                    <a:p>
                      <a:pPr algn="ctr" rtl="1"/>
                      <a:r>
                        <a:rPr lang="en-US" sz="4400" dirty="0"/>
                        <a:t>Hyperparameters</a:t>
                      </a:r>
                      <a:endParaRPr lang="ar-QA" sz="4400" dirty="0"/>
                    </a:p>
                  </a:txBody>
                  <a:tcPr/>
                </a:tc>
                <a:extLst>
                  <a:ext uri="{0D108BD9-81ED-4DB2-BD59-A6C34878D82A}">
                    <a16:rowId xmlns:a16="http://schemas.microsoft.com/office/drawing/2014/main" val="3531694053"/>
                  </a:ext>
                </a:extLst>
              </a:tr>
              <a:tr h="747716">
                <a:tc>
                  <a:txBody>
                    <a:bodyPr/>
                    <a:lstStyle/>
                    <a:p>
                      <a:pPr algn="l" rtl="1"/>
                      <a:r>
                        <a:rPr lang="en-US" dirty="0"/>
                        <a:t>Hidden Layers: 2</a:t>
                      </a:r>
                      <a:endParaRPr lang="ar-QA" dirty="0"/>
                    </a:p>
                  </a:txBody>
                  <a:tcPr/>
                </a:tc>
                <a:extLst>
                  <a:ext uri="{0D108BD9-81ED-4DB2-BD59-A6C34878D82A}">
                    <a16:rowId xmlns:a16="http://schemas.microsoft.com/office/drawing/2014/main" val="367987780"/>
                  </a:ext>
                </a:extLst>
              </a:tr>
              <a:tr h="747716">
                <a:tc>
                  <a:txBody>
                    <a:bodyPr/>
                    <a:lstStyle/>
                    <a:p>
                      <a:pPr algn="l" rtl="1"/>
                      <a:r>
                        <a:rPr lang="en-US" dirty="0"/>
                        <a:t>Epochs: 40</a:t>
                      </a:r>
                      <a:endParaRPr lang="ar-QA" dirty="0"/>
                    </a:p>
                  </a:txBody>
                  <a:tcPr/>
                </a:tc>
                <a:extLst>
                  <a:ext uri="{0D108BD9-81ED-4DB2-BD59-A6C34878D82A}">
                    <a16:rowId xmlns:a16="http://schemas.microsoft.com/office/drawing/2014/main" val="3589853493"/>
                  </a:ext>
                </a:extLst>
              </a:tr>
              <a:tr h="747716">
                <a:tc>
                  <a:txBody>
                    <a:bodyPr/>
                    <a:lstStyle/>
                    <a:p>
                      <a:pPr algn="l" rtl="1"/>
                      <a:r>
                        <a:rPr lang="en-US" dirty="0"/>
                        <a:t>Batch Size: 32</a:t>
                      </a:r>
                    </a:p>
                  </a:txBody>
                  <a:tcPr/>
                </a:tc>
                <a:extLst>
                  <a:ext uri="{0D108BD9-81ED-4DB2-BD59-A6C34878D82A}">
                    <a16:rowId xmlns:a16="http://schemas.microsoft.com/office/drawing/2014/main" val="2565752192"/>
                  </a:ext>
                </a:extLst>
              </a:tr>
              <a:tr h="747716">
                <a:tc>
                  <a:txBody>
                    <a:bodyPr/>
                    <a:lstStyle/>
                    <a:p>
                      <a:pPr algn="l" rtl="1"/>
                      <a:r>
                        <a:rPr lang="en-US" dirty="0"/>
                        <a:t>Dropout: 0.5</a:t>
                      </a:r>
                    </a:p>
                  </a:txBody>
                  <a:tcPr/>
                </a:tc>
                <a:extLst>
                  <a:ext uri="{0D108BD9-81ED-4DB2-BD59-A6C34878D82A}">
                    <a16:rowId xmlns:a16="http://schemas.microsoft.com/office/drawing/2014/main" val="2998357085"/>
                  </a:ext>
                </a:extLst>
              </a:tr>
            </a:tbl>
          </a:graphicData>
        </a:graphic>
      </p:graphicFrame>
      <p:pic>
        <p:nvPicPr>
          <p:cNvPr id="5" name="صورة 4">
            <a:extLst>
              <a:ext uri="{FF2B5EF4-FFF2-40B4-BE49-F238E27FC236}">
                <a16:creationId xmlns:a16="http://schemas.microsoft.com/office/drawing/2014/main" id="{FE44A58C-3280-4BE0-8F2D-B7A7CD5B6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961" y="1936657"/>
            <a:ext cx="3636146" cy="1783983"/>
          </a:xfrm>
          <a:prstGeom prst="rect">
            <a:avLst/>
          </a:prstGeom>
        </p:spPr>
      </p:pic>
      <p:pic>
        <p:nvPicPr>
          <p:cNvPr id="7" name="صورة 6">
            <a:extLst>
              <a:ext uri="{FF2B5EF4-FFF2-40B4-BE49-F238E27FC236}">
                <a16:creationId xmlns:a16="http://schemas.microsoft.com/office/drawing/2014/main" id="{A6DBE86F-5CE5-4AA2-A32C-6EB54466B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27013"/>
            <a:ext cx="4293679" cy="2565862"/>
          </a:xfrm>
          <a:prstGeom prst="rect">
            <a:avLst/>
          </a:prstGeom>
        </p:spPr>
      </p:pic>
      <p:pic>
        <p:nvPicPr>
          <p:cNvPr id="9" name="صورة 8">
            <a:extLst>
              <a:ext uri="{FF2B5EF4-FFF2-40B4-BE49-F238E27FC236}">
                <a16:creationId xmlns:a16="http://schemas.microsoft.com/office/drawing/2014/main" id="{4E850E66-ADA2-4697-8D59-987F1163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94" y="6117868"/>
            <a:ext cx="2203583" cy="454071"/>
          </a:xfrm>
          <a:prstGeom prst="rect">
            <a:avLst/>
          </a:prstGeom>
        </p:spPr>
      </p:pic>
    </p:spTree>
    <p:extLst>
      <p:ext uri="{BB962C8B-B14F-4D97-AF65-F5344CB8AC3E}">
        <p14:creationId xmlns:p14="http://schemas.microsoft.com/office/powerpoint/2010/main" val="179077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359A8CE-D8DE-45DE-9B68-42C61BBD72DE}"/>
              </a:ext>
            </a:extLst>
          </p:cNvPr>
          <p:cNvSpPr>
            <a:spLocks noGrp="1"/>
          </p:cNvSpPr>
          <p:nvPr>
            <p:ph type="title"/>
          </p:nvPr>
        </p:nvSpPr>
        <p:spPr/>
        <p:txBody>
          <a:bodyPr/>
          <a:lstStyle/>
          <a:p>
            <a:pPr algn="l"/>
            <a:r>
              <a:rPr lang="en-US" dirty="0"/>
              <a:t>Architecture Of Feed Forward Neural Network  Model:</a:t>
            </a:r>
            <a:endParaRPr lang="ar-QA" dirty="0"/>
          </a:p>
        </p:txBody>
      </p:sp>
      <p:pic>
        <p:nvPicPr>
          <p:cNvPr id="5" name="عنصر نائب للمحتوى 4" descr="صورة تحتوي على منضدة&#10;&#10;تم إنشاء الوصف تلقائياً">
            <a:extLst>
              <a:ext uri="{FF2B5EF4-FFF2-40B4-BE49-F238E27FC236}">
                <a16:creationId xmlns:a16="http://schemas.microsoft.com/office/drawing/2014/main" id="{8CF882DD-62E2-48DD-ABF7-D7F6CE534B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557" y="1907512"/>
            <a:ext cx="7512886" cy="4351338"/>
          </a:xfrm>
        </p:spPr>
      </p:pic>
    </p:spTree>
    <p:extLst>
      <p:ext uri="{BB962C8B-B14F-4D97-AF65-F5344CB8AC3E}">
        <p14:creationId xmlns:p14="http://schemas.microsoft.com/office/powerpoint/2010/main" val="19052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3A2A83-F94B-46C6-8660-414FBEB62AB9}"/>
              </a:ext>
            </a:extLst>
          </p:cNvPr>
          <p:cNvSpPr>
            <a:spLocks noGrp="1"/>
          </p:cNvSpPr>
          <p:nvPr>
            <p:ph type="title"/>
          </p:nvPr>
        </p:nvSpPr>
        <p:spPr/>
        <p:txBody>
          <a:bodyPr/>
          <a:lstStyle/>
          <a:p>
            <a:pPr algn="l"/>
            <a:r>
              <a:rPr lang="en-US" dirty="0"/>
              <a:t>Long Short-Term Memory Neural Network</a:t>
            </a:r>
            <a:endParaRPr lang="ar-QA" dirty="0"/>
          </a:p>
        </p:txBody>
      </p:sp>
      <p:graphicFrame>
        <p:nvGraphicFramePr>
          <p:cNvPr id="4" name="جدول 4">
            <a:extLst>
              <a:ext uri="{FF2B5EF4-FFF2-40B4-BE49-F238E27FC236}">
                <a16:creationId xmlns:a16="http://schemas.microsoft.com/office/drawing/2014/main" id="{33D91EE3-69E3-4546-A096-3758AC9C3E36}"/>
              </a:ext>
            </a:extLst>
          </p:cNvPr>
          <p:cNvGraphicFramePr>
            <a:graphicFrameLocks noGrp="1"/>
          </p:cNvGraphicFramePr>
          <p:nvPr>
            <p:ph idx="1"/>
            <p:extLst>
              <p:ext uri="{D42A27DB-BD31-4B8C-83A1-F6EECF244321}">
                <p14:modId xmlns:p14="http://schemas.microsoft.com/office/powerpoint/2010/main" val="3764059929"/>
              </p:ext>
            </p:extLst>
          </p:nvPr>
        </p:nvGraphicFramePr>
        <p:xfrm>
          <a:off x="6880194" y="1844208"/>
          <a:ext cx="4704425" cy="3752864"/>
        </p:xfrm>
        <a:graphic>
          <a:graphicData uri="http://schemas.openxmlformats.org/drawingml/2006/table">
            <a:tbl>
              <a:tblPr rtl="1" firstRow="1" bandRow="1">
                <a:tableStyleId>{5C22544A-7EE6-4342-B048-85BDC9FD1C3A}</a:tableStyleId>
              </a:tblPr>
              <a:tblGrid>
                <a:gridCol w="4704425">
                  <a:extLst>
                    <a:ext uri="{9D8B030D-6E8A-4147-A177-3AD203B41FA5}">
                      <a16:colId xmlns:a16="http://schemas.microsoft.com/office/drawing/2014/main" val="1340817211"/>
                    </a:ext>
                  </a:extLst>
                </a:gridCol>
              </a:tblGrid>
              <a:tr h="747716">
                <a:tc>
                  <a:txBody>
                    <a:bodyPr/>
                    <a:lstStyle/>
                    <a:p>
                      <a:pPr algn="ctr" rtl="1"/>
                      <a:r>
                        <a:rPr lang="en-US" sz="4400" dirty="0"/>
                        <a:t>Hyperparameters</a:t>
                      </a:r>
                      <a:endParaRPr lang="ar-QA" sz="4400" dirty="0"/>
                    </a:p>
                  </a:txBody>
                  <a:tcPr/>
                </a:tc>
                <a:extLst>
                  <a:ext uri="{0D108BD9-81ED-4DB2-BD59-A6C34878D82A}">
                    <a16:rowId xmlns:a16="http://schemas.microsoft.com/office/drawing/2014/main" val="3531694053"/>
                  </a:ext>
                </a:extLst>
              </a:tr>
              <a:tr h="747716">
                <a:tc>
                  <a:txBody>
                    <a:bodyPr/>
                    <a:lstStyle/>
                    <a:p>
                      <a:pPr algn="l" rtl="1"/>
                      <a:r>
                        <a:rPr lang="en-US" dirty="0"/>
                        <a:t>Hidden Layers: 3</a:t>
                      </a:r>
                      <a:endParaRPr lang="ar-QA" dirty="0"/>
                    </a:p>
                  </a:txBody>
                  <a:tcPr/>
                </a:tc>
                <a:extLst>
                  <a:ext uri="{0D108BD9-81ED-4DB2-BD59-A6C34878D82A}">
                    <a16:rowId xmlns:a16="http://schemas.microsoft.com/office/drawing/2014/main" val="367987780"/>
                  </a:ext>
                </a:extLst>
              </a:tr>
              <a:tr h="747716">
                <a:tc>
                  <a:txBody>
                    <a:bodyPr/>
                    <a:lstStyle/>
                    <a:p>
                      <a:pPr algn="l" rtl="1"/>
                      <a:r>
                        <a:rPr lang="en-US" dirty="0"/>
                        <a:t>Epochs: 20</a:t>
                      </a:r>
                      <a:endParaRPr lang="ar-QA" dirty="0"/>
                    </a:p>
                  </a:txBody>
                  <a:tcPr/>
                </a:tc>
                <a:extLst>
                  <a:ext uri="{0D108BD9-81ED-4DB2-BD59-A6C34878D82A}">
                    <a16:rowId xmlns:a16="http://schemas.microsoft.com/office/drawing/2014/main" val="3589853493"/>
                  </a:ext>
                </a:extLst>
              </a:tr>
              <a:tr h="747716">
                <a:tc>
                  <a:txBody>
                    <a:bodyPr/>
                    <a:lstStyle/>
                    <a:p>
                      <a:pPr algn="l" rtl="1"/>
                      <a:r>
                        <a:rPr lang="en-US" dirty="0"/>
                        <a:t>Batch Size: 32</a:t>
                      </a:r>
                    </a:p>
                  </a:txBody>
                  <a:tcPr/>
                </a:tc>
                <a:extLst>
                  <a:ext uri="{0D108BD9-81ED-4DB2-BD59-A6C34878D82A}">
                    <a16:rowId xmlns:a16="http://schemas.microsoft.com/office/drawing/2014/main" val="2565752192"/>
                  </a:ext>
                </a:extLst>
              </a:tr>
              <a:tr h="747716">
                <a:tc>
                  <a:txBody>
                    <a:bodyPr/>
                    <a:lstStyle/>
                    <a:p>
                      <a:pPr algn="l" rtl="1"/>
                      <a:r>
                        <a:rPr lang="en-US" dirty="0"/>
                        <a:t>Dropout: 0.3 , 0.5</a:t>
                      </a:r>
                    </a:p>
                  </a:txBody>
                  <a:tcPr/>
                </a:tc>
                <a:extLst>
                  <a:ext uri="{0D108BD9-81ED-4DB2-BD59-A6C34878D82A}">
                    <a16:rowId xmlns:a16="http://schemas.microsoft.com/office/drawing/2014/main" val="2998357085"/>
                  </a:ext>
                </a:extLst>
              </a:tr>
            </a:tbl>
          </a:graphicData>
        </a:graphic>
      </p:graphicFrame>
      <p:pic>
        <p:nvPicPr>
          <p:cNvPr id="6" name="صورة 5">
            <a:extLst>
              <a:ext uri="{FF2B5EF4-FFF2-40B4-BE49-F238E27FC236}">
                <a16:creationId xmlns:a16="http://schemas.microsoft.com/office/drawing/2014/main" id="{972A6454-75AD-4B53-9B1A-085B8EC7F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194" y="6211556"/>
            <a:ext cx="2411308" cy="281319"/>
          </a:xfrm>
          <a:prstGeom prst="rect">
            <a:avLst/>
          </a:prstGeom>
        </p:spPr>
      </p:pic>
      <p:pic>
        <p:nvPicPr>
          <p:cNvPr id="10" name="صورة 9">
            <a:extLst>
              <a:ext uri="{FF2B5EF4-FFF2-40B4-BE49-F238E27FC236}">
                <a16:creationId xmlns:a16="http://schemas.microsoft.com/office/drawing/2014/main" id="{9CDD1210-F2F2-4628-8EB3-51BBB49B5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566" y="3966608"/>
            <a:ext cx="4095812" cy="2354597"/>
          </a:xfrm>
          <a:prstGeom prst="rect">
            <a:avLst/>
          </a:prstGeom>
        </p:spPr>
      </p:pic>
      <p:pic>
        <p:nvPicPr>
          <p:cNvPr id="11" name="صورة 10">
            <a:extLst>
              <a:ext uri="{FF2B5EF4-FFF2-40B4-BE49-F238E27FC236}">
                <a16:creationId xmlns:a16="http://schemas.microsoft.com/office/drawing/2014/main" id="{C270C085-78CB-4732-B961-FF60B1C6FA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12" y="1844208"/>
            <a:ext cx="3710866" cy="1951196"/>
          </a:xfrm>
          <a:prstGeom prst="rect">
            <a:avLst/>
          </a:prstGeom>
        </p:spPr>
      </p:pic>
    </p:spTree>
    <p:extLst>
      <p:ext uri="{BB962C8B-B14F-4D97-AF65-F5344CB8AC3E}">
        <p14:creationId xmlns:p14="http://schemas.microsoft.com/office/powerpoint/2010/main" val="374878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E220C36-BDC4-4772-AD08-EC9A71C20A55}"/>
              </a:ext>
            </a:extLst>
          </p:cNvPr>
          <p:cNvSpPr>
            <a:spLocks noGrp="1"/>
          </p:cNvSpPr>
          <p:nvPr>
            <p:ph type="title"/>
          </p:nvPr>
        </p:nvSpPr>
        <p:spPr/>
        <p:txBody>
          <a:bodyPr/>
          <a:lstStyle/>
          <a:p>
            <a:pPr algn="l"/>
            <a:r>
              <a:rPr lang="en-US" dirty="0"/>
              <a:t>Architecture Of Long Short-Term Memory Neural Network Model:</a:t>
            </a:r>
            <a:endParaRPr lang="ar-QA" dirty="0"/>
          </a:p>
        </p:txBody>
      </p:sp>
      <p:pic>
        <p:nvPicPr>
          <p:cNvPr id="5" name="عنصر نائب للمحتوى 4" descr="صورة تحتوي على منضدة&#10;&#10;تم إنشاء الوصف تلقائياً">
            <a:extLst>
              <a:ext uri="{FF2B5EF4-FFF2-40B4-BE49-F238E27FC236}">
                <a16:creationId xmlns:a16="http://schemas.microsoft.com/office/drawing/2014/main" id="{163EF1C1-5B7B-43C7-8DA6-F7700EB12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983" y="1934354"/>
            <a:ext cx="9606033" cy="4133880"/>
          </a:xfrm>
        </p:spPr>
      </p:pic>
    </p:spTree>
    <p:extLst>
      <p:ext uri="{BB962C8B-B14F-4D97-AF65-F5344CB8AC3E}">
        <p14:creationId xmlns:p14="http://schemas.microsoft.com/office/powerpoint/2010/main" val="419429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3A2A83-F94B-46C6-8660-414FBEB62AB9}"/>
              </a:ext>
            </a:extLst>
          </p:cNvPr>
          <p:cNvSpPr>
            <a:spLocks noGrp="1"/>
          </p:cNvSpPr>
          <p:nvPr>
            <p:ph type="title"/>
          </p:nvPr>
        </p:nvSpPr>
        <p:spPr/>
        <p:txBody>
          <a:bodyPr/>
          <a:lstStyle/>
          <a:p>
            <a:pPr algn="l"/>
            <a:r>
              <a:rPr lang="en-US" dirty="0"/>
              <a:t>Convolutional Neural Network </a:t>
            </a:r>
            <a:endParaRPr lang="ar-QA" dirty="0"/>
          </a:p>
        </p:txBody>
      </p:sp>
      <p:graphicFrame>
        <p:nvGraphicFramePr>
          <p:cNvPr id="4" name="جدول 4">
            <a:extLst>
              <a:ext uri="{FF2B5EF4-FFF2-40B4-BE49-F238E27FC236}">
                <a16:creationId xmlns:a16="http://schemas.microsoft.com/office/drawing/2014/main" id="{33D91EE3-69E3-4546-A096-3758AC9C3E36}"/>
              </a:ext>
            </a:extLst>
          </p:cNvPr>
          <p:cNvGraphicFramePr>
            <a:graphicFrameLocks noGrp="1"/>
          </p:cNvGraphicFramePr>
          <p:nvPr>
            <p:ph idx="1"/>
            <p:extLst>
              <p:ext uri="{D42A27DB-BD31-4B8C-83A1-F6EECF244321}">
                <p14:modId xmlns:p14="http://schemas.microsoft.com/office/powerpoint/2010/main" val="4256273812"/>
              </p:ext>
            </p:extLst>
          </p:nvPr>
        </p:nvGraphicFramePr>
        <p:xfrm>
          <a:off x="6862439" y="2461280"/>
          <a:ext cx="4704425" cy="3005148"/>
        </p:xfrm>
        <a:graphic>
          <a:graphicData uri="http://schemas.openxmlformats.org/drawingml/2006/table">
            <a:tbl>
              <a:tblPr rtl="1" firstRow="1" bandRow="1">
                <a:tableStyleId>{5C22544A-7EE6-4342-B048-85BDC9FD1C3A}</a:tableStyleId>
              </a:tblPr>
              <a:tblGrid>
                <a:gridCol w="4704425">
                  <a:extLst>
                    <a:ext uri="{9D8B030D-6E8A-4147-A177-3AD203B41FA5}">
                      <a16:colId xmlns:a16="http://schemas.microsoft.com/office/drawing/2014/main" val="1340817211"/>
                    </a:ext>
                  </a:extLst>
                </a:gridCol>
              </a:tblGrid>
              <a:tr h="747716">
                <a:tc>
                  <a:txBody>
                    <a:bodyPr/>
                    <a:lstStyle/>
                    <a:p>
                      <a:pPr algn="ctr" rtl="1"/>
                      <a:r>
                        <a:rPr lang="en-US" sz="4400" dirty="0"/>
                        <a:t>Hyperparameters</a:t>
                      </a:r>
                      <a:endParaRPr lang="ar-QA" sz="4400" dirty="0"/>
                    </a:p>
                  </a:txBody>
                  <a:tcPr/>
                </a:tc>
                <a:extLst>
                  <a:ext uri="{0D108BD9-81ED-4DB2-BD59-A6C34878D82A}">
                    <a16:rowId xmlns:a16="http://schemas.microsoft.com/office/drawing/2014/main" val="3531694053"/>
                  </a:ext>
                </a:extLst>
              </a:tr>
              <a:tr h="747716">
                <a:tc>
                  <a:txBody>
                    <a:bodyPr/>
                    <a:lstStyle/>
                    <a:p>
                      <a:pPr algn="l" rtl="1"/>
                      <a:r>
                        <a:rPr lang="en-US" dirty="0"/>
                        <a:t>Hidden Layers: 2</a:t>
                      </a:r>
                      <a:endParaRPr lang="ar-QA" dirty="0"/>
                    </a:p>
                  </a:txBody>
                  <a:tcPr/>
                </a:tc>
                <a:extLst>
                  <a:ext uri="{0D108BD9-81ED-4DB2-BD59-A6C34878D82A}">
                    <a16:rowId xmlns:a16="http://schemas.microsoft.com/office/drawing/2014/main" val="367987780"/>
                  </a:ext>
                </a:extLst>
              </a:tr>
              <a:tr h="747716">
                <a:tc>
                  <a:txBody>
                    <a:bodyPr/>
                    <a:lstStyle/>
                    <a:p>
                      <a:pPr algn="l" rtl="1"/>
                      <a:r>
                        <a:rPr lang="en-US" dirty="0"/>
                        <a:t>Epochs: 10</a:t>
                      </a:r>
                      <a:endParaRPr lang="ar-QA" dirty="0"/>
                    </a:p>
                  </a:txBody>
                  <a:tcPr/>
                </a:tc>
                <a:extLst>
                  <a:ext uri="{0D108BD9-81ED-4DB2-BD59-A6C34878D82A}">
                    <a16:rowId xmlns:a16="http://schemas.microsoft.com/office/drawing/2014/main" val="3589853493"/>
                  </a:ext>
                </a:extLst>
              </a:tr>
              <a:tr h="74771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Dropout: 0.3 </a:t>
                      </a:r>
                    </a:p>
                  </a:txBody>
                  <a:tcPr/>
                </a:tc>
                <a:extLst>
                  <a:ext uri="{0D108BD9-81ED-4DB2-BD59-A6C34878D82A}">
                    <a16:rowId xmlns:a16="http://schemas.microsoft.com/office/drawing/2014/main" val="2369651385"/>
                  </a:ext>
                </a:extLst>
              </a:tr>
            </a:tbl>
          </a:graphicData>
        </a:graphic>
      </p:graphicFrame>
      <p:pic>
        <p:nvPicPr>
          <p:cNvPr id="9" name="صورة 8">
            <a:extLst>
              <a:ext uri="{FF2B5EF4-FFF2-40B4-BE49-F238E27FC236}">
                <a16:creationId xmlns:a16="http://schemas.microsoft.com/office/drawing/2014/main" id="{931804B4-1A9C-4152-A3C1-0F1D4FB43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225" y="1844208"/>
            <a:ext cx="3680494" cy="1966126"/>
          </a:xfrm>
          <a:prstGeom prst="rect">
            <a:avLst/>
          </a:prstGeom>
        </p:spPr>
      </p:pic>
      <p:pic>
        <p:nvPicPr>
          <p:cNvPr id="13" name="صورة 12">
            <a:extLst>
              <a:ext uri="{FF2B5EF4-FFF2-40B4-BE49-F238E27FC236}">
                <a16:creationId xmlns:a16="http://schemas.microsoft.com/office/drawing/2014/main" id="{B5D49F6D-752D-4771-A50B-7E0B02333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225" y="3963854"/>
            <a:ext cx="3822802" cy="2399004"/>
          </a:xfrm>
          <a:prstGeom prst="rect">
            <a:avLst/>
          </a:prstGeom>
        </p:spPr>
      </p:pic>
    </p:spTree>
    <p:extLst>
      <p:ext uri="{BB962C8B-B14F-4D97-AF65-F5344CB8AC3E}">
        <p14:creationId xmlns:p14="http://schemas.microsoft.com/office/powerpoint/2010/main" val="113917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0B7E9BD-C422-41D8-95A4-4F7D694218B4}"/>
              </a:ext>
            </a:extLst>
          </p:cNvPr>
          <p:cNvSpPr>
            <a:spLocks noGrp="1"/>
          </p:cNvSpPr>
          <p:nvPr>
            <p:ph type="title"/>
          </p:nvPr>
        </p:nvSpPr>
        <p:spPr/>
        <p:txBody>
          <a:bodyPr/>
          <a:lstStyle/>
          <a:p>
            <a:pPr algn="l"/>
            <a:r>
              <a:rPr lang="en-US" dirty="0"/>
              <a:t>Conclusion</a:t>
            </a:r>
            <a:endParaRPr lang="ar-QA" dirty="0"/>
          </a:p>
        </p:txBody>
      </p:sp>
      <p:sp>
        <p:nvSpPr>
          <p:cNvPr id="3" name="عنصر نائب للمحتوى 2">
            <a:extLst>
              <a:ext uri="{FF2B5EF4-FFF2-40B4-BE49-F238E27FC236}">
                <a16:creationId xmlns:a16="http://schemas.microsoft.com/office/drawing/2014/main" id="{452E6D50-BF15-4097-AAFE-2DF2755D49A3}"/>
              </a:ext>
            </a:extLst>
          </p:cNvPr>
          <p:cNvSpPr>
            <a:spLocks noGrp="1"/>
          </p:cNvSpPr>
          <p:nvPr>
            <p:ph idx="1"/>
          </p:nvPr>
        </p:nvSpPr>
        <p:spPr>
          <a:xfrm>
            <a:off x="838200" y="1825625"/>
            <a:ext cx="10515600" cy="3261280"/>
          </a:xfrm>
        </p:spPr>
        <p:txBody>
          <a:bodyPr/>
          <a:lstStyle/>
          <a:p>
            <a:pPr algn="l" rtl="0"/>
            <a:r>
              <a:rPr lang="en-US" dirty="0"/>
              <a:t>In conclusion, LSTM neural network model has the best performance on classifying heart conditions through audio. While the feed-forward neural network model provides high recall, it suffers from overfitting. We can see that the validation recall of the feed-forward model is always close to one, Which indicates that the model is not learning. On the other hand, CNN performed poorly because it's designed to work effectively on image data</a:t>
            </a:r>
            <a:endParaRPr lang="ar-QA" dirty="0"/>
          </a:p>
        </p:txBody>
      </p:sp>
    </p:spTree>
    <p:extLst>
      <p:ext uri="{BB962C8B-B14F-4D97-AF65-F5344CB8AC3E}">
        <p14:creationId xmlns:p14="http://schemas.microsoft.com/office/powerpoint/2010/main" val="287915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9C1312-A9F3-4BDC-A02A-9A93B9E4B84B}"/>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gn="l" rtl="0"/>
            <a:r>
              <a:rPr lang="en-US" sz="6000" kern="1200">
                <a:solidFill>
                  <a:schemeClr val="tx1"/>
                </a:solidFill>
                <a:latin typeface="+mj-lt"/>
                <a:ea typeface="+mj-ea"/>
                <a:cs typeface="+mj-cs"/>
              </a:rPr>
              <a:t>THANKS! </a:t>
            </a:r>
          </a:p>
        </p:txBody>
      </p:sp>
      <p:sp>
        <p:nvSpPr>
          <p:cNvPr id="3" name="عنصر نائب للمحتوى 2">
            <a:extLst>
              <a:ext uri="{FF2B5EF4-FFF2-40B4-BE49-F238E27FC236}">
                <a16:creationId xmlns:a16="http://schemas.microsoft.com/office/drawing/2014/main" id="{6A0EE763-04FA-40E3-815B-7CCE1E2C227E}"/>
              </a:ext>
            </a:extLst>
          </p:cNvPr>
          <p:cNvSpPr>
            <a:spLocks noGrp="1"/>
          </p:cNvSpPr>
          <p:nvPr>
            <p:ph idx="1"/>
          </p:nvPr>
        </p:nvSpPr>
        <p:spPr>
          <a:xfrm>
            <a:off x="609600" y="5702709"/>
            <a:ext cx="10923638" cy="521109"/>
          </a:xfrm>
        </p:spPr>
        <p:txBody>
          <a:bodyPr vert="horz" lIns="91440" tIns="45720" rIns="91440" bIns="45720" rtlCol="0">
            <a:normAutofit/>
          </a:bodyPr>
          <a:lstStyle/>
          <a:p>
            <a:pPr marL="0" indent="0" algn="l" rtl="0">
              <a:buNone/>
            </a:pPr>
            <a:r>
              <a:rPr lang="en-US" sz="2400" kern="1200">
                <a:solidFill>
                  <a:schemeClr val="tx1"/>
                </a:solidFill>
                <a:latin typeface="+mn-lt"/>
                <a:ea typeface="+mn-ea"/>
                <a:cs typeface="+mn-cs"/>
              </a:rPr>
              <a:t>Do you have any questions?</a:t>
            </a:r>
          </a:p>
        </p:txBody>
      </p:sp>
      <p:pic>
        <p:nvPicPr>
          <p:cNvPr id="5" name="صورة 4" descr="صورة تحتوي على نص, قرطاسية, أداة كتابة, قلم&#10;&#10;تم إنشاء الوصف تلقائياً">
            <a:extLst>
              <a:ext uri="{FF2B5EF4-FFF2-40B4-BE49-F238E27FC236}">
                <a16:creationId xmlns:a16="http://schemas.microsoft.com/office/drawing/2014/main" id="{D8877058-A877-4EEC-8725-4B8EC83F5240}"/>
              </a:ext>
            </a:extLst>
          </p:cNvPr>
          <p:cNvPicPr>
            <a:picLocks noChangeAspect="1"/>
          </p:cNvPicPr>
          <p:nvPr/>
        </p:nvPicPr>
        <p:blipFill rotWithShape="1">
          <a:blip r:embed="rId2">
            <a:extLst>
              <a:ext uri="{28A0092B-C50C-407E-A947-70E740481C1C}">
                <a14:useLocalDpi xmlns:a14="http://schemas.microsoft.com/office/drawing/2010/main" val="0"/>
              </a:ext>
            </a:extLst>
          </a:blip>
          <a:srcRect l="3789" r="15667" b="1"/>
          <a:stretch/>
        </p:blipFill>
        <p:spPr>
          <a:xfrm>
            <a:off x="20" y="10"/>
            <a:ext cx="6095974" cy="4252522"/>
          </a:xfrm>
          <a:prstGeom prst="rect">
            <a:avLst/>
          </a:prstGeom>
        </p:spPr>
      </p:pic>
      <p:pic>
        <p:nvPicPr>
          <p:cNvPr id="7" name="صورة 6" descr="صورة تحتوي على شخص, قضية, مجموعة, ثابت&#10;&#10;تم إنشاء الوصف تلقائياً">
            <a:extLst>
              <a:ext uri="{FF2B5EF4-FFF2-40B4-BE49-F238E27FC236}">
                <a16:creationId xmlns:a16="http://schemas.microsoft.com/office/drawing/2014/main" id="{7B81031B-8E20-47E6-A3D7-DC46C898E804}"/>
              </a:ext>
            </a:extLst>
          </p:cNvPr>
          <p:cNvPicPr>
            <a:picLocks noChangeAspect="1"/>
          </p:cNvPicPr>
          <p:nvPr/>
        </p:nvPicPr>
        <p:blipFill rotWithShape="1">
          <a:blip r:embed="rId3">
            <a:extLst>
              <a:ext uri="{28A0092B-C50C-407E-A947-70E740481C1C}">
                <a14:useLocalDpi xmlns:a14="http://schemas.microsoft.com/office/drawing/2010/main" val="0"/>
              </a:ext>
            </a:extLst>
          </a:blip>
          <a:srcRect b="6973"/>
          <a:stretch/>
        </p:blipFill>
        <p:spPr>
          <a:xfrm>
            <a:off x="6095999" y="-681"/>
            <a:ext cx="6096001" cy="4253215"/>
          </a:xfrm>
          <a:prstGeom prst="rect">
            <a:avLst/>
          </a:prstGeom>
        </p:spPr>
      </p:pic>
      <p:cxnSp>
        <p:nvCxnSpPr>
          <p:cNvPr id="21" name="Straight Connector 20">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065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06CF7EA-B8EC-4345-A1B0-4E2362F888C2}"/>
              </a:ext>
            </a:extLst>
          </p:cNvPr>
          <p:cNvSpPr>
            <a:spLocks noGrp="1"/>
          </p:cNvSpPr>
          <p:nvPr>
            <p:ph type="title"/>
          </p:nvPr>
        </p:nvSpPr>
        <p:spPr>
          <a:xfrm>
            <a:off x="589560" y="856180"/>
            <a:ext cx="4560584" cy="1128068"/>
          </a:xfrm>
        </p:spPr>
        <p:txBody>
          <a:bodyPr anchor="ctr">
            <a:normAutofit/>
          </a:bodyPr>
          <a:lstStyle/>
          <a:p>
            <a:pPr rtl="0"/>
            <a:r>
              <a:rPr lang="en-US" sz="4000" dirty="0"/>
              <a:t>TABLE OF CONTENTS</a:t>
            </a:r>
            <a:endParaRPr lang="ar-QA" sz="4000" dirty="0"/>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36FA827E-D1C8-490A-85F8-8AE468B52F44}"/>
              </a:ext>
            </a:extLst>
          </p:cNvPr>
          <p:cNvSpPr>
            <a:spLocks noGrp="1"/>
          </p:cNvSpPr>
          <p:nvPr>
            <p:ph idx="1"/>
          </p:nvPr>
        </p:nvSpPr>
        <p:spPr>
          <a:xfrm>
            <a:off x="590719" y="2330505"/>
            <a:ext cx="4559425" cy="3979585"/>
          </a:xfrm>
        </p:spPr>
        <p:txBody>
          <a:bodyPr anchor="ctr">
            <a:normAutofit/>
          </a:bodyPr>
          <a:lstStyle/>
          <a:p>
            <a:pPr marL="514350" indent="-514350" algn="l" rtl="0">
              <a:buFont typeface="+mj-lt"/>
              <a:buAutoNum type="arabicPeriod"/>
            </a:pPr>
            <a:r>
              <a:rPr lang="en-US" sz="2000" dirty="0"/>
              <a:t>Project Goal </a:t>
            </a:r>
          </a:p>
          <a:p>
            <a:pPr marL="514350" indent="-514350" algn="l" rtl="0">
              <a:buFont typeface="+mj-lt"/>
              <a:buAutoNum type="arabicPeriod"/>
            </a:pPr>
            <a:r>
              <a:rPr lang="en-US" sz="2000" dirty="0"/>
              <a:t>Dataset And EDA</a:t>
            </a:r>
          </a:p>
          <a:p>
            <a:pPr marL="514350" indent="-514350" algn="l" rtl="0">
              <a:buFont typeface="+mj-lt"/>
              <a:buAutoNum type="arabicPeriod"/>
            </a:pPr>
            <a:r>
              <a:rPr lang="en-US" sz="2000" dirty="0"/>
              <a:t>Model Baseline</a:t>
            </a:r>
          </a:p>
          <a:p>
            <a:pPr marL="514350" indent="-514350" algn="l" rtl="0">
              <a:buFont typeface="+mj-lt"/>
              <a:buAutoNum type="arabicPeriod"/>
            </a:pPr>
            <a:r>
              <a:rPr lang="en-US" sz="2000" dirty="0"/>
              <a:t>Data Preprocessing </a:t>
            </a:r>
          </a:p>
          <a:p>
            <a:pPr marL="514350" indent="-514350" algn="l" rtl="0">
              <a:buFont typeface="+mj-lt"/>
              <a:buAutoNum type="arabicPeriod"/>
            </a:pPr>
            <a:r>
              <a:rPr lang="en-US" sz="2000" dirty="0"/>
              <a:t>Neural Networks </a:t>
            </a:r>
          </a:p>
          <a:p>
            <a:pPr marL="0" indent="0" rtl="0">
              <a:buNone/>
            </a:pPr>
            <a:endParaRPr lang="ar-QA" sz="2000" dirty="0"/>
          </a:p>
        </p:txBody>
      </p:sp>
      <p:sp>
        <p:nvSpPr>
          <p:cNvPr id="25"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a:extLst>
              <a:ext uri="{FF2B5EF4-FFF2-40B4-BE49-F238E27FC236}">
                <a16:creationId xmlns:a16="http://schemas.microsoft.com/office/drawing/2014/main" id="{C6C7995A-84B4-4414-94F8-50C6EE2310A9}"/>
              </a:ext>
            </a:extLst>
          </p:cNvPr>
          <p:cNvPicPr>
            <a:picLocks noChangeAspect="1"/>
          </p:cNvPicPr>
          <p:nvPr/>
        </p:nvPicPr>
        <p:blipFill rotWithShape="1">
          <a:blip r:embed="rId2">
            <a:extLst>
              <a:ext uri="{28A0092B-C50C-407E-A947-70E740481C1C}">
                <a14:useLocalDpi xmlns:a14="http://schemas.microsoft.com/office/drawing/2010/main" val="0"/>
              </a:ext>
            </a:extLst>
          </a:blip>
          <a:srcRect l="16417" r="14935" b="-1"/>
          <a:stretch/>
        </p:blipFill>
        <p:spPr>
          <a:xfrm>
            <a:off x="5977788" y="799352"/>
            <a:ext cx="5425410" cy="5259296"/>
          </a:xfrm>
          <a:prstGeom prst="rect">
            <a:avLst/>
          </a:prstGeom>
        </p:spPr>
      </p:pic>
    </p:spTree>
    <p:extLst>
      <p:ext uri="{BB962C8B-B14F-4D97-AF65-F5344CB8AC3E}">
        <p14:creationId xmlns:p14="http://schemas.microsoft.com/office/powerpoint/2010/main" val="64225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4864FC1-8C10-4358-AE32-E54584B5527C}"/>
              </a:ext>
            </a:extLst>
          </p:cNvPr>
          <p:cNvSpPr>
            <a:spLocks noGrp="1"/>
          </p:cNvSpPr>
          <p:nvPr>
            <p:ph type="title"/>
          </p:nvPr>
        </p:nvSpPr>
        <p:spPr>
          <a:xfrm>
            <a:off x="793662" y="386930"/>
            <a:ext cx="10066122" cy="1298448"/>
          </a:xfrm>
        </p:spPr>
        <p:txBody>
          <a:bodyPr anchor="b">
            <a:normAutofit/>
          </a:bodyPr>
          <a:lstStyle/>
          <a:p>
            <a:pPr algn="l" rtl="0"/>
            <a:r>
              <a:rPr lang="en-US" sz="4800" dirty="0"/>
              <a:t>Objectives </a:t>
            </a:r>
            <a:endParaRPr lang="ar-QA" sz="4800" dirty="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3F3ACD5-1715-4514-B046-97ED71E49556}"/>
              </a:ext>
            </a:extLst>
          </p:cNvPr>
          <p:cNvSpPr>
            <a:spLocks noGrp="1"/>
          </p:cNvSpPr>
          <p:nvPr>
            <p:ph idx="1"/>
          </p:nvPr>
        </p:nvSpPr>
        <p:spPr>
          <a:xfrm>
            <a:off x="376410" y="2894475"/>
            <a:ext cx="4852537" cy="2893801"/>
          </a:xfrm>
        </p:spPr>
        <p:txBody>
          <a:bodyPr anchor="ctr">
            <a:normAutofit/>
          </a:bodyPr>
          <a:lstStyle/>
          <a:p>
            <a:pPr algn="l" rtl="0"/>
            <a:r>
              <a:rPr lang="en-US" sz="2000" dirty="0"/>
              <a:t>Approximately 29% of the global deaths are caused by Cardiovascular diseases. </a:t>
            </a:r>
          </a:p>
          <a:p>
            <a:pPr algn="l" rtl="0"/>
            <a:r>
              <a:rPr lang="en-US" sz="2000" dirty="0"/>
              <a:t>The main goal of this project is to classify the heart condition from a heart rate audio. </a:t>
            </a:r>
          </a:p>
        </p:txBody>
      </p:sp>
      <p:pic>
        <p:nvPicPr>
          <p:cNvPr id="5" name="عنصر نائب للمحتوى 4" descr="صورة تحتوي على نص, خارجي, أخضر, ليزر&#10;&#10;تم إنشاء الوصف تلقائياً">
            <a:extLst>
              <a:ext uri="{FF2B5EF4-FFF2-40B4-BE49-F238E27FC236}">
                <a16:creationId xmlns:a16="http://schemas.microsoft.com/office/drawing/2014/main" id="{E9B79C54-508D-43B6-BB80-74B4F7E25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894476"/>
            <a:ext cx="5150277" cy="2893801"/>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9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FB327309-BCF1-4D44-AEF7-BC556D76B78D}"/>
              </a:ext>
            </a:extLst>
          </p:cNvPr>
          <p:cNvSpPr>
            <a:spLocks noGrp="1"/>
          </p:cNvSpPr>
          <p:nvPr>
            <p:ph type="title"/>
          </p:nvPr>
        </p:nvSpPr>
        <p:spPr>
          <a:xfrm>
            <a:off x="643467" y="321734"/>
            <a:ext cx="10905066" cy="1135737"/>
          </a:xfrm>
        </p:spPr>
        <p:txBody>
          <a:bodyPr>
            <a:normAutofit/>
          </a:bodyPr>
          <a:lstStyle/>
          <a:p>
            <a:pPr algn="l"/>
            <a:r>
              <a:rPr lang="en-US" sz="3600" dirty="0"/>
              <a:t>Dataset</a:t>
            </a:r>
            <a:endParaRPr lang="ar-QA" sz="3600" dirty="0"/>
          </a:p>
        </p:txBody>
      </p:sp>
      <p:sp>
        <p:nvSpPr>
          <p:cNvPr id="3" name="عنصر نائب للمحتوى 2">
            <a:extLst>
              <a:ext uri="{FF2B5EF4-FFF2-40B4-BE49-F238E27FC236}">
                <a16:creationId xmlns:a16="http://schemas.microsoft.com/office/drawing/2014/main" id="{0F3A21DB-2B5E-405C-A4BF-B5F506EEEA9F}"/>
              </a:ext>
            </a:extLst>
          </p:cNvPr>
          <p:cNvSpPr>
            <a:spLocks noGrp="1"/>
          </p:cNvSpPr>
          <p:nvPr>
            <p:ph idx="1"/>
          </p:nvPr>
        </p:nvSpPr>
        <p:spPr>
          <a:xfrm>
            <a:off x="643469" y="2661174"/>
            <a:ext cx="4008384" cy="2605506"/>
          </a:xfrm>
        </p:spPr>
        <p:txBody>
          <a:bodyPr>
            <a:normAutofit/>
          </a:bodyPr>
          <a:lstStyle/>
          <a:p>
            <a:pPr algn="l" rtl="0"/>
            <a:r>
              <a:rPr lang="en-US" sz="2000" dirty="0"/>
              <a:t>Heart sound dataset was collected from </a:t>
            </a:r>
            <a:r>
              <a:rPr lang="en-US" sz="2000" dirty="0" err="1"/>
              <a:t>physioNet</a:t>
            </a:r>
            <a:r>
              <a:rPr lang="en-US" sz="2000" dirty="0"/>
              <a:t> website.</a:t>
            </a:r>
          </a:p>
          <a:p>
            <a:pPr algn="l" rtl="0"/>
            <a:r>
              <a:rPr lang="en-US" sz="2000" dirty="0"/>
              <a:t>The dataset contains 1315 original PCG recordings in .wav format.</a:t>
            </a:r>
          </a:p>
          <a:p>
            <a:pPr algn="l" rtl="0"/>
            <a:r>
              <a:rPr lang="en-US" sz="2000" dirty="0"/>
              <a:t>Audio files are labeled as 0 "Normal Heart Sound" and 1 "Abnormal Heart Sound". </a:t>
            </a:r>
            <a:endParaRPr lang="ar-QA"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صورة 4">
            <a:extLst>
              <a:ext uri="{FF2B5EF4-FFF2-40B4-BE49-F238E27FC236}">
                <a16:creationId xmlns:a16="http://schemas.microsoft.com/office/drawing/2014/main" id="{FFAE55D4-C330-4DEF-941E-142F4EBD4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812" y="190952"/>
            <a:ext cx="4337932" cy="180747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صورة 6" descr="صورة تحتوي على نص, منضدة&#10;&#10;تم إنشاء الوصف تلقائياً">
            <a:extLst>
              <a:ext uri="{FF2B5EF4-FFF2-40B4-BE49-F238E27FC236}">
                <a16:creationId xmlns:a16="http://schemas.microsoft.com/office/drawing/2014/main" id="{D2D9001C-E1FD-4D42-AFE4-0038C4018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812" y="4992647"/>
            <a:ext cx="4394548" cy="1538785"/>
          </a:xfrm>
          <a:prstGeom prst="rect">
            <a:avLst/>
          </a:prstGeom>
        </p:spPr>
      </p:pic>
      <p:pic>
        <p:nvPicPr>
          <p:cNvPr id="8" name="a0035">
            <a:hlinkClick r:id="" action="ppaction://media"/>
            <a:extLst>
              <a:ext uri="{FF2B5EF4-FFF2-40B4-BE49-F238E27FC236}">
                <a16:creationId xmlns:a16="http://schemas.microsoft.com/office/drawing/2014/main" id="{F91CB4FC-B7AC-4DF2-A984-11238DB1C53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201378" y="2167757"/>
            <a:ext cx="304800" cy="304800"/>
          </a:xfrm>
          <a:prstGeom prst="rect">
            <a:avLst/>
          </a:prstGeom>
        </p:spPr>
      </p:pic>
      <p:pic>
        <p:nvPicPr>
          <p:cNvPr id="11" name="صورة 10" descr="صورة تحتوي على نص, سبورة سوداء&#10;&#10;تم إنشاء الوصف تلقائياً">
            <a:extLst>
              <a:ext uri="{FF2B5EF4-FFF2-40B4-BE49-F238E27FC236}">
                <a16:creationId xmlns:a16="http://schemas.microsoft.com/office/drawing/2014/main" id="{43458FAF-7EAD-46C3-9227-E30611CE86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1324" y="3016724"/>
            <a:ext cx="3088973" cy="1727016"/>
          </a:xfrm>
          <a:prstGeom prst="rect">
            <a:avLst/>
          </a:prstGeom>
        </p:spPr>
      </p:pic>
    </p:spTree>
    <p:extLst>
      <p:ext uri="{BB962C8B-B14F-4D97-AF65-F5344CB8AC3E}">
        <p14:creationId xmlns:p14="http://schemas.microsoft.com/office/powerpoint/2010/main" val="39536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98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73F1F4D-582E-4036-BA78-EAE2792EF5F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kern="1200" dirty="0">
                <a:solidFill>
                  <a:srgbClr val="FFFFFF"/>
                </a:solidFill>
                <a:latin typeface="+mj-lt"/>
                <a:ea typeface="+mj-ea"/>
                <a:cs typeface="+mj-cs"/>
              </a:rPr>
              <a:t>EDA:</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Distribution of Class </a:t>
            </a:r>
          </a:p>
        </p:txBody>
      </p:sp>
      <p:pic>
        <p:nvPicPr>
          <p:cNvPr id="7" name="عنصر نائب للمحتوى 6">
            <a:extLst>
              <a:ext uri="{FF2B5EF4-FFF2-40B4-BE49-F238E27FC236}">
                <a16:creationId xmlns:a16="http://schemas.microsoft.com/office/drawing/2014/main" id="{14510657-9597-4D3B-85D8-8BEFB337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122398"/>
            <a:ext cx="6780700" cy="4610874"/>
          </a:xfrm>
          <a:prstGeom prst="rect">
            <a:avLst/>
          </a:prstGeom>
        </p:spPr>
      </p:pic>
    </p:spTree>
    <p:extLst>
      <p:ext uri="{BB962C8B-B14F-4D97-AF65-F5344CB8AC3E}">
        <p14:creationId xmlns:p14="http://schemas.microsoft.com/office/powerpoint/2010/main" val="228966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3B915100-DFE5-4B24-92D6-B4C1180D7538}"/>
              </a:ext>
            </a:extLst>
          </p:cNvPr>
          <p:cNvSpPr>
            <a:spLocks noGrp="1"/>
          </p:cNvSpPr>
          <p:nvPr>
            <p:ph type="title"/>
          </p:nvPr>
        </p:nvSpPr>
        <p:spPr>
          <a:xfrm>
            <a:off x="643467" y="640080"/>
            <a:ext cx="3096427" cy="5613236"/>
          </a:xfrm>
        </p:spPr>
        <p:txBody>
          <a:bodyPr anchor="ctr">
            <a:normAutofit/>
          </a:bodyPr>
          <a:lstStyle/>
          <a:p>
            <a:pPr algn="l"/>
            <a:r>
              <a:rPr lang="en-US" dirty="0">
                <a:solidFill>
                  <a:srgbClr val="FFFFFF"/>
                </a:solidFill>
              </a:rPr>
              <a:t>EDA:</a:t>
            </a:r>
            <a:br>
              <a:rPr lang="en-US" dirty="0">
                <a:solidFill>
                  <a:srgbClr val="FFFFFF"/>
                </a:solidFill>
              </a:rPr>
            </a:br>
            <a:br>
              <a:rPr lang="en-US" dirty="0">
                <a:solidFill>
                  <a:srgbClr val="FFFFFF"/>
                </a:solidFill>
              </a:rPr>
            </a:br>
            <a:r>
              <a:rPr lang="en-US" dirty="0">
                <a:solidFill>
                  <a:srgbClr val="FFFFFF"/>
                </a:solidFill>
              </a:rPr>
              <a:t>Wave plots </a:t>
            </a:r>
            <a:endParaRPr lang="ar-QA" dirty="0">
              <a:solidFill>
                <a:srgbClr val="FFFFFF"/>
              </a:solidFill>
            </a:endParaRPr>
          </a:p>
        </p:txBody>
      </p:sp>
      <p:pic>
        <p:nvPicPr>
          <p:cNvPr id="5" name="عنصر نائب للمحتوى 4">
            <a:extLst>
              <a:ext uri="{FF2B5EF4-FFF2-40B4-BE49-F238E27FC236}">
                <a16:creationId xmlns:a16="http://schemas.microsoft.com/office/drawing/2014/main" id="{BF4AC1E3-055F-4E44-9B47-731128A94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32" y="2100032"/>
            <a:ext cx="7383153" cy="2657934"/>
          </a:xfrm>
          <a:prstGeom prst="rect">
            <a:avLst/>
          </a:prstGeom>
        </p:spPr>
      </p:pic>
    </p:spTree>
    <p:extLst>
      <p:ext uri="{BB962C8B-B14F-4D97-AF65-F5344CB8AC3E}">
        <p14:creationId xmlns:p14="http://schemas.microsoft.com/office/powerpoint/2010/main" val="24736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3520283-29FB-42C9-AF3B-21E70D673587}"/>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algn="l" rtl="0"/>
            <a:r>
              <a:rPr lang="en-US" sz="4000">
                <a:solidFill>
                  <a:srgbClr val="FFFFFF"/>
                </a:solidFill>
              </a:rPr>
              <a:t>Model Baseline</a:t>
            </a:r>
          </a:p>
        </p:txBody>
      </p:sp>
      <p:pic>
        <p:nvPicPr>
          <p:cNvPr id="5" name="عنصر نائب للمحتوى 4">
            <a:extLst>
              <a:ext uri="{FF2B5EF4-FFF2-40B4-BE49-F238E27FC236}">
                <a16:creationId xmlns:a16="http://schemas.microsoft.com/office/drawing/2014/main" id="{16DEBF70-6A6C-4119-9E0D-2C6B540DE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950" y="2181426"/>
            <a:ext cx="4013885" cy="3997637"/>
          </a:xfrm>
          <a:prstGeom prst="rect">
            <a:avLst/>
          </a:prstGeom>
        </p:spPr>
      </p:pic>
      <p:pic>
        <p:nvPicPr>
          <p:cNvPr id="7" name="صورة 6">
            <a:extLst>
              <a:ext uri="{FF2B5EF4-FFF2-40B4-BE49-F238E27FC236}">
                <a16:creationId xmlns:a16="http://schemas.microsoft.com/office/drawing/2014/main" id="{AD6270ED-4006-4384-8E88-E4E77374B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5" y="2217815"/>
            <a:ext cx="3840433" cy="3997831"/>
          </a:xfrm>
          <a:prstGeom prst="rect">
            <a:avLst/>
          </a:prstGeom>
        </p:spPr>
      </p:pic>
    </p:spTree>
    <p:extLst>
      <p:ext uri="{BB962C8B-B14F-4D97-AF65-F5344CB8AC3E}">
        <p14:creationId xmlns:p14="http://schemas.microsoft.com/office/powerpoint/2010/main" val="310857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FA96F84-10F2-4C22-A437-C2E4AAF92AD1}"/>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gn="l" rtl="0"/>
            <a:r>
              <a:rPr lang="en-US" sz="3200" kern="1200">
                <a:solidFill>
                  <a:srgbClr val="FFFFFF"/>
                </a:solidFill>
                <a:latin typeface="+mj-lt"/>
                <a:ea typeface="+mj-ea"/>
                <a:cs typeface="+mj-cs"/>
              </a:rPr>
              <a:t>Tools</a:t>
            </a:r>
          </a:p>
        </p:txBody>
      </p:sp>
      <p:pic>
        <p:nvPicPr>
          <p:cNvPr id="5" name="عنصر نائب للمحتوى 4">
            <a:extLst>
              <a:ext uri="{FF2B5EF4-FFF2-40B4-BE49-F238E27FC236}">
                <a16:creationId xmlns:a16="http://schemas.microsoft.com/office/drawing/2014/main" id="{CAE3C995-7B63-4EB4-93BD-193D109EF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3" y="1785476"/>
            <a:ext cx="7347537" cy="3288023"/>
          </a:xfrm>
          <a:prstGeom prst="rect">
            <a:avLst/>
          </a:prstGeom>
        </p:spPr>
      </p:pic>
    </p:spTree>
    <p:extLst>
      <p:ext uri="{BB962C8B-B14F-4D97-AF65-F5344CB8AC3E}">
        <p14:creationId xmlns:p14="http://schemas.microsoft.com/office/powerpoint/2010/main" val="80286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7E15350-09AD-420C-B29C-96A8AD4C21DE}"/>
              </a:ext>
            </a:extLst>
          </p:cNvPr>
          <p:cNvSpPr>
            <a:spLocks noGrp="1"/>
          </p:cNvSpPr>
          <p:nvPr>
            <p:ph type="title"/>
          </p:nvPr>
        </p:nvSpPr>
        <p:spPr>
          <a:xfrm>
            <a:off x="630936" y="502920"/>
            <a:ext cx="3419856" cy="1463040"/>
          </a:xfrm>
        </p:spPr>
        <p:txBody>
          <a:bodyPr anchor="ctr">
            <a:normAutofit/>
          </a:bodyPr>
          <a:lstStyle/>
          <a:p>
            <a:pPr algn="l"/>
            <a:r>
              <a:rPr lang="en-US" dirty="0"/>
              <a:t>Data Preprocessing</a:t>
            </a:r>
            <a:endParaRPr lang="ar-QA" dirty="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عنصر نائب للمحتوى 4">
            <a:extLst>
              <a:ext uri="{FF2B5EF4-FFF2-40B4-BE49-F238E27FC236}">
                <a16:creationId xmlns:a16="http://schemas.microsoft.com/office/drawing/2014/main" id="{57C83C1D-84B2-4875-87D0-3C8D42144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64684"/>
            <a:ext cx="10917936" cy="3411855"/>
          </a:xfrm>
          <a:prstGeom prst="rect">
            <a:avLst/>
          </a:prstGeom>
        </p:spPr>
      </p:pic>
    </p:spTree>
    <p:extLst>
      <p:ext uri="{BB962C8B-B14F-4D97-AF65-F5344CB8AC3E}">
        <p14:creationId xmlns:p14="http://schemas.microsoft.com/office/powerpoint/2010/main" val="3584989530"/>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291</Words>
  <Application>Microsoft Office PowerPoint</Application>
  <PresentationFormat>شاشة عريضة</PresentationFormat>
  <Paragraphs>57</Paragraphs>
  <Slides>18</Slides>
  <Notes>0</Notes>
  <HiddenSlides>0</HiddenSlides>
  <MMClips>1</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18</vt:i4>
      </vt:variant>
    </vt:vector>
  </HeadingPairs>
  <TitlesOfParts>
    <vt:vector size="22" baseType="lpstr">
      <vt:lpstr>Arial</vt:lpstr>
      <vt:lpstr>Calibri</vt:lpstr>
      <vt:lpstr>Calibri Light</vt:lpstr>
      <vt:lpstr>نسق Office</vt:lpstr>
      <vt:lpstr>Deep Learning Project</vt:lpstr>
      <vt:lpstr>TABLE OF CONTENTS</vt:lpstr>
      <vt:lpstr>Objectives </vt:lpstr>
      <vt:lpstr>Dataset</vt:lpstr>
      <vt:lpstr>EDA:   Distribution of Class </vt:lpstr>
      <vt:lpstr>EDA:  Wave plots </vt:lpstr>
      <vt:lpstr>Model Baseline</vt:lpstr>
      <vt:lpstr>Tools</vt:lpstr>
      <vt:lpstr>Data Preprocessing</vt:lpstr>
      <vt:lpstr>Extracting The Features</vt:lpstr>
      <vt:lpstr>Neural Network Models </vt:lpstr>
      <vt:lpstr>Feed Forward Neural Network </vt:lpstr>
      <vt:lpstr>Architecture Of Feed Forward Neural Network  Model:</vt:lpstr>
      <vt:lpstr>Long Short-Term Memory Neural Network</vt:lpstr>
      <vt:lpstr>Architecture Of Long Short-Term Memory Neural Network Model:</vt:lpstr>
      <vt:lpstr>Convolutional Neural Network </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Saleh Aljomel</dc:creator>
  <cp:lastModifiedBy>Saleh Aljomel</cp:lastModifiedBy>
  <cp:revision>5</cp:revision>
  <dcterms:created xsi:type="dcterms:W3CDTF">2021-12-04T09:46:56Z</dcterms:created>
  <dcterms:modified xsi:type="dcterms:W3CDTF">2021-12-04T17:43:53Z</dcterms:modified>
</cp:coreProperties>
</file>