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5"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0" d="100"/>
          <a:sy n="40" d="100"/>
        </p:scale>
        <p:origin x="10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3/16/2020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2652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27601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1518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56008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6759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769956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74253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8872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0576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9091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51071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0474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49600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7706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1689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699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47699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3/16/2020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55578170"/>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ideo" Target="https://www.youtube.com/embed/ZhsEKTo7V04?feature=oembed" TargetMode="External"/><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slideLayout" Target="../slideLayouts/slideLayout2.xml"/><Relationship Id="rId1" Type="http://schemas.openxmlformats.org/officeDocument/2006/relationships/video" Target="https://www.youtube.com/embed/2Ypt4BdQ3Co?feature=oembed" TargetMode="Externa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E411F-E05F-4286-9114-225AC5FBC195}"/>
              </a:ext>
            </a:extLst>
          </p:cNvPr>
          <p:cNvSpPr>
            <a:spLocks noGrp="1"/>
          </p:cNvSpPr>
          <p:nvPr>
            <p:ph type="ctrTitle"/>
          </p:nvPr>
        </p:nvSpPr>
        <p:spPr>
          <a:xfrm>
            <a:off x="1968776" y="451026"/>
            <a:ext cx="4281895" cy="2418759"/>
          </a:xfrm>
        </p:spPr>
        <p:txBody>
          <a:bodyPr>
            <a:normAutofit/>
          </a:bodyPr>
          <a:lstStyle/>
          <a:p>
            <a:r>
              <a:rPr lang="en-US" dirty="0">
                <a:solidFill>
                  <a:srgbClr val="00B0F0"/>
                </a:solidFill>
              </a:rPr>
              <a:t>Robotics</a:t>
            </a:r>
            <a:br>
              <a:rPr lang="en-US" dirty="0">
                <a:solidFill>
                  <a:srgbClr val="00B0F0"/>
                </a:solidFill>
              </a:rPr>
            </a:br>
            <a:endParaRPr lang="en-US" dirty="0">
              <a:solidFill>
                <a:srgbClr val="00B0F0"/>
              </a:solidFill>
            </a:endParaRPr>
          </a:p>
        </p:txBody>
      </p:sp>
      <p:sp>
        <p:nvSpPr>
          <p:cNvPr id="3" name="Subtitle 2">
            <a:extLst>
              <a:ext uri="{FF2B5EF4-FFF2-40B4-BE49-F238E27FC236}">
                <a16:creationId xmlns:a16="http://schemas.microsoft.com/office/drawing/2014/main" id="{F663BB7F-E78C-4C04-9AD5-DA20643F459F}"/>
              </a:ext>
            </a:extLst>
          </p:cNvPr>
          <p:cNvSpPr>
            <a:spLocks noGrp="1"/>
          </p:cNvSpPr>
          <p:nvPr>
            <p:ph type="subTitle" idx="1"/>
          </p:nvPr>
        </p:nvSpPr>
        <p:spPr>
          <a:xfrm>
            <a:off x="4554185" y="2436459"/>
            <a:ext cx="4259333" cy="2973454"/>
          </a:xfrm>
        </p:spPr>
        <p:txBody>
          <a:bodyPr>
            <a:noAutofit/>
          </a:bodyPr>
          <a:lstStyle/>
          <a:p>
            <a:pPr algn="l"/>
            <a:r>
              <a:rPr lang="en-US" sz="2000" b="1" dirty="0">
                <a:solidFill>
                  <a:srgbClr val="00B0F0"/>
                </a:solidFill>
                <a:cs typeface="+mj-cs"/>
              </a:rPr>
              <a:t>Student:</a:t>
            </a:r>
          </a:p>
          <a:p>
            <a:pPr algn="l"/>
            <a:r>
              <a:rPr lang="en-US" sz="2000" dirty="0">
                <a:solidFill>
                  <a:schemeClr val="tx1">
                    <a:lumMod val="65000"/>
                    <a:lumOff val="35000"/>
                  </a:schemeClr>
                </a:solidFill>
                <a:cs typeface="+mj-cs"/>
              </a:rPr>
              <a:t>Saleh Ahmed Alheeh</a:t>
            </a:r>
          </a:p>
          <a:p>
            <a:pPr algn="l"/>
            <a:r>
              <a:rPr lang="en-US" sz="2000" b="1" dirty="0">
                <a:solidFill>
                  <a:srgbClr val="00B0F0"/>
                </a:solidFill>
                <a:cs typeface="+mj-cs"/>
              </a:rPr>
              <a:t>University ID</a:t>
            </a:r>
            <a:r>
              <a:rPr lang="ar-SA" sz="2000" b="1" dirty="0">
                <a:solidFill>
                  <a:srgbClr val="00B0F0"/>
                </a:solidFill>
                <a:cs typeface="+mj-cs"/>
              </a:rPr>
              <a:t>:</a:t>
            </a:r>
            <a:endParaRPr lang="en-US" sz="2000" b="1" dirty="0">
              <a:solidFill>
                <a:srgbClr val="00B0F0"/>
              </a:solidFill>
              <a:cs typeface="+mj-cs"/>
            </a:endParaRPr>
          </a:p>
          <a:p>
            <a:pPr algn="l"/>
            <a:r>
              <a:rPr lang="ar-SA" sz="2000" dirty="0">
                <a:solidFill>
                  <a:schemeClr val="tx1">
                    <a:lumMod val="65000"/>
                    <a:lumOff val="35000"/>
                  </a:schemeClr>
                </a:solidFill>
                <a:cs typeface="+mj-cs"/>
              </a:rPr>
              <a:t>201614721</a:t>
            </a:r>
            <a:endParaRPr lang="en-US" sz="2000" dirty="0">
              <a:solidFill>
                <a:schemeClr val="tx1">
                  <a:lumMod val="65000"/>
                  <a:lumOff val="35000"/>
                </a:schemeClr>
              </a:solidFill>
              <a:cs typeface="+mj-cs"/>
            </a:endParaRPr>
          </a:p>
          <a:p>
            <a:pPr algn="l"/>
            <a:r>
              <a:rPr lang="en-US" sz="2000" b="1" dirty="0">
                <a:solidFill>
                  <a:srgbClr val="00B0F0"/>
                </a:solidFill>
                <a:cs typeface="+mj-cs"/>
              </a:rPr>
              <a:t>Teacher:</a:t>
            </a:r>
          </a:p>
          <a:p>
            <a:pPr algn="l"/>
            <a:r>
              <a:rPr lang="en-US" sz="2000" dirty="0">
                <a:solidFill>
                  <a:schemeClr val="tx1">
                    <a:lumMod val="65000"/>
                    <a:lumOff val="35000"/>
                  </a:schemeClr>
                </a:solidFill>
                <a:cs typeface="+mj-cs"/>
              </a:rPr>
              <a:t>Eissa Alreshidi</a:t>
            </a:r>
          </a:p>
          <a:p>
            <a:pPr algn="l"/>
            <a:r>
              <a:rPr lang="en-US" sz="2000" b="1" dirty="0">
                <a:solidFill>
                  <a:srgbClr val="00B0F0"/>
                </a:solidFill>
                <a:cs typeface="+mj-cs"/>
              </a:rPr>
              <a:t>Course:</a:t>
            </a:r>
          </a:p>
          <a:p>
            <a:pPr algn="l"/>
            <a:r>
              <a:rPr lang="en-US" sz="2000" dirty="0">
                <a:solidFill>
                  <a:schemeClr val="tx1">
                    <a:lumMod val="65000"/>
                    <a:lumOff val="35000"/>
                  </a:schemeClr>
                </a:solidFill>
                <a:cs typeface="+mj-cs"/>
              </a:rPr>
              <a:t>Principals of Artificial Intelligence</a:t>
            </a:r>
          </a:p>
          <a:p>
            <a:endParaRPr lang="en-US" sz="2000" dirty="0">
              <a:cs typeface="+mj-cs"/>
            </a:endParaRPr>
          </a:p>
        </p:txBody>
      </p:sp>
      <p:pic>
        <p:nvPicPr>
          <p:cNvPr id="4" name="Picture 3">
            <a:extLst>
              <a:ext uri="{FF2B5EF4-FFF2-40B4-BE49-F238E27FC236}">
                <a16:creationId xmlns:a16="http://schemas.microsoft.com/office/drawing/2014/main" id="{723B7305-A00C-4DBF-ADF0-03398303D37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rot="21121658">
            <a:off x="8205152" y="1520962"/>
            <a:ext cx="2557256" cy="2697646"/>
          </a:xfrm>
          <a:prstGeom prst="rect">
            <a:avLst/>
          </a:prstGeom>
          <a:noFill/>
          <a:ln>
            <a:noFill/>
          </a:ln>
        </p:spPr>
      </p:pic>
    </p:spTree>
    <p:extLst>
      <p:ext uri="{BB962C8B-B14F-4D97-AF65-F5344CB8AC3E}">
        <p14:creationId xmlns:p14="http://schemas.microsoft.com/office/powerpoint/2010/main" val="385104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DF144BA-D94D-4378-9E1F-3D48DB70C69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42792" tIns="38088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41" name="Picture 43">
            <a:extLst>
              <a:ext uri="{FF2B5EF4-FFF2-40B4-BE49-F238E27FC236}">
                <a16:creationId xmlns:a16="http://schemas.microsoft.com/office/drawing/2014/main" id="{07578A4B-FC04-4BE5-A098-04EE529552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0" y="-45719"/>
            <a:ext cx="614363" cy="4571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FC21DF0D-EB1E-4A95-9232-795F35C0B863}"/>
              </a:ext>
            </a:extLst>
          </p:cNvPr>
          <p:cNvSpPr>
            <a:spLocks noChangeArrowheads="1"/>
          </p:cNvSpPr>
          <p:nvPr/>
        </p:nvSpPr>
        <p:spPr bwMode="auto">
          <a:xfrm>
            <a:off x="1542465" y="260030"/>
            <a:ext cx="10649535" cy="373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Low" defTabSz="914400" rtl="0" eaLnBrk="0" fontAlgn="base" latinLnBrk="0" hangingPunct="0">
              <a:lnSpc>
                <a:spcPct val="100000"/>
              </a:lnSpc>
              <a:spcBef>
                <a:spcPct val="0"/>
              </a:spcBef>
              <a:spcAft>
                <a:spcPct val="0"/>
              </a:spcAft>
              <a:buClrTx/>
              <a:buSzTx/>
              <a:tabLst/>
            </a:pPr>
            <a:r>
              <a:rPr kumimoji="0" lang="en-US" altLang="en-US" sz="2600" b="1" i="0" u="none" strike="noStrike" cap="none" normalizeH="0" baseline="0" dirty="0">
                <a:ln>
                  <a:noFill/>
                </a:ln>
                <a:solidFill>
                  <a:srgbClr val="2E74B5"/>
                </a:solidFill>
                <a:effectLst/>
                <a:latin typeface="Times New Roman" panose="02020603050405020304" pitchFamily="18" charset="0"/>
                <a:cs typeface="Times New Roman" panose="02020603050405020304" pitchFamily="18" charset="0"/>
              </a:rPr>
              <a:t>6.Robot and Reinforcement learning (RL)</a:t>
            </a:r>
            <a:r>
              <a:rPr kumimoji="0" lang="en-US" altLang="en-US" sz="2400" b="1" i="0" u="none" strike="noStrike" cap="none" normalizeH="0" baseline="0" dirty="0">
                <a:ln>
                  <a:noFill/>
                </a:ln>
                <a:solidFill>
                  <a:srgbClr val="00B0F0"/>
                </a:solidFill>
                <a:effectLst/>
                <a:latin typeface="Times New Roman" panose="02020603050405020304" pitchFamily="18" charset="0"/>
                <a:cs typeface="Times New Roman" panose="02020603050405020304" pitchFamily="18" charset="0"/>
              </a:rPr>
              <a:t> </a:t>
            </a:r>
          </a:p>
          <a:p>
            <a:pPr marL="0" marR="0" lvl="0" indent="0" algn="justLow" defTabSz="914400" rtl="0" eaLnBrk="0" fontAlgn="base" latinLnBrk="0" hangingPunct="0">
              <a:lnSpc>
                <a:spcPct val="100000"/>
              </a:lnSpc>
              <a:spcBef>
                <a:spcPct val="0"/>
              </a:spcBef>
              <a:spcAft>
                <a:spcPct val="0"/>
              </a:spcAft>
              <a:buClrTx/>
              <a:buSzTx/>
              <a:tabLst/>
            </a:pPr>
            <a:endParaRPr kumimoji="0" lang="en-US" altLang="en-US" sz="3600" b="1" i="0" u="none" strike="noStrike" cap="none" normalizeH="0" baseline="0" dirty="0">
              <a:ln>
                <a:noFill/>
              </a:ln>
              <a:solidFill>
                <a:srgbClr val="808080"/>
              </a:solidFill>
              <a:effectLst/>
              <a:latin typeface="Calibri Light" panose="020F0302020204030204" pitchFamily="34" charset="0"/>
              <a:cs typeface="Times New Roman" panose="02020603050405020304" pitchFamily="18" charset="0"/>
            </a:endParaRPr>
          </a:p>
          <a:p>
            <a:pPr marL="0" marR="0" lvl="0" indent="0" algn="justLow"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B0F0"/>
                </a:solidFill>
                <a:effectLst/>
                <a:latin typeface="Times New Roman" panose="02020603050405020304" pitchFamily="18" charset="0"/>
                <a:ea typeface="Calibri Light" panose="020F0302020204030204" pitchFamily="34" charset="0"/>
                <a:cs typeface="Times New Roman" panose="02020603050405020304" pitchFamily="18" charset="0"/>
              </a:rPr>
              <a:t>Reinforcement learning (RL): </a:t>
            </a:r>
            <a:r>
              <a:rPr kumimoji="0" lang="en-US" altLang="en-US" sz="2000" b="0" i="0" u="none" strike="noStrike" cap="none" normalizeH="0" baseline="0" dirty="0">
                <a:ln>
                  <a:noFill/>
                </a:ln>
                <a:solidFill>
                  <a:srgbClr val="808080"/>
                </a:solidFill>
                <a:effectLst/>
                <a:latin typeface="Times New Roman" panose="02020603050405020304" pitchFamily="18" charset="0"/>
                <a:ea typeface="Calibri Light" panose="020F0302020204030204" pitchFamily="34" charset="0"/>
                <a:cs typeface="Times New Roman" panose="02020603050405020304" pitchFamily="18" charset="0"/>
              </a:rPr>
              <a:t>This is the process of learning from trial-and-error , by exploring the environment and the robot</a:t>
            </a:r>
            <a:r>
              <a:rPr kumimoji="0" lang="en-US" altLang="en-US" sz="2000" b="0" i="0" u="none" strike="noStrike" cap="none" normalizeH="0" baseline="0" dirty="0">
                <a:ln>
                  <a:noFill/>
                </a:ln>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rPr>
              <a:t>’</a:t>
            </a:r>
            <a:r>
              <a:rPr kumimoji="0" lang="en-US" altLang="en-US" sz="2000" b="0" i="0" u="none" strike="noStrike" cap="none" normalizeH="0" baseline="0" dirty="0">
                <a:ln>
                  <a:noFill/>
                </a:ln>
                <a:solidFill>
                  <a:srgbClr val="808080"/>
                </a:solidFill>
                <a:effectLst/>
                <a:latin typeface="Times New Roman" panose="02020603050405020304" pitchFamily="18" charset="0"/>
                <a:ea typeface="Calibri Light" panose="020F0302020204030204" pitchFamily="34" charset="0"/>
                <a:cs typeface="Times New Roman" panose="02020603050405020304" pitchFamily="18" charset="0"/>
              </a:rPr>
              <a:t>s own body. </a:t>
            </a:r>
          </a:p>
          <a:p>
            <a:pPr marL="0" marR="0" lvl="0" indent="0" algn="justLow"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08080"/>
                </a:solidFill>
                <a:effectLst/>
                <a:latin typeface="Times New Roman" panose="02020603050405020304" pitchFamily="18" charset="0"/>
                <a:ea typeface="Calibri Light" panose="020F0302020204030204" pitchFamily="34" charset="0"/>
                <a:cs typeface="Times New Roman" panose="02020603050405020304" pitchFamily="18" charset="0"/>
              </a:rPr>
              <a:t>The main motivation for using reinforcement learning to teach robots new skills is that it offers three previously missing abilities:</a:t>
            </a:r>
            <a:endParaRPr kumimoji="0" lang="en-US" altLang="en-US" sz="2000" b="0" i="0" u="none" strike="noStrike" cap="none" normalizeH="0" baseline="0" dirty="0">
              <a:ln>
                <a:noFill/>
              </a:ln>
              <a:solidFill>
                <a:schemeClr val="tx1"/>
              </a:solidFill>
              <a:effectLst/>
            </a:endParaRPr>
          </a:p>
          <a:p>
            <a:pPr marL="342900" marR="0" lvl="0" indent="-342900" algn="justLow"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700" b="0" i="0" u="none" strike="noStrike" cap="none" normalizeH="0" baseline="0" dirty="0">
                <a:ln>
                  <a:noFill/>
                </a:ln>
                <a:solidFill>
                  <a:srgbClr val="00B0F0"/>
                </a:solidFill>
                <a:effectLst/>
                <a:latin typeface="Times New Roman" panose="02020603050405020304" pitchFamily="18" charset="0"/>
                <a:ea typeface="Calibri Light" panose="020F0302020204030204" pitchFamily="34" charset="0"/>
                <a:cs typeface="Times New Roman" panose="02020603050405020304" pitchFamily="18" charset="0"/>
              </a:rPr>
              <a:t>to learn new tasks </a:t>
            </a:r>
            <a:r>
              <a:rPr kumimoji="0" lang="en-US" altLang="en-US" sz="1500" b="0" i="0" u="none" strike="noStrike" cap="none" normalizeH="0" baseline="0" dirty="0">
                <a:ln>
                  <a:noFill/>
                </a:ln>
                <a:solidFill>
                  <a:srgbClr val="808080"/>
                </a:solidFill>
                <a:effectLst/>
                <a:latin typeface="Times New Roman" panose="02020603050405020304" pitchFamily="18" charset="0"/>
                <a:ea typeface="Calibri Light" panose="020F0302020204030204" pitchFamily="34" charset="0"/>
                <a:cs typeface="Times New Roman" panose="02020603050405020304" pitchFamily="18" charset="0"/>
              </a:rPr>
              <a:t>which even the human teacher cannot physically demonstrate or cannot directly program </a:t>
            </a:r>
            <a:endParaRPr kumimoji="0" lang="en-US" altLang="en-US" sz="1500" b="0" i="0" u="none" strike="noStrike" cap="none" normalizeH="0" baseline="0" dirty="0">
              <a:ln>
                <a:noFill/>
              </a:ln>
              <a:solidFill>
                <a:schemeClr val="tx1"/>
              </a:solidFill>
              <a:effectLst/>
            </a:endParaRPr>
          </a:p>
          <a:p>
            <a:pPr marL="342900" marR="0" lvl="0" indent="-342900" algn="justLow"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700" b="0" i="0" u="none" strike="noStrike" cap="none" normalizeH="0" baseline="0" dirty="0">
                <a:ln>
                  <a:noFill/>
                </a:ln>
                <a:solidFill>
                  <a:srgbClr val="00B0F0"/>
                </a:solidFill>
                <a:effectLst/>
                <a:latin typeface="Times New Roman" panose="02020603050405020304" pitchFamily="18" charset="0"/>
                <a:ea typeface="Calibri Light" panose="020F0302020204030204" pitchFamily="34" charset="0"/>
                <a:cs typeface="Times New Roman" panose="02020603050405020304" pitchFamily="18" charset="0"/>
              </a:rPr>
              <a:t>to learn to achieve optimization goals</a:t>
            </a:r>
            <a:r>
              <a:rPr kumimoji="0" lang="en-US" altLang="en-US" sz="1700" b="0" i="0" u="none" strike="noStrike" cap="none" normalizeH="0" baseline="0" dirty="0">
                <a:ln>
                  <a:noFill/>
                </a:ln>
                <a:solidFill>
                  <a:srgbClr val="808080"/>
                </a:solidFill>
                <a:effectLst/>
                <a:latin typeface="Times New Roman" panose="02020603050405020304" pitchFamily="18" charset="0"/>
                <a:ea typeface="Calibri Light" panose="020F0302020204030204" pitchFamily="34" charset="0"/>
                <a:cs typeface="Times New Roman" panose="02020603050405020304" pitchFamily="18" charset="0"/>
              </a:rPr>
              <a:t> </a:t>
            </a:r>
            <a:r>
              <a:rPr kumimoji="0" lang="en-US" altLang="en-US" sz="1500" b="0" i="0" u="none" strike="noStrike" cap="none" normalizeH="0" baseline="0" dirty="0">
                <a:ln>
                  <a:noFill/>
                </a:ln>
                <a:solidFill>
                  <a:srgbClr val="808080"/>
                </a:solidFill>
                <a:effectLst/>
                <a:latin typeface="Times New Roman" panose="02020603050405020304" pitchFamily="18" charset="0"/>
                <a:ea typeface="Calibri Light" panose="020F0302020204030204" pitchFamily="34" charset="0"/>
                <a:cs typeface="Times New Roman" panose="02020603050405020304" pitchFamily="18" charset="0"/>
              </a:rPr>
              <a:t>of difficult problems that have no analytic formulation or no known closed form solution.</a:t>
            </a:r>
            <a:endParaRPr kumimoji="0" lang="en-US" altLang="en-US" sz="1500" b="0" i="0" u="none" strike="noStrike" cap="none" normalizeH="0" baseline="0" dirty="0">
              <a:ln>
                <a:noFill/>
              </a:ln>
              <a:solidFill>
                <a:schemeClr val="tx1"/>
              </a:solidFill>
              <a:effectLst/>
            </a:endParaRPr>
          </a:p>
          <a:p>
            <a:pPr marL="342900" marR="0" lvl="0" indent="-342900" algn="justLow"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700" b="0" i="0" u="none" strike="noStrike" cap="none" normalizeH="0" baseline="0" dirty="0">
                <a:ln>
                  <a:noFill/>
                </a:ln>
                <a:solidFill>
                  <a:srgbClr val="00B0F0"/>
                </a:solidFill>
                <a:effectLst/>
                <a:latin typeface="Times New Roman" panose="02020603050405020304" pitchFamily="18" charset="0"/>
                <a:ea typeface="Calibri Light" panose="020F0302020204030204" pitchFamily="34" charset="0"/>
                <a:cs typeface="Times New Roman" panose="02020603050405020304" pitchFamily="18" charset="0"/>
              </a:rPr>
              <a:t>to learn to adapt a skill to a new</a:t>
            </a:r>
            <a:r>
              <a:rPr kumimoji="0" lang="en-US" altLang="en-US" sz="1700" b="0" i="0" u="none" strike="noStrike" cap="none" normalizeH="0" baseline="0" dirty="0">
                <a:ln>
                  <a:noFill/>
                </a:ln>
                <a:solidFill>
                  <a:srgbClr val="808080"/>
                </a:solidFill>
                <a:effectLst/>
                <a:latin typeface="Times New Roman" panose="02020603050405020304" pitchFamily="18" charset="0"/>
                <a:ea typeface="Calibri Light" panose="020F0302020204030204" pitchFamily="34" charset="0"/>
                <a:cs typeface="Times New Roman" panose="02020603050405020304" pitchFamily="18" charset="0"/>
              </a:rPr>
              <a:t>, </a:t>
            </a:r>
            <a:r>
              <a:rPr kumimoji="0" lang="en-US" altLang="en-US" sz="1500" b="0" i="0" u="none" strike="noStrike" cap="none" normalizeH="0" baseline="0" dirty="0">
                <a:ln>
                  <a:noFill/>
                </a:ln>
                <a:solidFill>
                  <a:srgbClr val="808080"/>
                </a:solidFill>
                <a:effectLst/>
                <a:latin typeface="Times New Roman" panose="02020603050405020304" pitchFamily="18" charset="0"/>
                <a:ea typeface="Calibri Light" panose="020F0302020204030204" pitchFamily="34" charset="0"/>
                <a:cs typeface="Times New Roman" panose="02020603050405020304" pitchFamily="18" charset="0"/>
              </a:rPr>
              <a:t>previously unseen version of a task learning to walk from flat ground to a slope.</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D27CE4BF-A9D2-45A5-88C8-0584200060AA}"/>
              </a:ext>
            </a:extLst>
          </p:cNvPr>
          <p:cNvPicPr/>
          <p:nvPr/>
        </p:nvPicPr>
        <p:blipFill rotWithShape="1">
          <a:blip r:embed="rId4">
            <a:extLst>
              <a:ext uri="{28A0092B-C50C-407E-A947-70E740481C1C}">
                <a14:useLocalDpi xmlns:a14="http://schemas.microsoft.com/office/drawing/2010/main" val="0"/>
              </a:ext>
            </a:extLst>
          </a:blip>
          <a:srcRect l="15566" t="5227" r="12232" b="5431"/>
          <a:stretch/>
        </p:blipFill>
        <p:spPr bwMode="auto">
          <a:xfrm>
            <a:off x="2236629" y="3998618"/>
            <a:ext cx="4107901" cy="2430317"/>
          </a:xfrm>
          <a:prstGeom prst="rect">
            <a:avLst/>
          </a:prstGeom>
          <a:noFill/>
          <a:ln>
            <a:noFill/>
          </a:ln>
          <a:extLst>
            <a:ext uri="{53640926-AAD7-44D8-BBD7-CCE9431645EC}">
              <a14:shadowObscured xmlns:a14="http://schemas.microsoft.com/office/drawing/2010/main"/>
            </a:ext>
          </a:extLst>
        </p:spPr>
      </p:pic>
      <p:pic>
        <p:nvPicPr>
          <p:cNvPr id="6" name="Online Media 5" title="Deep Reinforcement Learning for Robotic Manipulation">
            <a:hlinkClick r:id="" action="ppaction://media"/>
            <a:extLst>
              <a:ext uri="{FF2B5EF4-FFF2-40B4-BE49-F238E27FC236}">
                <a16:creationId xmlns:a16="http://schemas.microsoft.com/office/drawing/2014/main" id="{6B501A19-678A-47D7-814C-DCE4676BB51B}"/>
              </a:ext>
            </a:extLst>
          </p:cNvPr>
          <p:cNvPicPr>
            <a:picLocks noRot="1" noChangeAspect="1"/>
          </p:cNvPicPr>
          <p:nvPr>
            <a:videoFile r:link="rId1"/>
          </p:nvPr>
        </p:nvPicPr>
        <p:blipFill>
          <a:blip r:embed="rId5"/>
          <a:stretch>
            <a:fillRect/>
          </a:stretch>
        </p:blipFill>
        <p:spPr>
          <a:xfrm>
            <a:off x="6460850" y="4118193"/>
            <a:ext cx="5731150" cy="2739807"/>
          </a:xfrm>
          <a:prstGeom prst="rect">
            <a:avLst/>
          </a:prstGeom>
        </p:spPr>
      </p:pic>
    </p:spTree>
    <p:extLst>
      <p:ext uri="{BB962C8B-B14F-4D97-AF65-F5344CB8AC3E}">
        <p14:creationId xmlns:p14="http://schemas.microsoft.com/office/powerpoint/2010/main" val="2878452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52BE5-D7F1-4DD2-B746-21F8C0DD1873}"/>
              </a:ext>
            </a:extLst>
          </p:cNvPr>
          <p:cNvSpPr>
            <a:spLocks noGrp="1"/>
          </p:cNvSpPr>
          <p:nvPr>
            <p:ph type="title"/>
          </p:nvPr>
        </p:nvSpPr>
        <p:spPr>
          <a:xfrm>
            <a:off x="1512446" y="2475915"/>
            <a:ext cx="10018713" cy="2016368"/>
          </a:xfrm>
        </p:spPr>
        <p:txBody>
          <a:bodyPr>
            <a:normAutofit fontScale="90000"/>
          </a:bodyPr>
          <a:lstStyle/>
          <a:p>
            <a:pPr lvl="0"/>
            <a:r>
              <a:rPr lang="en-US" b="1" dirty="0">
                <a:solidFill>
                  <a:schemeClr val="accent1">
                    <a:lumMod val="50000"/>
                  </a:schemeClr>
                </a:solidFill>
              </a:rPr>
              <a:t>Conclusion</a:t>
            </a:r>
            <a:br>
              <a:rPr lang="en-US" b="1" dirty="0"/>
            </a:br>
            <a:r>
              <a:rPr lang="en-US" dirty="0">
                <a:solidFill>
                  <a:schemeClr val="tx1">
                    <a:lumMod val="85000"/>
                    <a:lumOff val="15000"/>
                  </a:schemeClr>
                </a:solidFill>
              </a:rPr>
              <a:t>As a result, finally, we have talked about History of the robot AI robot, Robotics, and comparison between AI vs Robotics. Also, learned robotics components and different applications of robotics and Robot and Reinforcement learning (RL).</a:t>
            </a:r>
            <a:br>
              <a:rPr lang="en-US" dirty="0"/>
            </a:br>
            <a:endParaRPr lang="en-US" dirty="0"/>
          </a:p>
        </p:txBody>
      </p:sp>
    </p:spTree>
    <p:extLst>
      <p:ext uri="{BB962C8B-B14F-4D97-AF65-F5344CB8AC3E}">
        <p14:creationId xmlns:p14="http://schemas.microsoft.com/office/powerpoint/2010/main" val="4134518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6666B48-0324-42D4-8029-A3E28B3EA764}"/>
              </a:ext>
            </a:extLst>
          </p:cNvPr>
          <p:cNvSpPr>
            <a:spLocks noChangeArrowheads="1"/>
          </p:cNvSpPr>
          <p:nvPr/>
        </p:nvSpPr>
        <p:spPr bwMode="auto">
          <a:xfrm>
            <a:off x="5252964" y="-769041"/>
            <a:ext cx="1686072" cy="1961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0880" rIns="0" bIns="1904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   Outline</a:t>
            </a:r>
            <a:endParaRPr kumimoji="0" lang="en-US" altLang="en-US" sz="3600" b="1" i="0" u="none" strike="noStrike" cap="none" normalizeH="0" baseline="0" dirty="0">
              <a:ln>
                <a:noFill/>
              </a:ln>
              <a:solidFill>
                <a:srgbClr val="808080"/>
              </a:solidFill>
              <a:effectLst/>
              <a:latin typeface="Calibri Light" panose="020F03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34">
            <a:extLst>
              <a:ext uri="{FF2B5EF4-FFF2-40B4-BE49-F238E27FC236}">
                <a16:creationId xmlns:a16="http://schemas.microsoft.com/office/drawing/2014/main" id="{F5926377-5227-410D-A4C4-FF5100DCAB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0651" y="1584069"/>
            <a:ext cx="2653669" cy="265366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7DC7558A-08E4-4301-80FC-C2727FAF1B0B}"/>
              </a:ext>
            </a:extLst>
          </p:cNvPr>
          <p:cNvSpPr>
            <a:spLocks noChangeArrowheads="1"/>
          </p:cNvSpPr>
          <p:nvPr/>
        </p:nvSpPr>
        <p:spPr bwMode="auto">
          <a:xfrm>
            <a:off x="1477108" y="1584069"/>
            <a:ext cx="10578904"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lvl="0" indent="-457200" defTabSz="914400">
              <a:buFont typeface="+mj-lt"/>
              <a:buAutoNum type="arabicPeriod"/>
            </a:pPr>
            <a:r>
              <a:rPr lang="en-US" altLang="en-US" sz="2400" dirty="0">
                <a:solidFill>
                  <a:srgbClr val="404040"/>
                </a:solidFill>
                <a:latin typeface="Times New Roman" panose="02020603050405020304" pitchFamily="18" charset="0"/>
                <a:ea typeface="Calibri Light" panose="020F0302020204030204" pitchFamily="34" charset="0"/>
                <a:cs typeface="Times New Roman" panose="02020603050405020304" pitchFamily="18" charset="0"/>
              </a:rPr>
              <a:t>Introduction</a:t>
            </a:r>
            <a:endParaRPr lang="en-US" altLang="en-US" sz="1100" dirty="0"/>
          </a:p>
          <a:p>
            <a:pPr marL="457200" lvl="0" indent="-457200" defTabSz="914400">
              <a:buFont typeface="+mj-lt"/>
              <a:buAutoNum type="alphaUcPeriod"/>
            </a:pPr>
            <a:r>
              <a:rPr lang="en-US" altLang="en-US" sz="2400" dirty="0">
                <a:solidFill>
                  <a:srgbClr val="00B0F0"/>
                </a:solidFill>
                <a:latin typeface="Times New Roman" panose="02020603050405020304" pitchFamily="18" charset="0"/>
                <a:ea typeface="Calibri Light" panose="020F0302020204030204" pitchFamily="34" charset="0"/>
                <a:cs typeface="Times New Roman" panose="02020603050405020304" pitchFamily="18" charset="0"/>
              </a:rPr>
              <a:t>The definition of robot</a:t>
            </a:r>
            <a:endParaRPr kumimoji="0" lang="en-US" altLang="en-US" sz="2400" b="0" i="0" u="none" strike="noStrike" cap="none" normalizeH="0" baseline="0" dirty="0">
              <a:ln>
                <a:noFill/>
              </a:ln>
              <a:solidFill>
                <a:srgbClr val="00B0F0"/>
              </a:solidFill>
              <a:effectLst/>
              <a:latin typeface="Times New Roman" panose="02020603050405020304" pitchFamily="18" charset="0"/>
              <a:ea typeface="Calibri Light" panose="020F0302020204030204" pitchFamily="34"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lphaUcPeriod"/>
              <a:tabLst/>
            </a:pPr>
            <a:r>
              <a:rPr kumimoji="0" lang="en-US" altLang="en-US" sz="2400" b="0" i="0" u="none" strike="noStrike" cap="none" normalizeH="0" baseline="0" dirty="0">
                <a:ln>
                  <a:noFill/>
                </a:ln>
                <a:solidFill>
                  <a:srgbClr val="00B0F0"/>
                </a:solidFill>
                <a:effectLst/>
                <a:latin typeface="Times New Roman" panose="02020603050405020304" pitchFamily="18" charset="0"/>
                <a:ea typeface="Calibri Light" panose="020F0302020204030204" pitchFamily="34" charset="0"/>
                <a:cs typeface="Times New Roman" panose="02020603050405020304" pitchFamily="18" charset="0"/>
              </a:rPr>
              <a:t>History of the robot</a:t>
            </a:r>
            <a:endParaRPr kumimoji="0" lang="en-US" altLang="en-US" sz="1100" b="0" i="0" u="none" strike="noStrike" cap="none" normalizeH="0" baseline="0" dirty="0">
              <a:ln>
                <a:noFill/>
              </a:ln>
              <a:solidFill>
                <a:schemeClr val="tx1"/>
              </a:solidFill>
              <a:effectLst/>
            </a:endParaRPr>
          </a:p>
          <a:p>
            <a:pPr marL="457200" marR="0" lvl="0" indent="-457200" algn="l" defTabSz="914400" rtl="0" eaLnBrk="0" fontAlgn="base" latinLnBrk="0" hangingPunct="0">
              <a:lnSpc>
                <a:spcPct val="100000"/>
              </a:lnSpc>
              <a:spcBef>
                <a:spcPct val="0"/>
              </a:spcBef>
              <a:spcAft>
                <a:spcPct val="0"/>
              </a:spcAft>
              <a:buClrTx/>
              <a:buSzTx/>
              <a:buFont typeface="+mj-lt"/>
              <a:buAutoNum type="alphaUcPeriod"/>
              <a:tabLst/>
            </a:pPr>
            <a:r>
              <a:rPr kumimoji="0" lang="en-US" altLang="en-US" sz="2400" b="0" i="0" u="none" strike="noStrike" cap="none" normalizeH="0" baseline="0" dirty="0">
                <a:ln>
                  <a:noFill/>
                </a:ln>
                <a:solidFill>
                  <a:srgbClr val="00B0F0"/>
                </a:solidFill>
                <a:effectLst/>
                <a:latin typeface="Times New Roman" panose="02020603050405020304" pitchFamily="18" charset="0"/>
                <a:ea typeface="Calibri Light" panose="020F0302020204030204" pitchFamily="34" charset="0"/>
                <a:cs typeface="Times New Roman" panose="02020603050405020304" pitchFamily="18" charset="0"/>
              </a:rPr>
              <a:t>Robot components</a:t>
            </a:r>
            <a:endParaRPr kumimoji="0" lang="en-US" altLang="en-US" sz="1100" b="0" i="0" u="none" strike="noStrike" cap="none" normalizeH="0" baseline="0" dirty="0">
              <a:ln>
                <a:noFill/>
              </a:ln>
              <a:solidFill>
                <a:schemeClr val="tx1"/>
              </a:solidFill>
              <a:effectLst/>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rgbClr val="404040"/>
                </a:solidFill>
                <a:effectLst/>
                <a:latin typeface="Times New Roman" panose="02020603050405020304" pitchFamily="18" charset="0"/>
                <a:ea typeface="Calibri Light" panose="020F0302020204030204" pitchFamily="34" charset="0"/>
                <a:cs typeface="Times New Roman" panose="02020603050405020304" pitchFamily="18" charset="0"/>
              </a:rPr>
              <a:t>Types of robots    </a:t>
            </a:r>
            <a:endParaRPr kumimoji="0" lang="en-US" altLang="en-US" sz="1100" b="0" i="0" u="none" strike="noStrike" cap="none" normalizeH="0" baseline="0" dirty="0">
              <a:ln>
                <a:noFill/>
              </a:ln>
              <a:solidFill>
                <a:schemeClr val="tx1"/>
              </a:solidFill>
              <a:effectLst/>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rgbClr val="404040"/>
                </a:solidFill>
                <a:effectLst/>
                <a:latin typeface="Times New Roman" panose="02020603050405020304" pitchFamily="18" charset="0"/>
                <a:ea typeface="Calibri Light" panose="020F0302020204030204" pitchFamily="34" charset="0"/>
                <a:cs typeface="Times New Roman" panose="02020603050405020304" pitchFamily="18" charset="0"/>
              </a:rPr>
              <a:t>Robot uses</a:t>
            </a:r>
            <a:r>
              <a:rPr kumimoji="0" lang="en-US" altLang="en-US" sz="1300" b="0" i="0" u="none" strike="noStrike" cap="none" normalizeH="0" baseline="0" dirty="0">
                <a:ln>
                  <a:noFill/>
                </a:ln>
                <a:solidFill>
                  <a:srgbClr val="808080"/>
                </a:solidFill>
                <a:effectLst/>
                <a:latin typeface="Times New Roman" panose="02020603050405020304" pitchFamily="18" charset="0"/>
                <a:ea typeface="Calibri Light" panose="020F0302020204030204" pitchFamily="34" charset="0"/>
                <a:cs typeface="Times New Roman" panose="02020603050405020304" pitchFamily="18" charset="0"/>
              </a:rPr>
              <a:t> </a:t>
            </a:r>
            <a:endParaRPr kumimoji="0" lang="en-US" altLang="en-US" sz="1100" b="0" i="0" u="none" strike="noStrike" cap="none" normalizeH="0" baseline="0" dirty="0">
              <a:ln>
                <a:noFill/>
              </a:ln>
              <a:solidFill>
                <a:schemeClr val="tx1"/>
              </a:solidFill>
              <a:effectLst/>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rgbClr val="404040"/>
                </a:solidFill>
                <a:effectLst/>
                <a:latin typeface="Times New Roman" panose="02020603050405020304" pitchFamily="18" charset="0"/>
                <a:ea typeface="Calibri Light" panose="020F0302020204030204" pitchFamily="34" charset="0"/>
                <a:cs typeface="Times New Roman" panose="02020603050405020304" pitchFamily="18" charset="0"/>
              </a:rPr>
              <a:t>Programming languages ​​used to program robots</a:t>
            </a:r>
            <a:endParaRPr kumimoji="0" lang="en-US" altLang="en-US" sz="1100" b="0" i="0" u="none" strike="noStrike" cap="none" normalizeH="0" baseline="0" dirty="0">
              <a:ln>
                <a:noFill/>
              </a:ln>
              <a:solidFill>
                <a:schemeClr val="tx1"/>
              </a:solidFill>
              <a:effectLst/>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rgbClr val="404040"/>
                </a:solidFill>
                <a:effectLst/>
                <a:latin typeface="Times New Roman" panose="02020603050405020304" pitchFamily="18" charset="0"/>
                <a:ea typeface="Calibri Light" panose="020F0302020204030204" pitchFamily="34" charset="0"/>
                <a:cs typeface="Times New Roman" panose="02020603050405020304" pitchFamily="18" charset="0"/>
              </a:rPr>
              <a:t>Robot vision</a:t>
            </a:r>
            <a:endParaRPr kumimoji="0" lang="en-US" altLang="en-US" sz="1100" b="0" i="0" u="none" strike="noStrike" cap="none" normalizeH="0" baseline="0" dirty="0">
              <a:ln>
                <a:noFill/>
              </a:ln>
              <a:solidFill>
                <a:schemeClr val="tx1"/>
              </a:solidFill>
              <a:effectLst/>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rgbClr val="404040"/>
                </a:solidFill>
                <a:effectLst/>
                <a:latin typeface="Times New Roman" panose="02020603050405020304" pitchFamily="18" charset="0"/>
                <a:ea typeface="Calibri Light" panose="020F0302020204030204" pitchFamily="34" charset="0"/>
                <a:cs typeface="Times New Roman" panose="02020603050405020304" pitchFamily="18" charset="0"/>
              </a:rPr>
              <a:t>Robot and Reinforcement learning (RL)</a:t>
            </a:r>
            <a:endParaRPr kumimoji="0" lang="en-US" altLang="en-US" sz="1100" b="0" i="0" u="none" strike="noStrike" cap="none" normalizeH="0" baseline="0" dirty="0">
              <a:ln>
                <a:noFill/>
              </a:ln>
              <a:solidFill>
                <a:schemeClr val="tx1"/>
              </a:solidFill>
              <a:effectLst/>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rgbClr val="404040"/>
                </a:solidFill>
                <a:effectLst/>
                <a:latin typeface="Times New Roman" panose="02020603050405020304" pitchFamily="18" charset="0"/>
                <a:ea typeface="Calibri Light" panose="020F0302020204030204" pitchFamily="34" charset="0"/>
                <a:cs typeface="Times New Roman" panose="02020603050405020304" pitchFamily="18" charset="0"/>
              </a:rPr>
              <a:t>Advantages of robotics and intelligent algorithms</a:t>
            </a:r>
            <a:endParaRPr kumimoji="0" lang="en-US" altLang="en-US" sz="1100" b="0" i="0" u="none" strike="noStrike" cap="none" normalizeH="0" baseline="0" dirty="0">
              <a:ln>
                <a:noFill/>
              </a:ln>
              <a:solidFill>
                <a:schemeClr val="tx1"/>
              </a:solidFill>
              <a:effectLst/>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rgbClr val="404040"/>
                </a:solidFill>
                <a:effectLst/>
                <a:latin typeface="Times New Roman" panose="02020603050405020304" pitchFamily="18" charset="0"/>
                <a:ea typeface="Calibri Light" panose="020F0302020204030204" pitchFamily="34" charset="0"/>
                <a:cs typeface="Times New Roman" panose="02020603050405020304" pitchFamily="18" charset="0"/>
              </a:rPr>
              <a:t>Conclusion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3013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CD0AB8-0281-43C9-A73E-CC288D2F9BA0}"/>
              </a:ext>
            </a:extLst>
          </p:cNvPr>
          <p:cNvSpPr>
            <a:spLocks noGrp="1"/>
          </p:cNvSpPr>
          <p:nvPr>
            <p:ph idx="1"/>
          </p:nvPr>
        </p:nvSpPr>
        <p:spPr>
          <a:xfrm>
            <a:off x="1849729" y="914399"/>
            <a:ext cx="10018713" cy="1383324"/>
          </a:xfrm>
        </p:spPr>
        <p:txBody>
          <a:bodyPr/>
          <a:lstStyle/>
          <a:p>
            <a:pPr marL="457200" indent="-457200">
              <a:buFont typeface="+mj-lt"/>
              <a:buAutoNum type="alphaUcPeriod"/>
            </a:pPr>
            <a:r>
              <a:rPr lang="en-US" b="1" dirty="0">
                <a:solidFill>
                  <a:schemeClr val="accent1">
                    <a:lumMod val="75000"/>
                  </a:schemeClr>
                </a:solidFill>
              </a:rPr>
              <a:t>The definition of robot </a:t>
            </a:r>
          </a:p>
          <a:p>
            <a:endParaRPr lang="en-US" dirty="0"/>
          </a:p>
        </p:txBody>
      </p:sp>
      <p:sp>
        <p:nvSpPr>
          <p:cNvPr id="4" name="Rectangle 2">
            <a:extLst>
              <a:ext uri="{FF2B5EF4-FFF2-40B4-BE49-F238E27FC236}">
                <a16:creationId xmlns:a16="http://schemas.microsoft.com/office/drawing/2014/main" id="{03F6EE3C-7CD8-439F-9F0A-555E3BD14BF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42792" tIns="38088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073" name="Picture 35">
            <a:extLst>
              <a:ext uri="{FF2B5EF4-FFF2-40B4-BE49-F238E27FC236}">
                <a16:creationId xmlns:a16="http://schemas.microsoft.com/office/drawing/2014/main" id="{56CA4506-F9B7-4BED-A07F-06DA3209D0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6875" y="4931424"/>
            <a:ext cx="1711564" cy="171156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0B8BCF44-3239-4B11-A38C-4BD5431054D3}"/>
              </a:ext>
            </a:extLst>
          </p:cNvPr>
          <p:cNvSpPr>
            <a:spLocks noChangeArrowheads="1"/>
          </p:cNvSpPr>
          <p:nvPr/>
        </p:nvSpPr>
        <p:spPr bwMode="auto">
          <a:xfrm>
            <a:off x="4825218" y="12700"/>
            <a:ext cx="518161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600" b="1" i="0" u="none" strike="noStrike" cap="none" normalizeH="0" baseline="0" dirty="0">
                <a:ln>
                  <a:noFill/>
                </a:ln>
                <a:solidFill>
                  <a:srgbClr val="2E74B5"/>
                </a:solidFill>
                <a:effectLst/>
                <a:latin typeface="Times New Roman" panose="02020603050405020304" pitchFamily="18" charset="0"/>
                <a:cs typeface="Times New Roman" panose="02020603050405020304" pitchFamily="18" charset="0"/>
              </a:rPr>
              <a:t>Introduction                                </a:t>
            </a:r>
            <a:endParaRPr kumimoji="0" lang="en-US" altLang="en-US" sz="3600" b="1" i="0" u="none" strike="noStrike" cap="none" normalizeH="0" baseline="0" dirty="0">
              <a:ln>
                <a:noFill/>
              </a:ln>
              <a:solidFill>
                <a:srgbClr val="808080"/>
              </a:solidFill>
              <a:effectLst/>
              <a:latin typeface="Calibri Light" panose="020F03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9B6FF5DC-3F06-4AA3-97F2-9277D83F5344}"/>
              </a:ext>
            </a:extLst>
          </p:cNvPr>
          <p:cNvSpPr/>
          <p:nvPr/>
        </p:nvSpPr>
        <p:spPr>
          <a:xfrm>
            <a:off x="1849730" y="1606061"/>
            <a:ext cx="10018712" cy="738664"/>
          </a:xfrm>
          <a:prstGeom prst="rect">
            <a:avLst/>
          </a:prstGeom>
        </p:spPr>
        <p:txBody>
          <a:bodyPr wrap="square">
            <a:spAutoFit/>
          </a:bodyPr>
          <a:lstStyle/>
          <a:p>
            <a:pPr marL="342900" indent="-342900" algn="justLow">
              <a:spcAft>
                <a:spcPts val="800"/>
              </a:spcAft>
              <a:buFont typeface="Arial" panose="020B0604020202020204" pitchFamily="34" charset="0"/>
              <a:buChar char="•"/>
            </a:pPr>
            <a:r>
              <a:rPr lang="en-US" sz="2100" dirty="0">
                <a:solidFill>
                  <a:srgbClr val="00B0F0"/>
                </a:solidFill>
                <a:latin typeface="Times New Roman" panose="02020603050405020304" pitchFamily="18" charset="0"/>
                <a:ea typeface="Calibri Light" panose="020F0302020204030204" pitchFamily="34" charset="0"/>
                <a:cs typeface="Times New Roman" panose="02020603050405020304" pitchFamily="18" charset="0"/>
              </a:rPr>
              <a:t>A robot </a:t>
            </a:r>
            <a:r>
              <a:rPr lang="en-US" sz="2100" dirty="0">
                <a:solidFill>
                  <a:srgbClr val="767171"/>
                </a:solidFill>
                <a:latin typeface="Times New Roman" panose="02020603050405020304" pitchFamily="18" charset="0"/>
                <a:ea typeface="Calibri Light" panose="020F0302020204030204" pitchFamily="34" charset="0"/>
                <a:cs typeface="Times New Roman" panose="02020603050405020304" pitchFamily="18" charset="0"/>
              </a:rPr>
              <a:t>is a machine especially one programmable by a computer capable of carrying out a complex series of actions automatically.</a:t>
            </a:r>
            <a:endParaRPr lang="en-US" sz="2100" dirty="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803C1E3C-1C57-494B-B8E0-665A3B4D4F38}"/>
              </a:ext>
            </a:extLst>
          </p:cNvPr>
          <p:cNvSpPr/>
          <p:nvPr/>
        </p:nvSpPr>
        <p:spPr>
          <a:xfrm>
            <a:off x="1849727" y="2344725"/>
            <a:ext cx="10018712" cy="738664"/>
          </a:xfrm>
          <a:prstGeom prst="rect">
            <a:avLst/>
          </a:prstGeom>
        </p:spPr>
        <p:txBody>
          <a:bodyPr wrap="square">
            <a:spAutoFit/>
          </a:bodyPr>
          <a:lstStyle/>
          <a:p>
            <a:pPr algn="justLow">
              <a:spcAft>
                <a:spcPts val="800"/>
              </a:spcAft>
            </a:pPr>
            <a:r>
              <a:rPr lang="en-US" sz="2100" dirty="0">
                <a:solidFill>
                  <a:srgbClr val="767171"/>
                </a:solidFill>
                <a:latin typeface="Times New Roman" panose="02020603050405020304" pitchFamily="18" charset="0"/>
                <a:ea typeface="Calibri Light" panose="020F0302020204030204" pitchFamily="34" charset="0"/>
                <a:cs typeface="Times New Roman" panose="02020603050405020304" pitchFamily="18" charset="0"/>
              </a:rPr>
              <a:t>One of the reasons for the development of the robot is the artificial intelligence that added its touch by expanding the fields of the robot and get the benefit from it in these fields.</a:t>
            </a:r>
            <a:endParaRPr lang="en-US" sz="2100" dirty="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30EBA9DA-A1F9-4556-8E3A-70909AD7DAAE}"/>
              </a:ext>
            </a:extLst>
          </p:cNvPr>
          <p:cNvSpPr/>
          <p:nvPr/>
        </p:nvSpPr>
        <p:spPr>
          <a:xfrm>
            <a:off x="1849727" y="3186880"/>
            <a:ext cx="10018711" cy="738664"/>
          </a:xfrm>
          <a:prstGeom prst="rect">
            <a:avLst/>
          </a:prstGeom>
        </p:spPr>
        <p:txBody>
          <a:bodyPr wrap="square">
            <a:spAutoFit/>
          </a:bodyPr>
          <a:lstStyle/>
          <a:p>
            <a:pPr marL="342900" indent="-342900" algn="justLow">
              <a:spcAft>
                <a:spcPts val="800"/>
              </a:spcAft>
              <a:buFont typeface="Arial" panose="020B0604020202020204" pitchFamily="34" charset="0"/>
              <a:buChar char="•"/>
            </a:pPr>
            <a:r>
              <a:rPr lang="en-US" sz="2100" dirty="0">
                <a:solidFill>
                  <a:srgbClr val="00B0F0"/>
                </a:solidFill>
                <a:latin typeface="Times New Roman" panose="02020603050405020304" pitchFamily="18" charset="0"/>
                <a:ea typeface="Calibri Light" panose="020F0302020204030204" pitchFamily="34" charset="0"/>
                <a:cs typeface="Times New Roman" panose="02020603050405020304" pitchFamily="18" charset="0"/>
              </a:rPr>
              <a:t>Artificial intelligence </a:t>
            </a:r>
            <a:r>
              <a:rPr lang="en-US" sz="2100" dirty="0">
                <a:solidFill>
                  <a:srgbClr val="767171"/>
                </a:solidFill>
                <a:latin typeface="Times New Roman" panose="02020603050405020304" pitchFamily="18" charset="0"/>
                <a:ea typeface="Calibri Light" panose="020F0302020204030204" pitchFamily="34" charset="0"/>
                <a:cs typeface="Times New Roman" panose="02020603050405020304" pitchFamily="18" charset="0"/>
              </a:rPr>
              <a:t>is a branch of computer science that creates machines that are capable of problem-solving and learning similarly to humans.</a:t>
            </a:r>
            <a:endParaRPr lang="en-US" sz="2100" dirty="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8D8367A7-E2DA-4AA4-89A5-2EF403F3103D}"/>
              </a:ext>
            </a:extLst>
          </p:cNvPr>
          <p:cNvSpPr/>
          <p:nvPr/>
        </p:nvSpPr>
        <p:spPr>
          <a:xfrm>
            <a:off x="1849727" y="4029363"/>
            <a:ext cx="10018711" cy="1061829"/>
          </a:xfrm>
          <a:prstGeom prst="rect">
            <a:avLst/>
          </a:prstGeom>
        </p:spPr>
        <p:txBody>
          <a:bodyPr wrap="square">
            <a:spAutoFit/>
          </a:bodyPr>
          <a:lstStyle/>
          <a:p>
            <a:pPr algn="just"/>
            <a:r>
              <a:rPr lang="en-US" sz="2100" dirty="0">
                <a:solidFill>
                  <a:schemeClr val="bg2">
                    <a:lumMod val="50000"/>
                  </a:schemeClr>
                </a:solidFill>
                <a:latin typeface="Times New Roman" panose="02020603050405020304" pitchFamily="18" charset="0"/>
                <a:ea typeface="Calibri Light" panose="020F0302020204030204" pitchFamily="34" charset="0"/>
              </a:rPr>
              <a:t> AI is the brain and robotics is the body. While there continues to be confusion about the terms artificial intelligence (AI) and robotics, they are two separate fields of technology and engineering</a:t>
            </a:r>
            <a:endParaRPr lang="en-US" sz="2100" dirty="0">
              <a:solidFill>
                <a:schemeClr val="bg2">
                  <a:lumMod val="50000"/>
                </a:schemeClr>
              </a:solidFill>
            </a:endParaRPr>
          </a:p>
        </p:txBody>
      </p:sp>
    </p:spTree>
    <p:extLst>
      <p:ext uri="{BB962C8B-B14F-4D97-AF65-F5344CB8AC3E}">
        <p14:creationId xmlns:p14="http://schemas.microsoft.com/office/powerpoint/2010/main" val="2704444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36">
            <a:extLst>
              <a:ext uri="{FF2B5EF4-FFF2-40B4-BE49-F238E27FC236}">
                <a16:creationId xmlns:a16="http://schemas.microsoft.com/office/drawing/2014/main" id="{57DF346B-E248-499C-9756-6754898562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1" y="119889"/>
            <a:ext cx="754697" cy="79678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70685B8B-F3E6-44B6-9488-C89343B07B4B}"/>
              </a:ext>
            </a:extLst>
          </p:cNvPr>
          <p:cNvSpPr>
            <a:spLocks noChangeArrowheads="1"/>
          </p:cNvSpPr>
          <p:nvPr/>
        </p:nvSpPr>
        <p:spPr bwMode="auto">
          <a:xfrm>
            <a:off x="1503311" y="725166"/>
            <a:ext cx="28184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solidFill>
                  <a:srgbClr val="4472C4"/>
                </a:solidFill>
                <a:effectLst/>
                <a:latin typeface="Times New Roman" panose="02020603050405020304" pitchFamily="18" charset="0"/>
                <a:cs typeface="Times New Roman" panose="02020603050405020304" pitchFamily="18" charset="0"/>
              </a:rPr>
              <a:t>B. History of the robot </a:t>
            </a:r>
            <a:endParaRPr kumimoji="0" lang="en-US" altLang="en-US" sz="2200" b="0" i="0" u="none" strike="noStrike" cap="none" normalizeH="0" baseline="0" dirty="0">
              <a:ln>
                <a:noFill/>
              </a:ln>
              <a:solidFill>
                <a:srgbClr val="4472C4"/>
              </a:solidFill>
              <a:effectLst/>
              <a:latin typeface="Calibri Light" panose="020F03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632CB2C2-27CD-41F5-946D-04C9EAA075B8}"/>
              </a:ext>
            </a:extLst>
          </p:cNvPr>
          <p:cNvSpPr/>
          <p:nvPr/>
        </p:nvSpPr>
        <p:spPr>
          <a:xfrm>
            <a:off x="4700794" y="0"/>
            <a:ext cx="4360874" cy="492443"/>
          </a:xfrm>
          <a:prstGeom prst="rect">
            <a:avLst/>
          </a:prstGeom>
        </p:spPr>
        <p:txBody>
          <a:bodyPr wrap="none">
            <a:spAutoFit/>
          </a:bodyPr>
          <a:lstStyle/>
          <a:p>
            <a:pPr marL="514350" lvl="0" indent="-514350" defTabSz="914400" eaLnBrk="0" fontAlgn="base" hangingPunct="0">
              <a:spcBef>
                <a:spcPct val="0"/>
              </a:spcBef>
              <a:spcAft>
                <a:spcPct val="0"/>
              </a:spcAft>
              <a:buFont typeface="+mj-lt"/>
              <a:buAutoNum type="arabicPeriod"/>
            </a:pPr>
            <a:r>
              <a:rPr lang="en-US" altLang="en-US" sz="2600" b="1" dirty="0">
                <a:solidFill>
                  <a:srgbClr val="2E74B5"/>
                </a:solidFill>
                <a:latin typeface="Times New Roman" panose="02020603050405020304" pitchFamily="18" charset="0"/>
                <a:cs typeface="Times New Roman" panose="02020603050405020304" pitchFamily="18" charset="0"/>
              </a:rPr>
              <a:t>Introduction</a:t>
            </a:r>
            <a:r>
              <a:rPr lang="en-US" altLang="en-US" b="1" dirty="0">
                <a:solidFill>
                  <a:srgbClr val="2E74B5"/>
                </a:solidFill>
                <a:latin typeface="Times New Roman" panose="02020603050405020304" pitchFamily="18" charset="0"/>
                <a:cs typeface="Times New Roman" panose="02020603050405020304" pitchFamily="18" charset="0"/>
              </a:rPr>
              <a:t>                                </a:t>
            </a:r>
            <a:endParaRPr lang="en-US" altLang="en-US" sz="2400" b="1" dirty="0">
              <a:solidFill>
                <a:srgbClr val="808080"/>
              </a:solidFill>
              <a:latin typeface="Calibri Light" panose="020F03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52E87AF1-9AD8-4C16-A99D-AEC321C0A0B9}"/>
              </a:ext>
            </a:extLst>
          </p:cNvPr>
          <p:cNvSpPr/>
          <p:nvPr/>
        </p:nvSpPr>
        <p:spPr>
          <a:xfrm>
            <a:off x="1503311" y="1290301"/>
            <a:ext cx="8145684" cy="5452775"/>
          </a:xfrm>
          <a:prstGeom prst="rect">
            <a:avLst/>
          </a:prstGeom>
        </p:spPr>
        <p:txBody>
          <a:bodyPr wrap="square">
            <a:spAutoFit/>
          </a:bodyPr>
          <a:lstStyle/>
          <a:p>
            <a:pPr>
              <a:spcAft>
                <a:spcPts val="800"/>
              </a:spcAft>
            </a:pPr>
            <a:r>
              <a:rPr lang="en-US" sz="2000" dirty="0">
                <a:solidFill>
                  <a:srgbClr val="4472C4"/>
                </a:solidFill>
                <a:latin typeface="Times New Roman" panose="02020603050405020304" pitchFamily="18" charset="0"/>
                <a:ea typeface="Calibri Light" panose="020F0302020204030204" pitchFamily="34" charset="0"/>
                <a:cs typeface="Times New Roman" panose="02020603050405020304" pitchFamily="18" charset="0"/>
              </a:rPr>
              <a:t>The first appearance of robots</a:t>
            </a:r>
          </a:p>
          <a:p>
            <a:pPr marL="285750" indent="-285750">
              <a:spcAft>
                <a:spcPts val="800"/>
              </a:spcAft>
              <a:buFont typeface="Arial" panose="020B0604020202020204" pitchFamily="34" charset="0"/>
              <a:buChar char="•"/>
            </a:pPr>
            <a:r>
              <a:rPr lang="en-US" sz="1900" dirty="0">
                <a:solidFill>
                  <a:schemeClr val="tx2">
                    <a:lumMod val="75000"/>
                    <a:lumOff val="25000"/>
                  </a:schemeClr>
                </a:solidFill>
                <a:latin typeface="Times New Roman" panose="02020603050405020304" pitchFamily="18" charset="0"/>
                <a:cs typeface="Times New Roman" panose="02020603050405020304" pitchFamily="18" charset="0"/>
              </a:rPr>
              <a:t>In 1928, one of the first humanoid robots, Eric[1.fig], was exhibited at the annual exhibition of the Model Engineers Society in London, where it delivered a speech. </a:t>
            </a:r>
          </a:p>
          <a:p>
            <a:pPr marL="285750" indent="-285750">
              <a:spcAft>
                <a:spcPts val="800"/>
              </a:spcAft>
              <a:buFont typeface="Arial" panose="020B0604020202020204" pitchFamily="34" charset="0"/>
              <a:buChar char="•"/>
            </a:pPr>
            <a:endParaRPr lang="en-US" sz="1900" dirty="0">
              <a:solidFill>
                <a:schemeClr val="tx2">
                  <a:lumMod val="75000"/>
                  <a:lumOff val="25000"/>
                </a:schemeClr>
              </a:solidFill>
              <a:latin typeface="Times New Roman" panose="02020603050405020304" pitchFamily="18" charset="0"/>
              <a:cs typeface="Times New Roman" panose="02020603050405020304" pitchFamily="18" charset="0"/>
            </a:endParaRPr>
          </a:p>
          <a:p>
            <a:pPr marL="285750" indent="-285750">
              <a:spcAft>
                <a:spcPts val="800"/>
              </a:spcAft>
              <a:buFont typeface="Arial" panose="020B0604020202020204" pitchFamily="34" charset="0"/>
              <a:buChar char="•"/>
            </a:pPr>
            <a:r>
              <a:rPr lang="en-US" sz="1900" dirty="0">
                <a:solidFill>
                  <a:schemeClr val="tx2">
                    <a:lumMod val="75000"/>
                    <a:lumOff val="25000"/>
                  </a:schemeClr>
                </a:solidFill>
                <a:latin typeface="Times New Roman" panose="02020603050405020304" pitchFamily="18" charset="0"/>
                <a:cs typeface="Times New Roman" panose="02020603050405020304" pitchFamily="18" charset="0"/>
              </a:rPr>
              <a:t>Westinghouse Electric Corporation built Televox[2.fig] in 1926; it was a cardboard cutout connected to various devices which users could turn on and off.       </a:t>
            </a:r>
          </a:p>
          <a:p>
            <a:pPr>
              <a:spcAft>
                <a:spcPts val="800"/>
              </a:spcAft>
            </a:pPr>
            <a:r>
              <a:rPr lang="en-US" sz="1900" dirty="0">
                <a:solidFill>
                  <a:schemeClr val="tx2">
                    <a:lumMod val="75000"/>
                    <a:lumOff val="25000"/>
                  </a:schemeClr>
                </a:solidFill>
                <a:latin typeface="Times New Roman" panose="02020603050405020304" pitchFamily="18" charset="0"/>
                <a:cs typeface="Times New Roman" panose="02020603050405020304" pitchFamily="18" charset="0"/>
              </a:rPr>
              <a:t>            </a:t>
            </a:r>
            <a:endParaRPr lang="en-US" sz="1900" dirty="0">
              <a:solidFill>
                <a:schemeClr val="tx2">
                  <a:lumMod val="75000"/>
                  <a:lumOff val="25000"/>
                </a:schemeClr>
              </a:solidFill>
              <a:latin typeface="Times New Roman" panose="02020603050405020304" pitchFamily="18" charset="0"/>
              <a:ea typeface="Calibri Light" panose="020F0302020204030204" pitchFamily="34" charset="0"/>
              <a:cs typeface="Times New Roman" panose="02020603050405020304" pitchFamily="18" charset="0"/>
            </a:endParaRPr>
          </a:p>
          <a:p>
            <a:pPr marL="285750" indent="-285750">
              <a:spcAft>
                <a:spcPts val="800"/>
              </a:spcAft>
              <a:buFont typeface="Arial" panose="020B0604020202020204" pitchFamily="34" charset="0"/>
              <a:buChar char="•"/>
            </a:pPr>
            <a:r>
              <a:rPr lang="en-US" sz="1900" dirty="0">
                <a:solidFill>
                  <a:schemeClr val="tx2">
                    <a:lumMod val="75000"/>
                    <a:lumOff val="25000"/>
                  </a:schemeClr>
                </a:solidFill>
                <a:latin typeface="Times New Roman" panose="02020603050405020304" pitchFamily="18" charset="0"/>
                <a:cs typeface="Times New Roman" panose="02020603050405020304" pitchFamily="18" charset="0"/>
              </a:rPr>
              <a:t>In 1939, the humanoid robot known as Elektro[3.fig] was debuted at the 1939 New York World's  Fair.</a:t>
            </a:r>
          </a:p>
          <a:p>
            <a:pPr marL="285750" indent="-285750">
              <a:spcAft>
                <a:spcPts val="800"/>
              </a:spcAft>
              <a:buFont typeface="Arial" panose="020B0604020202020204" pitchFamily="34" charset="0"/>
              <a:buChar char="•"/>
            </a:pPr>
            <a:endParaRPr lang="en-US" sz="1900" dirty="0">
              <a:solidFill>
                <a:schemeClr val="tx2">
                  <a:lumMod val="75000"/>
                  <a:lumOff val="25000"/>
                </a:schemeClr>
              </a:solidFill>
              <a:latin typeface="Times New Roman" panose="02020603050405020304" pitchFamily="18" charset="0"/>
              <a:cs typeface="Times New Roman" panose="02020603050405020304" pitchFamily="18" charset="0"/>
            </a:endParaRPr>
          </a:p>
          <a:p>
            <a:pPr marL="285750" indent="-285750">
              <a:spcAft>
                <a:spcPts val="800"/>
              </a:spcAft>
              <a:buFont typeface="Arial" panose="020B0604020202020204" pitchFamily="34" charset="0"/>
              <a:buChar char="•"/>
            </a:pPr>
            <a:r>
              <a:rPr lang="en-US" sz="1900" dirty="0">
                <a:solidFill>
                  <a:schemeClr val="tx2">
                    <a:lumMod val="75000"/>
                    <a:lumOff val="25000"/>
                  </a:schemeClr>
                </a:solidFill>
                <a:latin typeface="Times New Roman" panose="02020603050405020304" pitchFamily="18" charset="0"/>
                <a:cs typeface="Times New Roman" panose="02020603050405020304" pitchFamily="18" charset="0"/>
              </a:rPr>
              <a:t>In 1928, Japan's first robot, Gakutensoku[4.fig], was designed and constructed by biologist Makoto Nishimura</a:t>
            </a:r>
            <a:endParaRPr lang="en-US" sz="1900" dirty="0">
              <a:solidFill>
                <a:schemeClr val="tx2">
                  <a:lumMod val="75000"/>
                  <a:lumOff val="25000"/>
                </a:schemeClr>
              </a:solidFill>
              <a:latin typeface="Times New Roman" panose="02020603050405020304" pitchFamily="18" charset="0"/>
              <a:ea typeface="Calibri Light" panose="020F0302020204030204" pitchFamily="34" charset="0"/>
              <a:cs typeface="Times New Roman" panose="02020603050405020304" pitchFamily="18" charset="0"/>
            </a:endParaRPr>
          </a:p>
          <a:p>
            <a:pPr>
              <a:spcAft>
                <a:spcPts val="800"/>
              </a:spcAft>
            </a:pPr>
            <a:endParaRPr lang="en-US" sz="2800" dirty="0">
              <a:solidFill>
                <a:srgbClr val="4472C4"/>
              </a:solidFill>
              <a:effectLst/>
              <a:latin typeface="Times New Roman" panose="02020603050405020304" pitchFamily="18" charset="0"/>
              <a:ea typeface="Calibri Light" panose="020F0302020204030204" pitchFamily="34" charset="0"/>
              <a:cs typeface="Times New Roman" panose="02020603050405020304" pitchFamily="18" charset="0"/>
            </a:endParaRPr>
          </a:p>
        </p:txBody>
      </p:sp>
      <p:pic>
        <p:nvPicPr>
          <p:cNvPr id="9" name="Picture 8" descr="A group of people standing in a room&#10;&#10;Description automatically generated">
            <a:extLst>
              <a:ext uri="{FF2B5EF4-FFF2-40B4-BE49-F238E27FC236}">
                <a16:creationId xmlns:a16="http://schemas.microsoft.com/office/drawing/2014/main" id="{CE7516CE-062F-480C-A955-88C73C31013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48995" y="298334"/>
            <a:ext cx="2161735" cy="1625640"/>
          </a:xfrm>
          <a:prstGeom prst="rect">
            <a:avLst/>
          </a:prstGeom>
          <a:noFill/>
          <a:ln>
            <a:noFill/>
          </a:ln>
        </p:spPr>
      </p:pic>
      <p:pic>
        <p:nvPicPr>
          <p:cNvPr id="10" name="Picture 9">
            <a:extLst>
              <a:ext uri="{FF2B5EF4-FFF2-40B4-BE49-F238E27FC236}">
                <a16:creationId xmlns:a16="http://schemas.microsoft.com/office/drawing/2014/main" id="{72A5ED11-A2F9-42DD-A2CA-1F88F450DA47}"/>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56697" y="2166748"/>
            <a:ext cx="1022985" cy="1299845"/>
          </a:xfrm>
          <a:prstGeom prst="rect">
            <a:avLst/>
          </a:prstGeom>
          <a:noFill/>
          <a:ln>
            <a:noFill/>
          </a:ln>
        </p:spPr>
      </p:pic>
      <p:pic>
        <p:nvPicPr>
          <p:cNvPr id="11" name="Picture 10">
            <a:extLst>
              <a:ext uri="{FF2B5EF4-FFF2-40B4-BE49-F238E27FC236}">
                <a16:creationId xmlns:a16="http://schemas.microsoft.com/office/drawing/2014/main" id="{60DC6954-73C6-4A58-B594-D01527DAF31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9917760" y="3769925"/>
            <a:ext cx="1500860" cy="1277026"/>
          </a:xfrm>
          <a:prstGeom prst="rect">
            <a:avLst/>
          </a:prstGeom>
          <a:noFill/>
          <a:ln>
            <a:noFill/>
          </a:ln>
        </p:spPr>
      </p:pic>
      <p:pic>
        <p:nvPicPr>
          <p:cNvPr id="12" name="Picture 11">
            <a:extLst>
              <a:ext uri="{FF2B5EF4-FFF2-40B4-BE49-F238E27FC236}">
                <a16:creationId xmlns:a16="http://schemas.microsoft.com/office/drawing/2014/main" id="{2E5901FE-9D85-4A04-B94B-1DD2C29A06C0}"/>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9958755" y="5319511"/>
            <a:ext cx="1459865" cy="1240155"/>
          </a:xfrm>
          <a:prstGeom prst="rect">
            <a:avLst/>
          </a:prstGeom>
          <a:noFill/>
          <a:ln>
            <a:noFill/>
          </a:ln>
        </p:spPr>
      </p:pic>
      <p:sp>
        <p:nvSpPr>
          <p:cNvPr id="8" name="Rectangle 7">
            <a:extLst>
              <a:ext uri="{FF2B5EF4-FFF2-40B4-BE49-F238E27FC236}">
                <a16:creationId xmlns:a16="http://schemas.microsoft.com/office/drawing/2014/main" id="{3D453F72-4445-447D-98CC-77B11ADA1E7E}"/>
              </a:ext>
            </a:extLst>
          </p:cNvPr>
          <p:cNvSpPr/>
          <p:nvPr/>
        </p:nvSpPr>
        <p:spPr>
          <a:xfrm>
            <a:off x="9699198" y="6176479"/>
            <a:ext cx="2061329" cy="646331"/>
          </a:xfrm>
          <a:prstGeom prst="rect">
            <a:avLst/>
          </a:prstGeom>
        </p:spPr>
        <p:txBody>
          <a:bodyPr wrap="square">
            <a:spAutoFit/>
          </a:bodyPr>
          <a:lstStyle/>
          <a:p>
            <a:pPr>
              <a:spcAft>
                <a:spcPts val="800"/>
              </a:spcAft>
            </a:pPr>
            <a:r>
              <a:rPr lang="en-US" dirty="0">
                <a:solidFill>
                  <a:schemeClr val="tx2">
                    <a:lumMod val="90000"/>
                    <a:lumOff val="10000"/>
                  </a:schemeClr>
                </a:solidFill>
                <a:latin typeface="Times New Roman" panose="02020603050405020304" pitchFamily="18" charset="0"/>
                <a:ea typeface="Calibri Light" panose="020F0302020204030204" pitchFamily="34" charset="0"/>
                <a:cs typeface="Times New Roman" panose="02020603050405020304" pitchFamily="18" charset="0"/>
              </a:rPr>
              <a:t>	                                                                         Gakutensoku[4.fig]</a:t>
            </a:r>
            <a:endParaRPr lang="en-US" sz="1600" dirty="0">
              <a:solidFill>
                <a:schemeClr val="tx2">
                  <a:lumMod val="90000"/>
                  <a:lumOff val="10000"/>
                </a:schemeClr>
              </a:solidFill>
              <a:effectLst/>
              <a:latin typeface="Calibri Light" panose="020F0302020204030204" pitchFamily="34" charset="0"/>
              <a:ea typeface="Calibri Light" panose="020F0302020204030204" pitchFamily="34" charset="0"/>
              <a:cs typeface="Times New Roman" panose="02020603050405020304" pitchFamily="18" charset="0"/>
            </a:endParaRPr>
          </a:p>
        </p:txBody>
      </p:sp>
      <p:sp>
        <p:nvSpPr>
          <p:cNvPr id="13" name="Rectangle 12">
            <a:extLst>
              <a:ext uri="{FF2B5EF4-FFF2-40B4-BE49-F238E27FC236}">
                <a16:creationId xmlns:a16="http://schemas.microsoft.com/office/drawing/2014/main" id="{22174B23-B3D8-4AF0-B85F-696AED474511}"/>
              </a:ext>
            </a:extLst>
          </p:cNvPr>
          <p:cNvSpPr/>
          <p:nvPr/>
        </p:nvSpPr>
        <p:spPr>
          <a:xfrm>
            <a:off x="9958755" y="4993857"/>
            <a:ext cx="1447832" cy="369332"/>
          </a:xfrm>
          <a:prstGeom prst="rect">
            <a:avLst/>
          </a:prstGeom>
        </p:spPr>
        <p:txBody>
          <a:bodyPr wrap="none">
            <a:spAutoFit/>
          </a:bodyPr>
          <a:lstStyle/>
          <a:p>
            <a:r>
              <a:rPr lang="en-US" dirty="0">
                <a:solidFill>
                  <a:schemeClr val="tx2">
                    <a:lumMod val="90000"/>
                    <a:lumOff val="10000"/>
                  </a:schemeClr>
                </a:solidFill>
                <a:latin typeface="Times New Roman" panose="02020603050405020304" pitchFamily="18" charset="0"/>
                <a:ea typeface="Calibri Light" panose="020F0302020204030204" pitchFamily="34" charset="0"/>
              </a:rPr>
              <a:t>Elektro[3.fig]</a:t>
            </a:r>
            <a:endParaRPr lang="en-US" dirty="0">
              <a:solidFill>
                <a:schemeClr val="tx2">
                  <a:lumMod val="90000"/>
                  <a:lumOff val="10000"/>
                </a:schemeClr>
              </a:solidFill>
            </a:endParaRPr>
          </a:p>
        </p:txBody>
      </p:sp>
      <p:sp>
        <p:nvSpPr>
          <p:cNvPr id="14" name="Rectangle 13">
            <a:extLst>
              <a:ext uri="{FF2B5EF4-FFF2-40B4-BE49-F238E27FC236}">
                <a16:creationId xmlns:a16="http://schemas.microsoft.com/office/drawing/2014/main" id="{42574574-B556-447F-8164-A459B4753C26}"/>
              </a:ext>
            </a:extLst>
          </p:cNvPr>
          <p:cNvSpPr/>
          <p:nvPr/>
        </p:nvSpPr>
        <p:spPr>
          <a:xfrm>
            <a:off x="9881233" y="3437076"/>
            <a:ext cx="1697257" cy="369332"/>
          </a:xfrm>
          <a:prstGeom prst="rect">
            <a:avLst/>
          </a:prstGeom>
        </p:spPr>
        <p:txBody>
          <a:bodyPr wrap="square">
            <a:spAutoFit/>
          </a:bodyPr>
          <a:lstStyle/>
          <a:p>
            <a:r>
              <a:rPr lang="en-US" dirty="0">
                <a:solidFill>
                  <a:schemeClr val="tx2">
                    <a:lumMod val="90000"/>
                    <a:lumOff val="10000"/>
                  </a:schemeClr>
                </a:solidFill>
                <a:latin typeface="Times New Roman" panose="02020603050405020304" pitchFamily="18" charset="0"/>
                <a:ea typeface="Calibri Light" panose="020F0302020204030204" pitchFamily="34" charset="0"/>
                <a:cs typeface="Times New Roman" panose="02020603050405020304" pitchFamily="18" charset="0"/>
              </a:rPr>
              <a:t>Televox[2.fig]</a:t>
            </a:r>
            <a:endParaRPr lang="en-US" dirty="0">
              <a:solidFill>
                <a:schemeClr val="tx2">
                  <a:lumMod val="90000"/>
                  <a:lumOff val="10000"/>
                </a:schemeClr>
              </a:solidFill>
            </a:endParaRPr>
          </a:p>
        </p:txBody>
      </p:sp>
      <p:sp>
        <p:nvSpPr>
          <p:cNvPr id="15" name="Rectangle 14">
            <a:extLst>
              <a:ext uri="{FF2B5EF4-FFF2-40B4-BE49-F238E27FC236}">
                <a16:creationId xmlns:a16="http://schemas.microsoft.com/office/drawing/2014/main" id="{7FC978FA-0CF5-40A8-9FA1-61D743EBE09A}"/>
              </a:ext>
            </a:extLst>
          </p:cNvPr>
          <p:cNvSpPr/>
          <p:nvPr/>
        </p:nvSpPr>
        <p:spPr>
          <a:xfrm>
            <a:off x="10091749" y="1865701"/>
            <a:ext cx="1152880" cy="369332"/>
          </a:xfrm>
          <a:prstGeom prst="rect">
            <a:avLst/>
          </a:prstGeom>
        </p:spPr>
        <p:txBody>
          <a:bodyPr wrap="none">
            <a:spAutoFit/>
          </a:bodyPr>
          <a:lstStyle/>
          <a:p>
            <a:r>
              <a:rPr lang="en-US" dirty="0">
                <a:solidFill>
                  <a:schemeClr val="tx2">
                    <a:lumMod val="90000"/>
                    <a:lumOff val="10000"/>
                  </a:schemeClr>
                </a:solidFill>
                <a:latin typeface="Times New Roman" panose="02020603050405020304" pitchFamily="18" charset="0"/>
                <a:ea typeface="Calibri Light" panose="020F0302020204030204" pitchFamily="34" charset="0"/>
              </a:rPr>
              <a:t>Eric[1.fig]</a:t>
            </a:r>
            <a:endParaRPr lang="en-US" dirty="0">
              <a:solidFill>
                <a:schemeClr val="tx2">
                  <a:lumMod val="90000"/>
                  <a:lumOff val="10000"/>
                </a:schemeClr>
              </a:solidFill>
            </a:endParaRPr>
          </a:p>
        </p:txBody>
      </p:sp>
    </p:spTree>
    <p:extLst>
      <p:ext uri="{BB962C8B-B14F-4D97-AF65-F5344CB8AC3E}">
        <p14:creationId xmlns:p14="http://schemas.microsoft.com/office/powerpoint/2010/main" val="1785361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D30F02-29B9-4AAD-A2E1-1C9D8430050D}"/>
              </a:ext>
            </a:extLst>
          </p:cNvPr>
          <p:cNvSpPr>
            <a:spLocks noGrp="1"/>
          </p:cNvSpPr>
          <p:nvPr>
            <p:ph idx="1"/>
          </p:nvPr>
        </p:nvSpPr>
        <p:spPr>
          <a:xfrm>
            <a:off x="1667190" y="253218"/>
            <a:ext cx="10018713" cy="858130"/>
          </a:xfrm>
        </p:spPr>
        <p:txBody>
          <a:bodyPr/>
          <a:lstStyle/>
          <a:p>
            <a:r>
              <a:rPr lang="en-US" dirty="0">
                <a:solidFill>
                  <a:srgbClr val="00B0F0"/>
                </a:solidFill>
                <a:latin typeface="Times New Roman" panose="02020603050405020304" pitchFamily="18" charset="0"/>
                <a:cs typeface="Times New Roman" panose="02020603050405020304" pitchFamily="18" charset="0"/>
              </a:rPr>
              <a:t>The first robot with artificial intelligence</a:t>
            </a:r>
          </a:p>
        </p:txBody>
      </p:sp>
      <p:sp>
        <p:nvSpPr>
          <p:cNvPr id="4" name="Rectangle 3">
            <a:extLst>
              <a:ext uri="{FF2B5EF4-FFF2-40B4-BE49-F238E27FC236}">
                <a16:creationId xmlns:a16="http://schemas.microsoft.com/office/drawing/2014/main" id="{45686D6D-71BE-4CCE-954C-AB5D3D4640C0}"/>
              </a:ext>
            </a:extLst>
          </p:cNvPr>
          <p:cNvSpPr/>
          <p:nvPr/>
        </p:nvSpPr>
        <p:spPr>
          <a:xfrm>
            <a:off x="1667190" y="1041010"/>
            <a:ext cx="6604613" cy="2862322"/>
          </a:xfrm>
          <a:prstGeom prst="rect">
            <a:avLst/>
          </a:prstGeom>
        </p:spPr>
        <p:txBody>
          <a:bodyPr wrap="square">
            <a:spAutoFit/>
          </a:bodyPr>
          <a:lstStyle/>
          <a:p>
            <a:r>
              <a:rPr lang="en-US" dirty="0">
                <a:solidFill>
                  <a:schemeClr val="tx1">
                    <a:lumMod val="65000"/>
                    <a:lumOff val="35000"/>
                  </a:schemeClr>
                </a:solidFill>
                <a:latin typeface="Times New Roman" panose="02020603050405020304" pitchFamily="18" charset="0"/>
                <a:cs typeface="Times New Roman" panose="02020603050405020304" pitchFamily="18" charset="0"/>
              </a:rPr>
              <a:t>WABOT-1[5.fig], the first ‘intelligent’ humanoid robot, was built in Japan. It consisted of a limb-control system, a vision system and a conversation system. The WABOT-1 was able to communicate-with a person in Japanese and to measure distances and directions to the objects using external receptors, artificial ears and eyes, and an artificial mouth. The WABOT-1 walked with his lower limbs and was able to grip and transport objects with hands that used tactile-sensors. It was estimated that the WABOT-1 has the mental faculty of a one-and-half-year-old child. WABOT-1 consisted of the WAM-4 (as its artificial hands) and the WL-5 (Its artificial legs).                                                                                    </a:t>
            </a:r>
          </a:p>
        </p:txBody>
      </p:sp>
      <p:sp>
        <p:nvSpPr>
          <p:cNvPr id="5" name="Rectangle 2">
            <a:extLst>
              <a:ext uri="{FF2B5EF4-FFF2-40B4-BE49-F238E27FC236}">
                <a16:creationId xmlns:a16="http://schemas.microsoft.com/office/drawing/2014/main" id="{5D25D87F-B2C4-4DE0-AE43-4F21945BA341}"/>
              </a:ext>
            </a:extLst>
          </p:cNvPr>
          <p:cNvSpPr>
            <a:spLocks noChangeArrowheads="1"/>
          </p:cNvSpPr>
          <p:nvPr/>
        </p:nvSpPr>
        <p:spPr bwMode="auto">
          <a:xfrm>
            <a:off x="5843122" y="104101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21" name="Picture 22">
            <a:extLst>
              <a:ext uri="{FF2B5EF4-FFF2-40B4-BE49-F238E27FC236}">
                <a16:creationId xmlns:a16="http://schemas.microsoft.com/office/drawing/2014/main" id="{25C9C9A8-8EA4-4FAC-8FDC-252DFAB687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8369" y="2224209"/>
            <a:ext cx="2067145" cy="30931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73A8A240-234B-4107-A2AE-0E72C4CBB28C}"/>
              </a:ext>
            </a:extLst>
          </p:cNvPr>
          <p:cNvSpPr>
            <a:spLocks noChangeArrowheads="1"/>
          </p:cNvSpPr>
          <p:nvPr/>
        </p:nvSpPr>
        <p:spPr bwMode="auto">
          <a:xfrm>
            <a:off x="8791860" y="5380617"/>
            <a:ext cx="17601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justLow" defTabSz="914400" eaLnBrk="0" fontAlgn="base" hangingPunct="0">
              <a:spcBef>
                <a:spcPct val="0"/>
              </a:spcBef>
              <a:spcAft>
                <a:spcPct val="0"/>
              </a:spcAft>
            </a:pPr>
            <a:r>
              <a:rPr lang="en-US" altLang="en-US" dirty="0">
                <a:solidFill>
                  <a:schemeClr val="tx1">
                    <a:lumMod val="65000"/>
                    <a:lumOff val="35000"/>
                  </a:schemeClr>
                </a:solidFill>
                <a:latin typeface="Times New Roman" panose="02020603050405020304" pitchFamily="18" charset="0"/>
                <a:ea typeface="Calibri Light" panose="020F0302020204030204" pitchFamily="34" charset="0"/>
                <a:cs typeface="Times New Roman" panose="02020603050405020304" pitchFamily="18" charset="0"/>
              </a:rPr>
              <a:t>WABOT-1[5.fig]</a:t>
            </a:r>
            <a:endParaRPr kumimoji="0" lang="en-US" altLang="en-US" sz="1800" b="0" i="0" u="none" strike="noStrike" cap="none" normalizeH="0" baseline="0" dirty="0">
              <a:ln>
                <a:noFill/>
              </a:ln>
              <a:solidFill>
                <a:schemeClr val="tx1">
                  <a:lumMod val="65000"/>
                  <a:lumOff val="35000"/>
                </a:schemeClr>
              </a:solidFill>
              <a:effectLst/>
              <a:latin typeface="Arial" panose="020B0604020202020204" pitchFamily="34" charset="0"/>
            </a:endParaRPr>
          </a:p>
        </p:txBody>
      </p:sp>
    </p:spTree>
    <p:extLst>
      <p:ext uri="{BB962C8B-B14F-4D97-AF65-F5344CB8AC3E}">
        <p14:creationId xmlns:p14="http://schemas.microsoft.com/office/powerpoint/2010/main" val="4143753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Picture 29">
            <a:extLst>
              <a:ext uri="{FF2B5EF4-FFF2-40B4-BE49-F238E27FC236}">
                <a16:creationId xmlns:a16="http://schemas.microsoft.com/office/drawing/2014/main" id="{DD1B4804-5985-4E7D-B0A2-51AF8B178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5312" y="1081951"/>
            <a:ext cx="4755821" cy="40027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146" name="Picture 38">
            <a:extLst>
              <a:ext uri="{FF2B5EF4-FFF2-40B4-BE49-F238E27FC236}">
                <a16:creationId xmlns:a16="http://schemas.microsoft.com/office/drawing/2014/main" id="{D7923D07-F8ED-4029-839F-4031E76905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0648" y="1297142"/>
            <a:ext cx="367815" cy="36781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5BD57B2-A900-4859-996F-2AB706426B41}"/>
              </a:ext>
            </a:extLst>
          </p:cNvPr>
          <p:cNvSpPr>
            <a:spLocks noChangeArrowheads="1"/>
          </p:cNvSpPr>
          <p:nvPr/>
        </p:nvSpPr>
        <p:spPr bwMode="auto">
          <a:xfrm>
            <a:off x="2138289" y="14067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99924" tIns="152352"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D50B6949-C80A-4D9B-BD71-7926D9B9751D}"/>
              </a:ext>
            </a:extLst>
          </p:cNvPr>
          <p:cNvSpPr>
            <a:spLocks noChangeArrowheads="1"/>
          </p:cNvSpPr>
          <p:nvPr/>
        </p:nvSpPr>
        <p:spPr bwMode="auto">
          <a:xfrm>
            <a:off x="2272404" y="558478"/>
            <a:ext cx="3012363"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lang="en-US" altLang="en-US" sz="2400" dirty="0">
                <a:solidFill>
                  <a:srgbClr val="4472C4"/>
                </a:solidFill>
                <a:latin typeface="Times New Roman" panose="02020603050405020304" pitchFamily="18" charset="0"/>
                <a:cs typeface="Times New Roman" panose="02020603050405020304" pitchFamily="18" charset="0"/>
              </a:rPr>
              <a:t>B . </a:t>
            </a:r>
            <a:r>
              <a:rPr kumimoji="0" lang="en-US" altLang="en-US" sz="2400" b="0" i="0" u="none" strike="noStrike" cap="none" normalizeH="0" baseline="0" dirty="0">
                <a:ln>
                  <a:noFill/>
                </a:ln>
                <a:solidFill>
                  <a:srgbClr val="4472C4"/>
                </a:solidFill>
                <a:effectLst/>
                <a:latin typeface="Times New Roman" panose="02020603050405020304" pitchFamily="18" charset="0"/>
                <a:cs typeface="Times New Roman" panose="02020603050405020304" pitchFamily="18" charset="0"/>
              </a:rPr>
              <a:t>Robot components </a:t>
            </a:r>
            <a:endParaRPr kumimoji="0" lang="en-US" altLang="en-US" sz="2400" b="0" i="0" u="none" strike="noStrike" cap="none" normalizeH="0" baseline="0" dirty="0">
              <a:ln>
                <a:noFill/>
              </a:ln>
              <a:solidFill>
                <a:srgbClr val="4472C4"/>
              </a:solidFill>
              <a:effectLst/>
              <a:latin typeface="Calibri Light" panose="020F03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C0979B0F-6A16-4645-9E0E-BE73BB2CBF22}"/>
              </a:ext>
            </a:extLst>
          </p:cNvPr>
          <p:cNvSpPr>
            <a:spLocks noChangeArrowheads="1"/>
          </p:cNvSpPr>
          <p:nvPr/>
        </p:nvSpPr>
        <p:spPr bwMode="auto">
          <a:xfrm>
            <a:off x="1758463" y="1141739"/>
            <a:ext cx="566224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000" b="0" i="0" u="none" strike="noStrike" cap="none" normalizeH="0" baseline="0" dirty="0">
                <a:ln>
                  <a:noFill/>
                </a:ln>
                <a:solidFill>
                  <a:srgbClr val="808080"/>
                </a:solidFill>
                <a:effectLst/>
                <a:latin typeface="Times New Roman" panose="02020603050405020304" pitchFamily="18" charset="0"/>
                <a:ea typeface="Calibri Light" panose="020F0302020204030204" pitchFamily="34" charset="0"/>
                <a:cs typeface="Times New Roman" panose="02020603050405020304" pitchFamily="18" charset="0"/>
              </a:rPr>
              <a:t>Robots are composed of various types of main parts and components:</a:t>
            </a:r>
            <a:r>
              <a:rPr kumimoji="0" lang="en-US" altLang="en-US" sz="2000" b="0" i="0" u="none" strike="noStrike" cap="none" normalizeH="0" baseline="0" dirty="0">
                <a:ln>
                  <a:noFill/>
                </a:ln>
                <a:solidFill>
                  <a:srgbClr val="00B0F0"/>
                </a:solidFill>
                <a:effectLst/>
                <a:latin typeface="Times New Roman" panose="02020603050405020304" pitchFamily="18" charset="0"/>
                <a:ea typeface="Calibri Light" panose="020F0302020204030204" pitchFamily="34"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D3481BCC-9FAC-4A17-A694-E9C0047CD611}"/>
              </a:ext>
            </a:extLst>
          </p:cNvPr>
          <p:cNvSpPr/>
          <p:nvPr/>
        </p:nvSpPr>
        <p:spPr>
          <a:xfrm>
            <a:off x="1537370" y="1849625"/>
            <a:ext cx="5430127" cy="4678204"/>
          </a:xfrm>
          <a:prstGeom prst="rect">
            <a:avLst/>
          </a:prstGeom>
        </p:spPr>
        <p:txBody>
          <a:bodyPr wrap="square">
            <a:spAutoFit/>
          </a:bodyPr>
          <a:lstStyle/>
          <a:p>
            <a:pPr>
              <a:spcAft>
                <a:spcPts val="800"/>
              </a:spcAft>
            </a:pPr>
            <a:r>
              <a:rPr lang="en-US" sz="2000" dirty="0">
                <a:solidFill>
                  <a:srgbClr val="00B0F0"/>
                </a:solidFill>
                <a:latin typeface="Times New Roman" panose="02020603050405020304" pitchFamily="18" charset="0"/>
                <a:ea typeface="Calibri Light" panose="020F0302020204030204" pitchFamily="34" charset="0"/>
                <a:cs typeface="Times New Roman" panose="02020603050405020304" pitchFamily="18" charset="0"/>
              </a:rPr>
              <a:t>1-Sensors</a:t>
            </a:r>
          </a:p>
          <a:p>
            <a:pPr>
              <a:spcAft>
                <a:spcPts val="800"/>
              </a:spcAft>
            </a:pPr>
            <a:r>
              <a:rPr lang="en-US" dirty="0">
                <a:solidFill>
                  <a:schemeClr val="tx1">
                    <a:lumMod val="65000"/>
                    <a:lumOff val="35000"/>
                  </a:schemeClr>
                </a:solidFill>
                <a:latin typeface="Times New Roman" panose="02020603050405020304" pitchFamily="18" charset="0"/>
                <a:cs typeface="Times New Roman" panose="02020603050405020304" pitchFamily="18" charset="0"/>
              </a:rPr>
              <a:t>Also known as receptors, they help robots collect information about the surrounding environment, as this information helps him determine his behavior.</a:t>
            </a:r>
            <a:endParaRPr lang="en-US" sz="2000" dirty="0">
              <a:solidFill>
                <a:schemeClr val="tx1">
                  <a:lumMod val="65000"/>
                  <a:lumOff val="35000"/>
                </a:schemeClr>
              </a:solidFill>
              <a:latin typeface="Times New Roman" panose="02020603050405020304" pitchFamily="18" charset="0"/>
              <a:cs typeface="Times New Roman" panose="02020603050405020304" pitchFamily="18" charset="0"/>
            </a:endParaRPr>
          </a:p>
          <a:p>
            <a:pPr>
              <a:spcAft>
                <a:spcPts val="800"/>
              </a:spcAft>
            </a:pPr>
            <a:r>
              <a:rPr lang="en-US" sz="2000" dirty="0">
                <a:solidFill>
                  <a:srgbClr val="00B0F0"/>
                </a:solidFill>
                <a:latin typeface="Times New Roman" panose="02020603050405020304" pitchFamily="18" charset="0"/>
                <a:ea typeface="Calibri Light" panose="020F0302020204030204" pitchFamily="34" charset="0"/>
                <a:cs typeface="Times New Roman" panose="02020603050405020304" pitchFamily="18" charset="0"/>
              </a:rPr>
              <a:t>2- control system</a:t>
            </a:r>
          </a:p>
          <a:p>
            <a:pPr>
              <a:spcAft>
                <a:spcPts val="800"/>
              </a:spcAft>
            </a:pPr>
            <a:r>
              <a:rPr lang="en-US" dirty="0">
                <a:solidFill>
                  <a:schemeClr val="tx1">
                    <a:lumMod val="65000"/>
                    <a:lumOff val="35000"/>
                  </a:schemeClr>
                </a:solidFill>
                <a:latin typeface="Times New Roman" panose="02020603050405020304" pitchFamily="18" charset="0"/>
                <a:cs typeface="Times New Roman" panose="02020603050405020304" pitchFamily="18" charset="0"/>
              </a:rPr>
              <a:t>The brain: or the control system, which is the main part that is divided into two types.</a:t>
            </a:r>
            <a:endParaRPr lang="en-US" sz="2000" dirty="0">
              <a:solidFill>
                <a:schemeClr val="tx1">
                  <a:lumMod val="65000"/>
                  <a:lumOff val="35000"/>
                </a:schemeClr>
              </a:solidFill>
              <a:latin typeface="Times New Roman" panose="02020603050405020304" pitchFamily="18" charset="0"/>
              <a:ea typeface="Calibri Light" panose="020F0302020204030204" pitchFamily="34" charset="0"/>
              <a:cs typeface="Times New Roman" panose="02020603050405020304" pitchFamily="18" charset="0"/>
            </a:endParaRPr>
          </a:p>
          <a:p>
            <a:pPr>
              <a:spcAft>
                <a:spcPts val="800"/>
              </a:spcAft>
            </a:pPr>
            <a:r>
              <a:rPr lang="en-US" sz="2000" dirty="0">
                <a:solidFill>
                  <a:srgbClr val="00B0F0"/>
                </a:solidFill>
                <a:latin typeface="Times New Roman" panose="02020603050405020304" pitchFamily="18" charset="0"/>
                <a:cs typeface="Times New Roman" panose="02020603050405020304" pitchFamily="18" charset="0"/>
              </a:rPr>
              <a:t>3-Effectors</a:t>
            </a:r>
          </a:p>
          <a:p>
            <a:pPr>
              <a:spcAft>
                <a:spcPts val="800"/>
              </a:spcAft>
            </a:pPr>
            <a:r>
              <a:rPr lang="en-US" dirty="0">
                <a:solidFill>
                  <a:schemeClr val="tx1">
                    <a:lumMod val="65000"/>
                    <a:lumOff val="35000"/>
                  </a:schemeClr>
                </a:solidFill>
                <a:latin typeface="Times New Roman" panose="02020603050405020304" pitchFamily="18" charset="0"/>
                <a:cs typeface="Times New Roman" panose="02020603050405020304" pitchFamily="18" charset="0"/>
              </a:rPr>
              <a:t>Response devices: These are also called Effectors, which are the parts concerned with doing business and performing tasks, as they program the entire infectious robot from a computer, and it also performs a specific ironing.</a:t>
            </a:r>
            <a:endParaRPr lang="en-US" sz="2000" dirty="0">
              <a:solidFill>
                <a:schemeClr val="tx1">
                  <a:lumMod val="65000"/>
                  <a:lumOff val="35000"/>
                </a:schemeClr>
              </a:solidFill>
              <a:latin typeface="Times New Roman" panose="02020603050405020304" pitchFamily="18" charset="0"/>
              <a:cs typeface="Times New Roman" panose="02020603050405020304" pitchFamily="18" charset="0"/>
            </a:endParaRPr>
          </a:p>
          <a:p>
            <a:pPr>
              <a:spcAft>
                <a:spcPts val="800"/>
              </a:spcAft>
            </a:pPr>
            <a:endParaRPr lang="en-US" dirty="0">
              <a:solidFill>
                <a:srgbClr val="808080"/>
              </a:solidFill>
              <a:latin typeface="Times New Roman" panose="02020603050405020304" pitchFamily="18" charset="0"/>
              <a:ea typeface="Calibri Light" panose="020F0302020204030204" pitchFamily="34" charset="0"/>
              <a:cs typeface="Times New Roman" panose="02020603050405020304" pitchFamily="18" charset="0"/>
            </a:endParaRPr>
          </a:p>
        </p:txBody>
      </p:sp>
    </p:spTree>
    <p:extLst>
      <p:ext uri="{BB962C8B-B14F-4D97-AF65-F5344CB8AC3E}">
        <p14:creationId xmlns:p14="http://schemas.microsoft.com/office/powerpoint/2010/main" val="1529159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A8676F3-A7C0-486D-9D5C-DD53FEA4564D}"/>
              </a:ext>
            </a:extLst>
          </p:cNvPr>
          <p:cNvSpPr>
            <a:spLocks noChangeArrowheads="1"/>
          </p:cNvSpPr>
          <p:nvPr/>
        </p:nvSpPr>
        <p:spPr bwMode="auto">
          <a:xfrm>
            <a:off x="3179298" y="2110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42792" tIns="38088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169" name="Picture 39">
            <a:extLst>
              <a:ext uri="{FF2B5EF4-FFF2-40B4-BE49-F238E27FC236}">
                <a16:creationId xmlns:a16="http://schemas.microsoft.com/office/drawing/2014/main" id="{65FAFD55-A79C-401C-B7E5-41A5CBD7E4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033" y="540841"/>
            <a:ext cx="228601" cy="228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2EC3D11D-CF86-455E-84E3-F0EF7D25369C}"/>
              </a:ext>
            </a:extLst>
          </p:cNvPr>
          <p:cNvSpPr>
            <a:spLocks noChangeArrowheads="1"/>
          </p:cNvSpPr>
          <p:nvPr/>
        </p:nvSpPr>
        <p:spPr bwMode="auto">
          <a:xfrm>
            <a:off x="2267658" y="0"/>
            <a:ext cx="2895184"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2600" dirty="0">
                <a:solidFill>
                  <a:srgbClr val="0070C0"/>
                </a:solidFill>
                <a:latin typeface="Times New Roman" panose="02020603050405020304" pitchFamily="18" charset="0"/>
                <a:cs typeface="Times New Roman" panose="02020603050405020304" pitchFamily="18" charset="0"/>
              </a:rPr>
              <a:t>2. Type of Robots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A27DF7D9-BADF-4918-A013-699CF50E0940}"/>
              </a:ext>
            </a:extLst>
          </p:cNvPr>
          <p:cNvSpPr/>
          <p:nvPr/>
        </p:nvSpPr>
        <p:spPr>
          <a:xfrm>
            <a:off x="1785634" y="439615"/>
            <a:ext cx="10589640" cy="6509474"/>
          </a:xfrm>
          <a:prstGeom prst="rect">
            <a:avLst/>
          </a:prstGeom>
        </p:spPr>
        <p:txBody>
          <a:bodyPr wrap="square">
            <a:spAutoFit/>
          </a:bodyPr>
          <a:lstStyle/>
          <a:p>
            <a:r>
              <a:rPr lang="en-US" sz="1900" dirty="0">
                <a:solidFill>
                  <a:schemeClr val="bg2">
                    <a:lumMod val="25000"/>
                  </a:schemeClr>
                </a:solidFill>
                <a:latin typeface="Times New Roman" panose="02020603050405020304" pitchFamily="18" charset="0"/>
                <a:ea typeface="Calibri Light" panose="020F0302020204030204" pitchFamily="34" charset="0"/>
                <a:cs typeface="Times New Roman" panose="02020603050405020304" pitchFamily="18" charset="0"/>
              </a:rPr>
              <a:t>Mechanical bots come in all shapes and sizes to efficiently carry out the task for which they are designed. </a:t>
            </a:r>
            <a:endParaRPr lang="en-US" sz="1900" dirty="0">
              <a:solidFill>
                <a:schemeClr val="bg2">
                  <a:lumMod val="25000"/>
                </a:schemeClr>
              </a:solidFill>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1900" dirty="0">
                <a:solidFill>
                  <a:srgbClr val="00B0F0"/>
                </a:solidFill>
                <a:latin typeface="Times New Roman" panose="02020603050405020304" pitchFamily="18" charset="0"/>
                <a:cs typeface="Times New Roman" panose="02020603050405020304" pitchFamily="18" charset="0"/>
              </a:rPr>
              <a:t>Pre-Programmed Robots</a:t>
            </a:r>
          </a:p>
          <a:p>
            <a:r>
              <a:rPr lang="en-US" sz="1900" dirty="0">
                <a:solidFill>
                  <a:schemeClr val="bg2">
                    <a:lumMod val="25000"/>
                  </a:schemeClr>
                </a:solidFill>
                <a:latin typeface="Times New Roman" panose="02020603050405020304" pitchFamily="18" charset="0"/>
                <a:cs typeface="Times New Roman" panose="02020603050405020304" pitchFamily="18" charset="0"/>
              </a:rPr>
              <a:t>Pre-programmed robots operate in a controlled environment where they do simple, monotonous tasks. An example of a pre-programmed robot would be a mechanical arm on an automotive assembly line. </a:t>
            </a:r>
          </a:p>
          <a:p>
            <a:endParaRPr lang="en-US" sz="1900" dirty="0">
              <a:solidFill>
                <a:schemeClr val="bg2">
                  <a:lumMod val="25000"/>
                </a:schemeClr>
              </a:solidFill>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1900" dirty="0">
                <a:solidFill>
                  <a:srgbClr val="00B0F0"/>
                </a:solidFill>
                <a:latin typeface="Times New Roman" panose="02020603050405020304" pitchFamily="18" charset="0"/>
                <a:cs typeface="Times New Roman" panose="02020603050405020304" pitchFamily="18" charset="0"/>
              </a:rPr>
              <a:t>Humanoid Robots</a:t>
            </a:r>
          </a:p>
          <a:p>
            <a:r>
              <a:rPr lang="en-US" sz="1900" dirty="0">
                <a:solidFill>
                  <a:schemeClr val="bg2">
                    <a:lumMod val="25000"/>
                  </a:schemeClr>
                </a:solidFill>
                <a:latin typeface="Times New Roman" panose="02020603050405020304" pitchFamily="18" charset="0"/>
                <a:cs typeface="Times New Roman" panose="02020603050405020304" pitchFamily="18" charset="0"/>
              </a:rPr>
              <a:t>Humanoid robots are robots that look like and/or mimic human behavior. These robots usually perform human-like activities (like running, jumping and carrying objects), and are sometimes designed to look like us, even having human faces and expressions</a:t>
            </a:r>
          </a:p>
          <a:p>
            <a:r>
              <a:rPr lang="en-US" sz="1900" dirty="0">
                <a:solidFill>
                  <a:schemeClr val="bg2">
                    <a:lumMod val="25000"/>
                  </a:schemeClr>
                </a:solidFill>
                <a:latin typeface="Times New Roman" panose="02020603050405020304" pitchFamily="18" charset="0"/>
                <a:cs typeface="Times New Roman" panose="02020603050405020304" pitchFamily="18" charset="0"/>
              </a:rPr>
              <a:t>.</a:t>
            </a:r>
          </a:p>
          <a:p>
            <a:pPr marL="285750" lvl="0" indent="-285750">
              <a:buFont typeface="Arial" panose="020B0604020202020204" pitchFamily="34" charset="0"/>
              <a:buChar char="•"/>
            </a:pPr>
            <a:r>
              <a:rPr lang="en-US" sz="1900" dirty="0">
                <a:solidFill>
                  <a:srgbClr val="00B0F0"/>
                </a:solidFill>
                <a:latin typeface="Times New Roman" panose="02020603050405020304" pitchFamily="18" charset="0"/>
                <a:cs typeface="Times New Roman" panose="02020603050405020304" pitchFamily="18" charset="0"/>
              </a:rPr>
              <a:t>Autonomous Robots</a:t>
            </a:r>
          </a:p>
          <a:p>
            <a:r>
              <a:rPr lang="en-US" sz="1900" dirty="0">
                <a:solidFill>
                  <a:schemeClr val="bg2">
                    <a:lumMod val="25000"/>
                  </a:schemeClr>
                </a:solidFill>
                <a:latin typeface="Times New Roman" panose="02020603050405020304" pitchFamily="18" charset="0"/>
                <a:cs typeface="Times New Roman" panose="02020603050405020304" pitchFamily="18" charset="0"/>
              </a:rPr>
              <a:t>Autonomous robots operate independently of human operators. These robots are usually designed to carry out tasks in open environments that do not require human supervision.</a:t>
            </a:r>
          </a:p>
          <a:p>
            <a:pPr lvl="0"/>
            <a:endParaRPr lang="en-US" sz="1900" dirty="0">
              <a:solidFill>
                <a:schemeClr val="bg2">
                  <a:lumMod val="25000"/>
                </a:schemeClr>
              </a:solidFill>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1900" dirty="0">
                <a:solidFill>
                  <a:srgbClr val="00B0F0"/>
                </a:solidFill>
                <a:latin typeface="Times New Roman" panose="02020603050405020304" pitchFamily="18" charset="0"/>
                <a:cs typeface="Times New Roman" panose="02020603050405020304" pitchFamily="18" charset="0"/>
              </a:rPr>
              <a:t>Teleoperated Robots</a:t>
            </a:r>
          </a:p>
          <a:p>
            <a:r>
              <a:rPr lang="en-US" sz="1900" dirty="0">
                <a:solidFill>
                  <a:schemeClr val="bg2">
                    <a:lumMod val="25000"/>
                  </a:schemeClr>
                </a:solidFill>
                <a:latin typeface="Times New Roman" panose="02020603050405020304" pitchFamily="18" charset="0"/>
                <a:cs typeface="Times New Roman" panose="02020603050405020304" pitchFamily="18" charset="0"/>
              </a:rPr>
              <a:t>Teleoperated robots are mechanical bots controlled by humans. These robots usually work in extreme geographical conditions, weather, circumstances, etc. </a:t>
            </a:r>
          </a:p>
          <a:p>
            <a:pPr lvl="0"/>
            <a:endParaRPr lang="en-US" sz="1900" dirty="0">
              <a:solidFill>
                <a:schemeClr val="bg2">
                  <a:lumMod val="25000"/>
                </a:schemeClr>
              </a:solidFill>
            </a:endParaRPr>
          </a:p>
          <a:p>
            <a:pPr marL="285750" lvl="0" indent="-285750">
              <a:buFont typeface="Arial" panose="020B0604020202020204" pitchFamily="34" charset="0"/>
              <a:buChar char="•"/>
            </a:pPr>
            <a:r>
              <a:rPr lang="en-US" sz="1900" dirty="0">
                <a:solidFill>
                  <a:srgbClr val="00B0F0"/>
                </a:solidFill>
              </a:rPr>
              <a:t>Augmenting Robots</a:t>
            </a:r>
          </a:p>
          <a:p>
            <a:r>
              <a:rPr lang="en-US" sz="1900" dirty="0">
                <a:solidFill>
                  <a:schemeClr val="bg2">
                    <a:lumMod val="25000"/>
                  </a:schemeClr>
                </a:solidFill>
              </a:rPr>
              <a:t>Augmenting robots either enhance current human capabilities or replace the capabilities a human may have lost. </a:t>
            </a:r>
            <a:endParaRPr lang="en-US" sz="1900" dirty="0">
              <a:solidFill>
                <a:schemeClr val="bg2">
                  <a:lumMod val="25000"/>
                </a:schemeClr>
              </a:solidFill>
              <a:latin typeface="Times New Roman" panose="02020603050405020304" pitchFamily="18" charset="0"/>
              <a:cs typeface="Times New Roman" panose="02020603050405020304" pitchFamily="18" charset="0"/>
            </a:endParaRPr>
          </a:p>
          <a:p>
            <a:endParaRPr lang="en-US" dirty="0">
              <a:solidFill>
                <a:schemeClr val="bg2">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7349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414FD13-F4ED-49FB-9CC0-11F394D78FBF}"/>
              </a:ext>
            </a:extLst>
          </p:cNvPr>
          <p:cNvSpPr/>
          <p:nvPr/>
        </p:nvSpPr>
        <p:spPr>
          <a:xfrm>
            <a:off x="1810043" y="371753"/>
            <a:ext cx="10227212" cy="2738698"/>
          </a:xfrm>
          <a:prstGeom prst="rect">
            <a:avLst/>
          </a:prstGeom>
        </p:spPr>
        <p:txBody>
          <a:bodyPr wrap="square">
            <a:spAutoFit/>
          </a:bodyPr>
          <a:lstStyle/>
          <a:p>
            <a:pPr lvl="0">
              <a:spcBef>
                <a:spcPts val="3000"/>
              </a:spcBef>
              <a:spcAft>
                <a:spcPts val="1500"/>
              </a:spcAft>
              <a:buClr>
                <a:srgbClr val="2E74B5"/>
              </a:buClr>
            </a:pPr>
            <a:r>
              <a:rPr lang="en-US" sz="3200" b="1" kern="0" dirty="0">
                <a:solidFill>
                  <a:srgbClr val="2E74B5"/>
                </a:solidFill>
                <a:latin typeface="Times New Roman" panose="02020603050405020304" pitchFamily="18" charset="0"/>
                <a:cs typeface="Times New Roman" panose="02020603050405020304" pitchFamily="18" charset="0"/>
              </a:rPr>
              <a:t>3.Robot uses </a:t>
            </a:r>
            <a:endParaRPr lang="en-US" sz="4000" b="1" kern="0" dirty="0">
              <a:solidFill>
                <a:srgbClr val="808080"/>
              </a:solidFill>
              <a:latin typeface="Calibri Light" panose="020F0302020204030204" pitchFamily="34" charset="0"/>
              <a:cs typeface="Times New Roman" panose="02020603050405020304" pitchFamily="18" charset="0"/>
            </a:endParaRPr>
          </a:p>
          <a:p>
            <a:pPr>
              <a:lnSpc>
                <a:spcPct val="115000"/>
              </a:lnSpc>
              <a:spcAft>
                <a:spcPts val="800"/>
              </a:spcAft>
            </a:pPr>
            <a:r>
              <a:rPr lang="en-US" dirty="0">
                <a:solidFill>
                  <a:srgbClr val="808080"/>
                </a:solidFill>
                <a:latin typeface="Times New Roman" panose="02020603050405020304" pitchFamily="18" charset="0"/>
                <a:ea typeface="Calibri Light" panose="020F0302020204030204" pitchFamily="34" charset="0"/>
                <a:cs typeface="Times New Roman" panose="02020603050405020304" pitchFamily="18" charset="0"/>
              </a:rPr>
              <a:t>Robots can be used and are being used in many different fields. Their applications are numerous:</a:t>
            </a:r>
            <a:endParaRPr lang="en-US" sz="1600" dirty="0">
              <a:solidFill>
                <a:srgbClr val="808080"/>
              </a:solidFill>
              <a:latin typeface="Calibri Light" panose="020F0302020204030204" pitchFamily="34" charset="0"/>
              <a:ea typeface="Calibri Light" panose="020F0302020204030204" pitchFamily="34" charset="0"/>
              <a:cs typeface="Times New Roman" panose="02020603050405020304" pitchFamily="18" charset="0"/>
            </a:endParaRPr>
          </a:p>
          <a:p>
            <a:pPr marL="342900" marR="0" lvl="0" indent="-342900">
              <a:lnSpc>
                <a:spcPct val="115000"/>
              </a:lnSpc>
              <a:spcBef>
                <a:spcPts val="0"/>
              </a:spcBef>
              <a:spcAft>
                <a:spcPts val="800"/>
              </a:spcAft>
              <a:buFont typeface="+mj-lt"/>
              <a:buAutoNum type="arabicPeriod"/>
            </a:pPr>
            <a:r>
              <a:rPr lang="en-US" dirty="0">
                <a:solidFill>
                  <a:srgbClr val="00B0F0"/>
                </a:solidFill>
                <a:latin typeface="Times New Roman" panose="02020603050405020304" pitchFamily="18" charset="0"/>
                <a:ea typeface="Calibri Light" panose="020F0302020204030204" pitchFamily="34" charset="0"/>
                <a:cs typeface="Times New Roman" panose="02020603050405020304" pitchFamily="18" charset="0"/>
              </a:rPr>
              <a:t>Industrial applications</a:t>
            </a:r>
            <a:endParaRPr lang="en-US" sz="1600" dirty="0">
              <a:solidFill>
                <a:srgbClr val="808080"/>
              </a:solidFill>
              <a:latin typeface="Calibri Light" panose="020F0302020204030204" pitchFamily="34" charset="0"/>
              <a:ea typeface="Calibri Light" panose="020F0302020204030204" pitchFamily="34" charset="0"/>
              <a:cs typeface="Times New Roman" panose="02020603050405020304" pitchFamily="18" charset="0"/>
            </a:endParaRPr>
          </a:p>
          <a:p>
            <a:pPr marL="342900" marR="0" lvl="0" indent="-342900">
              <a:lnSpc>
                <a:spcPct val="115000"/>
              </a:lnSpc>
              <a:spcBef>
                <a:spcPts val="0"/>
              </a:spcBef>
              <a:spcAft>
                <a:spcPts val="800"/>
              </a:spcAft>
              <a:buFont typeface="+mj-lt"/>
              <a:buAutoNum type="arabicPeriod"/>
            </a:pPr>
            <a:r>
              <a:rPr lang="en-US" dirty="0">
                <a:solidFill>
                  <a:srgbClr val="00B0F0"/>
                </a:solidFill>
                <a:latin typeface="Times New Roman" panose="02020603050405020304" pitchFamily="18" charset="0"/>
                <a:ea typeface="Calibri Light" panose="020F0302020204030204" pitchFamily="34" charset="0"/>
                <a:cs typeface="Times New Roman" panose="02020603050405020304" pitchFamily="18" charset="0"/>
              </a:rPr>
              <a:t>Medical applications</a:t>
            </a:r>
            <a:endParaRPr lang="en-US" sz="1600" dirty="0">
              <a:solidFill>
                <a:srgbClr val="808080"/>
              </a:solidFill>
              <a:latin typeface="Calibri Light" panose="020F0302020204030204" pitchFamily="34" charset="0"/>
              <a:ea typeface="Calibri Light" panose="020F0302020204030204" pitchFamily="34" charset="0"/>
              <a:cs typeface="Times New Roman" panose="02020603050405020304" pitchFamily="18" charset="0"/>
            </a:endParaRPr>
          </a:p>
          <a:p>
            <a:pPr marL="342900" marR="0" lvl="0" indent="-342900">
              <a:lnSpc>
                <a:spcPct val="115000"/>
              </a:lnSpc>
              <a:spcBef>
                <a:spcPts val="0"/>
              </a:spcBef>
              <a:spcAft>
                <a:spcPts val="800"/>
              </a:spcAft>
              <a:buFont typeface="+mj-lt"/>
              <a:buAutoNum type="arabicPeriod"/>
            </a:pPr>
            <a:r>
              <a:rPr lang="en-US" dirty="0">
                <a:solidFill>
                  <a:srgbClr val="00B0F0"/>
                </a:solidFill>
                <a:latin typeface="Times New Roman" panose="02020603050405020304" pitchFamily="18" charset="0"/>
                <a:ea typeface="Calibri Light" panose="020F0302020204030204" pitchFamily="34" charset="0"/>
                <a:cs typeface="Times New Roman" panose="02020603050405020304" pitchFamily="18" charset="0"/>
              </a:rPr>
              <a:t>Bionics</a:t>
            </a:r>
            <a:endParaRPr lang="en-US" sz="1600" dirty="0">
              <a:solidFill>
                <a:srgbClr val="808080"/>
              </a:solidFill>
              <a:latin typeface="Calibri Light" panose="020F0302020204030204" pitchFamily="34" charset="0"/>
              <a:ea typeface="Calibri Light" panose="020F0302020204030204" pitchFamily="34" charset="0"/>
              <a:cs typeface="Times New Roman" panose="02020603050405020304" pitchFamily="18" charset="0"/>
            </a:endParaRPr>
          </a:p>
          <a:p>
            <a:pPr marL="342900" indent="-342900">
              <a:spcAft>
                <a:spcPts val="800"/>
              </a:spcAft>
              <a:buFont typeface="+mj-lt"/>
              <a:buAutoNum type="arabicPeriod"/>
            </a:pPr>
            <a:r>
              <a:rPr lang="en-US" dirty="0">
                <a:solidFill>
                  <a:srgbClr val="00B0F0"/>
                </a:solidFill>
                <a:latin typeface="Times New Roman" panose="02020603050405020304" pitchFamily="18" charset="0"/>
                <a:ea typeface="Calibri Light" panose="020F0302020204030204" pitchFamily="34" charset="0"/>
                <a:cs typeface="Times New Roman" panose="02020603050405020304" pitchFamily="18" charset="0"/>
              </a:rPr>
              <a:t>Military</a:t>
            </a:r>
            <a:endParaRPr lang="en-US" sz="1600" dirty="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p:txBody>
      </p:sp>
      <p:sp>
        <p:nvSpPr>
          <p:cNvPr id="5" name="Rectangle 2">
            <a:extLst>
              <a:ext uri="{FF2B5EF4-FFF2-40B4-BE49-F238E27FC236}">
                <a16:creationId xmlns:a16="http://schemas.microsoft.com/office/drawing/2014/main" id="{A64F2FF0-E701-438D-97CA-1A19955A28AA}"/>
              </a:ext>
            </a:extLst>
          </p:cNvPr>
          <p:cNvSpPr>
            <a:spLocks noChangeArrowheads="1"/>
          </p:cNvSpPr>
          <p:nvPr/>
        </p:nvSpPr>
        <p:spPr bwMode="auto">
          <a:xfrm>
            <a:off x="1810043" y="37113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42792" tIns="38088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193" name="Picture 41">
            <a:extLst>
              <a:ext uri="{FF2B5EF4-FFF2-40B4-BE49-F238E27FC236}">
                <a16:creationId xmlns:a16="http://schemas.microsoft.com/office/drawing/2014/main" id="{F1D261C8-65C9-4024-9607-5BF143D237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6484" y="4578129"/>
            <a:ext cx="1532413" cy="15324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8026C7F6-68E8-4DD0-9639-FA57390B594B}"/>
              </a:ext>
            </a:extLst>
          </p:cNvPr>
          <p:cNvSpPr>
            <a:spLocks noChangeArrowheads="1"/>
          </p:cNvSpPr>
          <p:nvPr/>
        </p:nvSpPr>
        <p:spPr bwMode="auto">
          <a:xfrm>
            <a:off x="1810043" y="3301751"/>
            <a:ext cx="7333611" cy="2935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600" b="1" i="0" u="none" strike="noStrike" cap="none" normalizeH="0" baseline="0" dirty="0">
                <a:ln>
                  <a:noFill/>
                </a:ln>
                <a:solidFill>
                  <a:srgbClr val="2E74B5"/>
                </a:solidFill>
                <a:effectLst/>
                <a:latin typeface="Times New Roman" panose="02020603050405020304" pitchFamily="18" charset="0"/>
                <a:cs typeface="Times New Roman" panose="02020603050405020304" pitchFamily="18" charset="0"/>
              </a:rPr>
              <a:t>4.Programming languages ​​used to program robots</a:t>
            </a:r>
            <a:endParaRPr kumimoji="0" lang="en-US" altLang="en-US" sz="3600" b="1" i="0" u="none" strike="noStrike" cap="none" normalizeH="0" baseline="0" dirty="0">
              <a:ln>
                <a:noFill/>
              </a:ln>
              <a:solidFill>
                <a:srgbClr val="808080"/>
              </a:solidFill>
              <a:effectLst/>
              <a:latin typeface="Calibri Light" panose="020F0302020204030204" pitchFamily="34"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rgbClr val="00B0F0"/>
                </a:solidFill>
                <a:effectLst/>
                <a:latin typeface="Times New Roman" panose="02020603050405020304" pitchFamily="18" charset="0"/>
                <a:ea typeface="Calibri Light" panose="020F0302020204030204" pitchFamily="34" charset="0"/>
                <a:cs typeface="Times New Roman" panose="02020603050405020304" pitchFamily="18" charset="0"/>
              </a:rPr>
              <a:t>Assembly</a:t>
            </a:r>
            <a:endParaRPr kumimoji="0" lang="en-US" altLang="en-US"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rgbClr val="00B0F0"/>
                </a:solidFill>
                <a:effectLst/>
                <a:latin typeface="Times New Roman" panose="02020603050405020304" pitchFamily="18" charset="0"/>
                <a:ea typeface="Calibri Light" panose="020F0302020204030204" pitchFamily="34" charset="0"/>
                <a:cs typeface="Times New Roman" panose="02020603050405020304" pitchFamily="18" charset="0"/>
              </a:rPr>
              <a:t>C/C++</a:t>
            </a:r>
            <a:endParaRPr kumimoji="0" lang="en-US" altLang="en-US"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rgbClr val="00B0F0"/>
                </a:solidFill>
                <a:effectLst/>
                <a:latin typeface="Times New Roman" panose="02020603050405020304" pitchFamily="18" charset="0"/>
                <a:ea typeface="Calibri Light" panose="020F0302020204030204" pitchFamily="34" charset="0"/>
                <a:cs typeface="Times New Roman" panose="02020603050405020304" pitchFamily="18" charset="0"/>
              </a:rPr>
              <a:t>Java</a:t>
            </a:r>
            <a:endParaRPr kumimoji="0" lang="en-US" altLang="en-US"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rgbClr val="00B0F0"/>
                </a:solidFill>
                <a:effectLst/>
                <a:latin typeface="Times New Roman" panose="02020603050405020304" pitchFamily="18" charset="0"/>
                <a:ea typeface="Calibri Light" panose="020F0302020204030204" pitchFamily="34" charset="0"/>
                <a:cs typeface="Times New Roman" panose="02020603050405020304" pitchFamily="18" charset="0"/>
              </a:rPr>
              <a:t>NET/C#:</a:t>
            </a:r>
            <a:endParaRPr kumimoji="0" lang="en-US" altLang="en-US"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rgbClr val="00B0F0"/>
                </a:solidFill>
                <a:effectLst/>
                <a:latin typeface="Times New Roman" panose="02020603050405020304" pitchFamily="18" charset="0"/>
                <a:ea typeface="Calibri Light" panose="020F0302020204030204" pitchFamily="34" charset="0"/>
                <a:cs typeface="Times New Roman" panose="02020603050405020304" pitchFamily="18" charset="0"/>
              </a:rPr>
              <a:t>Processing (Arduino)</a:t>
            </a:r>
            <a:endParaRPr kumimoji="0" lang="en-US" altLang="en-US"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rgbClr val="00B0F0"/>
                </a:solidFill>
                <a:effectLst/>
                <a:latin typeface="Times New Roman" panose="02020603050405020304" pitchFamily="18" charset="0"/>
                <a:ea typeface="Calibri Light" panose="020F0302020204030204" pitchFamily="34" charset="0"/>
                <a:cs typeface="Times New Roman" panose="02020603050405020304" pitchFamily="18" charset="0"/>
              </a:rPr>
              <a:t>Python</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9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B27639C-1F4A-4C93-A3D8-0D8F028BB9FA}"/>
              </a:ext>
            </a:extLst>
          </p:cNvPr>
          <p:cNvSpPr>
            <a:spLocks noChangeArrowheads="1"/>
          </p:cNvSpPr>
          <p:nvPr/>
        </p:nvSpPr>
        <p:spPr bwMode="auto">
          <a:xfrm>
            <a:off x="1631852" y="12520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42792" tIns="38088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7D8C6FDA-018E-48A2-9289-75AE611F8BE5}"/>
              </a:ext>
            </a:extLst>
          </p:cNvPr>
          <p:cNvSpPr>
            <a:spLocks noChangeArrowheads="1"/>
          </p:cNvSpPr>
          <p:nvPr/>
        </p:nvSpPr>
        <p:spPr bwMode="auto">
          <a:xfrm>
            <a:off x="1814732" y="590305"/>
            <a:ext cx="955196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600" b="1" i="0" u="none" strike="noStrike" cap="none" normalizeH="0" baseline="0" dirty="0">
                <a:ln>
                  <a:noFill/>
                </a:ln>
                <a:solidFill>
                  <a:srgbClr val="2E74B5"/>
                </a:solidFill>
                <a:effectLst/>
                <a:latin typeface="Times New Roman" panose="02020603050405020304" pitchFamily="18" charset="0"/>
                <a:cs typeface="Times New Roman" panose="02020603050405020304" pitchFamily="18" charset="0"/>
              </a:rPr>
              <a:t>5.Robot vision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solidFill>
                <a:srgbClr val="808080"/>
              </a:solidFill>
              <a:effectLst/>
              <a:latin typeface="Calibri Light" panose="020F03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B0F0"/>
                </a:solidFill>
                <a:effectLst/>
                <a:latin typeface="Times New Roman" panose="02020603050405020304" pitchFamily="18" charset="0"/>
                <a:ea typeface="Calibri Light" panose="020F0302020204030204" pitchFamily="34" charset="0"/>
                <a:cs typeface="Times New Roman" panose="02020603050405020304" pitchFamily="18" charset="0"/>
              </a:rPr>
              <a:t>Robotic vision</a:t>
            </a:r>
            <a:r>
              <a:rPr kumimoji="0" lang="en-US" altLang="en-US" b="0" i="0" u="none" strike="noStrike" cap="none" normalizeH="0" baseline="0" dirty="0">
                <a:ln>
                  <a:noFill/>
                </a:ln>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 </a:t>
            </a:r>
            <a:r>
              <a:rPr kumimoji="0" lang="en-US" altLang="en-US" b="0" i="0" u="none" strike="noStrike" cap="none" normalizeH="0" baseline="0" dirty="0">
                <a:ln>
                  <a:noFill/>
                </a:ln>
                <a:solidFill>
                  <a:schemeClr val="tx2">
                    <a:lumMod val="75000"/>
                    <a:lumOff val="25000"/>
                  </a:schemeClr>
                </a:solidFill>
                <a:effectLst/>
                <a:latin typeface="Times New Roman" panose="02020603050405020304" pitchFamily="18" charset="0"/>
                <a:ea typeface="Calibri Light" panose="020F0302020204030204" pitchFamily="34" charset="0"/>
                <a:cs typeface="Times New Roman" panose="02020603050405020304" pitchFamily="18" charset="0"/>
              </a:rPr>
              <a:t>is similar to human vision - it provides valuable information that the robot can use to interact with the world around it. </a:t>
            </a:r>
            <a:endParaRPr kumimoji="0" lang="en-US" altLang="en-US" b="0" i="0" u="none" strike="noStrike" cap="none" normalizeH="0" baseline="0" dirty="0">
              <a:ln>
                <a:noFill/>
              </a:ln>
              <a:solidFill>
                <a:schemeClr val="tx2">
                  <a:lumMod val="75000"/>
                  <a:lumOff val="25000"/>
                </a:schemeClr>
              </a:solidFill>
              <a:effectLst/>
              <a:latin typeface="Arial" panose="020B0604020202020204" pitchFamily="34" charset="0"/>
            </a:endParaRPr>
          </a:p>
        </p:txBody>
      </p:sp>
      <p:sp>
        <p:nvSpPr>
          <p:cNvPr id="9" name="Rectangle 10">
            <a:extLst>
              <a:ext uri="{FF2B5EF4-FFF2-40B4-BE49-F238E27FC236}">
                <a16:creationId xmlns:a16="http://schemas.microsoft.com/office/drawing/2014/main" id="{65BB57B1-1DFF-4382-8617-229033449E6D}"/>
              </a:ext>
            </a:extLst>
          </p:cNvPr>
          <p:cNvSpPr>
            <a:spLocks noChangeArrowheads="1"/>
          </p:cNvSpPr>
          <p:nvPr/>
        </p:nvSpPr>
        <p:spPr bwMode="auto">
          <a:xfrm>
            <a:off x="2110154" y="157558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1">
            <a:extLst>
              <a:ext uri="{FF2B5EF4-FFF2-40B4-BE49-F238E27FC236}">
                <a16:creationId xmlns:a16="http://schemas.microsoft.com/office/drawing/2014/main" id="{EB94090A-4419-4BBC-9AC7-9DB83861DE4C}"/>
              </a:ext>
            </a:extLst>
          </p:cNvPr>
          <p:cNvSpPr>
            <a:spLocks noChangeArrowheads="1"/>
          </p:cNvSpPr>
          <p:nvPr/>
        </p:nvSpPr>
        <p:spPr bwMode="auto">
          <a:xfrm>
            <a:off x="2616590" y="60390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08080"/>
                </a:solidFill>
                <a:effectLst/>
                <a:latin typeface="Times New Roman" panose="02020603050405020304" pitchFamily="18" charset="0"/>
                <a:ea typeface="Calibri Light" panose="020F0302020204030204" pitchFamily="34" charset="0"/>
                <a:cs typeface="Times New Roman" panose="02020603050405020304" pitchFamily="18" charset="0"/>
              </a:rPr>
              <a:t>This is the robot's vision and how to recognize things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11" descr="A picture containing indoor, table, sitting, green&#10;&#10;Description automatically generated">
            <a:extLst>
              <a:ext uri="{FF2B5EF4-FFF2-40B4-BE49-F238E27FC236}">
                <a16:creationId xmlns:a16="http://schemas.microsoft.com/office/drawing/2014/main" id="{2DBA8768-5700-4FA3-91FA-99201ADB4DD8}"/>
              </a:ext>
            </a:extLst>
          </p:cNvPr>
          <p:cNvPicPr>
            <a:picLocks noChangeAspect="1"/>
          </p:cNvPicPr>
          <p:nvPr/>
        </p:nvPicPr>
        <p:blipFill>
          <a:blip r:embed="rId3"/>
          <a:stretch>
            <a:fillRect/>
          </a:stretch>
        </p:blipFill>
        <p:spPr>
          <a:xfrm>
            <a:off x="1055076" y="1933451"/>
            <a:ext cx="5143500" cy="3467100"/>
          </a:xfrm>
          <a:prstGeom prst="ellipse">
            <a:avLst/>
          </a:prstGeom>
          <a:ln>
            <a:noFill/>
          </a:ln>
          <a:effectLst>
            <a:softEdge rad="112500"/>
          </a:effectLst>
        </p:spPr>
      </p:pic>
      <p:pic>
        <p:nvPicPr>
          <p:cNvPr id="13" name="Online Media 12" title="Dyson 360 Eye robot vacuum - the robot that sees all around the room at once - Official Dyson Video">
            <a:hlinkClick r:id="" action="ppaction://media"/>
            <a:extLst>
              <a:ext uri="{FF2B5EF4-FFF2-40B4-BE49-F238E27FC236}">
                <a16:creationId xmlns:a16="http://schemas.microsoft.com/office/drawing/2014/main" id="{F026C9CC-51C1-4F9E-843C-A1A36F3B0329}"/>
              </a:ext>
            </a:extLst>
          </p:cNvPr>
          <p:cNvPicPr>
            <a:picLocks noRot="1" noChangeAspect="1"/>
          </p:cNvPicPr>
          <p:nvPr>
            <a:videoFile r:link="rId1"/>
          </p:nvPr>
        </p:nvPicPr>
        <p:blipFill>
          <a:blip r:embed="rId4"/>
          <a:stretch>
            <a:fillRect/>
          </a:stretch>
        </p:blipFill>
        <p:spPr>
          <a:xfrm>
            <a:off x="5903953" y="1784875"/>
            <a:ext cx="6109856" cy="3971924"/>
          </a:xfrm>
          <a:prstGeom prst="rect">
            <a:avLst/>
          </a:prstGeom>
        </p:spPr>
      </p:pic>
    </p:spTree>
    <p:extLst>
      <p:ext uri="{BB962C8B-B14F-4D97-AF65-F5344CB8AC3E}">
        <p14:creationId xmlns:p14="http://schemas.microsoft.com/office/powerpoint/2010/main" val="3018346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3"/>
                </p:tgtEl>
              </p:cMediaNode>
            </p:video>
            <p:seq concurrent="1" nextAc="seek">
              <p:cTn id="8" restart="whenNotActive" fill="hold" evtFilter="cancelBubble" nodeType="interactiveSeq">
                <p:stCondLst>
                  <p:cond evt="onClick" delay="0">
                    <p:tgtEl>
                      <p:spTgt spid="1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3"/>
                                        </p:tgtEl>
                                      </p:cBhvr>
                                    </p:cmd>
                                  </p:childTnLst>
                                </p:cTn>
                              </p:par>
                            </p:childTnLst>
                          </p:cTn>
                        </p:par>
                      </p:childTnLst>
                    </p:cTn>
                  </p:par>
                </p:childTnLst>
              </p:cTn>
              <p:nextCondLst>
                <p:cond evt="onClick" delay="0">
                  <p:tgtEl>
                    <p:spTgt spid="13"/>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703</TotalTime>
  <Words>1003</Words>
  <Application>Microsoft Office PowerPoint</Application>
  <PresentationFormat>Widescreen</PresentationFormat>
  <Paragraphs>94</Paragraphs>
  <Slides>11</Slides>
  <Notes>0</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 Light</vt:lpstr>
      <vt:lpstr>Corbel</vt:lpstr>
      <vt:lpstr>Times New Roman</vt:lpstr>
      <vt:lpstr>Parallax</vt:lpstr>
      <vt:lpstr>Robotics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As a result, finally, we have talked about History of the robot AI robot, Robotics, and comparison between AI vs Robotics. Also, learned robotics components and different applications of robotics and Robot and Reinforcement learning (RL).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 </dc:title>
  <dc:creator>saleh</dc:creator>
  <cp:lastModifiedBy>saleh</cp:lastModifiedBy>
  <cp:revision>17</cp:revision>
  <dcterms:created xsi:type="dcterms:W3CDTF">2020-03-15T20:08:02Z</dcterms:created>
  <dcterms:modified xsi:type="dcterms:W3CDTF">2020-03-16T13:58:08Z</dcterms:modified>
</cp:coreProperties>
</file>