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71" r:id="rId4"/>
    <p:sldId id="259" r:id="rId5"/>
    <p:sldId id="264" r:id="rId6"/>
    <p:sldId id="296" r:id="rId7"/>
    <p:sldId id="297" r:id="rId8"/>
    <p:sldId id="265" r:id="rId9"/>
    <p:sldId id="298" r:id="rId10"/>
    <p:sldId id="299" r:id="rId11"/>
    <p:sldId id="269" r:id="rId12"/>
    <p:sldId id="301" r:id="rId13"/>
    <p:sldId id="300" r:id="rId14"/>
    <p:sldId id="295" r:id="rId15"/>
    <p:sldId id="294" r:id="rId16"/>
  </p:sldIdLst>
  <p:sldSz cx="9144000" cy="5143500" type="screen16x9"/>
  <p:notesSz cx="6858000" cy="9144000"/>
  <p:embeddedFontLst>
    <p:embeddedFont>
      <p:font typeface="Bree Serif" panose="020B0604020202020204" charset="0"/>
      <p:regular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9F3090-9F34-4CAB-8C4D-1D6EEE00996A}">
  <a:tblStyle styleId="{8C9F3090-9F34-4CAB-8C4D-1D6EEE009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35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9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53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63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63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7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0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7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22918493_Flexible_Automatic_Water_Level_Controller_and_Indicator" TargetMode="External"/><Relationship Id="rId3" Type="http://schemas.openxmlformats.org/officeDocument/2006/relationships/hyperlink" Target="https://create.arduino.cc/projecthub/blackpanda856/automatic-water-pump-controller-using-arduino-uno-fd902b" TargetMode="External"/><Relationship Id="rId7" Type="http://schemas.openxmlformats.org/officeDocument/2006/relationships/hyperlink" Target="https://how2electronics.com/ph-meter-using-ph-sensor-arduino-ole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yclassproject.com/design-and-construction-of-an-automatic-water-pump-controller.html" TargetMode="External"/><Relationship Id="rId5" Type="http://schemas.openxmlformats.org/officeDocument/2006/relationships/hyperlink" Target="https://nairaproject.com/projects/1387.html#:~:text=Aim%20and%20Objectives&amp;text=To%20pump%20water%20automatically%20from,or%20source%20of%20water%20supply" TargetMode="External"/><Relationship Id="rId10" Type="http://schemas.openxmlformats.org/officeDocument/2006/relationships/hyperlink" Target="https://www.daraz.com.bd/products/mega-2560-pro-mini-5vembed-ch340g-atmega2560-16au-with-male-pinheaders-development-board-for-arduino-mega-i184125653.html" TargetMode="External"/><Relationship Id="rId4" Type="http://schemas.openxmlformats.org/officeDocument/2006/relationships/hyperlink" Target="https://circuitdigest.com/microcontroller-projects/arduino-ph-meter" TargetMode="External"/><Relationship Id="rId9" Type="http://schemas.openxmlformats.org/officeDocument/2006/relationships/hyperlink" Target="https://www.uniassignment.com/essay-samples/engineering/automatic-water-tank-level-controller-engineering-essay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176728" y="965243"/>
            <a:ext cx="582180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typonine sans medium"/>
              </a:rPr>
              <a:t>Automated Water Pump 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864960" y="2526747"/>
            <a:ext cx="1151751" cy="1303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(190104130)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(190104138)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(190104139)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(190104150)</a:t>
            </a:r>
            <a:endParaRPr b="1" dirty="0"/>
          </a:p>
        </p:txBody>
      </p:sp>
      <p:sp>
        <p:nvSpPr>
          <p:cNvPr id="107" name="Google Shape;109;p22">
            <a:extLst>
              <a:ext uri="{FF2B5EF4-FFF2-40B4-BE49-F238E27FC236}">
                <a16:creationId xmlns:a16="http://schemas.microsoft.com/office/drawing/2014/main" id="{D16C5AEB-4849-DBC3-69AC-AEDA056EDED1}"/>
              </a:ext>
            </a:extLst>
          </p:cNvPr>
          <p:cNvSpPr txBox="1">
            <a:spLocks/>
          </p:cNvSpPr>
          <p:nvPr/>
        </p:nvSpPr>
        <p:spPr>
          <a:xfrm>
            <a:off x="2853753" y="1920147"/>
            <a:ext cx="261203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400" b="1" dirty="0">
                <a:solidFill>
                  <a:schemeClr val="accent1"/>
                </a:solidFill>
              </a:rPr>
              <a:t>Presented By</a:t>
            </a:r>
          </a:p>
        </p:txBody>
      </p:sp>
      <p:cxnSp>
        <p:nvCxnSpPr>
          <p:cNvPr id="108" name="Google Shape;257;p23">
            <a:extLst>
              <a:ext uri="{FF2B5EF4-FFF2-40B4-BE49-F238E27FC236}">
                <a16:creationId xmlns:a16="http://schemas.microsoft.com/office/drawing/2014/main" id="{541F5929-00C5-CD8F-BEE8-9CD7D83EBCB3}"/>
              </a:ext>
            </a:extLst>
          </p:cNvPr>
          <p:cNvCxnSpPr>
            <a:cxnSpLocks/>
          </p:cNvCxnSpPr>
          <p:nvPr/>
        </p:nvCxnSpPr>
        <p:spPr>
          <a:xfrm>
            <a:off x="1948721" y="1571843"/>
            <a:ext cx="4984230" cy="0"/>
          </a:xfrm>
          <a:prstGeom prst="straightConnector1">
            <a:avLst/>
          </a:prstGeom>
          <a:noFill/>
          <a:ln w="76200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1"/>
          <p:cNvCxnSpPr/>
          <p:nvPr/>
        </p:nvCxnSpPr>
        <p:spPr>
          <a:xfrm>
            <a:off x="379156" y="92765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05;p31">
            <a:extLst>
              <a:ext uri="{FF2B5EF4-FFF2-40B4-BE49-F238E27FC236}">
                <a16:creationId xmlns:a16="http://schemas.microsoft.com/office/drawing/2014/main" id="{4F1142B5-97C9-DA11-C7A7-E3DBA733B0E2}"/>
              </a:ext>
            </a:extLst>
          </p:cNvPr>
          <p:cNvSpPr txBox="1">
            <a:spLocks/>
          </p:cNvSpPr>
          <p:nvPr/>
        </p:nvSpPr>
        <p:spPr>
          <a:xfrm>
            <a:off x="311699" y="381189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BUDGET</a:t>
            </a:r>
          </a:p>
        </p:txBody>
      </p:sp>
      <p:grpSp>
        <p:nvGrpSpPr>
          <p:cNvPr id="21" name="Google Shape;6834;p54">
            <a:extLst>
              <a:ext uri="{FF2B5EF4-FFF2-40B4-BE49-F238E27FC236}">
                <a16:creationId xmlns:a16="http://schemas.microsoft.com/office/drawing/2014/main" id="{031DC79B-B857-99FB-C24E-A463D631BE89}"/>
              </a:ext>
            </a:extLst>
          </p:cNvPr>
          <p:cNvGrpSpPr/>
          <p:nvPr/>
        </p:nvGrpSpPr>
        <p:grpSpPr>
          <a:xfrm>
            <a:off x="3337492" y="494542"/>
            <a:ext cx="352857" cy="347301"/>
            <a:chOff x="2404875" y="3592725"/>
            <a:chExt cx="298525" cy="293825"/>
          </a:xfrm>
          <a:solidFill>
            <a:schemeClr val="accent1"/>
          </a:solidFill>
        </p:grpSpPr>
        <p:sp>
          <p:nvSpPr>
            <p:cNvPr id="22" name="Google Shape;6835;p54">
              <a:extLst>
                <a:ext uri="{FF2B5EF4-FFF2-40B4-BE49-F238E27FC236}">
                  <a16:creationId xmlns:a16="http://schemas.microsoft.com/office/drawing/2014/main" id="{24BF324F-3EA9-FF2B-E00B-F7A097CB290D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6;p54">
              <a:extLst>
                <a:ext uri="{FF2B5EF4-FFF2-40B4-BE49-F238E27FC236}">
                  <a16:creationId xmlns:a16="http://schemas.microsoft.com/office/drawing/2014/main" id="{74DD943C-70A9-D6D3-A591-1D9785C54021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7;p54">
              <a:extLst>
                <a:ext uri="{FF2B5EF4-FFF2-40B4-BE49-F238E27FC236}">
                  <a16:creationId xmlns:a16="http://schemas.microsoft.com/office/drawing/2014/main" id="{8F8540BC-1208-9B1F-3006-FA6133FB44B9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64845E-71AE-B358-293B-57D2AB5EC123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2744" y="1452004"/>
            <a:ext cx="60286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Total Estimated 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Budget 	=	5105 Taka (BDT)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Total Budget		=	5160 Taka (BDT)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CONTRIBUTION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B565B2-D399-D7E9-0167-935EEFE3B30D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4733" y="1798300"/>
            <a:ext cx="52418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Md. Shahid Hasan	  190104130 	25%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Saleh Ahmed </a:t>
            </a: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Shafin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	  190104138 	25%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Nirjoy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Debnath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	  190104139 	25%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Dewan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Mubinul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Haque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	  190104150 	25%</a:t>
            </a:r>
          </a:p>
        </p:txBody>
      </p:sp>
      <p:sp>
        <p:nvSpPr>
          <p:cNvPr id="12" name="Google Shape;256;p23"/>
          <p:cNvSpPr/>
          <p:nvPr/>
        </p:nvSpPr>
        <p:spPr>
          <a:xfrm>
            <a:off x="2574385" y="806773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Challenges of the project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B565B2-D399-D7E9-0167-935EEFE3B30D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4733" y="1798300"/>
            <a:ext cx="582664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handling of two sensors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difficult to measure accurate distance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problem in working with the pH sensor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Setting up the circuit on bread board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After connecting the pump to the circuit, it starts misbehaving</a:t>
            </a:r>
          </a:p>
        </p:txBody>
      </p:sp>
      <p:sp>
        <p:nvSpPr>
          <p:cNvPr id="7" name="Google Shape;256;p23"/>
          <p:cNvSpPr/>
          <p:nvPr/>
        </p:nvSpPr>
        <p:spPr>
          <a:xfrm>
            <a:off x="1788555" y="77704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4F4B84-5CB1-500B-8A24-6EC39E3F93BA}"/>
              </a:ext>
            </a:extLst>
          </p:cNvPr>
          <p:cNvSpPr txBox="1"/>
          <p:nvPr/>
        </p:nvSpPr>
        <p:spPr>
          <a:xfrm>
            <a:off x="2807933" y="1679401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Reduce the human interference</a:t>
            </a:r>
          </a:p>
          <a:p>
            <a:pPr algn="just"/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</a:t>
            </a:r>
            <a:r>
              <a:rPr lang="en-US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nwanted overflow can be controlled</a:t>
            </a: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</a:t>
            </a:r>
            <a:r>
              <a:rPr lang="en-US" b="1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elps to measure the acidity or alkalinity of the water</a:t>
            </a:r>
          </a:p>
          <a:p>
            <a:pPr algn="just"/>
            <a:endParaRPr lang="en-US" b="1" i="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just"/>
            <a:endParaRPr lang="en-US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Can be used in different types of sectors</a:t>
            </a:r>
          </a:p>
          <a:p>
            <a:pPr algn="just"/>
            <a:endParaRPr lang="en-US" dirty="0"/>
          </a:p>
        </p:txBody>
      </p:sp>
      <p:sp>
        <p:nvSpPr>
          <p:cNvPr id="51" name="Google Shape;6318;p53">
            <a:extLst>
              <a:ext uri="{FF2B5EF4-FFF2-40B4-BE49-F238E27FC236}">
                <a16:creationId xmlns:a16="http://schemas.microsoft.com/office/drawing/2014/main" id="{4F998688-6A7F-57B7-967E-9BB125B004B2}"/>
              </a:ext>
            </a:extLst>
          </p:cNvPr>
          <p:cNvSpPr/>
          <p:nvPr/>
        </p:nvSpPr>
        <p:spPr>
          <a:xfrm>
            <a:off x="2885607" y="762832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26;p23">
            <a:extLst>
              <a:ext uri="{FF2B5EF4-FFF2-40B4-BE49-F238E27FC236}">
                <a16:creationId xmlns:a16="http://schemas.microsoft.com/office/drawing/2014/main" id="{EC38A3DC-84DC-DD60-608F-E7611BE6DC78}"/>
              </a:ext>
            </a:extLst>
          </p:cNvPr>
          <p:cNvSpPr txBox="1">
            <a:spLocks/>
          </p:cNvSpPr>
          <p:nvPr/>
        </p:nvSpPr>
        <p:spPr>
          <a:xfrm>
            <a:off x="2305127" y="1522753"/>
            <a:ext cx="5804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01</a:t>
            </a:r>
          </a:p>
        </p:txBody>
      </p:sp>
      <p:sp>
        <p:nvSpPr>
          <p:cNvPr id="53" name="Google Shape;226;p23">
            <a:extLst>
              <a:ext uri="{FF2B5EF4-FFF2-40B4-BE49-F238E27FC236}">
                <a16:creationId xmlns:a16="http://schemas.microsoft.com/office/drawing/2014/main" id="{7295FA0E-D8A4-1EBE-3E52-0C7ADA32337B}"/>
              </a:ext>
            </a:extLst>
          </p:cNvPr>
          <p:cNvSpPr txBox="1">
            <a:spLocks/>
          </p:cNvSpPr>
          <p:nvPr/>
        </p:nvSpPr>
        <p:spPr>
          <a:xfrm>
            <a:off x="2305127" y="2097656"/>
            <a:ext cx="5804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02</a:t>
            </a:r>
          </a:p>
        </p:txBody>
      </p:sp>
      <p:sp>
        <p:nvSpPr>
          <p:cNvPr id="54" name="Google Shape;226;p23">
            <a:extLst>
              <a:ext uri="{FF2B5EF4-FFF2-40B4-BE49-F238E27FC236}">
                <a16:creationId xmlns:a16="http://schemas.microsoft.com/office/drawing/2014/main" id="{BC759B88-0DF6-563D-DB89-4366603E5084}"/>
              </a:ext>
            </a:extLst>
          </p:cNvPr>
          <p:cNvSpPr txBox="1">
            <a:spLocks/>
          </p:cNvSpPr>
          <p:nvPr/>
        </p:nvSpPr>
        <p:spPr>
          <a:xfrm>
            <a:off x="2305127" y="2764666"/>
            <a:ext cx="5804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03</a:t>
            </a:r>
          </a:p>
        </p:txBody>
      </p:sp>
      <p:sp>
        <p:nvSpPr>
          <p:cNvPr id="55" name="Google Shape;226;p23">
            <a:extLst>
              <a:ext uri="{FF2B5EF4-FFF2-40B4-BE49-F238E27FC236}">
                <a16:creationId xmlns:a16="http://schemas.microsoft.com/office/drawing/2014/main" id="{86B2412E-27AD-41D9-F419-50C6EAD7B320}"/>
              </a:ext>
            </a:extLst>
          </p:cNvPr>
          <p:cNvSpPr txBox="1">
            <a:spLocks/>
          </p:cNvSpPr>
          <p:nvPr/>
        </p:nvSpPr>
        <p:spPr>
          <a:xfrm>
            <a:off x="2305127" y="3431676"/>
            <a:ext cx="5804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565B2-D399-D7E9-0167-935EEFE3B30D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3175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281;p41">
            <a:extLst>
              <a:ext uri="{FF2B5EF4-FFF2-40B4-BE49-F238E27FC236}">
                <a16:creationId xmlns:a16="http://schemas.microsoft.com/office/drawing/2014/main" id="{AEFC6ADC-520A-76D7-5276-95CD59FA0CFB}"/>
              </a:ext>
            </a:extLst>
          </p:cNvPr>
          <p:cNvSpPr txBox="1">
            <a:spLocks/>
          </p:cNvSpPr>
          <p:nvPr/>
        </p:nvSpPr>
        <p:spPr>
          <a:xfrm>
            <a:off x="3420101" y="644241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dirty="0"/>
              <a:t>REFERENCES</a:t>
            </a:r>
          </a:p>
        </p:txBody>
      </p:sp>
      <p:grpSp>
        <p:nvGrpSpPr>
          <p:cNvPr id="9" name="Google Shape;7363;p55">
            <a:extLst>
              <a:ext uri="{FF2B5EF4-FFF2-40B4-BE49-F238E27FC236}">
                <a16:creationId xmlns:a16="http://schemas.microsoft.com/office/drawing/2014/main" id="{98F76056-06D6-9496-778E-92261CF68E53}"/>
              </a:ext>
            </a:extLst>
          </p:cNvPr>
          <p:cNvGrpSpPr/>
          <p:nvPr/>
        </p:nvGrpSpPr>
        <p:grpSpPr>
          <a:xfrm>
            <a:off x="2992946" y="740799"/>
            <a:ext cx="372756" cy="354343"/>
            <a:chOff x="-32576675" y="3944600"/>
            <a:chExt cx="307200" cy="292025"/>
          </a:xfrm>
          <a:solidFill>
            <a:schemeClr val="accent1"/>
          </a:solidFill>
        </p:grpSpPr>
        <p:sp>
          <p:nvSpPr>
            <p:cNvPr id="10" name="Google Shape;7364;p55">
              <a:extLst>
                <a:ext uri="{FF2B5EF4-FFF2-40B4-BE49-F238E27FC236}">
                  <a16:creationId xmlns:a16="http://schemas.microsoft.com/office/drawing/2014/main" id="{B816E9B2-CEBC-EC84-246C-B31C84673888}"/>
                </a:ext>
              </a:extLst>
            </p:cNvPr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65;p55">
              <a:extLst>
                <a:ext uri="{FF2B5EF4-FFF2-40B4-BE49-F238E27FC236}">
                  <a16:creationId xmlns:a16="http://schemas.microsoft.com/office/drawing/2014/main" id="{C887CD9C-1541-1834-C5D4-69D5E7A77BF4}"/>
                </a:ext>
              </a:extLst>
            </p:cNvPr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82;p41">
            <a:extLst>
              <a:ext uri="{FF2B5EF4-FFF2-40B4-BE49-F238E27FC236}">
                <a16:creationId xmlns:a16="http://schemas.microsoft.com/office/drawing/2014/main" id="{69DE0850-2A2D-F401-2F6E-438AD224B161}"/>
              </a:ext>
            </a:extLst>
          </p:cNvPr>
          <p:cNvSpPr txBox="1">
            <a:spLocks/>
          </p:cNvSpPr>
          <p:nvPr/>
        </p:nvSpPr>
        <p:spPr>
          <a:xfrm>
            <a:off x="843462" y="1280322"/>
            <a:ext cx="7940100" cy="363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Project Hub- 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3"/>
              </a:rPr>
              <a:t>https://create.arduino.cc/projecthub/blackpanda856/automatic-water-pump-controller-using-arduino-uno-fd902b</a:t>
            </a: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Circuit Digest- 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4"/>
              </a:rPr>
              <a:t>https://circuitdigest.com/microcontroller-projects/arduino-ph-meter</a:t>
            </a: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researchClue.com- 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5"/>
              </a:rPr>
              <a:t>https://nairaproject.com/projects/1387.html#:~:text=Aim%20and%20Objectives&amp;text=To%20pump%20water%20automatically%20from,or%20source%20of%20water%20supply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  <a:endParaRPr lang="en-US" sz="1800" dirty="0">
              <a:solidFill>
                <a:srgbClr val="FF0000"/>
              </a:solidFill>
              <a:latin typeface="Helvetica Neue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HyClassProject</a:t>
            </a:r>
            <a:r>
              <a:rPr lang="en-US" sz="1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 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6"/>
              </a:rPr>
              <a:t>https://hyclassproject.com/design-and-construction-of-an-automatic-water-pump-controller.html</a:t>
            </a: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How To Electronics- 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7"/>
              </a:rPr>
              <a:t>https://how2electronics.com/ph-meter-using-ph-sensor-arduino-oled/</a:t>
            </a: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ResearchGate-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8"/>
              </a:rPr>
              <a:t>https://www.researchgate.net/publication/322918493_Flexible_Automatic_Water_Level_Controller_and_Indicator</a:t>
            </a: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 Assignment- </a:t>
            </a:r>
            <a:r>
              <a:rPr lang="en-US" sz="1000" dirty="0">
                <a:solidFill>
                  <a:srgbClr val="48FFD5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https://www.uniassignment.com/essay-samples/engineering/automatic-water-tank-level-controller-engineering-essay.php</a:t>
            </a:r>
            <a:endParaRPr lang="en-US" sz="1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Daraz</a:t>
            </a:r>
            <a:r>
              <a:rPr lang="en-US" sz="1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10"/>
              </a:rPr>
              <a:t>https://www.daraz.com.bd/products/mega-2560-pro-mini-5vembed-ch340g-atmega2560-16au-with-male-pinheaders-development-board-for-arduino-mega-i184125653.html</a:t>
            </a: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endParaRPr lang="en-US" sz="100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4C36C-4551-B430-C875-D5948999969B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866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-50266" y="193221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THANK YOU</a:t>
            </a:r>
          </a:p>
        </p:txBody>
      </p:sp>
      <p:cxnSp>
        <p:nvCxnSpPr>
          <p:cNvPr id="746" name="Google Shape;746;p35"/>
          <p:cNvCxnSpPr>
            <a:cxnSpLocks/>
          </p:cNvCxnSpPr>
          <p:nvPr/>
        </p:nvCxnSpPr>
        <p:spPr>
          <a:xfrm flipV="1">
            <a:off x="2703524" y="2560772"/>
            <a:ext cx="3736951" cy="21956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7293;p55">
            <a:extLst>
              <a:ext uri="{FF2B5EF4-FFF2-40B4-BE49-F238E27FC236}">
                <a16:creationId xmlns:a16="http://schemas.microsoft.com/office/drawing/2014/main" id="{B0E5A29B-3A73-019B-C3BC-C4DE61644C98}"/>
              </a:ext>
            </a:extLst>
          </p:cNvPr>
          <p:cNvSpPr/>
          <p:nvPr/>
        </p:nvSpPr>
        <p:spPr>
          <a:xfrm>
            <a:off x="4889166" y="2842207"/>
            <a:ext cx="269652" cy="221740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6140;p52">
            <a:extLst>
              <a:ext uri="{FF2B5EF4-FFF2-40B4-BE49-F238E27FC236}">
                <a16:creationId xmlns:a16="http://schemas.microsoft.com/office/drawing/2014/main" id="{9D692B2E-3EA2-2F32-ED7D-558D33CCD938}"/>
              </a:ext>
            </a:extLst>
          </p:cNvPr>
          <p:cNvGrpSpPr/>
          <p:nvPr/>
        </p:nvGrpSpPr>
        <p:grpSpPr>
          <a:xfrm>
            <a:off x="5938747" y="1825819"/>
            <a:ext cx="501728" cy="500203"/>
            <a:chOff x="5651375" y="3806450"/>
            <a:chExt cx="481825" cy="481825"/>
          </a:xfrm>
          <a:solidFill>
            <a:schemeClr val="accent1"/>
          </a:solidFill>
        </p:grpSpPr>
        <p:sp>
          <p:nvSpPr>
            <p:cNvPr id="13" name="Google Shape;6141;p52">
              <a:extLst>
                <a:ext uri="{FF2B5EF4-FFF2-40B4-BE49-F238E27FC236}">
                  <a16:creationId xmlns:a16="http://schemas.microsoft.com/office/drawing/2014/main" id="{170D6AD5-6DD5-F43D-AC87-C37834D20B31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142;p52">
              <a:extLst>
                <a:ext uri="{FF2B5EF4-FFF2-40B4-BE49-F238E27FC236}">
                  <a16:creationId xmlns:a16="http://schemas.microsoft.com/office/drawing/2014/main" id="{F91818ED-8B51-415E-39C9-FD523DC22A7A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6143;p52">
              <a:extLst>
                <a:ext uri="{FF2B5EF4-FFF2-40B4-BE49-F238E27FC236}">
                  <a16:creationId xmlns:a16="http://schemas.microsoft.com/office/drawing/2014/main" id="{86DBD85A-2199-0F15-4076-165D753536F4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6144;p52">
              <a:extLst>
                <a:ext uri="{FF2B5EF4-FFF2-40B4-BE49-F238E27FC236}">
                  <a16:creationId xmlns:a16="http://schemas.microsoft.com/office/drawing/2014/main" id="{9B686C58-24DE-AD76-E81F-EBF8FE785421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" name="Google Shape;703;p35">
            <a:extLst>
              <a:ext uri="{FF2B5EF4-FFF2-40B4-BE49-F238E27FC236}">
                <a16:creationId xmlns:a16="http://schemas.microsoft.com/office/drawing/2014/main" id="{0526B3B3-C3D4-636A-0A9C-329F28274C02}"/>
              </a:ext>
            </a:extLst>
          </p:cNvPr>
          <p:cNvSpPr txBox="1">
            <a:spLocks/>
          </p:cNvSpPr>
          <p:nvPr/>
        </p:nvSpPr>
        <p:spPr>
          <a:xfrm>
            <a:off x="3192010" y="2731337"/>
            <a:ext cx="1756943" cy="4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800" dirty="0"/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183719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OBJECTIVE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4650867" y="188443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4650867" y="28546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4650867" y="37633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792534" y="183268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758933" y="274238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800776" y="368823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1380984" y="2051376"/>
            <a:ext cx="2076000" cy="282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avoid wastage of water and electricity</a:t>
            </a: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5962423" y="2875304"/>
            <a:ext cx="2076000" cy="720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To control water inadequacy in such reservoir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5962423" y="3741912"/>
            <a:ext cx="2490100" cy="916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Pump shut down automatically when the water reservior is filled up also turn on when the reservior is nearly empty</a:t>
            </a:r>
            <a:endParaRPr dirty="0"/>
          </a:p>
        </p:txBody>
      </p:sp>
      <p:sp>
        <p:nvSpPr>
          <p:cNvPr id="256" name="Google Shape;256;p23"/>
          <p:cNvSpPr/>
          <p:nvPr/>
        </p:nvSpPr>
        <p:spPr>
          <a:xfrm>
            <a:off x="2957158" y="77704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234;p23">
            <a:extLst>
              <a:ext uri="{FF2B5EF4-FFF2-40B4-BE49-F238E27FC236}">
                <a16:creationId xmlns:a16="http://schemas.microsoft.com/office/drawing/2014/main" id="{66969669-3FF7-E6EA-331F-2A78B8CED0CD}"/>
              </a:ext>
            </a:extLst>
          </p:cNvPr>
          <p:cNvSpPr txBox="1">
            <a:spLocks/>
          </p:cNvSpPr>
          <p:nvPr/>
        </p:nvSpPr>
        <p:spPr>
          <a:xfrm>
            <a:off x="1380983" y="2772628"/>
            <a:ext cx="2490098" cy="47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</a:t>
            </a:r>
            <a:r>
              <a:rPr lang="en-US" b="1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easure the quality of the water</a:t>
            </a:r>
            <a:endParaRPr lang="en-US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5" name="Google Shape;234;p23">
            <a:extLst>
              <a:ext uri="{FF2B5EF4-FFF2-40B4-BE49-F238E27FC236}">
                <a16:creationId xmlns:a16="http://schemas.microsoft.com/office/drawing/2014/main" id="{E9D36A2B-C1C9-7E0E-CDC4-5F996DF9F2AF}"/>
              </a:ext>
            </a:extLst>
          </p:cNvPr>
          <p:cNvSpPr txBox="1">
            <a:spLocks/>
          </p:cNvSpPr>
          <p:nvPr/>
        </p:nvSpPr>
        <p:spPr>
          <a:xfrm>
            <a:off x="1380983" y="3893435"/>
            <a:ext cx="2490100" cy="47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To incorporate an interactive medium between the end user and the machine</a:t>
            </a:r>
          </a:p>
        </p:txBody>
      </p:sp>
      <p:sp>
        <p:nvSpPr>
          <p:cNvPr id="58" name="Google Shape;234;p23">
            <a:extLst>
              <a:ext uri="{FF2B5EF4-FFF2-40B4-BE49-F238E27FC236}">
                <a16:creationId xmlns:a16="http://schemas.microsoft.com/office/drawing/2014/main" id="{EAF7312A-D452-47D6-FBED-38629A5A019C}"/>
              </a:ext>
            </a:extLst>
          </p:cNvPr>
          <p:cNvSpPr txBox="1">
            <a:spLocks/>
          </p:cNvSpPr>
          <p:nvPr/>
        </p:nvSpPr>
        <p:spPr>
          <a:xfrm>
            <a:off x="5894967" y="2076112"/>
            <a:ext cx="2490100" cy="47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To prevent over labor of the pumping machine and prevent it from getting bad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D1F65-4FAF-F6BD-730A-11C8EB7BDA9A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VALUES</a:t>
            </a:r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536262" y="1701911"/>
            <a:ext cx="936025" cy="287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Save Power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550573" y="4012669"/>
            <a:ext cx="1149587" cy="45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Reduce Wastage of Water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645159" y="1715358"/>
            <a:ext cx="936024" cy="32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Save Time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30390" y="4002202"/>
            <a:ext cx="871183" cy="45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Ensure Safe Water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244185" y="2827625"/>
            <a:ext cx="1030886" cy="437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Cost Effective (Save money)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816739" y="2751520"/>
            <a:ext cx="1821740" cy="437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Minimal Maintenance (No need to manually check the water level)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8753;p58">
            <a:extLst>
              <a:ext uri="{FF2B5EF4-FFF2-40B4-BE49-F238E27FC236}">
                <a16:creationId xmlns:a16="http://schemas.microsoft.com/office/drawing/2014/main" id="{F242D758-463B-C6DF-29F6-6B03AD153DF7}"/>
              </a:ext>
            </a:extLst>
          </p:cNvPr>
          <p:cNvGrpSpPr/>
          <p:nvPr/>
        </p:nvGrpSpPr>
        <p:grpSpPr>
          <a:xfrm>
            <a:off x="2574272" y="686612"/>
            <a:ext cx="420811" cy="418507"/>
            <a:chOff x="-5971525" y="3273750"/>
            <a:chExt cx="292250" cy="290650"/>
          </a:xfrm>
          <a:solidFill>
            <a:schemeClr val="accent1"/>
          </a:solidFill>
        </p:grpSpPr>
        <p:sp>
          <p:nvSpPr>
            <p:cNvPr id="69" name="Google Shape;8754;p58">
              <a:extLst>
                <a:ext uri="{FF2B5EF4-FFF2-40B4-BE49-F238E27FC236}">
                  <a16:creationId xmlns:a16="http://schemas.microsoft.com/office/drawing/2014/main" id="{BB738514-08CE-C224-6175-F859D5C29616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755;p58">
              <a:extLst>
                <a:ext uri="{FF2B5EF4-FFF2-40B4-BE49-F238E27FC236}">
                  <a16:creationId xmlns:a16="http://schemas.microsoft.com/office/drawing/2014/main" id="{B41A0D3D-9DB7-3222-3FEB-12CBE6CBF603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993;p56">
            <a:extLst>
              <a:ext uri="{FF2B5EF4-FFF2-40B4-BE49-F238E27FC236}">
                <a16:creationId xmlns:a16="http://schemas.microsoft.com/office/drawing/2014/main" id="{8314BF9A-82C5-BCA5-714C-54111F63892A}"/>
              </a:ext>
            </a:extLst>
          </p:cNvPr>
          <p:cNvGrpSpPr/>
          <p:nvPr/>
        </p:nvGrpSpPr>
        <p:grpSpPr>
          <a:xfrm>
            <a:off x="3934083" y="2914941"/>
            <a:ext cx="252663" cy="217623"/>
            <a:chOff x="-45673275" y="3937700"/>
            <a:chExt cx="299325" cy="300900"/>
          </a:xfrm>
          <a:solidFill>
            <a:schemeClr val="accent1"/>
          </a:solidFill>
        </p:grpSpPr>
        <p:sp>
          <p:nvSpPr>
            <p:cNvPr id="72" name="Google Shape;7994;p56">
              <a:extLst>
                <a:ext uri="{FF2B5EF4-FFF2-40B4-BE49-F238E27FC236}">
                  <a16:creationId xmlns:a16="http://schemas.microsoft.com/office/drawing/2014/main" id="{F150C9EB-1188-32BE-5A15-17525FFA3A32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995;p56">
              <a:extLst>
                <a:ext uri="{FF2B5EF4-FFF2-40B4-BE49-F238E27FC236}">
                  <a16:creationId xmlns:a16="http://schemas.microsoft.com/office/drawing/2014/main" id="{922A30D4-BDA6-2766-8A6D-359BEEA5A569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996;p56">
              <a:extLst>
                <a:ext uri="{FF2B5EF4-FFF2-40B4-BE49-F238E27FC236}">
                  <a16:creationId xmlns:a16="http://schemas.microsoft.com/office/drawing/2014/main" id="{527537E1-D229-4A80-7240-48545A969632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997;p56">
              <a:extLst>
                <a:ext uri="{FF2B5EF4-FFF2-40B4-BE49-F238E27FC236}">
                  <a16:creationId xmlns:a16="http://schemas.microsoft.com/office/drawing/2014/main" id="{7A8D91BC-C231-400B-7508-CD90EC2361E4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98;p56">
              <a:extLst>
                <a:ext uri="{FF2B5EF4-FFF2-40B4-BE49-F238E27FC236}">
                  <a16:creationId xmlns:a16="http://schemas.microsoft.com/office/drawing/2014/main" id="{1D943B46-E140-3A64-CDF0-7847DEB0A4D9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999;p56">
              <a:extLst>
                <a:ext uri="{FF2B5EF4-FFF2-40B4-BE49-F238E27FC236}">
                  <a16:creationId xmlns:a16="http://schemas.microsoft.com/office/drawing/2014/main" id="{9E098833-8F33-E876-8744-CC2ACD499286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57A7B6B-0F01-6208-CCEB-8313C59836B9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REQUIRED COMPONENTS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270460" y="1452846"/>
            <a:ext cx="2076000" cy="352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Arduino MEGA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7272;p55">
            <a:extLst>
              <a:ext uri="{FF2B5EF4-FFF2-40B4-BE49-F238E27FC236}">
                <a16:creationId xmlns:a16="http://schemas.microsoft.com/office/drawing/2014/main" id="{6C3501F7-15BF-8106-5C6E-BB9E874EC66C}"/>
              </a:ext>
            </a:extLst>
          </p:cNvPr>
          <p:cNvGrpSpPr/>
          <p:nvPr/>
        </p:nvGrpSpPr>
        <p:grpSpPr>
          <a:xfrm>
            <a:off x="1835771" y="739877"/>
            <a:ext cx="357468" cy="356497"/>
            <a:chOff x="-31455100" y="3909350"/>
            <a:chExt cx="294600" cy="293800"/>
          </a:xfrm>
          <a:solidFill>
            <a:schemeClr val="accent1"/>
          </a:solidFill>
        </p:grpSpPr>
        <p:sp>
          <p:nvSpPr>
            <p:cNvPr id="20" name="Google Shape;7273;p55">
              <a:extLst>
                <a:ext uri="{FF2B5EF4-FFF2-40B4-BE49-F238E27FC236}">
                  <a16:creationId xmlns:a16="http://schemas.microsoft.com/office/drawing/2014/main" id="{DC5020FD-2C96-E8A4-5D9C-A365053642FE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74;p55">
              <a:extLst>
                <a:ext uri="{FF2B5EF4-FFF2-40B4-BE49-F238E27FC236}">
                  <a16:creationId xmlns:a16="http://schemas.microsoft.com/office/drawing/2014/main" id="{FB891376-D8DF-01F3-FCF0-54166B589AFA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" name="Google Shape;226;p23">
            <a:extLst>
              <a:ext uri="{FF2B5EF4-FFF2-40B4-BE49-F238E27FC236}">
                <a16:creationId xmlns:a16="http://schemas.microsoft.com/office/drawing/2014/main" id="{23649623-8415-1D82-D113-7A8D5CC783BC}"/>
              </a:ext>
            </a:extLst>
          </p:cNvPr>
          <p:cNvSpPr txBox="1">
            <a:spLocks/>
          </p:cNvSpPr>
          <p:nvPr/>
        </p:nvSpPr>
        <p:spPr>
          <a:xfrm>
            <a:off x="1180640" y="1305707"/>
            <a:ext cx="5804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01</a:t>
            </a:r>
          </a:p>
        </p:txBody>
      </p:sp>
      <p:sp>
        <p:nvSpPr>
          <p:cNvPr id="24" name="Google Shape;226;p23">
            <a:extLst>
              <a:ext uri="{FF2B5EF4-FFF2-40B4-BE49-F238E27FC236}">
                <a16:creationId xmlns:a16="http://schemas.microsoft.com/office/drawing/2014/main" id="{57B323C6-B716-D4D8-1DA2-31364DE7BB58}"/>
              </a:ext>
            </a:extLst>
          </p:cNvPr>
          <p:cNvSpPr txBox="1">
            <a:spLocks/>
          </p:cNvSpPr>
          <p:nvPr/>
        </p:nvSpPr>
        <p:spPr>
          <a:xfrm>
            <a:off x="1194082" y="188527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02</a:t>
            </a:r>
          </a:p>
        </p:txBody>
      </p:sp>
      <p:sp>
        <p:nvSpPr>
          <p:cNvPr id="25" name="Google Shape;279;p25">
            <a:extLst>
              <a:ext uri="{FF2B5EF4-FFF2-40B4-BE49-F238E27FC236}">
                <a16:creationId xmlns:a16="http://schemas.microsoft.com/office/drawing/2014/main" id="{AD1056C9-10F9-2182-B90E-2B1D49A7ECB3}"/>
              </a:ext>
            </a:extLst>
          </p:cNvPr>
          <p:cNvSpPr txBox="1">
            <a:spLocks/>
          </p:cNvSpPr>
          <p:nvPr/>
        </p:nvSpPr>
        <p:spPr>
          <a:xfrm>
            <a:off x="1442706" y="2061780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16 </a:t>
            </a:r>
            <a:r>
              <a:rPr lang="en-US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x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2 LCD Display</a:t>
            </a:r>
          </a:p>
        </p:txBody>
      </p:sp>
      <p:sp>
        <p:nvSpPr>
          <p:cNvPr id="26" name="Google Shape;279;p25">
            <a:extLst>
              <a:ext uri="{FF2B5EF4-FFF2-40B4-BE49-F238E27FC236}">
                <a16:creationId xmlns:a16="http://schemas.microsoft.com/office/drawing/2014/main" id="{B7095832-BC4A-8A80-4832-5AD2F1917CC4}"/>
              </a:ext>
            </a:extLst>
          </p:cNvPr>
          <p:cNvSpPr txBox="1">
            <a:spLocks/>
          </p:cNvSpPr>
          <p:nvPr/>
        </p:nvSpPr>
        <p:spPr>
          <a:xfrm>
            <a:off x="1385442" y="2687753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Ultrasonic Sensor</a:t>
            </a:r>
          </a:p>
        </p:txBody>
      </p:sp>
      <p:sp>
        <p:nvSpPr>
          <p:cNvPr id="27" name="Google Shape;279;p25">
            <a:extLst>
              <a:ext uri="{FF2B5EF4-FFF2-40B4-BE49-F238E27FC236}">
                <a16:creationId xmlns:a16="http://schemas.microsoft.com/office/drawing/2014/main" id="{148366AF-94D4-5C79-B9AE-757D17A8C2B0}"/>
              </a:ext>
            </a:extLst>
          </p:cNvPr>
          <p:cNvSpPr txBox="1">
            <a:spLocks/>
          </p:cNvSpPr>
          <p:nvPr/>
        </p:nvSpPr>
        <p:spPr>
          <a:xfrm>
            <a:off x="1206160" y="3276103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Breadboard</a:t>
            </a:r>
          </a:p>
        </p:txBody>
      </p:sp>
      <p:sp>
        <p:nvSpPr>
          <p:cNvPr id="30" name="Google Shape;279;p25">
            <a:extLst>
              <a:ext uri="{FF2B5EF4-FFF2-40B4-BE49-F238E27FC236}">
                <a16:creationId xmlns:a16="http://schemas.microsoft.com/office/drawing/2014/main" id="{838021B5-30E0-9A45-040F-1F6AD586826C}"/>
              </a:ext>
            </a:extLst>
          </p:cNvPr>
          <p:cNvSpPr txBox="1">
            <a:spLocks/>
          </p:cNvSpPr>
          <p:nvPr/>
        </p:nvSpPr>
        <p:spPr>
          <a:xfrm>
            <a:off x="1333689" y="3848198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Resistor 1k ohm</a:t>
            </a:r>
          </a:p>
        </p:txBody>
      </p:sp>
      <p:sp>
        <p:nvSpPr>
          <p:cNvPr id="31" name="Google Shape;279;p25">
            <a:extLst>
              <a:ext uri="{FF2B5EF4-FFF2-40B4-BE49-F238E27FC236}">
                <a16:creationId xmlns:a16="http://schemas.microsoft.com/office/drawing/2014/main" id="{E0855019-15A8-EC8B-3F6B-EE3C8E8F48F0}"/>
              </a:ext>
            </a:extLst>
          </p:cNvPr>
          <p:cNvSpPr txBox="1">
            <a:spLocks/>
          </p:cNvSpPr>
          <p:nvPr/>
        </p:nvSpPr>
        <p:spPr>
          <a:xfrm>
            <a:off x="5819238" y="2077570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Push Button</a:t>
            </a:r>
          </a:p>
        </p:txBody>
      </p:sp>
      <p:sp>
        <p:nvSpPr>
          <p:cNvPr id="32" name="Google Shape;279;p25">
            <a:extLst>
              <a:ext uri="{FF2B5EF4-FFF2-40B4-BE49-F238E27FC236}">
                <a16:creationId xmlns:a16="http://schemas.microsoft.com/office/drawing/2014/main" id="{E9E9AA50-7EFA-FC43-D071-BBAEEC744898}"/>
              </a:ext>
            </a:extLst>
          </p:cNvPr>
          <p:cNvSpPr txBox="1">
            <a:spLocks/>
          </p:cNvSpPr>
          <p:nvPr/>
        </p:nvSpPr>
        <p:spPr>
          <a:xfrm>
            <a:off x="1343354" y="4355833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Connecting wires</a:t>
            </a:r>
          </a:p>
        </p:txBody>
      </p:sp>
      <p:sp>
        <p:nvSpPr>
          <p:cNvPr id="33" name="Google Shape;279;p25">
            <a:extLst>
              <a:ext uri="{FF2B5EF4-FFF2-40B4-BE49-F238E27FC236}">
                <a16:creationId xmlns:a16="http://schemas.microsoft.com/office/drawing/2014/main" id="{DF6C1260-C8CC-AC31-CD9F-05A9E6959095}"/>
              </a:ext>
            </a:extLst>
          </p:cNvPr>
          <p:cNvSpPr txBox="1">
            <a:spLocks/>
          </p:cNvSpPr>
          <p:nvPr/>
        </p:nvSpPr>
        <p:spPr>
          <a:xfrm>
            <a:off x="5842798" y="2654975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SPST Switch</a:t>
            </a:r>
          </a:p>
        </p:txBody>
      </p:sp>
      <p:sp>
        <p:nvSpPr>
          <p:cNvPr id="35" name="Google Shape;279;p25">
            <a:extLst>
              <a:ext uri="{FF2B5EF4-FFF2-40B4-BE49-F238E27FC236}">
                <a16:creationId xmlns:a16="http://schemas.microsoft.com/office/drawing/2014/main" id="{218C346B-50FF-D2BA-1F08-4BF0B82A0D9B}"/>
              </a:ext>
            </a:extLst>
          </p:cNvPr>
          <p:cNvSpPr txBox="1">
            <a:spLocks/>
          </p:cNvSpPr>
          <p:nvPr/>
        </p:nvSpPr>
        <p:spPr>
          <a:xfrm>
            <a:off x="5932618" y="1441998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5v Relay Module</a:t>
            </a:r>
          </a:p>
        </p:txBody>
      </p:sp>
      <p:sp>
        <p:nvSpPr>
          <p:cNvPr id="44" name="Google Shape;226;p23">
            <a:extLst>
              <a:ext uri="{FF2B5EF4-FFF2-40B4-BE49-F238E27FC236}">
                <a16:creationId xmlns:a16="http://schemas.microsoft.com/office/drawing/2014/main" id="{C02E3AA6-DD7C-1E3D-6E7B-AC4AFDCD6656}"/>
              </a:ext>
            </a:extLst>
          </p:cNvPr>
          <p:cNvSpPr txBox="1">
            <a:spLocks/>
          </p:cNvSpPr>
          <p:nvPr/>
        </p:nvSpPr>
        <p:spPr>
          <a:xfrm>
            <a:off x="1180640" y="2509937"/>
            <a:ext cx="56571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03</a:t>
            </a:r>
          </a:p>
        </p:txBody>
      </p:sp>
      <p:sp>
        <p:nvSpPr>
          <p:cNvPr id="45" name="Google Shape;226;p23">
            <a:extLst>
              <a:ext uri="{FF2B5EF4-FFF2-40B4-BE49-F238E27FC236}">
                <a16:creationId xmlns:a16="http://schemas.microsoft.com/office/drawing/2014/main" id="{5D2A961A-A938-21A6-38D9-D0831ABC11F6}"/>
              </a:ext>
            </a:extLst>
          </p:cNvPr>
          <p:cNvSpPr txBox="1">
            <a:spLocks/>
          </p:cNvSpPr>
          <p:nvPr/>
        </p:nvSpPr>
        <p:spPr>
          <a:xfrm>
            <a:off x="1157904" y="310721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04</a:t>
            </a:r>
          </a:p>
        </p:txBody>
      </p:sp>
      <p:sp>
        <p:nvSpPr>
          <p:cNvPr id="46" name="Google Shape;226;p23">
            <a:extLst>
              <a:ext uri="{FF2B5EF4-FFF2-40B4-BE49-F238E27FC236}">
                <a16:creationId xmlns:a16="http://schemas.microsoft.com/office/drawing/2014/main" id="{00B4AB2B-4903-DA8A-C442-D451D62A02A1}"/>
              </a:ext>
            </a:extLst>
          </p:cNvPr>
          <p:cNvSpPr txBox="1">
            <a:spLocks/>
          </p:cNvSpPr>
          <p:nvPr/>
        </p:nvSpPr>
        <p:spPr>
          <a:xfrm>
            <a:off x="1122796" y="367141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05</a:t>
            </a:r>
          </a:p>
        </p:txBody>
      </p:sp>
      <p:sp>
        <p:nvSpPr>
          <p:cNvPr id="47" name="Google Shape;226;p23">
            <a:extLst>
              <a:ext uri="{FF2B5EF4-FFF2-40B4-BE49-F238E27FC236}">
                <a16:creationId xmlns:a16="http://schemas.microsoft.com/office/drawing/2014/main" id="{D04CD191-BD01-51EF-F191-3492692A6D68}"/>
              </a:ext>
            </a:extLst>
          </p:cNvPr>
          <p:cNvSpPr txBox="1">
            <a:spLocks/>
          </p:cNvSpPr>
          <p:nvPr/>
        </p:nvSpPr>
        <p:spPr>
          <a:xfrm>
            <a:off x="1147336" y="419623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06</a:t>
            </a:r>
          </a:p>
        </p:txBody>
      </p:sp>
      <p:sp>
        <p:nvSpPr>
          <p:cNvPr id="48" name="Google Shape;226;p23">
            <a:extLst>
              <a:ext uri="{FF2B5EF4-FFF2-40B4-BE49-F238E27FC236}">
                <a16:creationId xmlns:a16="http://schemas.microsoft.com/office/drawing/2014/main" id="{7F3E2FC2-7A76-AA9F-5F23-97507376C715}"/>
              </a:ext>
            </a:extLst>
          </p:cNvPr>
          <p:cNvSpPr txBox="1">
            <a:spLocks/>
          </p:cNvSpPr>
          <p:nvPr/>
        </p:nvSpPr>
        <p:spPr>
          <a:xfrm>
            <a:off x="5766580" y="1287027"/>
            <a:ext cx="5804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07</a:t>
            </a:r>
          </a:p>
        </p:txBody>
      </p:sp>
      <p:sp>
        <p:nvSpPr>
          <p:cNvPr id="49" name="Google Shape;226;p23">
            <a:extLst>
              <a:ext uri="{FF2B5EF4-FFF2-40B4-BE49-F238E27FC236}">
                <a16:creationId xmlns:a16="http://schemas.microsoft.com/office/drawing/2014/main" id="{C8EF5B30-31F6-2040-7075-ACC5F080C767}"/>
              </a:ext>
            </a:extLst>
          </p:cNvPr>
          <p:cNvSpPr txBox="1">
            <a:spLocks/>
          </p:cNvSpPr>
          <p:nvPr/>
        </p:nvSpPr>
        <p:spPr>
          <a:xfrm>
            <a:off x="5758679" y="19229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08</a:t>
            </a:r>
          </a:p>
        </p:txBody>
      </p:sp>
      <p:sp>
        <p:nvSpPr>
          <p:cNvPr id="51" name="Google Shape;226;p23">
            <a:extLst>
              <a:ext uri="{FF2B5EF4-FFF2-40B4-BE49-F238E27FC236}">
                <a16:creationId xmlns:a16="http://schemas.microsoft.com/office/drawing/2014/main" id="{C9653DFE-B070-B4E3-83BB-3CE2E6E22A4A}"/>
              </a:ext>
            </a:extLst>
          </p:cNvPr>
          <p:cNvSpPr txBox="1">
            <a:spLocks/>
          </p:cNvSpPr>
          <p:nvPr/>
        </p:nvSpPr>
        <p:spPr>
          <a:xfrm>
            <a:off x="5764531" y="247206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09</a:t>
            </a:r>
          </a:p>
        </p:txBody>
      </p:sp>
      <p:sp>
        <p:nvSpPr>
          <p:cNvPr id="53" name="Google Shape;279;p25">
            <a:extLst>
              <a:ext uri="{FF2B5EF4-FFF2-40B4-BE49-F238E27FC236}">
                <a16:creationId xmlns:a16="http://schemas.microsoft.com/office/drawing/2014/main" id="{90646BB1-9B59-BCD0-04C9-268E70543BC1}"/>
              </a:ext>
            </a:extLst>
          </p:cNvPr>
          <p:cNvSpPr txBox="1">
            <a:spLocks/>
          </p:cNvSpPr>
          <p:nvPr/>
        </p:nvSpPr>
        <p:spPr>
          <a:xfrm>
            <a:off x="6265244" y="3238397"/>
            <a:ext cx="2076000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Gravity analog pH Sensor</a:t>
            </a:r>
          </a:p>
        </p:txBody>
      </p:sp>
      <p:sp>
        <p:nvSpPr>
          <p:cNvPr id="54" name="Google Shape;226;p23">
            <a:extLst>
              <a:ext uri="{FF2B5EF4-FFF2-40B4-BE49-F238E27FC236}">
                <a16:creationId xmlns:a16="http://schemas.microsoft.com/office/drawing/2014/main" id="{E94BF2C1-77B5-8C0E-8342-2E1808F799DE}"/>
              </a:ext>
            </a:extLst>
          </p:cNvPr>
          <p:cNvSpPr txBox="1">
            <a:spLocks/>
          </p:cNvSpPr>
          <p:nvPr/>
        </p:nvSpPr>
        <p:spPr>
          <a:xfrm>
            <a:off x="5758610" y="308794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10</a:t>
            </a:r>
          </a:p>
        </p:txBody>
      </p:sp>
      <p:sp>
        <p:nvSpPr>
          <p:cNvPr id="55" name="Google Shape;226;p23">
            <a:extLst>
              <a:ext uri="{FF2B5EF4-FFF2-40B4-BE49-F238E27FC236}">
                <a16:creationId xmlns:a16="http://schemas.microsoft.com/office/drawing/2014/main" id="{87C1F47F-BEA1-5541-B809-49FACA6F095A}"/>
              </a:ext>
            </a:extLst>
          </p:cNvPr>
          <p:cNvSpPr txBox="1">
            <a:spLocks/>
          </p:cNvSpPr>
          <p:nvPr/>
        </p:nvSpPr>
        <p:spPr>
          <a:xfrm>
            <a:off x="5793718" y="363705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11</a:t>
            </a:r>
          </a:p>
        </p:txBody>
      </p:sp>
      <p:sp>
        <p:nvSpPr>
          <p:cNvPr id="56" name="Google Shape;279;p25">
            <a:extLst>
              <a:ext uri="{FF2B5EF4-FFF2-40B4-BE49-F238E27FC236}">
                <a16:creationId xmlns:a16="http://schemas.microsoft.com/office/drawing/2014/main" id="{804CF6C1-4EA7-1667-C252-E480CA892C6B}"/>
              </a:ext>
            </a:extLst>
          </p:cNvPr>
          <p:cNvSpPr txBox="1">
            <a:spLocks/>
          </p:cNvSpPr>
          <p:nvPr/>
        </p:nvSpPr>
        <p:spPr>
          <a:xfrm>
            <a:off x="6343195" y="3821819"/>
            <a:ext cx="676503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Buzzer</a:t>
            </a:r>
          </a:p>
        </p:txBody>
      </p:sp>
      <p:sp>
        <p:nvSpPr>
          <p:cNvPr id="57" name="Google Shape;226;p23">
            <a:extLst>
              <a:ext uri="{FF2B5EF4-FFF2-40B4-BE49-F238E27FC236}">
                <a16:creationId xmlns:a16="http://schemas.microsoft.com/office/drawing/2014/main" id="{CDFB8450-780E-90EC-DA63-88B43763ABE8}"/>
              </a:ext>
            </a:extLst>
          </p:cNvPr>
          <p:cNvSpPr txBox="1">
            <a:spLocks/>
          </p:cNvSpPr>
          <p:nvPr/>
        </p:nvSpPr>
        <p:spPr>
          <a:xfrm>
            <a:off x="5781640" y="424533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12</a:t>
            </a:r>
          </a:p>
        </p:txBody>
      </p:sp>
      <p:sp>
        <p:nvSpPr>
          <p:cNvPr id="58" name="Google Shape;279;p25">
            <a:extLst>
              <a:ext uri="{FF2B5EF4-FFF2-40B4-BE49-F238E27FC236}">
                <a16:creationId xmlns:a16="http://schemas.microsoft.com/office/drawing/2014/main" id="{8233E97F-48EF-196B-7A35-2DC8318578A2}"/>
              </a:ext>
            </a:extLst>
          </p:cNvPr>
          <p:cNvSpPr txBox="1">
            <a:spLocks/>
          </p:cNvSpPr>
          <p:nvPr/>
        </p:nvSpPr>
        <p:spPr>
          <a:xfrm>
            <a:off x="6338258" y="4424985"/>
            <a:ext cx="1200225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Power Supply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DD716-2DFF-7766-0A29-B2DEF02576FF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PROCEDURE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004550" y="34493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LCD Display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Buzzer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004550" y="2389400"/>
            <a:ext cx="207599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latin typeface="Roboto Black" panose="02000000000000000000" pitchFamily="2" charset="0"/>
                <a:ea typeface="Roboto Black" panose="02000000000000000000" pitchFamily="2" charset="0"/>
              </a:rPr>
              <a:t>Ultrasonic sensor.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latin typeface="Roboto Black" panose="02000000000000000000" pitchFamily="2" charset="0"/>
                <a:ea typeface="Roboto Black" panose="02000000000000000000" pitchFamily="2" charset="0"/>
              </a:rPr>
              <a:t>pH sensor</a:t>
            </a: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67872" y="33512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Output</a:t>
            </a:r>
            <a:endParaRPr sz="1400" b="1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250550" y="231942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INPUT</a:t>
            </a:r>
            <a:endParaRPr sz="1400" b="1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" name="Google Shape;7173;p55">
            <a:extLst>
              <a:ext uri="{FF2B5EF4-FFF2-40B4-BE49-F238E27FC236}">
                <a16:creationId xmlns:a16="http://schemas.microsoft.com/office/drawing/2014/main" id="{1A43EE6F-5C0E-6B39-0CDF-EA0CDA343290}"/>
              </a:ext>
            </a:extLst>
          </p:cNvPr>
          <p:cNvGrpSpPr/>
          <p:nvPr/>
        </p:nvGrpSpPr>
        <p:grpSpPr>
          <a:xfrm>
            <a:off x="2044064" y="745742"/>
            <a:ext cx="354586" cy="352675"/>
            <a:chOff x="-35482200" y="3561225"/>
            <a:chExt cx="292225" cy="290650"/>
          </a:xfrm>
          <a:solidFill>
            <a:schemeClr val="accent1"/>
          </a:solidFill>
        </p:grpSpPr>
        <p:sp>
          <p:nvSpPr>
            <p:cNvPr id="45" name="Google Shape;7174;p55">
              <a:extLst>
                <a:ext uri="{FF2B5EF4-FFF2-40B4-BE49-F238E27FC236}">
                  <a16:creationId xmlns:a16="http://schemas.microsoft.com/office/drawing/2014/main" id="{FBD4B186-F1EA-53FF-6C5F-0F42E7EE10A6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75;p55">
              <a:extLst>
                <a:ext uri="{FF2B5EF4-FFF2-40B4-BE49-F238E27FC236}">
                  <a16:creationId xmlns:a16="http://schemas.microsoft.com/office/drawing/2014/main" id="{ACC890A9-C8BE-85B2-9BAC-70519C8E0FFB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76;p55">
              <a:extLst>
                <a:ext uri="{FF2B5EF4-FFF2-40B4-BE49-F238E27FC236}">
                  <a16:creationId xmlns:a16="http://schemas.microsoft.com/office/drawing/2014/main" id="{B2C7E7DA-2006-6DFB-B1F0-A21CAD4C602A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F0B443-0E48-4D5D-6AE8-B8D7B08A9D1A}"/>
              </a:ext>
            </a:extLst>
          </p:cNvPr>
          <p:cNvSpPr txBox="1"/>
          <p:nvPr/>
        </p:nvSpPr>
        <p:spPr>
          <a:xfrm>
            <a:off x="4017400" y="1688286"/>
            <a:ext cx="40921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System can be operated automatically or manually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When the water level of reservoir is below 20 percent then the switch will turn on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When the water level of reservoir is above 80 percent then the switch will turn off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Measuring the pH level of water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Buzzer will inform if the pH level of the water is unusual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LCD Display will show every result of this system</a:t>
            </a:r>
          </a:p>
          <a:p>
            <a:pPr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ABFCD-09AA-4A29-CC80-E2CF57E9B053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PROCEDURE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" name="Google Shape;7173;p55">
            <a:extLst>
              <a:ext uri="{FF2B5EF4-FFF2-40B4-BE49-F238E27FC236}">
                <a16:creationId xmlns:a16="http://schemas.microsoft.com/office/drawing/2014/main" id="{1A43EE6F-5C0E-6B39-0CDF-EA0CDA343290}"/>
              </a:ext>
            </a:extLst>
          </p:cNvPr>
          <p:cNvGrpSpPr/>
          <p:nvPr/>
        </p:nvGrpSpPr>
        <p:grpSpPr>
          <a:xfrm>
            <a:off x="2044064" y="745742"/>
            <a:ext cx="354586" cy="352675"/>
            <a:chOff x="-35482200" y="3561225"/>
            <a:chExt cx="292225" cy="290650"/>
          </a:xfrm>
          <a:solidFill>
            <a:schemeClr val="accent1"/>
          </a:solidFill>
        </p:grpSpPr>
        <p:sp>
          <p:nvSpPr>
            <p:cNvPr id="45" name="Google Shape;7174;p55">
              <a:extLst>
                <a:ext uri="{FF2B5EF4-FFF2-40B4-BE49-F238E27FC236}">
                  <a16:creationId xmlns:a16="http://schemas.microsoft.com/office/drawing/2014/main" id="{FBD4B186-F1EA-53FF-6C5F-0F42E7EE10A6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75;p55">
              <a:extLst>
                <a:ext uri="{FF2B5EF4-FFF2-40B4-BE49-F238E27FC236}">
                  <a16:creationId xmlns:a16="http://schemas.microsoft.com/office/drawing/2014/main" id="{ACC890A9-C8BE-85B2-9BAC-70519C8E0FFB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76;p55">
              <a:extLst>
                <a:ext uri="{FF2B5EF4-FFF2-40B4-BE49-F238E27FC236}">
                  <a16:creationId xmlns:a16="http://schemas.microsoft.com/office/drawing/2014/main" id="{B2C7E7DA-2006-6DFB-B1F0-A21CAD4C602A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EABFCD-09AA-4A29-CC80-E2CF57E9B053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8" name="Pictur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50" y="1542367"/>
            <a:ext cx="5713992" cy="3176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700" y="1542367"/>
            <a:ext cx="1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Block Diagram</a:t>
            </a:r>
            <a:endParaRPr lang="en-US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PROCEDURE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" name="Google Shape;7173;p55">
            <a:extLst>
              <a:ext uri="{FF2B5EF4-FFF2-40B4-BE49-F238E27FC236}">
                <a16:creationId xmlns:a16="http://schemas.microsoft.com/office/drawing/2014/main" id="{1A43EE6F-5C0E-6B39-0CDF-EA0CDA343290}"/>
              </a:ext>
            </a:extLst>
          </p:cNvPr>
          <p:cNvGrpSpPr/>
          <p:nvPr/>
        </p:nvGrpSpPr>
        <p:grpSpPr>
          <a:xfrm>
            <a:off x="2044064" y="745742"/>
            <a:ext cx="354586" cy="352675"/>
            <a:chOff x="-35482200" y="3561225"/>
            <a:chExt cx="292225" cy="290650"/>
          </a:xfrm>
          <a:solidFill>
            <a:schemeClr val="accent1"/>
          </a:solidFill>
        </p:grpSpPr>
        <p:sp>
          <p:nvSpPr>
            <p:cNvPr id="45" name="Google Shape;7174;p55">
              <a:extLst>
                <a:ext uri="{FF2B5EF4-FFF2-40B4-BE49-F238E27FC236}">
                  <a16:creationId xmlns:a16="http://schemas.microsoft.com/office/drawing/2014/main" id="{FBD4B186-F1EA-53FF-6C5F-0F42E7EE10A6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75;p55">
              <a:extLst>
                <a:ext uri="{FF2B5EF4-FFF2-40B4-BE49-F238E27FC236}">
                  <a16:creationId xmlns:a16="http://schemas.microsoft.com/office/drawing/2014/main" id="{ACC890A9-C8BE-85B2-9BAC-70519C8E0FFB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76;p55">
              <a:extLst>
                <a:ext uri="{FF2B5EF4-FFF2-40B4-BE49-F238E27FC236}">
                  <a16:creationId xmlns:a16="http://schemas.microsoft.com/office/drawing/2014/main" id="{B2C7E7DA-2006-6DFB-B1F0-A21CAD4C602A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EABFCD-09AA-4A29-CC80-E2CF57E9B053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50" y="1542366"/>
            <a:ext cx="5713992" cy="3176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700" y="1542366"/>
            <a:ext cx="182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Circuit Diagram</a:t>
            </a:r>
            <a:endParaRPr lang="en-US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0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1"/>
          <p:cNvCxnSpPr/>
          <p:nvPr/>
        </p:nvCxnSpPr>
        <p:spPr>
          <a:xfrm>
            <a:off x="379156" y="92765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7BAEF4-A58A-01FD-FF09-F09B20A6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57461"/>
              </p:ext>
            </p:extLst>
          </p:nvPr>
        </p:nvGraphicFramePr>
        <p:xfrm>
          <a:off x="648585" y="1063582"/>
          <a:ext cx="7634178" cy="3627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4726">
                  <a:extLst>
                    <a:ext uri="{9D8B030D-6E8A-4147-A177-3AD203B41FA5}">
                      <a16:colId xmlns:a16="http://schemas.microsoft.com/office/drawing/2014/main" val="1490243010"/>
                    </a:ext>
                  </a:extLst>
                </a:gridCol>
                <a:gridCol w="2544726">
                  <a:extLst>
                    <a:ext uri="{9D8B030D-6E8A-4147-A177-3AD203B41FA5}">
                      <a16:colId xmlns:a16="http://schemas.microsoft.com/office/drawing/2014/main" val="3327355656"/>
                    </a:ext>
                  </a:extLst>
                </a:gridCol>
                <a:gridCol w="2544726">
                  <a:extLst>
                    <a:ext uri="{9D8B030D-6E8A-4147-A177-3AD203B41FA5}">
                      <a16:colId xmlns:a16="http://schemas.microsoft.com/office/drawing/2014/main" val="377698123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 Black" panose="020B0604020202020204" charset="0"/>
                          <a:ea typeface="Roboto Black" panose="020B0604020202020204" charset="0"/>
                          <a:cs typeface="+mn-cs"/>
                          <a:sym typeface="Arial"/>
                        </a:rPr>
                        <a:t>Estimated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Budget (BDT)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975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Arduino 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64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  <a:cs typeface="Arial"/>
                        </a:rPr>
                        <a:t>16x2 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588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  <a:cs typeface="Arial"/>
                        </a:rPr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6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731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00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Resistor 1k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160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Tactile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37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Slide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74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Connecting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992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Gravity Analog pH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12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5v Relay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731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66081"/>
                  </a:ext>
                </a:extLst>
              </a:tr>
            </a:tbl>
          </a:graphicData>
        </a:graphic>
      </p:graphicFrame>
      <p:sp>
        <p:nvSpPr>
          <p:cNvPr id="20" name="Google Shape;605;p31">
            <a:extLst>
              <a:ext uri="{FF2B5EF4-FFF2-40B4-BE49-F238E27FC236}">
                <a16:creationId xmlns:a16="http://schemas.microsoft.com/office/drawing/2014/main" id="{4F1142B5-97C9-DA11-C7A7-E3DBA733B0E2}"/>
              </a:ext>
            </a:extLst>
          </p:cNvPr>
          <p:cNvSpPr txBox="1">
            <a:spLocks/>
          </p:cNvSpPr>
          <p:nvPr/>
        </p:nvSpPr>
        <p:spPr>
          <a:xfrm>
            <a:off x="311699" y="381189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BUDGET</a:t>
            </a:r>
          </a:p>
        </p:txBody>
      </p:sp>
      <p:grpSp>
        <p:nvGrpSpPr>
          <p:cNvPr id="21" name="Google Shape;6834;p54">
            <a:extLst>
              <a:ext uri="{FF2B5EF4-FFF2-40B4-BE49-F238E27FC236}">
                <a16:creationId xmlns:a16="http://schemas.microsoft.com/office/drawing/2014/main" id="{031DC79B-B857-99FB-C24E-A463D631BE89}"/>
              </a:ext>
            </a:extLst>
          </p:cNvPr>
          <p:cNvGrpSpPr/>
          <p:nvPr/>
        </p:nvGrpSpPr>
        <p:grpSpPr>
          <a:xfrm>
            <a:off x="3337492" y="494542"/>
            <a:ext cx="352857" cy="347301"/>
            <a:chOff x="2404875" y="3592725"/>
            <a:chExt cx="298525" cy="293825"/>
          </a:xfrm>
          <a:solidFill>
            <a:schemeClr val="accent1"/>
          </a:solidFill>
        </p:grpSpPr>
        <p:sp>
          <p:nvSpPr>
            <p:cNvPr id="22" name="Google Shape;6835;p54">
              <a:extLst>
                <a:ext uri="{FF2B5EF4-FFF2-40B4-BE49-F238E27FC236}">
                  <a16:creationId xmlns:a16="http://schemas.microsoft.com/office/drawing/2014/main" id="{24BF324F-3EA9-FF2B-E00B-F7A097CB290D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6;p54">
              <a:extLst>
                <a:ext uri="{FF2B5EF4-FFF2-40B4-BE49-F238E27FC236}">
                  <a16:creationId xmlns:a16="http://schemas.microsoft.com/office/drawing/2014/main" id="{74DD943C-70A9-D6D3-A591-1D9785C54021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7;p54">
              <a:extLst>
                <a:ext uri="{FF2B5EF4-FFF2-40B4-BE49-F238E27FC236}">
                  <a16:creationId xmlns:a16="http://schemas.microsoft.com/office/drawing/2014/main" id="{8F8540BC-1208-9B1F-3006-FA6133FB44B9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64845E-71AE-B358-293B-57D2AB5EC123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31"/>
          <p:cNvCxnSpPr/>
          <p:nvPr/>
        </p:nvCxnSpPr>
        <p:spPr>
          <a:xfrm>
            <a:off x="379156" y="92765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7BAEF4-A58A-01FD-FF09-F09B20A6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95988"/>
              </p:ext>
            </p:extLst>
          </p:nvPr>
        </p:nvGraphicFramePr>
        <p:xfrm>
          <a:off x="691114" y="1063582"/>
          <a:ext cx="7878728" cy="3627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69682">
                  <a:extLst>
                    <a:ext uri="{9D8B030D-6E8A-4147-A177-3AD203B41FA5}">
                      <a16:colId xmlns:a16="http://schemas.microsoft.com/office/drawing/2014/main" val="1490243010"/>
                    </a:ext>
                  </a:extLst>
                </a:gridCol>
                <a:gridCol w="1969682">
                  <a:extLst>
                    <a:ext uri="{9D8B030D-6E8A-4147-A177-3AD203B41FA5}">
                      <a16:colId xmlns:a16="http://schemas.microsoft.com/office/drawing/2014/main" val="3327355656"/>
                    </a:ext>
                  </a:extLst>
                </a:gridCol>
                <a:gridCol w="1969682">
                  <a:extLst>
                    <a:ext uri="{9D8B030D-6E8A-4147-A177-3AD203B41FA5}">
                      <a16:colId xmlns:a16="http://schemas.microsoft.com/office/drawing/2014/main" val="3776981238"/>
                    </a:ext>
                  </a:extLst>
                </a:gridCol>
                <a:gridCol w="1969682">
                  <a:extLst>
                    <a:ext uri="{9D8B030D-6E8A-4147-A177-3AD203B41FA5}">
                      <a16:colId xmlns:a16="http://schemas.microsoft.com/office/drawing/2014/main" val="4139616969"/>
                    </a:ext>
                  </a:extLst>
                </a:gridCol>
              </a:tblGrid>
              <a:tr h="3007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 Black" panose="020B0604020202020204" charset="0"/>
                          <a:ea typeface="Roboto Black" panose="020B0604020202020204" charset="0"/>
                          <a:cs typeface="+mn-cs"/>
                          <a:sym typeface="Arial"/>
                        </a:rPr>
                        <a:t>Estimated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Roboto Black" panose="020B0604020202020204" charset="0"/>
                          <a:ea typeface="Roboto Black" panose="020B0604020202020204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97506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Arduino 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64722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  <a:cs typeface="Arial"/>
                        </a:rPr>
                        <a:t>16x2 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58870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  <a:cs typeface="Arial"/>
                        </a:rPr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6933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73122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00466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Resistor 1k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16030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Tactile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37293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Slide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74359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Connecting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99277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Gravity Analog pH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12013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5v Relay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73101"/>
                  </a:ext>
                </a:extLst>
              </a:tr>
              <a:tr h="246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66081"/>
                  </a:ext>
                </a:extLst>
              </a:tr>
            </a:tbl>
          </a:graphicData>
        </a:graphic>
      </p:graphicFrame>
      <p:sp>
        <p:nvSpPr>
          <p:cNvPr id="20" name="Google Shape;605;p31">
            <a:extLst>
              <a:ext uri="{FF2B5EF4-FFF2-40B4-BE49-F238E27FC236}">
                <a16:creationId xmlns:a16="http://schemas.microsoft.com/office/drawing/2014/main" id="{4F1142B5-97C9-DA11-C7A7-E3DBA733B0E2}"/>
              </a:ext>
            </a:extLst>
          </p:cNvPr>
          <p:cNvSpPr txBox="1">
            <a:spLocks/>
          </p:cNvSpPr>
          <p:nvPr/>
        </p:nvSpPr>
        <p:spPr>
          <a:xfrm>
            <a:off x="311699" y="381189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BUDGET</a:t>
            </a:r>
          </a:p>
        </p:txBody>
      </p:sp>
      <p:grpSp>
        <p:nvGrpSpPr>
          <p:cNvPr id="21" name="Google Shape;6834;p54">
            <a:extLst>
              <a:ext uri="{FF2B5EF4-FFF2-40B4-BE49-F238E27FC236}">
                <a16:creationId xmlns:a16="http://schemas.microsoft.com/office/drawing/2014/main" id="{031DC79B-B857-99FB-C24E-A463D631BE89}"/>
              </a:ext>
            </a:extLst>
          </p:cNvPr>
          <p:cNvGrpSpPr/>
          <p:nvPr/>
        </p:nvGrpSpPr>
        <p:grpSpPr>
          <a:xfrm>
            <a:off x="3337492" y="494542"/>
            <a:ext cx="352857" cy="347301"/>
            <a:chOff x="2404875" y="3592725"/>
            <a:chExt cx="298525" cy="293825"/>
          </a:xfrm>
          <a:solidFill>
            <a:schemeClr val="accent1"/>
          </a:solidFill>
        </p:grpSpPr>
        <p:sp>
          <p:nvSpPr>
            <p:cNvPr id="22" name="Google Shape;6835;p54">
              <a:extLst>
                <a:ext uri="{FF2B5EF4-FFF2-40B4-BE49-F238E27FC236}">
                  <a16:creationId xmlns:a16="http://schemas.microsoft.com/office/drawing/2014/main" id="{24BF324F-3EA9-FF2B-E00B-F7A097CB290D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6;p54">
              <a:extLst>
                <a:ext uri="{FF2B5EF4-FFF2-40B4-BE49-F238E27FC236}">
                  <a16:creationId xmlns:a16="http://schemas.microsoft.com/office/drawing/2014/main" id="{74DD943C-70A9-D6D3-A591-1D9785C54021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7;p54">
              <a:extLst>
                <a:ext uri="{FF2B5EF4-FFF2-40B4-BE49-F238E27FC236}">
                  <a16:creationId xmlns:a16="http://schemas.microsoft.com/office/drawing/2014/main" id="{8F8540BC-1208-9B1F-3006-FA6133FB44B9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64845E-71AE-B358-293B-57D2AB5EC123}"/>
              </a:ext>
            </a:extLst>
          </p:cNvPr>
          <p:cNvSpPr txBox="1"/>
          <p:nvPr/>
        </p:nvSpPr>
        <p:spPr>
          <a:xfrm>
            <a:off x="8687238" y="4718404"/>
            <a:ext cx="29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342136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679</Words>
  <Application>Microsoft Office PowerPoint</Application>
  <PresentationFormat>On-screen Show (16:9)</PresentationFormat>
  <Paragraphs>220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 Black</vt:lpstr>
      <vt:lpstr>typonine sans medium</vt:lpstr>
      <vt:lpstr>Wingdings</vt:lpstr>
      <vt:lpstr>Arial</vt:lpstr>
      <vt:lpstr>Helvetica Neue</vt:lpstr>
      <vt:lpstr>Bree Serif</vt:lpstr>
      <vt:lpstr>Roboto Light</vt:lpstr>
      <vt:lpstr>WEB PROPOSAL</vt:lpstr>
      <vt:lpstr>Automated Water Pump </vt:lpstr>
      <vt:lpstr>OBJECTIVE</vt:lpstr>
      <vt:lpstr>SOCIAL VALUES</vt:lpstr>
      <vt:lpstr>REQUIRED COMPONENTS</vt:lpstr>
      <vt:lpstr>WORKING PROCEDURE</vt:lpstr>
      <vt:lpstr>WORKING PROCEDURE</vt:lpstr>
      <vt:lpstr>WORKING PROCEDURE</vt:lpstr>
      <vt:lpstr>PowerPoint Presentation</vt:lpstr>
      <vt:lpstr>PowerPoint Presentation</vt:lpstr>
      <vt:lpstr>PowerPoint Presentation</vt:lpstr>
      <vt:lpstr>CONTRIBUTION</vt:lpstr>
      <vt:lpstr>Challenges of the project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Water Pump</dc:title>
  <dc:creator>ASUS</dc:creator>
  <cp:lastModifiedBy>Saleh Ahmed Shafin</cp:lastModifiedBy>
  <cp:revision>11</cp:revision>
  <dcterms:modified xsi:type="dcterms:W3CDTF">2023-01-12T18:13:40Z</dcterms:modified>
</cp:coreProperties>
</file>